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1"/>
  </p:handoutMasterIdLst>
  <p:sldIdLst>
    <p:sldId id="256" r:id="rId2"/>
    <p:sldId id="257" r:id="rId3"/>
    <p:sldId id="425" r:id="rId4"/>
    <p:sldId id="452" r:id="rId5"/>
    <p:sldId id="448" r:id="rId6"/>
    <p:sldId id="449" r:id="rId7"/>
    <p:sldId id="453" r:id="rId8"/>
    <p:sldId id="268" r:id="rId9"/>
    <p:sldId id="426" r:id="rId10"/>
    <p:sldId id="455" r:id="rId11"/>
    <p:sldId id="398" r:id="rId12"/>
    <p:sldId id="458" r:id="rId13"/>
    <p:sldId id="442" r:id="rId14"/>
    <p:sldId id="456" r:id="rId15"/>
    <p:sldId id="406" r:id="rId16"/>
    <p:sldId id="457" r:id="rId17"/>
    <p:sldId id="454" r:id="rId18"/>
    <p:sldId id="377" r:id="rId19"/>
    <p:sldId id="368" r:id="rId20"/>
    <p:sldId id="369" r:id="rId21"/>
    <p:sldId id="376" r:id="rId22"/>
    <p:sldId id="379" r:id="rId23"/>
    <p:sldId id="371" r:id="rId24"/>
    <p:sldId id="383" r:id="rId25"/>
    <p:sldId id="373" r:id="rId26"/>
    <p:sldId id="389" r:id="rId27"/>
    <p:sldId id="446" r:id="rId28"/>
    <p:sldId id="450" r:id="rId29"/>
    <p:sldId id="447" r:id="rId30"/>
    <p:sldId id="428" r:id="rId31"/>
    <p:sldId id="429" r:id="rId32"/>
    <p:sldId id="418" r:id="rId33"/>
    <p:sldId id="430" r:id="rId34"/>
    <p:sldId id="400" r:id="rId35"/>
    <p:sldId id="421" r:id="rId36"/>
    <p:sldId id="431" r:id="rId37"/>
    <p:sldId id="432" r:id="rId38"/>
    <p:sldId id="433" r:id="rId39"/>
    <p:sldId id="434" r:id="rId40"/>
    <p:sldId id="402" r:id="rId41"/>
    <p:sldId id="422" r:id="rId42"/>
    <p:sldId id="435" r:id="rId43"/>
    <p:sldId id="436" r:id="rId44"/>
    <p:sldId id="437" r:id="rId45"/>
    <p:sldId id="404" r:id="rId46"/>
    <p:sldId id="423" r:id="rId47"/>
    <p:sldId id="438" r:id="rId48"/>
    <p:sldId id="439" r:id="rId49"/>
    <p:sldId id="440" r:id="rId50"/>
    <p:sldId id="441" r:id="rId51"/>
    <p:sldId id="444" r:id="rId52"/>
    <p:sldId id="445" r:id="rId53"/>
    <p:sldId id="424" r:id="rId54"/>
    <p:sldId id="459" r:id="rId55"/>
    <p:sldId id="385" r:id="rId56"/>
    <p:sldId id="370" r:id="rId57"/>
    <p:sldId id="380" r:id="rId58"/>
    <p:sldId id="382" r:id="rId59"/>
    <p:sldId id="372" r:id="rId60"/>
    <p:sldId id="386" r:id="rId61"/>
    <p:sldId id="388" r:id="rId62"/>
    <p:sldId id="460" r:id="rId63"/>
    <p:sldId id="391" r:id="rId64"/>
    <p:sldId id="374" r:id="rId65"/>
    <p:sldId id="392" r:id="rId66"/>
    <p:sldId id="394" r:id="rId67"/>
    <p:sldId id="375" r:id="rId68"/>
    <p:sldId id="395" r:id="rId69"/>
    <p:sldId id="397" r:id="rId7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00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E56E8D5-D228-4383-9826-A0083ECBEF7B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61F52C64-FBE7-465C-9263-F29D7930F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51F9-F074-49D9-9603-46244E557F2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E780-6BC6-4333-A91F-92EDFF0AB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51F9-F074-49D9-9603-46244E557F2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E780-6BC6-4333-A91F-92EDFF0AB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51F9-F074-49D9-9603-46244E557F2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E780-6BC6-4333-A91F-92EDFF0AB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51F9-F074-49D9-9603-46244E557F2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E780-6BC6-4333-A91F-92EDFF0AB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51F9-F074-49D9-9603-46244E557F2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E780-6BC6-4333-A91F-92EDFF0AB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51F9-F074-49D9-9603-46244E557F2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E780-6BC6-4333-A91F-92EDFF0AB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51F9-F074-49D9-9603-46244E557F2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E780-6BC6-4333-A91F-92EDFF0AB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51F9-F074-49D9-9603-46244E557F2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E780-6BC6-4333-A91F-92EDFF0AB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51F9-F074-49D9-9603-46244E557F2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E780-6BC6-4333-A91F-92EDFF0AB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51F9-F074-49D9-9603-46244E557F2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E780-6BC6-4333-A91F-92EDFF0AB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51F9-F074-49D9-9603-46244E557F2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E780-6BC6-4333-A91F-92EDFF0AB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51F9-F074-49D9-9603-46244E557F2F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E780-6BC6-4333-A91F-92EDFF0AB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hsimon02\Heather's documents\ozone NAAQS\fine scale modeling\MDA8_daily_maps\high days\MDA8_12NE1_07172007.png"/>
          <p:cNvPicPr>
            <a:picLocks noChangeAspect="1" noChangeArrowheads="1"/>
          </p:cNvPicPr>
          <p:nvPr/>
        </p:nvPicPr>
        <p:blipFill>
          <a:blip r:embed="rId2" cstate="print"/>
          <a:srcRect l="5629" t="3685" b="5897"/>
          <a:stretch>
            <a:fillRect/>
          </a:stretch>
        </p:blipFill>
        <p:spPr bwMode="auto">
          <a:xfrm>
            <a:off x="5990589" y="3977630"/>
            <a:ext cx="3534411" cy="2804170"/>
          </a:xfrm>
          <a:prstGeom prst="rect">
            <a:avLst/>
          </a:prstGeom>
          <a:noFill/>
        </p:spPr>
      </p:pic>
      <p:pic>
        <p:nvPicPr>
          <p:cNvPr id="6" name="Picture 2" descr="C:\Documents and Settings\hsimon02\Heather's documents\ozone NAAQS\fine scale modeling\MDA8_daily_maps\high days\MDA8_4NE1_07172007.png"/>
          <p:cNvPicPr>
            <a:picLocks noChangeAspect="1" noChangeArrowheads="1"/>
          </p:cNvPicPr>
          <p:nvPr/>
        </p:nvPicPr>
        <p:blipFill>
          <a:blip r:embed="rId3" cstate="print"/>
          <a:srcRect t="4298" r="28576" b="2655"/>
          <a:stretch>
            <a:fillRect/>
          </a:stretch>
        </p:blipFill>
        <p:spPr bwMode="auto">
          <a:xfrm>
            <a:off x="3322002" y="3977631"/>
            <a:ext cx="2650502" cy="28041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Resolution and Ozone Sensitivity to NOx Emissions Changes in in the Northeastern 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7162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Heather Simon, Kirk Baker, Norm Possiel, Pat Dolwick, Brian Timin</a:t>
            </a: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Office of Air Quality Planning and Standards, US EPA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029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Acknowledgements: Nancy Hwang, Chris Allen, Darrell Ensley, Cliff Stanley, Chris Misenis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hsimon02\Heather's documents\ozone NAAQS\fine scale modeling\diff4kmvs12km\MDA8_4minus12_0531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276600"/>
            <a:ext cx="4638675" cy="3729038"/>
          </a:xfrm>
          <a:prstGeom prst="rect">
            <a:avLst/>
          </a:prstGeom>
          <a:noFill/>
        </p:spPr>
      </p:pic>
      <p:pic>
        <p:nvPicPr>
          <p:cNvPr id="23554" name="Picture 2" descr="C:\Documents and Settings\hsimon02\Heather's documents\ozone NAAQS\fine scale modeling\MDA8_daily_maps\high days\MDA8_4NE1_05312007.png"/>
          <p:cNvPicPr>
            <a:picLocks noChangeAspect="1" noChangeArrowheads="1"/>
          </p:cNvPicPr>
          <p:nvPr/>
        </p:nvPicPr>
        <p:blipFill>
          <a:blip r:embed="rId3" cstate="print"/>
          <a:srcRect t="6130" r="30152" b="1916"/>
          <a:stretch>
            <a:fillRect/>
          </a:stretch>
        </p:blipFill>
        <p:spPr bwMode="auto">
          <a:xfrm>
            <a:off x="2133600" y="0"/>
            <a:ext cx="3276600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200400"/>
            <a:ext cx="213360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May 31, 2007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2362200"/>
            <a:ext cx="685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base</a:t>
            </a:r>
            <a:endParaRPr lang="en-US" dirty="0"/>
          </a:p>
        </p:txBody>
      </p:sp>
      <p:pic>
        <p:nvPicPr>
          <p:cNvPr id="23555" name="Picture 3" descr="C:\Documents and Settings\hsimon02\Heather's documents\ozone NAAQS\fine scale modeling\MDA8_daily_maps\high days\MDA8_12NE1_05312007.png"/>
          <p:cNvPicPr>
            <a:picLocks noChangeAspect="1" noChangeArrowheads="1"/>
          </p:cNvPicPr>
          <p:nvPr/>
        </p:nvPicPr>
        <p:blipFill>
          <a:blip r:embed="rId4" cstate="print"/>
          <a:srcRect l="8138" t="3931" b="5651"/>
          <a:stretch>
            <a:fillRect/>
          </a:stretch>
        </p:blipFill>
        <p:spPr bwMode="auto">
          <a:xfrm>
            <a:off x="5486400" y="-76200"/>
            <a:ext cx="4300538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467600" y="2362200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12km base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57912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– 12km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657600" y="1676400"/>
            <a:ext cx="381000" cy="3810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5600" y="1752600"/>
            <a:ext cx="381000" cy="3810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Documents and Settings\hsimon02\Heather's documents\ozone NAAQS\fine scale modeling\MDA8_daily_maps\high days\MDA8_4NE1_05312007.png"/>
          <p:cNvPicPr>
            <a:picLocks noChangeAspect="1" noChangeArrowheads="1"/>
          </p:cNvPicPr>
          <p:nvPr/>
        </p:nvPicPr>
        <p:blipFill>
          <a:blip r:embed="rId3" cstate="print"/>
          <a:srcRect l="31135" t="44080" r="50147" b="36654"/>
          <a:stretch>
            <a:fillRect/>
          </a:stretch>
        </p:blipFill>
        <p:spPr bwMode="auto">
          <a:xfrm>
            <a:off x="1981200" y="3048000"/>
            <a:ext cx="3352800" cy="2743200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</p:pic>
      <p:pic>
        <p:nvPicPr>
          <p:cNvPr id="13" name="Picture 3" descr="C:\Documents and Settings\hsimon02\Heather's documents\ozone NAAQS\fine scale modeling\MDA8_daily_maps\high days\MDA8_12NE1_05312007.png"/>
          <p:cNvPicPr>
            <a:picLocks noChangeAspect="1" noChangeArrowheads="1"/>
          </p:cNvPicPr>
          <p:nvPr/>
        </p:nvPicPr>
        <p:blipFill>
          <a:blip r:embed="rId4" cstate="print"/>
          <a:srcRect l="32050" t="43430" r="49194" b="39066"/>
          <a:stretch>
            <a:fillRect/>
          </a:stretch>
        </p:blipFill>
        <p:spPr bwMode="auto">
          <a:xfrm>
            <a:off x="5638800" y="3048000"/>
            <a:ext cx="3352800" cy="2590800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</p:pic>
      <p:cxnSp>
        <p:nvCxnSpPr>
          <p:cNvPr id="15" name="Straight Connector 14"/>
          <p:cNvCxnSpPr>
            <a:stCxn id="9" idx="3"/>
          </p:cNvCxnSpPr>
          <p:nvPr/>
        </p:nvCxnSpPr>
        <p:spPr>
          <a:xfrm flipH="1">
            <a:off x="1981200" y="2001604"/>
            <a:ext cx="1732196" cy="104639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5"/>
          </p:cNvCxnSpPr>
          <p:nvPr/>
        </p:nvCxnSpPr>
        <p:spPr>
          <a:xfrm>
            <a:off x="3982804" y="2001604"/>
            <a:ext cx="1351196" cy="104639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</p:cNvCxnSpPr>
          <p:nvPr/>
        </p:nvCxnSpPr>
        <p:spPr>
          <a:xfrm flipH="1">
            <a:off x="5638800" y="2077804"/>
            <a:ext cx="1122596" cy="97019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5"/>
          </p:cNvCxnSpPr>
          <p:nvPr/>
        </p:nvCxnSpPr>
        <p:spPr>
          <a:xfrm>
            <a:off x="7030804" y="2077804"/>
            <a:ext cx="1960796" cy="97019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152400" y="304800"/>
            <a:ext cx="2133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8-hr daily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maximum O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simon02\Heather's documents\ozone NAAQS\fine scale modeling\MDA8_daily_maps\high days\MDA8_diff_grayorange_4NE1_05312007.png"/>
          <p:cNvPicPr>
            <a:picLocks noChangeAspect="1" noChangeArrowheads="1"/>
          </p:cNvPicPr>
          <p:nvPr/>
        </p:nvPicPr>
        <p:blipFill>
          <a:blip r:embed="rId2" cstate="print"/>
          <a:srcRect r="29569"/>
          <a:stretch>
            <a:fillRect/>
          </a:stretch>
        </p:blipFill>
        <p:spPr bwMode="auto">
          <a:xfrm>
            <a:off x="2057400" y="3205162"/>
            <a:ext cx="3267075" cy="3729038"/>
          </a:xfrm>
          <a:prstGeom prst="rect">
            <a:avLst/>
          </a:prstGeom>
          <a:noFill/>
        </p:spPr>
      </p:pic>
      <p:pic>
        <p:nvPicPr>
          <p:cNvPr id="1027" name="Picture 3" descr="C:\Documents and Settings\hsimon02\Heather's documents\ozone NAAQS\fine scale modeling\MDA8_daily_maps\high days\MDA8_diff_grayorange_12NE1_05312007.png"/>
          <p:cNvPicPr>
            <a:picLocks noChangeAspect="1" noChangeArrowheads="1"/>
          </p:cNvPicPr>
          <p:nvPr/>
        </p:nvPicPr>
        <p:blipFill>
          <a:blip r:embed="rId3" cstate="print"/>
          <a:srcRect l="5595"/>
          <a:stretch>
            <a:fillRect/>
          </a:stretch>
        </p:blipFill>
        <p:spPr bwMode="auto">
          <a:xfrm>
            <a:off x="5410200" y="3133725"/>
            <a:ext cx="4419600" cy="3876675"/>
          </a:xfrm>
          <a:prstGeom prst="rect">
            <a:avLst/>
          </a:prstGeom>
          <a:noFill/>
        </p:spPr>
      </p:pic>
      <p:pic>
        <p:nvPicPr>
          <p:cNvPr id="23554" name="Picture 2" descr="C:\Documents and Settings\hsimon02\Heather's documents\ozone NAAQS\fine scale modeling\MDA8_daily_maps\high days\MDA8_4NE1_05312007.png"/>
          <p:cNvPicPr>
            <a:picLocks noChangeAspect="1" noChangeArrowheads="1"/>
          </p:cNvPicPr>
          <p:nvPr/>
        </p:nvPicPr>
        <p:blipFill>
          <a:blip r:embed="rId4" cstate="print"/>
          <a:srcRect r="30152"/>
          <a:stretch>
            <a:fillRect/>
          </a:stretch>
        </p:blipFill>
        <p:spPr bwMode="auto">
          <a:xfrm>
            <a:off x="2133600" y="-228600"/>
            <a:ext cx="3276600" cy="37290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200400"/>
            <a:ext cx="213360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May 31, 2007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2362200"/>
            <a:ext cx="685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base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5562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pic>
        <p:nvPicPr>
          <p:cNvPr id="23555" name="Picture 3" descr="C:\Documents and Settings\hsimon02\Heather's documents\ozone NAAQS\fine scale modeling\MDA8_daily_maps\high days\MDA8_12NE1_05312007.png"/>
          <p:cNvPicPr>
            <a:picLocks noChangeAspect="1" noChangeArrowheads="1"/>
          </p:cNvPicPr>
          <p:nvPr/>
        </p:nvPicPr>
        <p:blipFill>
          <a:blip r:embed="rId5" cstate="print"/>
          <a:srcRect l="8138"/>
          <a:stretch>
            <a:fillRect/>
          </a:stretch>
        </p:blipFill>
        <p:spPr bwMode="auto">
          <a:xfrm>
            <a:off x="5486400" y="-304800"/>
            <a:ext cx="4300538" cy="38766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866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2362200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12km base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657600" y="49530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49530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81400" y="15240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29400" y="16002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67000" y="58674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59436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400" y="304800"/>
            <a:ext cx="2133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8-hr daily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maximum O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simon02\Heather's documents\ozone NAAQS\fine scale modeling\diff4kmvs12km\large_dib_ben_map_05312007_blue.png"/>
          <p:cNvPicPr>
            <a:picLocks noChangeAspect="1" noChangeArrowheads="1"/>
          </p:cNvPicPr>
          <p:nvPr/>
        </p:nvPicPr>
        <p:blipFill>
          <a:blip r:embed="rId2" cstate="print"/>
          <a:srcRect l="4928" t="4087" r="29363" b="6003"/>
          <a:stretch>
            <a:fillRect/>
          </a:stretch>
        </p:blipFill>
        <p:spPr bwMode="auto">
          <a:xfrm>
            <a:off x="3810000" y="0"/>
            <a:ext cx="3048000" cy="3352800"/>
          </a:xfrm>
          <a:prstGeom prst="rect">
            <a:avLst/>
          </a:prstGeom>
          <a:noFill/>
        </p:spPr>
      </p:pic>
      <p:pic>
        <p:nvPicPr>
          <p:cNvPr id="1026" name="Picture 2" descr="C:\Documents and Settings\hsimon02\Heather's documents\ozone NAAQS\fine scale modeling\MDA8_daily_maps\high days\MDA8_diff_grayorange_4NE1_05312007.png"/>
          <p:cNvPicPr>
            <a:picLocks noChangeAspect="1" noChangeArrowheads="1"/>
          </p:cNvPicPr>
          <p:nvPr/>
        </p:nvPicPr>
        <p:blipFill>
          <a:blip r:embed="rId3" cstate="print"/>
          <a:srcRect t="3959" r="29569"/>
          <a:stretch>
            <a:fillRect/>
          </a:stretch>
        </p:blipFill>
        <p:spPr bwMode="auto">
          <a:xfrm>
            <a:off x="2057400" y="3352800"/>
            <a:ext cx="3267075" cy="3581400"/>
          </a:xfrm>
          <a:prstGeom prst="rect">
            <a:avLst/>
          </a:prstGeom>
          <a:noFill/>
        </p:spPr>
      </p:pic>
      <p:pic>
        <p:nvPicPr>
          <p:cNvPr id="1027" name="Picture 3" descr="C:\Documents and Settings\hsimon02\Heather's documents\ozone NAAQS\fine scale modeling\MDA8_daily_maps\high days\MDA8_diff_grayorange_12NE1_05312007.png"/>
          <p:cNvPicPr>
            <a:picLocks noChangeAspect="1" noChangeArrowheads="1"/>
          </p:cNvPicPr>
          <p:nvPr/>
        </p:nvPicPr>
        <p:blipFill>
          <a:blip r:embed="rId4" cstate="print"/>
          <a:srcRect l="5595" t="3686"/>
          <a:stretch>
            <a:fillRect/>
          </a:stretch>
        </p:blipFill>
        <p:spPr bwMode="auto">
          <a:xfrm>
            <a:off x="5410200" y="3276600"/>
            <a:ext cx="441960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200400"/>
            <a:ext cx="213360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May 31, 2007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5562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16" name="Oval 15"/>
          <p:cNvSpPr/>
          <p:nvPr/>
        </p:nvSpPr>
        <p:spPr>
          <a:xfrm>
            <a:off x="2667000" y="58674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59436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0" y="990600"/>
            <a:ext cx="25908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Locations with absolute changes &gt; 2ppb in opposite directions</a:t>
            </a:r>
          </a:p>
        </p:txBody>
      </p:sp>
      <p:sp>
        <p:nvSpPr>
          <p:cNvPr id="20" name="Oval 19"/>
          <p:cNvSpPr/>
          <p:nvPr/>
        </p:nvSpPr>
        <p:spPr>
          <a:xfrm>
            <a:off x="4191000" y="25146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hsimon02\Heather's documents\ozone NAAQS\fine scale modeling\diff4kmvs12km\MDA8_4minus12_0825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325" y="3205162"/>
            <a:ext cx="4638675" cy="3729038"/>
          </a:xfrm>
          <a:prstGeom prst="rect">
            <a:avLst/>
          </a:prstGeom>
          <a:noFill/>
        </p:spPr>
      </p:pic>
      <p:pic>
        <p:nvPicPr>
          <p:cNvPr id="32770" name="Picture 2" descr="C:\Documents and Settings\hsimon02\Heather's documents\ozone NAAQS\fine scale modeling\MDA8_daily_maps\high days\MDA8_4NE1_08252007.png"/>
          <p:cNvPicPr>
            <a:picLocks noChangeAspect="1" noChangeArrowheads="1"/>
          </p:cNvPicPr>
          <p:nvPr/>
        </p:nvPicPr>
        <p:blipFill>
          <a:blip r:embed="rId3" cstate="print"/>
          <a:srcRect b="2908"/>
          <a:stretch>
            <a:fillRect/>
          </a:stretch>
        </p:blipFill>
        <p:spPr bwMode="auto">
          <a:xfrm>
            <a:off x="2209800" y="-228600"/>
            <a:ext cx="4638675" cy="36576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 25,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2362200"/>
            <a:ext cx="685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base</a:t>
            </a:r>
            <a:endParaRPr lang="en-US" dirty="0"/>
          </a:p>
        </p:txBody>
      </p:sp>
      <p:pic>
        <p:nvPicPr>
          <p:cNvPr id="32771" name="Picture 3" descr="C:\Documents and Settings\hsimon02\Heather's documents\ozone NAAQS\fine scale modeling\MDA8_daily_maps\high days\MDA8_12NE1_08252007.png"/>
          <p:cNvPicPr>
            <a:picLocks noChangeAspect="1" noChangeArrowheads="1"/>
          </p:cNvPicPr>
          <p:nvPr/>
        </p:nvPicPr>
        <p:blipFill>
          <a:blip r:embed="rId4" cstate="print"/>
          <a:srcRect l="6104" b="5897"/>
          <a:stretch>
            <a:fillRect/>
          </a:stretch>
        </p:blipFill>
        <p:spPr bwMode="auto">
          <a:xfrm>
            <a:off x="5486400" y="-219075"/>
            <a:ext cx="4395788" cy="3648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67600" y="2362200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12km base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57912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– 12km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733800" y="1600200"/>
            <a:ext cx="457200" cy="4572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1800" y="1676400"/>
            <a:ext cx="457200" cy="3810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304800"/>
            <a:ext cx="2133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8-hr daily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maximum O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hsimon02\Heather's documents\ozone NAAQS\fine scale modeling\diff4kmvs12km\MDA8_4minus12_0825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325" y="3205162"/>
            <a:ext cx="4638675" cy="3729038"/>
          </a:xfrm>
          <a:prstGeom prst="rect">
            <a:avLst/>
          </a:prstGeom>
          <a:noFill/>
        </p:spPr>
      </p:pic>
      <p:pic>
        <p:nvPicPr>
          <p:cNvPr id="32770" name="Picture 2" descr="C:\Documents and Settings\hsimon02\Heather's documents\ozone NAAQS\fine scale modeling\MDA8_daily_maps\high days\MDA8_4NE1_08252007.png"/>
          <p:cNvPicPr>
            <a:picLocks noChangeAspect="1" noChangeArrowheads="1"/>
          </p:cNvPicPr>
          <p:nvPr/>
        </p:nvPicPr>
        <p:blipFill>
          <a:blip r:embed="rId3" cstate="print"/>
          <a:srcRect b="2908"/>
          <a:stretch>
            <a:fillRect/>
          </a:stretch>
        </p:blipFill>
        <p:spPr bwMode="auto">
          <a:xfrm>
            <a:off x="2209800" y="-228600"/>
            <a:ext cx="4638675" cy="36576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 25,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2362200"/>
            <a:ext cx="685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base</a:t>
            </a:r>
            <a:endParaRPr lang="en-US" dirty="0"/>
          </a:p>
        </p:txBody>
      </p:sp>
      <p:pic>
        <p:nvPicPr>
          <p:cNvPr id="32771" name="Picture 3" descr="C:\Documents and Settings\hsimon02\Heather's documents\ozone NAAQS\fine scale modeling\MDA8_daily_maps\high days\MDA8_12NE1_08252007.png"/>
          <p:cNvPicPr>
            <a:picLocks noChangeAspect="1" noChangeArrowheads="1"/>
          </p:cNvPicPr>
          <p:nvPr/>
        </p:nvPicPr>
        <p:blipFill>
          <a:blip r:embed="rId4" cstate="print"/>
          <a:srcRect l="6104" b="5897"/>
          <a:stretch>
            <a:fillRect/>
          </a:stretch>
        </p:blipFill>
        <p:spPr bwMode="auto">
          <a:xfrm>
            <a:off x="5486400" y="-219075"/>
            <a:ext cx="4395788" cy="3648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67600" y="2362200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12km base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57912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– 12km</a:t>
            </a:r>
            <a:endParaRPr lang="en-US" dirty="0"/>
          </a:p>
        </p:txBody>
      </p:sp>
      <p:pic>
        <p:nvPicPr>
          <p:cNvPr id="9" name="Picture 2" descr="C:\Documents and Settings\hsimon02\Heather's documents\ozone NAAQS\fine scale modeling\MDA8_daily_maps\high days\MDA8_4NE1_08252007.png"/>
          <p:cNvPicPr>
            <a:picLocks noChangeAspect="1" noChangeArrowheads="1"/>
          </p:cNvPicPr>
          <p:nvPr/>
        </p:nvPicPr>
        <p:blipFill>
          <a:blip r:embed="rId3" cstate="print"/>
          <a:srcRect l="34539" t="44500" r="49624" b="39318"/>
          <a:stretch>
            <a:fillRect/>
          </a:stretch>
        </p:blipFill>
        <p:spPr bwMode="auto">
          <a:xfrm>
            <a:off x="914400" y="3429000"/>
            <a:ext cx="3581400" cy="2971800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</p:pic>
      <p:pic>
        <p:nvPicPr>
          <p:cNvPr id="10" name="Picture 3" descr="C:\Documents and Settings\hsimon02\Heather's documents\ozone NAAQS\fine scale modeling\MDA8_daily_maps\high days\MDA8_12NE1_08252007.png"/>
          <p:cNvPicPr>
            <a:picLocks noChangeAspect="1" noChangeArrowheads="1"/>
          </p:cNvPicPr>
          <p:nvPr/>
        </p:nvPicPr>
        <p:blipFill>
          <a:blip r:embed="rId4" cstate="print"/>
          <a:srcRect l="34651" t="45209" r="49281" b="41032"/>
          <a:stretch>
            <a:fillRect/>
          </a:stretch>
        </p:blipFill>
        <p:spPr bwMode="auto">
          <a:xfrm>
            <a:off x="4953000" y="3429000"/>
            <a:ext cx="4191000" cy="2971800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3733800" y="1600200"/>
            <a:ext cx="457200" cy="4572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81800" y="1676400"/>
            <a:ext cx="457200" cy="3810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14400" y="1981200"/>
            <a:ext cx="2895600" cy="14478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3"/>
          </p:cNvCxnSpPr>
          <p:nvPr/>
        </p:nvCxnSpPr>
        <p:spPr>
          <a:xfrm flipH="1">
            <a:off x="4953000" y="2001604"/>
            <a:ext cx="1895755" cy="142739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5"/>
            <a:endCxn id="32770" idx="2"/>
          </p:cNvCxnSpPr>
          <p:nvPr/>
        </p:nvCxnSpPr>
        <p:spPr>
          <a:xfrm>
            <a:off x="4124045" y="1990445"/>
            <a:ext cx="405093" cy="143855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5"/>
          </p:cNvCxnSpPr>
          <p:nvPr/>
        </p:nvCxnSpPr>
        <p:spPr>
          <a:xfrm>
            <a:off x="7172045" y="2001604"/>
            <a:ext cx="1971955" cy="142739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152400" y="304800"/>
            <a:ext cx="2133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8-hr daily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maximum O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hsimon02\Heather's documents\ozone NAAQS\fine scale modeling\MDA8_daily_maps\high days\MDA8_diff_grayorange_4NE1_08252007.png"/>
          <p:cNvPicPr>
            <a:picLocks noChangeAspect="1" noChangeArrowheads="1"/>
          </p:cNvPicPr>
          <p:nvPr/>
        </p:nvPicPr>
        <p:blipFill>
          <a:blip r:embed="rId2" cstate="print"/>
          <a:srcRect r="29569"/>
          <a:stretch>
            <a:fillRect/>
          </a:stretch>
        </p:blipFill>
        <p:spPr bwMode="auto">
          <a:xfrm>
            <a:off x="2219325" y="3281362"/>
            <a:ext cx="3267075" cy="3729038"/>
          </a:xfrm>
          <a:prstGeom prst="rect">
            <a:avLst/>
          </a:prstGeom>
          <a:noFill/>
        </p:spPr>
      </p:pic>
      <p:pic>
        <p:nvPicPr>
          <p:cNvPr id="5122" name="Picture 2" descr="C:\Documents and Settings\hsimon02\Heather's documents\ozone NAAQS\fine scale modeling\MDA8_daily_maps\high days\MDA8_diff_grayorange_12NE1_08252007.png"/>
          <p:cNvPicPr>
            <a:picLocks noChangeAspect="1" noChangeArrowheads="1"/>
          </p:cNvPicPr>
          <p:nvPr/>
        </p:nvPicPr>
        <p:blipFill>
          <a:blip r:embed="rId3" cstate="print"/>
          <a:srcRect l="6985" b="4218"/>
          <a:stretch>
            <a:fillRect/>
          </a:stretch>
        </p:blipFill>
        <p:spPr bwMode="auto">
          <a:xfrm>
            <a:off x="5551487" y="3221039"/>
            <a:ext cx="4354513" cy="3713161"/>
          </a:xfrm>
          <a:prstGeom prst="rect">
            <a:avLst/>
          </a:prstGeom>
          <a:noFill/>
        </p:spPr>
      </p:pic>
      <p:pic>
        <p:nvPicPr>
          <p:cNvPr id="32770" name="Picture 2" descr="C:\Documents and Settings\hsimon02\Heather's documents\ozone NAAQS\fine scale modeling\MDA8_daily_maps\high days\MDA8_4NE1_08252007.png"/>
          <p:cNvPicPr>
            <a:picLocks noChangeAspect="1" noChangeArrowheads="1"/>
          </p:cNvPicPr>
          <p:nvPr/>
        </p:nvPicPr>
        <p:blipFill>
          <a:blip r:embed="rId4" cstate="print"/>
          <a:srcRect b="2908"/>
          <a:stretch>
            <a:fillRect/>
          </a:stretch>
        </p:blipFill>
        <p:spPr bwMode="auto">
          <a:xfrm>
            <a:off x="2209800" y="-152400"/>
            <a:ext cx="4638675" cy="36576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 25,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2362200"/>
            <a:ext cx="685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base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54864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pic>
        <p:nvPicPr>
          <p:cNvPr id="32771" name="Picture 3" descr="C:\Documents and Settings\hsimon02\Heather's documents\ozone NAAQS\fine scale modeling\MDA8_daily_maps\high days\MDA8_12NE1_08252007.png"/>
          <p:cNvPicPr>
            <a:picLocks noChangeAspect="1" noChangeArrowheads="1"/>
          </p:cNvPicPr>
          <p:nvPr/>
        </p:nvPicPr>
        <p:blipFill>
          <a:blip r:embed="rId5" cstate="print"/>
          <a:srcRect l="6104" b="5897"/>
          <a:stretch>
            <a:fillRect/>
          </a:stretch>
        </p:blipFill>
        <p:spPr bwMode="auto">
          <a:xfrm>
            <a:off x="5486400" y="-219075"/>
            <a:ext cx="4395788" cy="3648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67600" y="2362200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12km base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3962400" y="44958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10400" y="44958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" y="304800"/>
            <a:ext cx="2133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8-hr daily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maximum O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simon02\Heather's documents\ozone NAAQS\fine scale modeling\diff4kmvs12km\large_dib_ben_map_08252007_blue.png"/>
          <p:cNvPicPr>
            <a:picLocks noChangeAspect="1" noChangeArrowheads="1"/>
          </p:cNvPicPr>
          <p:nvPr/>
        </p:nvPicPr>
        <p:blipFill>
          <a:blip r:embed="rId2" cstate="print"/>
          <a:srcRect l="4860" t="4087" r="29432" b="6003"/>
          <a:stretch>
            <a:fillRect/>
          </a:stretch>
        </p:blipFill>
        <p:spPr bwMode="auto">
          <a:xfrm>
            <a:off x="3733800" y="0"/>
            <a:ext cx="3048000" cy="3352800"/>
          </a:xfrm>
          <a:prstGeom prst="rect">
            <a:avLst/>
          </a:prstGeom>
          <a:noFill/>
        </p:spPr>
      </p:pic>
      <p:pic>
        <p:nvPicPr>
          <p:cNvPr id="5123" name="Picture 3" descr="C:\Documents and Settings\hsimon02\Heather's documents\ozone NAAQS\fine scale modeling\MDA8_daily_maps\high days\MDA8_diff_grayorange_4NE1_08252007.png"/>
          <p:cNvPicPr>
            <a:picLocks noChangeAspect="1" noChangeArrowheads="1"/>
          </p:cNvPicPr>
          <p:nvPr/>
        </p:nvPicPr>
        <p:blipFill>
          <a:blip r:embed="rId3" cstate="print"/>
          <a:srcRect t="3959" r="29569"/>
          <a:stretch>
            <a:fillRect/>
          </a:stretch>
        </p:blipFill>
        <p:spPr bwMode="auto">
          <a:xfrm>
            <a:off x="2219325" y="3429000"/>
            <a:ext cx="3267075" cy="3581400"/>
          </a:xfrm>
          <a:prstGeom prst="rect">
            <a:avLst/>
          </a:prstGeom>
          <a:noFill/>
        </p:spPr>
      </p:pic>
      <p:pic>
        <p:nvPicPr>
          <p:cNvPr id="5122" name="Picture 2" descr="C:\Documents and Settings\hsimon02\Heather's documents\ozone NAAQS\fine scale modeling\MDA8_daily_maps\high days\MDA8_diff_grayorange_12NE1_08252007.png"/>
          <p:cNvPicPr>
            <a:picLocks noChangeAspect="1" noChangeArrowheads="1"/>
          </p:cNvPicPr>
          <p:nvPr/>
        </p:nvPicPr>
        <p:blipFill>
          <a:blip r:embed="rId4" cstate="print"/>
          <a:srcRect l="6985" t="3399" b="4218"/>
          <a:stretch>
            <a:fillRect/>
          </a:stretch>
        </p:blipFill>
        <p:spPr bwMode="auto">
          <a:xfrm>
            <a:off x="5551487" y="3352800"/>
            <a:ext cx="4354513" cy="35814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 25,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54864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3962400" y="44958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10400" y="44958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990600"/>
            <a:ext cx="25908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Locations with absolute changes &gt; 2ppb in opposite directions</a:t>
            </a:r>
          </a:p>
        </p:txBody>
      </p:sp>
      <p:sp>
        <p:nvSpPr>
          <p:cNvPr id="15" name="Oval 14"/>
          <p:cNvSpPr/>
          <p:nvPr/>
        </p:nvSpPr>
        <p:spPr>
          <a:xfrm>
            <a:off x="5257800" y="9906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Examine ozone response at specific monitoring locations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Aggregated across all days and all sites in the NE domain, 12km and 4km responses look similar</a:t>
            </a:r>
            <a:endParaRPr lang="en-US" sz="3200" dirty="0"/>
          </a:p>
        </p:txBody>
      </p:sp>
      <p:pic>
        <p:nvPicPr>
          <p:cNvPr id="1027" name="Picture 3" descr="C:\Documents and Settings\hsimon02\Heather's documents\ozone NAAQS\fine scale modeling\boxplots\MDA8vsDelta.allsi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486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Examine ozone response at specific monitoring locations in the NY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Upwind site: </a:t>
            </a:r>
          </a:p>
          <a:p>
            <a:pPr lvl="1"/>
            <a:r>
              <a:rPr lang="en-US" dirty="0" smtClean="0"/>
              <a:t>Flemington, NJ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NOx titration zone:</a:t>
            </a:r>
          </a:p>
          <a:p>
            <a:pPr lvl="1"/>
            <a:r>
              <a:rPr lang="en-US" dirty="0" smtClean="0"/>
              <a:t>Bayonne, NJ</a:t>
            </a:r>
          </a:p>
          <a:p>
            <a:pPr lvl="1"/>
            <a:r>
              <a:rPr lang="en-US" dirty="0" smtClean="0"/>
              <a:t>IS 52 (Bronx), NY</a:t>
            </a:r>
          </a:p>
          <a:p>
            <a:pPr lvl="1"/>
            <a:r>
              <a:rPr lang="en-US" dirty="0" smtClean="0"/>
              <a:t>Babylon, NY (sometimes)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Downwind sites: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Babylon, NY (sometimes)</a:t>
            </a:r>
          </a:p>
          <a:p>
            <a:pPr lvl="1"/>
            <a:r>
              <a:rPr lang="en-US" dirty="0" smtClean="0"/>
              <a:t>Holtsville, NY</a:t>
            </a:r>
          </a:p>
          <a:p>
            <a:pPr lvl="1"/>
            <a:r>
              <a:rPr lang="en-US" dirty="0" smtClean="0"/>
              <a:t>White Plains, NY</a:t>
            </a:r>
          </a:p>
          <a:p>
            <a:pPr lvl="1"/>
            <a:r>
              <a:rPr lang="en-US" dirty="0" smtClean="0"/>
              <a:t>Sherwood Island, CT</a:t>
            </a:r>
            <a:endParaRPr lang="en-US" dirty="0"/>
          </a:p>
        </p:txBody>
      </p:sp>
      <p:pic>
        <p:nvPicPr>
          <p:cNvPr id="3074" name="Picture 2" descr="C:\Documents and Settings\hsimon02\Heather's documents\ozone NAAQS\fine scale modeling\NYarea_sites_bigmap.jpg"/>
          <p:cNvPicPr>
            <a:picLocks noChangeAspect="1" noChangeArrowheads="1"/>
          </p:cNvPicPr>
          <p:nvPr/>
        </p:nvPicPr>
        <p:blipFill>
          <a:blip r:embed="rId2" cstate="print"/>
          <a:srcRect l="10989" r="28571" b="10266"/>
          <a:stretch>
            <a:fillRect/>
          </a:stretch>
        </p:blipFill>
        <p:spPr bwMode="auto">
          <a:xfrm>
            <a:off x="4495800" y="1524000"/>
            <a:ext cx="4610134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905000"/>
            <a:ext cx="2438400" cy="4572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971800"/>
            <a:ext cx="2438400" cy="4572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4343400"/>
            <a:ext cx="1905000" cy="4572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Look at case study of the Northeastern US at 12 and 4km resolutions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5715000" cy="5867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Model Set-up</a:t>
            </a:r>
          </a:p>
          <a:p>
            <a:pPr lvl="1"/>
            <a:r>
              <a:rPr lang="en-US" sz="1400" dirty="0" smtClean="0"/>
              <a:t>CMAQv5.0.1 (AER06)</a:t>
            </a:r>
          </a:p>
          <a:p>
            <a:pPr lvl="1"/>
            <a:r>
              <a:rPr lang="en-US" sz="1400" dirty="0" smtClean="0"/>
              <a:t>WRFv3.3, MCIPv4.1.2, USGS land use</a:t>
            </a:r>
          </a:p>
          <a:p>
            <a:pPr lvl="2"/>
            <a:r>
              <a:rPr lang="en-US" sz="1400" dirty="0" smtClean="0"/>
              <a:t>Meteorology run separately at 12km and 4 km resolutions</a:t>
            </a:r>
          </a:p>
          <a:p>
            <a:pPr lvl="1"/>
            <a:r>
              <a:rPr lang="en-US" sz="1400" dirty="0" smtClean="0"/>
              <a:t>25 layers</a:t>
            </a:r>
          </a:p>
          <a:p>
            <a:pPr lvl="1"/>
            <a:r>
              <a:rPr lang="en-US" sz="1400" dirty="0" smtClean="0"/>
              <a:t>April-October 2007</a:t>
            </a:r>
          </a:p>
          <a:p>
            <a:pPr lvl="1"/>
            <a:r>
              <a:rPr lang="en-US" sz="1400" dirty="0" smtClean="0"/>
              <a:t>IC/BC from 12US2 CONUS CMAQ simulation 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2000" dirty="0" smtClean="0"/>
              <a:t>4 model simulations</a:t>
            </a:r>
          </a:p>
          <a:p>
            <a:pPr lvl="1"/>
            <a:r>
              <a:rPr lang="en-US" sz="1400" dirty="0" smtClean="0"/>
              <a:t>12NE base</a:t>
            </a:r>
          </a:p>
          <a:p>
            <a:pPr lvl="2"/>
            <a:r>
              <a:rPr lang="en-US" sz="1400" dirty="0" smtClean="0"/>
              <a:t>12km resolution </a:t>
            </a:r>
          </a:p>
          <a:p>
            <a:pPr lvl="2"/>
            <a:r>
              <a:rPr lang="en-US" sz="1400" dirty="0" smtClean="0"/>
              <a:t>2007 emissions developed for the PM NAAQS RIA</a:t>
            </a:r>
          </a:p>
          <a:p>
            <a:pPr lvl="1"/>
            <a:r>
              <a:rPr lang="en-US" sz="1400" dirty="0" smtClean="0"/>
              <a:t>12NE 50NOx</a:t>
            </a:r>
          </a:p>
          <a:p>
            <a:pPr lvl="2"/>
            <a:r>
              <a:rPr lang="en-US" sz="1400" dirty="0" smtClean="0"/>
              <a:t>12km resolution</a:t>
            </a:r>
          </a:p>
          <a:p>
            <a:pPr lvl="2"/>
            <a:r>
              <a:rPr lang="en-US" sz="1400" dirty="0" smtClean="0"/>
              <a:t>2007 with 50% cut in NE anthropogenic NOx emissions</a:t>
            </a:r>
          </a:p>
          <a:p>
            <a:pPr lvl="1"/>
            <a:r>
              <a:rPr lang="en-US" sz="1400" dirty="0" smtClean="0"/>
              <a:t>4NE base</a:t>
            </a:r>
          </a:p>
          <a:p>
            <a:pPr lvl="2"/>
            <a:r>
              <a:rPr lang="en-US" sz="1400" dirty="0" smtClean="0"/>
              <a:t>4km resolution</a:t>
            </a:r>
          </a:p>
          <a:p>
            <a:pPr lvl="2"/>
            <a:r>
              <a:rPr lang="en-US" sz="1400" dirty="0" smtClean="0"/>
              <a:t>2007 emissions</a:t>
            </a:r>
          </a:p>
          <a:p>
            <a:pPr lvl="1"/>
            <a:r>
              <a:rPr lang="en-US" sz="1400" dirty="0" smtClean="0"/>
              <a:t>4NE 50NOx</a:t>
            </a:r>
          </a:p>
          <a:p>
            <a:pPr lvl="2"/>
            <a:r>
              <a:rPr lang="en-US" sz="1400" dirty="0" smtClean="0"/>
              <a:t>4km resolution</a:t>
            </a:r>
          </a:p>
          <a:p>
            <a:pPr lvl="2"/>
            <a:r>
              <a:rPr lang="en-US" sz="1400" dirty="0" smtClean="0"/>
              <a:t>2007 with 50% cut in NE anthropogenic NOx emissions</a:t>
            </a:r>
          </a:p>
          <a:p>
            <a:pPr lvl="1">
              <a:buNone/>
            </a:pP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D3CF-5A5F-4550-8453-A8A404B91E8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0728" t="4694" b="40155"/>
          <a:stretch>
            <a:fillRect/>
          </a:stretch>
        </p:blipFill>
        <p:spPr bwMode="auto">
          <a:xfrm>
            <a:off x="6172200" y="1905000"/>
            <a:ext cx="2576601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767601" y="1371600"/>
            <a:ext cx="13716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 domain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Flemington, NJ</a:t>
            </a:r>
            <a:endParaRPr lang="en-US" dirty="0"/>
          </a:p>
        </p:txBody>
      </p:sp>
      <p:pic>
        <p:nvPicPr>
          <p:cNvPr id="5" name="Picture 2" descr="C:\Documents and Settings\hsimon02\Heather's documents\ozone NAAQS\fine scale modeling\NYarea_sites_bigmap.jpg"/>
          <p:cNvPicPr>
            <a:picLocks noChangeAspect="1" noChangeArrowheads="1"/>
          </p:cNvPicPr>
          <p:nvPr/>
        </p:nvPicPr>
        <p:blipFill>
          <a:blip r:embed="rId2" cstate="print"/>
          <a:srcRect l="10989" r="28571" b="10266"/>
          <a:stretch>
            <a:fillRect/>
          </a:stretch>
        </p:blipFill>
        <p:spPr bwMode="auto">
          <a:xfrm>
            <a:off x="76200" y="1295400"/>
            <a:ext cx="4610134" cy="5334000"/>
          </a:xfrm>
          <a:prstGeom prst="rect">
            <a:avLst/>
          </a:prstGeom>
          <a:noFill/>
        </p:spPr>
      </p:pic>
      <p:pic>
        <p:nvPicPr>
          <p:cNvPr id="100355" name="Picture 3" descr="C:\Documents and Settings\hsimon02\Heather's documents\ozone NAAQS\fine scale modeling\Flemming_monitor_zoomout_landuse.jpg"/>
          <p:cNvPicPr>
            <a:picLocks noChangeAspect="1" noChangeArrowheads="1"/>
          </p:cNvPicPr>
          <p:nvPr/>
        </p:nvPicPr>
        <p:blipFill>
          <a:blip r:embed="rId3" cstate="print"/>
          <a:srcRect l="22977" t="6420" r="21079" b="3846"/>
          <a:stretch>
            <a:fillRect/>
          </a:stretch>
        </p:blipFill>
        <p:spPr bwMode="auto">
          <a:xfrm>
            <a:off x="4876800" y="1295400"/>
            <a:ext cx="4267200" cy="5334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52400" y="4343400"/>
            <a:ext cx="1066800" cy="914400"/>
          </a:xfrm>
          <a:prstGeom prst="ellipse">
            <a:avLst/>
          </a:prstGeom>
          <a:noFill/>
          <a:ln w="444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Flemington NJ: </a:t>
            </a:r>
            <a:br>
              <a:rPr lang="en-US" sz="3200" dirty="0" smtClean="0"/>
            </a:br>
            <a:r>
              <a:rPr lang="en-US" sz="3200" dirty="0" smtClean="0"/>
              <a:t>Response in 8-h Daily Max Ozone to 50% NOx cut</a:t>
            </a:r>
            <a:endParaRPr lang="en-US" sz="3200" dirty="0"/>
          </a:p>
        </p:txBody>
      </p:sp>
      <p:pic>
        <p:nvPicPr>
          <p:cNvPr id="2053" name="Picture 5" descr="C:\Documents and Settings\hsimon02\Heather's documents\ozone NAAQS\fine scale modeling\boxplots\MDA8vsDelta.summer.340190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0" y="1828800"/>
            <a:ext cx="4572000" cy="4572000"/>
          </a:xfrm>
          <a:prstGeom prst="rect">
            <a:avLst/>
          </a:prstGeom>
          <a:noFill/>
        </p:spPr>
      </p:pic>
      <p:pic>
        <p:nvPicPr>
          <p:cNvPr id="5" name="Picture 2" descr="C:\Documents and Settings\hsimon02\Heather's documents\ozone NAAQS\fine scale modeling\boxplots\MonthvsDelta340190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57200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13832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By Month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371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By Ozone Conc</a:t>
            </a:r>
            <a:endParaRPr lang="en-US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simon02\Heather's documents\ozone NAAQS\fine scale modeling\boxplots\Summer.Timeseries340190001_newcolors.ob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1219200"/>
            <a:ext cx="9144001" cy="487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Flemington NJ: Time Series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2438400" y="4038600"/>
            <a:ext cx="685800" cy="7620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6600" y="4419600"/>
            <a:ext cx="685800" cy="7620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52 (Bronx), NY</a:t>
            </a:r>
            <a:endParaRPr lang="en-US" dirty="0"/>
          </a:p>
        </p:txBody>
      </p:sp>
      <p:pic>
        <p:nvPicPr>
          <p:cNvPr id="5" name="Picture 2" descr="C:\Documents and Settings\hsimon02\Heather's documents\ozone NAAQS\fine scale modeling\NYarea_sites_bigmap.jpg"/>
          <p:cNvPicPr>
            <a:picLocks noChangeAspect="1" noChangeArrowheads="1"/>
          </p:cNvPicPr>
          <p:nvPr/>
        </p:nvPicPr>
        <p:blipFill>
          <a:blip r:embed="rId2" cstate="print"/>
          <a:srcRect l="10989" r="33067" b="10266"/>
          <a:stretch>
            <a:fillRect/>
          </a:stretch>
        </p:blipFill>
        <p:spPr bwMode="auto">
          <a:xfrm>
            <a:off x="0" y="1295400"/>
            <a:ext cx="4267200" cy="5334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828800" y="3048000"/>
            <a:ext cx="1066800" cy="914400"/>
          </a:xfrm>
          <a:prstGeom prst="ellipse">
            <a:avLst/>
          </a:prstGeom>
          <a:noFill/>
          <a:ln w="444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02" name="Picture 2" descr="C:\Documents and Settings\hsimon02\Heather's documents\ozone NAAQS\fine scale modeling\IS52_monitor_closeup_landuse.jpg"/>
          <p:cNvPicPr>
            <a:picLocks noChangeAspect="1" noChangeArrowheads="1"/>
          </p:cNvPicPr>
          <p:nvPr/>
        </p:nvPicPr>
        <p:blipFill>
          <a:blip r:embed="rId3" cstate="print"/>
          <a:srcRect l="15984" t="6420" r="21079" b="3846"/>
          <a:stretch>
            <a:fillRect/>
          </a:stretch>
        </p:blipFill>
        <p:spPr bwMode="auto">
          <a:xfrm>
            <a:off x="4343400" y="1295400"/>
            <a:ext cx="48006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Bronx NY: </a:t>
            </a:r>
            <a:br>
              <a:rPr lang="en-US" sz="3200" dirty="0" smtClean="0"/>
            </a:br>
            <a:r>
              <a:rPr lang="en-US" sz="3200" dirty="0" smtClean="0"/>
              <a:t>Response in 8-h Daily Max Ozone to 50% NOx cut</a:t>
            </a:r>
            <a:endParaRPr lang="en-US" sz="3200" dirty="0"/>
          </a:p>
        </p:txBody>
      </p:sp>
      <p:pic>
        <p:nvPicPr>
          <p:cNvPr id="8195" name="Picture 3" descr="C:\Documents and Settings\hsimon02\Heather's documents\ozone NAAQS\fine scale modeling\boxplots\MDA8vsDelta.summer.360050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4572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13832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By Month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371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By Ozone Conc</a:t>
            </a:r>
            <a:endParaRPr lang="en-US" b="1" u="sng" dirty="0">
              <a:solidFill>
                <a:srgbClr val="00B0F0"/>
              </a:solidFill>
            </a:endParaRPr>
          </a:p>
        </p:txBody>
      </p:sp>
      <p:pic>
        <p:nvPicPr>
          <p:cNvPr id="7" name="Picture 2" descr="C:\Documents and Settings\hsimon02\Heather's documents\ozone NAAQS\fine scale modeling\boxplots\MonthvsDelta3600501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572000" cy="45720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8153400" y="5181600"/>
            <a:ext cx="609600" cy="6096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Holtsville, NY</a:t>
            </a:r>
            <a:endParaRPr lang="en-US" dirty="0"/>
          </a:p>
        </p:txBody>
      </p:sp>
      <p:pic>
        <p:nvPicPr>
          <p:cNvPr id="5" name="Picture 2" descr="C:\Documents and Settings\hsimon02\Heather's documents\ozone NAAQS\fine scale modeling\NYarea_sites_bigmap.jpg"/>
          <p:cNvPicPr>
            <a:picLocks noChangeAspect="1" noChangeArrowheads="1"/>
          </p:cNvPicPr>
          <p:nvPr/>
        </p:nvPicPr>
        <p:blipFill>
          <a:blip r:embed="rId2" cstate="print"/>
          <a:srcRect l="14985" r="28571" b="10266"/>
          <a:stretch>
            <a:fillRect/>
          </a:stretch>
        </p:blipFill>
        <p:spPr bwMode="auto">
          <a:xfrm>
            <a:off x="0" y="1295400"/>
            <a:ext cx="4305334" cy="5334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200400" y="2590800"/>
            <a:ext cx="1066800" cy="914400"/>
          </a:xfrm>
          <a:prstGeom prst="ellipse">
            <a:avLst/>
          </a:prstGeom>
          <a:noFill/>
          <a:ln w="444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50" name="Picture 2" descr="C:\Documents and Settings\hsimon02\Heather's documents\ozone NAAQS\fine scale modeling\Holtsville_monitor_zoomout_landuse.jpg"/>
          <p:cNvPicPr>
            <a:picLocks noChangeAspect="1" noChangeArrowheads="1"/>
          </p:cNvPicPr>
          <p:nvPr/>
        </p:nvPicPr>
        <p:blipFill>
          <a:blip r:embed="rId3" cstate="print"/>
          <a:srcRect l="20979" t="3856" r="16084" b="6410"/>
          <a:stretch>
            <a:fillRect/>
          </a:stretch>
        </p:blipFill>
        <p:spPr bwMode="auto">
          <a:xfrm>
            <a:off x="4343400" y="1295400"/>
            <a:ext cx="48006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Holtsville NY: </a:t>
            </a:r>
            <a:br>
              <a:rPr lang="en-US" sz="3200" dirty="0" smtClean="0"/>
            </a:br>
            <a:r>
              <a:rPr lang="en-US" sz="3200" dirty="0" smtClean="0"/>
              <a:t>Response in 8-h Daily Max Ozone to 50% NOx cut</a:t>
            </a:r>
            <a:endParaRPr lang="en-US" sz="3200" dirty="0"/>
          </a:p>
        </p:txBody>
      </p:sp>
      <p:pic>
        <p:nvPicPr>
          <p:cNvPr id="14339" name="Picture 3" descr="C:\Documents and Settings\hsimon02\Heather's documents\ozone NAAQS\fine scale modeling\boxplots\MDA8vsDelta.summer.3610300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4572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13832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By Month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371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By Ozone Conc</a:t>
            </a:r>
            <a:endParaRPr lang="en-US" b="1" u="sng" dirty="0">
              <a:solidFill>
                <a:srgbClr val="00B0F0"/>
              </a:solidFill>
            </a:endParaRPr>
          </a:p>
        </p:txBody>
      </p:sp>
      <p:pic>
        <p:nvPicPr>
          <p:cNvPr id="7" name="Picture 2" descr="C:\Documents and Settings\hsimon02\Heather's documents\ozone NAAQS\fine scale modeling\boxplots\MonthvsDelta361030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572000" cy="457200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447800" y="4191000"/>
            <a:ext cx="685800" cy="914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14600" y="4191000"/>
            <a:ext cx="685800" cy="914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Differences in Absolute Response (ppb) may be important for design values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76200" y="2027237"/>
            <a:ext cx="3733800" cy="4525963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Holtsville:</a:t>
            </a:r>
          </a:p>
          <a:p>
            <a:pPr lvl="1"/>
            <a:r>
              <a:rPr lang="en-US" sz="2200" dirty="0" smtClean="0"/>
              <a:t>Difference of 0.04 in 12km </a:t>
            </a:r>
            <a:r>
              <a:rPr lang="en-US" sz="2200" dirty="0" err="1" smtClean="0"/>
              <a:t>vs</a:t>
            </a:r>
            <a:r>
              <a:rPr lang="en-US" sz="2200" dirty="0" smtClean="0"/>
              <a:t> 4km RRF</a:t>
            </a:r>
          </a:p>
          <a:p>
            <a:pPr lvl="1"/>
            <a:r>
              <a:rPr lang="en-US" sz="2200" dirty="0" smtClean="0"/>
              <a:t>2006-2008 DV = 86</a:t>
            </a:r>
          </a:p>
          <a:p>
            <a:pPr lvl="1"/>
            <a:r>
              <a:rPr lang="en-US" sz="2200" dirty="0" smtClean="0"/>
              <a:t>Leads to &gt; 3ppb difference in projected DV</a:t>
            </a:r>
          </a:p>
          <a:p>
            <a:r>
              <a:rPr lang="en-US" sz="2200" dirty="0" smtClean="0"/>
              <a:t>Sherwood Island:</a:t>
            </a:r>
          </a:p>
          <a:p>
            <a:pPr lvl="1"/>
            <a:r>
              <a:rPr lang="en-US" sz="2200" dirty="0" smtClean="0"/>
              <a:t>Difference of 0.04 in 12km </a:t>
            </a:r>
            <a:r>
              <a:rPr lang="en-US" sz="2200" dirty="0" err="1" smtClean="0"/>
              <a:t>vs</a:t>
            </a:r>
            <a:r>
              <a:rPr lang="en-US" sz="2200" dirty="0" smtClean="0"/>
              <a:t> 4km RRF</a:t>
            </a:r>
          </a:p>
          <a:p>
            <a:pPr lvl="1"/>
            <a:r>
              <a:rPr lang="en-US" sz="2200" dirty="0" smtClean="0"/>
              <a:t>2006-2008 DV = 87</a:t>
            </a:r>
          </a:p>
          <a:p>
            <a:pPr lvl="1"/>
            <a:r>
              <a:rPr lang="en-US" sz="2200" dirty="0" smtClean="0"/>
              <a:t>Leads to &gt; 3ppb difference in projected DV</a:t>
            </a:r>
          </a:p>
          <a:p>
            <a:endParaRPr lang="en-US" dirty="0" smtClean="0"/>
          </a:p>
        </p:txBody>
      </p:sp>
      <p:pic>
        <p:nvPicPr>
          <p:cNvPr id="1027" name="Picture 3" descr="C:\Documents and Settings\hsimon02\Heather's documents\ozone NAAQS\fine scale modeling\boxplots\RRF.nomatchd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81200"/>
            <a:ext cx="47244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6705600" y="4114800"/>
            <a:ext cx="685800" cy="13716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72400" y="3962400"/>
            <a:ext cx="685800" cy="14478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4km and 12km resolution simulation show similar spatial and temporal patterns for ozone and ozone response</a:t>
            </a:r>
          </a:p>
          <a:p>
            <a:pPr lvl="1"/>
            <a:r>
              <a:rPr lang="en-US" dirty="0" smtClean="0"/>
              <a:t>Lower ozone and more </a:t>
            </a:r>
            <a:r>
              <a:rPr lang="en-US" dirty="0" err="1" smtClean="0"/>
              <a:t>disbenefits</a:t>
            </a:r>
            <a:r>
              <a:rPr lang="en-US" dirty="0" smtClean="0"/>
              <a:t> in cooler months</a:t>
            </a:r>
          </a:p>
          <a:p>
            <a:pPr lvl="1"/>
            <a:r>
              <a:rPr lang="en-US" dirty="0" smtClean="0"/>
              <a:t>More </a:t>
            </a:r>
            <a:r>
              <a:rPr lang="en-US" dirty="0" err="1" smtClean="0"/>
              <a:t>disbenefits</a:t>
            </a:r>
            <a:r>
              <a:rPr lang="en-US" dirty="0" smtClean="0"/>
              <a:t> over highly urbanized areas of NYC, Boston, and </a:t>
            </a:r>
            <a:r>
              <a:rPr lang="en-US" dirty="0" err="1" smtClean="0"/>
              <a:t>Baltimre</a:t>
            </a:r>
            <a:r>
              <a:rPr lang="en-US" dirty="0" smtClean="0"/>
              <a:t>/D.C.</a:t>
            </a:r>
          </a:p>
          <a:p>
            <a:r>
              <a:rPr lang="en-US" dirty="0" smtClean="0"/>
              <a:t>At specific times and locations, response can vary substantially between the two simulations</a:t>
            </a:r>
          </a:p>
          <a:p>
            <a:r>
              <a:rPr lang="en-US" dirty="0" smtClean="0"/>
              <a:t>Larger ozone </a:t>
            </a:r>
            <a:r>
              <a:rPr lang="en-US" dirty="0" err="1" smtClean="0"/>
              <a:t>disbenefits</a:t>
            </a:r>
            <a:r>
              <a:rPr lang="en-US" dirty="0" smtClean="0"/>
              <a:t> in response to 50% NOx cuts can be seen in either the 4km or 1k2m simulation at specific times and locations</a:t>
            </a:r>
          </a:p>
          <a:p>
            <a:r>
              <a:rPr lang="en-US" dirty="0" smtClean="0"/>
              <a:t>Differences between 4km and 12km resolution simulations could lead to differences in projected design values by over 3 ppb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Plots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4km </a:t>
            </a:r>
            <a:r>
              <a:rPr lang="en-US" dirty="0" err="1" smtClean="0"/>
              <a:t>vs</a:t>
            </a:r>
            <a:r>
              <a:rPr lang="en-US" dirty="0" smtClean="0"/>
              <a:t> 12km changes in monthly mean MDA8 ozone</a:t>
            </a:r>
          </a:p>
          <a:p>
            <a:r>
              <a:rPr lang="en-US" dirty="0" smtClean="0"/>
              <a:t>Ozone changes on example days</a:t>
            </a:r>
          </a:p>
          <a:p>
            <a:r>
              <a:rPr lang="en-US" dirty="0" smtClean="0"/>
              <a:t>Examine ozone response at specific monitoring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simon02\Heather's documents\ozone NAAQS\fine scale modeling\MDA8_daily_maps\high days\MDA8_diff_grayorange_4NE1_05312007.png"/>
          <p:cNvPicPr>
            <a:picLocks noChangeAspect="1" noChangeArrowheads="1"/>
          </p:cNvPicPr>
          <p:nvPr/>
        </p:nvPicPr>
        <p:blipFill>
          <a:blip r:embed="rId2" cstate="print"/>
          <a:srcRect t="3959" r="29569"/>
          <a:stretch>
            <a:fillRect/>
          </a:stretch>
        </p:blipFill>
        <p:spPr bwMode="auto">
          <a:xfrm>
            <a:off x="1990725" y="3352800"/>
            <a:ext cx="3267075" cy="3581400"/>
          </a:xfrm>
          <a:prstGeom prst="rect">
            <a:avLst/>
          </a:prstGeom>
          <a:noFill/>
        </p:spPr>
      </p:pic>
      <p:pic>
        <p:nvPicPr>
          <p:cNvPr id="1027" name="Picture 3" descr="C:\Documents and Settings\hsimon02\Heather's documents\ozone NAAQS\fine scale modeling\MDA8_daily_maps\high days\MDA8_diff_grayorange_12NE1_05312007.png"/>
          <p:cNvPicPr>
            <a:picLocks noChangeAspect="1" noChangeArrowheads="1"/>
          </p:cNvPicPr>
          <p:nvPr/>
        </p:nvPicPr>
        <p:blipFill>
          <a:blip r:embed="rId3" cstate="print"/>
          <a:srcRect l="5595" t="5651"/>
          <a:stretch>
            <a:fillRect/>
          </a:stretch>
        </p:blipFill>
        <p:spPr bwMode="auto">
          <a:xfrm>
            <a:off x="5410200" y="3352800"/>
            <a:ext cx="441960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200400"/>
            <a:ext cx="213360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May 31, 2007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5562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pic>
        <p:nvPicPr>
          <p:cNvPr id="2050" name="Picture 2" descr="C:\Documents and Settings\hsimon02\Heather's documents\ozone NAAQS\fine scale modeling\diff4kmvs12km\ben_comp_4kmabs_min_12kmabs_05312007.png"/>
          <p:cNvPicPr>
            <a:picLocks noChangeAspect="1" noChangeArrowheads="1"/>
          </p:cNvPicPr>
          <p:nvPr/>
        </p:nvPicPr>
        <p:blipFill>
          <a:blip r:embed="rId4" cstate="print"/>
          <a:srcRect l="4928" t="6130" r="14784" b="3959"/>
          <a:stretch>
            <a:fillRect/>
          </a:stretch>
        </p:blipFill>
        <p:spPr bwMode="auto">
          <a:xfrm>
            <a:off x="3505200" y="0"/>
            <a:ext cx="3724275" cy="3352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" y="762000"/>
            <a:ext cx="32004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Difference in absolute MDA8 ozone </a:t>
            </a:r>
            <a:r>
              <a:rPr lang="en-US" sz="1600" b="1" dirty="0" smtClean="0"/>
              <a:t>benefits</a:t>
            </a:r>
            <a:r>
              <a:rPr lang="en-US" sz="1600" dirty="0" smtClean="0"/>
              <a:t>: 4km-12km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US" sz="1600" dirty="0" smtClean="0"/>
              <a:t> = larger benefits in 4km </a:t>
            </a:r>
            <a:r>
              <a:rPr lang="en-US" sz="1600" dirty="0" err="1" smtClean="0"/>
              <a:t>sim</a:t>
            </a:r>
            <a:endParaRPr lang="en-US" sz="1600" dirty="0" smtClean="0"/>
          </a:p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Green </a:t>
            </a:r>
            <a:r>
              <a:rPr lang="en-US" sz="1600" dirty="0" smtClean="0"/>
              <a:t>= smaller benefits in 4km </a:t>
            </a:r>
            <a:r>
              <a:rPr lang="en-US" sz="1600" dirty="0" err="1" smtClean="0"/>
              <a:t>sim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simon02\Heather's documents\ozone NAAQS\fine scale modeling\MDA8_daily_maps\high days\MDA8_diff_grayorange_4NE1_05312007.png"/>
          <p:cNvPicPr>
            <a:picLocks noChangeAspect="1" noChangeArrowheads="1"/>
          </p:cNvPicPr>
          <p:nvPr/>
        </p:nvPicPr>
        <p:blipFill>
          <a:blip r:embed="rId2" cstate="print"/>
          <a:srcRect t="3959" r="29569"/>
          <a:stretch>
            <a:fillRect/>
          </a:stretch>
        </p:blipFill>
        <p:spPr bwMode="auto">
          <a:xfrm>
            <a:off x="1990725" y="3352800"/>
            <a:ext cx="3267075" cy="3581400"/>
          </a:xfrm>
          <a:prstGeom prst="rect">
            <a:avLst/>
          </a:prstGeom>
          <a:noFill/>
        </p:spPr>
      </p:pic>
      <p:pic>
        <p:nvPicPr>
          <p:cNvPr id="1027" name="Picture 3" descr="C:\Documents and Settings\hsimon02\Heather's documents\ozone NAAQS\fine scale modeling\MDA8_daily_maps\high days\MDA8_diff_grayorange_12NE1_05312007.png"/>
          <p:cNvPicPr>
            <a:picLocks noChangeAspect="1" noChangeArrowheads="1"/>
          </p:cNvPicPr>
          <p:nvPr/>
        </p:nvPicPr>
        <p:blipFill>
          <a:blip r:embed="rId3" cstate="print"/>
          <a:srcRect l="5595" t="3686"/>
          <a:stretch>
            <a:fillRect/>
          </a:stretch>
        </p:blipFill>
        <p:spPr bwMode="auto">
          <a:xfrm>
            <a:off x="5410200" y="3276600"/>
            <a:ext cx="441960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200400"/>
            <a:ext cx="213360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May 31, 2007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5562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pic>
        <p:nvPicPr>
          <p:cNvPr id="3074" name="Picture 2" descr="C:\Documents and Settings\hsimon02\Heather's documents\ozone NAAQS\fine scale modeling\diff4kmvs12km\disb_comp_4km_min_12km_05312007.png"/>
          <p:cNvPicPr>
            <a:picLocks noChangeAspect="1" noChangeArrowheads="1"/>
          </p:cNvPicPr>
          <p:nvPr/>
        </p:nvPicPr>
        <p:blipFill>
          <a:blip r:embed="rId4" cstate="print"/>
          <a:srcRect l="4928" t="6130" r="16427" b="3959"/>
          <a:stretch>
            <a:fillRect/>
          </a:stretch>
        </p:blipFill>
        <p:spPr bwMode="auto">
          <a:xfrm>
            <a:off x="3505200" y="0"/>
            <a:ext cx="3648075" cy="3352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" y="762000"/>
            <a:ext cx="34290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Difference in absolute MDA8 ozone </a:t>
            </a:r>
            <a:r>
              <a:rPr lang="en-US" sz="1600" b="1" dirty="0" err="1" smtClean="0"/>
              <a:t>dibenefits</a:t>
            </a:r>
            <a:r>
              <a:rPr lang="en-US" sz="1600" dirty="0" smtClean="0"/>
              <a:t>: 4km-12km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US" sz="1600" dirty="0" smtClean="0"/>
              <a:t> = larger </a:t>
            </a:r>
            <a:r>
              <a:rPr lang="en-US" sz="1600" dirty="0" err="1" smtClean="0"/>
              <a:t>disbenefits</a:t>
            </a:r>
            <a:r>
              <a:rPr lang="en-US" sz="1600" dirty="0" smtClean="0"/>
              <a:t> in 4km </a:t>
            </a:r>
            <a:r>
              <a:rPr lang="en-US" sz="1600" dirty="0" err="1" smtClean="0"/>
              <a:t>sim</a:t>
            </a:r>
            <a:endParaRPr lang="en-US" sz="1600" dirty="0" smtClean="0"/>
          </a:p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Green</a:t>
            </a:r>
            <a:r>
              <a:rPr lang="en-US" sz="1600" dirty="0" smtClean="0"/>
              <a:t> = smaller </a:t>
            </a:r>
            <a:r>
              <a:rPr lang="en-US" sz="1600" dirty="0" err="1" smtClean="0"/>
              <a:t>disbenefits</a:t>
            </a:r>
            <a:r>
              <a:rPr lang="en-US" sz="1600" dirty="0" smtClean="0"/>
              <a:t> in 4km </a:t>
            </a:r>
            <a:r>
              <a:rPr lang="en-US" sz="1600" dirty="0" err="1" smtClean="0"/>
              <a:t>sim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hsimon02\Heather's documents\ozone NAAQS\fine scale modeling\indicator_ratios\4km\high days\O3_NOY_altscale_may31.png"/>
          <p:cNvPicPr>
            <a:picLocks noChangeAspect="1" noChangeArrowheads="1"/>
          </p:cNvPicPr>
          <p:nvPr/>
        </p:nvPicPr>
        <p:blipFill>
          <a:blip r:embed="rId2" cstate="print"/>
          <a:srcRect t="3904"/>
          <a:stretch>
            <a:fillRect/>
          </a:stretch>
        </p:blipFill>
        <p:spPr bwMode="auto">
          <a:xfrm>
            <a:off x="5562600" y="3352800"/>
            <a:ext cx="4213384" cy="3352800"/>
          </a:xfrm>
          <a:prstGeom prst="rect">
            <a:avLst/>
          </a:prstGeom>
          <a:noFill/>
        </p:spPr>
      </p:pic>
      <p:pic>
        <p:nvPicPr>
          <p:cNvPr id="17" name="Picture 2" descr="C:\Documents and Settings\hsimon02\Heather's documents\ozone NAAQS\fine scale modeling\MDA8_daily_maps\high days\MDA8_diff_grayorange_4NE1_05312007.png"/>
          <p:cNvPicPr>
            <a:picLocks noChangeAspect="1" noChangeArrowheads="1"/>
          </p:cNvPicPr>
          <p:nvPr/>
        </p:nvPicPr>
        <p:blipFill>
          <a:blip r:embed="rId3" cstate="print"/>
          <a:srcRect t="4640"/>
          <a:stretch>
            <a:fillRect/>
          </a:stretch>
        </p:blipFill>
        <p:spPr bwMode="auto">
          <a:xfrm>
            <a:off x="2302192" y="0"/>
            <a:ext cx="4174808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213360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May 31, 2007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2133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pic>
        <p:nvPicPr>
          <p:cNvPr id="25602" name="Picture 2" descr="C:\Documents and Settings\hsimon02\Heather's documents\ozone NAAQS\fine scale modeling\indicator_ratios\4km\high days\FORM_NOY_may31.png"/>
          <p:cNvPicPr>
            <a:picLocks noChangeAspect="1" noChangeArrowheads="1"/>
          </p:cNvPicPr>
          <p:nvPr/>
        </p:nvPicPr>
        <p:blipFill>
          <a:blip r:embed="rId4" cstate="print"/>
          <a:srcRect l="5426" t="4368" r="16808" b="3904"/>
          <a:stretch>
            <a:fillRect/>
          </a:stretch>
        </p:blipFill>
        <p:spPr bwMode="auto">
          <a:xfrm>
            <a:off x="2514600" y="3352800"/>
            <a:ext cx="3276600" cy="3200400"/>
          </a:xfrm>
          <a:prstGeom prst="rect">
            <a:avLst/>
          </a:prstGeom>
          <a:noFill/>
        </p:spPr>
      </p:pic>
      <p:pic>
        <p:nvPicPr>
          <p:cNvPr id="25603" name="Picture 3" descr="C:\Documents and Settings\hsimon02\Heather's documents\ozone NAAQS\fine scale modeling\indicator_ratios\4km\high days\H2O2_HNO3_may31.png"/>
          <p:cNvPicPr>
            <a:picLocks noChangeAspect="1" noChangeArrowheads="1"/>
          </p:cNvPicPr>
          <p:nvPr/>
        </p:nvPicPr>
        <p:blipFill>
          <a:blip r:embed="rId5" cstate="print"/>
          <a:srcRect l="5476" t="4541" r="17864" b="4640"/>
          <a:stretch>
            <a:fillRect/>
          </a:stretch>
        </p:blipFill>
        <p:spPr bwMode="auto">
          <a:xfrm>
            <a:off x="5867400" y="0"/>
            <a:ext cx="3200400" cy="304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62400" y="56388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FORM/NOY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239000" y="56388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O3/NOY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315200" y="2133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H2O2/HNO3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743200"/>
            <a:ext cx="2209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H2O2/HNO3</a:t>
            </a:r>
          </a:p>
          <a:p>
            <a:pPr algn="ctr"/>
            <a:r>
              <a:rPr lang="en-US" sz="1600" dirty="0" smtClean="0"/>
              <a:t>Transition point = 0.035 </a:t>
            </a:r>
          </a:p>
          <a:p>
            <a:pPr algn="ctr"/>
            <a:r>
              <a:rPr lang="en-US" sz="1600" dirty="0" smtClean="0"/>
              <a:t>(Sillman, 1995)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731603"/>
            <a:ext cx="22098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O3/NOy</a:t>
            </a:r>
          </a:p>
          <a:p>
            <a:pPr algn="ctr"/>
            <a:r>
              <a:rPr lang="en-US" sz="1600" dirty="0" smtClean="0"/>
              <a:t>Transition point = 3.5 </a:t>
            </a:r>
          </a:p>
          <a:p>
            <a:pPr algn="ctr"/>
            <a:r>
              <a:rPr lang="en-US" sz="1600" dirty="0" smtClean="0"/>
              <a:t>Zhang et al, 2009 recommend 7-15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741003"/>
            <a:ext cx="2209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FORM/NOY</a:t>
            </a:r>
          </a:p>
          <a:p>
            <a:pPr algn="ctr"/>
            <a:r>
              <a:rPr lang="en-US" sz="1600" dirty="0" smtClean="0"/>
              <a:t>Transition point = 0.28 </a:t>
            </a:r>
          </a:p>
          <a:p>
            <a:pPr algn="ctr"/>
            <a:r>
              <a:rPr lang="en-US" sz="1600" dirty="0" smtClean="0"/>
              <a:t>(Zhang et al, 2009)</a:t>
            </a:r>
            <a:endParaRPr lang="en-US" sz="1600" dirty="0"/>
          </a:p>
        </p:txBody>
      </p:sp>
      <p:sp>
        <p:nvSpPr>
          <p:cNvPr id="18" name="Oval 17"/>
          <p:cNvSpPr/>
          <p:nvPr/>
        </p:nvSpPr>
        <p:spPr>
          <a:xfrm>
            <a:off x="3581400" y="15240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34200" y="48006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86600" y="12954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19800" y="13716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67400" y="4572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95600" y="22098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48400" y="22098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96000" y="57150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simon02\Heather's documents\ozone NAAQS\fine scale modeling\diff4kmvs12km\MDA8_4minus12_0625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4725" y="3276600"/>
            <a:ext cx="4638675" cy="3729038"/>
          </a:xfrm>
          <a:prstGeom prst="rect">
            <a:avLst/>
          </a:prstGeom>
          <a:noFill/>
        </p:spPr>
      </p:pic>
      <p:pic>
        <p:nvPicPr>
          <p:cNvPr id="26627" name="Picture 3" descr="C:\Documents and Settings\hsimon02\Heather's documents\ozone NAAQS\fine scale modeling\MDA8_daily_maps\high days\MDA8_12NE1_06252007.png"/>
          <p:cNvPicPr>
            <a:picLocks noChangeAspect="1" noChangeArrowheads="1"/>
          </p:cNvPicPr>
          <p:nvPr/>
        </p:nvPicPr>
        <p:blipFill>
          <a:blip r:embed="rId3" cstate="print"/>
          <a:srcRect b="3686"/>
          <a:stretch>
            <a:fillRect/>
          </a:stretch>
        </p:blipFill>
        <p:spPr bwMode="auto">
          <a:xfrm>
            <a:off x="5148262" y="-228600"/>
            <a:ext cx="4681538" cy="3733800"/>
          </a:xfrm>
          <a:prstGeom prst="rect">
            <a:avLst/>
          </a:prstGeom>
          <a:noFill/>
        </p:spPr>
      </p:pic>
      <p:pic>
        <p:nvPicPr>
          <p:cNvPr id="26626" name="Picture 2" descr="C:\Documents and Settings\hsimon02\Heather's documents\ozone NAAQS\fine scale modeling\MDA8_daily_maps\high days\MDA8_4NE1_06252007.png"/>
          <p:cNvPicPr>
            <a:picLocks noChangeAspect="1" noChangeArrowheads="1"/>
          </p:cNvPicPr>
          <p:nvPr/>
        </p:nvPicPr>
        <p:blipFill>
          <a:blip r:embed="rId4" cstate="print"/>
          <a:srcRect r="29363" b="2908"/>
          <a:stretch>
            <a:fillRect/>
          </a:stretch>
        </p:blipFill>
        <p:spPr bwMode="auto">
          <a:xfrm>
            <a:off x="2209800" y="-228600"/>
            <a:ext cx="3276600" cy="36576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June 25,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2362200"/>
            <a:ext cx="685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base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2362200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12km base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5802868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– 12km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hsimon02\Heather's documents\ozone NAAQS\fine scale modeling\MDA8_daily_maps\high days\MDA8_diff_grayorange_4NE1_0625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325" y="3200400"/>
            <a:ext cx="4638675" cy="3729038"/>
          </a:xfrm>
          <a:prstGeom prst="rect">
            <a:avLst/>
          </a:prstGeom>
          <a:noFill/>
        </p:spPr>
      </p:pic>
      <p:pic>
        <p:nvPicPr>
          <p:cNvPr id="2050" name="Picture 2" descr="C:\Documents and Settings\hsimon02\Heather's documents\ozone NAAQS\fine scale modeling\MDA8_daily_maps\high days\MDA8_diff_grayorange_12NE1_06252007.png"/>
          <p:cNvPicPr>
            <a:picLocks noChangeAspect="1" noChangeArrowheads="1"/>
          </p:cNvPicPr>
          <p:nvPr/>
        </p:nvPicPr>
        <p:blipFill>
          <a:blip r:embed="rId3" cstate="print"/>
          <a:srcRect l="5595"/>
          <a:stretch>
            <a:fillRect/>
          </a:stretch>
        </p:blipFill>
        <p:spPr bwMode="auto">
          <a:xfrm>
            <a:off x="5410200" y="3209925"/>
            <a:ext cx="4419600" cy="3876675"/>
          </a:xfrm>
          <a:prstGeom prst="rect">
            <a:avLst/>
          </a:prstGeom>
          <a:noFill/>
        </p:spPr>
      </p:pic>
      <p:pic>
        <p:nvPicPr>
          <p:cNvPr id="26627" name="Picture 3" descr="C:\Documents and Settings\hsimon02\Heather's documents\ozone NAAQS\fine scale modeling\MDA8_daily_maps\high days\MDA8_12NE1_06252007.png"/>
          <p:cNvPicPr>
            <a:picLocks noChangeAspect="1" noChangeArrowheads="1"/>
          </p:cNvPicPr>
          <p:nvPr/>
        </p:nvPicPr>
        <p:blipFill>
          <a:blip r:embed="rId4" cstate="print"/>
          <a:srcRect b="3686"/>
          <a:stretch>
            <a:fillRect/>
          </a:stretch>
        </p:blipFill>
        <p:spPr bwMode="auto">
          <a:xfrm>
            <a:off x="5148262" y="-228600"/>
            <a:ext cx="4681538" cy="3733800"/>
          </a:xfrm>
          <a:prstGeom prst="rect">
            <a:avLst/>
          </a:prstGeom>
          <a:noFill/>
        </p:spPr>
      </p:pic>
      <p:pic>
        <p:nvPicPr>
          <p:cNvPr id="26626" name="Picture 2" descr="C:\Documents and Settings\hsimon02\Heather's documents\ozone NAAQS\fine scale modeling\MDA8_daily_maps\high days\MDA8_4NE1_06252007.png"/>
          <p:cNvPicPr>
            <a:picLocks noChangeAspect="1" noChangeArrowheads="1"/>
          </p:cNvPicPr>
          <p:nvPr/>
        </p:nvPicPr>
        <p:blipFill>
          <a:blip r:embed="rId5" cstate="print"/>
          <a:srcRect r="29363" b="2908"/>
          <a:stretch>
            <a:fillRect/>
          </a:stretch>
        </p:blipFill>
        <p:spPr bwMode="auto">
          <a:xfrm>
            <a:off x="2209800" y="-228600"/>
            <a:ext cx="3276600" cy="36576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June 25,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2362200"/>
            <a:ext cx="685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base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54864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2362200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12km 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hsimon02\Heather's documents\ozone NAAQS\fine scale modeling\indicator_ratios\4km\high days\O3_NOY_altscale_june25.png"/>
          <p:cNvPicPr>
            <a:picLocks noChangeAspect="1" noChangeArrowheads="1"/>
          </p:cNvPicPr>
          <p:nvPr/>
        </p:nvPicPr>
        <p:blipFill>
          <a:blip r:embed="rId2" cstate="print"/>
          <a:srcRect t="4095"/>
          <a:stretch>
            <a:fillRect/>
          </a:stretch>
        </p:blipFill>
        <p:spPr bwMode="auto">
          <a:xfrm>
            <a:off x="5616416" y="3511867"/>
            <a:ext cx="4213384" cy="3346133"/>
          </a:xfrm>
          <a:prstGeom prst="rect">
            <a:avLst/>
          </a:prstGeom>
          <a:noFill/>
        </p:spPr>
      </p:pic>
      <p:pic>
        <p:nvPicPr>
          <p:cNvPr id="17" name="Picture 3" descr="C:\Documents and Settings\hsimon02\Heather's documents\ozone NAAQS\fine scale modeling\MDA8_daily_maps\high days\MDA8_diff_grayorange_4NE1_06252007.png"/>
          <p:cNvPicPr>
            <a:picLocks noChangeAspect="1" noChangeArrowheads="1"/>
          </p:cNvPicPr>
          <p:nvPr/>
        </p:nvPicPr>
        <p:blipFill>
          <a:blip r:embed="rId3" cstate="print"/>
          <a:srcRect t="6811" r="1437"/>
          <a:stretch>
            <a:fillRect/>
          </a:stretch>
        </p:blipFill>
        <p:spPr bwMode="auto">
          <a:xfrm>
            <a:off x="2133600" y="152400"/>
            <a:ext cx="4114800" cy="3127534"/>
          </a:xfrm>
          <a:prstGeom prst="rect">
            <a:avLst/>
          </a:prstGeom>
          <a:noFill/>
        </p:spPr>
      </p:pic>
      <p:pic>
        <p:nvPicPr>
          <p:cNvPr id="33795" name="Picture 3" descr="C:\Documents and Settings\hsimon02\Heather's documents\ozone NAAQS\fine scale modeling\indicator_ratios\4km\high days\H2O2_HNO3_june25.png"/>
          <p:cNvPicPr>
            <a:picLocks noChangeAspect="1" noChangeArrowheads="1"/>
          </p:cNvPicPr>
          <p:nvPr/>
        </p:nvPicPr>
        <p:blipFill>
          <a:blip r:embed="rId4" cstate="print"/>
          <a:srcRect t="5628" b="3552"/>
          <a:stretch>
            <a:fillRect/>
          </a:stretch>
        </p:blipFill>
        <p:spPr bwMode="auto">
          <a:xfrm>
            <a:off x="5654992" y="76200"/>
            <a:ext cx="4174808" cy="3048000"/>
          </a:xfrm>
          <a:prstGeom prst="rect">
            <a:avLst/>
          </a:prstGeom>
          <a:noFill/>
        </p:spPr>
      </p:pic>
      <p:pic>
        <p:nvPicPr>
          <p:cNvPr id="33794" name="Picture 2" descr="C:\Documents and Settings\hsimon02\Heather's documents\ozone NAAQS\fine scale modeling\indicator_ratios\4km\high days\FORM_NOY_august25.png"/>
          <p:cNvPicPr>
            <a:picLocks noChangeAspect="1" noChangeArrowheads="1"/>
          </p:cNvPicPr>
          <p:nvPr/>
        </p:nvPicPr>
        <p:blipFill>
          <a:blip r:embed="rId5" cstate="print"/>
          <a:srcRect t="4368" r="16808" b="6088"/>
          <a:stretch>
            <a:fillRect/>
          </a:stretch>
        </p:blipFill>
        <p:spPr bwMode="auto">
          <a:xfrm>
            <a:off x="2133600" y="3505200"/>
            <a:ext cx="3505200" cy="31242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7620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June 25,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743200"/>
            <a:ext cx="2209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H2O2/HNO3</a:t>
            </a:r>
          </a:p>
          <a:p>
            <a:pPr algn="ctr"/>
            <a:r>
              <a:rPr lang="en-US" sz="1600" dirty="0" smtClean="0"/>
              <a:t>Transition point = 0.035 </a:t>
            </a:r>
          </a:p>
          <a:p>
            <a:pPr algn="ctr"/>
            <a:r>
              <a:rPr lang="en-US" sz="1600" dirty="0" smtClean="0"/>
              <a:t>(Sillman, 1995)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731603"/>
            <a:ext cx="2209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O3/NOy</a:t>
            </a:r>
          </a:p>
          <a:p>
            <a:pPr algn="ctr"/>
            <a:r>
              <a:rPr lang="en-US" sz="1600" dirty="0" smtClean="0"/>
              <a:t>Transition point = 7 </a:t>
            </a:r>
          </a:p>
          <a:p>
            <a:pPr algn="ctr"/>
            <a:r>
              <a:rPr lang="en-US" sz="1600" dirty="0" smtClean="0"/>
              <a:t>(Zhang et al, 2009)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3741003"/>
            <a:ext cx="2209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FORM/NOY</a:t>
            </a:r>
          </a:p>
          <a:p>
            <a:pPr algn="ctr"/>
            <a:r>
              <a:rPr lang="en-US" sz="1600" dirty="0" smtClean="0"/>
              <a:t>Transition point = 0.28 </a:t>
            </a:r>
          </a:p>
          <a:p>
            <a:pPr algn="ctr"/>
            <a:r>
              <a:rPr lang="en-US" sz="1600" dirty="0" smtClean="0"/>
              <a:t>(Zhang et al, 2009)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0" y="2133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0" y="56388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FORM/NOY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315200" y="56388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O3/NOY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2133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H2O2/HNO3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" y="4731603"/>
            <a:ext cx="22098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O3/NOy</a:t>
            </a:r>
          </a:p>
          <a:p>
            <a:pPr algn="ctr"/>
            <a:r>
              <a:rPr lang="en-US" sz="1600" dirty="0" smtClean="0"/>
              <a:t>Transition point = 3.5 </a:t>
            </a:r>
          </a:p>
          <a:p>
            <a:pPr algn="ctr"/>
            <a:r>
              <a:rPr lang="en-US" sz="1600" dirty="0" smtClean="0"/>
              <a:t>Zhang et al, 2009 recommend 7-15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hsimon02\Heather's documents\ozone NAAQS\fine scale modeling\MDA8_daily_maps\high days\MDA8_diff_grayorange_4NE1_06252007.png"/>
          <p:cNvPicPr>
            <a:picLocks noChangeAspect="1" noChangeArrowheads="1"/>
          </p:cNvPicPr>
          <p:nvPr/>
        </p:nvPicPr>
        <p:blipFill>
          <a:blip r:embed="rId2" cstate="print"/>
          <a:srcRect t="4087" r="29363"/>
          <a:stretch>
            <a:fillRect/>
          </a:stretch>
        </p:blipFill>
        <p:spPr bwMode="auto">
          <a:xfrm>
            <a:off x="1981200" y="3429000"/>
            <a:ext cx="3276600" cy="3576638"/>
          </a:xfrm>
          <a:prstGeom prst="rect">
            <a:avLst/>
          </a:prstGeom>
          <a:noFill/>
        </p:spPr>
      </p:pic>
      <p:pic>
        <p:nvPicPr>
          <p:cNvPr id="2050" name="Picture 2" descr="C:\Documents and Settings\hsimon02\Heather's documents\ozone NAAQS\fine scale modeling\MDA8_daily_maps\high days\MDA8_diff_grayorange_12NE1_06252007.png"/>
          <p:cNvPicPr>
            <a:picLocks noChangeAspect="1" noChangeArrowheads="1"/>
          </p:cNvPicPr>
          <p:nvPr/>
        </p:nvPicPr>
        <p:blipFill>
          <a:blip r:embed="rId3" cstate="print"/>
          <a:srcRect l="5595" t="3686"/>
          <a:stretch>
            <a:fillRect/>
          </a:stretch>
        </p:blipFill>
        <p:spPr bwMode="auto">
          <a:xfrm>
            <a:off x="5410200" y="3352800"/>
            <a:ext cx="4419600" cy="3733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June 25,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5562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990600"/>
            <a:ext cx="25908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Locations with absolute changes &gt; 2ppb in opposite directions</a:t>
            </a:r>
          </a:p>
        </p:txBody>
      </p:sp>
      <p:pic>
        <p:nvPicPr>
          <p:cNvPr id="4098" name="Picture 2" descr="C:\Documents and Settings\hsimon02\Heather's documents\ozone NAAQS\fine scale modeling\diff4kmvs12km\large_dib_ben_map_06252007_blue.png"/>
          <p:cNvPicPr>
            <a:picLocks noChangeAspect="1" noChangeArrowheads="1"/>
          </p:cNvPicPr>
          <p:nvPr/>
        </p:nvPicPr>
        <p:blipFill>
          <a:blip r:embed="rId4" cstate="print"/>
          <a:srcRect t="4683" r="30219" b="5407"/>
          <a:stretch>
            <a:fillRect/>
          </a:stretch>
        </p:blipFill>
        <p:spPr bwMode="auto">
          <a:xfrm>
            <a:off x="3657600" y="0"/>
            <a:ext cx="3236911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hsimon02\Heather's documents\ozone NAAQS\fine scale modeling\MDA8_daily_maps\high days\MDA8_diff_grayorange_4NE1_06252007.png"/>
          <p:cNvPicPr>
            <a:picLocks noChangeAspect="1" noChangeArrowheads="1"/>
          </p:cNvPicPr>
          <p:nvPr/>
        </p:nvPicPr>
        <p:blipFill>
          <a:blip r:embed="rId2" cstate="print"/>
          <a:srcRect t="4087" r="29363"/>
          <a:stretch>
            <a:fillRect/>
          </a:stretch>
        </p:blipFill>
        <p:spPr bwMode="auto">
          <a:xfrm>
            <a:off x="1981200" y="3429000"/>
            <a:ext cx="3276600" cy="3576638"/>
          </a:xfrm>
          <a:prstGeom prst="rect">
            <a:avLst/>
          </a:prstGeom>
          <a:noFill/>
        </p:spPr>
      </p:pic>
      <p:pic>
        <p:nvPicPr>
          <p:cNvPr id="2050" name="Picture 2" descr="C:\Documents and Settings\hsimon02\Heather's documents\ozone NAAQS\fine scale modeling\MDA8_daily_maps\high days\MDA8_diff_grayorange_12NE1_06252007.png"/>
          <p:cNvPicPr>
            <a:picLocks noChangeAspect="1" noChangeArrowheads="1"/>
          </p:cNvPicPr>
          <p:nvPr/>
        </p:nvPicPr>
        <p:blipFill>
          <a:blip r:embed="rId3" cstate="print"/>
          <a:srcRect l="5595" t="3686"/>
          <a:stretch>
            <a:fillRect/>
          </a:stretch>
        </p:blipFill>
        <p:spPr bwMode="auto">
          <a:xfrm>
            <a:off x="5410200" y="3352800"/>
            <a:ext cx="4419600" cy="3733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June 25,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5562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pic>
        <p:nvPicPr>
          <p:cNvPr id="6146" name="Picture 2" descr="C:\Documents and Settings\hsimon02\Heather's documents\ozone NAAQS\fine scale modeling\diff4kmvs12km\ben_comp_4kmabs_min_12kmabs_06252007.png"/>
          <p:cNvPicPr>
            <a:picLocks noChangeAspect="1" noChangeArrowheads="1"/>
          </p:cNvPicPr>
          <p:nvPr/>
        </p:nvPicPr>
        <p:blipFill>
          <a:blip r:embed="rId4" cstate="print"/>
          <a:srcRect l="4928" t="6130" r="16222" b="3959"/>
          <a:stretch>
            <a:fillRect/>
          </a:stretch>
        </p:blipFill>
        <p:spPr bwMode="auto">
          <a:xfrm>
            <a:off x="3429000" y="0"/>
            <a:ext cx="3657600" cy="3352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" y="762000"/>
            <a:ext cx="32004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Difference in absolute MDA8 ozone </a:t>
            </a:r>
            <a:r>
              <a:rPr lang="en-US" sz="1600" b="1" dirty="0" smtClean="0"/>
              <a:t>benefits</a:t>
            </a:r>
            <a:r>
              <a:rPr lang="en-US" sz="1600" dirty="0" smtClean="0"/>
              <a:t>: 4km-12km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US" sz="1600" dirty="0" smtClean="0"/>
              <a:t> = larger benefits in 4km </a:t>
            </a:r>
            <a:r>
              <a:rPr lang="en-US" sz="1600" dirty="0" err="1" smtClean="0"/>
              <a:t>sim</a:t>
            </a:r>
            <a:endParaRPr lang="en-US" sz="1600" dirty="0" smtClean="0"/>
          </a:p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Green </a:t>
            </a:r>
            <a:r>
              <a:rPr lang="en-US" sz="1600" dirty="0" smtClean="0"/>
              <a:t>= smaller benefits in 4km </a:t>
            </a:r>
            <a:r>
              <a:rPr lang="en-US" sz="1600" dirty="0" err="1" smtClean="0"/>
              <a:t>sim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hsimon02\Heather's documents\ozone NAAQS\fine scale modeling\MDA8_daily_maps\high days\MDA8_diff_grayorange_4NE1_06252007.png"/>
          <p:cNvPicPr>
            <a:picLocks noChangeAspect="1" noChangeArrowheads="1"/>
          </p:cNvPicPr>
          <p:nvPr/>
        </p:nvPicPr>
        <p:blipFill>
          <a:blip r:embed="rId2" cstate="print"/>
          <a:srcRect t="4087" r="29363"/>
          <a:stretch>
            <a:fillRect/>
          </a:stretch>
        </p:blipFill>
        <p:spPr bwMode="auto">
          <a:xfrm>
            <a:off x="1981200" y="3429000"/>
            <a:ext cx="3276600" cy="3576638"/>
          </a:xfrm>
          <a:prstGeom prst="rect">
            <a:avLst/>
          </a:prstGeom>
          <a:noFill/>
        </p:spPr>
      </p:pic>
      <p:pic>
        <p:nvPicPr>
          <p:cNvPr id="2050" name="Picture 2" descr="C:\Documents and Settings\hsimon02\Heather's documents\ozone NAAQS\fine scale modeling\MDA8_daily_maps\high days\MDA8_diff_grayorange_12NE1_06252007.png"/>
          <p:cNvPicPr>
            <a:picLocks noChangeAspect="1" noChangeArrowheads="1"/>
          </p:cNvPicPr>
          <p:nvPr/>
        </p:nvPicPr>
        <p:blipFill>
          <a:blip r:embed="rId3" cstate="print"/>
          <a:srcRect l="5595" t="3686"/>
          <a:stretch>
            <a:fillRect/>
          </a:stretch>
        </p:blipFill>
        <p:spPr bwMode="auto">
          <a:xfrm>
            <a:off x="5410200" y="3352800"/>
            <a:ext cx="4419600" cy="3733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June 25,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5562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pic>
        <p:nvPicPr>
          <p:cNvPr id="5122" name="Picture 2" descr="C:\Documents and Settings\hsimon02\Heather's documents\ozone NAAQS\fine scale modeling\diff4kmvs12km\disb_comp_4km_min_12km_06252007.png"/>
          <p:cNvPicPr>
            <a:picLocks noChangeAspect="1" noChangeArrowheads="1"/>
          </p:cNvPicPr>
          <p:nvPr/>
        </p:nvPicPr>
        <p:blipFill>
          <a:blip r:embed="rId4" cstate="print"/>
          <a:srcRect l="4928" t="6130" r="14579" b="3959"/>
          <a:stretch>
            <a:fillRect/>
          </a:stretch>
        </p:blipFill>
        <p:spPr bwMode="auto">
          <a:xfrm>
            <a:off x="3505200" y="0"/>
            <a:ext cx="3733800" cy="3352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" y="762000"/>
            <a:ext cx="34290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Difference in absolute MDA8 ozone </a:t>
            </a:r>
            <a:r>
              <a:rPr lang="en-US" sz="1600" b="1" dirty="0" err="1" smtClean="0"/>
              <a:t>disbenefits</a:t>
            </a:r>
            <a:r>
              <a:rPr lang="en-US" sz="1600" dirty="0" smtClean="0"/>
              <a:t>: 4km-12km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US" sz="1600" dirty="0" smtClean="0"/>
              <a:t> = larger </a:t>
            </a:r>
            <a:r>
              <a:rPr lang="en-US" sz="1600" dirty="0" err="1" smtClean="0"/>
              <a:t>disbenefits</a:t>
            </a:r>
            <a:r>
              <a:rPr lang="en-US" sz="1600" dirty="0" smtClean="0"/>
              <a:t> in 4km </a:t>
            </a:r>
            <a:r>
              <a:rPr lang="en-US" sz="1600" dirty="0" err="1" smtClean="0"/>
              <a:t>sim</a:t>
            </a:r>
            <a:endParaRPr lang="en-US" sz="1600" dirty="0" smtClean="0"/>
          </a:p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Green</a:t>
            </a:r>
            <a:r>
              <a:rPr lang="en-US" sz="1600" dirty="0" smtClean="0"/>
              <a:t> = smaller </a:t>
            </a:r>
            <a:r>
              <a:rPr lang="en-US" sz="1600" dirty="0" err="1" smtClean="0"/>
              <a:t>disbenefits</a:t>
            </a:r>
            <a:r>
              <a:rPr lang="en-US" sz="1600" dirty="0" smtClean="0"/>
              <a:t> in 4km </a:t>
            </a:r>
            <a:r>
              <a:rPr lang="en-US" sz="1600" dirty="0" err="1" smtClean="0"/>
              <a:t>sim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hsimon02\Heather's documents\ozone NAAQS\fine scale modeling\diff4kmvs12km\MDA8_4minus12_0717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81362"/>
            <a:ext cx="4638675" cy="3729038"/>
          </a:xfrm>
          <a:prstGeom prst="rect">
            <a:avLst/>
          </a:prstGeom>
          <a:noFill/>
        </p:spPr>
      </p:pic>
      <p:pic>
        <p:nvPicPr>
          <p:cNvPr id="28675" name="Picture 3" descr="C:\Documents and Settings\hsimon02\Heather's documents\ozone NAAQS\fine scale modeling\MDA8_daily_maps\high days\MDA8_12NE1_07172007.png"/>
          <p:cNvPicPr>
            <a:picLocks noChangeAspect="1" noChangeArrowheads="1"/>
          </p:cNvPicPr>
          <p:nvPr/>
        </p:nvPicPr>
        <p:blipFill>
          <a:blip r:embed="rId3" cstate="print"/>
          <a:srcRect l="5629" t="3685" b="5897"/>
          <a:stretch>
            <a:fillRect/>
          </a:stretch>
        </p:blipFill>
        <p:spPr bwMode="auto">
          <a:xfrm>
            <a:off x="5411787" y="0"/>
            <a:ext cx="4418013" cy="3505200"/>
          </a:xfrm>
          <a:prstGeom prst="rect">
            <a:avLst/>
          </a:prstGeom>
          <a:noFill/>
        </p:spPr>
      </p:pic>
      <p:pic>
        <p:nvPicPr>
          <p:cNvPr id="28674" name="Picture 2" descr="C:\Documents and Settings\hsimon02\Heather's documents\ozone NAAQS\fine scale modeling\MDA8_daily_maps\high days\MDA8_4NE1_07172007.png"/>
          <p:cNvPicPr>
            <a:picLocks noChangeAspect="1" noChangeArrowheads="1"/>
          </p:cNvPicPr>
          <p:nvPr/>
        </p:nvPicPr>
        <p:blipFill>
          <a:blip r:embed="rId4" cstate="print"/>
          <a:srcRect t="4298" r="28576" b="2655"/>
          <a:stretch>
            <a:fillRect/>
          </a:stretch>
        </p:blipFill>
        <p:spPr bwMode="auto">
          <a:xfrm>
            <a:off x="2209800" y="0"/>
            <a:ext cx="3313111" cy="35052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July 17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362200"/>
            <a:ext cx="685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base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2362200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12km base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57912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– 12km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4km </a:t>
            </a:r>
            <a:r>
              <a:rPr lang="en-US" dirty="0" err="1" smtClean="0"/>
              <a:t>vs</a:t>
            </a:r>
            <a:r>
              <a:rPr lang="en-US" dirty="0" smtClean="0"/>
              <a:t> 12km changes in monthly mean MDA8 ozone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hsimon02\Heather's documents\ozone NAAQS\fine scale modeling\MDA8_daily_maps\high days\MDA8_diff_grayorange_4NE1_0717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325" y="3200400"/>
            <a:ext cx="4638675" cy="3729038"/>
          </a:xfrm>
          <a:prstGeom prst="rect">
            <a:avLst/>
          </a:prstGeom>
          <a:noFill/>
        </p:spPr>
      </p:pic>
      <p:pic>
        <p:nvPicPr>
          <p:cNvPr id="3074" name="Picture 2" descr="C:\Documents and Settings\hsimon02\Heather's documents\ozone NAAQS\fine scale modeling\MDA8_daily_maps\high days\MDA8_diff_grayorange_12NE1_07172007.png"/>
          <p:cNvPicPr>
            <a:picLocks noChangeAspect="1" noChangeArrowheads="1"/>
          </p:cNvPicPr>
          <p:nvPr/>
        </p:nvPicPr>
        <p:blipFill>
          <a:blip r:embed="rId3" cstate="print"/>
          <a:srcRect l="5595"/>
          <a:stretch>
            <a:fillRect/>
          </a:stretch>
        </p:blipFill>
        <p:spPr bwMode="auto">
          <a:xfrm>
            <a:off x="5410200" y="3209925"/>
            <a:ext cx="4419600" cy="3876675"/>
          </a:xfrm>
          <a:prstGeom prst="rect">
            <a:avLst/>
          </a:prstGeom>
          <a:noFill/>
        </p:spPr>
      </p:pic>
      <p:pic>
        <p:nvPicPr>
          <p:cNvPr id="28675" name="Picture 3" descr="C:\Documents and Settings\hsimon02\Heather's documents\ozone NAAQS\fine scale modeling\MDA8_daily_maps\high days\MDA8_12NE1_07172007.png"/>
          <p:cNvPicPr>
            <a:picLocks noChangeAspect="1" noChangeArrowheads="1"/>
          </p:cNvPicPr>
          <p:nvPr/>
        </p:nvPicPr>
        <p:blipFill>
          <a:blip r:embed="rId4" cstate="print"/>
          <a:srcRect l="5629" b="5897"/>
          <a:stretch>
            <a:fillRect/>
          </a:stretch>
        </p:blipFill>
        <p:spPr bwMode="auto">
          <a:xfrm>
            <a:off x="5411787" y="-142875"/>
            <a:ext cx="4418013" cy="3648075"/>
          </a:xfrm>
          <a:prstGeom prst="rect">
            <a:avLst/>
          </a:prstGeom>
          <a:noFill/>
        </p:spPr>
      </p:pic>
      <p:pic>
        <p:nvPicPr>
          <p:cNvPr id="28674" name="Picture 2" descr="C:\Documents and Settings\hsimon02\Heather's documents\ozone NAAQS\fine scale modeling\MDA8_daily_maps\high days\MDA8_4NE1_07172007.png"/>
          <p:cNvPicPr>
            <a:picLocks noChangeAspect="1" noChangeArrowheads="1"/>
          </p:cNvPicPr>
          <p:nvPr/>
        </p:nvPicPr>
        <p:blipFill>
          <a:blip r:embed="rId5" cstate="print"/>
          <a:srcRect t="4298" r="28576" b="2655"/>
          <a:stretch>
            <a:fillRect/>
          </a:stretch>
        </p:blipFill>
        <p:spPr bwMode="auto">
          <a:xfrm>
            <a:off x="2209800" y="0"/>
            <a:ext cx="3313111" cy="35052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July 17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362200"/>
            <a:ext cx="685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base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5562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2362200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12km 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hsimon02\Heather's documents\ozone NAAQS\fine scale modeling\indicator_ratios\4km\high days\O3_NOY_altscale_july17.png"/>
          <p:cNvPicPr>
            <a:picLocks noChangeAspect="1" noChangeArrowheads="1"/>
          </p:cNvPicPr>
          <p:nvPr/>
        </p:nvPicPr>
        <p:blipFill>
          <a:blip r:embed="rId2" cstate="print"/>
          <a:srcRect t="4413"/>
          <a:stretch>
            <a:fillRect/>
          </a:stretch>
        </p:blipFill>
        <p:spPr bwMode="auto">
          <a:xfrm>
            <a:off x="5638800" y="3446779"/>
            <a:ext cx="4213384" cy="3335021"/>
          </a:xfrm>
          <a:prstGeom prst="rect">
            <a:avLst/>
          </a:prstGeom>
          <a:noFill/>
        </p:spPr>
      </p:pic>
      <p:pic>
        <p:nvPicPr>
          <p:cNvPr id="17" name="Picture 3" descr="C:\Documents and Settings\hsimon02\Heather's documents\ozone NAAQS\fine scale modeling\MDA8_daily_maps\high days\MDA8_diff_grayorange_4NE1_07172007.png"/>
          <p:cNvPicPr>
            <a:picLocks noChangeAspect="1" noChangeArrowheads="1"/>
          </p:cNvPicPr>
          <p:nvPr/>
        </p:nvPicPr>
        <p:blipFill>
          <a:blip r:embed="rId3" cstate="print"/>
          <a:srcRect t="6911"/>
          <a:stretch>
            <a:fillRect/>
          </a:stretch>
        </p:blipFill>
        <p:spPr bwMode="auto">
          <a:xfrm>
            <a:off x="2302192" y="152400"/>
            <a:ext cx="4174808" cy="3124200"/>
          </a:xfrm>
          <a:prstGeom prst="rect">
            <a:avLst/>
          </a:prstGeom>
          <a:noFill/>
        </p:spPr>
      </p:pic>
      <p:pic>
        <p:nvPicPr>
          <p:cNvPr id="34819" name="Picture 3" descr="C:\Documents and Settings\hsimon02\Heather's documents\ozone NAAQS\fine scale modeling\indicator_ratios\4km\high days\H2O2_HNO3_july17.png"/>
          <p:cNvPicPr>
            <a:picLocks noChangeAspect="1" noChangeArrowheads="1"/>
          </p:cNvPicPr>
          <p:nvPr/>
        </p:nvPicPr>
        <p:blipFill>
          <a:blip r:embed="rId4" cstate="print"/>
          <a:srcRect l="5476" t="4777" b="4404"/>
          <a:stretch>
            <a:fillRect/>
          </a:stretch>
        </p:blipFill>
        <p:spPr bwMode="auto">
          <a:xfrm>
            <a:off x="5943600" y="76200"/>
            <a:ext cx="3946208" cy="3048000"/>
          </a:xfrm>
          <a:prstGeom prst="rect">
            <a:avLst/>
          </a:prstGeom>
          <a:noFill/>
        </p:spPr>
      </p:pic>
      <p:pic>
        <p:nvPicPr>
          <p:cNvPr id="34818" name="Picture 2" descr="C:\Documents and Settings\hsimon02\Heather's documents\ozone NAAQS\fine scale modeling\indicator_ratios\4km\high days\FORM_NOY_july17.png"/>
          <p:cNvPicPr>
            <a:picLocks noChangeAspect="1" noChangeArrowheads="1"/>
          </p:cNvPicPr>
          <p:nvPr/>
        </p:nvPicPr>
        <p:blipFill>
          <a:blip r:embed="rId5" cstate="print"/>
          <a:srcRect t="5050" r="16277" b="5405"/>
          <a:stretch>
            <a:fillRect/>
          </a:stretch>
        </p:blipFill>
        <p:spPr bwMode="auto">
          <a:xfrm>
            <a:off x="2263616" y="3505200"/>
            <a:ext cx="3527584" cy="31242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3810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July 17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743200"/>
            <a:ext cx="2209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H2O2/HNO3</a:t>
            </a:r>
          </a:p>
          <a:p>
            <a:pPr algn="ctr"/>
            <a:r>
              <a:rPr lang="en-US" sz="1600" dirty="0" smtClean="0"/>
              <a:t>Transition point = 0.035 </a:t>
            </a:r>
          </a:p>
          <a:p>
            <a:pPr algn="ctr"/>
            <a:r>
              <a:rPr lang="en-US" sz="1600" dirty="0" smtClean="0"/>
              <a:t>(Sillman, 1995)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731603"/>
            <a:ext cx="2209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O3/NOy</a:t>
            </a:r>
          </a:p>
          <a:p>
            <a:pPr algn="ctr"/>
            <a:r>
              <a:rPr lang="en-US" sz="1600" dirty="0" smtClean="0"/>
              <a:t>Transition point = 7 </a:t>
            </a:r>
          </a:p>
          <a:p>
            <a:pPr algn="ctr"/>
            <a:r>
              <a:rPr lang="en-US" sz="1600" dirty="0" smtClean="0"/>
              <a:t>(Zhang et al, 2009)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3741003"/>
            <a:ext cx="2209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FORM/NOY</a:t>
            </a:r>
          </a:p>
          <a:p>
            <a:pPr algn="ctr"/>
            <a:r>
              <a:rPr lang="en-US" sz="1600" dirty="0" smtClean="0"/>
              <a:t>Transition point = 0.28 </a:t>
            </a:r>
          </a:p>
          <a:p>
            <a:pPr algn="ctr"/>
            <a:r>
              <a:rPr lang="en-US" sz="1600" dirty="0" smtClean="0"/>
              <a:t>(Zhang et al, 2009)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2133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56388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FORM/NOY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56388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O3/NOY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315200" y="2133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H2O2/HNO3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4731603"/>
            <a:ext cx="22098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O3/NOy</a:t>
            </a:r>
          </a:p>
          <a:p>
            <a:pPr algn="ctr"/>
            <a:r>
              <a:rPr lang="en-US" sz="1600" dirty="0" smtClean="0"/>
              <a:t>Transition point = 3.5 </a:t>
            </a:r>
          </a:p>
          <a:p>
            <a:pPr algn="ctr"/>
            <a:r>
              <a:rPr lang="en-US" sz="1600" dirty="0" smtClean="0"/>
              <a:t>Zhang et al, 2009 recommend 7-15</a:t>
            </a:r>
            <a:endParaRPr lang="en-US" sz="1600" dirty="0"/>
          </a:p>
        </p:txBody>
      </p:sp>
      <p:sp>
        <p:nvSpPr>
          <p:cNvPr id="23" name="Oval 22"/>
          <p:cNvSpPr/>
          <p:nvPr/>
        </p:nvSpPr>
        <p:spPr>
          <a:xfrm>
            <a:off x="4343400" y="1524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772400" y="1524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96200" y="35052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96200" y="10668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91000" y="10668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67600" y="44958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hsimon02\Heather's documents\ozone NAAQS\fine scale modeling\MDA8_daily_maps\high days\MDA8_diff_grayorange_4NE1_07172007.png"/>
          <p:cNvPicPr>
            <a:picLocks noChangeAspect="1" noChangeArrowheads="1"/>
          </p:cNvPicPr>
          <p:nvPr/>
        </p:nvPicPr>
        <p:blipFill>
          <a:blip r:embed="rId2" cstate="print"/>
          <a:srcRect t="4087" r="29363"/>
          <a:stretch>
            <a:fillRect/>
          </a:stretch>
        </p:blipFill>
        <p:spPr bwMode="auto">
          <a:xfrm>
            <a:off x="1981200" y="3433762"/>
            <a:ext cx="3276600" cy="3576638"/>
          </a:xfrm>
          <a:prstGeom prst="rect">
            <a:avLst/>
          </a:prstGeom>
          <a:noFill/>
        </p:spPr>
      </p:pic>
      <p:pic>
        <p:nvPicPr>
          <p:cNvPr id="3074" name="Picture 2" descr="C:\Documents and Settings\hsimon02\Heather's documents\ozone NAAQS\fine scale modeling\MDA8_daily_maps\high days\MDA8_diff_grayorange_12NE1_07172007.png"/>
          <p:cNvPicPr>
            <a:picLocks noChangeAspect="1" noChangeArrowheads="1"/>
          </p:cNvPicPr>
          <p:nvPr/>
        </p:nvPicPr>
        <p:blipFill>
          <a:blip r:embed="rId3" cstate="print"/>
          <a:srcRect l="5595" t="5651"/>
          <a:stretch>
            <a:fillRect/>
          </a:stretch>
        </p:blipFill>
        <p:spPr bwMode="auto">
          <a:xfrm>
            <a:off x="5410200" y="3429000"/>
            <a:ext cx="4419600" cy="36576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July 17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6675" y="54864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990600"/>
            <a:ext cx="25908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Locations with absolute changes &gt; 2ppb in opposite directions</a:t>
            </a:r>
          </a:p>
        </p:txBody>
      </p:sp>
      <p:pic>
        <p:nvPicPr>
          <p:cNvPr id="5122" name="Picture 2" descr="C:\Documents and Settings\hsimon02\Heather's documents\ozone NAAQS\fine scale modeling\diff4kmvs12km\large_dib_ben_map_07172007_blue.png"/>
          <p:cNvPicPr>
            <a:picLocks noChangeAspect="1" noChangeArrowheads="1"/>
          </p:cNvPicPr>
          <p:nvPr/>
        </p:nvPicPr>
        <p:blipFill>
          <a:blip r:embed="rId4" cstate="print"/>
          <a:srcRect l="4928" t="4087" r="29363" b="6003"/>
          <a:stretch>
            <a:fillRect/>
          </a:stretch>
        </p:blipFill>
        <p:spPr bwMode="auto">
          <a:xfrm>
            <a:off x="3810000" y="0"/>
            <a:ext cx="3048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hsimon02\Heather's documents\ozone NAAQS\fine scale modeling\MDA8_daily_maps\high days\MDA8_diff_grayorange_4NE1_07172007.png"/>
          <p:cNvPicPr>
            <a:picLocks noChangeAspect="1" noChangeArrowheads="1"/>
          </p:cNvPicPr>
          <p:nvPr/>
        </p:nvPicPr>
        <p:blipFill>
          <a:blip r:embed="rId2" cstate="print"/>
          <a:srcRect t="3959" r="29363"/>
          <a:stretch>
            <a:fillRect/>
          </a:stretch>
        </p:blipFill>
        <p:spPr bwMode="auto">
          <a:xfrm>
            <a:off x="1981200" y="3429000"/>
            <a:ext cx="3276600" cy="3581400"/>
          </a:xfrm>
          <a:prstGeom prst="rect">
            <a:avLst/>
          </a:prstGeom>
          <a:noFill/>
        </p:spPr>
      </p:pic>
      <p:pic>
        <p:nvPicPr>
          <p:cNvPr id="3074" name="Picture 2" descr="C:\Documents and Settings\hsimon02\Heather's documents\ozone NAAQS\fine scale modeling\MDA8_daily_maps\high days\MDA8_diff_grayorange_12NE1_07172007.png"/>
          <p:cNvPicPr>
            <a:picLocks noChangeAspect="1" noChangeArrowheads="1"/>
          </p:cNvPicPr>
          <p:nvPr/>
        </p:nvPicPr>
        <p:blipFill>
          <a:blip r:embed="rId3" cstate="print"/>
          <a:srcRect l="5595"/>
          <a:stretch>
            <a:fillRect/>
          </a:stretch>
        </p:blipFill>
        <p:spPr bwMode="auto">
          <a:xfrm>
            <a:off x="5410200" y="3209925"/>
            <a:ext cx="4419600" cy="3876675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July 17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6675" y="54864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pic>
        <p:nvPicPr>
          <p:cNvPr id="8194" name="Picture 2" descr="C:\Documents and Settings\hsimon02\Heather's documents\ozone NAAQS\fine scale modeling\diff4kmvs12km\ben_comp_4kmabs_min_12kmabs_07172007.png"/>
          <p:cNvPicPr>
            <a:picLocks noChangeAspect="1" noChangeArrowheads="1"/>
          </p:cNvPicPr>
          <p:nvPr/>
        </p:nvPicPr>
        <p:blipFill>
          <a:blip r:embed="rId4" cstate="print"/>
          <a:srcRect l="4883" t="5897" b="5651"/>
          <a:stretch>
            <a:fillRect/>
          </a:stretch>
        </p:blipFill>
        <p:spPr bwMode="auto">
          <a:xfrm>
            <a:off x="3395662" y="-76200"/>
            <a:ext cx="4452938" cy="3429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" y="762000"/>
            <a:ext cx="33528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Difference in absolute MDA8 ozone </a:t>
            </a:r>
            <a:r>
              <a:rPr lang="en-US" sz="1600" b="1" dirty="0" smtClean="0"/>
              <a:t>benefits</a:t>
            </a:r>
            <a:r>
              <a:rPr lang="en-US" sz="1600" dirty="0" smtClean="0"/>
              <a:t>: 4km-12km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US" sz="1600" dirty="0" smtClean="0"/>
              <a:t> = larger benefits in 4km </a:t>
            </a:r>
            <a:r>
              <a:rPr lang="en-US" sz="1600" dirty="0" err="1" smtClean="0"/>
              <a:t>sim</a:t>
            </a:r>
            <a:endParaRPr lang="en-US" sz="1600" dirty="0" smtClean="0"/>
          </a:p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Green</a:t>
            </a:r>
            <a:r>
              <a:rPr lang="en-US" sz="1600" dirty="0" smtClean="0"/>
              <a:t> = smaller benefits in 4km </a:t>
            </a:r>
            <a:r>
              <a:rPr lang="en-US" sz="1600" dirty="0" err="1" smtClean="0"/>
              <a:t>sim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hsimon02\Heather's documents\ozone NAAQS\fine scale modeling\MDA8_daily_maps\high days\MDA8_diff_grayorange_4NE1_07172007.png"/>
          <p:cNvPicPr>
            <a:picLocks noChangeAspect="1" noChangeArrowheads="1"/>
          </p:cNvPicPr>
          <p:nvPr/>
        </p:nvPicPr>
        <p:blipFill>
          <a:blip r:embed="rId2" cstate="print"/>
          <a:srcRect t="3959" r="29363"/>
          <a:stretch>
            <a:fillRect/>
          </a:stretch>
        </p:blipFill>
        <p:spPr bwMode="auto">
          <a:xfrm>
            <a:off x="1981200" y="3429000"/>
            <a:ext cx="3276600" cy="3581400"/>
          </a:xfrm>
          <a:prstGeom prst="rect">
            <a:avLst/>
          </a:prstGeom>
          <a:noFill/>
        </p:spPr>
      </p:pic>
      <p:pic>
        <p:nvPicPr>
          <p:cNvPr id="3074" name="Picture 2" descr="C:\Documents and Settings\hsimon02\Heather's documents\ozone NAAQS\fine scale modeling\MDA8_daily_maps\high days\MDA8_diff_grayorange_12NE1_07172007.png"/>
          <p:cNvPicPr>
            <a:picLocks noChangeAspect="1" noChangeArrowheads="1"/>
          </p:cNvPicPr>
          <p:nvPr/>
        </p:nvPicPr>
        <p:blipFill>
          <a:blip r:embed="rId3" cstate="print"/>
          <a:srcRect l="5595" t="3686"/>
          <a:stretch>
            <a:fillRect/>
          </a:stretch>
        </p:blipFill>
        <p:spPr bwMode="auto">
          <a:xfrm>
            <a:off x="5410200" y="3352800"/>
            <a:ext cx="4419600" cy="3733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July 17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6675" y="54864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pic>
        <p:nvPicPr>
          <p:cNvPr id="9218" name="Picture 2" descr="C:\Documents and Settings\hsimon02\Heather's documents\ozone NAAQS\fine scale modeling\diff4kmvs12km\disb_comp_4km_min_12km_07172007.png"/>
          <p:cNvPicPr>
            <a:picLocks noChangeAspect="1" noChangeArrowheads="1"/>
          </p:cNvPicPr>
          <p:nvPr/>
        </p:nvPicPr>
        <p:blipFill>
          <a:blip r:embed="rId4" cstate="print"/>
          <a:srcRect l="4928" t="6130" r="14579" b="3959"/>
          <a:stretch>
            <a:fillRect/>
          </a:stretch>
        </p:blipFill>
        <p:spPr bwMode="auto">
          <a:xfrm>
            <a:off x="3505200" y="0"/>
            <a:ext cx="3733800" cy="3352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" y="762000"/>
            <a:ext cx="34290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Difference in absolute MDA8 ozone </a:t>
            </a:r>
            <a:r>
              <a:rPr lang="en-US" sz="1600" b="1" dirty="0" err="1" smtClean="0"/>
              <a:t>disbenefits</a:t>
            </a:r>
            <a:r>
              <a:rPr lang="en-US" sz="1600" dirty="0" smtClean="0"/>
              <a:t>: 4km-12km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US" sz="1600" dirty="0" smtClean="0"/>
              <a:t> = larger </a:t>
            </a:r>
            <a:r>
              <a:rPr lang="en-US" sz="1600" dirty="0" err="1" smtClean="0"/>
              <a:t>disbenefits</a:t>
            </a:r>
            <a:r>
              <a:rPr lang="en-US" sz="1600" dirty="0" smtClean="0"/>
              <a:t> in 4km </a:t>
            </a:r>
            <a:r>
              <a:rPr lang="en-US" sz="1600" dirty="0" err="1" smtClean="0"/>
              <a:t>sim</a:t>
            </a:r>
            <a:endParaRPr lang="en-US" sz="1600" dirty="0" smtClean="0"/>
          </a:p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Green</a:t>
            </a:r>
            <a:r>
              <a:rPr lang="en-US" sz="1600" dirty="0" smtClean="0"/>
              <a:t> = smaller </a:t>
            </a:r>
            <a:r>
              <a:rPr lang="en-US" sz="1600" dirty="0" err="1" smtClean="0"/>
              <a:t>disbenefits</a:t>
            </a:r>
            <a:r>
              <a:rPr lang="en-US" sz="1600" dirty="0" smtClean="0"/>
              <a:t> in 4km </a:t>
            </a:r>
            <a:r>
              <a:rPr lang="en-US" sz="1600" dirty="0" err="1" smtClean="0"/>
              <a:t>sim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hsimon02\Heather's documents\ozone NAAQS\fine scale modeling\MDA8_daily_maps\high days\MDA8_diff_grayorange_4NE1_0808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325" y="3357562"/>
            <a:ext cx="4638675" cy="3729038"/>
          </a:xfrm>
          <a:prstGeom prst="rect">
            <a:avLst/>
          </a:prstGeom>
          <a:noFill/>
        </p:spPr>
      </p:pic>
      <p:pic>
        <p:nvPicPr>
          <p:cNvPr id="4098" name="Picture 2" descr="C:\Documents and Settings\hsimon02\Heather's documents\ozone NAAQS\fine scale modeling\MDA8_daily_maps\high days\MDA8_diff_grayorange_12NE1_08082007.png"/>
          <p:cNvPicPr>
            <a:picLocks noChangeAspect="1" noChangeArrowheads="1"/>
          </p:cNvPicPr>
          <p:nvPr/>
        </p:nvPicPr>
        <p:blipFill>
          <a:blip r:embed="rId3" cstate="print"/>
          <a:srcRect l="7019" b="328"/>
          <a:stretch>
            <a:fillRect/>
          </a:stretch>
        </p:blipFill>
        <p:spPr bwMode="auto">
          <a:xfrm>
            <a:off x="5553074" y="3276600"/>
            <a:ext cx="4352926" cy="3863974"/>
          </a:xfrm>
          <a:prstGeom prst="rect">
            <a:avLst/>
          </a:prstGeom>
          <a:noFill/>
        </p:spPr>
      </p:pic>
      <p:pic>
        <p:nvPicPr>
          <p:cNvPr id="30723" name="Picture 3" descr="C:\Documents and Settings\hsimon02\Heather's documents\ozone NAAQS\fine scale modeling\MDA8_daily_maps\high days\MDA8_4NE1_08082007.png"/>
          <p:cNvPicPr>
            <a:picLocks noChangeAspect="1" noChangeArrowheads="1"/>
          </p:cNvPicPr>
          <p:nvPr/>
        </p:nvPicPr>
        <p:blipFill>
          <a:blip r:embed="rId4" cstate="print"/>
          <a:srcRect b="2908"/>
          <a:stretch>
            <a:fillRect/>
          </a:stretch>
        </p:blipFill>
        <p:spPr bwMode="auto">
          <a:xfrm>
            <a:off x="2209800" y="-152400"/>
            <a:ext cx="4638675" cy="3657600"/>
          </a:xfrm>
          <a:prstGeom prst="rect">
            <a:avLst/>
          </a:prstGeom>
          <a:noFill/>
        </p:spPr>
      </p:pic>
      <p:pic>
        <p:nvPicPr>
          <p:cNvPr id="30722" name="Picture 2" descr="C:\Documents and Settings\hsimon02\Heather's documents\ozone NAAQS\fine scale modeling\MDA8_daily_maps\high days\MDA8_12NE1_08082007.png"/>
          <p:cNvPicPr>
            <a:picLocks noChangeAspect="1" noChangeArrowheads="1"/>
          </p:cNvPicPr>
          <p:nvPr/>
        </p:nvPicPr>
        <p:blipFill>
          <a:blip r:embed="rId5" cstate="print"/>
          <a:srcRect l="5595" r="13021" b="3686"/>
          <a:stretch>
            <a:fillRect/>
          </a:stretch>
        </p:blipFill>
        <p:spPr bwMode="auto">
          <a:xfrm>
            <a:off x="5486400" y="-152400"/>
            <a:ext cx="3810000" cy="3733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 8,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2362200"/>
            <a:ext cx="685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base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5562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55874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2362200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12km 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hsimon02\Heather's documents\ozone NAAQS\fine scale modeling\indicator_ratios\4km\high days\O3_NOY_altscale_august8.png"/>
          <p:cNvPicPr>
            <a:picLocks noChangeAspect="1" noChangeArrowheads="1"/>
          </p:cNvPicPr>
          <p:nvPr/>
        </p:nvPicPr>
        <p:blipFill>
          <a:blip r:embed="rId2" cstate="print"/>
          <a:srcRect t="5050"/>
          <a:stretch>
            <a:fillRect/>
          </a:stretch>
        </p:blipFill>
        <p:spPr bwMode="auto">
          <a:xfrm>
            <a:off x="5616416" y="3621404"/>
            <a:ext cx="4213384" cy="3312796"/>
          </a:xfrm>
          <a:prstGeom prst="rect">
            <a:avLst/>
          </a:prstGeom>
          <a:noFill/>
        </p:spPr>
      </p:pic>
      <p:pic>
        <p:nvPicPr>
          <p:cNvPr id="17" name="Picture 3" descr="C:\Documents and Settings\hsimon02\Heather's documents\ozone NAAQS\fine scale modeling\MDA8_daily_maps\high days\MDA8_diff_grayorange_4NE1_08082007.png"/>
          <p:cNvPicPr>
            <a:picLocks noChangeAspect="1" noChangeArrowheads="1"/>
          </p:cNvPicPr>
          <p:nvPr/>
        </p:nvPicPr>
        <p:blipFill>
          <a:blip r:embed="rId3" cstate="print"/>
          <a:srcRect t="4640"/>
          <a:stretch>
            <a:fillRect/>
          </a:stretch>
        </p:blipFill>
        <p:spPr bwMode="auto">
          <a:xfrm>
            <a:off x="2286000" y="228600"/>
            <a:ext cx="4174808" cy="3200400"/>
          </a:xfrm>
          <a:prstGeom prst="rect">
            <a:avLst/>
          </a:prstGeom>
          <a:noFill/>
        </p:spPr>
      </p:pic>
      <p:pic>
        <p:nvPicPr>
          <p:cNvPr id="35843" name="Picture 3" descr="C:\Documents and Settings\hsimon02\Heather's documents\ozone NAAQS\fine scale modeling\indicator_ratios\4km\high days\H2O2_HNO3_august8.png"/>
          <p:cNvPicPr>
            <a:picLocks noChangeAspect="1" noChangeArrowheads="1"/>
          </p:cNvPicPr>
          <p:nvPr/>
        </p:nvPicPr>
        <p:blipFill>
          <a:blip r:embed="rId4" cstate="print"/>
          <a:srcRect l="5088" t="4640"/>
          <a:stretch>
            <a:fillRect/>
          </a:stretch>
        </p:blipFill>
        <p:spPr bwMode="auto">
          <a:xfrm>
            <a:off x="5867400" y="228600"/>
            <a:ext cx="3962400" cy="3200400"/>
          </a:xfrm>
          <a:prstGeom prst="rect">
            <a:avLst/>
          </a:prstGeom>
          <a:noFill/>
        </p:spPr>
      </p:pic>
      <p:pic>
        <p:nvPicPr>
          <p:cNvPr id="35842" name="Picture 2" descr="C:\Documents and Settings\hsimon02\Heather's documents\ozone NAAQS\fine scale modeling\indicator_ratios\4km\high days\FORM_NOY_august8.png"/>
          <p:cNvPicPr>
            <a:picLocks noChangeAspect="1" noChangeArrowheads="1"/>
          </p:cNvPicPr>
          <p:nvPr/>
        </p:nvPicPr>
        <p:blipFill>
          <a:blip r:embed="rId5" cstate="print"/>
          <a:srcRect t="4368" r="16808"/>
          <a:stretch>
            <a:fillRect/>
          </a:stretch>
        </p:blipFill>
        <p:spPr bwMode="auto">
          <a:xfrm>
            <a:off x="2209800" y="3581400"/>
            <a:ext cx="3505200" cy="333660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6096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 8,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743200"/>
            <a:ext cx="2209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H2O2/HNO3</a:t>
            </a:r>
          </a:p>
          <a:p>
            <a:pPr algn="ctr"/>
            <a:r>
              <a:rPr lang="en-US" sz="1600" dirty="0" smtClean="0"/>
              <a:t>Transition point = 0.035 </a:t>
            </a:r>
          </a:p>
          <a:p>
            <a:pPr algn="ctr"/>
            <a:r>
              <a:rPr lang="en-US" sz="1600" dirty="0" smtClean="0"/>
              <a:t>(Sillman, 1995)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731603"/>
            <a:ext cx="2209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O3/NOy</a:t>
            </a:r>
          </a:p>
          <a:p>
            <a:pPr algn="ctr"/>
            <a:r>
              <a:rPr lang="en-US" sz="1600" dirty="0" smtClean="0"/>
              <a:t>Transition point = 7 </a:t>
            </a:r>
          </a:p>
          <a:p>
            <a:pPr algn="ctr"/>
            <a:r>
              <a:rPr lang="en-US" sz="1600" dirty="0" smtClean="0"/>
              <a:t>(Zhang et al, 2009)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3741003"/>
            <a:ext cx="2209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FORM/NOY</a:t>
            </a:r>
          </a:p>
          <a:p>
            <a:pPr algn="ctr"/>
            <a:r>
              <a:rPr lang="en-US" sz="1600" dirty="0" smtClean="0"/>
              <a:t>Transition point = 0.28 </a:t>
            </a:r>
          </a:p>
          <a:p>
            <a:pPr algn="ctr"/>
            <a:r>
              <a:rPr lang="en-US" sz="1600" dirty="0" smtClean="0"/>
              <a:t>(Zhang et al, 2009)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2133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56388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FORM/NOY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5562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O3/NOY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315200" y="2133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H2O2/HNO3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4731603"/>
            <a:ext cx="22098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O3/NOy</a:t>
            </a:r>
          </a:p>
          <a:p>
            <a:pPr algn="ctr"/>
            <a:r>
              <a:rPr lang="en-US" sz="1600" dirty="0" smtClean="0"/>
              <a:t>Transition point = 3.5 </a:t>
            </a:r>
          </a:p>
          <a:p>
            <a:pPr algn="ctr"/>
            <a:r>
              <a:rPr lang="en-US" sz="1600" dirty="0" smtClean="0"/>
              <a:t>Zhang et al, 2009 recommend 7-15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hsimon02\Heather's documents\ozone NAAQS\fine scale modeling\diff4kmvs12km\MDA8_4minus12_0808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925" y="3357562"/>
            <a:ext cx="4638675" cy="3729038"/>
          </a:xfrm>
          <a:prstGeom prst="rect">
            <a:avLst/>
          </a:prstGeom>
          <a:noFill/>
        </p:spPr>
      </p:pic>
      <p:pic>
        <p:nvPicPr>
          <p:cNvPr id="30723" name="Picture 3" descr="C:\Documents and Settings\hsimon02\Heather's documents\ozone NAAQS\fine scale modeling\MDA8_daily_maps\high days\MDA8_4NE1_08082007.png"/>
          <p:cNvPicPr>
            <a:picLocks noChangeAspect="1" noChangeArrowheads="1"/>
          </p:cNvPicPr>
          <p:nvPr/>
        </p:nvPicPr>
        <p:blipFill>
          <a:blip r:embed="rId3" cstate="print"/>
          <a:srcRect b="2908"/>
          <a:stretch>
            <a:fillRect/>
          </a:stretch>
        </p:blipFill>
        <p:spPr bwMode="auto">
          <a:xfrm>
            <a:off x="2209800" y="-152400"/>
            <a:ext cx="4638675" cy="3657600"/>
          </a:xfrm>
          <a:prstGeom prst="rect">
            <a:avLst/>
          </a:prstGeom>
          <a:noFill/>
        </p:spPr>
      </p:pic>
      <p:pic>
        <p:nvPicPr>
          <p:cNvPr id="30722" name="Picture 2" descr="C:\Documents and Settings\hsimon02\Heather's documents\ozone NAAQS\fine scale modeling\MDA8_daily_maps\high days\MDA8_12NE1_08082007.png"/>
          <p:cNvPicPr>
            <a:picLocks noChangeAspect="1" noChangeArrowheads="1"/>
          </p:cNvPicPr>
          <p:nvPr/>
        </p:nvPicPr>
        <p:blipFill>
          <a:blip r:embed="rId4" cstate="print"/>
          <a:srcRect l="5595" r="13021" b="3686"/>
          <a:stretch>
            <a:fillRect/>
          </a:stretch>
        </p:blipFill>
        <p:spPr bwMode="auto">
          <a:xfrm>
            <a:off x="5486400" y="-152400"/>
            <a:ext cx="3810000" cy="3733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 8,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2362200"/>
            <a:ext cx="685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base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2362200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12km base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57912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– 12km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hsimon02\Heather's documents\ozone NAAQS\fine scale modeling\MDA8_daily_maps\high days\MDA8_diff_grayorange_4NE1_08082007.png"/>
          <p:cNvPicPr>
            <a:picLocks noChangeAspect="1" noChangeArrowheads="1"/>
          </p:cNvPicPr>
          <p:nvPr/>
        </p:nvPicPr>
        <p:blipFill>
          <a:blip r:embed="rId2" cstate="print"/>
          <a:srcRect t="4087" r="29363"/>
          <a:stretch>
            <a:fillRect/>
          </a:stretch>
        </p:blipFill>
        <p:spPr bwMode="auto">
          <a:xfrm>
            <a:off x="1981200" y="3429000"/>
            <a:ext cx="3276600" cy="3576638"/>
          </a:xfrm>
          <a:prstGeom prst="rect">
            <a:avLst/>
          </a:prstGeom>
          <a:noFill/>
        </p:spPr>
      </p:pic>
      <p:pic>
        <p:nvPicPr>
          <p:cNvPr id="4098" name="Picture 2" descr="C:\Documents and Settings\hsimon02\Heather's documents\ozone NAAQS\fine scale modeling\MDA8_daily_maps\high days\MDA8_diff_grayorange_12NE1_08082007.png"/>
          <p:cNvPicPr>
            <a:picLocks noChangeAspect="1" noChangeArrowheads="1"/>
          </p:cNvPicPr>
          <p:nvPr/>
        </p:nvPicPr>
        <p:blipFill>
          <a:blip r:embed="rId3" cstate="print"/>
          <a:srcRect l="7019" t="3931" b="328"/>
          <a:stretch>
            <a:fillRect/>
          </a:stretch>
        </p:blipFill>
        <p:spPr bwMode="auto">
          <a:xfrm>
            <a:off x="5553074" y="3429000"/>
            <a:ext cx="4352926" cy="3711574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 8,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6675" y="5481638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990600"/>
            <a:ext cx="25908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Locations with absolute changes &gt; 2ppb in opposite directions</a:t>
            </a:r>
          </a:p>
        </p:txBody>
      </p:sp>
      <p:pic>
        <p:nvPicPr>
          <p:cNvPr id="6146" name="Picture 2" descr="C:\Documents and Settings\hsimon02\Heather's documents\ozone NAAQS\fine scale modeling\diff4kmvs12km\large_dib_ben_map_08082007_blue.png"/>
          <p:cNvPicPr>
            <a:picLocks noChangeAspect="1" noChangeArrowheads="1"/>
          </p:cNvPicPr>
          <p:nvPr/>
        </p:nvPicPr>
        <p:blipFill>
          <a:blip r:embed="rId4" cstate="print"/>
          <a:srcRect l="5681" t="4725" r="30253" b="5364"/>
          <a:stretch>
            <a:fillRect/>
          </a:stretch>
        </p:blipFill>
        <p:spPr bwMode="auto">
          <a:xfrm>
            <a:off x="3810000" y="76200"/>
            <a:ext cx="2971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hsimon02\Heather's documents\ozone NAAQS\fine scale modeling\MDA8_daily_maps\high days\MDA8_diff_grayorange_4NE1_08082007.png"/>
          <p:cNvPicPr>
            <a:picLocks noChangeAspect="1" noChangeArrowheads="1"/>
          </p:cNvPicPr>
          <p:nvPr/>
        </p:nvPicPr>
        <p:blipFill>
          <a:blip r:embed="rId2" cstate="print"/>
          <a:srcRect t="4087" r="29363"/>
          <a:stretch>
            <a:fillRect/>
          </a:stretch>
        </p:blipFill>
        <p:spPr bwMode="auto">
          <a:xfrm>
            <a:off x="1981200" y="3429000"/>
            <a:ext cx="3276600" cy="3576638"/>
          </a:xfrm>
          <a:prstGeom prst="rect">
            <a:avLst/>
          </a:prstGeom>
          <a:noFill/>
        </p:spPr>
      </p:pic>
      <p:pic>
        <p:nvPicPr>
          <p:cNvPr id="4098" name="Picture 2" descr="C:\Documents and Settings\hsimon02\Heather's documents\ozone NAAQS\fine scale modeling\MDA8_daily_maps\high days\MDA8_diff_grayorange_12NE1_08082007.png"/>
          <p:cNvPicPr>
            <a:picLocks noChangeAspect="1" noChangeArrowheads="1"/>
          </p:cNvPicPr>
          <p:nvPr/>
        </p:nvPicPr>
        <p:blipFill>
          <a:blip r:embed="rId3" cstate="print"/>
          <a:srcRect l="7019" t="3931" b="328"/>
          <a:stretch>
            <a:fillRect/>
          </a:stretch>
        </p:blipFill>
        <p:spPr bwMode="auto">
          <a:xfrm>
            <a:off x="5553074" y="3429000"/>
            <a:ext cx="4352926" cy="3711574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 8,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6675" y="5481638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pic>
        <p:nvPicPr>
          <p:cNvPr id="11266" name="Picture 2" descr="C:\Documents and Settings\hsimon02\Heather's documents\ozone NAAQS\fine scale modeling\diff4kmvs12km\ben_comp_4kmabs_min_12kmabs_08082007.png"/>
          <p:cNvPicPr>
            <a:picLocks noChangeAspect="1" noChangeArrowheads="1"/>
          </p:cNvPicPr>
          <p:nvPr/>
        </p:nvPicPr>
        <p:blipFill>
          <a:blip r:embed="rId4" cstate="print"/>
          <a:srcRect l="4883" t="5896" b="5651"/>
          <a:stretch>
            <a:fillRect/>
          </a:stretch>
        </p:blipFill>
        <p:spPr bwMode="auto">
          <a:xfrm>
            <a:off x="3352800" y="0"/>
            <a:ext cx="4452938" cy="3429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" y="762000"/>
            <a:ext cx="32004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Difference in absolute MDA8 ozone benefits: 4km-12km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US" sz="1600" dirty="0" smtClean="0"/>
              <a:t> = larger benefits in 4km </a:t>
            </a:r>
            <a:r>
              <a:rPr lang="en-US" sz="1600" dirty="0" err="1" smtClean="0"/>
              <a:t>sim</a:t>
            </a:r>
            <a:endParaRPr lang="en-US" sz="1600" dirty="0" smtClean="0"/>
          </a:p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Green </a:t>
            </a:r>
            <a:r>
              <a:rPr lang="en-US" sz="1600" dirty="0" smtClean="0"/>
              <a:t>= smaller benefits in 4km </a:t>
            </a:r>
            <a:r>
              <a:rPr lang="en-US" sz="1600" dirty="0" err="1" smtClean="0"/>
              <a:t>sim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hsimon02\Heather's documents\ozone NAAQS\fine scale modeling\MDA8_monthlyavg_maps\Monthlymean_MDA8_12NE1_april.png"/>
          <p:cNvPicPr>
            <a:picLocks noChangeAspect="1" noChangeArrowheads="1"/>
          </p:cNvPicPr>
          <p:nvPr/>
        </p:nvPicPr>
        <p:blipFill>
          <a:blip r:embed="rId2" cstate="print"/>
          <a:srcRect l="11021" t="9173" r="29298" b="10019"/>
          <a:stretch>
            <a:fillRect/>
          </a:stretch>
        </p:blipFill>
        <p:spPr bwMode="auto">
          <a:xfrm>
            <a:off x="685800" y="3962400"/>
            <a:ext cx="25146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 descr="C:\Documents and Settings\hsimon02\Heather's documents\ozone NAAQS\fine scale modeling\MDA8_monthlyavg_maps\Monthlymean_MDA8_4NE1_april.png"/>
          <p:cNvPicPr>
            <a:picLocks noChangeAspect="1" noChangeArrowheads="1"/>
          </p:cNvPicPr>
          <p:nvPr/>
        </p:nvPicPr>
        <p:blipFill>
          <a:blip r:embed="rId3" cstate="print"/>
          <a:srcRect l="11021" t="9084" r="29298" b="10895"/>
          <a:stretch>
            <a:fillRect/>
          </a:stretch>
        </p:blipFill>
        <p:spPr bwMode="auto">
          <a:xfrm>
            <a:off x="685800" y="990600"/>
            <a:ext cx="25146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2" descr="C:\Documents and Settings\hsimon02\Heather's documents\ozone NAAQS\fine scale modeling\MDA8_monthlyavg_maps\Monthlymean_MDA8_4NE1_may.png"/>
          <p:cNvPicPr>
            <a:picLocks noChangeAspect="1" noChangeArrowheads="1"/>
          </p:cNvPicPr>
          <p:nvPr/>
        </p:nvPicPr>
        <p:blipFill>
          <a:blip r:embed="rId4" cstate="print"/>
          <a:srcRect l="10586" t="8540" r="31006" b="6953"/>
          <a:stretch>
            <a:fillRect/>
          </a:stretch>
        </p:blipFill>
        <p:spPr bwMode="auto">
          <a:xfrm>
            <a:off x="3352800" y="990600"/>
            <a:ext cx="2438400" cy="2865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3" descr="C:\Documents and Settings\hsimon02\Heather's documents\ozone NAAQS\fine scale modeling\MDA8_monthlyavg_maps\Monthlymean_MDA8_12NE1_may.png"/>
          <p:cNvPicPr>
            <a:picLocks noChangeAspect="1" noChangeArrowheads="1"/>
          </p:cNvPicPr>
          <p:nvPr/>
        </p:nvPicPr>
        <p:blipFill>
          <a:blip r:embed="rId5" cstate="print"/>
          <a:srcRect l="10221" t="7491" r="31371" b="8502"/>
          <a:stretch>
            <a:fillRect/>
          </a:stretch>
        </p:blipFill>
        <p:spPr bwMode="auto">
          <a:xfrm>
            <a:off x="3352800" y="3962400"/>
            <a:ext cx="24384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2" descr="C:\Documents and Settings\hsimon02\Heather's documents\ozone NAAQS\fine scale modeling\MDA8_monthlyavg_maps\Monthlymean_MDA8_4NE1_july.png"/>
          <p:cNvPicPr>
            <a:picLocks noChangeAspect="1" noChangeArrowheads="1"/>
          </p:cNvPicPr>
          <p:nvPr/>
        </p:nvPicPr>
        <p:blipFill>
          <a:blip r:embed="rId6" cstate="print"/>
          <a:srcRect l="11408" t="7415" r="30184" b="7179"/>
          <a:stretch>
            <a:fillRect/>
          </a:stretch>
        </p:blipFill>
        <p:spPr bwMode="auto">
          <a:xfrm>
            <a:off x="5943600" y="990600"/>
            <a:ext cx="24384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3" descr="C:\Documents and Settings\hsimon02\Heather's documents\ozone NAAQS\fine scale modeling\MDA8_monthlyavg_maps\Monthlymean_MDA8_12NE1_july.png"/>
          <p:cNvPicPr>
            <a:picLocks noChangeAspect="1" noChangeArrowheads="1"/>
          </p:cNvPicPr>
          <p:nvPr/>
        </p:nvPicPr>
        <p:blipFill>
          <a:blip r:embed="rId7" cstate="print"/>
          <a:srcRect l="10221" t="7493" r="31371" b="8500"/>
          <a:stretch>
            <a:fillRect/>
          </a:stretch>
        </p:blipFill>
        <p:spPr bwMode="auto">
          <a:xfrm>
            <a:off x="5943600" y="3962400"/>
            <a:ext cx="24384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2" descr="C:\Documents and Settings\hsimon02\Heather's documents\ozone NAAQS\fine scale modeling\MDA8_monthlyavg_maps\Monthlymean_MDA8_4NE1_july.png"/>
          <p:cNvPicPr>
            <a:picLocks noChangeAspect="1" noChangeArrowheads="1"/>
          </p:cNvPicPr>
          <p:nvPr/>
        </p:nvPicPr>
        <p:blipFill>
          <a:blip r:embed="rId6" cstate="print"/>
          <a:srcRect l="71641" t="4045" r="13757" b="3375"/>
          <a:stretch>
            <a:fillRect/>
          </a:stretch>
        </p:blipFill>
        <p:spPr bwMode="auto">
          <a:xfrm>
            <a:off x="8415859" y="1257301"/>
            <a:ext cx="880541" cy="453389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9600" y="609600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April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609600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609600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838200"/>
            <a:ext cx="461665" cy="29718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4 km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3810000"/>
            <a:ext cx="461665" cy="29718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12 km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Seasonal Variation in Monthly Mean MDA8 O3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hsimon02\Heather's documents\ozone NAAQS\fine scale modeling\MDA8_daily_maps\high days\MDA8_diff_grayorange_4NE1_08082007.png"/>
          <p:cNvPicPr>
            <a:picLocks noChangeAspect="1" noChangeArrowheads="1"/>
          </p:cNvPicPr>
          <p:nvPr/>
        </p:nvPicPr>
        <p:blipFill>
          <a:blip r:embed="rId2" cstate="print"/>
          <a:srcRect t="4087" r="29363"/>
          <a:stretch>
            <a:fillRect/>
          </a:stretch>
        </p:blipFill>
        <p:spPr bwMode="auto">
          <a:xfrm>
            <a:off x="1981200" y="3429000"/>
            <a:ext cx="3276600" cy="3576638"/>
          </a:xfrm>
          <a:prstGeom prst="rect">
            <a:avLst/>
          </a:prstGeom>
          <a:noFill/>
        </p:spPr>
      </p:pic>
      <p:pic>
        <p:nvPicPr>
          <p:cNvPr id="4098" name="Picture 2" descr="C:\Documents and Settings\hsimon02\Heather's documents\ozone NAAQS\fine scale modeling\MDA8_daily_maps\high days\MDA8_diff_grayorange_12NE1_08082007.png"/>
          <p:cNvPicPr>
            <a:picLocks noChangeAspect="1" noChangeArrowheads="1"/>
          </p:cNvPicPr>
          <p:nvPr/>
        </p:nvPicPr>
        <p:blipFill>
          <a:blip r:embed="rId3" cstate="print"/>
          <a:srcRect l="7019" t="3931" b="328"/>
          <a:stretch>
            <a:fillRect/>
          </a:stretch>
        </p:blipFill>
        <p:spPr bwMode="auto">
          <a:xfrm>
            <a:off x="5553074" y="3429000"/>
            <a:ext cx="4352926" cy="3711574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 8,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6675" y="5481638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pic>
        <p:nvPicPr>
          <p:cNvPr id="12290" name="Picture 2" descr="C:\Documents and Settings\hsimon02\Heather's documents\ozone NAAQS\fine scale modeling\diff4kmvs12km\disb_comp_4km_min_12km_08082007.png"/>
          <p:cNvPicPr>
            <a:picLocks noChangeAspect="1" noChangeArrowheads="1"/>
          </p:cNvPicPr>
          <p:nvPr/>
        </p:nvPicPr>
        <p:blipFill>
          <a:blip r:embed="rId4" cstate="print"/>
          <a:srcRect l="4928" t="6130" r="16222" b="3959"/>
          <a:stretch>
            <a:fillRect/>
          </a:stretch>
        </p:blipFill>
        <p:spPr bwMode="auto">
          <a:xfrm>
            <a:off x="3581400" y="0"/>
            <a:ext cx="3657600" cy="3352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" y="762000"/>
            <a:ext cx="34290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Difference in absolute MDA8 ozone </a:t>
            </a:r>
            <a:r>
              <a:rPr lang="en-US" sz="1600" dirty="0" err="1" smtClean="0"/>
              <a:t>disbenefits</a:t>
            </a:r>
            <a:r>
              <a:rPr lang="en-US" sz="1600" dirty="0" smtClean="0"/>
              <a:t>: 4km-12km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US" sz="1600" dirty="0" smtClean="0"/>
              <a:t> = larger </a:t>
            </a:r>
            <a:r>
              <a:rPr lang="en-US" sz="1600" dirty="0" err="1" smtClean="0"/>
              <a:t>disbenefits</a:t>
            </a:r>
            <a:r>
              <a:rPr lang="en-US" sz="1600" dirty="0" smtClean="0"/>
              <a:t> in 4km </a:t>
            </a:r>
            <a:r>
              <a:rPr lang="en-US" sz="1600" dirty="0" err="1" smtClean="0"/>
              <a:t>sim</a:t>
            </a:r>
            <a:endParaRPr lang="en-US" sz="1600" dirty="0" smtClean="0"/>
          </a:p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Green</a:t>
            </a:r>
            <a:r>
              <a:rPr lang="en-US" sz="1600" dirty="0" smtClean="0"/>
              <a:t> = smaller </a:t>
            </a:r>
            <a:r>
              <a:rPr lang="en-US" sz="1600" dirty="0" err="1" smtClean="0"/>
              <a:t>disbenefits</a:t>
            </a:r>
            <a:r>
              <a:rPr lang="en-US" sz="1600" dirty="0" smtClean="0"/>
              <a:t> in 4km </a:t>
            </a:r>
            <a:r>
              <a:rPr lang="en-US" sz="1600" dirty="0" err="1" smtClean="0"/>
              <a:t>sim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hsimon02\Heather's documents\ozone NAAQS\fine scale modeling\MDA8_daily_maps\high days\MDA8_diff_grayorange_4NE1_08252007.png"/>
          <p:cNvPicPr>
            <a:picLocks noChangeAspect="1" noChangeArrowheads="1"/>
          </p:cNvPicPr>
          <p:nvPr/>
        </p:nvPicPr>
        <p:blipFill>
          <a:blip r:embed="rId2" cstate="print"/>
          <a:srcRect t="4087" r="29363"/>
          <a:stretch>
            <a:fillRect/>
          </a:stretch>
        </p:blipFill>
        <p:spPr bwMode="auto">
          <a:xfrm>
            <a:off x="1981200" y="3429000"/>
            <a:ext cx="3276600" cy="3576638"/>
          </a:xfrm>
          <a:prstGeom prst="rect">
            <a:avLst/>
          </a:prstGeom>
          <a:noFill/>
        </p:spPr>
      </p:pic>
      <p:pic>
        <p:nvPicPr>
          <p:cNvPr id="5122" name="Picture 2" descr="C:\Documents and Settings\hsimon02\Heather's documents\ozone NAAQS\fine scale modeling\MDA8_daily_maps\high days\MDA8_diff_grayorange_12NE1_08252007.png"/>
          <p:cNvPicPr>
            <a:picLocks noChangeAspect="1" noChangeArrowheads="1"/>
          </p:cNvPicPr>
          <p:nvPr/>
        </p:nvPicPr>
        <p:blipFill>
          <a:blip r:embed="rId3" cstate="print"/>
          <a:srcRect l="6985" t="3399" r="3255" b="4218"/>
          <a:stretch>
            <a:fillRect/>
          </a:stretch>
        </p:blipFill>
        <p:spPr bwMode="auto">
          <a:xfrm>
            <a:off x="5551487" y="3352800"/>
            <a:ext cx="4202113" cy="35814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 25,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2875" y="54864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pic>
        <p:nvPicPr>
          <p:cNvPr id="14338" name="Picture 2" descr="C:\Documents and Settings\hsimon02\Heather's documents\ozone NAAQS\fine scale modeling\diff4kmvs12km\ben_comp_4kmabs_min_12kmabs_08252007.png"/>
          <p:cNvPicPr>
            <a:picLocks noChangeAspect="1" noChangeArrowheads="1"/>
          </p:cNvPicPr>
          <p:nvPr/>
        </p:nvPicPr>
        <p:blipFill>
          <a:blip r:embed="rId4" cstate="print"/>
          <a:srcRect l="4883" t="5897" b="5651"/>
          <a:stretch>
            <a:fillRect/>
          </a:stretch>
        </p:blipFill>
        <p:spPr bwMode="auto">
          <a:xfrm>
            <a:off x="3276600" y="0"/>
            <a:ext cx="4452938" cy="3429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" y="762000"/>
            <a:ext cx="32004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Difference in absolute MDA8 ozone </a:t>
            </a:r>
            <a:r>
              <a:rPr lang="en-US" sz="1600" b="1" dirty="0" smtClean="0"/>
              <a:t>benefits</a:t>
            </a:r>
            <a:r>
              <a:rPr lang="en-US" sz="1600" dirty="0" smtClean="0"/>
              <a:t>: 4km-12km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US" sz="1600" dirty="0" smtClean="0"/>
              <a:t> = larger benefits in 4km </a:t>
            </a:r>
            <a:r>
              <a:rPr lang="en-US" sz="1600" dirty="0" err="1" smtClean="0"/>
              <a:t>sim</a:t>
            </a:r>
            <a:endParaRPr lang="en-US" sz="1600" dirty="0" smtClean="0"/>
          </a:p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Green </a:t>
            </a:r>
            <a:r>
              <a:rPr lang="en-US" sz="1600" dirty="0" smtClean="0"/>
              <a:t>= smaller benefits in 4km </a:t>
            </a:r>
            <a:r>
              <a:rPr lang="en-US" sz="1600" dirty="0" err="1" smtClean="0"/>
              <a:t>sim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hsimon02\Heather's documents\ozone NAAQS\fine scale modeling\MDA8_daily_maps\high days\MDA8_diff_grayorange_4NE1_08252007.png"/>
          <p:cNvPicPr>
            <a:picLocks noChangeAspect="1" noChangeArrowheads="1"/>
          </p:cNvPicPr>
          <p:nvPr/>
        </p:nvPicPr>
        <p:blipFill>
          <a:blip r:embed="rId2" cstate="print"/>
          <a:srcRect t="4087" r="29363"/>
          <a:stretch>
            <a:fillRect/>
          </a:stretch>
        </p:blipFill>
        <p:spPr bwMode="auto">
          <a:xfrm>
            <a:off x="1981200" y="3429000"/>
            <a:ext cx="3276600" cy="3576638"/>
          </a:xfrm>
          <a:prstGeom prst="rect">
            <a:avLst/>
          </a:prstGeom>
          <a:noFill/>
        </p:spPr>
      </p:pic>
      <p:pic>
        <p:nvPicPr>
          <p:cNvPr id="5122" name="Picture 2" descr="C:\Documents and Settings\hsimon02\Heather's documents\ozone NAAQS\fine scale modeling\MDA8_daily_maps\high days\MDA8_diff_grayorange_12NE1_08252007.png"/>
          <p:cNvPicPr>
            <a:picLocks noChangeAspect="1" noChangeArrowheads="1"/>
          </p:cNvPicPr>
          <p:nvPr/>
        </p:nvPicPr>
        <p:blipFill>
          <a:blip r:embed="rId3" cstate="print"/>
          <a:srcRect l="6985" t="3399" b="4218"/>
          <a:stretch>
            <a:fillRect/>
          </a:stretch>
        </p:blipFill>
        <p:spPr bwMode="auto">
          <a:xfrm>
            <a:off x="5551487" y="3352800"/>
            <a:ext cx="4354513" cy="35814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2004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 25,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2875" y="54864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5511225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pic>
        <p:nvPicPr>
          <p:cNvPr id="15362" name="Picture 2" descr="C:\Documents and Settings\hsimon02\Heather's documents\ozone NAAQS\fine scale modeling\diff4kmvs12km\disb_comp_4km_min_12km_08252007.png"/>
          <p:cNvPicPr>
            <a:picLocks noChangeAspect="1" noChangeArrowheads="1"/>
          </p:cNvPicPr>
          <p:nvPr/>
        </p:nvPicPr>
        <p:blipFill>
          <a:blip r:embed="rId4" cstate="print"/>
          <a:srcRect l="4928" t="6130" r="16222" b="3959"/>
          <a:stretch>
            <a:fillRect/>
          </a:stretch>
        </p:blipFill>
        <p:spPr bwMode="auto">
          <a:xfrm>
            <a:off x="3581400" y="0"/>
            <a:ext cx="3657600" cy="3352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" y="762000"/>
            <a:ext cx="34290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Difference in absolute MDA8 ozone </a:t>
            </a:r>
            <a:r>
              <a:rPr lang="en-US" sz="1600" b="1" dirty="0" err="1" smtClean="0"/>
              <a:t>disbenefits</a:t>
            </a:r>
            <a:r>
              <a:rPr lang="en-US" sz="1600" dirty="0" smtClean="0"/>
              <a:t>: 4km-12km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US" sz="1600" dirty="0" smtClean="0"/>
              <a:t> = larger </a:t>
            </a:r>
            <a:r>
              <a:rPr lang="en-US" sz="1600" dirty="0" err="1" smtClean="0"/>
              <a:t>disbenefits</a:t>
            </a:r>
            <a:r>
              <a:rPr lang="en-US" sz="1600" dirty="0" smtClean="0"/>
              <a:t> in 4km </a:t>
            </a:r>
            <a:r>
              <a:rPr lang="en-US" sz="1600" dirty="0" err="1" smtClean="0"/>
              <a:t>sim</a:t>
            </a:r>
            <a:endParaRPr lang="en-US" sz="1600" dirty="0" smtClean="0"/>
          </a:p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Green</a:t>
            </a:r>
            <a:r>
              <a:rPr lang="en-US" sz="1600" dirty="0" smtClean="0"/>
              <a:t> = smaller </a:t>
            </a:r>
            <a:r>
              <a:rPr lang="en-US" sz="1600" dirty="0" err="1" smtClean="0"/>
              <a:t>disbenefits</a:t>
            </a:r>
            <a:r>
              <a:rPr lang="en-US" sz="1600" dirty="0" smtClean="0"/>
              <a:t> in 4km </a:t>
            </a:r>
            <a:r>
              <a:rPr lang="en-US" sz="1600" dirty="0" err="1" smtClean="0"/>
              <a:t>sim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hsimon02\Heather's documents\ozone NAAQS\fine scale modeling\indicator_ratios\4km\high days\O3_NOY_altscale_august25.png"/>
          <p:cNvPicPr>
            <a:picLocks noChangeAspect="1" noChangeArrowheads="1"/>
          </p:cNvPicPr>
          <p:nvPr/>
        </p:nvPicPr>
        <p:blipFill>
          <a:blip r:embed="rId2" cstate="print"/>
          <a:srcRect t="4732"/>
          <a:stretch>
            <a:fillRect/>
          </a:stretch>
        </p:blipFill>
        <p:spPr bwMode="auto">
          <a:xfrm>
            <a:off x="5616416" y="3534092"/>
            <a:ext cx="4213384" cy="3323908"/>
          </a:xfrm>
          <a:prstGeom prst="rect">
            <a:avLst/>
          </a:prstGeom>
          <a:noFill/>
        </p:spPr>
      </p:pic>
      <p:pic>
        <p:nvPicPr>
          <p:cNvPr id="17" name="Picture 3" descr="C:\Documents and Settings\hsimon02\Heather's documents\ozone NAAQS\fine scale modeling\MDA8_daily_maps\high days\MDA8_diff_grayorange_4NE1_08252007.png"/>
          <p:cNvPicPr>
            <a:picLocks noChangeAspect="1" noChangeArrowheads="1"/>
          </p:cNvPicPr>
          <p:nvPr/>
        </p:nvPicPr>
        <p:blipFill>
          <a:blip r:embed="rId3" cstate="print"/>
          <a:srcRect t="2270" b="4640"/>
          <a:stretch>
            <a:fillRect/>
          </a:stretch>
        </p:blipFill>
        <p:spPr bwMode="auto">
          <a:xfrm>
            <a:off x="2362200" y="-76200"/>
            <a:ext cx="4174808" cy="3124200"/>
          </a:xfrm>
          <a:prstGeom prst="rect">
            <a:avLst/>
          </a:prstGeom>
          <a:noFill/>
        </p:spPr>
      </p:pic>
      <p:pic>
        <p:nvPicPr>
          <p:cNvPr id="36867" name="Picture 3" descr="C:\Documents and Settings\hsimon02\Heather's documents\ozone NAAQS\fine scale modeling\indicator_ratios\4km\high days\H2O2_HNO3_august25.png"/>
          <p:cNvPicPr>
            <a:picLocks noChangeAspect="1" noChangeArrowheads="1"/>
          </p:cNvPicPr>
          <p:nvPr/>
        </p:nvPicPr>
        <p:blipFill>
          <a:blip r:embed="rId4" cstate="print"/>
          <a:srcRect l="5088" t="2370" b="2270"/>
          <a:stretch>
            <a:fillRect/>
          </a:stretch>
        </p:blipFill>
        <p:spPr bwMode="auto">
          <a:xfrm>
            <a:off x="5867400" y="-76200"/>
            <a:ext cx="3962400" cy="3200400"/>
          </a:xfrm>
          <a:prstGeom prst="rect">
            <a:avLst/>
          </a:prstGeom>
          <a:noFill/>
        </p:spPr>
      </p:pic>
      <p:pic>
        <p:nvPicPr>
          <p:cNvPr id="36866" name="Picture 2" descr="C:\Documents and Settings\hsimon02\Heather's documents\ozone NAAQS\fine scale modeling\indicator_ratios\4km\high days\FORM_NOY_august25.png"/>
          <p:cNvPicPr>
            <a:picLocks noChangeAspect="1" noChangeArrowheads="1"/>
          </p:cNvPicPr>
          <p:nvPr/>
        </p:nvPicPr>
        <p:blipFill>
          <a:blip r:embed="rId5" cstate="print"/>
          <a:srcRect t="4368" r="16276" b="6088"/>
          <a:stretch>
            <a:fillRect/>
          </a:stretch>
        </p:blipFill>
        <p:spPr bwMode="auto">
          <a:xfrm>
            <a:off x="2339816" y="3505200"/>
            <a:ext cx="3527584" cy="31242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838200"/>
            <a:ext cx="2133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 25, 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743200"/>
            <a:ext cx="2209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H2O2/HNO3</a:t>
            </a:r>
          </a:p>
          <a:p>
            <a:pPr algn="ctr"/>
            <a:r>
              <a:rPr lang="en-US" sz="1600" dirty="0" smtClean="0"/>
              <a:t>Transition point = 0.035 </a:t>
            </a:r>
          </a:p>
          <a:p>
            <a:pPr algn="ctr"/>
            <a:r>
              <a:rPr lang="en-US" sz="1600" dirty="0" smtClean="0"/>
              <a:t>(Sillman, 1995)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731603"/>
            <a:ext cx="2209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O3/NOy</a:t>
            </a:r>
          </a:p>
          <a:p>
            <a:pPr algn="ctr"/>
            <a:r>
              <a:rPr lang="en-US" sz="1600" dirty="0" smtClean="0"/>
              <a:t>Transition point = 7 </a:t>
            </a:r>
          </a:p>
          <a:p>
            <a:pPr algn="ctr"/>
            <a:r>
              <a:rPr lang="en-US" sz="1600" dirty="0" smtClean="0"/>
              <a:t>(Zhang et al, 2009)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3741003"/>
            <a:ext cx="2209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FORM/NOY</a:t>
            </a:r>
          </a:p>
          <a:p>
            <a:pPr algn="ctr"/>
            <a:r>
              <a:rPr lang="en-US" sz="1600" dirty="0" smtClean="0"/>
              <a:t>Transition point = 0.28 </a:t>
            </a:r>
          </a:p>
          <a:p>
            <a:pPr algn="ctr"/>
            <a:r>
              <a:rPr lang="en-US" sz="1600" dirty="0" smtClean="0"/>
              <a:t>(Zhang et al, 2009)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038600" y="2133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50NOx -base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038600" y="56388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FORM/NOY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56388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O3/NOY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315200" y="2133600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4km </a:t>
            </a:r>
          </a:p>
          <a:p>
            <a:pPr algn="ctr"/>
            <a:r>
              <a:rPr lang="en-US" sz="1600" dirty="0" smtClean="0"/>
              <a:t>H2O2/HNO3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4731603"/>
            <a:ext cx="22098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O3/NOy</a:t>
            </a:r>
          </a:p>
          <a:p>
            <a:pPr algn="ctr"/>
            <a:r>
              <a:rPr lang="en-US" sz="1600" dirty="0" smtClean="0"/>
              <a:t>Transition point = 3.5 </a:t>
            </a:r>
          </a:p>
          <a:p>
            <a:pPr algn="ctr"/>
            <a:r>
              <a:rPr lang="en-US" sz="1600" dirty="0" smtClean="0"/>
              <a:t>Zhang et al, 2009 recommend 7-15</a:t>
            </a:r>
            <a:endParaRPr lang="en-US" sz="1600" dirty="0"/>
          </a:p>
        </p:txBody>
      </p:sp>
      <p:sp>
        <p:nvSpPr>
          <p:cNvPr id="23" name="Oval 22"/>
          <p:cNvSpPr/>
          <p:nvPr/>
        </p:nvSpPr>
        <p:spPr>
          <a:xfrm>
            <a:off x="6248400" y="58674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95600" y="22860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72200" y="2209800"/>
            <a:ext cx="609600" cy="5334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52 (Bronx), NY</a:t>
            </a:r>
            <a:endParaRPr lang="en-US" dirty="0"/>
          </a:p>
        </p:txBody>
      </p:sp>
      <p:pic>
        <p:nvPicPr>
          <p:cNvPr id="5" name="Picture 2" descr="C:\Documents and Settings\hsimon02\Heather's documents\ozone NAAQS\fine scale modeling\NYarea_sites_bigmap.jpg"/>
          <p:cNvPicPr>
            <a:picLocks noChangeAspect="1" noChangeArrowheads="1"/>
          </p:cNvPicPr>
          <p:nvPr/>
        </p:nvPicPr>
        <p:blipFill>
          <a:blip r:embed="rId2" cstate="print"/>
          <a:srcRect l="10989" r="33067" b="10266"/>
          <a:stretch>
            <a:fillRect/>
          </a:stretch>
        </p:blipFill>
        <p:spPr bwMode="auto">
          <a:xfrm>
            <a:off x="0" y="1295400"/>
            <a:ext cx="4267200" cy="5334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828800" y="3048000"/>
            <a:ext cx="1066800" cy="914400"/>
          </a:xfrm>
          <a:prstGeom prst="ellipse">
            <a:avLst/>
          </a:prstGeom>
          <a:noFill/>
          <a:ln w="444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02" name="Picture 2" descr="C:\Documents and Settings\hsimon02\Heather's documents\ozone NAAQS\fine scale modeling\IS52_monitor_closeup_landuse.jpg"/>
          <p:cNvPicPr>
            <a:picLocks noChangeAspect="1" noChangeArrowheads="1"/>
          </p:cNvPicPr>
          <p:nvPr/>
        </p:nvPicPr>
        <p:blipFill>
          <a:blip r:embed="rId3" cstate="print"/>
          <a:srcRect l="15984" t="6420" r="21079" b="3846"/>
          <a:stretch>
            <a:fillRect/>
          </a:stretch>
        </p:blipFill>
        <p:spPr bwMode="auto">
          <a:xfrm>
            <a:off x="4343400" y="1295400"/>
            <a:ext cx="48006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simon02\Heather's documents\ozone NAAQS\fine scale modeling\boxplots\Summer.Timeseries360050110_newcolors.ob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8991600" cy="47955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Bronx NY: Time Series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Bayonne, NJ</a:t>
            </a:r>
            <a:endParaRPr lang="en-US" dirty="0"/>
          </a:p>
        </p:txBody>
      </p:sp>
      <p:pic>
        <p:nvPicPr>
          <p:cNvPr id="5" name="Picture 2" descr="C:\Documents and Settings\hsimon02\Heather's documents\ozone NAAQS\fine scale modeling\NYarea_sites_bigmap.jpg"/>
          <p:cNvPicPr>
            <a:picLocks noChangeAspect="1" noChangeArrowheads="1"/>
          </p:cNvPicPr>
          <p:nvPr/>
        </p:nvPicPr>
        <p:blipFill>
          <a:blip r:embed="rId2" cstate="print"/>
          <a:srcRect l="10989" r="30569" b="10266"/>
          <a:stretch>
            <a:fillRect/>
          </a:stretch>
        </p:blipFill>
        <p:spPr bwMode="auto">
          <a:xfrm>
            <a:off x="38066" y="1295400"/>
            <a:ext cx="4457734" cy="5334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295400" y="3657600"/>
            <a:ext cx="1066800" cy="914400"/>
          </a:xfrm>
          <a:prstGeom prst="ellipse">
            <a:avLst/>
          </a:prstGeom>
          <a:noFill/>
          <a:ln w="444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379" name="Picture 3" descr="C:\Documents and Settings\hsimon02\Heather's documents\ozone NAAQS\fine scale modeling\Bayonne_monitor_zoomout_landuse.jpg"/>
          <p:cNvPicPr>
            <a:picLocks noChangeAspect="1" noChangeArrowheads="1"/>
          </p:cNvPicPr>
          <p:nvPr/>
        </p:nvPicPr>
        <p:blipFill>
          <a:blip r:embed="rId3" cstate="print"/>
          <a:srcRect l="9990" t="6420" r="30070" b="3846"/>
          <a:stretch>
            <a:fillRect/>
          </a:stretch>
        </p:blipFill>
        <p:spPr bwMode="auto">
          <a:xfrm>
            <a:off x="4572000" y="1295400"/>
            <a:ext cx="4572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Bayonne, NJ:</a:t>
            </a:r>
            <a:br>
              <a:rPr lang="en-US" sz="3200" dirty="0" smtClean="0"/>
            </a:br>
            <a:r>
              <a:rPr lang="en-US" sz="3200" dirty="0" smtClean="0"/>
              <a:t> Response in 8-h Daily Max Ozone to 50% NOx cut</a:t>
            </a:r>
            <a:endParaRPr lang="en-US" sz="3200" dirty="0"/>
          </a:p>
        </p:txBody>
      </p:sp>
      <p:pic>
        <p:nvPicPr>
          <p:cNvPr id="5123" name="Picture 3" descr="C:\Documents and Settings\hsimon02\Heather's documents\ozone NAAQS\fine scale modeling\boxplots\MDA8vsDelta.summer.340170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4572000" cy="4572000"/>
          </a:xfrm>
          <a:prstGeom prst="rect">
            <a:avLst/>
          </a:prstGeom>
          <a:noFill/>
        </p:spPr>
      </p:pic>
      <p:pic>
        <p:nvPicPr>
          <p:cNvPr id="5" name="Picture 2" descr="C:\Documents and Settings\hsimon02\Heather's documents\ozone NAAQS\fine scale modeling\boxplots\MonthvsDelta3401700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57200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13832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By Month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371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By Ozone Conc</a:t>
            </a:r>
            <a:endParaRPr lang="en-US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Bayonne NJ: Time Series</a:t>
            </a:r>
            <a:endParaRPr lang="en-US" dirty="0"/>
          </a:p>
        </p:txBody>
      </p:sp>
      <p:pic>
        <p:nvPicPr>
          <p:cNvPr id="1026" name="Picture 2" descr="C:\Documents and Settings\hsimon02\Heather's documents\ozone NAAQS\fine scale modeling\boxplots\Summer.Timeseries340170006_newcolors.ob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1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Babylon, NY</a:t>
            </a:r>
            <a:endParaRPr lang="en-US" dirty="0"/>
          </a:p>
        </p:txBody>
      </p:sp>
      <p:pic>
        <p:nvPicPr>
          <p:cNvPr id="5" name="Picture 2" descr="C:\Documents and Settings\hsimon02\Heather's documents\ozone NAAQS\fine scale modeling\NYarea_sites_bigmap.jpg"/>
          <p:cNvPicPr>
            <a:picLocks noChangeAspect="1" noChangeArrowheads="1"/>
          </p:cNvPicPr>
          <p:nvPr/>
        </p:nvPicPr>
        <p:blipFill>
          <a:blip r:embed="rId2" cstate="print"/>
          <a:srcRect l="14985" r="28571" b="10266"/>
          <a:stretch>
            <a:fillRect/>
          </a:stretch>
        </p:blipFill>
        <p:spPr bwMode="auto">
          <a:xfrm>
            <a:off x="76200" y="1295400"/>
            <a:ext cx="4305334" cy="5334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2514600" y="3048000"/>
            <a:ext cx="1066800" cy="914400"/>
          </a:xfrm>
          <a:prstGeom prst="ellipse">
            <a:avLst/>
          </a:prstGeom>
          <a:noFill/>
          <a:ln w="444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26" name="Picture 2" descr="C:\Documents and Settings\hsimon02\Heather's documents\ozone NAAQS\fine scale modeling\Babylon_monitor_zoomout_landuse.jpg"/>
          <p:cNvPicPr>
            <a:picLocks noChangeAspect="1" noChangeArrowheads="1"/>
          </p:cNvPicPr>
          <p:nvPr/>
        </p:nvPicPr>
        <p:blipFill>
          <a:blip r:embed="rId3" cstate="print"/>
          <a:srcRect l="20080" t="6420" r="16983" b="3846"/>
          <a:stretch>
            <a:fillRect/>
          </a:stretch>
        </p:blipFill>
        <p:spPr bwMode="auto">
          <a:xfrm>
            <a:off x="4419600" y="1295400"/>
            <a:ext cx="48006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Seasonal Variation in Change in Monthly Mean MDA8 O3</a:t>
            </a:r>
            <a:br>
              <a:rPr lang="en-US" sz="3000" dirty="0" smtClean="0"/>
            </a:br>
            <a:r>
              <a:rPr lang="en-US" sz="3000" dirty="0" smtClean="0"/>
              <a:t>50NOx - base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773668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April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773668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773668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990600"/>
            <a:ext cx="461665" cy="29718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4 km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3886200"/>
            <a:ext cx="461665" cy="29718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12 km</a:t>
            </a:r>
            <a:endParaRPr lang="en-US" dirty="0"/>
          </a:p>
        </p:txBody>
      </p:sp>
      <p:pic>
        <p:nvPicPr>
          <p:cNvPr id="21" name="Picture 2" descr="C:\Documents and Settings\hsimon02\Heather's documents\ozone NAAQS\fine scale modeling\MDA8_monthlyavg_maps\Monthlymean_MDA8_diff_4NE1_april_grayorange.png"/>
          <p:cNvPicPr>
            <a:picLocks noChangeAspect="1" noChangeArrowheads="1"/>
          </p:cNvPicPr>
          <p:nvPr/>
        </p:nvPicPr>
        <p:blipFill>
          <a:blip r:embed="rId2" cstate="print"/>
          <a:srcRect l="10851" t="8736" r="31276" b="10456"/>
          <a:stretch>
            <a:fillRect/>
          </a:stretch>
        </p:blipFill>
        <p:spPr bwMode="auto">
          <a:xfrm>
            <a:off x="685800" y="1066800"/>
            <a:ext cx="24384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3" descr="C:\Documents and Settings\hsimon02\Heather's documents\ozone NAAQS\fine scale modeling\MDA8_monthlyavg_maps\Monthlymean_MDA8_diff_12NE1_april_grayorange.png"/>
          <p:cNvPicPr>
            <a:picLocks noChangeAspect="1" noChangeArrowheads="1"/>
          </p:cNvPicPr>
          <p:nvPr/>
        </p:nvPicPr>
        <p:blipFill>
          <a:blip r:embed="rId3" cstate="print"/>
          <a:srcRect l="11248" t="8785" r="32170" b="9478"/>
          <a:stretch>
            <a:fillRect/>
          </a:stretch>
        </p:blipFill>
        <p:spPr bwMode="auto">
          <a:xfrm>
            <a:off x="685800" y="3962400"/>
            <a:ext cx="24384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Picture 3" descr="C:\Documents and Settings\hsimon02\Heather's documents\ozone NAAQS\fine scale modeling\MDA8_monthlyavg_maps\Monthlymean_MDA8_diff_12NE1_april_grayorange.png"/>
          <p:cNvPicPr>
            <a:picLocks noChangeAspect="1" noChangeArrowheads="1"/>
          </p:cNvPicPr>
          <p:nvPr/>
        </p:nvPicPr>
        <p:blipFill>
          <a:blip r:embed="rId3" cstate="print"/>
          <a:srcRect l="70463" t="3960" r="15637"/>
          <a:stretch>
            <a:fillRect/>
          </a:stretch>
        </p:blipFill>
        <p:spPr bwMode="auto">
          <a:xfrm>
            <a:off x="8382000" y="1752600"/>
            <a:ext cx="838200" cy="4655778"/>
          </a:xfrm>
          <a:prstGeom prst="rect">
            <a:avLst/>
          </a:prstGeom>
          <a:noFill/>
        </p:spPr>
      </p:pic>
      <p:pic>
        <p:nvPicPr>
          <p:cNvPr id="24" name="Picture 3" descr="C:\Documents and Settings\hsimon02\Heather's documents\ozone NAAQS\fine scale modeling\MDA8_monthlyavg_maps\Monthlymean_MDA8_diff_4NE1_may_grayorange.png"/>
          <p:cNvPicPr>
            <a:picLocks noChangeAspect="1" noChangeArrowheads="1"/>
          </p:cNvPicPr>
          <p:nvPr/>
        </p:nvPicPr>
        <p:blipFill>
          <a:blip r:embed="rId4" cstate="print"/>
          <a:srcRect l="10951" t="8500" r="30641" b="7493"/>
          <a:stretch>
            <a:fillRect/>
          </a:stretch>
        </p:blipFill>
        <p:spPr bwMode="auto">
          <a:xfrm>
            <a:off x="3276600" y="1066800"/>
            <a:ext cx="24384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" name="Picture 2" descr="C:\Documents and Settings\hsimon02\Heather's documents\ozone NAAQS\fine scale modeling\MDA8_monthlyavg_maps\Monthlymean_MDA8_diff_12NEI_may_grayorange.png"/>
          <p:cNvPicPr>
            <a:picLocks noChangeAspect="1" noChangeArrowheads="1"/>
          </p:cNvPicPr>
          <p:nvPr/>
        </p:nvPicPr>
        <p:blipFill>
          <a:blip r:embed="rId5" cstate="print"/>
          <a:srcRect l="10016" t="8500" r="31576" b="7493"/>
          <a:stretch>
            <a:fillRect/>
          </a:stretch>
        </p:blipFill>
        <p:spPr bwMode="auto">
          <a:xfrm>
            <a:off x="3276600" y="3962400"/>
            <a:ext cx="24384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" name="Picture 3" descr="C:\Documents and Settings\hsimon02\Heather's documents\ozone NAAQS\fine scale modeling\MDA8_monthlyavg_maps\Monthlymean_MDA8_diff_4NE1_july_grayorange.png"/>
          <p:cNvPicPr>
            <a:picLocks noChangeAspect="1" noChangeArrowheads="1"/>
          </p:cNvPicPr>
          <p:nvPr/>
        </p:nvPicPr>
        <p:blipFill>
          <a:blip r:embed="rId6" cstate="print"/>
          <a:srcRect l="10951" t="9082" r="30641" b="6911"/>
          <a:stretch>
            <a:fillRect/>
          </a:stretch>
        </p:blipFill>
        <p:spPr bwMode="auto">
          <a:xfrm>
            <a:off x="5867400" y="1066800"/>
            <a:ext cx="24384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" name="Picture 2" descr="C:\Documents and Settings\hsimon02\Heather's documents\ozone NAAQS\fine scale modeling\MDA8_monthlyavg_maps\Monthlymean_MDA8_diff_12NEI_july_grayorange.png"/>
          <p:cNvPicPr>
            <a:picLocks noChangeAspect="1" noChangeArrowheads="1"/>
          </p:cNvPicPr>
          <p:nvPr/>
        </p:nvPicPr>
        <p:blipFill>
          <a:blip r:embed="rId7" cstate="print"/>
          <a:srcRect l="10404" t="9082" r="31189" b="6911"/>
          <a:stretch>
            <a:fillRect/>
          </a:stretch>
        </p:blipFill>
        <p:spPr bwMode="auto">
          <a:xfrm>
            <a:off x="5867400" y="3962400"/>
            <a:ext cx="24384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Babylon NY: </a:t>
            </a:r>
            <a:br>
              <a:rPr lang="en-US" sz="3200" dirty="0" smtClean="0"/>
            </a:br>
            <a:r>
              <a:rPr lang="en-US" sz="3200" dirty="0" smtClean="0"/>
              <a:t> Response in 8-h Daily Max Ozone to 50% NOx cut</a:t>
            </a:r>
            <a:endParaRPr lang="en-US" sz="3200" dirty="0"/>
          </a:p>
        </p:txBody>
      </p:sp>
      <p:pic>
        <p:nvPicPr>
          <p:cNvPr id="11267" name="Picture 3" descr="C:\Documents and Settings\hsimon02\Heather's documents\ozone NAAQS\fine scale modeling\boxplots\MDA8vsDelta.summer.361030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4572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13832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By Month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371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By Ozone Conc</a:t>
            </a:r>
            <a:endParaRPr lang="en-US" b="1" u="sng" dirty="0">
              <a:solidFill>
                <a:srgbClr val="00B0F0"/>
              </a:solidFill>
            </a:endParaRPr>
          </a:p>
        </p:txBody>
      </p:sp>
      <p:pic>
        <p:nvPicPr>
          <p:cNvPr id="7" name="Picture 2" descr="C:\Documents and Settings\hsimon02\Heather's documents\ozone NAAQS\fine scale modeling\boxplots\MonthvsDelta361030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Babylon NY: Time Series</a:t>
            </a:r>
            <a:endParaRPr lang="en-US" dirty="0"/>
          </a:p>
        </p:txBody>
      </p:sp>
      <p:pic>
        <p:nvPicPr>
          <p:cNvPr id="2050" name="Picture 2" descr="C:\Documents and Settings\hsimon02\Heather's documents\ozone NAAQS\fine scale modeling\boxplots\Summer.Timeseries361030002_newcolors.ob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Holtsville, NY</a:t>
            </a:r>
            <a:endParaRPr lang="en-US" dirty="0"/>
          </a:p>
        </p:txBody>
      </p:sp>
      <p:pic>
        <p:nvPicPr>
          <p:cNvPr id="5" name="Picture 2" descr="C:\Documents and Settings\hsimon02\Heather's documents\ozone NAAQS\fine scale modeling\NYarea_sites_bigmap.jpg"/>
          <p:cNvPicPr>
            <a:picLocks noChangeAspect="1" noChangeArrowheads="1"/>
          </p:cNvPicPr>
          <p:nvPr/>
        </p:nvPicPr>
        <p:blipFill>
          <a:blip r:embed="rId2" cstate="print"/>
          <a:srcRect l="14985" r="28571" b="10266"/>
          <a:stretch>
            <a:fillRect/>
          </a:stretch>
        </p:blipFill>
        <p:spPr bwMode="auto">
          <a:xfrm>
            <a:off x="0" y="1295400"/>
            <a:ext cx="4305334" cy="5334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200400" y="2590800"/>
            <a:ext cx="1066800" cy="914400"/>
          </a:xfrm>
          <a:prstGeom prst="ellipse">
            <a:avLst/>
          </a:prstGeom>
          <a:noFill/>
          <a:ln w="444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50" name="Picture 2" descr="C:\Documents and Settings\hsimon02\Heather's documents\ozone NAAQS\fine scale modeling\Holtsville_monitor_zoomout_landuse.jpg"/>
          <p:cNvPicPr>
            <a:picLocks noChangeAspect="1" noChangeArrowheads="1"/>
          </p:cNvPicPr>
          <p:nvPr/>
        </p:nvPicPr>
        <p:blipFill>
          <a:blip r:embed="rId3" cstate="print"/>
          <a:srcRect l="20979" t="3856" r="16084" b="6410"/>
          <a:stretch>
            <a:fillRect/>
          </a:stretch>
        </p:blipFill>
        <p:spPr bwMode="auto">
          <a:xfrm>
            <a:off x="4343400" y="1295400"/>
            <a:ext cx="48006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simon02\Heather's documents\ozone NAAQS\fine scale modeling\boxplots\Summer.Timeseries361030009_newcolors.ob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9001125" cy="480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Holtsville NY: Time Series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Plains, NY</a:t>
            </a:r>
            <a:endParaRPr lang="en-US" dirty="0"/>
          </a:p>
        </p:txBody>
      </p:sp>
      <p:pic>
        <p:nvPicPr>
          <p:cNvPr id="5" name="Picture 2" descr="C:\Documents and Settings\hsimon02\Heather's documents\ozone NAAQS\fine scale modeling\NYarea_sites_bigmap.jpg"/>
          <p:cNvPicPr>
            <a:picLocks noChangeAspect="1" noChangeArrowheads="1"/>
          </p:cNvPicPr>
          <p:nvPr/>
        </p:nvPicPr>
        <p:blipFill>
          <a:blip r:embed="rId2" cstate="print"/>
          <a:srcRect l="14985" r="33067" b="10266"/>
          <a:stretch>
            <a:fillRect/>
          </a:stretch>
        </p:blipFill>
        <p:spPr bwMode="auto">
          <a:xfrm>
            <a:off x="76200" y="1295400"/>
            <a:ext cx="3962400" cy="5334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524000" y="2286000"/>
            <a:ext cx="1066800" cy="914400"/>
          </a:xfrm>
          <a:prstGeom prst="ellipse">
            <a:avLst/>
          </a:prstGeom>
          <a:noFill/>
          <a:ln w="444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474" name="Picture 2" descr="C:\Documents and Settings\hsimon02\Heather's documents\ozone NAAQS\fine scale modeling\WhitePlains_monitor_zoomout_landuse.jpg"/>
          <p:cNvPicPr>
            <a:picLocks noChangeAspect="1" noChangeArrowheads="1"/>
          </p:cNvPicPr>
          <p:nvPr/>
        </p:nvPicPr>
        <p:blipFill>
          <a:blip r:embed="rId3" cstate="print"/>
          <a:srcRect l="6993" t="6420" r="27073" b="3846"/>
          <a:stretch>
            <a:fillRect/>
          </a:stretch>
        </p:blipFill>
        <p:spPr bwMode="auto">
          <a:xfrm>
            <a:off x="4114800" y="1295400"/>
            <a:ext cx="5029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White Plains NY: </a:t>
            </a:r>
            <a:br>
              <a:rPr lang="en-US" sz="3200" dirty="0" smtClean="0"/>
            </a:br>
            <a:r>
              <a:rPr lang="en-US" sz="3200" dirty="0" smtClean="0"/>
              <a:t> Response in 8-h Daily Max Ozone to 50% NOx cut</a:t>
            </a:r>
            <a:endParaRPr lang="en-US" sz="3200" dirty="0"/>
          </a:p>
        </p:txBody>
      </p:sp>
      <p:pic>
        <p:nvPicPr>
          <p:cNvPr id="17411" name="Picture 3" descr="C:\Documents and Settings\hsimon02\Heather's documents\ozone NAAQS\fine scale modeling\boxplots\MDA8vsDelta.summer.361192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4572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13832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By Month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371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By Ozone Conc</a:t>
            </a:r>
            <a:endParaRPr lang="en-US" b="1" u="sng" dirty="0">
              <a:solidFill>
                <a:srgbClr val="00B0F0"/>
              </a:solidFill>
            </a:endParaRPr>
          </a:p>
        </p:txBody>
      </p:sp>
      <p:pic>
        <p:nvPicPr>
          <p:cNvPr id="7" name="Picture 2" descr="C:\Documents and Settings\hsimon02\Heather's documents\ozone NAAQS\fine scale modeling\boxplots\MonthvsDelta3611920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White Plains NY: Time Series</a:t>
            </a:r>
            <a:endParaRPr lang="en-US" dirty="0"/>
          </a:p>
        </p:txBody>
      </p:sp>
      <p:pic>
        <p:nvPicPr>
          <p:cNvPr id="3074" name="Picture 2" descr="C:\Documents and Settings\hsimon02\Heather's documents\ozone NAAQS\fine scale modeling\boxplots\Summer.Timeseries361192004_newcolors.ob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8991600" cy="4795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Sherwood Island, CT</a:t>
            </a:r>
            <a:endParaRPr lang="en-US" dirty="0"/>
          </a:p>
        </p:txBody>
      </p:sp>
      <p:pic>
        <p:nvPicPr>
          <p:cNvPr id="5" name="Picture 2" descr="C:\Documents and Settings\hsimon02\Heather's documents\ozone NAAQS\fine scale modeling\NYarea_sites_bigmap.jpg"/>
          <p:cNvPicPr>
            <a:picLocks noChangeAspect="1" noChangeArrowheads="1"/>
          </p:cNvPicPr>
          <p:nvPr/>
        </p:nvPicPr>
        <p:blipFill>
          <a:blip r:embed="rId2" cstate="print"/>
          <a:srcRect l="14985" r="32068" b="10266"/>
          <a:stretch>
            <a:fillRect/>
          </a:stretch>
        </p:blipFill>
        <p:spPr bwMode="auto">
          <a:xfrm>
            <a:off x="0" y="1295400"/>
            <a:ext cx="4038600" cy="5334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2514600" y="1905000"/>
            <a:ext cx="1066800" cy="914400"/>
          </a:xfrm>
          <a:prstGeom prst="ellipse">
            <a:avLst/>
          </a:prstGeom>
          <a:noFill/>
          <a:ln w="444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498" name="Picture 2" descr="C:\Documents and Settings\hsimon02\Heather's documents\ozone NAAQS\fine scale modeling\SherwoodIsland_monitor_zoomout_landuse.jpg"/>
          <p:cNvPicPr>
            <a:picLocks noChangeAspect="1" noChangeArrowheads="1"/>
          </p:cNvPicPr>
          <p:nvPr/>
        </p:nvPicPr>
        <p:blipFill>
          <a:blip r:embed="rId3" cstate="print"/>
          <a:srcRect l="14985" r="19081" b="10255"/>
          <a:stretch>
            <a:fillRect/>
          </a:stretch>
        </p:blipFill>
        <p:spPr bwMode="auto">
          <a:xfrm>
            <a:off x="4114800" y="1294765"/>
            <a:ext cx="5029200" cy="5334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Sherwood Island CT: </a:t>
            </a:r>
            <a:br>
              <a:rPr lang="en-US" sz="3200" dirty="0" smtClean="0"/>
            </a:br>
            <a:r>
              <a:rPr lang="en-US" sz="3200" dirty="0" smtClean="0"/>
              <a:t> Response in 8-h Daily Max Ozone to 50% NOx cut</a:t>
            </a:r>
            <a:endParaRPr lang="en-US" sz="3200" dirty="0"/>
          </a:p>
        </p:txBody>
      </p:sp>
      <p:pic>
        <p:nvPicPr>
          <p:cNvPr id="20483" name="Picture 3" descr="C:\Documents and Settings\hsimon02\Heather's documents\ozone NAAQS\fine scale modeling\boxplots\MDA8vsDelta.summer.090019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4572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13832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By Month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371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</a:rPr>
              <a:t>By Ozone Conc</a:t>
            </a:r>
            <a:endParaRPr lang="en-US" b="1" u="sng" dirty="0">
              <a:solidFill>
                <a:srgbClr val="00B0F0"/>
              </a:solidFill>
            </a:endParaRPr>
          </a:p>
        </p:txBody>
      </p:sp>
      <p:pic>
        <p:nvPicPr>
          <p:cNvPr id="7" name="Picture 2" descr="C:\Documents and Settings\hsimon02\Heather's documents\ozone NAAQS\fine scale modeling\boxplots\MonthvsDelta0900190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Sherwood Island CT: Time Series</a:t>
            </a:r>
            <a:endParaRPr lang="en-US" dirty="0"/>
          </a:p>
        </p:txBody>
      </p:sp>
      <p:pic>
        <p:nvPicPr>
          <p:cNvPr id="4098" name="Picture 2" descr="C:\Documents and Settings\hsimon02\Heather's documents\ozone NAAQS\fine scale modeling\boxplots\Summer.Timeseries090019003_newcolors.ob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24280"/>
            <a:ext cx="8991600" cy="4795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8-h maximum Ozone changes on example days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O3 changes and indicator ratios on example days</a:t>
            </a:r>
            <a:endParaRPr lang="en-US" sz="3400" dirty="0"/>
          </a:p>
        </p:txBody>
      </p:sp>
      <p:pic>
        <p:nvPicPr>
          <p:cNvPr id="3074" name="Picture 2" descr="C:\Documents and Settings\hsimon02\Heather's documents\ozone NAAQS\fine scale modeling\NYarea_sites_bigmap.jpg"/>
          <p:cNvPicPr>
            <a:picLocks noChangeAspect="1" noChangeArrowheads="1"/>
          </p:cNvPicPr>
          <p:nvPr/>
        </p:nvPicPr>
        <p:blipFill>
          <a:blip r:embed="rId2" cstate="print"/>
          <a:srcRect l="10989" r="28571" b="10266"/>
          <a:stretch>
            <a:fillRect/>
          </a:stretch>
        </p:blipFill>
        <p:spPr bwMode="auto">
          <a:xfrm>
            <a:off x="4495800" y="1295400"/>
            <a:ext cx="4610134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752600"/>
            <a:ext cx="4114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Selection of Example Days</a:t>
            </a:r>
          </a:p>
          <a:p>
            <a:r>
              <a:rPr lang="en-US" sz="2200" dirty="0" smtClean="0"/>
              <a:t>Two summer season days were chosen during the summer of 2007 based on moderate to high regional ozone concentrations and relatively good model performance at 7 NY area sites: </a:t>
            </a:r>
            <a:r>
              <a:rPr lang="en-US" sz="2200" dirty="0" smtClean="0">
                <a:solidFill>
                  <a:srgbClr val="00B0F0"/>
                </a:solidFill>
              </a:rPr>
              <a:t>May 31 and August 25 </a:t>
            </a:r>
          </a:p>
          <a:p>
            <a:r>
              <a:rPr lang="en-US" sz="2200" dirty="0" smtClean="0">
                <a:solidFill>
                  <a:srgbClr val="00B0F0"/>
                </a:solidFill>
              </a:rPr>
              <a:t>(other days shown in “extra slides”)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hsimon02\Heather's documents\ozone NAAQS\fine scale modeling\diff4kmvs12km\MDA8_4minus12_0531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276600"/>
            <a:ext cx="4638675" cy="3729038"/>
          </a:xfrm>
          <a:prstGeom prst="rect">
            <a:avLst/>
          </a:prstGeom>
          <a:noFill/>
        </p:spPr>
      </p:pic>
      <p:pic>
        <p:nvPicPr>
          <p:cNvPr id="23554" name="Picture 2" descr="C:\Documents and Settings\hsimon02\Heather's documents\ozone NAAQS\fine scale modeling\MDA8_daily_maps\high days\MDA8_4NE1_05312007.png"/>
          <p:cNvPicPr>
            <a:picLocks noChangeAspect="1" noChangeArrowheads="1"/>
          </p:cNvPicPr>
          <p:nvPr/>
        </p:nvPicPr>
        <p:blipFill>
          <a:blip r:embed="rId3" cstate="print"/>
          <a:srcRect t="6130" r="30152" b="1916"/>
          <a:stretch>
            <a:fillRect/>
          </a:stretch>
        </p:blipFill>
        <p:spPr bwMode="auto">
          <a:xfrm>
            <a:off x="2133600" y="0"/>
            <a:ext cx="3276600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200400"/>
            <a:ext cx="213360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May 31, 2007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2362200"/>
            <a:ext cx="685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base</a:t>
            </a:r>
            <a:endParaRPr lang="en-US" dirty="0"/>
          </a:p>
        </p:txBody>
      </p:sp>
      <p:pic>
        <p:nvPicPr>
          <p:cNvPr id="23555" name="Picture 3" descr="C:\Documents and Settings\hsimon02\Heather's documents\ozone NAAQS\fine scale modeling\MDA8_daily_maps\high days\MDA8_12NE1_05312007.png"/>
          <p:cNvPicPr>
            <a:picLocks noChangeAspect="1" noChangeArrowheads="1"/>
          </p:cNvPicPr>
          <p:nvPr/>
        </p:nvPicPr>
        <p:blipFill>
          <a:blip r:embed="rId4" cstate="print"/>
          <a:srcRect l="8138" t="3931" b="5651"/>
          <a:stretch>
            <a:fillRect/>
          </a:stretch>
        </p:blipFill>
        <p:spPr bwMode="auto">
          <a:xfrm>
            <a:off x="5486400" y="-76200"/>
            <a:ext cx="4300538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467600" y="2362200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12km base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57912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4km – 12km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657600" y="1676400"/>
            <a:ext cx="381000" cy="3810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5600" y="1752600"/>
            <a:ext cx="381000" cy="381000"/>
          </a:xfrm>
          <a:prstGeom prst="ellipse">
            <a:avLst/>
          </a:prstGeom>
          <a:noFill/>
          <a:ln w="317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304800"/>
            <a:ext cx="2133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8-hr daily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maximum O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4845</TotalTime>
  <Words>1560</Words>
  <Application>Microsoft Office PowerPoint</Application>
  <PresentationFormat>On-screen Show (4:3)</PresentationFormat>
  <Paragraphs>399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Model Resolution and Ozone Sensitivity to NOx Emissions Changes in in the Northeastern US</vt:lpstr>
      <vt:lpstr>Look at case study of the Northeastern US at 12 and 4km resolutions</vt:lpstr>
      <vt:lpstr>Analyses</vt:lpstr>
      <vt:lpstr>4km vs 12km changes in monthly mean MDA8 ozone</vt:lpstr>
      <vt:lpstr>Seasonal Variation in Monthly Mean MDA8 O3</vt:lpstr>
      <vt:lpstr>Seasonal Variation in Change in Monthly Mean MDA8 O3 50NOx - base</vt:lpstr>
      <vt:lpstr>Daily 8-h maximum Ozone changes on example days </vt:lpstr>
      <vt:lpstr>O3 changes and indicator ratios on example days</vt:lpstr>
      <vt:lpstr>May 31, 2007</vt:lpstr>
      <vt:lpstr>May 31, 2007</vt:lpstr>
      <vt:lpstr>May 31, 2007</vt:lpstr>
      <vt:lpstr>May 31, 2007</vt:lpstr>
      <vt:lpstr>Slide 13</vt:lpstr>
      <vt:lpstr>Slide 14</vt:lpstr>
      <vt:lpstr>Slide 15</vt:lpstr>
      <vt:lpstr>Slide 16</vt:lpstr>
      <vt:lpstr>Examine ozone response at specific monitoring locations</vt:lpstr>
      <vt:lpstr>Aggregated across all days and all sites in the NE domain, 12km and 4km responses look similar</vt:lpstr>
      <vt:lpstr>Examine ozone response at specific monitoring locations in the NY area</vt:lpstr>
      <vt:lpstr>Flemington, NJ</vt:lpstr>
      <vt:lpstr>Flemington NJ:  Response in 8-h Daily Max Ozone to 50% NOx cut</vt:lpstr>
      <vt:lpstr>Flemington NJ: Time Series</vt:lpstr>
      <vt:lpstr>IS 52 (Bronx), NY</vt:lpstr>
      <vt:lpstr>Bronx NY:  Response in 8-h Daily Max Ozone to 50% NOx cut</vt:lpstr>
      <vt:lpstr>Holtsville, NY</vt:lpstr>
      <vt:lpstr>Holtsville NY:  Response in 8-h Daily Max Ozone to 50% NOx cut</vt:lpstr>
      <vt:lpstr>Small Differences in Absolute Response (ppb) may be important for design values</vt:lpstr>
      <vt:lpstr>Summary</vt:lpstr>
      <vt:lpstr>Extra Plots</vt:lpstr>
      <vt:lpstr>May 31, 2007</vt:lpstr>
      <vt:lpstr>May 31, 2007</vt:lpstr>
      <vt:lpstr>May 31, 2007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IS 52 (Bronx), NY</vt:lpstr>
      <vt:lpstr>Bronx NY: Time Series</vt:lpstr>
      <vt:lpstr>Bayonne, NJ</vt:lpstr>
      <vt:lpstr>Bayonne, NJ:  Response in 8-h Daily Max Ozone to 50% NOx cut</vt:lpstr>
      <vt:lpstr>Bayonne NJ: Time Series</vt:lpstr>
      <vt:lpstr>Babylon, NY</vt:lpstr>
      <vt:lpstr>Babylon NY:   Response in 8-h Daily Max Ozone to 50% NOx cut</vt:lpstr>
      <vt:lpstr>Babylon NY: Time Series</vt:lpstr>
      <vt:lpstr>Holtsville, NY</vt:lpstr>
      <vt:lpstr>Holtsville NY: Time Series</vt:lpstr>
      <vt:lpstr>White Plains, NY</vt:lpstr>
      <vt:lpstr>White Plains NY:   Response in 8-h Daily Max Ozone to 50% NOx cut</vt:lpstr>
      <vt:lpstr>White Plains NY: Time Series</vt:lpstr>
      <vt:lpstr>Sherwood Island, CT</vt:lpstr>
      <vt:lpstr>Sherwood Island CT:   Response in 8-h Daily Max Ozone to 50% NOx cut</vt:lpstr>
      <vt:lpstr>Sherwood Island CT: Time Series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hsimon</dc:creator>
  <cp:lastModifiedBy>hsimon</cp:lastModifiedBy>
  <cp:revision>170</cp:revision>
  <dcterms:created xsi:type="dcterms:W3CDTF">2013-09-18T19:21:53Z</dcterms:created>
  <dcterms:modified xsi:type="dcterms:W3CDTF">2013-10-25T19:48:30Z</dcterms:modified>
</cp:coreProperties>
</file>