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22"/>
  </p:notesMasterIdLst>
  <p:sldIdLst>
    <p:sldId id="258" r:id="rId2"/>
    <p:sldId id="260" r:id="rId3"/>
    <p:sldId id="282" r:id="rId4"/>
    <p:sldId id="293" r:id="rId5"/>
    <p:sldId id="283" r:id="rId6"/>
    <p:sldId id="288" r:id="rId7"/>
    <p:sldId id="289" r:id="rId8"/>
    <p:sldId id="286" r:id="rId9"/>
    <p:sldId id="287" r:id="rId10"/>
    <p:sldId id="290" r:id="rId11"/>
    <p:sldId id="284" r:id="rId12"/>
    <p:sldId id="285" r:id="rId13"/>
    <p:sldId id="276" r:id="rId14"/>
    <p:sldId id="291" r:id="rId15"/>
    <p:sldId id="292" r:id="rId16"/>
    <p:sldId id="261" r:id="rId17"/>
    <p:sldId id="281" r:id="rId18"/>
    <p:sldId id="295" r:id="rId19"/>
    <p:sldId id="294" r:id="rId20"/>
    <p:sldId id="296" r:id="rId21"/>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5777"/>
    <a:srgbClr val="003F69"/>
    <a:srgbClr val="0070B9"/>
    <a:srgbClr val="0B5AA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72" autoAdjust="0"/>
    <p:restoredTop sz="81291" autoAdjust="0"/>
  </p:normalViewPr>
  <p:slideViewPr>
    <p:cSldViewPr>
      <p:cViewPr varScale="1">
        <p:scale>
          <a:sx n="79" d="100"/>
          <a:sy n="79" d="100"/>
        </p:scale>
        <p:origin x="-8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AA.AD.EPA.GOV\ORD\RTP\USERS\E-J\gpouliot\Net%20MyDocuments\trends_for_aqmei2_analys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A.AD.EPA.GOV\ORD\RTP\USERS\E-J\gpouliot\Net%20MyDocuments\trends_for_aqmei2_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US</a:t>
            </a:r>
            <a:r>
              <a:rPr lang="en-US" baseline="0"/>
              <a:t> NOx Emission Trends 2000-2012</a:t>
            </a:r>
            <a:endParaRPr lang="en-US"/>
          </a:p>
        </c:rich>
      </c:tx>
      <c:layout/>
    </c:title>
    <c:plotArea>
      <c:layout/>
      <c:lineChart>
        <c:grouping val="standard"/>
        <c:ser>
          <c:idx val="0"/>
          <c:order val="0"/>
          <c:tx>
            <c:strRef>
              <c:f>NOx!$A$23</c:f>
              <c:strCache>
                <c:ptCount val="1"/>
                <c:pt idx="0">
                  <c:v>Fuel Combustion</c:v>
                </c:pt>
              </c:strCache>
            </c:strRef>
          </c:tx>
          <c:spPr>
            <a:ln>
              <a:solidFill>
                <a:srgbClr val="00B050"/>
              </a:solidFill>
            </a:ln>
          </c:spPr>
          <c:marker>
            <c:symbol val="none"/>
          </c:marker>
          <c:cat>
            <c:numRef>
              <c:f>NOx!$B$22:$N$22</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NOx!$B$23:$N$23</c:f>
              <c:numCache>
                <c:formatCode>#,##0</c:formatCode>
                <c:ptCount val="13"/>
                <c:pt idx="0">
                  <c:v>8818.9369289999941</c:v>
                </c:pt>
                <c:pt idx="1">
                  <c:v>8453.6128960000005</c:v>
                </c:pt>
                <c:pt idx="2">
                  <c:v>7488.1094400096754</c:v>
                </c:pt>
                <c:pt idx="3">
                  <c:v>7038.9143578554967</c:v>
                </c:pt>
                <c:pt idx="4">
                  <c:v>6589.7192757013208</c:v>
                </c:pt>
                <c:pt idx="5">
                  <c:v>6329.5055554839573</c:v>
                </c:pt>
                <c:pt idx="6">
                  <c:v>5898.7034962670332</c:v>
                </c:pt>
                <c:pt idx="7">
                  <c:v>5467.9014370501191</c:v>
                </c:pt>
                <c:pt idx="8">
                  <c:v>5037.0993778331995</c:v>
                </c:pt>
                <c:pt idx="9">
                  <c:v>4004.5747180082012</c:v>
                </c:pt>
                <c:pt idx="10">
                  <c:v>4081.6104330082012</c:v>
                </c:pt>
                <c:pt idx="11">
                  <c:v>3955.8334160082027</c:v>
                </c:pt>
                <c:pt idx="12">
                  <c:v>3695.3624480082008</c:v>
                </c:pt>
              </c:numCache>
            </c:numRef>
          </c:val>
        </c:ser>
        <c:ser>
          <c:idx val="1"/>
          <c:order val="1"/>
          <c:tx>
            <c:strRef>
              <c:f>NOx!$A$24</c:f>
              <c:strCache>
                <c:ptCount val="1"/>
                <c:pt idx="0">
                  <c:v>Industrial Processes</c:v>
                </c:pt>
              </c:strCache>
            </c:strRef>
          </c:tx>
          <c:marker>
            <c:symbol val="none"/>
          </c:marker>
          <c:cat>
            <c:numRef>
              <c:f>NOx!$B$22:$N$22</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NOx!$B$24:$N$24</c:f>
              <c:numCache>
                <c:formatCode>#,##0</c:formatCode>
                <c:ptCount val="13"/>
                <c:pt idx="0">
                  <c:v>942.98776599999997</c:v>
                </c:pt>
                <c:pt idx="1">
                  <c:v>980.6818199999999</c:v>
                </c:pt>
                <c:pt idx="2">
                  <c:v>1059.1603240037036</c:v>
                </c:pt>
                <c:pt idx="3">
                  <c:v>1080.7634146145654</c:v>
                </c:pt>
                <c:pt idx="4">
                  <c:v>1102.3665052254287</c:v>
                </c:pt>
                <c:pt idx="5">
                  <c:v>1120.7554958362912</c:v>
                </c:pt>
                <c:pt idx="6">
                  <c:v>1109.9937077672748</c:v>
                </c:pt>
                <c:pt idx="7">
                  <c:v>1099.2319196982571</c:v>
                </c:pt>
                <c:pt idx="8">
                  <c:v>1088.4701316292401</c:v>
                </c:pt>
                <c:pt idx="9">
                  <c:v>1088.4701316292401</c:v>
                </c:pt>
                <c:pt idx="10">
                  <c:v>1088.4701316292401</c:v>
                </c:pt>
                <c:pt idx="11">
                  <c:v>1088.4701316292401</c:v>
                </c:pt>
                <c:pt idx="12">
                  <c:v>1088.4701316292401</c:v>
                </c:pt>
              </c:numCache>
            </c:numRef>
          </c:val>
        </c:ser>
        <c:ser>
          <c:idx val="2"/>
          <c:order val="2"/>
          <c:tx>
            <c:strRef>
              <c:f>NOx!$A$25</c:f>
              <c:strCache>
                <c:ptCount val="1"/>
                <c:pt idx="0">
                  <c:v>Transportation</c:v>
                </c:pt>
              </c:strCache>
            </c:strRef>
          </c:tx>
          <c:spPr>
            <a:ln>
              <a:solidFill>
                <a:srgbClr val="00B0F0"/>
              </a:solidFill>
            </a:ln>
          </c:spPr>
          <c:marker>
            <c:symbol val="none"/>
          </c:marker>
          <c:cat>
            <c:numRef>
              <c:f>NOx!$B$22:$N$22</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NOx!$B$25:$N$25</c:f>
              <c:numCache>
                <c:formatCode>#,##0</c:formatCode>
                <c:ptCount val="13"/>
                <c:pt idx="0">
                  <c:v>12560.488113999991</c:v>
                </c:pt>
                <c:pt idx="1">
                  <c:v>11930.215248000006</c:v>
                </c:pt>
                <c:pt idx="2">
                  <c:v>12377.015779668969</c:v>
                </c:pt>
                <c:pt idx="3">
                  <c:v>12044.373893068811</c:v>
                </c:pt>
                <c:pt idx="4">
                  <c:v>11711.732006468666</c:v>
                </c:pt>
                <c:pt idx="5">
                  <c:v>11325.200872151652</c:v>
                </c:pt>
                <c:pt idx="6">
                  <c:v>11009.865600995139</c:v>
                </c:pt>
                <c:pt idx="7">
                  <c:v>10694.53032983865</c:v>
                </c:pt>
                <c:pt idx="8">
                  <c:v>10379.195058682155</c:v>
                </c:pt>
                <c:pt idx="9">
                  <c:v>9875.5349585275198</c:v>
                </c:pt>
                <c:pt idx="10">
                  <c:v>8878.6930048482718</c:v>
                </c:pt>
                <c:pt idx="11">
                  <c:v>7560.633144584549</c:v>
                </c:pt>
                <c:pt idx="12">
                  <c:v>6114.4144950476475</c:v>
                </c:pt>
              </c:numCache>
            </c:numRef>
          </c:val>
        </c:ser>
        <c:ser>
          <c:idx val="3"/>
          <c:order val="3"/>
          <c:tx>
            <c:strRef>
              <c:f>NOx!$A$26</c:f>
              <c:strCache>
                <c:ptCount val="1"/>
                <c:pt idx="0">
                  <c:v>Miscellaneous</c:v>
                </c:pt>
              </c:strCache>
            </c:strRef>
          </c:tx>
          <c:cat>
            <c:numRef>
              <c:f>NOx!$B$22:$N$22</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NOx!$B$26:$N$26</c:f>
            </c:numRef>
          </c:val>
        </c:ser>
        <c:ser>
          <c:idx val="4"/>
          <c:order val="4"/>
          <c:tx>
            <c:strRef>
              <c:f>NOx!$A$27</c:f>
              <c:strCache>
                <c:ptCount val="1"/>
                <c:pt idx="0">
                  <c:v>Total</c:v>
                </c:pt>
              </c:strCache>
            </c:strRef>
          </c:tx>
          <c:spPr>
            <a:ln>
              <a:solidFill>
                <a:srgbClr val="FF0000"/>
              </a:solidFill>
            </a:ln>
          </c:spPr>
          <c:marker>
            <c:symbol val="none"/>
          </c:marker>
          <c:cat>
            <c:numRef>
              <c:f>NOx!$B$22:$N$22</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NOx!$B$27:$N$27</c:f>
              <c:numCache>
                <c:formatCode>#,##0</c:formatCode>
                <c:ptCount val="13"/>
                <c:pt idx="0">
                  <c:v>22598.433585000013</c:v>
                </c:pt>
                <c:pt idx="1">
                  <c:v>21548.510710000002</c:v>
                </c:pt>
                <c:pt idx="2">
                  <c:v>21134.807413721264</c:v>
                </c:pt>
                <c:pt idx="3">
                  <c:v>20394.703971854356</c:v>
                </c:pt>
                <c:pt idx="4">
                  <c:v>19654.600529987452</c:v>
                </c:pt>
                <c:pt idx="5">
                  <c:v>19046.37510234052</c:v>
                </c:pt>
                <c:pt idx="6">
                  <c:v>18286.343215260487</c:v>
                </c:pt>
                <c:pt idx="7">
                  <c:v>17526.311328180411</c:v>
                </c:pt>
                <c:pt idx="8">
                  <c:v>16766.279441100363</c:v>
                </c:pt>
                <c:pt idx="9">
                  <c:v>15230.094681120747</c:v>
                </c:pt>
                <c:pt idx="10">
                  <c:v>14310.288442441499</c:v>
                </c:pt>
                <c:pt idx="11">
                  <c:v>12866.451565177767</c:v>
                </c:pt>
                <c:pt idx="12">
                  <c:v>11159.761947640869</c:v>
                </c:pt>
              </c:numCache>
            </c:numRef>
          </c:val>
        </c:ser>
        <c:marker val="1"/>
        <c:axId val="70534272"/>
        <c:axId val="70535808"/>
      </c:lineChart>
      <c:catAx>
        <c:axId val="70534272"/>
        <c:scaling>
          <c:orientation val="minMax"/>
        </c:scaling>
        <c:axPos val="b"/>
        <c:numFmt formatCode="General" sourceLinked="1"/>
        <c:tickLblPos val="nextTo"/>
        <c:crossAx val="70535808"/>
        <c:crosses val="autoZero"/>
        <c:auto val="1"/>
        <c:lblAlgn val="ctr"/>
        <c:lblOffset val="100"/>
      </c:catAx>
      <c:valAx>
        <c:axId val="70535808"/>
        <c:scaling>
          <c:orientation val="minMax"/>
        </c:scaling>
        <c:axPos val="l"/>
        <c:majorGridlines/>
        <c:title>
          <c:tx>
            <c:rich>
              <a:bodyPr rot="-5400000" vert="horz"/>
              <a:lstStyle/>
              <a:p>
                <a:pPr>
                  <a:defRPr sz="1400"/>
                </a:pPr>
                <a:r>
                  <a:rPr lang="en-US" sz="1400"/>
                  <a:t>Thousands</a:t>
                </a:r>
                <a:r>
                  <a:rPr lang="en-US" sz="1400" baseline="0"/>
                  <a:t> of Short Tons Per Year</a:t>
                </a:r>
                <a:endParaRPr lang="en-US" sz="1400"/>
              </a:p>
            </c:rich>
          </c:tx>
          <c:layout/>
        </c:title>
        <c:numFmt formatCode="#,##0" sourceLinked="1"/>
        <c:tickLblPos val="nextTo"/>
        <c:txPr>
          <a:bodyPr/>
          <a:lstStyle/>
          <a:p>
            <a:pPr>
              <a:defRPr sz="1400" baseline="0"/>
            </a:pPr>
            <a:endParaRPr lang="en-US"/>
          </a:p>
        </c:txPr>
        <c:crossAx val="70534272"/>
        <c:crosses val="autoZero"/>
        <c:crossBetween val="between"/>
      </c:valAx>
    </c:plotArea>
    <c:legend>
      <c:legendPos val="b"/>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US</a:t>
            </a:r>
            <a:r>
              <a:rPr lang="en-US" baseline="0"/>
              <a:t> SO2 Emission Trends 2000-2012</a:t>
            </a:r>
            <a:endParaRPr lang="en-US"/>
          </a:p>
        </c:rich>
      </c:tx>
      <c:layout/>
    </c:title>
    <c:plotArea>
      <c:layout>
        <c:manualLayout>
          <c:layoutTarget val="inner"/>
          <c:xMode val="edge"/>
          <c:yMode val="edge"/>
          <c:x val="0.12966159949993122"/>
          <c:y val="8.7696883032194278E-2"/>
          <c:w val="0.85714650094963207"/>
          <c:h val="0.82392049083404972"/>
        </c:manualLayout>
      </c:layout>
      <c:lineChart>
        <c:grouping val="standard"/>
        <c:ser>
          <c:idx val="0"/>
          <c:order val="0"/>
          <c:tx>
            <c:strRef>
              <c:f>'SO2'!$A$23</c:f>
              <c:strCache>
                <c:ptCount val="1"/>
                <c:pt idx="0">
                  <c:v>Fuel Combustion</c:v>
                </c:pt>
              </c:strCache>
            </c:strRef>
          </c:tx>
          <c:spPr>
            <a:ln>
              <a:solidFill>
                <a:srgbClr val="00B050"/>
              </a:solidFill>
            </a:ln>
          </c:spPr>
          <c:marker>
            <c:symbol val="none"/>
          </c:marker>
          <c:cat>
            <c:numRef>
              <c:f>'SO2'!$B$22:$N$22</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'SO2'!$B$23:$N$23</c:f>
              <c:numCache>
                <c:formatCode>#,##0</c:formatCode>
                <c:ptCount val="13"/>
                <c:pt idx="0">
                  <c:v>14162.924779000004</c:v>
                </c:pt>
                <c:pt idx="1">
                  <c:v>13735.147107999999</c:v>
                </c:pt>
                <c:pt idx="2">
                  <c:v>12800.982546718074</c:v>
                </c:pt>
                <c:pt idx="3">
                  <c:v>12691.535168729462</c:v>
                </c:pt>
                <c:pt idx="4">
                  <c:v>12582.087790740852</c:v>
                </c:pt>
                <c:pt idx="5">
                  <c:v>12708.27572938712</c:v>
                </c:pt>
                <c:pt idx="6">
                  <c:v>11517.624042360851</c:v>
                </c:pt>
                <c:pt idx="7">
                  <c:v>10326.972355334552</c:v>
                </c:pt>
                <c:pt idx="8">
                  <c:v>9136.3206683082681</c:v>
                </c:pt>
                <c:pt idx="9">
                  <c:v>7109.5502632612752</c:v>
                </c:pt>
                <c:pt idx="10">
                  <c:v>6505.7415702612716</c:v>
                </c:pt>
                <c:pt idx="11">
                  <c:v>5887.8270902612721</c:v>
                </c:pt>
                <c:pt idx="12">
                  <c:v>4667.4165832612716</c:v>
                </c:pt>
              </c:numCache>
            </c:numRef>
          </c:val>
        </c:ser>
        <c:ser>
          <c:idx val="1"/>
          <c:order val="1"/>
          <c:tx>
            <c:strRef>
              <c:f>'SO2'!$A$24</c:f>
              <c:strCache>
                <c:ptCount val="1"/>
                <c:pt idx="0">
                  <c:v>Industrial Processes</c:v>
                </c:pt>
              </c:strCache>
            </c:strRef>
          </c:tx>
          <c:marker>
            <c:symbol val="none"/>
          </c:marker>
          <c:cat>
            <c:numRef>
              <c:f>'SO2'!$B$22:$N$22</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'SO2'!$B$24:$N$24</c:f>
              <c:numCache>
                <c:formatCode>#,##0</c:formatCode>
                <c:ptCount val="13"/>
                <c:pt idx="0">
                  <c:v>1417.979834</c:v>
                </c:pt>
                <c:pt idx="1">
                  <c:v>1464.424387</c:v>
                </c:pt>
                <c:pt idx="2">
                  <c:v>1084.8664489189593</c:v>
                </c:pt>
                <c:pt idx="3">
                  <c:v>1061.9448583523256</c:v>
                </c:pt>
                <c:pt idx="4">
                  <c:v>1039.0232677856911</c:v>
                </c:pt>
                <c:pt idx="5">
                  <c:v>1015.6920572190563</c:v>
                </c:pt>
                <c:pt idx="6">
                  <c:v>941.20613762759365</c:v>
                </c:pt>
                <c:pt idx="7">
                  <c:v>866.72021803613154</c:v>
                </c:pt>
                <c:pt idx="8">
                  <c:v>792.23429844466887</c:v>
                </c:pt>
                <c:pt idx="9">
                  <c:v>792.23429844466887</c:v>
                </c:pt>
                <c:pt idx="10">
                  <c:v>792.23429844466887</c:v>
                </c:pt>
                <c:pt idx="11">
                  <c:v>792.23429844466887</c:v>
                </c:pt>
                <c:pt idx="12">
                  <c:v>792.23429844466887</c:v>
                </c:pt>
              </c:numCache>
            </c:numRef>
          </c:val>
        </c:ser>
        <c:ser>
          <c:idx val="2"/>
          <c:order val="2"/>
          <c:tx>
            <c:strRef>
              <c:f>'SO2'!$A$25</c:f>
              <c:strCache>
                <c:ptCount val="1"/>
                <c:pt idx="0">
                  <c:v>Transportation</c:v>
                </c:pt>
              </c:strCache>
            </c:strRef>
          </c:tx>
          <c:spPr>
            <a:ln>
              <a:solidFill>
                <a:srgbClr val="00B0F0"/>
              </a:solidFill>
            </a:ln>
          </c:spPr>
          <c:marker>
            <c:symbol val="none"/>
          </c:marker>
          <c:cat>
            <c:numRef>
              <c:f>'SO2'!$B$22:$N$22</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'SO2'!$B$25:$N$25</c:f>
              <c:numCache>
                <c:formatCode>#,##0</c:formatCode>
                <c:ptCount val="13"/>
                <c:pt idx="0">
                  <c:v>696.55436499999996</c:v>
                </c:pt>
                <c:pt idx="1">
                  <c:v>687.83117999999968</c:v>
                </c:pt>
                <c:pt idx="2">
                  <c:v>753.1234773879786</c:v>
                </c:pt>
                <c:pt idx="3">
                  <c:v>828.66394014288153</c:v>
                </c:pt>
                <c:pt idx="4">
                  <c:v>904.20440289778423</c:v>
                </c:pt>
                <c:pt idx="5">
                  <c:v>976.61601023657954</c:v>
                </c:pt>
                <c:pt idx="6">
                  <c:v>730.8978176373746</c:v>
                </c:pt>
                <c:pt idx="7">
                  <c:v>485.17962503816972</c:v>
                </c:pt>
                <c:pt idx="8">
                  <c:v>239.46143243896486</c:v>
                </c:pt>
                <c:pt idx="9">
                  <c:v>201.49499537334938</c:v>
                </c:pt>
                <c:pt idx="10">
                  <c:v>120.50436359952697</c:v>
                </c:pt>
                <c:pt idx="11">
                  <c:v>52.640359232937193</c:v>
                </c:pt>
                <c:pt idx="12">
                  <c:v>20.892999031359889</c:v>
                </c:pt>
              </c:numCache>
            </c:numRef>
          </c:val>
        </c:ser>
        <c:ser>
          <c:idx val="3"/>
          <c:order val="3"/>
          <c:tx>
            <c:strRef>
              <c:f>'SO2'!$A$26</c:f>
              <c:strCache>
                <c:ptCount val="1"/>
                <c:pt idx="0">
                  <c:v>Miscellaneous</c:v>
                </c:pt>
              </c:strCache>
            </c:strRef>
          </c:tx>
          <c:cat>
            <c:numRef>
              <c:f>'SO2'!$B$22:$N$22</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'SO2'!$B$26:$N$26</c:f>
            </c:numRef>
          </c:val>
        </c:ser>
        <c:ser>
          <c:idx val="4"/>
          <c:order val="4"/>
          <c:tx>
            <c:strRef>
              <c:f>'SO2'!$A$27</c:f>
              <c:strCache>
                <c:ptCount val="1"/>
                <c:pt idx="0">
                  <c:v>Total</c:v>
                </c:pt>
              </c:strCache>
            </c:strRef>
          </c:tx>
          <c:spPr>
            <a:ln>
              <a:solidFill>
                <a:srgbClr val="FF0000"/>
              </a:solidFill>
            </a:ln>
          </c:spPr>
          <c:marker>
            <c:symbol val="none"/>
          </c:marker>
          <c:cat>
            <c:numRef>
              <c:f>'SO2'!$B$22:$N$22</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'SO2'!$B$27:$N$27</c:f>
              <c:numCache>
                <c:formatCode>#,##0</c:formatCode>
                <c:ptCount val="13"/>
                <c:pt idx="0">
                  <c:v>16346.998164999994</c:v>
                </c:pt>
                <c:pt idx="1">
                  <c:v>15931.655637999993</c:v>
                </c:pt>
                <c:pt idx="2">
                  <c:v>14773.920137755407</c:v>
                </c:pt>
                <c:pt idx="3">
                  <c:v>14714.035898176229</c:v>
                </c:pt>
                <c:pt idx="4">
                  <c:v>14654.151658597037</c:v>
                </c:pt>
                <c:pt idx="5">
                  <c:v>14826.364260236618</c:v>
                </c:pt>
                <c:pt idx="6">
                  <c:v>13319.907670455144</c:v>
                </c:pt>
                <c:pt idx="7">
                  <c:v>11813.451080673669</c:v>
                </c:pt>
                <c:pt idx="8">
                  <c:v>10306.994490892212</c:v>
                </c:pt>
                <c:pt idx="9">
                  <c:v>8242.2576487795941</c:v>
                </c:pt>
                <c:pt idx="10">
                  <c:v>7557.4583240057727</c:v>
                </c:pt>
                <c:pt idx="11">
                  <c:v>6871.6798396391814</c:v>
                </c:pt>
                <c:pt idx="12">
                  <c:v>5619.5219724376057</c:v>
                </c:pt>
              </c:numCache>
            </c:numRef>
          </c:val>
        </c:ser>
        <c:marker val="1"/>
        <c:axId val="70126592"/>
        <c:axId val="70152960"/>
      </c:lineChart>
      <c:catAx>
        <c:axId val="70126592"/>
        <c:scaling>
          <c:orientation val="minMax"/>
        </c:scaling>
        <c:axPos val="b"/>
        <c:numFmt formatCode="General" sourceLinked="1"/>
        <c:tickLblPos val="nextTo"/>
        <c:crossAx val="70152960"/>
        <c:crosses val="autoZero"/>
        <c:auto val="1"/>
        <c:lblAlgn val="ctr"/>
        <c:lblOffset val="100"/>
        <c:tickLblSkip val="1"/>
      </c:catAx>
      <c:valAx>
        <c:axId val="70152960"/>
        <c:scaling>
          <c:orientation val="minMax"/>
        </c:scaling>
        <c:axPos val="l"/>
        <c:majorGridlines/>
        <c:title>
          <c:tx>
            <c:rich>
              <a:bodyPr rot="-5400000" vert="horz"/>
              <a:lstStyle/>
              <a:p>
                <a:pPr>
                  <a:defRPr sz="1400"/>
                </a:pPr>
                <a:r>
                  <a:rPr lang="en-US" sz="1400"/>
                  <a:t>Thousands</a:t>
                </a:r>
                <a:r>
                  <a:rPr lang="en-US" sz="1400" baseline="0"/>
                  <a:t> of Short Tons Per Year</a:t>
                </a:r>
                <a:endParaRPr lang="en-US" sz="1400"/>
              </a:p>
            </c:rich>
          </c:tx>
          <c:layout/>
        </c:title>
        <c:numFmt formatCode="#,##0" sourceLinked="1"/>
        <c:tickLblPos val="nextTo"/>
        <c:txPr>
          <a:bodyPr/>
          <a:lstStyle/>
          <a:p>
            <a:pPr>
              <a:defRPr sz="1400" baseline="0"/>
            </a:pPr>
            <a:endParaRPr lang="en-US"/>
          </a:p>
        </c:txPr>
        <c:crossAx val="70126592"/>
        <c:crosses val="autoZero"/>
        <c:crossBetween val="between"/>
      </c:valAx>
    </c:plotArea>
    <c:legend>
      <c:legendPos val="b"/>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0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4099" name="Rectangle 3"/>
          <p:cNvSpPr>
            <a:spLocks noGrp="1" noChangeArrowheads="1"/>
          </p:cNvSpPr>
          <p:nvPr>
            <p:ph type="dt" idx="1"/>
          </p:nvPr>
        </p:nvSpPr>
        <p:spPr bwMode="auto">
          <a:xfrm>
            <a:off x="4145280" y="0"/>
            <a:ext cx="3169920" cy="4800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41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975360" y="4560570"/>
            <a:ext cx="5364480" cy="432054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9121140"/>
            <a:ext cx="3169920" cy="4800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4103" name="Rectangle 7"/>
          <p:cNvSpPr>
            <a:spLocks noGrp="1" noChangeArrowheads="1"/>
          </p:cNvSpPr>
          <p:nvPr>
            <p:ph type="sldNum" sz="quarter" idx="5"/>
          </p:nvPr>
        </p:nvSpPr>
        <p:spPr bwMode="auto">
          <a:xfrm>
            <a:off x="4145280" y="9121140"/>
            <a:ext cx="3169920" cy="4800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6661" tIns="48331" rIns="96661" bIns="48331" numCol="1" anchor="b" anchorCtr="0" compatLnSpc="1">
            <a:prstTxWarp prst="textNoShape">
              <a:avLst/>
            </a:prstTxWarp>
          </a:bodyPr>
          <a:lstStyle>
            <a:lvl1pPr algn="r">
              <a:defRPr sz="1300"/>
            </a:lvl1pPr>
          </a:lstStyle>
          <a:p>
            <a:fld id="{AF195448-0BBF-4394-93CC-723477CC9346}" type="slidenum">
              <a:rPr lang="en-US"/>
              <a:pPr/>
              <a:t>‹#›</a:t>
            </a:fld>
            <a:endParaRPr lang="en-US"/>
          </a:p>
        </p:txBody>
      </p:sp>
    </p:spTree>
    <p:extLst>
      <p:ext uri="{BB962C8B-B14F-4D97-AF65-F5344CB8AC3E}">
        <p14:creationId xmlns:p14="http://schemas.microsoft.com/office/powerpoint/2010/main" xmlns="" val="32147671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E96CE6-909A-4CAA-AE51-B45690FF17B1}" type="slidenum">
              <a:rPr lang="en-US"/>
              <a:pPr/>
              <a:t>0</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925E2A-1A66-405E-B764-13923E0802F5}" type="slidenum">
              <a:rPr lang="en-US" smtClean="0"/>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925E2A-1A66-405E-B764-13923E0802F5}" type="slidenum">
              <a:rPr lang="en-US" smtClean="0"/>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925E2A-1A66-405E-B764-13923E0802F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B5405B-4FD3-4182-8AB0-908EF9C75AB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B5405B-4FD3-4182-8AB0-908EF9C75AB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195448-0BBF-4394-93CC-723477CC9346}"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925E2A-1A66-405E-B764-13923E0802F5}"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9" name="Picture 2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4613" y="-87313"/>
            <a:ext cx="9331326" cy="70008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074" name="Rectangle 2"/>
          <p:cNvSpPr>
            <a:spLocks noGrp="1" noChangeArrowheads="1"/>
          </p:cNvSpPr>
          <p:nvPr>
            <p:ph type="ctrTitle"/>
          </p:nvPr>
        </p:nvSpPr>
        <p:spPr>
          <a:xfrm>
            <a:off x="2914650" y="1447800"/>
            <a:ext cx="5713413" cy="1447800"/>
          </a:xfrm>
          <a:prstGeom prst="rect">
            <a:avLst/>
          </a:prstGeom>
          <a:solidFill>
            <a:srgbClr val="003F69">
              <a:alpha val="0"/>
            </a:srgbClr>
          </a:solidFill>
        </p:spPr>
        <p:txBody>
          <a:bodyPr lIns="0" tIns="0" rIns="0" bIns="0" anchor="b"/>
          <a:lstStyle>
            <a:lvl1pPr>
              <a:lnSpc>
                <a:spcPct val="90000"/>
              </a:lnSpc>
              <a:defRPr>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2914650" y="3016250"/>
            <a:ext cx="5713413" cy="338138"/>
          </a:xfrm>
          <a:prstGeom prst="rect">
            <a:avLst/>
          </a:prstGeom>
          <a:solidFill>
            <a:srgbClr val="003F69">
              <a:alpha val="0"/>
            </a:srgbClr>
          </a:solidFill>
        </p:spPr>
        <p:txBody>
          <a:bodyPr lIns="0" tIns="0" rIns="0" bIns="0"/>
          <a:lstStyle>
            <a:lvl1pPr marL="0" indent="0">
              <a:lnSpc>
                <a:spcPct val="70000"/>
              </a:lnSpc>
              <a:buFont typeface="Times" pitchFamily="1" charset="0"/>
              <a:buNone/>
              <a:defRPr i="1">
                <a:solidFill>
                  <a:schemeClr val="bg1"/>
                </a:solidFill>
                <a:latin typeface="Times New Roman" pitchFamily="1" charset="0"/>
              </a:defRPr>
            </a:lvl1pPr>
          </a:lstStyle>
          <a:p>
            <a:pPr lvl="0"/>
            <a:r>
              <a:rPr lang="en-US" noProof="0" smtClean="0"/>
              <a:t>Click to edit Master subtitle style</a:t>
            </a:r>
          </a:p>
        </p:txBody>
      </p:sp>
      <p:sp>
        <p:nvSpPr>
          <p:cNvPr id="3080" name="Rectangle 8"/>
          <p:cNvSpPr>
            <a:spLocks noChangeArrowheads="1"/>
          </p:cNvSpPr>
          <p:nvPr userDrawn="1"/>
        </p:nvSpPr>
        <p:spPr bwMode="auto">
          <a:xfrm>
            <a:off x="0" y="6224588"/>
            <a:ext cx="762000" cy="228600"/>
          </a:xfrm>
          <a:prstGeom prst="rect">
            <a:avLst/>
          </a:prstGeom>
          <a:solidFill>
            <a:schemeClr val="bg1"/>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pic>
        <p:nvPicPr>
          <p:cNvPr id="3097" name="Picture 25" descr="EPA Logo"/>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457200"/>
            <a:ext cx="1676400" cy="66198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a:lvl1pPr>
          </a:lstStyle>
          <a:p>
            <a:fld id="{7AC5F283-8774-49F4-84D1-2CCA387CA942}" type="slidenum">
              <a:rPr lang="en-US"/>
              <a:pPr/>
              <a:t>‹#›</a:t>
            </a:fld>
            <a:endParaRPr lang="en-US"/>
          </a:p>
        </p:txBody>
      </p:sp>
    </p:spTree>
    <p:extLst>
      <p:ext uri="{BB962C8B-B14F-4D97-AF65-F5344CB8AC3E}">
        <p14:creationId xmlns:p14="http://schemas.microsoft.com/office/powerpoint/2010/main" xmlns="" val="18355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a:lvl1pPr>
          </a:lstStyle>
          <a:p>
            <a:fld id="{08E0EDAC-61D3-4986-80C1-85E3B8650A18}" type="slidenum">
              <a:rPr lang="en-US"/>
              <a:pPr/>
              <a:t>‹#›</a:t>
            </a:fld>
            <a:endParaRPr lang="en-US"/>
          </a:p>
        </p:txBody>
      </p:sp>
    </p:spTree>
    <p:extLst>
      <p:ext uri="{BB962C8B-B14F-4D97-AF65-F5344CB8AC3E}">
        <p14:creationId xmlns:p14="http://schemas.microsoft.com/office/powerpoint/2010/main" xmlns="" val="2213924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7238" y="1708150"/>
            <a:ext cx="7772400" cy="3048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757238" y="2165350"/>
            <a:ext cx="7772400" cy="37782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A8E6D85-3EB2-44A9-B4DC-6EE28012DDB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a:lvl1pPr>
          </a:lstStyle>
          <a:p>
            <a:fld id="{B99B544D-27CB-421D-857D-21D8A33B11EC}" type="slidenum">
              <a:rPr lang="en-US"/>
              <a:pPr/>
              <a:t>‹#›</a:t>
            </a:fld>
            <a:endParaRPr lang="en-US"/>
          </a:p>
        </p:txBody>
      </p:sp>
    </p:spTree>
    <p:extLst>
      <p:ext uri="{BB962C8B-B14F-4D97-AF65-F5344CB8AC3E}">
        <p14:creationId xmlns:p14="http://schemas.microsoft.com/office/powerpoint/2010/main" xmlns="" val="1743279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a:lvl1pPr>
          </a:lstStyle>
          <a:p>
            <a:fld id="{9C17BD84-1B59-4CD3-BBFE-9B8928763ADD}" type="slidenum">
              <a:rPr lang="en-US"/>
              <a:pPr/>
              <a:t>‹#›</a:t>
            </a:fld>
            <a:endParaRPr lang="en-US"/>
          </a:p>
        </p:txBody>
      </p:sp>
    </p:spTree>
    <p:extLst>
      <p:ext uri="{BB962C8B-B14F-4D97-AF65-F5344CB8AC3E}">
        <p14:creationId xmlns:p14="http://schemas.microsoft.com/office/powerpoint/2010/main" xmlns="" val="3512536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CC61F6C8-05D9-420A-A8D9-7300BD0F6B64}" type="slidenum">
              <a:rPr lang="en-US"/>
              <a:pPr/>
              <a:t>‹#›</a:t>
            </a:fld>
            <a:endParaRPr lang="en-US"/>
          </a:p>
        </p:txBody>
      </p:sp>
    </p:spTree>
    <p:extLst>
      <p:ext uri="{BB962C8B-B14F-4D97-AF65-F5344CB8AC3E}">
        <p14:creationId xmlns:p14="http://schemas.microsoft.com/office/powerpoint/2010/main" xmlns="" val="564669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lvl1pPr>
              <a:defRPr/>
            </a:lvl1pPr>
          </a:lstStyle>
          <a:p>
            <a:fld id="{4376FCE6-6A19-4063-B007-650567C3776F}" type="slidenum">
              <a:rPr lang="en-US"/>
              <a:pPr/>
              <a:t>‹#›</a:t>
            </a:fld>
            <a:endParaRPr lang="en-US"/>
          </a:p>
        </p:txBody>
      </p:sp>
    </p:spTree>
    <p:extLst>
      <p:ext uri="{BB962C8B-B14F-4D97-AF65-F5344CB8AC3E}">
        <p14:creationId xmlns:p14="http://schemas.microsoft.com/office/powerpoint/2010/main" xmlns="" val="2932681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7238" y="1708150"/>
            <a:ext cx="7772400" cy="3048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00D4DF23-7E53-4D36-89F4-0E94F9B13FF6}" type="slidenum">
              <a:rPr lang="en-US"/>
              <a:pPr/>
              <a:t>‹#›</a:t>
            </a:fld>
            <a:endParaRPr lang="en-US"/>
          </a:p>
        </p:txBody>
      </p:sp>
    </p:spTree>
    <p:extLst>
      <p:ext uri="{BB962C8B-B14F-4D97-AF65-F5344CB8AC3E}">
        <p14:creationId xmlns:p14="http://schemas.microsoft.com/office/powerpoint/2010/main" xmlns="" val="38173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DD1BADB-0226-4665-A1CF-C5FD75EC2A50}" type="slidenum">
              <a:rPr lang="en-US"/>
              <a:pPr/>
              <a:t>‹#›</a:t>
            </a:fld>
            <a:endParaRPr lang="en-US"/>
          </a:p>
        </p:txBody>
      </p:sp>
    </p:spTree>
    <p:extLst>
      <p:ext uri="{BB962C8B-B14F-4D97-AF65-F5344CB8AC3E}">
        <p14:creationId xmlns:p14="http://schemas.microsoft.com/office/powerpoint/2010/main" xmlns="" val="1249594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45868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53106BCF-92D8-4AAF-BEDC-6FD6D8CD2C3C}" type="slidenum">
              <a:rPr lang="en-US"/>
              <a:pPr/>
              <a:t>‹#›</a:t>
            </a:fld>
            <a:endParaRPr lang="en-US"/>
          </a:p>
        </p:txBody>
      </p:sp>
    </p:spTree>
    <p:extLst>
      <p:ext uri="{BB962C8B-B14F-4D97-AF65-F5344CB8AC3E}">
        <p14:creationId xmlns:p14="http://schemas.microsoft.com/office/powerpoint/2010/main" xmlns="" val="2530365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p:cNvSpPr>
            <a:spLocks noChangeArrowheads="1"/>
          </p:cNvSpPr>
          <p:nvPr/>
        </p:nvSpPr>
        <p:spPr bwMode="auto">
          <a:xfrm>
            <a:off x="0" y="6224588"/>
            <a:ext cx="685800" cy="228600"/>
          </a:xfrm>
          <a:prstGeom prst="rect">
            <a:avLst/>
          </a:prstGeom>
          <a:solidFill>
            <a:srgbClr val="355777"/>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1030" name="Rectangle 6"/>
          <p:cNvSpPr>
            <a:spLocks noGrp="1" noChangeArrowheads="1"/>
          </p:cNvSpPr>
          <p:nvPr>
            <p:ph type="sldNum" sz="quarter" idx="4"/>
          </p:nvPr>
        </p:nvSpPr>
        <p:spPr bwMode="auto">
          <a:xfrm>
            <a:off x="0" y="6224588"/>
            <a:ext cx="609600" cy="228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lvl1pPr algn="r">
              <a:defRPr sz="1000" b="1">
                <a:solidFill>
                  <a:schemeClr val="bg1"/>
                </a:solidFill>
              </a:defRPr>
            </a:lvl1pPr>
          </a:lstStyle>
          <a:p>
            <a:fld id="{D781B3BE-A21F-444E-AE2B-939028EF3E67}" type="slidenum">
              <a:rPr lang="en-US"/>
              <a:pPr/>
              <a:t>‹#›</a:t>
            </a:fld>
            <a:endParaRPr lang="en-US"/>
          </a:p>
        </p:txBody>
      </p:sp>
      <p:pic>
        <p:nvPicPr>
          <p:cNvPr id="1041" name="Picture 17" descr="EPA Logo 2955 RGB"/>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504825" y="457200"/>
            <a:ext cx="1704975" cy="671513"/>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eaLnBrk="1" fontAlgn="base" hangingPunct="1">
        <a:spcBef>
          <a:spcPct val="0"/>
        </a:spcBef>
        <a:spcAft>
          <a:spcPct val="0"/>
        </a:spcAft>
        <a:defRPr sz="3400" b="1">
          <a:solidFill>
            <a:srgbClr val="355777"/>
          </a:solidFill>
          <a:latin typeface="+mj-lt"/>
          <a:ea typeface="+mj-ea"/>
          <a:cs typeface="+mj-cs"/>
        </a:defRPr>
      </a:lvl1pPr>
      <a:lvl2pPr algn="l" rtl="0" eaLnBrk="1" fontAlgn="base" hangingPunct="1">
        <a:spcBef>
          <a:spcPct val="0"/>
        </a:spcBef>
        <a:spcAft>
          <a:spcPct val="0"/>
        </a:spcAft>
        <a:defRPr sz="3400" b="1">
          <a:solidFill>
            <a:srgbClr val="355777"/>
          </a:solidFill>
          <a:latin typeface="Arial" charset="0"/>
          <a:ea typeface="ＭＳ Ｐゴシック" pitchFamily="1" charset="-128"/>
        </a:defRPr>
      </a:lvl2pPr>
      <a:lvl3pPr algn="l" rtl="0" eaLnBrk="1" fontAlgn="base" hangingPunct="1">
        <a:spcBef>
          <a:spcPct val="0"/>
        </a:spcBef>
        <a:spcAft>
          <a:spcPct val="0"/>
        </a:spcAft>
        <a:defRPr sz="3400" b="1">
          <a:solidFill>
            <a:srgbClr val="355777"/>
          </a:solidFill>
          <a:latin typeface="Arial" charset="0"/>
          <a:ea typeface="ＭＳ Ｐゴシック" pitchFamily="1" charset="-128"/>
        </a:defRPr>
      </a:lvl3pPr>
      <a:lvl4pPr algn="l" rtl="0" eaLnBrk="1" fontAlgn="base" hangingPunct="1">
        <a:spcBef>
          <a:spcPct val="0"/>
        </a:spcBef>
        <a:spcAft>
          <a:spcPct val="0"/>
        </a:spcAft>
        <a:defRPr sz="3400" b="1">
          <a:solidFill>
            <a:srgbClr val="355777"/>
          </a:solidFill>
          <a:latin typeface="Arial" charset="0"/>
          <a:ea typeface="ＭＳ Ｐゴシック" pitchFamily="1" charset="-128"/>
        </a:defRPr>
      </a:lvl4pPr>
      <a:lvl5pPr algn="l" rtl="0" eaLnBrk="1" fontAlgn="base" hangingPunct="1">
        <a:spcBef>
          <a:spcPct val="0"/>
        </a:spcBef>
        <a:spcAft>
          <a:spcPct val="0"/>
        </a:spcAft>
        <a:defRPr sz="3400" b="1">
          <a:solidFill>
            <a:srgbClr val="355777"/>
          </a:solidFill>
          <a:latin typeface="Arial" charset="0"/>
          <a:ea typeface="ＭＳ Ｐゴシック" pitchFamily="1" charset="-128"/>
        </a:defRPr>
      </a:lvl5pPr>
      <a:lvl6pPr marL="457200" algn="l" rtl="0" eaLnBrk="1" fontAlgn="base" hangingPunct="1">
        <a:spcBef>
          <a:spcPct val="0"/>
        </a:spcBef>
        <a:spcAft>
          <a:spcPct val="0"/>
        </a:spcAft>
        <a:defRPr sz="3400" b="1">
          <a:solidFill>
            <a:srgbClr val="355777"/>
          </a:solidFill>
          <a:latin typeface="Arial" charset="0"/>
          <a:ea typeface="ＭＳ Ｐゴシック" pitchFamily="1" charset="-128"/>
        </a:defRPr>
      </a:lvl6pPr>
      <a:lvl7pPr marL="914400" algn="l" rtl="0" eaLnBrk="1" fontAlgn="base" hangingPunct="1">
        <a:spcBef>
          <a:spcPct val="0"/>
        </a:spcBef>
        <a:spcAft>
          <a:spcPct val="0"/>
        </a:spcAft>
        <a:defRPr sz="3400" b="1">
          <a:solidFill>
            <a:srgbClr val="355777"/>
          </a:solidFill>
          <a:latin typeface="Arial" charset="0"/>
          <a:ea typeface="ＭＳ Ｐゴシック" pitchFamily="1" charset="-128"/>
        </a:defRPr>
      </a:lvl7pPr>
      <a:lvl8pPr marL="1371600" algn="l" rtl="0" eaLnBrk="1" fontAlgn="base" hangingPunct="1">
        <a:spcBef>
          <a:spcPct val="0"/>
        </a:spcBef>
        <a:spcAft>
          <a:spcPct val="0"/>
        </a:spcAft>
        <a:defRPr sz="3400" b="1">
          <a:solidFill>
            <a:srgbClr val="355777"/>
          </a:solidFill>
          <a:latin typeface="Arial" charset="0"/>
          <a:ea typeface="ＭＳ Ｐゴシック" pitchFamily="1" charset="-128"/>
        </a:defRPr>
      </a:lvl8pPr>
      <a:lvl9pPr marL="1828800" algn="l" rtl="0" eaLnBrk="1" fontAlgn="base" hangingPunct="1">
        <a:spcBef>
          <a:spcPct val="0"/>
        </a:spcBef>
        <a:spcAft>
          <a:spcPct val="0"/>
        </a:spcAft>
        <a:defRPr sz="3400" b="1">
          <a:solidFill>
            <a:srgbClr val="355777"/>
          </a:solidFill>
          <a:latin typeface="Arial" charset="0"/>
          <a:ea typeface="ＭＳ Ｐゴシック" pitchFamily="1" charset="-128"/>
        </a:defRPr>
      </a:lvl9pPr>
    </p:titleStyle>
    <p:bodyStyle>
      <a:lvl1pPr marL="168275" indent="-168275" algn="l" rtl="0" eaLnBrk="1" fontAlgn="base" hangingPunct="1">
        <a:spcBef>
          <a:spcPct val="20000"/>
        </a:spcBef>
        <a:spcAft>
          <a:spcPct val="0"/>
        </a:spcAft>
        <a:buClr>
          <a:srgbClr val="355777"/>
        </a:buClr>
        <a:buSzPct val="90000"/>
        <a:buFont typeface="Times" pitchFamily="1" charset="0"/>
        <a:buChar char="•"/>
        <a:defRPr sz="2400">
          <a:solidFill>
            <a:schemeClr val="tx1"/>
          </a:solidFill>
          <a:latin typeface="+mn-lt"/>
          <a:ea typeface="+mn-ea"/>
          <a:cs typeface="+mn-cs"/>
        </a:defRPr>
      </a:lvl1pPr>
      <a:lvl2pPr marL="458788" indent="-174625" algn="l" rtl="0" eaLnBrk="1" fontAlgn="base" hangingPunct="1">
        <a:spcBef>
          <a:spcPct val="20000"/>
        </a:spcBef>
        <a:spcAft>
          <a:spcPct val="0"/>
        </a:spcAft>
        <a:buClr>
          <a:srgbClr val="355777"/>
        </a:buClr>
        <a:buChar char="–"/>
        <a:defRPr sz="2400">
          <a:solidFill>
            <a:schemeClr val="tx1"/>
          </a:solidFill>
          <a:latin typeface="+mn-lt"/>
          <a:ea typeface="+mn-ea"/>
        </a:defRPr>
      </a:lvl2pPr>
      <a:lvl3pPr marL="742950" indent="-168275" algn="l" rtl="0" eaLnBrk="1" fontAlgn="base" hangingPunct="1">
        <a:spcBef>
          <a:spcPct val="20000"/>
        </a:spcBef>
        <a:spcAft>
          <a:spcPct val="0"/>
        </a:spcAft>
        <a:buClr>
          <a:srgbClr val="355777"/>
        </a:buClr>
        <a:buSzPct val="90000"/>
        <a:buFont typeface="Times" pitchFamily="1" charset="0"/>
        <a:buChar char="•"/>
        <a:defRPr sz="2400">
          <a:solidFill>
            <a:schemeClr val="tx1"/>
          </a:solidFill>
          <a:latin typeface="+mn-lt"/>
          <a:ea typeface="+mn-ea"/>
        </a:defRPr>
      </a:lvl3pPr>
      <a:lvl4pPr marL="1027113" indent="-169863" algn="l" rtl="0" eaLnBrk="1" fontAlgn="base" hangingPunct="1">
        <a:spcBef>
          <a:spcPct val="20000"/>
        </a:spcBef>
        <a:spcAft>
          <a:spcPct val="0"/>
        </a:spcAft>
        <a:buClr>
          <a:srgbClr val="355777"/>
        </a:buClr>
        <a:buChar char="–"/>
        <a:defRPr sz="2400">
          <a:solidFill>
            <a:schemeClr val="tx1"/>
          </a:solidFill>
          <a:latin typeface="+mn-lt"/>
          <a:ea typeface="+mn-ea"/>
        </a:defRPr>
      </a:lvl4pPr>
      <a:lvl5pPr marL="1317625" indent="-176213" algn="l" rtl="0" eaLnBrk="1" fontAlgn="base" hangingPunct="1">
        <a:spcBef>
          <a:spcPct val="20000"/>
        </a:spcBef>
        <a:spcAft>
          <a:spcPct val="0"/>
        </a:spcAft>
        <a:buClr>
          <a:srgbClr val="355777"/>
        </a:buClr>
        <a:buChar char="»"/>
        <a:defRPr sz="2400" i="1">
          <a:solidFill>
            <a:schemeClr val="tx1"/>
          </a:solidFill>
          <a:latin typeface="+mn-lt"/>
          <a:ea typeface="+mn-ea"/>
        </a:defRPr>
      </a:lvl5pPr>
      <a:lvl6pPr marL="1774825" indent="-176213" algn="l" rtl="0" eaLnBrk="1" fontAlgn="base" hangingPunct="1">
        <a:spcBef>
          <a:spcPct val="20000"/>
        </a:spcBef>
        <a:spcAft>
          <a:spcPct val="0"/>
        </a:spcAft>
        <a:buClr>
          <a:srgbClr val="355777"/>
        </a:buClr>
        <a:buChar char="»"/>
        <a:defRPr sz="2400" i="1">
          <a:solidFill>
            <a:schemeClr val="tx1"/>
          </a:solidFill>
          <a:latin typeface="+mn-lt"/>
          <a:ea typeface="+mn-ea"/>
        </a:defRPr>
      </a:lvl6pPr>
      <a:lvl7pPr marL="2232025" indent="-176213" algn="l" rtl="0" eaLnBrk="1" fontAlgn="base" hangingPunct="1">
        <a:spcBef>
          <a:spcPct val="20000"/>
        </a:spcBef>
        <a:spcAft>
          <a:spcPct val="0"/>
        </a:spcAft>
        <a:buClr>
          <a:srgbClr val="355777"/>
        </a:buClr>
        <a:buChar char="»"/>
        <a:defRPr sz="2400" i="1">
          <a:solidFill>
            <a:schemeClr val="tx1"/>
          </a:solidFill>
          <a:latin typeface="+mn-lt"/>
          <a:ea typeface="+mn-ea"/>
        </a:defRPr>
      </a:lvl7pPr>
      <a:lvl8pPr marL="2689225" indent="-176213" algn="l" rtl="0" eaLnBrk="1" fontAlgn="base" hangingPunct="1">
        <a:spcBef>
          <a:spcPct val="20000"/>
        </a:spcBef>
        <a:spcAft>
          <a:spcPct val="0"/>
        </a:spcAft>
        <a:buClr>
          <a:srgbClr val="355777"/>
        </a:buClr>
        <a:buChar char="»"/>
        <a:defRPr sz="2400" i="1">
          <a:solidFill>
            <a:schemeClr val="tx1"/>
          </a:solidFill>
          <a:latin typeface="+mn-lt"/>
          <a:ea typeface="+mn-ea"/>
        </a:defRPr>
      </a:lvl8pPr>
      <a:lvl9pPr marL="3146425" indent="-176213" algn="l" rtl="0" eaLnBrk="1" fontAlgn="base" hangingPunct="1">
        <a:spcBef>
          <a:spcPct val="20000"/>
        </a:spcBef>
        <a:spcAft>
          <a:spcPct val="0"/>
        </a:spcAft>
        <a:buClr>
          <a:srgbClr val="355777"/>
        </a:buClr>
        <a:buChar char="»"/>
        <a:defRPr sz="2400" i="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www.epa.gov/ttn/chief/trends/" TargetMode="External"/><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hyperlink" Target="http://www.epa.gov/ttn/chief/trends/"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12.xml"/><Relationship Id="rId4" Type="http://schemas.openxmlformats.org/officeDocument/2006/relationships/image" Target="../media/image6.gif"/></Relationships>
</file>

<file path=ppt/slides/_rels/slide1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12.xml"/><Relationship Id="rId4" Type="http://schemas.openxmlformats.org/officeDocument/2006/relationships/image" Target="../media/image9.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381000" y="3810000"/>
            <a:ext cx="8591550" cy="685800"/>
          </a:xfrm>
        </p:spPr>
        <p:txBody>
          <a:bodyPr/>
          <a:lstStyle/>
          <a:p>
            <a:r>
              <a:rPr lang="en-US" sz="2800" dirty="0" smtClean="0"/>
              <a:t>George Pouliot, Christian Hogrefe, Ryan Cleary, </a:t>
            </a:r>
          </a:p>
          <a:p>
            <a:r>
              <a:rPr lang="en-US" sz="2800" dirty="0" err="1" smtClean="0"/>
              <a:t>Junhua</a:t>
            </a:r>
            <a:r>
              <a:rPr lang="en-US" sz="2800" dirty="0" smtClean="0"/>
              <a:t> Zhang, Mike </a:t>
            </a:r>
            <a:r>
              <a:rPr lang="en-US" sz="2800" dirty="0" err="1" smtClean="0"/>
              <a:t>Moran,Paul</a:t>
            </a:r>
            <a:r>
              <a:rPr lang="en-US" sz="2800" dirty="0" smtClean="0"/>
              <a:t> </a:t>
            </a:r>
            <a:r>
              <a:rPr lang="en-US" sz="2800" dirty="0" err="1" smtClean="0"/>
              <a:t>Makar</a:t>
            </a:r>
            <a:r>
              <a:rPr lang="en-US" sz="2800" dirty="0" smtClean="0"/>
              <a:t>, Shawn Roselle, Rohit Mathur</a:t>
            </a:r>
            <a:endParaRPr lang="en-US" sz="2800" dirty="0"/>
          </a:p>
        </p:txBody>
      </p:sp>
      <p:sp>
        <p:nvSpPr>
          <p:cNvPr id="7177" name="Rectangle 9"/>
          <p:cNvSpPr>
            <a:spLocks noGrp="1" noChangeArrowheads="1"/>
          </p:cNvSpPr>
          <p:nvPr>
            <p:ph type="ctrTitle"/>
          </p:nvPr>
        </p:nvSpPr>
        <p:spPr>
          <a:xfrm>
            <a:off x="2819400" y="1295400"/>
            <a:ext cx="5713413" cy="1447800"/>
          </a:xfrm>
        </p:spPr>
        <p:txBody>
          <a:bodyPr/>
          <a:lstStyle/>
          <a:p>
            <a:r>
              <a:rPr lang="en-US" dirty="0" smtClean="0"/>
              <a:t>Summary of the Emission Inventories compiled for the AQMEII Phase 2 Simulations</a:t>
            </a:r>
            <a:endParaRPr lang="en-US" dirty="0"/>
          </a:p>
        </p:txBody>
      </p:sp>
      <p:sp>
        <p:nvSpPr>
          <p:cNvPr id="5" name="Rectangle 16"/>
          <p:cNvSpPr>
            <a:spLocks noChangeArrowheads="1"/>
          </p:cNvSpPr>
          <p:nvPr/>
        </p:nvSpPr>
        <p:spPr bwMode="auto">
          <a:xfrm>
            <a:off x="833438" y="6224588"/>
            <a:ext cx="5643562" cy="228600"/>
          </a:xfrm>
          <a:prstGeom prst="rect">
            <a:avLst/>
          </a:prstGeom>
          <a:solidFill>
            <a:srgbClr val="003F69">
              <a:alpha val="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lstStyle/>
          <a:p>
            <a:pPr>
              <a:lnSpc>
                <a:spcPct val="90000"/>
              </a:lnSpc>
            </a:pPr>
            <a:r>
              <a:rPr lang="en-US" sz="900" b="1" dirty="0">
                <a:solidFill>
                  <a:schemeClr val="bg1"/>
                </a:solidFill>
              </a:rPr>
              <a:t>Office of Research and </a:t>
            </a:r>
            <a:r>
              <a:rPr lang="en-US" sz="900" b="1" dirty="0" smtClean="0">
                <a:solidFill>
                  <a:schemeClr val="bg1"/>
                </a:solidFill>
              </a:rPr>
              <a:t>Development</a:t>
            </a:r>
          </a:p>
          <a:p>
            <a:pPr>
              <a:lnSpc>
                <a:spcPct val="90000"/>
              </a:lnSpc>
            </a:pPr>
            <a:r>
              <a:rPr lang="en-US" sz="900" b="1" dirty="0" smtClean="0">
                <a:solidFill>
                  <a:schemeClr val="bg1"/>
                </a:solidFill>
              </a:rPr>
              <a:t>National Exposure Research Laboratory Atmospheric Modeling and Analysis Division</a:t>
            </a:r>
            <a:endParaRPr lang="en-US" sz="900" b="1" dirty="0" smtClean="0"/>
          </a:p>
        </p:txBody>
      </p:sp>
      <p:sp>
        <p:nvSpPr>
          <p:cNvPr id="6" name="Rectangle 4"/>
          <p:cNvSpPr txBox="1">
            <a:spLocks noChangeArrowheads="1"/>
          </p:cNvSpPr>
          <p:nvPr/>
        </p:nvSpPr>
        <p:spPr bwMode="auto">
          <a:xfrm>
            <a:off x="6629400" y="6224588"/>
            <a:ext cx="1905000" cy="22860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defPPr>
              <a:defRPr lang="en-US"/>
            </a:defPPr>
            <a:lvl1pPr algn="r" rtl="0" eaLnBrk="0" fontAlgn="base" hangingPunct="0">
              <a:spcBef>
                <a:spcPct val="0"/>
              </a:spcBef>
              <a:spcAft>
                <a:spcPct val="0"/>
              </a:spcAft>
              <a:defRPr sz="1000" b="1" kern="1200" smtClean="0">
                <a:solidFill>
                  <a:schemeClr val="bg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a:lstStyle>
          <a:p>
            <a:pPr>
              <a:defRPr/>
            </a:pPr>
            <a:r>
              <a:rPr lang="en-US" dirty="0" smtClean="0"/>
              <a:t>October </a:t>
            </a:r>
            <a:r>
              <a:rPr lang="en-US" dirty="0"/>
              <a:t> </a:t>
            </a:r>
            <a:r>
              <a:rPr lang="en-US" dirty="0" smtClean="0"/>
              <a:t>29 2013</a:t>
            </a:r>
            <a:endParaRPr lang="en-US" dirty="0"/>
          </a:p>
        </p:txBody>
      </p:sp>
      <p:sp>
        <p:nvSpPr>
          <p:cNvPr id="7" name="TextBox 6"/>
          <p:cNvSpPr txBox="1"/>
          <p:nvPr/>
        </p:nvSpPr>
        <p:spPr>
          <a:xfrm>
            <a:off x="1981200" y="4724400"/>
            <a:ext cx="6553200" cy="830997"/>
          </a:xfrm>
          <a:prstGeom prst="rect">
            <a:avLst/>
          </a:prstGeom>
          <a:noFill/>
        </p:spPr>
        <p:txBody>
          <a:bodyPr wrap="square" rtlCol="0">
            <a:spAutoFit/>
          </a:bodyPr>
          <a:lstStyle/>
          <a:p>
            <a:r>
              <a:rPr lang="en-US" dirty="0" smtClean="0"/>
              <a:t>12</a:t>
            </a:r>
            <a:r>
              <a:rPr lang="en-US" baseline="30000" dirty="0" smtClean="0"/>
              <a:t>th</a:t>
            </a:r>
            <a:r>
              <a:rPr lang="en-US" dirty="0" smtClean="0"/>
              <a:t> Annual CMAS Conference, Chapel Hill NC</a:t>
            </a:r>
          </a:p>
          <a:p>
            <a:r>
              <a:rPr lang="en-US" dirty="0" smtClean="0"/>
              <a:t>October 29,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600" cy="5486400"/>
          </a:xfrm>
        </p:spPr>
        <p:txBody>
          <a:bodyPr>
            <a:normAutofit fontScale="77500" lnSpcReduction="20000"/>
          </a:bodyPr>
          <a:lstStyle/>
          <a:p>
            <a:r>
              <a:rPr lang="en-US" dirty="0" smtClean="0"/>
              <a:t>Emission Processing</a:t>
            </a:r>
          </a:p>
          <a:p>
            <a:pPr lvl="1"/>
            <a:r>
              <a:rPr lang="en-US" dirty="0" smtClean="0"/>
              <a:t>Performed using SMOKE system version 3.0</a:t>
            </a:r>
          </a:p>
          <a:p>
            <a:pPr lvl="1"/>
            <a:r>
              <a:rPr lang="en-US" dirty="0" smtClean="0"/>
              <a:t>Temporal allocation:</a:t>
            </a:r>
          </a:p>
          <a:p>
            <a:pPr lvl="2"/>
            <a:r>
              <a:rPr lang="en-US" dirty="0" smtClean="0"/>
              <a:t>Hour-specific for major point sources equipped with Continuous Emission Monitors (CEM), wildfire emissions, and biogenic emissions</a:t>
            </a:r>
          </a:p>
          <a:p>
            <a:pPr lvl="2"/>
            <a:r>
              <a:rPr lang="en-US" dirty="0" smtClean="0"/>
              <a:t>Annual emissions allocated to individual hours based on source-specific monthly, weekly, and diurnal factors</a:t>
            </a:r>
          </a:p>
          <a:p>
            <a:pPr lvl="1"/>
            <a:r>
              <a:rPr lang="en-US" dirty="0" smtClean="0"/>
              <a:t>Speciation:</a:t>
            </a:r>
          </a:p>
          <a:p>
            <a:pPr lvl="2"/>
            <a:r>
              <a:rPr lang="en-US" dirty="0" smtClean="0"/>
              <a:t>VOC </a:t>
            </a:r>
            <a:r>
              <a:rPr lang="en-US" dirty="0" err="1" smtClean="0"/>
              <a:t>speciated</a:t>
            </a:r>
            <a:r>
              <a:rPr lang="en-US" dirty="0" smtClean="0"/>
              <a:t> both for the CB-05 and SAPRC07 mechanism based on source-specific profiles</a:t>
            </a:r>
          </a:p>
          <a:p>
            <a:pPr lvl="2"/>
            <a:r>
              <a:rPr lang="en-US" dirty="0" smtClean="0"/>
              <a:t>Primary PM</a:t>
            </a:r>
            <a:r>
              <a:rPr lang="en-US" baseline="-25000" dirty="0" smtClean="0"/>
              <a:t>2.5</a:t>
            </a:r>
            <a:r>
              <a:rPr lang="en-US" dirty="0" smtClean="0"/>
              <a:t> emissions split into sulfate, nitrate, EC, OC, and other primary PM</a:t>
            </a:r>
            <a:r>
              <a:rPr lang="en-US" baseline="-25000" dirty="0" smtClean="0"/>
              <a:t>2.5</a:t>
            </a:r>
          </a:p>
          <a:p>
            <a:pPr lvl="1"/>
            <a:r>
              <a:rPr lang="en-US" dirty="0" smtClean="0"/>
              <a:t>Spatial allocation:</a:t>
            </a:r>
          </a:p>
          <a:p>
            <a:pPr lvl="2"/>
            <a:r>
              <a:rPr lang="en-US" dirty="0" smtClean="0"/>
              <a:t>12km by 12km modeling grid using a Lambert Conformal projection</a:t>
            </a:r>
          </a:p>
          <a:p>
            <a:pPr lvl="2"/>
            <a:r>
              <a:rPr lang="en-US" dirty="0" smtClean="0"/>
              <a:t>Used 60+ spatial surrogates (population, roadways, railroads, ports, etc.) to perform source-specific spatial allocation of county-based emissions to the modeling grid</a:t>
            </a:r>
          </a:p>
          <a:p>
            <a:pPr lvl="2"/>
            <a:r>
              <a:rPr lang="en-US" dirty="0" smtClean="0"/>
              <a:t>No spatial allocation was performed for point sources because the exact latitude and longitude are </a:t>
            </a:r>
            <a:r>
              <a:rPr lang="en-US" dirty="0" smtClean="0"/>
              <a:t>known</a:t>
            </a:r>
          </a:p>
          <a:p>
            <a:pPr lvl="1"/>
            <a:endParaRPr lang="en-US" dirty="0" smtClean="0"/>
          </a:p>
          <a:p>
            <a:endParaRPr lang="en-US" dirty="0" smtClean="0"/>
          </a:p>
        </p:txBody>
      </p:sp>
      <p:sp>
        <p:nvSpPr>
          <p:cNvPr id="4" name="Title 1"/>
          <p:cNvSpPr>
            <a:spLocks noGrp="1"/>
          </p:cNvSpPr>
          <p:nvPr>
            <p:ph type="title"/>
          </p:nvPr>
        </p:nvSpPr>
        <p:spPr>
          <a:xfrm>
            <a:off x="2209800" y="0"/>
            <a:ext cx="6934200" cy="944562"/>
          </a:xfrm>
        </p:spPr>
        <p:txBody>
          <a:bodyPr>
            <a:normAutofit fontScale="90000"/>
          </a:bodyPr>
          <a:lstStyle/>
          <a:p>
            <a:r>
              <a:rPr lang="en-US" sz="3600" dirty="0" smtClean="0"/>
              <a:t>Processing of NA Emissions for </a:t>
            </a:r>
            <a:r>
              <a:rPr lang="en-US" sz="3600" smtClean="0"/>
              <a:t>Phase </a:t>
            </a:r>
            <a:r>
              <a:rPr lang="en-US" sz="3600" smtClean="0"/>
              <a:t>2 (EPA)</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A8E6D85-3EB2-44A9-B4DC-6EE28012DDBD}" type="slidenum">
              <a:rPr lang="en-US" smtClean="0"/>
              <a:pPr/>
              <a:t>10</a:t>
            </a:fld>
            <a:endParaRPr lang="en-US"/>
          </a:p>
        </p:txBody>
      </p:sp>
      <p:graphicFrame>
        <p:nvGraphicFramePr>
          <p:cNvPr id="5" name="Content Placeholder 4"/>
          <p:cNvGraphicFramePr>
            <a:graphicFrameLocks noGrp="1"/>
          </p:cNvGraphicFramePr>
          <p:nvPr>
            <p:ph idx="1"/>
          </p:nvPr>
        </p:nvGraphicFramePr>
        <p:xfrm>
          <a:off x="533400" y="1219200"/>
          <a:ext cx="8522208"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143000" y="6457890"/>
            <a:ext cx="7391400" cy="400110"/>
          </a:xfrm>
          <a:prstGeom prst="rect">
            <a:avLst/>
          </a:prstGeom>
          <a:noFill/>
        </p:spPr>
        <p:txBody>
          <a:bodyPr wrap="square" rtlCol="0">
            <a:spAutoFit/>
          </a:bodyPr>
          <a:lstStyle/>
          <a:p>
            <a:r>
              <a:rPr lang="en-US" sz="1000" dirty="0" smtClean="0"/>
              <a:t>Source: Derived from US EPA Trends Data: </a:t>
            </a:r>
            <a:r>
              <a:rPr lang="en-US" sz="1000" dirty="0" smtClean="0">
                <a:hlinkClick r:id="rId3"/>
              </a:rPr>
              <a:t>http://www.epa.gov/ttn/chief/trends/</a:t>
            </a:r>
            <a:r>
              <a:rPr lang="en-US" sz="1000" dirty="0" smtClean="0"/>
              <a:t> </a:t>
            </a:r>
          </a:p>
          <a:p>
            <a:r>
              <a:rPr lang="en-US" sz="1000" dirty="0" smtClean="0"/>
              <a:t>(</a:t>
            </a:r>
            <a:r>
              <a:rPr lang="en-US" sz="1000" b="1" dirty="0" smtClean="0"/>
              <a:t>1970 - 2012 Average annual emissions, all criteria pollutants in MS Excel</a:t>
            </a:r>
            <a:r>
              <a:rPr lang="en-US" sz="1000" dirty="0" smtClean="0"/>
              <a:t> - June 2013 </a:t>
            </a:r>
            <a:endParaRPr lang="en-US" sz="1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A8E6D85-3EB2-44A9-B4DC-6EE28012DDBD}" type="slidenum">
              <a:rPr lang="en-US" smtClean="0"/>
              <a:pPr/>
              <a:t>11</a:t>
            </a:fld>
            <a:endParaRPr lang="en-US"/>
          </a:p>
        </p:txBody>
      </p:sp>
      <p:sp>
        <p:nvSpPr>
          <p:cNvPr id="7" name="TextBox 6"/>
          <p:cNvSpPr txBox="1"/>
          <p:nvPr/>
        </p:nvSpPr>
        <p:spPr>
          <a:xfrm>
            <a:off x="1143000" y="6457890"/>
            <a:ext cx="7391400" cy="400110"/>
          </a:xfrm>
          <a:prstGeom prst="rect">
            <a:avLst/>
          </a:prstGeom>
          <a:noFill/>
        </p:spPr>
        <p:txBody>
          <a:bodyPr wrap="square" rtlCol="0">
            <a:spAutoFit/>
          </a:bodyPr>
          <a:lstStyle/>
          <a:p>
            <a:r>
              <a:rPr lang="en-US" sz="1000" dirty="0" smtClean="0"/>
              <a:t>Source: Derived from US EPA Trends Data: </a:t>
            </a:r>
            <a:r>
              <a:rPr lang="en-US" sz="1000" dirty="0" smtClean="0">
                <a:hlinkClick r:id="rId2"/>
              </a:rPr>
              <a:t>http://www.epa.gov/ttn/chief/trends/</a:t>
            </a:r>
            <a:r>
              <a:rPr lang="en-US" sz="1000" dirty="0" smtClean="0"/>
              <a:t> </a:t>
            </a:r>
          </a:p>
          <a:p>
            <a:r>
              <a:rPr lang="en-US" sz="1000" dirty="0" smtClean="0"/>
              <a:t>(</a:t>
            </a:r>
            <a:r>
              <a:rPr lang="en-US" sz="1000" b="1" dirty="0" smtClean="0"/>
              <a:t>1970 - 2012 Average annual emissions, all criteria pollutants in MS Excel</a:t>
            </a:r>
            <a:r>
              <a:rPr lang="en-US" sz="1000" dirty="0" smtClean="0"/>
              <a:t> - June 2013 </a:t>
            </a:r>
            <a:endParaRPr lang="en-US" sz="1000" dirty="0"/>
          </a:p>
        </p:txBody>
      </p:sp>
      <p:graphicFrame>
        <p:nvGraphicFramePr>
          <p:cNvPr id="6" name="Chart 5"/>
          <p:cNvGraphicFramePr>
            <a:graphicFrameLocks noGrp="1"/>
          </p:cNvGraphicFramePr>
          <p:nvPr/>
        </p:nvGraphicFramePr>
        <p:xfrm>
          <a:off x="533400" y="1219200"/>
          <a:ext cx="8370804"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B99B544D-27CB-421D-857D-21D8A33B11EC}" type="slidenum">
              <a:rPr lang="en-US" smtClean="0"/>
              <a:pPr/>
              <a:t>12</a:t>
            </a:fld>
            <a:endParaRPr lang="en-US"/>
          </a:p>
        </p:txBody>
      </p:sp>
      <p:graphicFrame>
        <p:nvGraphicFramePr>
          <p:cNvPr id="6" name="Table 5"/>
          <p:cNvGraphicFramePr>
            <a:graphicFrameLocks noGrp="1"/>
          </p:cNvGraphicFramePr>
          <p:nvPr/>
        </p:nvGraphicFramePr>
        <p:xfrm>
          <a:off x="1447800" y="2743200"/>
          <a:ext cx="6096000" cy="30429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smtClean="0"/>
                        <a:t>Pollutant</a:t>
                      </a:r>
                      <a:endParaRPr lang="en-US" dirty="0"/>
                    </a:p>
                  </a:txBody>
                  <a:tcPr/>
                </a:tc>
                <a:tc>
                  <a:txBody>
                    <a:bodyPr/>
                    <a:lstStyle/>
                    <a:p>
                      <a:r>
                        <a:rPr lang="en-US" dirty="0" smtClean="0"/>
                        <a:t>AQMEII Phase 1 (Full Domain)</a:t>
                      </a:r>
                      <a:endParaRPr lang="en-US" dirty="0"/>
                    </a:p>
                  </a:txBody>
                  <a:tcPr/>
                </a:tc>
                <a:tc>
                  <a:txBody>
                    <a:bodyPr/>
                    <a:lstStyle/>
                    <a:p>
                      <a:r>
                        <a:rPr lang="en-US" dirty="0" smtClean="0"/>
                        <a:t>AQMEII Phase 2 (Full Domain)</a:t>
                      </a:r>
                      <a:endParaRPr lang="en-US" dirty="0"/>
                    </a:p>
                  </a:txBody>
                  <a:tcPr/>
                </a:tc>
                <a:tc>
                  <a:txBody>
                    <a:bodyPr/>
                    <a:lstStyle/>
                    <a:p>
                      <a:r>
                        <a:rPr lang="en-US" dirty="0" smtClean="0"/>
                        <a:t>EPA</a:t>
                      </a:r>
                      <a:r>
                        <a:rPr lang="en-US" baseline="0" dirty="0" smtClean="0"/>
                        <a:t> Trends estimate (US </a:t>
                      </a:r>
                      <a:r>
                        <a:rPr lang="en-US" baseline="0" dirty="0" smtClean="0"/>
                        <a:t>only*)</a:t>
                      </a:r>
                      <a:endParaRPr lang="en-US" dirty="0"/>
                    </a:p>
                  </a:txBody>
                  <a:tcPr/>
                </a:tc>
              </a:tr>
              <a:tr h="370840">
                <a:tc>
                  <a:txBody>
                    <a:bodyPr/>
                    <a:lstStyle/>
                    <a:p>
                      <a:r>
                        <a:rPr lang="en-US" dirty="0" smtClean="0"/>
                        <a:t>SO2</a:t>
                      </a:r>
                      <a:endParaRPr lang="en-US" dirty="0"/>
                    </a:p>
                  </a:txBody>
                  <a:tcPr/>
                </a:tc>
                <a:tc>
                  <a:txBody>
                    <a:bodyPr/>
                    <a:lstStyle/>
                    <a:p>
                      <a:r>
                        <a:rPr lang="en-US" dirty="0" smtClean="0"/>
                        <a:t>16,839</a:t>
                      </a:r>
                      <a:endParaRPr lang="en-US" dirty="0"/>
                    </a:p>
                  </a:txBody>
                  <a:tcPr/>
                </a:tc>
                <a:tc>
                  <a:txBody>
                    <a:bodyPr/>
                    <a:lstStyle/>
                    <a:p>
                      <a:r>
                        <a:rPr lang="en-US" dirty="0" smtClean="0"/>
                        <a:t>15,477</a:t>
                      </a:r>
                      <a:endParaRPr lang="en-US" dirty="0"/>
                    </a:p>
                  </a:txBody>
                  <a:tcPr/>
                </a:tc>
                <a:tc>
                  <a:txBody>
                    <a:bodyPr/>
                    <a:lstStyle/>
                    <a:p>
                      <a:pPr algn="ctr"/>
                      <a:r>
                        <a:rPr lang="en-US" dirty="0" smtClean="0"/>
                        <a:t>13,320</a:t>
                      </a:r>
                      <a:endParaRPr lang="en-US" dirty="0"/>
                    </a:p>
                  </a:txBody>
                  <a:tcPr/>
                </a:tc>
              </a:tr>
              <a:tr h="370840">
                <a:tc>
                  <a:txBody>
                    <a:bodyPr/>
                    <a:lstStyle/>
                    <a:p>
                      <a:r>
                        <a:rPr lang="en-US" dirty="0" smtClean="0"/>
                        <a:t>NOx</a:t>
                      </a:r>
                      <a:endParaRPr lang="en-US" dirty="0"/>
                    </a:p>
                  </a:txBody>
                  <a:tcPr/>
                </a:tc>
                <a:tc>
                  <a:txBody>
                    <a:bodyPr/>
                    <a:lstStyle/>
                    <a:p>
                      <a:r>
                        <a:rPr lang="en-US" dirty="0" smtClean="0"/>
                        <a:t>20,863</a:t>
                      </a:r>
                      <a:endParaRPr lang="en-US" dirty="0"/>
                    </a:p>
                  </a:txBody>
                  <a:tcPr/>
                </a:tc>
                <a:tc>
                  <a:txBody>
                    <a:bodyPr/>
                    <a:lstStyle/>
                    <a:p>
                      <a:r>
                        <a:rPr lang="en-US" dirty="0" smtClean="0"/>
                        <a:t>23,165</a:t>
                      </a:r>
                      <a:endParaRPr lang="en-US" dirty="0"/>
                    </a:p>
                  </a:txBody>
                  <a:tcPr/>
                </a:tc>
                <a:tc>
                  <a:txBody>
                    <a:bodyPr/>
                    <a:lstStyle/>
                    <a:p>
                      <a:pPr algn="ctr"/>
                      <a:r>
                        <a:rPr lang="en-US" dirty="0" smtClean="0"/>
                        <a:t>18,286</a:t>
                      </a:r>
                      <a:endParaRPr lang="en-US" dirty="0"/>
                    </a:p>
                  </a:txBody>
                  <a:tcPr/>
                </a:tc>
              </a:tr>
              <a:tr h="370840">
                <a:tc>
                  <a:txBody>
                    <a:bodyPr/>
                    <a:lstStyle/>
                    <a:p>
                      <a:r>
                        <a:rPr lang="en-US" dirty="0" smtClean="0"/>
                        <a:t>PM2.5</a:t>
                      </a:r>
                      <a:endParaRPr lang="en-US" dirty="0"/>
                    </a:p>
                  </a:txBody>
                  <a:tcPr/>
                </a:tc>
                <a:tc>
                  <a:txBody>
                    <a:bodyPr/>
                    <a:lstStyle/>
                    <a:p>
                      <a:r>
                        <a:rPr lang="en-US" dirty="0" smtClean="0"/>
                        <a:t>4,047</a:t>
                      </a:r>
                      <a:endParaRPr lang="en-US" dirty="0"/>
                    </a:p>
                  </a:txBody>
                  <a:tcPr/>
                </a:tc>
                <a:tc>
                  <a:txBody>
                    <a:bodyPr/>
                    <a:lstStyle/>
                    <a:p>
                      <a:r>
                        <a:rPr lang="en-US" dirty="0" smtClean="0"/>
                        <a:t>5,316</a:t>
                      </a:r>
                      <a:endParaRPr lang="en-US" dirty="0"/>
                    </a:p>
                  </a:txBody>
                  <a:tcPr/>
                </a:tc>
                <a:tc>
                  <a:txBody>
                    <a:bodyPr/>
                    <a:lstStyle/>
                    <a:p>
                      <a:pPr algn="ctr" fontAlgn="b"/>
                      <a:r>
                        <a:rPr lang="en-US" sz="1800" b="0" i="0" u="none" strike="noStrike" dirty="0" smtClean="0">
                          <a:solidFill>
                            <a:srgbClr val="000000"/>
                          </a:solidFill>
                          <a:latin typeface="+mn-lt"/>
                        </a:rPr>
                        <a:t>5,636</a:t>
                      </a:r>
                      <a:endParaRPr lang="en-US" sz="1800" b="0" i="0" u="none" strike="noStrike" dirty="0">
                        <a:solidFill>
                          <a:srgbClr val="000000"/>
                        </a:solidFill>
                        <a:latin typeface="+mn-lt"/>
                      </a:endParaRPr>
                    </a:p>
                  </a:txBody>
                  <a:tcPr marL="9525" marR="9525" marT="9525" marB="0" anchor="b"/>
                </a:tc>
              </a:tr>
              <a:tr h="370840">
                <a:tc>
                  <a:txBody>
                    <a:bodyPr/>
                    <a:lstStyle/>
                    <a:p>
                      <a:r>
                        <a:rPr lang="en-US" dirty="0" smtClean="0"/>
                        <a:t>NH3</a:t>
                      </a:r>
                      <a:endParaRPr lang="en-US" dirty="0"/>
                    </a:p>
                  </a:txBody>
                  <a:tcPr/>
                </a:tc>
                <a:tc>
                  <a:txBody>
                    <a:bodyPr/>
                    <a:lstStyle/>
                    <a:p>
                      <a:r>
                        <a:rPr lang="en-US" dirty="0" smtClean="0"/>
                        <a:t>4,698</a:t>
                      </a:r>
                      <a:endParaRPr lang="en-US" dirty="0"/>
                    </a:p>
                  </a:txBody>
                  <a:tcPr/>
                </a:tc>
                <a:tc>
                  <a:txBody>
                    <a:bodyPr/>
                    <a:lstStyle/>
                    <a:p>
                      <a:r>
                        <a:rPr lang="en-US" dirty="0" smtClean="0"/>
                        <a:t>5,087</a:t>
                      </a:r>
                      <a:endParaRPr lang="en-US" dirty="0"/>
                    </a:p>
                  </a:txBody>
                  <a:tcPr/>
                </a:tc>
                <a:tc>
                  <a:txBody>
                    <a:bodyPr/>
                    <a:lstStyle/>
                    <a:p>
                      <a:pPr algn="ctr"/>
                      <a:r>
                        <a:rPr lang="en-US" dirty="0" smtClean="0">
                          <a:latin typeface="+mn-lt"/>
                        </a:rPr>
                        <a:t>4,714</a:t>
                      </a:r>
                      <a:endParaRPr lang="en-US" dirty="0">
                        <a:latin typeface="+mn-lt"/>
                      </a:endParaRPr>
                    </a:p>
                  </a:txBody>
                  <a:tcPr/>
                </a:tc>
              </a:tr>
              <a:tr h="370840">
                <a:tc>
                  <a:txBody>
                    <a:bodyPr/>
                    <a:lstStyle/>
                    <a:p>
                      <a:r>
                        <a:rPr lang="en-US" dirty="0" smtClean="0"/>
                        <a:t>CO</a:t>
                      </a:r>
                      <a:endParaRPr lang="en-US" dirty="0"/>
                    </a:p>
                  </a:txBody>
                  <a:tcPr/>
                </a:tc>
                <a:tc>
                  <a:txBody>
                    <a:bodyPr/>
                    <a:lstStyle/>
                    <a:p>
                      <a:r>
                        <a:rPr lang="en-US" dirty="0" smtClean="0"/>
                        <a:t>90,064</a:t>
                      </a:r>
                      <a:endParaRPr lang="en-US" dirty="0"/>
                    </a:p>
                  </a:txBody>
                  <a:tcPr/>
                </a:tc>
                <a:tc>
                  <a:txBody>
                    <a:bodyPr/>
                    <a:lstStyle/>
                    <a:p>
                      <a:r>
                        <a:rPr lang="en-US" dirty="0" smtClean="0"/>
                        <a:t>98,339</a:t>
                      </a:r>
                      <a:endParaRPr lang="en-US" dirty="0"/>
                    </a:p>
                  </a:txBody>
                  <a:tcPr/>
                </a:tc>
                <a:tc>
                  <a:txBody>
                    <a:bodyPr/>
                    <a:lstStyle/>
                    <a:p>
                      <a:pPr algn="ctr"/>
                      <a:r>
                        <a:rPr lang="en-US" dirty="0" smtClean="0"/>
                        <a:t>88,077</a:t>
                      </a:r>
                      <a:endParaRPr lang="en-US" dirty="0"/>
                    </a:p>
                  </a:txBody>
                  <a:tcPr/>
                </a:tc>
              </a:tr>
            </a:tbl>
          </a:graphicData>
        </a:graphic>
      </p:graphicFrame>
      <p:sp>
        <p:nvSpPr>
          <p:cNvPr id="7" name="TextBox 6"/>
          <p:cNvSpPr txBox="1"/>
          <p:nvPr/>
        </p:nvSpPr>
        <p:spPr>
          <a:xfrm>
            <a:off x="3200400" y="609600"/>
            <a:ext cx="5486400" cy="830997"/>
          </a:xfrm>
          <a:prstGeom prst="rect">
            <a:avLst/>
          </a:prstGeom>
          <a:noFill/>
        </p:spPr>
        <p:txBody>
          <a:bodyPr wrap="square" rtlCol="0">
            <a:spAutoFit/>
          </a:bodyPr>
          <a:lstStyle/>
          <a:p>
            <a:r>
              <a:rPr lang="en-US" dirty="0" smtClean="0"/>
              <a:t>2006 Emission Estimates across all sectors in thousands of short tons</a:t>
            </a:r>
            <a:endParaRPr lang="en-US" dirty="0"/>
          </a:p>
        </p:txBody>
      </p:sp>
      <p:sp>
        <p:nvSpPr>
          <p:cNvPr id="5" name="TextBox 4"/>
          <p:cNvSpPr txBox="1"/>
          <p:nvPr/>
        </p:nvSpPr>
        <p:spPr>
          <a:xfrm>
            <a:off x="1371600" y="6019800"/>
            <a:ext cx="6934200" cy="276999"/>
          </a:xfrm>
          <a:prstGeom prst="rect">
            <a:avLst/>
          </a:prstGeom>
          <a:noFill/>
        </p:spPr>
        <p:txBody>
          <a:bodyPr wrap="square" rtlCol="0">
            <a:spAutoFit/>
          </a:bodyPr>
          <a:lstStyle/>
          <a:p>
            <a:r>
              <a:rPr lang="en-US" sz="1200" dirty="0" smtClean="0"/>
              <a:t>*includes wildfires from 2005NEI</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B99B544D-27CB-421D-857D-21D8A33B11EC}" type="slidenum">
              <a:rPr lang="en-US" smtClean="0"/>
              <a:pPr/>
              <a:t>13</a:t>
            </a:fld>
            <a:endParaRPr lang="en-US"/>
          </a:p>
        </p:txBody>
      </p:sp>
      <p:graphicFrame>
        <p:nvGraphicFramePr>
          <p:cNvPr id="6" name="Table 5"/>
          <p:cNvGraphicFramePr>
            <a:graphicFrameLocks noGrp="1"/>
          </p:cNvGraphicFramePr>
          <p:nvPr/>
        </p:nvGraphicFramePr>
        <p:xfrm>
          <a:off x="1447800" y="2743200"/>
          <a:ext cx="4572000" cy="3042920"/>
        </p:xfrm>
        <a:graphic>
          <a:graphicData uri="http://schemas.openxmlformats.org/drawingml/2006/table">
            <a:tbl>
              <a:tblPr firstRow="1" bandRow="1">
                <a:tableStyleId>{5C22544A-7EE6-4342-B048-85BDC9FD1C3A}</a:tableStyleId>
              </a:tblPr>
              <a:tblGrid>
                <a:gridCol w="1524000"/>
                <a:gridCol w="1524000"/>
                <a:gridCol w="1524000"/>
              </a:tblGrid>
              <a:tr h="370840">
                <a:tc>
                  <a:txBody>
                    <a:bodyPr/>
                    <a:lstStyle/>
                    <a:p>
                      <a:r>
                        <a:rPr lang="en-US" dirty="0" smtClean="0"/>
                        <a:t>Pollutant</a:t>
                      </a:r>
                      <a:endParaRPr lang="en-US" dirty="0"/>
                    </a:p>
                  </a:txBody>
                  <a:tcPr/>
                </a:tc>
                <a:tc>
                  <a:txBody>
                    <a:bodyPr/>
                    <a:lstStyle/>
                    <a:p>
                      <a:r>
                        <a:rPr lang="en-US" dirty="0" smtClean="0"/>
                        <a:t>AQMEII Phase 2 (Full Domain)</a:t>
                      </a:r>
                      <a:endParaRPr lang="en-US" dirty="0"/>
                    </a:p>
                  </a:txBody>
                  <a:tcPr/>
                </a:tc>
                <a:tc>
                  <a:txBody>
                    <a:bodyPr/>
                    <a:lstStyle/>
                    <a:p>
                      <a:r>
                        <a:rPr lang="en-US" dirty="0" smtClean="0"/>
                        <a:t>EPA</a:t>
                      </a:r>
                      <a:r>
                        <a:rPr lang="en-US" baseline="0" dirty="0" smtClean="0"/>
                        <a:t> Trends estimate (US only)</a:t>
                      </a:r>
                      <a:endParaRPr lang="en-US" dirty="0"/>
                    </a:p>
                  </a:txBody>
                  <a:tcPr/>
                </a:tc>
              </a:tr>
              <a:tr h="370840">
                <a:tc>
                  <a:txBody>
                    <a:bodyPr/>
                    <a:lstStyle/>
                    <a:p>
                      <a:r>
                        <a:rPr lang="en-US" dirty="0" smtClean="0"/>
                        <a:t>SO2</a:t>
                      </a:r>
                      <a:endParaRPr lang="en-US" dirty="0"/>
                    </a:p>
                  </a:txBody>
                  <a:tcPr/>
                </a:tc>
                <a:tc>
                  <a:txBody>
                    <a:bodyPr/>
                    <a:lstStyle/>
                    <a:p>
                      <a:r>
                        <a:rPr lang="en-US" dirty="0" smtClean="0"/>
                        <a:t>11,032</a:t>
                      </a:r>
                      <a:endParaRPr lang="en-US" dirty="0"/>
                    </a:p>
                  </a:txBody>
                  <a:tcPr/>
                </a:tc>
                <a:tc>
                  <a:txBody>
                    <a:bodyPr/>
                    <a:lstStyle/>
                    <a:p>
                      <a:pPr algn="ctr"/>
                      <a:r>
                        <a:rPr lang="en-US" dirty="0" smtClean="0"/>
                        <a:t>7,557</a:t>
                      </a:r>
                      <a:endParaRPr lang="en-US" dirty="0"/>
                    </a:p>
                  </a:txBody>
                  <a:tcPr/>
                </a:tc>
              </a:tr>
              <a:tr h="370840">
                <a:tc>
                  <a:txBody>
                    <a:bodyPr/>
                    <a:lstStyle/>
                    <a:p>
                      <a:r>
                        <a:rPr lang="en-US" dirty="0" smtClean="0"/>
                        <a:t>NOx</a:t>
                      </a:r>
                      <a:endParaRPr lang="en-US" dirty="0"/>
                    </a:p>
                  </a:txBody>
                  <a:tcPr/>
                </a:tc>
                <a:tc>
                  <a:txBody>
                    <a:bodyPr/>
                    <a:lstStyle/>
                    <a:p>
                      <a:r>
                        <a:rPr lang="en-US" dirty="0" smtClean="0"/>
                        <a:t>19,060</a:t>
                      </a:r>
                      <a:endParaRPr lang="en-US" dirty="0"/>
                    </a:p>
                  </a:txBody>
                  <a:tcPr/>
                </a:tc>
                <a:tc>
                  <a:txBody>
                    <a:bodyPr/>
                    <a:lstStyle/>
                    <a:p>
                      <a:pPr algn="ctr"/>
                      <a:r>
                        <a:rPr lang="en-US" dirty="0" smtClean="0"/>
                        <a:t>14,310</a:t>
                      </a:r>
                      <a:endParaRPr lang="en-US" dirty="0"/>
                    </a:p>
                  </a:txBody>
                  <a:tcPr/>
                </a:tc>
              </a:tr>
              <a:tr h="370840">
                <a:tc>
                  <a:txBody>
                    <a:bodyPr/>
                    <a:lstStyle/>
                    <a:p>
                      <a:r>
                        <a:rPr lang="en-US" dirty="0" smtClean="0"/>
                        <a:t>PM2.5</a:t>
                      </a:r>
                      <a:endParaRPr lang="en-US" dirty="0"/>
                    </a:p>
                  </a:txBody>
                  <a:tcPr/>
                </a:tc>
                <a:tc>
                  <a:txBody>
                    <a:bodyPr/>
                    <a:lstStyle/>
                    <a:p>
                      <a:r>
                        <a:rPr lang="en-US" dirty="0" smtClean="0"/>
                        <a:t>4,663</a:t>
                      </a:r>
                      <a:endParaRPr lang="en-US" dirty="0"/>
                    </a:p>
                  </a:txBody>
                  <a:tcPr/>
                </a:tc>
                <a:tc>
                  <a:txBody>
                    <a:bodyPr/>
                    <a:lstStyle/>
                    <a:p>
                      <a:pPr algn="ctr" fontAlgn="b"/>
                      <a:r>
                        <a:rPr lang="en-US" sz="1800" b="0" i="0" u="none" strike="noStrike" dirty="0" smtClean="0">
                          <a:solidFill>
                            <a:srgbClr val="000000"/>
                          </a:solidFill>
                          <a:latin typeface="+mn-lt"/>
                        </a:rPr>
                        <a:t>5,636</a:t>
                      </a:r>
                      <a:endParaRPr lang="en-US" sz="1800" b="0" i="0" u="none" strike="noStrike" dirty="0">
                        <a:solidFill>
                          <a:srgbClr val="000000"/>
                        </a:solidFill>
                        <a:latin typeface="+mn-lt"/>
                      </a:endParaRPr>
                    </a:p>
                  </a:txBody>
                  <a:tcPr marL="9525" marR="9525" marT="9525" marB="0" anchor="b"/>
                </a:tc>
              </a:tr>
              <a:tr h="370840">
                <a:tc>
                  <a:txBody>
                    <a:bodyPr/>
                    <a:lstStyle/>
                    <a:p>
                      <a:r>
                        <a:rPr lang="en-US" dirty="0" smtClean="0"/>
                        <a:t>NH3</a:t>
                      </a:r>
                      <a:endParaRPr lang="en-US" dirty="0"/>
                    </a:p>
                  </a:txBody>
                  <a:tcPr/>
                </a:tc>
                <a:tc>
                  <a:txBody>
                    <a:bodyPr/>
                    <a:lstStyle/>
                    <a:p>
                      <a:r>
                        <a:rPr lang="en-US" dirty="0" smtClean="0"/>
                        <a:t>4,963</a:t>
                      </a:r>
                      <a:endParaRPr lang="en-US" dirty="0"/>
                    </a:p>
                  </a:txBody>
                  <a:tcPr/>
                </a:tc>
                <a:tc>
                  <a:txBody>
                    <a:bodyPr/>
                    <a:lstStyle/>
                    <a:p>
                      <a:pPr algn="ctr"/>
                      <a:r>
                        <a:rPr lang="en-US" dirty="0" smtClean="0">
                          <a:latin typeface="+mn-lt"/>
                        </a:rPr>
                        <a:t>4,714</a:t>
                      </a:r>
                      <a:endParaRPr lang="en-US" dirty="0">
                        <a:latin typeface="+mn-lt"/>
                      </a:endParaRPr>
                    </a:p>
                  </a:txBody>
                  <a:tcPr/>
                </a:tc>
              </a:tr>
              <a:tr h="370840">
                <a:tc>
                  <a:txBody>
                    <a:bodyPr/>
                    <a:lstStyle/>
                    <a:p>
                      <a:r>
                        <a:rPr lang="en-US" dirty="0" smtClean="0"/>
                        <a:t>CO</a:t>
                      </a:r>
                      <a:endParaRPr lang="en-US" dirty="0"/>
                    </a:p>
                  </a:txBody>
                  <a:tcPr/>
                </a:tc>
                <a:tc>
                  <a:txBody>
                    <a:bodyPr/>
                    <a:lstStyle/>
                    <a:p>
                      <a:r>
                        <a:rPr lang="en-US" dirty="0" smtClean="0"/>
                        <a:t>75,797</a:t>
                      </a:r>
                      <a:endParaRPr lang="en-US" dirty="0"/>
                    </a:p>
                  </a:txBody>
                  <a:tcPr/>
                </a:tc>
                <a:tc>
                  <a:txBody>
                    <a:bodyPr/>
                    <a:lstStyle/>
                    <a:p>
                      <a:pPr algn="ctr"/>
                      <a:r>
                        <a:rPr lang="en-US" dirty="0" smtClean="0"/>
                        <a:t>88,077</a:t>
                      </a:r>
                      <a:endParaRPr lang="en-US" dirty="0"/>
                    </a:p>
                  </a:txBody>
                  <a:tcPr/>
                </a:tc>
              </a:tr>
            </a:tbl>
          </a:graphicData>
        </a:graphic>
      </p:graphicFrame>
      <p:sp>
        <p:nvSpPr>
          <p:cNvPr id="7" name="TextBox 6"/>
          <p:cNvSpPr txBox="1"/>
          <p:nvPr/>
        </p:nvSpPr>
        <p:spPr>
          <a:xfrm>
            <a:off x="3200400" y="609600"/>
            <a:ext cx="5486400" cy="830997"/>
          </a:xfrm>
          <a:prstGeom prst="rect">
            <a:avLst/>
          </a:prstGeom>
          <a:noFill/>
        </p:spPr>
        <p:txBody>
          <a:bodyPr wrap="square" rtlCol="0">
            <a:spAutoFit/>
          </a:bodyPr>
          <a:lstStyle/>
          <a:p>
            <a:r>
              <a:rPr lang="en-US" dirty="0" smtClean="0"/>
              <a:t>2010 Emission Estimates across all sectors in thousands of short tons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B99B544D-27CB-421D-857D-21D8A33B11EC}" type="slidenum">
              <a:rPr lang="en-US" smtClean="0"/>
              <a:pPr/>
              <a:t>14</a:t>
            </a:fld>
            <a:endParaRPr lang="en-US"/>
          </a:p>
        </p:txBody>
      </p:sp>
      <p:graphicFrame>
        <p:nvGraphicFramePr>
          <p:cNvPr id="6" name="Table 5"/>
          <p:cNvGraphicFramePr>
            <a:graphicFrameLocks noGrp="1"/>
          </p:cNvGraphicFramePr>
          <p:nvPr/>
        </p:nvGraphicFramePr>
        <p:xfrm>
          <a:off x="1447800" y="2743200"/>
          <a:ext cx="6934200" cy="3042920"/>
        </p:xfrm>
        <a:graphic>
          <a:graphicData uri="http://schemas.openxmlformats.org/drawingml/2006/table">
            <a:tbl>
              <a:tblPr firstRow="1" bandRow="1">
                <a:tableStyleId>{5C22544A-7EE6-4342-B048-85BDC9FD1C3A}</a:tableStyleId>
              </a:tblPr>
              <a:tblGrid>
                <a:gridCol w="2311400"/>
                <a:gridCol w="2658110"/>
                <a:gridCol w="1964690"/>
              </a:tblGrid>
              <a:tr h="370840">
                <a:tc>
                  <a:txBody>
                    <a:bodyPr/>
                    <a:lstStyle/>
                    <a:p>
                      <a:r>
                        <a:rPr lang="en-US" dirty="0" smtClean="0"/>
                        <a:t>Pollutant</a:t>
                      </a:r>
                      <a:endParaRPr lang="en-US" dirty="0"/>
                    </a:p>
                  </a:txBody>
                  <a:tcPr/>
                </a:tc>
                <a:tc>
                  <a:txBody>
                    <a:bodyPr/>
                    <a:lstStyle/>
                    <a:p>
                      <a:r>
                        <a:rPr lang="en-US" dirty="0" smtClean="0"/>
                        <a:t>2010-2006</a:t>
                      </a:r>
                    </a:p>
                    <a:p>
                      <a:r>
                        <a:rPr lang="en-US" dirty="0" smtClean="0"/>
                        <a:t>AQMEII Phase 2 (Full Domain)</a:t>
                      </a:r>
                      <a:endParaRPr lang="en-US" dirty="0"/>
                    </a:p>
                  </a:txBody>
                  <a:tcPr/>
                </a:tc>
                <a:tc>
                  <a:txBody>
                    <a:bodyPr/>
                    <a:lstStyle/>
                    <a:p>
                      <a:r>
                        <a:rPr lang="en-US" dirty="0" smtClean="0"/>
                        <a:t>2010-2006</a:t>
                      </a:r>
                    </a:p>
                    <a:p>
                      <a:r>
                        <a:rPr lang="en-US" dirty="0" smtClean="0"/>
                        <a:t>EPA</a:t>
                      </a:r>
                      <a:r>
                        <a:rPr lang="en-US" baseline="0" dirty="0" smtClean="0"/>
                        <a:t> Trends estimate (US </a:t>
                      </a:r>
                      <a:r>
                        <a:rPr lang="en-US" baseline="0" dirty="0" smtClean="0"/>
                        <a:t>only*)</a:t>
                      </a:r>
                      <a:endParaRPr lang="en-US" dirty="0"/>
                    </a:p>
                  </a:txBody>
                  <a:tcPr/>
                </a:tc>
              </a:tr>
              <a:tr h="370840">
                <a:tc>
                  <a:txBody>
                    <a:bodyPr/>
                    <a:lstStyle/>
                    <a:p>
                      <a:r>
                        <a:rPr lang="en-US" b="1" dirty="0" smtClean="0"/>
                        <a:t>SO2</a:t>
                      </a:r>
                      <a:endParaRPr lang="en-US" b="1" dirty="0"/>
                    </a:p>
                  </a:txBody>
                  <a:tcPr/>
                </a:tc>
                <a:tc>
                  <a:txBody>
                    <a:bodyPr/>
                    <a:lstStyle/>
                    <a:p>
                      <a:r>
                        <a:rPr lang="en-US" b="1" dirty="0" smtClean="0"/>
                        <a:t>-4,445 (-29%)</a:t>
                      </a:r>
                      <a:endParaRPr lang="en-US" b="1" dirty="0"/>
                    </a:p>
                  </a:txBody>
                  <a:tcPr/>
                </a:tc>
                <a:tc>
                  <a:txBody>
                    <a:bodyPr/>
                    <a:lstStyle/>
                    <a:p>
                      <a:pPr algn="ctr"/>
                      <a:r>
                        <a:rPr lang="en-US" b="1" dirty="0" smtClean="0"/>
                        <a:t>-5,762 (-43%)</a:t>
                      </a:r>
                      <a:endParaRPr lang="en-US" b="1" dirty="0"/>
                    </a:p>
                  </a:txBody>
                  <a:tcPr/>
                </a:tc>
              </a:tr>
              <a:tr h="370840">
                <a:tc>
                  <a:txBody>
                    <a:bodyPr/>
                    <a:lstStyle/>
                    <a:p>
                      <a:r>
                        <a:rPr lang="en-US" b="1" dirty="0" smtClean="0"/>
                        <a:t>NOx</a:t>
                      </a:r>
                      <a:endParaRPr lang="en-US" b="1" dirty="0"/>
                    </a:p>
                  </a:txBody>
                  <a:tcPr/>
                </a:tc>
                <a:tc>
                  <a:txBody>
                    <a:bodyPr/>
                    <a:lstStyle/>
                    <a:p>
                      <a:r>
                        <a:rPr lang="en-US" b="1" dirty="0" smtClean="0"/>
                        <a:t>-4,105 (-18%)</a:t>
                      </a:r>
                      <a:endParaRPr lang="en-US" b="1" dirty="0"/>
                    </a:p>
                  </a:txBody>
                  <a:tcPr/>
                </a:tc>
                <a:tc>
                  <a:txBody>
                    <a:bodyPr/>
                    <a:lstStyle/>
                    <a:p>
                      <a:pPr algn="ctr"/>
                      <a:r>
                        <a:rPr lang="en-US" b="1" dirty="0" smtClean="0"/>
                        <a:t>-3,976 (-22%)</a:t>
                      </a:r>
                      <a:endParaRPr lang="en-US" b="1" dirty="0"/>
                    </a:p>
                  </a:txBody>
                  <a:tcPr/>
                </a:tc>
              </a:tr>
              <a:tr h="370840">
                <a:tc>
                  <a:txBody>
                    <a:bodyPr/>
                    <a:lstStyle/>
                    <a:p>
                      <a:r>
                        <a:rPr lang="en-US" dirty="0" smtClean="0"/>
                        <a:t>PM2.5</a:t>
                      </a:r>
                      <a:endParaRPr lang="en-US" dirty="0"/>
                    </a:p>
                  </a:txBody>
                  <a:tcPr>
                    <a:noFill/>
                  </a:tcPr>
                </a:tc>
                <a:tc>
                  <a:txBody>
                    <a:bodyPr/>
                    <a:lstStyle/>
                    <a:p>
                      <a:r>
                        <a:rPr lang="en-US" dirty="0" smtClean="0"/>
                        <a:t>-653 (-12%)</a:t>
                      </a:r>
                      <a:endParaRPr lang="en-US" dirty="0"/>
                    </a:p>
                  </a:txBody>
                  <a:tcPr>
                    <a:noFill/>
                  </a:tcPr>
                </a:tc>
                <a:tc>
                  <a:txBody>
                    <a:bodyPr/>
                    <a:lstStyle/>
                    <a:p>
                      <a:pPr algn="ctr" fontAlgn="b"/>
                      <a:r>
                        <a:rPr lang="en-US" sz="1800" b="0" i="0" u="none" strike="noStrike" dirty="0" smtClean="0">
                          <a:solidFill>
                            <a:srgbClr val="000000"/>
                          </a:solidFill>
                          <a:latin typeface="+mn-lt"/>
                        </a:rPr>
                        <a:t>-309 (-5%) </a:t>
                      </a:r>
                    </a:p>
                  </a:txBody>
                  <a:tcPr marL="9525" marR="9525" marT="9525" marB="0" anchor="b">
                    <a:noFill/>
                  </a:tcPr>
                </a:tc>
              </a:tr>
              <a:tr h="370840">
                <a:tc>
                  <a:txBody>
                    <a:bodyPr/>
                    <a:lstStyle/>
                    <a:p>
                      <a:r>
                        <a:rPr lang="en-US" dirty="0" smtClean="0"/>
                        <a:t>NH3</a:t>
                      </a:r>
                      <a:endParaRPr lang="en-US" dirty="0"/>
                    </a:p>
                  </a:txBody>
                  <a:tcPr>
                    <a:noFill/>
                  </a:tcPr>
                </a:tc>
                <a:tc>
                  <a:txBody>
                    <a:bodyPr/>
                    <a:lstStyle/>
                    <a:p>
                      <a:r>
                        <a:rPr lang="en-US" dirty="0" smtClean="0"/>
                        <a:t>-124 (-2%)</a:t>
                      </a:r>
                      <a:endParaRPr lang="en-US" dirty="0"/>
                    </a:p>
                  </a:txBody>
                  <a:tcPr>
                    <a:noFill/>
                  </a:tcPr>
                </a:tc>
                <a:tc>
                  <a:txBody>
                    <a:bodyPr/>
                    <a:lstStyle/>
                    <a:p>
                      <a:pPr algn="ctr"/>
                      <a:r>
                        <a:rPr lang="en-US" dirty="0" smtClean="0">
                          <a:latin typeface="+mn-lt"/>
                        </a:rPr>
                        <a:t>+162 (+4%)</a:t>
                      </a:r>
                      <a:endParaRPr lang="en-US" dirty="0">
                        <a:latin typeface="+mn-lt"/>
                      </a:endParaRPr>
                    </a:p>
                  </a:txBody>
                  <a:tcPr>
                    <a:noFill/>
                  </a:tcPr>
                </a:tc>
              </a:tr>
              <a:tr h="370840">
                <a:tc>
                  <a:txBody>
                    <a:bodyPr/>
                    <a:lstStyle/>
                    <a:p>
                      <a:r>
                        <a:rPr lang="en-US" dirty="0" smtClean="0"/>
                        <a:t>CO</a:t>
                      </a:r>
                      <a:endParaRPr lang="en-US" dirty="0"/>
                    </a:p>
                  </a:txBody>
                  <a:tcPr>
                    <a:noFill/>
                  </a:tcPr>
                </a:tc>
                <a:tc>
                  <a:txBody>
                    <a:bodyPr/>
                    <a:lstStyle/>
                    <a:p>
                      <a:r>
                        <a:rPr lang="en-US" dirty="0" smtClean="0"/>
                        <a:t>-22,542 (-23%)</a:t>
                      </a:r>
                      <a:endParaRPr lang="en-US" dirty="0"/>
                    </a:p>
                  </a:txBody>
                  <a:tcPr>
                    <a:noFill/>
                  </a:tcPr>
                </a:tc>
                <a:tc>
                  <a:txBody>
                    <a:bodyPr/>
                    <a:lstStyle/>
                    <a:p>
                      <a:pPr algn="ctr"/>
                      <a:r>
                        <a:rPr lang="en-US" dirty="0" smtClean="0"/>
                        <a:t>+14,403 (+20%)</a:t>
                      </a:r>
                      <a:endParaRPr lang="en-US" dirty="0"/>
                    </a:p>
                  </a:txBody>
                  <a:tcPr>
                    <a:noFill/>
                  </a:tcPr>
                </a:tc>
              </a:tr>
            </a:tbl>
          </a:graphicData>
        </a:graphic>
      </p:graphicFrame>
      <p:sp>
        <p:nvSpPr>
          <p:cNvPr id="7" name="TextBox 6"/>
          <p:cNvSpPr txBox="1"/>
          <p:nvPr/>
        </p:nvSpPr>
        <p:spPr>
          <a:xfrm>
            <a:off x="3200400" y="609600"/>
            <a:ext cx="5486400" cy="1569660"/>
          </a:xfrm>
          <a:prstGeom prst="rect">
            <a:avLst/>
          </a:prstGeom>
          <a:noFill/>
        </p:spPr>
        <p:txBody>
          <a:bodyPr wrap="square" rtlCol="0">
            <a:spAutoFit/>
          </a:bodyPr>
          <a:lstStyle/>
          <a:p>
            <a:r>
              <a:rPr lang="en-US" dirty="0" smtClean="0"/>
              <a:t>2010 - 2006  Changes in emission Estimates across all sectors in thousands of short tons</a:t>
            </a:r>
          </a:p>
          <a:p>
            <a:r>
              <a:rPr lang="en-US" dirty="0" smtClean="0"/>
              <a:t>Delta Emissions with % change in ()</a:t>
            </a:r>
            <a:endParaRPr lang="en-US" dirty="0"/>
          </a:p>
        </p:txBody>
      </p:sp>
      <p:sp>
        <p:nvSpPr>
          <p:cNvPr id="5" name="TextBox 4"/>
          <p:cNvSpPr txBox="1"/>
          <p:nvPr/>
        </p:nvSpPr>
        <p:spPr>
          <a:xfrm>
            <a:off x="1371600" y="6096000"/>
            <a:ext cx="7467600" cy="307777"/>
          </a:xfrm>
          <a:prstGeom prst="rect">
            <a:avLst/>
          </a:prstGeom>
          <a:noFill/>
        </p:spPr>
        <p:txBody>
          <a:bodyPr wrap="square" rtlCol="0">
            <a:spAutoFit/>
          </a:bodyPr>
          <a:lstStyle/>
          <a:p>
            <a:r>
              <a:rPr lang="en-US" sz="1400" dirty="0" smtClean="0"/>
              <a:t>*includes wildfires from 2005NEI and 2008 NEI</a:t>
            </a:r>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A8E6D85-3EB2-44A9-B4DC-6EE28012DDBD}" type="slidenum">
              <a:rPr lang="en-US" smtClean="0"/>
              <a:pPr/>
              <a:t>15</a:t>
            </a:fld>
            <a:endParaRPr lang="en-US"/>
          </a:p>
        </p:txBody>
      </p:sp>
      <p:graphicFrame>
        <p:nvGraphicFramePr>
          <p:cNvPr id="6" name="Table 5"/>
          <p:cNvGraphicFramePr>
            <a:graphicFrameLocks noGrp="1"/>
          </p:cNvGraphicFramePr>
          <p:nvPr/>
        </p:nvGraphicFramePr>
        <p:xfrm>
          <a:off x="1066800" y="2209800"/>
          <a:ext cx="6934200" cy="2793999"/>
        </p:xfrm>
        <a:graphic>
          <a:graphicData uri="http://schemas.openxmlformats.org/drawingml/2006/table">
            <a:tbl>
              <a:tblPr firstRow="1" bandRow="1">
                <a:tableStyleId>{5C22544A-7EE6-4342-B048-85BDC9FD1C3A}</a:tableStyleId>
              </a:tblPr>
              <a:tblGrid>
                <a:gridCol w="1371600"/>
                <a:gridCol w="1371600"/>
                <a:gridCol w="1371600"/>
                <a:gridCol w="1371600"/>
                <a:gridCol w="1447800"/>
              </a:tblGrid>
              <a:tr h="1542699">
                <a:tc>
                  <a:txBody>
                    <a:bodyPr/>
                    <a:lstStyle/>
                    <a:p>
                      <a:r>
                        <a:rPr lang="en-US" dirty="0" smtClean="0"/>
                        <a:t>Year</a:t>
                      </a:r>
                      <a:endParaRPr lang="en-US" dirty="0"/>
                    </a:p>
                  </a:txBody>
                  <a:tcPr/>
                </a:tc>
                <a:tc>
                  <a:txBody>
                    <a:bodyPr/>
                    <a:lstStyle/>
                    <a:p>
                      <a:r>
                        <a:rPr lang="en-US" dirty="0" smtClean="0"/>
                        <a:t>Area(mi2)</a:t>
                      </a:r>
                      <a:endParaRPr lang="en-US" dirty="0"/>
                    </a:p>
                  </a:txBody>
                  <a:tcPr/>
                </a:tc>
                <a:tc>
                  <a:txBody>
                    <a:bodyPr/>
                    <a:lstStyle/>
                    <a:p>
                      <a:r>
                        <a:rPr lang="en-US" dirty="0" smtClean="0"/>
                        <a:t>Pop (millions)</a:t>
                      </a:r>
                      <a:endParaRPr lang="en-US" dirty="0"/>
                    </a:p>
                  </a:txBody>
                  <a:tcPr/>
                </a:tc>
                <a:tc>
                  <a:txBody>
                    <a:bodyPr/>
                    <a:lstStyle/>
                    <a:p>
                      <a:r>
                        <a:rPr lang="en-US" dirty="0" smtClean="0"/>
                        <a:t>Number of Vehicles (millions)</a:t>
                      </a:r>
                      <a:endParaRPr lang="en-US" dirty="0"/>
                    </a:p>
                  </a:txBody>
                  <a:tcPr/>
                </a:tc>
                <a:tc>
                  <a:txBody>
                    <a:bodyPr/>
                    <a:lstStyle/>
                    <a:p>
                      <a:r>
                        <a:rPr lang="en-US" dirty="0" smtClean="0"/>
                        <a:t>Electric</a:t>
                      </a:r>
                      <a:r>
                        <a:rPr lang="en-US" baseline="0" dirty="0" smtClean="0"/>
                        <a:t> Generating Capacity</a:t>
                      </a:r>
                    </a:p>
                    <a:p>
                      <a:r>
                        <a:rPr lang="en-US" baseline="0" dirty="0" smtClean="0"/>
                        <a:t>Millions </a:t>
                      </a:r>
                      <a:r>
                        <a:rPr lang="en-US" baseline="0" dirty="0" err="1" smtClean="0"/>
                        <a:t>GWHr</a:t>
                      </a:r>
                      <a:endParaRPr lang="en-US" dirty="0"/>
                    </a:p>
                  </a:txBody>
                  <a:tcPr/>
                </a:tc>
              </a:tr>
              <a:tr h="625650">
                <a:tc>
                  <a:txBody>
                    <a:bodyPr/>
                    <a:lstStyle/>
                    <a:p>
                      <a:r>
                        <a:rPr lang="en-US" dirty="0" smtClean="0"/>
                        <a:t>2006</a:t>
                      </a:r>
                      <a:endParaRPr lang="en-US" dirty="0"/>
                    </a:p>
                  </a:txBody>
                  <a:tcPr/>
                </a:tc>
                <a:tc>
                  <a:txBody>
                    <a:bodyPr/>
                    <a:lstStyle/>
                    <a:p>
                      <a:r>
                        <a:rPr lang="en-US" dirty="0" smtClean="0"/>
                        <a:t>2.95</a:t>
                      </a:r>
                      <a:endParaRPr lang="en-US" dirty="0"/>
                    </a:p>
                  </a:txBody>
                  <a:tcPr/>
                </a:tc>
                <a:tc>
                  <a:txBody>
                    <a:bodyPr/>
                    <a:lstStyle/>
                    <a:p>
                      <a:r>
                        <a:rPr lang="en-US" dirty="0" smtClean="0"/>
                        <a:t>296</a:t>
                      </a:r>
                      <a:endParaRPr lang="en-US" dirty="0"/>
                    </a:p>
                  </a:txBody>
                  <a:tcPr/>
                </a:tc>
                <a:tc>
                  <a:txBody>
                    <a:bodyPr/>
                    <a:lstStyle/>
                    <a:p>
                      <a:r>
                        <a:rPr lang="en-US" dirty="0" smtClean="0"/>
                        <a:t>243</a:t>
                      </a:r>
                      <a:endParaRPr lang="en-US" dirty="0"/>
                    </a:p>
                  </a:txBody>
                  <a:tcPr/>
                </a:tc>
                <a:tc>
                  <a:txBody>
                    <a:bodyPr/>
                    <a:lstStyle/>
                    <a:p>
                      <a:r>
                        <a:rPr lang="en-US" dirty="0" smtClean="0"/>
                        <a:t>4.06</a:t>
                      </a:r>
                      <a:endParaRPr lang="en-US" dirty="0"/>
                    </a:p>
                  </a:txBody>
                  <a:tcPr/>
                </a:tc>
              </a:tr>
              <a:tr h="625650">
                <a:tc>
                  <a:txBody>
                    <a:bodyPr/>
                    <a:lstStyle/>
                    <a:p>
                      <a:r>
                        <a:rPr lang="en-US" dirty="0" smtClean="0"/>
                        <a:t>2010</a:t>
                      </a:r>
                      <a:endParaRPr lang="en-US" dirty="0"/>
                    </a:p>
                  </a:txBody>
                  <a:tcPr/>
                </a:tc>
                <a:tc>
                  <a:txBody>
                    <a:bodyPr/>
                    <a:lstStyle/>
                    <a:p>
                      <a:r>
                        <a:rPr lang="en-US" dirty="0" smtClean="0"/>
                        <a:t>2.95</a:t>
                      </a:r>
                      <a:endParaRPr lang="en-US" dirty="0"/>
                    </a:p>
                  </a:txBody>
                  <a:tcPr/>
                </a:tc>
                <a:tc>
                  <a:txBody>
                    <a:bodyPr/>
                    <a:lstStyle/>
                    <a:p>
                      <a:r>
                        <a:rPr lang="en-US" dirty="0" smtClean="0"/>
                        <a:t>307</a:t>
                      </a:r>
                      <a:endParaRPr lang="en-US" dirty="0"/>
                    </a:p>
                  </a:txBody>
                  <a:tcPr/>
                </a:tc>
                <a:tc>
                  <a:txBody>
                    <a:bodyPr/>
                    <a:lstStyle/>
                    <a:p>
                      <a:r>
                        <a:rPr lang="en-US" dirty="0" smtClean="0"/>
                        <a:t>240</a:t>
                      </a:r>
                      <a:endParaRPr lang="en-US" dirty="0"/>
                    </a:p>
                  </a:txBody>
                  <a:tcPr/>
                </a:tc>
                <a:tc>
                  <a:txBody>
                    <a:bodyPr/>
                    <a:lstStyle/>
                    <a:p>
                      <a:r>
                        <a:rPr lang="en-US" dirty="0" smtClean="0"/>
                        <a:t>4.13</a:t>
                      </a:r>
                      <a:endParaRPr lang="en-US" dirty="0"/>
                    </a:p>
                  </a:txBody>
                  <a:tcPr/>
                </a:tc>
              </a:tr>
            </a:tbl>
          </a:graphicData>
        </a:graphic>
      </p:graphicFrame>
      <p:sp>
        <p:nvSpPr>
          <p:cNvPr id="7" name="TextBox 6"/>
          <p:cNvSpPr txBox="1"/>
          <p:nvPr/>
        </p:nvSpPr>
        <p:spPr>
          <a:xfrm>
            <a:off x="838200" y="5257800"/>
            <a:ext cx="7239000" cy="1231106"/>
          </a:xfrm>
          <a:prstGeom prst="rect">
            <a:avLst/>
          </a:prstGeom>
          <a:noFill/>
        </p:spPr>
        <p:txBody>
          <a:bodyPr wrap="square" rtlCol="0">
            <a:spAutoFit/>
          </a:bodyPr>
          <a:lstStyle/>
          <a:p>
            <a:r>
              <a:rPr lang="en-US" dirty="0" smtClean="0"/>
              <a:t>Sources:</a:t>
            </a:r>
          </a:p>
          <a:p>
            <a:endParaRPr lang="en-US" sz="1000" dirty="0" smtClean="0"/>
          </a:p>
          <a:p>
            <a:r>
              <a:rPr lang="en-US" sz="1000" dirty="0" smtClean="0"/>
              <a:t>http://quickfacts.census.gov/qfd/states/00000.html</a:t>
            </a:r>
          </a:p>
          <a:p>
            <a:r>
              <a:rPr lang="en-US" sz="1000" dirty="0" smtClean="0"/>
              <a:t>http://www.fhwa.dot.gov/policy/ohim/hs06/htm/mv1.htm </a:t>
            </a:r>
          </a:p>
          <a:p>
            <a:r>
              <a:rPr lang="en-US" sz="1000" dirty="0" smtClean="0"/>
              <a:t>http://www.fhwa.dot.gov/policyinformation/statistics/2010/mv1.cfm</a:t>
            </a:r>
          </a:p>
          <a:p>
            <a:r>
              <a:rPr lang="en-US" sz="1000" dirty="0" smtClean="0"/>
              <a:t>http://www.eia.gov/electricity  </a:t>
            </a:r>
            <a:endParaRPr lang="en-US" dirty="0"/>
          </a:p>
        </p:txBody>
      </p:sp>
      <p:sp>
        <p:nvSpPr>
          <p:cNvPr id="9" name="TextBox 8"/>
          <p:cNvSpPr txBox="1"/>
          <p:nvPr/>
        </p:nvSpPr>
        <p:spPr>
          <a:xfrm>
            <a:off x="2895600" y="609600"/>
            <a:ext cx="5181600" cy="1200329"/>
          </a:xfrm>
          <a:prstGeom prst="rect">
            <a:avLst/>
          </a:prstGeom>
          <a:noFill/>
        </p:spPr>
        <p:txBody>
          <a:bodyPr wrap="square" rtlCol="0">
            <a:spAutoFit/>
          </a:bodyPr>
          <a:lstStyle/>
          <a:p>
            <a:r>
              <a:rPr lang="en-US" dirty="0" smtClean="0"/>
              <a:t>Basic Demographics and Related Statistics for US 2006 &amp; 2010 (excluding AK,HI)</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A8E6D85-3EB2-44A9-B4DC-6EE28012DDBD}" type="slidenum">
              <a:rPr lang="en-US" smtClean="0"/>
              <a:pPr/>
              <a:t>16</a:t>
            </a:fld>
            <a:endParaRPr lang="en-US"/>
          </a:p>
        </p:txBody>
      </p:sp>
      <p:sp>
        <p:nvSpPr>
          <p:cNvPr id="9" name="TextBox 8"/>
          <p:cNvSpPr txBox="1"/>
          <p:nvPr/>
        </p:nvSpPr>
        <p:spPr>
          <a:xfrm>
            <a:off x="2667000" y="0"/>
            <a:ext cx="4800600" cy="461665"/>
          </a:xfrm>
          <a:prstGeom prst="rect">
            <a:avLst/>
          </a:prstGeom>
          <a:noFill/>
        </p:spPr>
        <p:txBody>
          <a:bodyPr wrap="square" rtlCol="0">
            <a:spAutoFit/>
          </a:bodyPr>
          <a:lstStyle/>
          <a:p>
            <a:r>
              <a:rPr lang="en-US" dirty="0" smtClean="0"/>
              <a:t>NOX Emissions Difference</a:t>
            </a:r>
            <a:endParaRPr lang="en-US" dirty="0"/>
          </a:p>
        </p:txBody>
      </p:sp>
      <p:pic>
        <p:nvPicPr>
          <p:cNvPr id="4097" name="Picture 1" descr="Z:\aqmeii2\aqmeii2_NOx_2006_annual.gif"/>
          <p:cNvPicPr>
            <a:picLocks noChangeAspect="1" noChangeArrowheads="1"/>
          </p:cNvPicPr>
          <p:nvPr/>
        </p:nvPicPr>
        <p:blipFill>
          <a:blip r:embed="rId2" cstate="print"/>
          <a:srcRect t="11951"/>
          <a:stretch>
            <a:fillRect/>
          </a:stretch>
        </p:blipFill>
        <p:spPr bwMode="auto">
          <a:xfrm>
            <a:off x="152400" y="381000"/>
            <a:ext cx="3429000" cy="2245696"/>
          </a:xfrm>
          <a:prstGeom prst="rect">
            <a:avLst/>
          </a:prstGeom>
          <a:noFill/>
        </p:spPr>
      </p:pic>
      <p:pic>
        <p:nvPicPr>
          <p:cNvPr id="4098" name="Picture 2" descr="Z:\aqmeii2\aqmeii2_NOx_2010_annual.gif"/>
          <p:cNvPicPr>
            <a:picLocks noChangeAspect="1" noChangeArrowheads="1"/>
          </p:cNvPicPr>
          <p:nvPr/>
        </p:nvPicPr>
        <p:blipFill>
          <a:blip r:embed="rId3" cstate="print"/>
          <a:srcRect t="10342"/>
          <a:stretch>
            <a:fillRect/>
          </a:stretch>
        </p:blipFill>
        <p:spPr bwMode="auto">
          <a:xfrm>
            <a:off x="4800600" y="381000"/>
            <a:ext cx="3457575" cy="2305780"/>
          </a:xfrm>
          <a:prstGeom prst="rect">
            <a:avLst/>
          </a:prstGeom>
          <a:noFill/>
        </p:spPr>
      </p:pic>
      <p:pic>
        <p:nvPicPr>
          <p:cNvPr id="4099" name="Picture 3" descr="Z:\aqmeii2\aqmeii2_NOx_2010m2006_annual.gif"/>
          <p:cNvPicPr>
            <a:picLocks noChangeAspect="1" noChangeArrowheads="1"/>
          </p:cNvPicPr>
          <p:nvPr/>
        </p:nvPicPr>
        <p:blipFill>
          <a:blip r:embed="rId4" cstate="print"/>
          <a:srcRect/>
          <a:stretch>
            <a:fillRect/>
          </a:stretch>
        </p:blipFill>
        <p:spPr bwMode="auto">
          <a:xfrm>
            <a:off x="1752600" y="2743200"/>
            <a:ext cx="5532118" cy="41148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A8E6D85-3EB2-44A9-B4DC-6EE28012DDBD}" type="slidenum">
              <a:rPr lang="en-US" smtClean="0"/>
              <a:pPr/>
              <a:t>17</a:t>
            </a:fld>
            <a:endParaRPr lang="en-US"/>
          </a:p>
        </p:txBody>
      </p:sp>
      <p:sp>
        <p:nvSpPr>
          <p:cNvPr id="9" name="TextBox 8"/>
          <p:cNvSpPr txBox="1"/>
          <p:nvPr/>
        </p:nvSpPr>
        <p:spPr>
          <a:xfrm>
            <a:off x="2438400" y="0"/>
            <a:ext cx="4800600" cy="461665"/>
          </a:xfrm>
          <a:prstGeom prst="rect">
            <a:avLst/>
          </a:prstGeom>
          <a:noFill/>
        </p:spPr>
        <p:txBody>
          <a:bodyPr wrap="square" rtlCol="0">
            <a:spAutoFit/>
          </a:bodyPr>
          <a:lstStyle/>
          <a:p>
            <a:r>
              <a:rPr lang="en-US" dirty="0" smtClean="0"/>
              <a:t>SO2 Emissions Difference</a:t>
            </a:r>
            <a:endParaRPr lang="en-US" dirty="0"/>
          </a:p>
        </p:txBody>
      </p:sp>
      <p:pic>
        <p:nvPicPr>
          <p:cNvPr id="29698" name="Picture 2" descr="Z:\aqmeii2\aqmeii2_SO2_2006_annual.gif"/>
          <p:cNvPicPr>
            <a:picLocks noChangeAspect="1" noChangeArrowheads="1"/>
          </p:cNvPicPr>
          <p:nvPr/>
        </p:nvPicPr>
        <p:blipFill>
          <a:blip r:embed="rId2" cstate="print"/>
          <a:srcRect t="12222"/>
          <a:stretch>
            <a:fillRect/>
          </a:stretch>
        </p:blipFill>
        <p:spPr bwMode="auto">
          <a:xfrm>
            <a:off x="152400" y="381000"/>
            <a:ext cx="3457575" cy="2257431"/>
          </a:xfrm>
          <a:prstGeom prst="rect">
            <a:avLst/>
          </a:prstGeom>
          <a:noFill/>
        </p:spPr>
      </p:pic>
      <p:pic>
        <p:nvPicPr>
          <p:cNvPr id="29699" name="Picture 3" descr="Z:\aqmeii2\aqmeii2_SO2_2010_annual.gif"/>
          <p:cNvPicPr>
            <a:picLocks noChangeAspect="1" noChangeArrowheads="1"/>
          </p:cNvPicPr>
          <p:nvPr/>
        </p:nvPicPr>
        <p:blipFill>
          <a:blip r:embed="rId3" cstate="print"/>
          <a:srcRect t="10352"/>
          <a:stretch>
            <a:fillRect/>
          </a:stretch>
        </p:blipFill>
        <p:spPr bwMode="auto">
          <a:xfrm>
            <a:off x="4800601" y="384048"/>
            <a:ext cx="3457575" cy="2305522"/>
          </a:xfrm>
          <a:prstGeom prst="rect">
            <a:avLst/>
          </a:prstGeom>
          <a:noFill/>
        </p:spPr>
      </p:pic>
      <p:pic>
        <p:nvPicPr>
          <p:cNvPr id="29700" name="Picture 4" descr="Z:\aqmeii2\aqmeii2_SO2_2010m2006_annual.gif"/>
          <p:cNvPicPr>
            <a:picLocks noChangeAspect="1" noChangeArrowheads="1"/>
          </p:cNvPicPr>
          <p:nvPr/>
        </p:nvPicPr>
        <p:blipFill>
          <a:blip r:embed="rId4" cstate="print"/>
          <a:srcRect/>
          <a:stretch>
            <a:fillRect/>
          </a:stretch>
        </p:blipFill>
        <p:spPr bwMode="auto">
          <a:xfrm>
            <a:off x="1752600" y="2743200"/>
            <a:ext cx="5532120" cy="41148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7800"/>
            <a:ext cx="7772400" cy="304800"/>
          </a:xfrm>
        </p:spPr>
        <p:txBody>
          <a:bodyPr/>
          <a:lstStyle/>
          <a:p>
            <a:r>
              <a:rPr lang="en-US" dirty="0" smtClean="0"/>
              <a:t>Further Steps</a:t>
            </a:r>
            <a:endParaRPr lang="en-US" dirty="0"/>
          </a:p>
        </p:txBody>
      </p:sp>
      <p:sp>
        <p:nvSpPr>
          <p:cNvPr id="3" name="Content Placeholder 2"/>
          <p:cNvSpPr>
            <a:spLocks noGrp="1"/>
          </p:cNvSpPr>
          <p:nvPr>
            <p:ph idx="1"/>
          </p:nvPr>
        </p:nvSpPr>
        <p:spPr/>
        <p:txBody>
          <a:bodyPr/>
          <a:lstStyle/>
          <a:p>
            <a:r>
              <a:rPr lang="en-US" dirty="0" smtClean="0"/>
              <a:t>Do analysis for all Pollutants</a:t>
            </a:r>
          </a:p>
          <a:p>
            <a:r>
              <a:rPr lang="en-US" dirty="0" smtClean="0"/>
              <a:t>Temporal Analysis</a:t>
            </a:r>
          </a:p>
          <a:p>
            <a:r>
              <a:rPr lang="en-US" dirty="0" smtClean="0"/>
              <a:t>Biogenic/Natural Emissions </a:t>
            </a:r>
            <a:r>
              <a:rPr lang="en-US" dirty="0" smtClean="0"/>
              <a:t>Comparisons especially </a:t>
            </a:r>
            <a:r>
              <a:rPr lang="en-US" dirty="0" err="1" smtClean="0"/>
              <a:t>iosprene</a:t>
            </a:r>
            <a:r>
              <a:rPr lang="en-US" dirty="0" smtClean="0"/>
              <a:t> and monoterpenes</a:t>
            </a:r>
            <a:endParaRPr lang="en-US" dirty="0" smtClean="0"/>
          </a:p>
          <a:p>
            <a:r>
              <a:rPr lang="en-US" dirty="0" smtClean="0"/>
              <a:t>Include EU data and analysis?</a:t>
            </a:r>
          </a:p>
          <a:p>
            <a:r>
              <a:rPr lang="en-US" dirty="0" smtClean="0"/>
              <a:t>Other?</a:t>
            </a:r>
          </a:p>
        </p:txBody>
      </p:sp>
      <p:sp>
        <p:nvSpPr>
          <p:cNvPr id="4" name="Slide Number Placeholder 3"/>
          <p:cNvSpPr>
            <a:spLocks noGrp="1"/>
          </p:cNvSpPr>
          <p:nvPr>
            <p:ph type="sldNum" sz="quarter" idx="10"/>
          </p:nvPr>
        </p:nvSpPr>
        <p:spPr/>
        <p:txBody>
          <a:bodyPr/>
          <a:lstStyle/>
          <a:p>
            <a:fld id="{EA8E6D85-3EB2-44A9-B4DC-6EE28012DDBD}"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57200"/>
            <a:ext cx="6781800" cy="304800"/>
          </a:xfrm>
        </p:spPr>
        <p:txBody>
          <a:bodyPr/>
          <a:lstStyle/>
          <a:p>
            <a:r>
              <a:rPr lang="en-US" dirty="0" smtClean="0"/>
              <a:t>What is AQMEII?</a:t>
            </a:r>
            <a:endParaRPr lang="en-US" dirty="0"/>
          </a:p>
        </p:txBody>
      </p:sp>
      <p:sp>
        <p:nvSpPr>
          <p:cNvPr id="3" name="Content Placeholder 2"/>
          <p:cNvSpPr>
            <a:spLocks noGrp="1"/>
          </p:cNvSpPr>
          <p:nvPr>
            <p:ph idx="1"/>
          </p:nvPr>
        </p:nvSpPr>
        <p:spPr>
          <a:xfrm>
            <a:off x="757238" y="1631950"/>
            <a:ext cx="7772400" cy="4464050"/>
          </a:xfrm>
        </p:spPr>
        <p:txBody>
          <a:bodyPr/>
          <a:lstStyle/>
          <a:p>
            <a:r>
              <a:rPr lang="en-US" b="1" dirty="0" smtClean="0"/>
              <a:t>AQMEII – Air Quality </a:t>
            </a:r>
            <a:r>
              <a:rPr lang="en-US" b="1" dirty="0" smtClean="0"/>
              <a:t>Modeling </a:t>
            </a:r>
            <a:r>
              <a:rPr lang="en-US" b="1" dirty="0" smtClean="0"/>
              <a:t>Evaluation International Initiative</a:t>
            </a:r>
          </a:p>
          <a:p>
            <a:r>
              <a:rPr lang="en-US" dirty="0" smtClean="0"/>
              <a:t>Promote research on regional air quality model evaluation across the European and North American atmospheric modeling communities</a:t>
            </a:r>
          </a:p>
          <a:p>
            <a:r>
              <a:rPr lang="en-US" dirty="0" smtClean="0"/>
              <a:t>Exchange of information on practices</a:t>
            </a:r>
          </a:p>
          <a:p>
            <a:r>
              <a:rPr lang="en-US" dirty="0" smtClean="0"/>
              <a:t>Realization of inter-community activities </a:t>
            </a:r>
          </a:p>
          <a:p>
            <a:r>
              <a:rPr lang="en-US" dirty="0" smtClean="0"/>
              <a:t>Identification of research priorities</a:t>
            </a:r>
          </a:p>
          <a:p>
            <a:r>
              <a:rPr lang="en-US" dirty="0" smtClean="0"/>
              <a:t>First Workshop was held in April 2009; most recent was the 5</a:t>
            </a:r>
            <a:r>
              <a:rPr lang="en-US" baseline="30000" dirty="0" smtClean="0"/>
              <a:t>th</a:t>
            </a:r>
            <a:r>
              <a:rPr lang="en-US" dirty="0" smtClean="0"/>
              <a:t> workshop in August 2013</a:t>
            </a:r>
            <a:br>
              <a:rPr lang="en-US" dirty="0" smtClean="0"/>
            </a:br>
            <a:endParaRPr lang="en-US" b="1" dirty="0" smtClean="0"/>
          </a:p>
          <a:p>
            <a:endParaRPr lang="en-US" dirty="0" smtClean="0"/>
          </a:p>
        </p:txBody>
      </p:sp>
      <p:sp>
        <p:nvSpPr>
          <p:cNvPr id="4" name="Slide Number Placeholder 3"/>
          <p:cNvSpPr>
            <a:spLocks noGrp="1"/>
          </p:cNvSpPr>
          <p:nvPr>
            <p:ph type="sldNum" sz="quarter" idx="10"/>
          </p:nvPr>
        </p:nvSpPr>
        <p:spPr/>
        <p:txBody>
          <a:bodyPr/>
          <a:lstStyle/>
          <a:p>
            <a:fld id="{EA8E6D85-3EB2-44A9-B4DC-6EE28012DDBD}" type="slidenum">
              <a:rPr lang="en-US" smtClean="0"/>
              <a:pPr/>
              <a:t>1</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1600"/>
            <a:ext cx="7772400" cy="533400"/>
          </a:xfrm>
        </p:spPr>
        <p:txBody>
          <a:bodyPr/>
          <a:lstStyle/>
          <a:p>
            <a:r>
              <a:rPr lang="en-US" dirty="0" smtClean="0"/>
              <a:t>For an overview and evaluation of the WRF/CMAQ model results,</a:t>
            </a:r>
            <a:br>
              <a:rPr lang="en-US" dirty="0" smtClean="0"/>
            </a:br>
            <a:r>
              <a:rPr lang="en-US" dirty="0" smtClean="0"/>
              <a:t>Christian </a:t>
            </a:r>
            <a:r>
              <a:rPr lang="en-US" dirty="0" err="1" smtClean="0"/>
              <a:t>Hogrefe’s</a:t>
            </a:r>
            <a:r>
              <a:rPr lang="en-US" dirty="0" smtClean="0"/>
              <a:t> Presentation</a:t>
            </a:r>
            <a:endParaRPr lang="en-US" dirty="0"/>
          </a:p>
        </p:txBody>
      </p:sp>
      <p:sp>
        <p:nvSpPr>
          <p:cNvPr id="3" name="Content Placeholder 2"/>
          <p:cNvSpPr>
            <a:spLocks noGrp="1"/>
          </p:cNvSpPr>
          <p:nvPr>
            <p:ph idx="1"/>
          </p:nvPr>
        </p:nvSpPr>
        <p:spPr>
          <a:xfrm>
            <a:off x="757238" y="3733800"/>
            <a:ext cx="7772400" cy="2209800"/>
          </a:xfrm>
        </p:spPr>
        <p:txBody>
          <a:bodyPr/>
          <a:lstStyle/>
          <a:p>
            <a:r>
              <a:rPr lang="en-US" b="1" dirty="0" smtClean="0"/>
              <a:t>Overview and Evaluation of AQMEII Phase 2 Coupled Simulations over North America</a:t>
            </a:r>
          </a:p>
          <a:p>
            <a:r>
              <a:rPr lang="en-US" b="1" dirty="0" smtClean="0"/>
              <a:t>Model Evaluation Session, Dogwood Room </a:t>
            </a:r>
          </a:p>
          <a:p>
            <a:r>
              <a:rPr lang="en-US" b="1" dirty="0" smtClean="0"/>
              <a:t>Wednesday October 30, 2013 3:30 PM</a:t>
            </a:r>
            <a:endParaRPr lang="en-US" b="1" dirty="0"/>
          </a:p>
        </p:txBody>
      </p:sp>
      <p:sp>
        <p:nvSpPr>
          <p:cNvPr id="4" name="Slide Number Placeholder 3"/>
          <p:cNvSpPr>
            <a:spLocks noGrp="1"/>
          </p:cNvSpPr>
          <p:nvPr>
            <p:ph type="sldNum" sz="quarter" idx="10"/>
          </p:nvPr>
        </p:nvSpPr>
        <p:spPr/>
        <p:txBody>
          <a:bodyPr/>
          <a:lstStyle/>
          <a:p>
            <a:fld id="{EA8E6D85-3EB2-44A9-B4DC-6EE28012DDBD}" type="slidenum">
              <a:rPr lang="en-US" smtClean="0"/>
              <a:pPr/>
              <a:t>19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57200"/>
            <a:ext cx="6781800" cy="304800"/>
          </a:xfrm>
        </p:spPr>
        <p:txBody>
          <a:bodyPr/>
          <a:lstStyle/>
          <a:p>
            <a:r>
              <a:rPr lang="en-US" dirty="0" smtClean="0"/>
              <a:t>What is AQMEII Phase 2?</a:t>
            </a:r>
            <a:endParaRPr lang="en-US" dirty="0"/>
          </a:p>
        </p:txBody>
      </p:sp>
      <p:sp>
        <p:nvSpPr>
          <p:cNvPr id="3" name="Content Placeholder 2"/>
          <p:cNvSpPr>
            <a:spLocks noGrp="1"/>
          </p:cNvSpPr>
          <p:nvPr>
            <p:ph idx="1"/>
          </p:nvPr>
        </p:nvSpPr>
        <p:spPr>
          <a:xfrm>
            <a:off x="762000" y="1143000"/>
            <a:ext cx="7772400" cy="5029200"/>
          </a:xfrm>
        </p:spPr>
        <p:txBody>
          <a:bodyPr/>
          <a:lstStyle/>
          <a:p>
            <a:r>
              <a:rPr lang="en-US" dirty="0" smtClean="0"/>
              <a:t>Build credibility for coupled models and provide a better representation of feedback processes,</a:t>
            </a:r>
          </a:p>
          <a:p>
            <a:pPr>
              <a:buNone/>
            </a:pPr>
            <a:r>
              <a:rPr lang="en-US" dirty="0" smtClean="0"/>
              <a:t>  aerosol, radiation, and cloud interactions and changes in air quality-climate interactions</a:t>
            </a:r>
          </a:p>
          <a:p>
            <a:r>
              <a:rPr lang="en-US" dirty="0" smtClean="0"/>
              <a:t>Large reduction in the emissions of SO</a:t>
            </a:r>
            <a:r>
              <a:rPr lang="en-US" baseline="-25000" dirty="0" smtClean="0"/>
              <a:t>2</a:t>
            </a:r>
            <a:r>
              <a:rPr lang="en-US" dirty="0" smtClean="0"/>
              <a:t> and NO</a:t>
            </a:r>
            <a:r>
              <a:rPr lang="en-US" baseline="-25000" dirty="0" smtClean="0"/>
              <a:t>x</a:t>
            </a:r>
            <a:r>
              <a:rPr lang="en-US" dirty="0" smtClean="0"/>
              <a:t> from both electric power and motor vehicle sectors in the United States and Europe during the past 20 years.</a:t>
            </a:r>
          </a:p>
          <a:p>
            <a:r>
              <a:rPr lang="en-US" dirty="0" smtClean="0"/>
              <a:t>Examine coupled regional-scale models’ ability to properly simulate the changes observed in surface radiation, temperature, and concentrations from emission reductions from regulatory programs implemented in North America and Europe over the past few decades</a:t>
            </a:r>
            <a:br>
              <a:rPr lang="en-US" dirty="0" smtClean="0"/>
            </a:br>
            <a:endParaRPr lang="en-US" b="1" dirty="0" smtClean="0"/>
          </a:p>
          <a:p>
            <a:endParaRPr lang="en-US" dirty="0" smtClean="0"/>
          </a:p>
        </p:txBody>
      </p:sp>
      <p:sp>
        <p:nvSpPr>
          <p:cNvPr id="4" name="Slide Number Placeholder 3"/>
          <p:cNvSpPr>
            <a:spLocks noGrp="1"/>
          </p:cNvSpPr>
          <p:nvPr>
            <p:ph type="sldNum" sz="quarter" idx="10"/>
          </p:nvPr>
        </p:nvSpPr>
        <p:spPr/>
        <p:txBody>
          <a:bodyPr/>
          <a:lstStyle/>
          <a:p>
            <a:fld id="{EA8E6D85-3EB2-44A9-B4DC-6EE28012DDBD}" type="slidenum">
              <a:rPr lang="en-US" smtClean="0"/>
              <a:pPr/>
              <a:t>2</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200"/>
            <a:ext cx="7772400" cy="304800"/>
          </a:xfrm>
        </p:spPr>
        <p:txBody>
          <a:bodyPr/>
          <a:lstStyle/>
          <a:p>
            <a:r>
              <a:rPr lang="en-US" dirty="0" smtClean="0"/>
              <a:t>Purpose of this presentation</a:t>
            </a:r>
            <a:endParaRPr lang="en-US" dirty="0"/>
          </a:p>
        </p:txBody>
      </p:sp>
      <p:sp>
        <p:nvSpPr>
          <p:cNvPr id="3" name="Content Placeholder 2"/>
          <p:cNvSpPr>
            <a:spLocks noGrp="1"/>
          </p:cNvSpPr>
          <p:nvPr>
            <p:ph idx="1"/>
          </p:nvPr>
        </p:nvSpPr>
        <p:spPr>
          <a:xfrm>
            <a:off x="838200" y="1905000"/>
            <a:ext cx="7772400" cy="4692650"/>
          </a:xfrm>
        </p:spPr>
        <p:txBody>
          <a:bodyPr/>
          <a:lstStyle/>
          <a:p>
            <a:r>
              <a:rPr lang="en-US" dirty="0" smtClean="0"/>
              <a:t>Analysis of </a:t>
            </a:r>
            <a:r>
              <a:rPr lang="en-US" dirty="0" smtClean="0"/>
              <a:t>emissions </a:t>
            </a:r>
            <a:r>
              <a:rPr lang="en-US" dirty="0" smtClean="0"/>
              <a:t>u</a:t>
            </a:r>
            <a:r>
              <a:rPr lang="en-US" dirty="0" smtClean="0"/>
              <a:t>sed </a:t>
            </a:r>
            <a:r>
              <a:rPr lang="en-US" dirty="0" smtClean="0"/>
              <a:t>in </a:t>
            </a:r>
            <a:r>
              <a:rPr lang="en-US" dirty="0" smtClean="0"/>
              <a:t>modeling </a:t>
            </a:r>
            <a:r>
              <a:rPr lang="en-US" dirty="0" smtClean="0"/>
              <a:t>exercise to help the understanding of the model results (dynamic evaluation)</a:t>
            </a:r>
          </a:p>
          <a:p>
            <a:r>
              <a:rPr lang="en-US" dirty="0" smtClean="0"/>
              <a:t>Provide an idea of what types of analysis we are doing in conjunction with the rest of the AQMEII phase 2 project</a:t>
            </a:r>
          </a:p>
          <a:p>
            <a:r>
              <a:rPr lang="en-US" dirty="0" smtClean="0"/>
              <a:t>Focus on US (and NA) in the presentation, but hope to do joint analysis with EU</a:t>
            </a:r>
          </a:p>
          <a:p>
            <a:r>
              <a:rPr lang="en-US" dirty="0" smtClean="0"/>
              <a:t>Extend what was done in phase 1 emissions paper:</a:t>
            </a:r>
          </a:p>
          <a:p>
            <a:r>
              <a:rPr lang="en-US" dirty="0" smtClean="0"/>
              <a:t>“Comparing emission inventories and model-ready emission datasets between Europe and North America for the AQMEII project” (Pouliot et al, 2012)</a:t>
            </a:r>
          </a:p>
        </p:txBody>
      </p:sp>
      <p:sp>
        <p:nvSpPr>
          <p:cNvPr id="4" name="Slide Number Placeholder 3"/>
          <p:cNvSpPr>
            <a:spLocks noGrp="1"/>
          </p:cNvSpPr>
          <p:nvPr>
            <p:ph type="sldNum" sz="quarter" idx="10"/>
          </p:nvPr>
        </p:nvSpPr>
        <p:spPr/>
        <p:txBody>
          <a:bodyPr/>
          <a:lstStyle/>
          <a:p>
            <a:fld id="{EA8E6D85-3EB2-44A9-B4DC-6EE28012DDBD}" type="slidenum">
              <a:rPr lang="en-US" smtClean="0"/>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57200"/>
            <a:ext cx="6781800" cy="304800"/>
          </a:xfrm>
        </p:spPr>
        <p:txBody>
          <a:bodyPr/>
          <a:lstStyle/>
          <a:p>
            <a:r>
              <a:rPr lang="en-US" dirty="0" smtClean="0"/>
              <a:t>Emission Inventories</a:t>
            </a:r>
            <a:endParaRPr lang="en-US" dirty="0"/>
          </a:p>
        </p:txBody>
      </p:sp>
      <p:sp>
        <p:nvSpPr>
          <p:cNvPr id="3" name="Content Placeholder 2"/>
          <p:cNvSpPr>
            <a:spLocks noGrp="1"/>
          </p:cNvSpPr>
          <p:nvPr>
            <p:ph idx="1"/>
          </p:nvPr>
        </p:nvSpPr>
        <p:spPr>
          <a:xfrm>
            <a:off x="762000" y="1143000"/>
            <a:ext cx="7772400" cy="3352800"/>
          </a:xfrm>
        </p:spPr>
        <p:txBody>
          <a:bodyPr/>
          <a:lstStyle/>
          <a:p>
            <a:r>
              <a:rPr lang="en-US" dirty="0" smtClean="0"/>
              <a:t>Emission Inventories prepared for 2006 and 2010 for the modeling simulations will be compared </a:t>
            </a:r>
          </a:p>
          <a:p>
            <a:r>
              <a:rPr lang="en-US" dirty="0" smtClean="0"/>
              <a:t>Some of the Comparisons:</a:t>
            </a:r>
          </a:p>
          <a:p>
            <a:pPr lvl="1"/>
            <a:r>
              <a:rPr lang="en-US" dirty="0" smtClean="0"/>
              <a:t>Changes in Criteria pollutants between 2006 and 2010</a:t>
            </a:r>
          </a:p>
          <a:p>
            <a:pPr lvl="1"/>
            <a:r>
              <a:rPr lang="en-US" dirty="0" smtClean="0"/>
              <a:t>Compare with EPA Trends data (Caution!)</a:t>
            </a:r>
          </a:p>
          <a:p>
            <a:pPr lvl="1"/>
            <a:r>
              <a:rPr lang="en-US" dirty="0" smtClean="0"/>
              <a:t>Compare 2006 AQMEII phase 2 with AQMEII phase 1</a:t>
            </a:r>
          </a:p>
          <a:p>
            <a:pPr>
              <a:buNone/>
            </a:pPr>
            <a:r>
              <a:rPr lang="en-US" dirty="0" smtClean="0"/>
              <a:t/>
            </a:r>
            <a:br>
              <a:rPr lang="en-US" dirty="0" smtClean="0"/>
            </a:br>
            <a:r>
              <a:rPr lang="en-US" b="1" dirty="0" smtClean="0">
                <a:solidFill>
                  <a:srgbClr val="FF0000"/>
                </a:solidFill>
              </a:rPr>
              <a:t>Focus on NO</a:t>
            </a:r>
            <a:r>
              <a:rPr lang="en-US" b="1" baseline="-25000" dirty="0" smtClean="0">
                <a:solidFill>
                  <a:srgbClr val="FF0000"/>
                </a:solidFill>
              </a:rPr>
              <a:t>x</a:t>
            </a:r>
            <a:r>
              <a:rPr lang="en-US" b="1" dirty="0" smtClean="0">
                <a:solidFill>
                  <a:srgbClr val="FF0000"/>
                </a:solidFill>
              </a:rPr>
              <a:t> and SO</a:t>
            </a:r>
            <a:r>
              <a:rPr lang="en-US" b="1" baseline="-25000" dirty="0" smtClean="0">
                <a:solidFill>
                  <a:srgbClr val="FF0000"/>
                </a:solidFill>
              </a:rPr>
              <a:t>2</a:t>
            </a:r>
            <a:r>
              <a:rPr lang="en-US" b="1" dirty="0" smtClean="0">
                <a:solidFill>
                  <a:srgbClr val="FF0000"/>
                </a:solidFill>
              </a:rPr>
              <a:t> </a:t>
            </a:r>
            <a:r>
              <a:rPr lang="en-US" b="1" dirty="0" smtClean="0">
                <a:solidFill>
                  <a:srgbClr val="FF0000"/>
                </a:solidFill>
              </a:rPr>
              <a:t>emissions  </a:t>
            </a:r>
            <a:r>
              <a:rPr lang="en-US" b="1" dirty="0" smtClean="0">
                <a:solidFill>
                  <a:srgbClr val="FF0000"/>
                </a:solidFill>
              </a:rPr>
              <a:t>for this presentation but will include some of the other criteria pollutants. </a:t>
            </a:r>
          </a:p>
          <a:p>
            <a:endParaRPr lang="en-US" dirty="0" smtClean="0"/>
          </a:p>
        </p:txBody>
      </p:sp>
      <p:sp>
        <p:nvSpPr>
          <p:cNvPr id="4" name="Slide Number Placeholder 3"/>
          <p:cNvSpPr>
            <a:spLocks noGrp="1"/>
          </p:cNvSpPr>
          <p:nvPr>
            <p:ph type="sldNum" sz="quarter" idx="10"/>
          </p:nvPr>
        </p:nvSpPr>
        <p:spPr/>
        <p:txBody>
          <a:bodyPr/>
          <a:lstStyle/>
          <a:p>
            <a:fld id="{EA8E6D85-3EB2-44A9-B4DC-6EE28012DDBD}" type="slidenum">
              <a:rPr lang="en-US" smtClean="0"/>
              <a:pPr/>
              <a:t>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6934200" cy="944562"/>
          </a:xfrm>
        </p:spPr>
        <p:txBody>
          <a:bodyPr>
            <a:normAutofit fontScale="90000"/>
          </a:bodyPr>
          <a:lstStyle/>
          <a:p>
            <a:r>
              <a:rPr lang="en-US" sz="3600" dirty="0" smtClean="0"/>
              <a:t>US Sectors Used for NA Emissions in Phase 2</a:t>
            </a:r>
            <a:endParaRPr lang="en-US" sz="3600" dirty="0"/>
          </a:p>
        </p:txBody>
      </p:sp>
      <p:sp>
        <p:nvSpPr>
          <p:cNvPr id="3" name="Content Placeholder 2"/>
          <p:cNvSpPr>
            <a:spLocks noGrp="1"/>
          </p:cNvSpPr>
          <p:nvPr>
            <p:ph idx="1"/>
          </p:nvPr>
        </p:nvSpPr>
        <p:spPr>
          <a:xfrm>
            <a:off x="1828800" y="990600"/>
            <a:ext cx="6858000" cy="761999"/>
          </a:xfrm>
        </p:spPr>
        <p:txBody>
          <a:bodyPr>
            <a:normAutofit lnSpcReduction="10000"/>
          </a:bodyPr>
          <a:lstStyle/>
          <a:p>
            <a:pPr marL="0" indent="0">
              <a:buNone/>
            </a:pPr>
            <a:r>
              <a:rPr lang="en-US" sz="2200" dirty="0" smtClean="0"/>
              <a:t>Emissions supplied for  12 US sectors typically used by U.S. EPA for regulatory modeling</a:t>
            </a:r>
          </a:p>
          <a:p>
            <a:endParaRPr lang="en-US" dirty="0" smtClean="0"/>
          </a:p>
        </p:txBody>
      </p:sp>
      <p:graphicFrame>
        <p:nvGraphicFramePr>
          <p:cNvPr id="4" name="Table 3"/>
          <p:cNvGraphicFramePr>
            <a:graphicFrameLocks noGrp="1"/>
          </p:cNvGraphicFramePr>
          <p:nvPr/>
        </p:nvGraphicFramePr>
        <p:xfrm>
          <a:off x="380999" y="1676400"/>
          <a:ext cx="8658225" cy="4207842"/>
        </p:xfrm>
        <a:graphic>
          <a:graphicData uri="http://schemas.openxmlformats.org/drawingml/2006/table">
            <a:tbl>
              <a:tblPr firstRow="1" firstCol="1">
                <a:tableStyleId>{2D5ABB26-0587-4C30-8999-92F81FD0307C}</a:tableStyleId>
              </a:tblPr>
              <a:tblGrid>
                <a:gridCol w="1548040"/>
                <a:gridCol w="7110185"/>
              </a:tblGrid>
              <a:tr h="237423">
                <a:tc>
                  <a:txBody>
                    <a:bodyPr/>
                    <a:lstStyle/>
                    <a:p>
                      <a:pPr marL="0" marR="0" algn="ctr">
                        <a:lnSpc>
                          <a:spcPct val="100000"/>
                        </a:lnSpc>
                        <a:spcBef>
                          <a:spcPts val="0"/>
                        </a:spcBef>
                        <a:spcAft>
                          <a:spcPts val="0"/>
                        </a:spcAft>
                      </a:pPr>
                      <a:r>
                        <a:rPr lang="en-US" sz="1400" dirty="0" smtClean="0"/>
                        <a:t>Source Type</a:t>
                      </a:r>
                      <a:endParaRPr lang="en-US" sz="1400" dirty="0">
                        <a:solidFill>
                          <a:schemeClr val="tx1"/>
                        </a:solidFill>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smtClean="0"/>
                        <a:t>Description</a:t>
                      </a:r>
                      <a:endParaRPr lang="en-US" sz="1400" dirty="0">
                        <a:solidFill>
                          <a:schemeClr val="tx1"/>
                        </a:solidFill>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777">
                <a:tc>
                  <a:txBody>
                    <a:bodyPr/>
                    <a:lstStyle/>
                    <a:p>
                      <a:pPr marL="0" marR="0">
                        <a:lnSpc>
                          <a:spcPct val="100000"/>
                        </a:lnSpc>
                        <a:spcBef>
                          <a:spcPts val="0"/>
                        </a:spcBef>
                        <a:spcAft>
                          <a:spcPts val="0"/>
                        </a:spcAft>
                      </a:pPr>
                      <a:r>
                        <a:rPr lang="en-US" sz="1400" dirty="0" err="1"/>
                        <a:t>afdust</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dirty="0"/>
                        <a:t>Area source fugitive dust from anthropogenic sources, PM10 &amp; PM</a:t>
                      </a:r>
                      <a:r>
                        <a:rPr lang="en-US" sz="1400" baseline="-25000" dirty="0"/>
                        <a:t>2.5</a:t>
                      </a:r>
                      <a:r>
                        <a:rPr lang="en-US" sz="1400" dirty="0"/>
                        <a:t> only</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423">
                <a:tc>
                  <a:txBody>
                    <a:bodyPr/>
                    <a:lstStyle/>
                    <a:p>
                      <a:pPr marL="0" marR="0">
                        <a:lnSpc>
                          <a:spcPct val="100000"/>
                        </a:lnSpc>
                        <a:spcBef>
                          <a:spcPts val="0"/>
                        </a:spcBef>
                        <a:spcAft>
                          <a:spcPts val="0"/>
                        </a:spcAft>
                      </a:pPr>
                      <a:r>
                        <a:rPr lang="en-US" sz="1400" dirty="0" err="1"/>
                        <a:t>ag</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dirty="0"/>
                        <a:t>Area source emissions from agricultural operations, NH</a:t>
                      </a:r>
                      <a:r>
                        <a:rPr lang="en-US" sz="1400" baseline="-25000" dirty="0"/>
                        <a:t>3</a:t>
                      </a:r>
                      <a:r>
                        <a:rPr lang="en-US" sz="1400" dirty="0"/>
                        <a:t> only</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846">
                <a:tc>
                  <a:txBody>
                    <a:bodyPr/>
                    <a:lstStyle/>
                    <a:p>
                      <a:pPr marL="0" marR="0">
                        <a:lnSpc>
                          <a:spcPct val="100000"/>
                        </a:lnSpc>
                        <a:spcBef>
                          <a:spcPts val="0"/>
                        </a:spcBef>
                        <a:spcAft>
                          <a:spcPts val="0"/>
                        </a:spcAft>
                      </a:pPr>
                      <a:r>
                        <a:rPr lang="en-US" sz="1400" dirty="0" err="1" smtClean="0">
                          <a:latin typeface="Times New Roman"/>
                          <a:ea typeface="Times New Roman"/>
                          <a:cs typeface="Times New Roman"/>
                        </a:rPr>
                        <a:t>agfire</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Area source emissions from </a:t>
                      </a:r>
                      <a:r>
                        <a:rPr lang="en-US" sz="1400" baseline="0" dirty="0" smtClean="0"/>
                        <a:t> crop residue burning</a:t>
                      </a:r>
                      <a:endParaRPr lang="en-US" sz="1400" dirty="0" smtClean="0">
                        <a:latin typeface="Times New Roman"/>
                        <a:ea typeface="Times New Roman"/>
                        <a:cs typeface="Times New Roman"/>
                      </a:endParaRPr>
                    </a:p>
                    <a:p>
                      <a:pPr marL="0" marR="0">
                        <a:lnSpc>
                          <a:spcPct val="100000"/>
                        </a:lnSpc>
                        <a:spcBef>
                          <a:spcPts val="0"/>
                        </a:spcBef>
                        <a:spcAft>
                          <a:spcPts val="0"/>
                        </a:spcAft>
                      </a:pP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846">
                <a:tc>
                  <a:txBody>
                    <a:bodyPr/>
                    <a:lstStyle/>
                    <a:p>
                      <a:pPr marL="0" marR="0">
                        <a:lnSpc>
                          <a:spcPct val="100000"/>
                        </a:lnSpc>
                        <a:spcBef>
                          <a:spcPts val="0"/>
                        </a:spcBef>
                        <a:spcAft>
                          <a:spcPts val="0"/>
                        </a:spcAft>
                      </a:pPr>
                      <a:r>
                        <a:rPr lang="en-US" sz="1400" dirty="0" smtClean="0">
                          <a:latin typeface="+mn-lt"/>
                          <a:ea typeface="+mn-ea"/>
                          <a:cs typeface="+mn-cs"/>
                        </a:rPr>
                        <a:t>c1c2rail</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dirty="0"/>
                        <a:t>Area source emissions from aircraft, locomotive, and marine (except class 3 vessels) (Aircraft includes only takeoff, landing, and ground operations.)</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423">
                <a:tc>
                  <a:txBody>
                    <a:bodyPr/>
                    <a:lstStyle/>
                    <a:p>
                      <a:pPr marL="0" marR="0">
                        <a:lnSpc>
                          <a:spcPct val="100000"/>
                        </a:lnSpc>
                        <a:spcBef>
                          <a:spcPts val="0"/>
                        </a:spcBef>
                        <a:spcAft>
                          <a:spcPts val="0"/>
                        </a:spcAft>
                      </a:pPr>
                      <a:r>
                        <a:rPr lang="en-US" sz="1400" dirty="0" smtClean="0">
                          <a:latin typeface="Times New Roman"/>
                          <a:ea typeface="Times New Roman"/>
                          <a:cs typeface="Times New Roman"/>
                        </a:rPr>
                        <a:t>c3marine</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Commercial marine port and inter-port Class 3 (C3) vessels defined as having displacement greater than 30 liters per cylinder.</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423">
                <a:tc>
                  <a:txBody>
                    <a:bodyPr/>
                    <a:lstStyle/>
                    <a:p>
                      <a:pPr marL="0" marR="0">
                        <a:lnSpc>
                          <a:spcPct val="100000"/>
                        </a:lnSpc>
                        <a:spcBef>
                          <a:spcPts val="0"/>
                        </a:spcBef>
                        <a:spcAft>
                          <a:spcPts val="0"/>
                        </a:spcAft>
                      </a:pPr>
                      <a:r>
                        <a:rPr lang="en-US" sz="1400" dirty="0" err="1"/>
                        <a:t>nonpt</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400" dirty="0"/>
                        <a:t>Area source emissions not included in other sectors (e.g., residential wood combustion)</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423">
                <a:tc>
                  <a:txBody>
                    <a:bodyPr/>
                    <a:lstStyle/>
                    <a:p>
                      <a:pPr marL="0" marR="0">
                        <a:lnSpc>
                          <a:spcPct val="100000"/>
                        </a:lnSpc>
                        <a:spcBef>
                          <a:spcPts val="0"/>
                        </a:spcBef>
                        <a:spcAft>
                          <a:spcPts val="0"/>
                        </a:spcAft>
                      </a:pPr>
                      <a:r>
                        <a:rPr lang="en-US" sz="1400" dirty="0"/>
                        <a:t>nonroad</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dirty="0"/>
                        <a:t>Off-road mobile source emissions from EPA’s National Mobile Inventory Model (NMIM) </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423">
                <a:tc>
                  <a:txBody>
                    <a:bodyPr/>
                    <a:lstStyle/>
                    <a:p>
                      <a:pPr marL="0" marR="0">
                        <a:lnSpc>
                          <a:spcPct val="100000"/>
                        </a:lnSpc>
                        <a:spcBef>
                          <a:spcPts val="0"/>
                        </a:spcBef>
                        <a:spcAft>
                          <a:spcPts val="0"/>
                        </a:spcAft>
                      </a:pPr>
                      <a:r>
                        <a:rPr lang="en-US" sz="1400" dirty="0" err="1" smtClean="0">
                          <a:latin typeface="Times New Roman"/>
                          <a:ea typeface="Times New Roman"/>
                          <a:cs typeface="Times New Roman"/>
                        </a:rPr>
                        <a:t>onroad</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400" dirty="0"/>
                        <a:t>On-road mobile source </a:t>
                      </a:r>
                      <a:r>
                        <a:rPr lang="en-US" sz="1400" dirty="0" smtClean="0"/>
                        <a:t>emissions using</a:t>
                      </a:r>
                      <a:r>
                        <a:rPr lang="en-US" sz="1400" baseline="0" dirty="0" smtClean="0"/>
                        <a:t> SMOKE/MOVES system</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4846">
                <a:tc>
                  <a:txBody>
                    <a:bodyPr/>
                    <a:lstStyle/>
                    <a:p>
                      <a:pPr marL="0" marR="0" algn="just">
                        <a:lnSpc>
                          <a:spcPct val="100000"/>
                        </a:lnSpc>
                        <a:spcBef>
                          <a:spcPts val="0"/>
                        </a:spcBef>
                        <a:spcAft>
                          <a:spcPts val="0"/>
                        </a:spcAft>
                      </a:pPr>
                      <a:r>
                        <a:rPr lang="en-US" sz="1400" dirty="0" err="1"/>
                        <a:t>ptipm</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400" dirty="0"/>
                        <a:t>Electric generating unit (EGU) point source emissions, includes Continuous Emission Monitoring (CEM) hourly data</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423">
                <a:tc>
                  <a:txBody>
                    <a:bodyPr/>
                    <a:lstStyle/>
                    <a:p>
                      <a:pPr marL="0" marR="0" algn="just">
                        <a:lnSpc>
                          <a:spcPct val="100000"/>
                        </a:lnSpc>
                        <a:spcBef>
                          <a:spcPts val="0"/>
                        </a:spcBef>
                        <a:spcAft>
                          <a:spcPts val="0"/>
                        </a:spcAft>
                      </a:pPr>
                      <a:r>
                        <a:rPr lang="en-US" sz="1400" dirty="0" err="1"/>
                        <a:t>ptnonipm</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00000"/>
                        </a:lnSpc>
                        <a:spcBef>
                          <a:spcPts val="0"/>
                        </a:spcBef>
                        <a:spcAft>
                          <a:spcPts val="0"/>
                        </a:spcAft>
                      </a:pPr>
                      <a:r>
                        <a:rPr lang="en-US" sz="1400" dirty="0"/>
                        <a:t>Non-EGU point source emissions (industrial source and no power generation)</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423">
                <a:tc>
                  <a:txBody>
                    <a:bodyPr/>
                    <a:lstStyle/>
                    <a:p>
                      <a:pPr marL="0" marR="0">
                        <a:lnSpc>
                          <a:spcPct val="100000"/>
                        </a:lnSpc>
                        <a:spcBef>
                          <a:spcPts val="0"/>
                        </a:spcBef>
                        <a:spcAft>
                          <a:spcPts val="0"/>
                        </a:spcAft>
                      </a:pPr>
                      <a:r>
                        <a:rPr lang="en-US" sz="1400"/>
                        <a:t>ptfire</a:t>
                      </a:r>
                      <a:endParaRPr lang="en-US" sz="140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dirty="0"/>
                        <a:t>Wildland fires and prescribed burning fire emissions </a:t>
                      </a:r>
                      <a:r>
                        <a:rPr lang="en-US" sz="1400" dirty="0" smtClean="0"/>
                        <a:t>modeled </a:t>
                      </a:r>
                      <a:r>
                        <a:rPr lang="en-US" sz="1400" dirty="0"/>
                        <a:t>as point sources</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846">
                <a:tc>
                  <a:txBody>
                    <a:bodyPr/>
                    <a:lstStyle/>
                    <a:p>
                      <a:pPr marL="0" marR="0">
                        <a:lnSpc>
                          <a:spcPct val="100000"/>
                        </a:lnSpc>
                        <a:spcBef>
                          <a:spcPts val="0"/>
                        </a:spcBef>
                        <a:spcAft>
                          <a:spcPts val="0"/>
                        </a:spcAft>
                      </a:pPr>
                      <a:r>
                        <a:rPr lang="en-US" sz="1400" dirty="0" err="1" smtClean="0">
                          <a:latin typeface="Times New Roman"/>
                          <a:ea typeface="Times New Roman"/>
                          <a:cs typeface="Times New Roman"/>
                        </a:rPr>
                        <a:t>rwc</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dirty="0" smtClean="0">
                          <a:latin typeface="Times New Roman"/>
                          <a:ea typeface="Times New Roman"/>
                          <a:cs typeface="Times New Roman"/>
                        </a:rPr>
                        <a:t>Residential</a:t>
                      </a:r>
                      <a:r>
                        <a:rPr lang="en-US" sz="1400" baseline="0" dirty="0" smtClean="0">
                          <a:latin typeface="Times New Roman"/>
                          <a:ea typeface="Times New Roman"/>
                          <a:cs typeface="Times New Roman"/>
                        </a:rPr>
                        <a:t> Wood Combustion</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6934200" cy="944562"/>
          </a:xfrm>
        </p:spPr>
        <p:txBody>
          <a:bodyPr>
            <a:normAutofit fontScale="90000"/>
          </a:bodyPr>
          <a:lstStyle/>
          <a:p>
            <a:r>
              <a:rPr lang="en-US" sz="3600" dirty="0" smtClean="0"/>
              <a:t>Canada/Mexico Sectors Used for NA Emissions in Phase 2</a:t>
            </a:r>
            <a:endParaRPr lang="en-US" sz="3600" dirty="0"/>
          </a:p>
        </p:txBody>
      </p:sp>
      <p:sp>
        <p:nvSpPr>
          <p:cNvPr id="3" name="Content Placeholder 2"/>
          <p:cNvSpPr>
            <a:spLocks noGrp="1"/>
          </p:cNvSpPr>
          <p:nvPr>
            <p:ph idx="1"/>
          </p:nvPr>
        </p:nvSpPr>
        <p:spPr>
          <a:xfrm>
            <a:off x="1828800" y="990600"/>
            <a:ext cx="6858000" cy="761999"/>
          </a:xfrm>
        </p:spPr>
        <p:txBody>
          <a:bodyPr>
            <a:normAutofit lnSpcReduction="10000"/>
          </a:bodyPr>
          <a:lstStyle/>
          <a:p>
            <a:pPr marL="0" indent="0">
              <a:buNone/>
            </a:pPr>
            <a:r>
              <a:rPr lang="en-US" sz="2200" dirty="0" smtClean="0"/>
              <a:t>Emissions supplied for  8 sectors typically used by U.S. EPA for regulatory modeling</a:t>
            </a:r>
          </a:p>
          <a:p>
            <a:endParaRPr lang="en-US" dirty="0" smtClean="0"/>
          </a:p>
        </p:txBody>
      </p:sp>
      <p:graphicFrame>
        <p:nvGraphicFramePr>
          <p:cNvPr id="4" name="Table 3"/>
          <p:cNvGraphicFramePr>
            <a:graphicFrameLocks noGrp="1"/>
          </p:cNvGraphicFramePr>
          <p:nvPr/>
        </p:nvGraphicFramePr>
        <p:xfrm>
          <a:off x="380999" y="1676400"/>
          <a:ext cx="8658225" cy="3046395"/>
        </p:xfrm>
        <a:graphic>
          <a:graphicData uri="http://schemas.openxmlformats.org/drawingml/2006/table">
            <a:tbl>
              <a:tblPr firstRow="1" firstCol="1">
                <a:tableStyleId>{2D5ABB26-0587-4C30-8999-92F81FD0307C}</a:tableStyleId>
              </a:tblPr>
              <a:tblGrid>
                <a:gridCol w="1548040"/>
                <a:gridCol w="7110185"/>
              </a:tblGrid>
              <a:tr h="237423">
                <a:tc>
                  <a:txBody>
                    <a:bodyPr/>
                    <a:lstStyle/>
                    <a:p>
                      <a:pPr marL="0" marR="0" algn="ctr">
                        <a:lnSpc>
                          <a:spcPct val="100000"/>
                        </a:lnSpc>
                        <a:spcBef>
                          <a:spcPts val="0"/>
                        </a:spcBef>
                        <a:spcAft>
                          <a:spcPts val="0"/>
                        </a:spcAft>
                      </a:pPr>
                      <a:r>
                        <a:rPr lang="en-US" sz="1400" dirty="0" smtClean="0"/>
                        <a:t>Source Type</a:t>
                      </a:r>
                      <a:endParaRPr lang="en-US" sz="1400" dirty="0">
                        <a:solidFill>
                          <a:schemeClr val="tx1"/>
                        </a:solidFill>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dirty="0" smtClean="0"/>
                        <a:t>Description</a:t>
                      </a:r>
                      <a:endParaRPr lang="en-US" sz="1400" dirty="0">
                        <a:solidFill>
                          <a:schemeClr val="tx1"/>
                        </a:solidFill>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777">
                <a:tc>
                  <a:txBody>
                    <a:bodyPr/>
                    <a:lstStyle/>
                    <a:p>
                      <a:pPr marL="0" marR="0">
                        <a:lnSpc>
                          <a:spcPct val="100000"/>
                        </a:lnSpc>
                        <a:spcBef>
                          <a:spcPts val="0"/>
                        </a:spcBef>
                        <a:spcAft>
                          <a:spcPts val="0"/>
                        </a:spcAft>
                      </a:pPr>
                      <a:r>
                        <a:rPr lang="en-US" sz="1400" dirty="0" err="1" smtClean="0"/>
                        <a:t>canafdust</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dirty="0" smtClean="0"/>
                        <a:t>2006 Canada Area </a:t>
                      </a:r>
                      <a:r>
                        <a:rPr lang="en-US" sz="1400" dirty="0"/>
                        <a:t>source fugitive dust from anthropogenic sources, PM10 &amp; PM</a:t>
                      </a:r>
                      <a:r>
                        <a:rPr lang="en-US" sz="1400" baseline="-25000" dirty="0"/>
                        <a:t>2.5</a:t>
                      </a:r>
                      <a:r>
                        <a:rPr lang="en-US" sz="1400" dirty="0"/>
                        <a:t> </a:t>
                      </a:r>
                      <a:r>
                        <a:rPr lang="en-US" sz="1400" dirty="0" smtClean="0"/>
                        <a:t>only </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423">
                <a:tc>
                  <a:txBody>
                    <a:bodyPr/>
                    <a:lstStyle/>
                    <a:p>
                      <a:pPr marL="0" marR="0">
                        <a:lnSpc>
                          <a:spcPct val="100000"/>
                        </a:lnSpc>
                        <a:spcBef>
                          <a:spcPts val="0"/>
                        </a:spcBef>
                        <a:spcAft>
                          <a:spcPts val="0"/>
                        </a:spcAft>
                      </a:pPr>
                      <a:r>
                        <a:rPr lang="en-US" sz="1400" dirty="0" err="1" smtClean="0"/>
                        <a:t>canag</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dirty="0" smtClean="0"/>
                        <a:t>2006 Canada Area </a:t>
                      </a:r>
                      <a:r>
                        <a:rPr lang="en-US" sz="1400" dirty="0"/>
                        <a:t>source emissions from agricultural operations, NH</a:t>
                      </a:r>
                      <a:r>
                        <a:rPr lang="en-US" sz="1400" baseline="-25000" dirty="0"/>
                        <a:t>3</a:t>
                      </a:r>
                      <a:r>
                        <a:rPr lang="en-US" sz="1400" dirty="0"/>
                        <a:t> </a:t>
                      </a:r>
                      <a:r>
                        <a:rPr lang="en-US" sz="1400" dirty="0" smtClean="0"/>
                        <a:t>only </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423">
                <a:tc>
                  <a:txBody>
                    <a:bodyPr/>
                    <a:lstStyle/>
                    <a:p>
                      <a:pPr marL="0" marR="0">
                        <a:lnSpc>
                          <a:spcPct val="100000"/>
                        </a:lnSpc>
                        <a:spcBef>
                          <a:spcPts val="0"/>
                        </a:spcBef>
                        <a:spcAft>
                          <a:spcPts val="0"/>
                        </a:spcAft>
                      </a:pPr>
                      <a:r>
                        <a:rPr lang="en-US" sz="1400" dirty="0" err="1" smtClean="0">
                          <a:latin typeface="Times New Roman"/>
                          <a:ea typeface="Times New Roman"/>
                          <a:cs typeface="Times New Roman"/>
                        </a:rPr>
                        <a:t>canar</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400" dirty="0" smtClean="0"/>
                        <a:t>2006 Area </a:t>
                      </a:r>
                      <a:r>
                        <a:rPr lang="en-US" sz="1400" dirty="0"/>
                        <a:t>source emissions not included in other </a:t>
                      </a:r>
                      <a:r>
                        <a:rPr lang="en-US" sz="1400" dirty="0" smtClean="0"/>
                        <a:t>sectors</a:t>
                      </a:r>
                      <a:r>
                        <a:rPr lang="en-US" sz="1400" baseline="0" dirty="0" smtClean="0"/>
                        <a:t> including nonroad from Canada excluding c3marine emissions (included in US inventory</a:t>
                      </a:r>
                      <a:r>
                        <a:rPr lang="en-US" sz="1400" baseline="0" dirty="0" smtClean="0"/>
                        <a:t>); also included are c1c2 marine emissions, rail emissions, and aircraft emissions</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154">
                <a:tc>
                  <a:txBody>
                    <a:bodyPr/>
                    <a:lstStyle/>
                    <a:p>
                      <a:pPr marL="0" marR="0">
                        <a:lnSpc>
                          <a:spcPct val="100000"/>
                        </a:lnSpc>
                        <a:spcBef>
                          <a:spcPts val="0"/>
                        </a:spcBef>
                        <a:spcAft>
                          <a:spcPts val="0"/>
                        </a:spcAft>
                      </a:pPr>
                      <a:r>
                        <a:rPr lang="en-US" sz="1400" dirty="0" smtClean="0">
                          <a:latin typeface="Times New Roman"/>
                          <a:ea typeface="Times New Roman"/>
                          <a:cs typeface="Times New Roman"/>
                        </a:rPr>
                        <a:t>canon</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400" dirty="0" smtClean="0"/>
                        <a:t>2006 Canada On-road </a:t>
                      </a:r>
                      <a:r>
                        <a:rPr lang="en-US" sz="1400" dirty="0"/>
                        <a:t>mobile source </a:t>
                      </a:r>
                      <a:r>
                        <a:rPr lang="en-US" sz="1400" dirty="0" smtClean="0"/>
                        <a:t>emissions</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4846">
                <a:tc>
                  <a:txBody>
                    <a:bodyPr/>
                    <a:lstStyle/>
                    <a:p>
                      <a:pPr marL="0" marR="0" algn="just">
                        <a:lnSpc>
                          <a:spcPct val="100000"/>
                        </a:lnSpc>
                        <a:spcBef>
                          <a:spcPts val="0"/>
                        </a:spcBef>
                        <a:spcAft>
                          <a:spcPts val="0"/>
                        </a:spcAft>
                      </a:pPr>
                      <a:r>
                        <a:rPr lang="en-US" sz="1400" dirty="0" err="1" smtClean="0">
                          <a:latin typeface="+mn-lt"/>
                          <a:ea typeface="+mn-ea"/>
                          <a:cs typeface="+mn-cs"/>
                        </a:rPr>
                        <a:t>canpt</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400" dirty="0" smtClean="0"/>
                        <a:t>2006 Canada</a:t>
                      </a:r>
                      <a:r>
                        <a:rPr lang="en-US" sz="1400" baseline="0" dirty="0" smtClean="0"/>
                        <a:t> </a:t>
                      </a:r>
                      <a:r>
                        <a:rPr lang="en-US" sz="1400" dirty="0" smtClean="0"/>
                        <a:t>point </a:t>
                      </a:r>
                      <a:r>
                        <a:rPr lang="en-US" sz="1400" dirty="0"/>
                        <a:t>source </a:t>
                      </a:r>
                      <a:r>
                        <a:rPr lang="en-US" sz="1400" dirty="0" smtClean="0"/>
                        <a:t>emissions</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423">
                <a:tc>
                  <a:txBody>
                    <a:bodyPr/>
                    <a:lstStyle/>
                    <a:p>
                      <a:pPr marL="0" marR="0" algn="just">
                        <a:lnSpc>
                          <a:spcPct val="100000"/>
                        </a:lnSpc>
                        <a:spcBef>
                          <a:spcPts val="0"/>
                        </a:spcBef>
                        <a:spcAft>
                          <a:spcPts val="0"/>
                        </a:spcAft>
                      </a:pPr>
                      <a:r>
                        <a:rPr lang="en-US" sz="1400" dirty="0" err="1" smtClean="0">
                          <a:latin typeface="Times New Roman"/>
                          <a:ea typeface="Times New Roman"/>
                          <a:cs typeface="Times New Roman"/>
                        </a:rPr>
                        <a:t>Mexar</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00000"/>
                        </a:lnSpc>
                        <a:spcBef>
                          <a:spcPts val="0"/>
                        </a:spcBef>
                        <a:spcAft>
                          <a:spcPts val="0"/>
                        </a:spcAft>
                      </a:pPr>
                      <a:r>
                        <a:rPr lang="en-US" sz="1400" dirty="0" smtClean="0">
                          <a:latin typeface="Times New Roman"/>
                          <a:ea typeface="Times New Roman"/>
                          <a:cs typeface="Times New Roman"/>
                        </a:rPr>
                        <a:t>1999</a:t>
                      </a:r>
                      <a:r>
                        <a:rPr lang="en-US" sz="1400" baseline="0" dirty="0" smtClean="0">
                          <a:latin typeface="Times New Roman"/>
                          <a:ea typeface="Times New Roman"/>
                          <a:cs typeface="Times New Roman"/>
                        </a:rPr>
                        <a:t> Mexico area sources</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423">
                <a:tc>
                  <a:txBody>
                    <a:bodyPr/>
                    <a:lstStyle/>
                    <a:p>
                      <a:pPr marL="0" marR="0">
                        <a:lnSpc>
                          <a:spcPct val="100000"/>
                        </a:lnSpc>
                        <a:spcBef>
                          <a:spcPts val="0"/>
                        </a:spcBef>
                        <a:spcAft>
                          <a:spcPts val="0"/>
                        </a:spcAft>
                      </a:pPr>
                      <a:r>
                        <a:rPr lang="en-US" sz="1400" dirty="0" err="1" smtClean="0">
                          <a:latin typeface="+mn-lt"/>
                          <a:ea typeface="+mn-ea"/>
                          <a:cs typeface="+mn-cs"/>
                        </a:rPr>
                        <a:t>mexon</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dirty="0" smtClean="0">
                          <a:latin typeface="Times New Roman"/>
                          <a:ea typeface="Times New Roman"/>
                          <a:cs typeface="Times New Roman"/>
                        </a:rPr>
                        <a:t>1999</a:t>
                      </a:r>
                      <a:r>
                        <a:rPr lang="en-US" sz="1400" baseline="0" dirty="0" smtClean="0">
                          <a:latin typeface="Times New Roman"/>
                          <a:ea typeface="Times New Roman"/>
                          <a:cs typeface="Times New Roman"/>
                        </a:rPr>
                        <a:t> Mexico </a:t>
                      </a:r>
                      <a:r>
                        <a:rPr lang="en-US" sz="1400" baseline="0" dirty="0" err="1" smtClean="0">
                          <a:latin typeface="Times New Roman"/>
                          <a:ea typeface="Times New Roman"/>
                          <a:cs typeface="Times New Roman"/>
                        </a:rPr>
                        <a:t>onroad</a:t>
                      </a:r>
                      <a:r>
                        <a:rPr lang="en-US" sz="1400" baseline="0" dirty="0" smtClean="0">
                          <a:latin typeface="Times New Roman"/>
                          <a:ea typeface="Times New Roman"/>
                          <a:cs typeface="Times New Roman"/>
                        </a:rPr>
                        <a:t> sources</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846">
                <a:tc>
                  <a:txBody>
                    <a:bodyPr/>
                    <a:lstStyle/>
                    <a:p>
                      <a:pPr marL="0" marR="0">
                        <a:lnSpc>
                          <a:spcPct val="100000"/>
                        </a:lnSpc>
                        <a:spcBef>
                          <a:spcPts val="0"/>
                        </a:spcBef>
                        <a:spcAft>
                          <a:spcPts val="0"/>
                        </a:spcAft>
                      </a:pPr>
                      <a:r>
                        <a:rPr lang="en-US" sz="1400" dirty="0" err="1" smtClean="0">
                          <a:latin typeface="Times New Roman"/>
                          <a:ea typeface="Times New Roman"/>
                          <a:cs typeface="Times New Roman"/>
                        </a:rPr>
                        <a:t>mexpt</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dirty="0" smtClean="0">
                          <a:latin typeface="Times New Roman"/>
                          <a:ea typeface="Times New Roman"/>
                          <a:cs typeface="Times New Roman"/>
                        </a:rPr>
                        <a:t>1999</a:t>
                      </a:r>
                      <a:r>
                        <a:rPr lang="en-US" sz="1400" baseline="0" dirty="0" smtClean="0">
                          <a:latin typeface="Times New Roman"/>
                          <a:ea typeface="Times New Roman"/>
                          <a:cs typeface="Times New Roman"/>
                        </a:rPr>
                        <a:t> Mexico point sources</a:t>
                      </a:r>
                      <a:endParaRPr lang="en-US" sz="1400" dirty="0">
                        <a:latin typeface="Times New Roman"/>
                        <a:ea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705600" cy="1066800"/>
          </a:xfrm>
        </p:spPr>
        <p:txBody>
          <a:bodyPr/>
          <a:lstStyle/>
          <a:p>
            <a:r>
              <a:rPr lang="en-US" dirty="0" smtClean="0"/>
              <a:t>2006 North American Emissions</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dirty="0" smtClean="0"/>
              <a:t>Comprised of data from the United States, Canada, and Mexico</a:t>
            </a:r>
          </a:p>
          <a:p>
            <a:r>
              <a:rPr lang="en-US" dirty="0" smtClean="0"/>
              <a:t>Primary basis: U.S. EPA’s 2008 National Emission Inventory, version 2 (NEIv3), translated onto the 2007/2008 modeling platform described in EPA’s Technology Transfer Network Clearinghouse for Inventories and Emissions Factors (TTN/CHIEF)</a:t>
            </a:r>
          </a:p>
          <a:p>
            <a:r>
              <a:rPr lang="en-US" dirty="0" smtClean="0"/>
              <a:t>2006-Specific Updates for AQMEII:</a:t>
            </a:r>
          </a:p>
          <a:p>
            <a:pPr lvl="1"/>
            <a:r>
              <a:rPr lang="en-US" dirty="0" smtClean="0"/>
              <a:t>2006 Continuous Emission Monitoring (CEM) data of SO</a:t>
            </a:r>
            <a:r>
              <a:rPr lang="en-US" baseline="-25000" dirty="0" smtClean="0"/>
              <a:t>2</a:t>
            </a:r>
            <a:r>
              <a:rPr lang="en-US" dirty="0" smtClean="0"/>
              <a:t> and </a:t>
            </a:r>
            <a:r>
              <a:rPr lang="en-US" dirty="0" err="1" smtClean="0"/>
              <a:t>NO</a:t>
            </a:r>
            <a:r>
              <a:rPr lang="en-US" baseline="-25000" dirty="0" err="1" smtClean="0"/>
              <a:t>x</a:t>
            </a:r>
            <a:r>
              <a:rPr lang="en-US" dirty="0" smtClean="0"/>
              <a:t> from major point sources</a:t>
            </a:r>
          </a:p>
          <a:p>
            <a:pPr lvl="1"/>
            <a:r>
              <a:rPr lang="en-US" dirty="0" smtClean="0"/>
              <a:t>2006 </a:t>
            </a:r>
            <a:r>
              <a:rPr lang="en-US" dirty="0" smtClean="0"/>
              <a:t>wildfires (US only), daily with hourly plume rise</a:t>
            </a:r>
            <a:endParaRPr lang="en-US" dirty="0" smtClean="0"/>
          </a:p>
          <a:p>
            <a:pPr lvl="1"/>
            <a:r>
              <a:rPr lang="en-US" dirty="0" smtClean="0"/>
              <a:t>2006 Canadian emissions and spatial surrogates</a:t>
            </a:r>
          </a:p>
          <a:p>
            <a:pPr lvl="1"/>
            <a:r>
              <a:rPr lang="en-US" dirty="0" smtClean="0"/>
              <a:t>2005 MOVES emission factors with 2006 </a:t>
            </a:r>
            <a:r>
              <a:rPr lang="en-US" dirty="0" smtClean="0"/>
              <a:t>VMT (US only)</a:t>
            </a:r>
            <a:endParaRPr lang="en-US" dirty="0" smtClean="0"/>
          </a:p>
          <a:p>
            <a:r>
              <a:rPr lang="en-US" dirty="0" smtClean="0"/>
              <a:t>Pollutants: </a:t>
            </a:r>
            <a:r>
              <a:rPr lang="en-US" dirty="0" smtClean="0">
                <a:solidFill>
                  <a:srgbClr val="FF0000"/>
                </a:solidFill>
              </a:rPr>
              <a:t>NO</a:t>
            </a:r>
            <a:r>
              <a:rPr lang="en-US" baseline="-25000" dirty="0" smtClean="0">
                <a:solidFill>
                  <a:srgbClr val="FF0000"/>
                </a:solidFill>
              </a:rPr>
              <a:t>x</a:t>
            </a:r>
            <a:r>
              <a:rPr lang="en-US" dirty="0" smtClean="0"/>
              <a:t>, VOC, CO, </a:t>
            </a:r>
            <a:r>
              <a:rPr lang="en-US" dirty="0" smtClean="0">
                <a:solidFill>
                  <a:srgbClr val="FF0000"/>
                </a:solidFill>
              </a:rPr>
              <a:t>SO</a:t>
            </a:r>
            <a:r>
              <a:rPr lang="en-US" baseline="-25000" dirty="0" smtClean="0">
                <a:solidFill>
                  <a:srgbClr val="FF0000"/>
                </a:solidFill>
              </a:rPr>
              <a:t>2</a:t>
            </a:r>
            <a:r>
              <a:rPr lang="en-US" dirty="0" smtClean="0"/>
              <a:t>, NH</a:t>
            </a:r>
            <a:r>
              <a:rPr lang="en-US" baseline="-25000" dirty="0" smtClean="0"/>
              <a:t>3</a:t>
            </a:r>
            <a:r>
              <a:rPr lang="en-US" dirty="0" smtClean="0"/>
              <a:t>, PM</a:t>
            </a:r>
            <a:r>
              <a:rPr lang="en-US" baseline="-25000" dirty="0" smtClean="0"/>
              <a:t>2.5</a:t>
            </a:r>
            <a:r>
              <a:rPr lang="en-US" dirty="0" smtClean="0"/>
              <a:t>, and PM</a:t>
            </a:r>
            <a:r>
              <a:rPr lang="en-US" baseline="-25000" dirty="0" smtClean="0"/>
              <a:t>10</a:t>
            </a:r>
            <a:endParaRPr lang="en-US" baseline="-25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705600" cy="1066800"/>
          </a:xfrm>
        </p:spPr>
        <p:txBody>
          <a:bodyPr/>
          <a:lstStyle/>
          <a:p>
            <a:r>
              <a:rPr lang="en-US" dirty="0" smtClean="0"/>
              <a:t>2010 North American Emissions</a:t>
            </a:r>
            <a:endParaRPr lang="en-US" dirty="0"/>
          </a:p>
        </p:txBody>
      </p:sp>
      <p:sp>
        <p:nvSpPr>
          <p:cNvPr id="3" name="Content Placeholder 2"/>
          <p:cNvSpPr>
            <a:spLocks noGrp="1"/>
          </p:cNvSpPr>
          <p:nvPr>
            <p:ph idx="1"/>
          </p:nvPr>
        </p:nvSpPr>
        <p:spPr>
          <a:xfrm>
            <a:off x="457200" y="1447800"/>
            <a:ext cx="8229600" cy="4678363"/>
          </a:xfrm>
        </p:spPr>
        <p:txBody>
          <a:bodyPr>
            <a:normAutofit fontScale="92500"/>
          </a:bodyPr>
          <a:lstStyle/>
          <a:p>
            <a:r>
              <a:rPr lang="en-US" dirty="0" smtClean="0"/>
              <a:t>Comprised of data from the United States, Canada, and Mexico</a:t>
            </a:r>
          </a:p>
          <a:p>
            <a:r>
              <a:rPr lang="en-US" dirty="0" smtClean="0"/>
              <a:t>Primary basis: U.S. EPA’s 2008 National Emission Inventory, version 2 (NEIv3), translated onto the 2007/2008 modeling platform described in EPA’s Technology Transfer Network Clearinghouse for Inventories and Emissions Factors (TTN/CHIEF)</a:t>
            </a:r>
          </a:p>
          <a:p>
            <a:r>
              <a:rPr lang="en-US" dirty="0" smtClean="0"/>
              <a:t>2010-Specific Updates for AQMEII:</a:t>
            </a:r>
          </a:p>
          <a:p>
            <a:pPr lvl="1"/>
            <a:r>
              <a:rPr lang="en-US" dirty="0" smtClean="0"/>
              <a:t>2010 Continuous </a:t>
            </a:r>
            <a:r>
              <a:rPr lang="en-US" dirty="0" smtClean="0"/>
              <a:t>Emission Monitoring (CEM) data of SO</a:t>
            </a:r>
            <a:r>
              <a:rPr lang="en-US" baseline="-25000" dirty="0" smtClean="0"/>
              <a:t>2</a:t>
            </a:r>
            <a:r>
              <a:rPr lang="en-US" dirty="0" smtClean="0"/>
              <a:t> and NO</a:t>
            </a:r>
            <a:r>
              <a:rPr lang="en-US" baseline="-25000" dirty="0" smtClean="0"/>
              <a:t>x</a:t>
            </a:r>
            <a:r>
              <a:rPr lang="en-US" dirty="0" smtClean="0"/>
              <a:t> from major point sources</a:t>
            </a:r>
          </a:p>
          <a:p>
            <a:pPr lvl="1"/>
            <a:r>
              <a:rPr lang="en-US" dirty="0" smtClean="0"/>
              <a:t>2010 </a:t>
            </a:r>
            <a:r>
              <a:rPr lang="en-US" dirty="0" smtClean="0"/>
              <a:t>wildfires (US only), daily with hourly plume rise</a:t>
            </a:r>
            <a:endParaRPr lang="en-US" dirty="0" smtClean="0"/>
          </a:p>
          <a:p>
            <a:pPr lvl="1"/>
            <a:r>
              <a:rPr lang="en-US" dirty="0" smtClean="0"/>
              <a:t>2009 MOVES emission factors with 2010 </a:t>
            </a:r>
            <a:r>
              <a:rPr lang="en-US" dirty="0" smtClean="0"/>
              <a:t>VMT (US only)</a:t>
            </a:r>
            <a:endParaRPr lang="en-US" dirty="0" smtClean="0"/>
          </a:p>
          <a:p>
            <a:r>
              <a:rPr lang="en-US" dirty="0" smtClean="0"/>
              <a:t>Pollutants: </a:t>
            </a:r>
            <a:r>
              <a:rPr lang="en-US" dirty="0" smtClean="0">
                <a:solidFill>
                  <a:srgbClr val="FF0000"/>
                </a:solidFill>
              </a:rPr>
              <a:t>NO</a:t>
            </a:r>
            <a:r>
              <a:rPr lang="en-US" baseline="-25000" dirty="0" smtClean="0">
                <a:solidFill>
                  <a:srgbClr val="FF0000"/>
                </a:solidFill>
              </a:rPr>
              <a:t>x</a:t>
            </a:r>
            <a:r>
              <a:rPr lang="en-US" dirty="0" smtClean="0"/>
              <a:t>, VOC, CO, </a:t>
            </a:r>
            <a:r>
              <a:rPr lang="en-US" dirty="0" smtClean="0">
                <a:solidFill>
                  <a:srgbClr val="FF0000"/>
                </a:solidFill>
              </a:rPr>
              <a:t>SO</a:t>
            </a:r>
            <a:r>
              <a:rPr lang="en-US" baseline="-25000" dirty="0" smtClean="0">
                <a:solidFill>
                  <a:srgbClr val="FF0000"/>
                </a:solidFill>
              </a:rPr>
              <a:t>2</a:t>
            </a:r>
            <a:r>
              <a:rPr lang="en-US" dirty="0" smtClean="0"/>
              <a:t>, NH</a:t>
            </a:r>
            <a:r>
              <a:rPr lang="en-US" baseline="-25000" dirty="0" smtClean="0"/>
              <a:t>3</a:t>
            </a:r>
            <a:r>
              <a:rPr lang="en-US" dirty="0" smtClean="0"/>
              <a:t>, PM</a:t>
            </a:r>
            <a:r>
              <a:rPr lang="en-US" baseline="-25000" dirty="0" smtClean="0"/>
              <a:t>2.5</a:t>
            </a:r>
            <a:r>
              <a:rPr lang="en-US" dirty="0" smtClean="0"/>
              <a:t>, and PM</a:t>
            </a:r>
            <a:r>
              <a:rPr lang="en-US" baseline="-25000" dirty="0" smtClean="0"/>
              <a:t>10</a:t>
            </a:r>
            <a:endParaRPr lang="en-US" baseline="-25000" dirty="0"/>
          </a:p>
        </p:txBody>
      </p:sp>
    </p:spTree>
  </p:cSld>
  <p:clrMapOvr>
    <a:masterClrMapping/>
  </p:clrMapOvr>
</p:sld>
</file>

<file path=ppt/theme/theme1.xml><?xml version="1.0" encoding="utf-8"?>
<a:theme xmlns:a="http://schemas.openxmlformats.org/drawingml/2006/main" name="PPTTitleSlide_OptionD_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PPTTitleSlide_OptionD_Template</Template>
  <TotalTime>4546</TotalTime>
  <Words>1482</Words>
  <Application>Microsoft Office PowerPoint</Application>
  <PresentationFormat>On-screen Show (4:3)</PresentationFormat>
  <Paragraphs>244</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PPTTitleSlide_OptionD_Template</vt:lpstr>
      <vt:lpstr>Summary of the Emission Inventories compiled for the AQMEII Phase 2 Simulations</vt:lpstr>
      <vt:lpstr>What is AQMEII?</vt:lpstr>
      <vt:lpstr>What is AQMEII Phase 2?</vt:lpstr>
      <vt:lpstr>Purpose of this presentation</vt:lpstr>
      <vt:lpstr>Emission Inventories</vt:lpstr>
      <vt:lpstr>US Sectors Used for NA Emissions in Phase 2</vt:lpstr>
      <vt:lpstr>Canada/Mexico Sectors Used for NA Emissions in Phase 2</vt:lpstr>
      <vt:lpstr>2006 North American Emissions</vt:lpstr>
      <vt:lpstr>2010 North American Emissions</vt:lpstr>
      <vt:lpstr>Processing of NA Emissions for Phase 2 (EPA)</vt:lpstr>
      <vt:lpstr>Slide 10</vt:lpstr>
      <vt:lpstr>Slide 11</vt:lpstr>
      <vt:lpstr>Slide 12</vt:lpstr>
      <vt:lpstr>Slide 13</vt:lpstr>
      <vt:lpstr>Slide 14</vt:lpstr>
      <vt:lpstr>Slide 15</vt:lpstr>
      <vt:lpstr>Slide 16</vt:lpstr>
      <vt:lpstr>Slide 17</vt:lpstr>
      <vt:lpstr>Further Steps</vt:lpstr>
      <vt:lpstr>For an overview and evaluation of the WRF/CMAQ model results, Christian Hogrefe’s Presentation</vt:lpstr>
    </vt:vector>
  </TitlesOfParts>
  <Company>US-EPA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Estimating Emissions for the 2008 Evans Road Fire in North Carolina </dc:title>
  <dc:creator>George Pouliot</dc:creator>
  <cp:lastModifiedBy>George Pouliot</cp:lastModifiedBy>
  <cp:revision>33</cp:revision>
  <cp:lastPrinted>2006-09-22T17:41:18Z</cp:lastPrinted>
  <dcterms:created xsi:type="dcterms:W3CDTF">2012-10-05T14:54:05Z</dcterms:created>
  <dcterms:modified xsi:type="dcterms:W3CDTF">2013-10-29T13:21:41Z</dcterms:modified>
</cp:coreProperties>
</file>