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327" r:id="rId3"/>
    <p:sldId id="285" r:id="rId4"/>
    <p:sldId id="352" r:id="rId5"/>
    <p:sldId id="387" r:id="rId6"/>
    <p:sldId id="288" r:id="rId7"/>
    <p:sldId id="321" r:id="rId8"/>
    <p:sldId id="279" r:id="rId9"/>
    <p:sldId id="332" r:id="rId10"/>
    <p:sldId id="368" r:id="rId11"/>
    <p:sldId id="276" r:id="rId12"/>
    <p:sldId id="378" r:id="rId13"/>
    <p:sldId id="379" r:id="rId14"/>
    <p:sldId id="384" r:id="rId15"/>
    <p:sldId id="385" r:id="rId16"/>
    <p:sldId id="371" r:id="rId17"/>
    <p:sldId id="388" r:id="rId18"/>
    <p:sldId id="37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CC"/>
    <a:srgbClr val="FF66CC"/>
    <a:srgbClr val="990099"/>
    <a:srgbClr val="BBDEFF"/>
    <a:srgbClr val="EDFECE"/>
    <a:srgbClr val="FFCCCC"/>
    <a:srgbClr val="FFCCFF"/>
    <a:srgbClr val="FF0000"/>
    <a:srgbClr val="B4CC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17" autoAdjust="0"/>
    <p:restoredTop sz="95084" autoAdjust="0"/>
  </p:normalViewPr>
  <p:slideViewPr>
    <p:cSldViewPr>
      <p:cViewPr varScale="1">
        <p:scale>
          <a:sx n="62" d="100"/>
          <a:sy n="62" d="100"/>
        </p:scale>
        <p:origin x="-105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0E2A7A-8339-4396-9324-DD3026ACA77E}" type="datetimeFigureOut">
              <a:rPr lang="en-GB" smtClean="0"/>
              <a:t>29/10/2013</a:t>
            </a:fld>
            <a:endParaRPr lang="en-GB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90867B-2F44-4A88-A7C3-9C8E3D0FE28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747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0867B-2F44-4A88-A7C3-9C8E3D0FE28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196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0867B-2F44-4A88-A7C3-9C8E3D0FE28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902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919734" y="8041954"/>
            <a:ext cx="2990407" cy="41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1" tIns="46796" rIns="89991" bIns="46796" anchor="b"/>
          <a:lstStyle>
            <a:lvl1pPr defTabSz="495300" eaLnBrk="0" hangingPunct="0"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95300" eaLnBrk="0" hangingPunct="0"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95300" eaLnBrk="0" hangingPunct="0"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95300" eaLnBrk="0" hangingPunct="0"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95300" eaLnBrk="0" hangingPunct="0"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Wingdings" pitchFamily="2" charset="2"/>
              <a:buNone/>
            </a:pPr>
            <a:fld id="{1ECD0D99-E0A6-4896-B8CA-CBB61989F111}" type="slidenum">
              <a:rPr lang="en-GB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 eaLnBrk="1" hangingPunct="1">
                <a:buClr>
                  <a:srgbClr val="000000"/>
                </a:buClr>
                <a:buSzPct val="100000"/>
                <a:buFont typeface="Wingdings" pitchFamily="2" charset="2"/>
                <a:buNone/>
              </a:pPr>
              <a:t>5</a:t>
            </a:fld>
            <a:endParaRPr lang="en-GB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0" y="8041954"/>
            <a:ext cx="2990407" cy="41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1" tIns="46796" rIns="89991" bIns="46796" anchor="b"/>
          <a:lstStyle>
            <a:lvl1pPr defTabSz="495300" eaLnBrk="0" hangingPunct="0"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95300" eaLnBrk="0" hangingPunct="0"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95300" eaLnBrk="0" hangingPunct="0"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95300" eaLnBrk="0" hangingPunct="0"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95300" eaLnBrk="0" hangingPunct="0"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Wingdings" pitchFamily="2" charset="2"/>
              <a:buNone/>
            </a:pPr>
            <a:endParaRPr lang="en-GB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0" y="0"/>
            <a:ext cx="2990407" cy="41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1" tIns="46796" rIns="89991" bIns="46796"/>
          <a:lstStyle>
            <a:lvl1pPr defTabSz="495300" eaLnBrk="0" hangingPunct="0"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95300" eaLnBrk="0" hangingPunct="0"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95300" eaLnBrk="0" hangingPunct="0"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95300" eaLnBrk="0" hangingPunct="0"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95300" eaLnBrk="0" hangingPunct="0"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Wingdings" pitchFamily="2" charset="2"/>
              <a:buNone/>
            </a:pPr>
            <a:endParaRPr lang="en-GB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3919734" y="0"/>
            <a:ext cx="2990407" cy="41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1" tIns="46796" rIns="89991" bIns="46796"/>
          <a:lstStyle>
            <a:lvl1pPr defTabSz="495300" eaLnBrk="0" hangingPunct="0"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95300" eaLnBrk="0" hangingPunct="0"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95300" eaLnBrk="0" hangingPunct="0"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95300" eaLnBrk="0" hangingPunct="0"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95300" eaLnBrk="0" hangingPunct="0"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Wingdings" pitchFamily="2" charset="2"/>
              <a:buNone/>
            </a:pPr>
            <a:fld id="{8DD5F7CA-58F8-4F0F-BDFE-8CB010CC7586}" type="datetime1">
              <a:rPr lang="en-GB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 eaLnBrk="1" hangingPunct="1">
                <a:buClr>
                  <a:srgbClr val="000000"/>
                </a:buClr>
                <a:buSzPct val="100000"/>
                <a:buFont typeface="Wingdings" pitchFamily="2" charset="2"/>
                <a:buNone/>
              </a:pPr>
              <a:t>30/10/2013</a:t>
            </a:fld>
            <a:endParaRPr lang="en-GB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1154758" y="635414"/>
            <a:ext cx="4612894" cy="317423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408" tIns="42204" rIns="84408" bIns="42204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S">
              <a:solidFill>
                <a:prstClr val="black"/>
              </a:solidFill>
            </a:endParaRPr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body"/>
          </p:nvPr>
        </p:nvSpPr>
        <p:spPr>
          <a:xfrm>
            <a:off x="691628" y="4022395"/>
            <a:ext cx="5526886" cy="3802554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98349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0867B-2F44-4A88-A7C3-9C8E3D0FE28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97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0867B-2F44-4A88-A7C3-9C8E3D0FE28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97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068960"/>
            <a:ext cx="7772400" cy="747514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61048"/>
            <a:ext cx="6400800" cy="864096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067" y="1196752"/>
            <a:ext cx="4971941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188640"/>
            <a:ext cx="3894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0" dirty="0" smtClean="0">
                <a:solidFill>
                  <a:schemeClr val="bg1"/>
                </a:solidFill>
              </a:rPr>
              <a:t>www.bsc.es</a:t>
            </a:r>
            <a:endParaRPr lang="es-ES" sz="2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040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5736" y="6356350"/>
            <a:ext cx="6336704" cy="414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4448" y="6357553"/>
            <a:ext cx="442392" cy="412838"/>
          </a:xfrm>
          <a:prstGeom prst="rect">
            <a:avLst/>
          </a:prstGeom>
        </p:spPr>
        <p:txBody>
          <a:bodyPr anchor="b"/>
          <a:lstStyle>
            <a:lvl1pPr algn="r">
              <a:defRPr sz="1100">
                <a:solidFill>
                  <a:srgbClr val="004990"/>
                </a:solidFill>
              </a:defRPr>
            </a:lvl1pPr>
          </a:lstStyle>
          <a:p>
            <a:fld id="{1C3245F1-0B85-4DC5-AE0B-1A23283F4D42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7920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ts val="3000"/>
              </a:lnSpc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95768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371181"/>
            <a:ext cx="7772400" cy="1362075"/>
          </a:xfrm>
        </p:spPr>
        <p:txBody>
          <a:bodyPr anchor="t">
            <a:normAutofit/>
          </a:bodyPr>
          <a:lstStyle>
            <a:lvl1pPr algn="r">
              <a:defRPr sz="2800" b="1" cap="all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2936"/>
            <a:ext cx="3217140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912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1052736"/>
            <a:ext cx="4388296" cy="5112568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388296" cy="5112568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5736" y="6356350"/>
            <a:ext cx="6336704" cy="414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4448" y="6357553"/>
            <a:ext cx="442392" cy="412838"/>
          </a:xfrm>
          <a:prstGeom prst="rect">
            <a:avLst/>
          </a:prstGeom>
        </p:spPr>
        <p:txBody>
          <a:bodyPr anchor="b"/>
          <a:lstStyle>
            <a:lvl1pPr algn="r">
              <a:defRPr sz="1100">
                <a:solidFill>
                  <a:srgbClr val="004990"/>
                </a:solidFill>
              </a:defRPr>
            </a:lvl1pPr>
          </a:lstStyle>
          <a:p>
            <a:fld id="{1C3245F1-0B85-4DC5-AE0B-1A23283F4D42}" type="slidenum">
              <a:rPr lang="en-GB" smtClean="0"/>
              <a:t>‹Nº›</a:t>
            </a:fld>
            <a:endParaRPr lang="en-GB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7920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14002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 anchor="b"/>
          <a:lstStyle/>
          <a:p>
            <a:fld id="{1C3245F1-0B85-4DC5-AE0B-1A23283F4D4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457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5736" y="6356350"/>
            <a:ext cx="6336704" cy="414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4448" y="6357553"/>
            <a:ext cx="442392" cy="412838"/>
          </a:xfrm>
          <a:prstGeom prst="rect">
            <a:avLst/>
          </a:prstGeom>
        </p:spPr>
        <p:txBody>
          <a:bodyPr anchor="b"/>
          <a:lstStyle>
            <a:lvl1pPr algn="r">
              <a:defRPr sz="1100">
                <a:solidFill>
                  <a:srgbClr val="004990"/>
                </a:solidFill>
              </a:defRPr>
            </a:lvl1pPr>
          </a:lstStyle>
          <a:p>
            <a:fld id="{1C3245F1-0B85-4DC5-AE0B-1A23283F4D4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524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esentation 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068960"/>
            <a:ext cx="7772400" cy="747514"/>
          </a:xfrm>
        </p:spPr>
        <p:txBody>
          <a:bodyPr anchor="ctr">
            <a:normAutofit/>
          </a:bodyPr>
          <a:lstStyle>
            <a:lvl1pPr algn="ctr">
              <a:defRPr sz="3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61048"/>
            <a:ext cx="6400800" cy="864096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067" y="1196752"/>
            <a:ext cx="4971941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188640"/>
            <a:ext cx="3894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0" dirty="0" smtClean="0">
                <a:solidFill>
                  <a:schemeClr val="bg1"/>
                </a:solidFill>
              </a:rPr>
              <a:t>www.bsc.es</a:t>
            </a:r>
            <a:endParaRPr lang="es-ES" sz="2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834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7920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4" y="980728"/>
            <a:ext cx="8928992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5736" y="6356350"/>
            <a:ext cx="6336704" cy="414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4448" y="6357553"/>
            <a:ext cx="442392" cy="412838"/>
          </a:xfrm>
          <a:prstGeom prst="rect">
            <a:avLst/>
          </a:prstGeom>
        </p:spPr>
        <p:txBody>
          <a:bodyPr anchor="b"/>
          <a:lstStyle>
            <a:lvl1pPr algn="r">
              <a:defRPr sz="1100">
                <a:solidFill>
                  <a:srgbClr val="004990"/>
                </a:solidFill>
              </a:defRPr>
            </a:lvl1pPr>
          </a:lstStyle>
          <a:p>
            <a:fld id="{1C3245F1-0B85-4DC5-AE0B-1A23283F4D42}" type="slidenum">
              <a:rPr lang="en-GB" smtClean="0"/>
              <a:t>‹Nº›</a:t>
            </a:fld>
            <a:endParaRPr lang="en-GB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09320"/>
            <a:ext cx="1878899" cy="461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430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7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1"/>
        </a:buBlip>
        <a:defRPr sz="2400" kern="1200">
          <a:solidFill>
            <a:srgbClr val="00499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499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00499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rgbClr val="00499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rgbClr val="00499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5" Type="http://schemas.openxmlformats.org/officeDocument/2006/relationships/image" Target="../media/image54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sc.es/caliope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hyperlink" Target="http://www.bsc.es/projects/earthscience/DREA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3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gif"/><Relationship Id="rId3" Type="http://schemas.openxmlformats.org/officeDocument/2006/relationships/image" Target="../media/image12.gif"/><Relationship Id="rId7" Type="http://schemas.openxmlformats.org/officeDocument/2006/relationships/image" Target="../media/image16.gif"/><Relationship Id="rId12" Type="http://schemas.openxmlformats.org/officeDocument/2006/relationships/image" Target="../media/image21.gif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gif"/><Relationship Id="rId5" Type="http://schemas.openxmlformats.org/officeDocument/2006/relationships/image" Target="../media/image14.gif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gif"/><Relationship Id="rId9" Type="http://schemas.openxmlformats.org/officeDocument/2006/relationships/image" Target="../media/image18.jp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420888"/>
            <a:ext cx="7772400" cy="1971650"/>
          </a:xfrm>
        </p:spPr>
        <p:txBody>
          <a:bodyPr>
            <a:noAutofit/>
          </a:bodyPr>
          <a:lstStyle/>
          <a:p>
            <a:r>
              <a:rPr lang="en-US" sz="2800" cap="all" dirty="0"/>
              <a:t>Evaluating the impact of increasing horizontal resolution on AIR QUALIY MODELLING SYSTEMS over big metropolitan areas in Spain</a:t>
            </a:r>
            <a:endParaRPr lang="en-GB" sz="2800" dirty="0"/>
          </a:p>
        </p:txBody>
      </p:sp>
      <p:sp>
        <p:nvSpPr>
          <p:cNvPr id="4" name="2 Subtítulo"/>
          <p:cNvSpPr>
            <a:spLocks noGrp="1"/>
          </p:cNvSpPr>
          <p:nvPr>
            <p:ph type="subTitle" idx="1"/>
          </p:nvPr>
        </p:nvSpPr>
        <p:spPr>
          <a:xfrm>
            <a:off x="899592" y="4581128"/>
            <a:ext cx="7272808" cy="864096"/>
          </a:xfrm>
        </p:spPr>
        <p:txBody>
          <a:bodyPr>
            <a:noAutofit/>
          </a:bodyPr>
          <a:lstStyle/>
          <a:p>
            <a:r>
              <a:rPr lang="es-ES_tradnl" sz="2000" u="sng" dirty="0" smtClean="0"/>
              <a:t>M.T. Pay</a:t>
            </a:r>
            <a:r>
              <a:rPr lang="es-ES_tradnl" sz="2000" u="sng" baseline="30000" dirty="0" smtClean="0"/>
              <a:t>1</a:t>
            </a:r>
            <a:r>
              <a:rPr lang="es-ES_tradnl" sz="2000" dirty="0" smtClean="0"/>
              <a:t>, G. Arévalo</a:t>
            </a:r>
            <a:r>
              <a:rPr lang="es-ES_tradnl" sz="2000" baseline="30000" dirty="0" smtClean="0"/>
              <a:t>1</a:t>
            </a:r>
            <a:r>
              <a:rPr lang="es-ES_tradnl" sz="2000" dirty="0" smtClean="0"/>
              <a:t>, J</a:t>
            </a:r>
            <a:r>
              <a:rPr lang="es-ES_tradnl" sz="2000" dirty="0"/>
              <a:t>. M. </a:t>
            </a:r>
            <a:r>
              <a:rPr lang="es-ES_tradnl" sz="2000" dirty="0" smtClean="0"/>
              <a:t>Baldasano</a:t>
            </a:r>
            <a:r>
              <a:rPr lang="es-ES_tradnl" sz="2000" baseline="30000" dirty="0" smtClean="0"/>
              <a:t>1,2</a:t>
            </a:r>
          </a:p>
          <a:p>
            <a:endParaRPr lang="es-ES_tradnl" sz="2000" baseline="30000" dirty="0" smtClean="0"/>
          </a:p>
          <a:p>
            <a:r>
              <a:rPr lang="es-ES_tradnl" sz="1400" i="1" baseline="30000" dirty="0" smtClean="0"/>
              <a:t>1</a:t>
            </a:r>
            <a:r>
              <a:rPr lang="es-ES_tradnl" sz="1400" i="1" dirty="0" smtClean="0"/>
              <a:t>Earth </a:t>
            </a:r>
            <a:r>
              <a:rPr lang="es-ES_tradnl" sz="1400" i="1" dirty="0" err="1"/>
              <a:t>Science</a:t>
            </a:r>
            <a:r>
              <a:rPr lang="es-ES_tradnl" sz="1400" i="1" dirty="0"/>
              <a:t> </a:t>
            </a:r>
            <a:r>
              <a:rPr lang="es-ES_tradnl" sz="1400" i="1" dirty="0" err="1"/>
              <a:t>Department</a:t>
            </a:r>
            <a:r>
              <a:rPr lang="es-ES_tradnl" sz="1400" i="1" dirty="0"/>
              <a:t>, Barcelona Supercomputing </a:t>
            </a:r>
            <a:r>
              <a:rPr lang="es-ES_tradnl" sz="1400" i="1" dirty="0" smtClean="0"/>
              <a:t>Center, </a:t>
            </a:r>
            <a:r>
              <a:rPr lang="es-ES_tradnl" sz="1400" i="1" dirty="0" err="1" smtClean="0"/>
              <a:t>Spain</a:t>
            </a:r>
            <a:endParaRPr lang="en-GB" sz="1400" dirty="0"/>
          </a:p>
          <a:p>
            <a:r>
              <a:rPr lang="en-GB" sz="1400" i="1" baseline="30000" dirty="0" smtClean="0"/>
              <a:t>2</a:t>
            </a:r>
            <a:r>
              <a:rPr lang="en-GB" sz="1400" i="1" dirty="0" smtClean="0"/>
              <a:t>Environmental </a:t>
            </a:r>
            <a:r>
              <a:rPr lang="en-GB" sz="1400" i="1" dirty="0"/>
              <a:t>Modelling Laboratory, Technical University of Catalonia, Spain</a:t>
            </a:r>
            <a:endParaRPr lang="en-GB" sz="1400" dirty="0"/>
          </a:p>
          <a:p>
            <a:endParaRPr lang="en-GB" sz="1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359532" y="601199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12</a:t>
            </a:r>
            <a:r>
              <a:rPr lang="en-GB" b="1" baseline="30000" dirty="0" smtClean="0">
                <a:solidFill>
                  <a:schemeClr val="bg1"/>
                </a:solidFill>
              </a:rPr>
              <a:t>th</a:t>
            </a:r>
            <a:r>
              <a:rPr lang="en-GB" b="1" dirty="0" smtClean="0">
                <a:solidFill>
                  <a:schemeClr val="bg1"/>
                </a:solidFill>
              </a:rPr>
              <a:t> </a:t>
            </a:r>
            <a:r>
              <a:rPr lang="en-GB" b="1" dirty="0">
                <a:solidFill>
                  <a:schemeClr val="bg1"/>
                </a:solidFill>
              </a:rPr>
              <a:t>Annual CMAS Conference, Chapel Hill, NC, October </a:t>
            </a:r>
            <a:r>
              <a:rPr lang="en-GB" b="1" dirty="0" smtClean="0">
                <a:solidFill>
                  <a:schemeClr val="bg1"/>
                </a:solidFill>
              </a:rPr>
              <a:t>28-30, 2013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51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Traffic station</a:t>
            </a:r>
            <a:endParaRPr lang="en-GB" dirty="0"/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33793"/>
            <a:ext cx="7460012" cy="280041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73"/>
          <a:stretch/>
        </p:blipFill>
        <p:spPr>
          <a:xfrm>
            <a:off x="1763688" y="3483128"/>
            <a:ext cx="5151025" cy="3042216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6732240" y="1732168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 smtClean="0">
                <a:solidFill>
                  <a:srgbClr val="000000"/>
                </a:solidFill>
              </a:rPr>
              <a:t>Mollet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7091264" y="2043711"/>
            <a:ext cx="108012" cy="113529"/>
          </a:xfrm>
          <a:prstGeom prst="ellipse">
            <a:avLst/>
          </a:prstGeom>
          <a:noFill/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11 CuadroTexto"/>
          <p:cNvSpPr txBox="1"/>
          <p:nvPr/>
        </p:nvSpPr>
        <p:spPr>
          <a:xfrm>
            <a:off x="3008144" y="1741448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 smtClean="0">
                <a:solidFill>
                  <a:srgbClr val="000000"/>
                </a:solidFill>
              </a:rPr>
              <a:t>Mollet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3367168" y="2052991"/>
            <a:ext cx="108012" cy="113529"/>
          </a:xfrm>
          <a:prstGeom prst="ellipse">
            <a:avLst/>
          </a:prstGeom>
          <a:noFill/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7 CuadroTexto"/>
          <p:cNvSpPr txBox="1"/>
          <p:nvPr/>
        </p:nvSpPr>
        <p:spPr>
          <a:xfrm>
            <a:off x="2229287" y="3645024"/>
            <a:ext cx="471897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00"/>
                </a:solidFill>
              </a:rPr>
              <a:t>Period: from 12-April to 18 April, station: </a:t>
            </a:r>
            <a:r>
              <a:rPr lang="en-GB" sz="1400" dirty="0" err="1" smtClean="0">
                <a:solidFill>
                  <a:srgbClr val="000000"/>
                </a:solidFill>
              </a:rPr>
              <a:t>Mollet</a:t>
            </a:r>
            <a:r>
              <a:rPr lang="en-GB" sz="1400" dirty="0" smtClean="0">
                <a:solidFill>
                  <a:srgbClr val="000000"/>
                </a:solidFill>
              </a:rPr>
              <a:t> (traffic)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 rot="16200000">
            <a:off x="890061" y="4787621"/>
            <a:ext cx="18715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00"/>
                </a:solidFill>
              </a:rPr>
              <a:t>NO</a:t>
            </a:r>
            <a:r>
              <a:rPr lang="en-GB" sz="1400" baseline="-25000" dirty="0" smtClean="0">
                <a:solidFill>
                  <a:srgbClr val="000000"/>
                </a:solidFill>
              </a:rPr>
              <a:t>2</a:t>
            </a:r>
            <a:r>
              <a:rPr lang="en-GB" sz="1400" dirty="0" smtClean="0">
                <a:solidFill>
                  <a:srgbClr val="000000"/>
                </a:solidFill>
              </a:rPr>
              <a:t> (µg/m</a:t>
            </a:r>
            <a:r>
              <a:rPr lang="en-GB" sz="1400" baseline="30000" dirty="0" smtClean="0">
                <a:solidFill>
                  <a:srgbClr val="000000"/>
                </a:solidFill>
              </a:rPr>
              <a:t>3</a:t>
            </a:r>
            <a:r>
              <a:rPr lang="en-GB" sz="1400" dirty="0" smtClean="0">
                <a:solidFill>
                  <a:srgbClr val="000000"/>
                </a:solidFill>
              </a:rPr>
              <a:t>)</a:t>
            </a:r>
            <a:endParaRPr lang="en-GB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48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5256"/>
            <a:ext cx="5870448" cy="2203704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1480"/>
            <a:ext cx="5870448" cy="2203704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7704"/>
            <a:ext cx="5870448" cy="2203704"/>
          </a:xfrm>
          <a:prstGeom prst="rect">
            <a:avLst/>
          </a:prstGeom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Forecasted </a:t>
            </a:r>
            <a:r>
              <a:rPr lang="en-GB" dirty="0" smtClean="0">
                <a:solidFill>
                  <a:srgbClr val="FFC000"/>
                </a:solidFill>
              </a:rPr>
              <a:t>O</a:t>
            </a:r>
            <a:r>
              <a:rPr lang="en-GB" baseline="-25000" dirty="0" smtClean="0">
                <a:solidFill>
                  <a:srgbClr val="FFC000"/>
                </a:solidFill>
              </a:rPr>
              <a:t>3</a:t>
            </a:r>
            <a:r>
              <a:rPr lang="en-GB" dirty="0" smtClean="0"/>
              <a:t>: mean concentration April 2013</a:t>
            </a:r>
            <a:endParaRPr lang="en-GB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0" y="900000"/>
            <a:ext cx="3276496" cy="2457371"/>
          </a:xfrm>
          <a:prstGeom prst="rect">
            <a:avLst/>
          </a:prstGeom>
        </p:spPr>
      </p:pic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332798"/>
              </p:ext>
            </p:extLst>
          </p:nvPr>
        </p:nvGraphicFramePr>
        <p:xfrm>
          <a:off x="6215313" y="4636740"/>
          <a:ext cx="2362200" cy="952500"/>
        </p:xfrm>
        <a:graphic>
          <a:graphicData uri="http://schemas.openxmlformats.org/drawingml/2006/table">
            <a:tbl>
              <a:tblPr firstRow="1" firstCol="1">
                <a:tableStyleId>{93296810-A885-4BE3-A3E7-6D5BEEA58F35}</a:tableStyleId>
              </a:tblPr>
              <a:tblGrid>
                <a:gridCol w="787400"/>
                <a:gridCol w="787400"/>
                <a:gridCol w="787400"/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IP4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IP1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all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0.69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0.72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AND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0.57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0.64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BCN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0.54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0.55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MAD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0.71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0.73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6084168" y="3934797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Spatial correlation by domain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636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04" b="10824"/>
          <a:stretch/>
        </p:blipFill>
        <p:spPr>
          <a:xfrm>
            <a:off x="6842099" y="866284"/>
            <a:ext cx="2301901" cy="2606384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04" b="10824"/>
          <a:stretch/>
        </p:blipFill>
        <p:spPr>
          <a:xfrm>
            <a:off x="4565918" y="866285"/>
            <a:ext cx="2301901" cy="2606382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04" b="10264"/>
          <a:stretch/>
        </p:blipFill>
        <p:spPr>
          <a:xfrm>
            <a:off x="35909" y="849927"/>
            <a:ext cx="2301901" cy="262273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Statistics by </a:t>
            </a:r>
            <a:r>
              <a:rPr lang="en-GB" dirty="0" smtClean="0">
                <a:solidFill>
                  <a:srgbClr val="FFC000"/>
                </a:solidFill>
              </a:rPr>
              <a:t>pollutant</a:t>
            </a:r>
            <a:r>
              <a:rPr lang="en-GB" dirty="0" smtClean="0"/>
              <a:t> &amp; </a:t>
            </a:r>
            <a:r>
              <a:rPr lang="en-GB" dirty="0" smtClean="0">
                <a:solidFill>
                  <a:srgbClr val="FFC000"/>
                </a:solidFill>
              </a:rPr>
              <a:t>station type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04" b="10625"/>
          <a:stretch/>
        </p:blipFill>
        <p:spPr>
          <a:xfrm>
            <a:off x="2292012" y="867904"/>
            <a:ext cx="2279988" cy="2612203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04" b="10625"/>
          <a:stretch/>
        </p:blipFill>
        <p:spPr>
          <a:xfrm>
            <a:off x="36839" y="867904"/>
            <a:ext cx="2279988" cy="2612203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56" b="10625"/>
          <a:stretch/>
        </p:blipFill>
        <p:spPr>
          <a:xfrm>
            <a:off x="4555078" y="867904"/>
            <a:ext cx="2312741" cy="2612203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04" b="10625"/>
          <a:stretch/>
        </p:blipFill>
        <p:spPr>
          <a:xfrm>
            <a:off x="6853055" y="866286"/>
            <a:ext cx="2279988" cy="2612203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2748716" y="960359"/>
            <a:ext cx="1662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00"/>
                </a:solidFill>
              </a:rPr>
              <a:t>O</a:t>
            </a:r>
            <a:r>
              <a:rPr lang="en-GB" b="1" baseline="-25000" dirty="0" smtClean="0">
                <a:solidFill>
                  <a:srgbClr val="000000"/>
                </a:solidFill>
              </a:rPr>
              <a:t>3</a:t>
            </a:r>
            <a:endParaRPr lang="en-GB" b="1" baseline="-25000" dirty="0">
              <a:solidFill>
                <a:srgbClr val="00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27720" y="960359"/>
            <a:ext cx="1794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00"/>
                </a:solidFill>
              </a:rPr>
              <a:t>NO</a:t>
            </a:r>
            <a:r>
              <a:rPr lang="en-GB" b="1" baseline="-25000" dirty="0" smtClean="0">
                <a:solidFill>
                  <a:srgbClr val="000000"/>
                </a:solidFill>
              </a:rPr>
              <a:t>2 </a:t>
            </a:r>
            <a:endParaRPr lang="en-GB" b="1" baseline="-25000" dirty="0">
              <a:solidFill>
                <a:srgbClr val="00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076056" y="960359"/>
            <a:ext cx="173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</a:rPr>
              <a:t>S</a:t>
            </a:r>
            <a:r>
              <a:rPr lang="en-GB" b="1" dirty="0" smtClean="0">
                <a:solidFill>
                  <a:srgbClr val="000000"/>
                </a:solidFill>
              </a:rPr>
              <a:t>O</a:t>
            </a:r>
            <a:r>
              <a:rPr lang="en-GB" b="1" baseline="-25000" dirty="0" smtClean="0">
                <a:solidFill>
                  <a:srgbClr val="000000"/>
                </a:solidFill>
              </a:rPr>
              <a:t>2  </a:t>
            </a:r>
            <a:endParaRPr lang="en-GB" b="1" baseline="-25000" dirty="0">
              <a:solidFill>
                <a:srgbClr val="00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380312" y="960359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00"/>
                </a:solidFill>
              </a:rPr>
              <a:t>PM10</a:t>
            </a:r>
            <a:r>
              <a:rPr lang="en-GB" b="1" baseline="-25000" dirty="0" smtClean="0">
                <a:solidFill>
                  <a:srgbClr val="000000"/>
                </a:solidFill>
              </a:rPr>
              <a:t>   </a:t>
            </a:r>
            <a:endParaRPr lang="en-GB" b="1" baseline="-25000" dirty="0">
              <a:solidFill>
                <a:srgbClr val="000000"/>
              </a:solidFill>
            </a:endParaRPr>
          </a:p>
        </p:txBody>
      </p:sp>
      <p:pic>
        <p:nvPicPr>
          <p:cNvPr id="25" name="24 Imag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7" t="12285" r="36150" b="10625"/>
          <a:stretch/>
        </p:blipFill>
        <p:spPr>
          <a:xfrm>
            <a:off x="6853055" y="3408099"/>
            <a:ext cx="2273172" cy="2253148"/>
          </a:xfrm>
          <a:prstGeom prst="rect">
            <a:avLst/>
          </a:prstGeom>
        </p:spPr>
      </p:pic>
      <p:pic>
        <p:nvPicPr>
          <p:cNvPr id="24" name="23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t="12285" r="36710" b="10625"/>
          <a:stretch/>
        </p:blipFill>
        <p:spPr>
          <a:xfrm>
            <a:off x="4560907" y="3408099"/>
            <a:ext cx="2200940" cy="2253149"/>
          </a:xfrm>
          <a:prstGeom prst="rect">
            <a:avLst/>
          </a:prstGeom>
        </p:spPr>
      </p:pic>
      <p:pic>
        <p:nvPicPr>
          <p:cNvPr id="23" name="22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1" t="13341" r="37072" b="10625"/>
          <a:stretch/>
        </p:blipFill>
        <p:spPr>
          <a:xfrm>
            <a:off x="35496" y="3408099"/>
            <a:ext cx="2193077" cy="2222288"/>
          </a:xfrm>
          <a:prstGeom prst="rect">
            <a:avLst/>
          </a:prstGeom>
        </p:spPr>
      </p:pic>
      <p:pic>
        <p:nvPicPr>
          <p:cNvPr id="22" name="21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1" t="12285" r="37119" b="10625"/>
          <a:stretch/>
        </p:blipFill>
        <p:spPr>
          <a:xfrm>
            <a:off x="2292012" y="3408099"/>
            <a:ext cx="2183740" cy="2253149"/>
          </a:xfrm>
          <a:prstGeom prst="rect">
            <a:avLst/>
          </a:prstGeom>
        </p:spPr>
      </p:pic>
      <p:grpSp>
        <p:nvGrpSpPr>
          <p:cNvPr id="26" name="25 Grupo"/>
          <p:cNvGrpSpPr/>
          <p:nvPr/>
        </p:nvGrpSpPr>
        <p:grpSpPr>
          <a:xfrm>
            <a:off x="6072593" y="367380"/>
            <a:ext cx="3061465" cy="646331"/>
            <a:chOff x="6072593" y="367380"/>
            <a:chExt cx="3061465" cy="646331"/>
          </a:xfrm>
        </p:grpSpPr>
        <p:cxnSp>
          <p:nvCxnSpPr>
            <p:cNvPr id="27" name="26 Conector recto de flecha"/>
            <p:cNvCxnSpPr/>
            <p:nvPr/>
          </p:nvCxnSpPr>
          <p:spPr>
            <a:xfrm>
              <a:off x="6072593" y="511396"/>
              <a:ext cx="325161" cy="0"/>
            </a:xfrm>
            <a:prstGeom prst="straightConnector1">
              <a:avLst/>
            </a:prstGeom>
            <a:ln w="190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27 Conector recto de flecha"/>
            <p:cNvCxnSpPr/>
            <p:nvPr/>
          </p:nvCxnSpPr>
          <p:spPr>
            <a:xfrm flipV="1">
              <a:off x="6075565" y="727419"/>
              <a:ext cx="322189" cy="1"/>
            </a:xfrm>
            <a:prstGeom prst="straightConnector1">
              <a:avLst/>
            </a:prstGeom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28 CuadroTexto"/>
            <p:cNvSpPr txBox="1"/>
            <p:nvPr/>
          </p:nvSpPr>
          <p:spPr>
            <a:xfrm>
              <a:off x="6397754" y="367380"/>
              <a:ext cx="27363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solidFill>
                    <a:srgbClr val="FFC000"/>
                  </a:solidFill>
                </a:rPr>
                <a:t>Negative </a:t>
              </a:r>
              <a:r>
                <a:rPr lang="en-GB" sz="1200" dirty="0">
                  <a:solidFill>
                    <a:srgbClr val="FFC000"/>
                  </a:solidFill>
                </a:rPr>
                <a:t>effect of resolution increase</a:t>
              </a:r>
            </a:p>
            <a:p>
              <a:r>
                <a:rPr lang="en-GB" sz="1200" dirty="0" smtClean="0">
                  <a:solidFill>
                    <a:srgbClr val="00B050"/>
                  </a:solidFill>
                </a:rPr>
                <a:t>Positive effect of resolution increase</a:t>
              </a:r>
            </a:p>
            <a:p>
              <a:endParaRPr lang="en-GB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30" name="29 Conector recto de flecha"/>
          <p:cNvCxnSpPr/>
          <p:nvPr/>
        </p:nvCxnSpPr>
        <p:spPr>
          <a:xfrm flipV="1">
            <a:off x="2878294" y="1916832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 de flecha"/>
          <p:cNvCxnSpPr/>
          <p:nvPr/>
        </p:nvCxnSpPr>
        <p:spPr>
          <a:xfrm flipV="1">
            <a:off x="3324780" y="1916832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/>
          <p:nvPr/>
        </p:nvCxnSpPr>
        <p:spPr>
          <a:xfrm flipV="1">
            <a:off x="3778395" y="1916832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 de flecha"/>
          <p:cNvCxnSpPr/>
          <p:nvPr/>
        </p:nvCxnSpPr>
        <p:spPr>
          <a:xfrm flipV="1">
            <a:off x="4044860" y="1916832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/>
          <p:nvPr/>
        </p:nvCxnSpPr>
        <p:spPr>
          <a:xfrm flipV="1">
            <a:off x="815752" y="1926124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Conector recto de flecha"/>
          <p:cNvCxnSpPr/>
          <p:nvPr/>
        </p:nvCxnSpPr>
        <p:spPr>
          <a:xfrm flipV="1">
            <a:off x="599728" y="1926124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 de flecha"/>
          <p:cNvCxnSpPr/>
          <p:nvPr/>
        </p:nvCxnSpPr>
        <p:spPr>
          <a:xfrm flipV="1">
            <a:off x="1053343" y="1926124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 de flecha"/>
          <p:cNvCxnSpPr/>
          <p:nvPr/>
        </p:nvCxnSpPr>
        <p:spPr>
          <a:xfrm flipV="1">
            <a:off x="1773423" y="1926124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 de flecha"/>
          <p:cNvCxnSpPr/>
          <p:nvPr/>
        </p:nvCxnSpPr>
        <p:spPr>
          <a:xfrm flipV="1">
            <a:off x="5580112" y="2708920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 de flecha"/>
          <p:cNvCxnSpPr/>
          <p:nvPr/>
        </p:nvCxnSpPr>
        <p:spPr>
          <a:xfrm flipV="1">
            <a:off x="5817703" y="2708920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 de flecha"/>
          <p:cNvCxnSpPr/>
          <p:nvPr/>
        </p:nvCxnSpPr>
        <p:spPr>
          <a:xfrm flipV="1">
            <a:off x="6537783" y="2708920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 de flecha"/>
          <p:cNvCxnSpPr/>
          <p:nvPr/>
        </p:nvCxnSpPr>
        <p:spPr>
          <a:xfrm flipV="1">
            <a:off x="8820472" y="2204864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1 Conector recto de flecha"/>
          <p:cNvCxnSpPr/>
          <p:nvPr/>
        </p:nvCxnSpPr>
        <p:spPr>
          <a:xfrm>
            <a:off x="3108756" y="1916832"/>
            <a:ext cx="122449" cy="7200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 de flecha"/>
          <p:cNvCxnSpPr/>
          <p:nvPr/>
        </p:nvCxnSpPr>
        <p:spPr>
          <a:xfrm>
            <a:off x="4260884" y="1950760"/>
            <a:ext cx="122449" cy="7200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 de flecha"/>
          <p:cNvCxnSpPr/>
          <p:nvPr/>
        </p:nvCxnSpPr>
        <p:spPr>
          <a:xfrm>
            <a:off x="1319808" y="1926124"/>
            <a:ext cx="122449" cy="7200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 de flecha"/>
          <p:cNvCxnSpPr/>
          <p:nvPr/>
        </p:nvCxnSpPr>
        <p:spPr>
          <a:xfrm flipV="1">
            <a:off x="1989447" y="1926124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47 Conector recto de flecha"/>
          <p:cNvCxnSpPr/>
          <p:nvPr/>
        </p:nvCxnSpPr>
        <p:spPr>
          <a:xfrm>
            <a:off x="5364088" y="2708920"/>
            <a:ext cx="122449" cy="7200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48 Conector recto de flecha"/>
          <p:cNvCxnSpPr/>
          <p:nvPr/>
        </p:nvCxnSpPr>
        <p:spPr>
          <a:xfrm>
            <a:off x="6084168" y="2708920"/>
            <a:ext cx="122449" cy="7200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49 Conector recto de flecha"/>
          <p:cNvCxnSpPr/>
          <p:nvPr/>
        </p:nvCxnSpPr>
        <p:spPr>
          <a:xfrm>
            <a:off x="6300192" y="2708920"/>
            <a:ext cx="122449" cy="7200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50 Conector recto de flecha"/>
          <p:cNvCxnSpPr/>
          <p:nvPr/>
        </p:nvCxnSpPr>
        <p:spPr>
          <a:xfrm>
            <a:off x="7452320" y="2204864"/>
            <a:ext cx="122449" cy="7200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51 Conector recto de flecha"/>
          <p:cNvCxnSpPr/>
          <p:nvPr/>
        </p:nvCxnSpPr>
        <p:spPr>
          <a:xfrm>
            <a:off x="7668344" y="2204864"/>
            <a:ext cx="122449" cy="7200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52 Conector recto de flecha"/>
          <p:cNvCxnSpPr/>
          <p:nvPr/>
        </p:nvCxnSpPr>
        <p:spPr>
          <a:xfrm>
            <a:off x="8121959" y="2204864"/>
            <a:ext cx="122449" cy="7200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53 Conector recto de flecha"/>
          <p:cNvCxnSpPr/>
          <p:nvPr/>
        </p:nvCxnSpPr>
        <p:spPr>
          <a:xfrm>
            <a:off x="8604448" y="2204864"/>
            <a:ext cx="122449" cy="7200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54 Conector recto de flecha"/>
          <p:cNvCxnSpPr/>
          <p:nvPr/>
        </p:nvCxnSpPr>
        <p:spPr>
          <a:xfrm>
            <a:off x="8337983" y="2204864"/>
            <a:ext cx="122449" cy="7200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55 CuadroTexto"/>
          <p:cNvSpPr txBox="1"/>
          <p:nvPr/>
        </p:nvSpPr>
        <p:spPr>
          <a:xfrm>
            <a:off x="3511929" y="1772816"/>
            <a:ext cx="244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~</a:t>
            </a:r>
            <a:endParaRPr lang="en-GB" dirty="0"/>
          </a:p>
        </p:txBody>
      </p:sp>
      <p:sp>
        <p:nvSpPr>
          <p:cNvPr id="57" name="56 CuadroTexto"/>
          <p:cNvSpPr txBox="1"/>
          <p:nvPr/>
        </p:nvSpPr>
        <p:spPr>
          <a:xfrm>
            <a:off x="1463824" y="1772816"/>
            <a:ext cx="244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~</a:t>
            </a:r>
            <a:endParaRPr lang="en-GB" dirty="0"/>
          </a:p>
        </p:txBody>
      </p:sp>
      <p:sp>
        <p:nvSpPr>
          <p:cNvPr id="58" name="57 CuadroTexto"/>
          <p:cNvSpPr txBox="1"/>
          <p:nvPr/>
        </p:nvSpPr>
        <p:spPr>
          <a:xfrm>
            <a:off x="5076056" y="2564904"/>
            <a:ext cx="244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~</a:t>
            </a:r>
            <a:endParaRPr lang="en-GB" dirty="0"/>
          </a:p>
        </p:txBody>
      </p:sp>
      <p:sp>
        <p:nvSpPr>
          <p:cNvPr id="59" name="58 CuadroTexto"/>
          <p:cNvSpPr txBox="1"/>
          <p:nvPr/>
        </p:nvSpPr>
        <p:spPr>
          <a:xfrm>
            <a:off x="7812360" y="2060848"/>
            <a:ext cx="244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~</a:t>
            </a:r>
            <a:endParaRPr lang="en-GB" dirty="0"/>
          </a:p>
        </p:txBody>
      </p:sp>
      <p:cxnSp>
        <p:nvCxnSpPr>
          <p:cNvPr id="60" name="59 Conector recto de flecha"/>
          <p:cNvCxnSpPr/>
          <p:nvPr/>
        </p:nvCxnSpPr>
        <p:spPr>
          <a:xfrm>
            <a:off x="2878294" y="5373216"/>
            <a:ext cx="122449" cy="7200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 de flecha"/>
          <p:cNvCxnSpPr/>
          <p:nvPr/>
        </p:nvCxnSpPr>
        <p:spPr>
          <a:xfrm>
            <a:off x="3108756" y="5373216"/>
            <a:ext cx="122449" cy="7200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 de flecha"/>
          <p:cNvCxnSpPr/>
          <p:nvPr/>
        </p:nvCxnSpPr>
        <p:spPr>
          <a:xfrm>
            <a:off x="3331909" y="5373216"/>
            <a:ext cx="122449" cy="7200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65 Conector recto de flecha"/>
          <p:cNvCxnSpPr/>
          <p:nvPr/>
        </p:nvCxnSpPr>
        <p:spPr>
          <a:xfrm>
            <a:off x="3562371" y="5373216"/>
            <a:ext cx="122449" cy="7200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66 Conector recto de flecha"/>
          <p:cNvCxnSpPr/>
          <p:nvPr/>
        </p:nvCxnSpPr>
        <p:spPr>
          <a:xfrm>
            <a:off x="3763957" y="5373216"/>
            <a:ext cx="122449" cy="7200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 de flecha"/>
          <p:cNvCxnSpPr/>
          <p:nvPr/>
        </p:nvCxnSpPr>
        <p:spPr>
          <a:xfrm>
            <a:off x="4044860" y="5373216"/>
            <a:ext cx="122449" cy="7200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 de flecha"/>
          <p:cNvCxnSpPr/>
          <p:nvPr/>
        </p:nvCxnSpPr>
        <p:spPr>
          <a:xfrm>
            <a:off x="4260884" y="5373216"/>
            <a:ext cx="122449" cy="7200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76 Conector recto de flecha"/>
          <p:cNvCxnSpPr/>
          <p:nvPr/>
        </p:nvCxnSpPr>
        <p:spPr>
          <a:xfrm flipV="1">
            <a:off x="815752" y="5350356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77 Conector recto de flecha"/>
          <p:cNvCxnSpPr/>
          <p:nvPr/>
        </p:nvCxnSpPr>
        <p:spPr>
          <a:xfrm flipV="1">
            <a:off x="599728" y="5350356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78 Conector recto de flecha"/>
          <p:cNvCxnSpPr/>
          <p:nvPr/>
        </p:nvCxnSpPr>
        <p:spPr>
          <a:xfrm flipV="1">
            <a:off x="1053343" y="5350356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79 Conector recto de flecha"/>
          <p:cNvCxnSpPr/>
          <p:nvPr/>
        </p:nvCxnSpPr>
        <p:spPr>
          <a:xfrm flipV="1">
            <a:off x="1777256" y="5350356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80 Conector recto de flecha"/>
          <p:cNvCxnSpPr/>
          <p:nvPr/>
        </p:nvCxnSpPr>
        <p:spPr>
          <a:xfrm flipV="1">
            <a:off x="2039888" y="5350356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81 Conector recto de flecha"/>
          <p:cNvCxnSpPr/>
          <p:nvPr/>
        </p:nvCxnSpPr>
        <p:spPr>
          <a:xfrm flipV="1">
            <a:off x="1319808" y="5350356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82 Conector recto de flecha"/>
          <p:cNvCxnSpPr/>
          <p:nvPr/>
        </p:nvCxnSpPr>
        <p:spPr>
          <a:xfrm flipV="1">
            <a:off x="1557399" y="5350356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90 Conector recto de flecha"/>
          <p:cNvCxnSpPr/>
          <p:nvPr/>
        </p:nvCxnSpPr>
        <p:spPr>
          <a:xfrm flipV="1">
            <a:off x="5306027" y="5385028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91 Conector recto de flecha"/>
          <p:cNvCxnSpPr/>
          <p:nvPr/>
        </p:nvCxnSpPr>
        <p:spPr>
          <a:xfrm flipV="1">
            <a:off x="5090003" y="5385028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92 Conector recto de flecha"/>
          <p:cNvCxnSpPr/>
          <p:nvPr/>
        </p:nvCxnSpPr>
        <p:spPr>
          <a:xfrm flipV="1">
            <a:off x="5543618" y="5385028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93 Conector recto de flecha"/>
          <p:cNvCxnSpPr/>
          <p:nvPr/>
        </p:nvCxnSpPr>
        <p:spPr>
          <a:xfrm flipV="1">
            <a:off x="6267531" y="5385028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94 Conector recto de flecha"/>
          <p:cNvCxnSpPr/>
          <p:nvPr/>
        </p:nvCxnSpPr>
        <p:spPr>
          <a:xfrm flipV="1">
            <a:off x="6530163" y="5385028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95 Conector recto de flecha"/>
          <p:cNvCxnSpPr/>
          <p:nvPr/>
        </p:nvCxnSpPr>
        <p:spPr>
          <a:xfrm flipV="1">
            <a:off x="5810083" y="5385028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96 Conector recto de flecha"/>
          <p:cNvCxnSpPr/>
          <p:nvPr/>
        </p:nvCxnSpPr>
        <p:spPr>
          <a:xfrm flipV="1">
            <a:off x="6047674" y="5385028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97 Conector recto de flecha"/>
          <p:cNvCxnSpPr/>
          <p:nvPr/>
        </p:nvCxnSpPr>
        <p:spPr>
          <a:xfrm>
            <a:off x="7452320" y="5373216"/>
            <a:ext cx="122449" cy="7200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98 Conector recto de flecha"/>
          <p:cNvCxnSpPr/>
          <p:nvPr/>
        </p:nvCxnSpPr>
        <p:spPr>
          <a:xfrm>
            <a:off x="7682782" y="5373216"/>
            <a:ext cx="122449" cy="7200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99 Conector recto de flecha"/>
          <p:cNvCxnSpPr/>
          <p:nvPr/>
        </p:nvCxnSpPr>
        <p:spPr>
          <a:xfrm>
            <a:off x="7905935" y="5373216"/>
            <a:ext cx="122449" cy="7200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100 Conector recto de flecha"/>
          <p:cNvCxnSpPr/>
          <p:nvPr/>
        </p:nvCxnSpPr>
        <p:spPr>
          <a:xfrm>
            <a:off x="8136397" y="5373216"/>
            <a:ext cx="122449" cy="7200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101 Conector recto de flecha"/>
          <p:cNvCxnSpPr/>
          <p:nvPr/>
        </p:nvCxnSpPr>
        <p:spPr>
          <a:xfrm>
            <a:off x="8337983" y="5373216"/>
            <a:ext cx="122449" cy="7200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102 Conector recto de flecha"/>
          <p:cNvCxnSpPr/>
          <p:nvPr/>
        </p:nvCxnSpPr>
        <p:spPr>
          <a:xfrm>
            <a:off x="8618886" y="5373216"/>
            <a:ext cx="122449" cy="7200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103 Conector recto de flecha"/>
          <p:cNvCxnSpPr/>
          <p:nvPr/>
        </p:nvCxnSpPr>
        <p:spPr>
          <a:xfrm>
            <a:off x="8834910" y="5373216"/>
            <a:ext cx="122449" cy="7200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Cerrar llave"/>
          <p:cNvSpPr/>
          <p:nvPr/>
        </p:nvSpPr>
        <p:spPr>
          <a:xfrm rot="5400000">
            <a:off x="3316254" y="5567059"/>
            <a:ext cx="108013" cy="597194"/>
          </a:xfrm>
          <a:prstGeom prst="rightBrace">
            <a:avLst>
              <a:gd name="adj1" fmla="val 8333"/>
              <a:gd name="adj2" fmla="val 47648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85 Cerrar llave"/>
          <p:cNvSpPr/>
          <p:nvPr/>
        </p:nvSpPr>
        <p:spPr>
          <a:xfrm rot="5400000">
            <a:off x="4005750" y="5567058"/>
            <a:ext cx="108013" cy="597194"/>
          </a:xfrm>
          <a:prstGeom prst="rightBrace">
            <a:avLst>
              <a:gd name="adj1" fmla="val 8333"/>
              <a:gd name="adj2" fmla="val 47648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42 CuadroTexto"/>
          <p:cNvSpPr txBox="1"/>
          <p:nvPr/>
        </p:nvSpPr>
        <p:spPr>
          <a:xfrm>
            <a:off x="3000744" y="5919663"/>
            <a:ext cx="685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 smtClean="0">
                <a:solidFill>
                  <a:srgbClr val="000000"/>
                </a:solidFill>
              </a:rPr>
              <a:t>Enviro</a:t>
            </a:r>
            <a:r>
              <a:rPr lang="en-GB" sz="1200" dirty="0" smtClean="0">
                <a:solidFill>
                  <a:srgbClr val="000000"/>
                </a:solidFill>
              </a:rPr>
              <a:t>.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88" name="87 CuadroTexto"/>
          <p:cNvSpPr txBox="1"/>
          <p:nvPr/>
        </p:nvSpPr>
        <p:spPr>
          <a:xfrm>
            <a:off x="3647728" y="5919663"/>
            <a:ext cx="789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000000"/>
                </a:solidFill>
              </a:rPr>
              <a:t>Source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89" name="88 CuadroTexto"/>
          <p:cNvSpPr txBox="1"/>
          <p:nvPr/>
        </p:nvSpPr>
        <p:spPr>
          <a:xfrm>
            <a:off x="2748717" y="5576754"/>
            <a:ext cx="18232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rgbClr val="000000"/>
                </a:solidFill>
              </a:rPr>
              <a:t>115   21   37   57   66    28   21</a:t>
            </a:r>
            <a:endParaRPr lang="en-GB" sz="900" dirty="0">
              <a:solidFill>
                <a:srgbClr val="000000"/>
              </a:solidFill>
            </a:endParaRPr>
          </a:p>
        </p:txBody>
      </p:sp>
      <p:sp>
        <p:nvSpPr>
          <p:cNvPr id="90" name="89 CuadroTexto"/>
          <p:cNvSpPr txBox="1"/>
          <p:nvPr/>
        </p:nvSpPr>
        <p:spPr>
          <a:xfrm>
            <a:off x="467861" y="5574432"/>
            <a:ext cx="17733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rgbClr val="000000"/>
                </a:solidFill>
              </a:rPr>
              <a:t>161   25   50   86   67    57   37</a:t>
            </a:r>
            <a:endParaRPr lang="en-GB" sz="900" dirty="0">
              <a:solidFill>
                <a:srgbClr val="000000"/>
              </a:solidFill>
            </a:endParaRPr>
          </a:p>
        </p:txBody>
      </p:sp>
      <p:sp>
        <p:nvSpPr>
          <p:cNvPr id="105" name="104 CuadroTexto"/>
          <p:cNvSpPr txBox="1"/>
          <p:nvPr/>
        </p:nvSpPr>
        <p:spPr>
          <a:xfrm>
            <a:off x="5004365" y="5574432"/>
            <a:ext cx="17520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rgbClr val="000000"/>
                </a:solidFill>
              </a:rPr>
              <a:t>113  17   35   61   38    53   22</a:t>
            </a:r>
            <a:endParaRPr lang="en-GB" sz="900" dirty="0">
              <a:solidFill>
                <a:srgbClr val="000000"/>
              </a:solidFill>
            </a:endParaRPr>
          </a:p>
        </p:txBody>
      </p:sp>
      <p:sp>
        <p:nvSpPr>
          <p:cNvPr id="106" name="105 CuadroTexto"/>
          <p:cNvSpPr txBox="1"/>
          <p:nvPr/>
        </p:nvSpPr>
        <p:spPr>
          <a:xfrm>
            <a:off x="7308304" y="5574432"/>
            <a:ext cx="17490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rgbClr val="000000"/>
                </a:solidFill>
              </a:rPr>
              <a:t>102   15   31   56   43    39   20</a:t>
            </a:r>
            <a:endParaRPr lang="en-GB" sz="900" dirty="0">
              <a:solidFill>
                <a:srgbClr val="000000"/>
              </a:solidFill>
            </a:endParaRPr>
          </a:p>
        </p:txBody>
      </p:sp>
      <p:sp>
        <p:nvSpPr>
          <p:cNvPr id="107" name="106 Cerrar llave"/>
          <p:cNvSpPr/>
          <p:nvPr/>
        </p:nvSpPr>
        <p:spPr>
          <a:xfrm rot="5400000">
            <a:off x="1072175" y="5560675"/>
            <a:ext cx="108013" cy="597194"/>
          </a:xfrm>
          <a:prstGeom prst="rightBrace">
            <a:avLst>
              <a:gd name="adj1" fmla="val 8333"/>
              <a:gd name="adj2" fmla="val 47648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107 Cerrar llave"/>
          <p:cNvSpPr/>
          <p:nvPr/>
        </p:nvSpPr>
        <p:spPr>
          <a:xfrm rot="5400000">
            <a:off x="1761671" y="5560674"/>
            <a:ext cx="108013" cy="597194"/>
          </a:xfrm>
          <a:prstGeom prst="rightBrace">
            <a:avLst>
              <a:gd name="adj1" fmla="val 8333"/>
              <a:gd name="adj2" fmla="val 47648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108 Cerrar llave"/>
          <p:cNvSpPr/>
          <p:nvPr/>
        </p:nvSpPr>
        <p:spPr>
          <a:xfrm rot="5400000">
            <a:off x="5536671" y="5560675"/>
            <a:ext cx="108013" cy="597194"/>
          </a:xfrm>
          <a:prstGeom prst="rightBrace">
            <a:avLst>
              <a:gd name="adj1" fmla="val 8333"/>
              <a:gd name="adj2" fmla="val 47648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109 Cerrar llave"/>
          <p:cNvSpPr/>
          <p:nvPr/>
        </p:nvSpPr>
        <p:spPr>
          <a:xfrm rot="5400000">
            <a:off x="6226167" y="5560674"/>
            <a:ext cx="108013" cy="597194"/>
          </a:xfrm>
          <a:prstGeom prst="rightBrace">
            <a:avLst>
              <a:gd name="adj1" fmla="val 8333"/>
              <a:gd name="adj2" fmla="val 47648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110 Cerrar llave"/>
          <p:cNvSpPr/>
          <p:nvPr/>
        </p:nvSpPr>
        <p:spPr>
          <a:xfrm rot="5400000">
            <a:off x="7922388" y="5560675"/>
            <a:ext cx="108013" cy="597194"/>
          </a:xfrm>
          <a:prstGeom prst="rightBrace">
            <a:avLst>
              <a:gd name="adj1" fmla="val 8333"/>
              <a:gd name="adj2" fmla="val 47648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111 Cerrar llave"/>
          <p:cNvSpPr/>
          <p:nvPr/>
        </p:nvSpPr>
        <p:spPr>
          <a:xfrm rot="5400000">
            <a:off x="8611884" y="5560674"/>
            <a:ext cx="108013" cy="597194"/>
          </a:xfrm>
          <a:prstGeom prst="rightBrace">
            <a:avLst>
              <a:gd name="adj1" fmla="val 8333"/>
              <a:gd name="adj2" fmla="val 47648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1" name="60 Grupo"/>
          <p:cNvGrpSpPr/>
          <p:nvPr/>
        </p:nvGrpSpPr>
        <p:grpSpPr>
          <a:xfrm>
            <a:off x="938201" y="867904"/>
            <a:ext cx="8004720" cy="5779970"/>
            <a:chOff x="938201" y="867904"/>
            <a:chExt cx="8004720" cy="5779970"/>
          </a:xfrm>
        </p:grpSpPr>
        <p:sp>
          <p:nvSpPr>
            <p:cNvPr id="113" name="112 Rectángulo"/>
            <p:cNvSpPr/>
            <p:nvPr/>
          </p:nvSpPr>
          <p:spPr>
            <a:xfrm>
              <a:off x="1723291" y="1746739"/>
              <a:ext cx="492371" cy="4058525"/>
            </a:xfrm>
            <a:prstGeom prst="rect">
              <a:avLst/>
            </a:prstGeom>
            <a:solidFill>
              <a:srgbClr val="FF0000">
                <a:alpha val="2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113 Rectángulo"/>
            <p:cNvSpPr/>
            <p:nvPr/>
          </p:nvSpPr>
          <p:spPr>
            <a:xfrm>
              <a:off x="1008185" y="1735016"/>
              <a:ext cx="480646" cy="4070248"/>
            </a:xfrm>
            <a:prstGeom prst="rect">
              <a:avLst/>
            </a:prstGeom>
            <a:solidFill>
              <a:srgbClr val="FF0000">
                <a:alpha val="2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114 Rectángulo"/>
            <p:cNvSpPr/>
            <p:nvPr/>
          </p:nvSpPr>
          <p:spPr>
            <a:xfrm>
              <a:off x="6213232" y="1735016"/>
              <a:ext cx="524694" cy="4070248"/>
            </a:xfrm>
            <a:prstGeom prst="rect">
              <a:avLst/>
            </a:prstGeom>
            <a:solidFill>
              <a:srgbClr val="FF0000">
                <a:alpha val="2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115 Rectángulo"/>
            <p:cNvSpPr/>
            <p:nvPr/>
          </p:nvSpPr>
          <p:spPr>
            <a:xfrm>
              <a:off x="5530448" y="1723293"/>
              <a:ext cx="480646" cy="4081971"/>
            </a:xfrm>
            <a:prstGeom prst="rect">
              <a:avLst/>
            </a:prstGeom>
            <a:solidFill>
              <a:srgbClr val="FF0000">
                <a:alpha val="2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116 CuadroTexto"/>
            <p:cNvSpPr txBox="1"/>
            <p:nvPr/>
          </p:nvSpPr>
          <p:spPr>
            <a:xfrm>
              <a:off x="2337811" y="6309320"/>
              <a:ext cx="66051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 Improvements for NO</a:t>
              </a:r>
              <a:r>
                <a:rPr lang="en-GB" sz="1600" baseline="-25000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2</a:t>
              </a:r>
              <a:r>
                <a:rPr lang="en-GB" sz="1600" dirty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en-GB" sz="1600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(lesser extend SO</a:t>
              </a:r>
              <a:r>
                <a:rPr lang="en-GB" sz="1600" baseline="-25000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2</a:t>
              </a:r>
              <a:r>
                <a:rPr lang="en-GB" sz="1600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) and near large sources </a:t>
              </a:r>
              <a:endParaRPr lang="en-GB" sz="1600" dirty="0">
                <a:solidFill>
                  <a:srgbClr val="FF0000"/>
                </a:solidFill>
              </a:endParaRPr>
            </a:p>
          </p:txBody>
        </p:sp>
        <p:sp>
          <p:nvSpPr>
            <p:cNvPr id="44" name="43 Elipse"/>
            <p:cNvSpPr/>
            <p:nvPr/>
          </p:nvSpPr>
          <p:spPr>
            <a:xfrm>
              <a:off x="938201" y="867904"/>
              <a:ext cx="961504" cy="5448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866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7" r="34750"/>
          <a:stretch/>
        </p:blipFill>
        <p:spPr>
          <a:xfrm>
            <a:off x="2267744" y="2996952"/>
            <a:ext cx="2412000" cy="2922755"/>
          </a:xfrm>
          <a:prstGeom prst="rect">
            <a:avLst/>
          </a:prstGeom>
        </p:spPr>
      </p:pic>
      <p:pic>
        <p:nvPicPr>
          <p:cNvPr id="19" name="18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6" r="35129"/>
          <a:stretch/>
        </p:blipFill>
        <p:spPr>
          <a:xfrm>
            <a:off x="35496" y="2996952"/>
            <a:ext cx="2315753" cy="2922755"/>
          </a:xfrm>
          <a:prstGeom prst="rect">
            <a:avLst/>
          </a:prstGeom>
        </p:spPr>
      </p:pic>
      <p:pic>
        <p:nvPicPr>
          <p:cNvPr id="20" name="19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6" r="36098"/>
          <a:stretch/>
        </p:blipFill>
        <p:spPr>
          <a:xfrm>
            <a:off x="4557990" y="2996952"/>
            <a:ext cx="2257292" cy="2922755"/>
          </a:xfrm>
          <a:prstGeom prst="rect">
            <a:avLst/>
          </a:prstGeom>
        </p:spPr>
      </p:pic>
      <p:pic>
        <p:nvPicPr>
          <p:cNvPr id="21" name="20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2" r="35841"/>
          <a:stretch/>
        </p:blipFill>
        <p:spPr>
          <a:xfrm>
            <a:off x="6815282" y="2996952"/>
            <a:ext cx="2323916" cy="2922755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04" b="10824"/>
          <a:stretch/>
        </p:blipFill>
        <p:spPr>
          <a:xfrm>
            <a:off x="6842099" y="866284"/>
            <a:ext cx="2301901" cy="2606384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04" b="10824"/>
          <a:stretch/>
        </p:blipFill>
        <p:spPr>
          <a:xfrm>
            <a:off x="4565918" y="866285"/>
            <a:ext cx="2301901" cy="2606382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04" b="10264"/>
          <a:stretch/>
        </p:blipFill>
        <p:spPr>
          <a:xfrm>
            <a:off x="35497" y="849927"/>
            <a:ext cx="2301901" cy="2622739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04" b="10824"/>
          <a:stretch/>
        </p:blipFill>
        <p:spPr>
          <a:xfrm>
            <a:off x="2314856" y="866286"/>
            <a:ext cx="2301901" cy="260638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Statistics by </a:t>
            </a:r>
            <a:r>
              <a:rPr lang="en-GB" dirty="0" smtClean="0">
                <a:solidFill>
                  <a:srgbClr val="FFC000"/>
                </a:solidFill>
              </a:rPr>
              <a:t>domain</a:t>
            </a:r>
            <a:endParaRPr lang="en-GB" dirty="0"/>
          </a:p>
        </p:txBody>
      </p:sp>
      <p:sp>
        <p:nvSpPr>
          <p:cNvPr id="4" name="3 CuadroTexto"/>
          <p:cNvSpPr txBox="1"/>
          <p:nvPr/>
        </p:nvSpPr>
        <p:spPr>
          <a:xfrm>
            <a:off x="2771560" y="960359"/>
            <a:ext cx="1662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00"/>
                </a:solidFill>
              </a:rPr>
              <a:t>O</a:t>
            </a:r>
            <a:r>
              <a:rPr lang="en-GB" b="1" baseline="-25000" dirty="0" smtClean="0">
                <a:solidFill>
                  <a:srgbClr val="000000"/>
                </a:solidFill>
              </a:rPr>
              <a:t>3</a:t>
            </a:r>
            <a:endParaRPr lang="en-GB" b="1" baseline="-25000" dirty="0">
              <a:solidFill>
                <a:srgbClr val="00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27308" y="960359"/>
            <a:ext cx="1794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00"/>
                </a:solidFill>
              </a:rPr>
              <a:t>NO</a:t>
            </a:r>
            <a:r>
              <a:rPr lang="en-GB" b="1" baseline="-25000" dirty="0" smtClean="0">
                <a:solidFill>
                  <a:srgbClr val="000000"/>
                </a:solidFill>
              </a:rPr>
              <a:t>2 </a:t>
            </a:r>
            <a:endParaRPr lang="en-GB" b="1" baseline="-25000" dirty="0">
              <a:solidFill>
                <a:srgbClr val="00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076056" y="960359"/>
            <a:ext cx="173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</a:rPr>
              <a:t>S</a:t>
            </a:r>
            <a:r>
              <a:rPr lang="en-GB" b="1" dirty="0" smtClean="0">
                <a:solidFill>
                  <a:srgbClr val="000000"/>
                </a:solidFill>
              </a:rPr>
              <a:t>O</a:t>
            </a:r>
            <a:r>
              <a:rPr lang="en-GB" b="1" baseline="-25000" dirty="0" smtClean="0">
                <a:solidFill>
                  <a:srgbClr val="000000"/>
                </a:solidFill>
              </a:rPr>
              <a:t>2  </a:t>
            </a:r>
            <a:endParaRPr lang="en-GB" b="1" baseline="-25000" dirty="0">
              <a:solidFill>
                <a:srgbClr val="00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380312" y="960359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00"/>
                </a:solidFill>
              </a:rPr>
              <a:t>PM10</a:t>
            </a:r>
            <a:r>
              <a:rPr lang="en-GB" b="1" baseline="-25000" dirty="0" smtClean="0">
                <a:solidFill>
                  <a:srgbClr val="000000"/>
                </a:solidFill>
              </a:rPr>
              <a:t>   </a:t>
            </a:r>
            <a:endParaRPr lang="en-GB" b="1" baseline="-25000" dirty="0">
              <a:solidFill>
                <a:srgbClr val="000000"/>
              </a:solidFill>
            </a:endParaRPr>
          </a:p>
        </p:txBody>
      </p:sp>
      <p:grpSp>
        <p:nvGrpSpPr>
          <p:cNvPr id="15" name="14 Grupo"/>
          <p:cNvGrpSpPr/>
          <p:nvPr/>
        </p:nvGrpSpPr>
        <p:grpSpPr>
          <a:xfrm>
            <a:off x="6072593" y="367380"/>
            <a:ext cx="3061465" cy="646331"/>
            <a:chOff x="6072593" y="367380"/>
            <a:chExt cx="3061465" cy="646331"/>
          </a:xfrm>
        </p:grpSpPr>
        <p:cxnSp>
          <p:nvCxnSpPr>
            <p:cNvPr id="16" name="15 Conector recto de flecha"/>
            <p:cNvCxnSpPr/>
            <p:nvPr/>
          </p:nvCxnSpPr>
          <p:spPr>
            <a:xfrm>
              <a:off x="6072593" y="511396"/>
              <a:ext cx="325161" cy="0"/>
            </a:xfrm>
            <a:prstGeom prst="straightConnector1">
              <a:avLst/>
            </a:prstGeom>
            <a:ln w="190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17 Conector recto de flecha"/>
            <p:cNvCxnSpPr/>
            <p:nvPr/>
          </p:nvCxnSpPr>
          <p:spPr>
            <a:xfrm flipV="1">
              <a:off x="6075565" y="727419"/>
              <a:ext cx="322189" cy="1"/>
            </a:xfrm>
            <a:prstGeom prst="straightConnector1">
              <a:avLst/>
            </a:prstGeom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21 CuadroTexto"/>
            <p:cNvSpPr txBox="1"/>
            <p:nvPr/>
          </p:nvSpPr>
          <p:spPr>
            <a:xfrm>
              <a:off x="6397754" y="367380"/>
              <a:ext cx="27363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solidFill>
                    <a:srgbClr val="FFC000"/>
                  </a:solidFill>
                </a:rPr>
                <a:t>Negative </a:t>
              </a:r>
              <a:r>
                <a:rPr lang="en-GB" sz="1200" dirty="0">
                  <a:solidFill>
                    <a:srgbClr val="FFC000"/>
                  </a:solidFill>
                </a:rPr>
                <a:t>effect of resolution increase</a:t>
              </a:r>
            </a:p>
            <a:p>
              <a:r>
                <a:rPr lang="en-GB" sz="1200" dirty="0" smtClean="0">
                  <a:solidFill>
                    <a:srgbClr val="00B050"/>
                  </a:solidFill>
                </a:rPr>
                <a:t>Positive effect of resolution increase</a:t>
              </a:r>
            </a:p>
            <a:p>
              <a:endParaRPr lang="en-GB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3" name="22 Conector recto de flecha"/>
          <p:cNvCxnSpPr/>
          <p:nvPr/>
        </p:nvCxnSpPr>
        <p:spPr>
          <a:xfrm>
            <a:off x="2926090" y="5284988"/>
            <a:ext cx="122449" cy="7200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>
            <a:off x="3743400" y="5279600"/>
            <a:ext cx="122449" cy="7200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/>
          <p:nvPr/>
        </p:nvCxnSpPr>
        <p:spPr>
          <a:xfrm>
            <a:off x="4175448" y="5310216"/>
            <a:ext cx="122449" cy="7200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/>
          <p:nvPr/>
        </p:nvCxnSpPr>
        <p:spPr>
          <a:xfrm flipV="1">
            <a:off x="3368309" y="5301208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 de flecha"/>
          <p:cNvCxnSpPr/>
          <p:nvPr/>
        </p:nvCxnSpPr>
        <p:spPr>
          <a:xfrm flipV="1">
            <a:off x="667491" y="5301208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/>
          <p:nvPr/>
        </p:nvCxnSpPr>
        <p:spPr>
          <a:xfrm flipV="1">
            <a:off x="1103372" y="5301208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Conector recto de flecha"/>
          <p:cNvCxnSpPr/>
          <p:nvPr/>
        </p:nvCxnSpPr>
        <p:spPr>
          <a:xfrm flipV="1">
            <a:off x="1967468" y="5301208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 de flecha"/>
          <p:cNvCxnSpPr/>
          <p:nvPr/>
        </p:nvCxnSpPr>
        <p:spPr>
          <a:xfrm flipV="1">
            <a:off x="1535420" y="5301208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 de flecha"/>
          <p:cNvCxnSpPr/>
          <p:nvPr/>
        </p:nvCxnSpPr>
        <p:spPr>
          <a:xfrm flipV="1">
            <a:off x="5144231" y="5301208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 de flecha"/>
          <p:cNvCxnSpPr/>
          <p:nvPr/>
        </p:nvCxnSpPr>
        <p:spPr>
          <a:xfrm flipV="1">
            <a:off x="5580112" y="5301208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 de flecha"/>
          <p:cNvCxnSpPr/>
          <p:nvPr/>
        </p:nvCxnSpPr>
        <p:spPr>
          <a:xfrm flipV="1">
            <a:off x="6012160" y="5301208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1 Conector recto de flecha"/>
          <p:cNvCxnSpPr/>
          <p:nvPr/>
        </p:nvCxnSpPr>
        <p:spPr>
          <a:xfrm>
            <a:off x="6516216" y="5284988"/>
            <a:ext cx="122449" cy="7200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 de flecha"/>
          <p:cNvCxnSpPr/>
          <p:nvPr/>
        </p:nvCxnSpPr>
        <p:spPr>
          <a:xfrm>
            <a:off x="7499106" y="5317972"/>
            <a:ext cx="122449" cy="7200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 de flecha"/>
          <p:cNvCxnSpPr/>
          <p:nvPr/>
        </p:nvCxnSpPr>
        <p:spPr>
          <a:xfrm>
            <a:off x="8316416" y="5312584"/>
            <a:ext cx="122449" cy="7200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 de flecha"/>
          <p:cNvCxnSpPr/>
          <p:nvPr/>
        </p:nvCxnSpPr>
        <p:spPr>
          <a:xfrm>
            <a:off x="8748464" y="5343200"/>
            <a:ext cx="122449" cy="7200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 de flecha"/>
          <p:cNvCxnSpPr/>
          <p:nvPr/>
        </p:nvCxnSpPr>
        <p:spPr>
          <a:xfrm flipV="1">
            <a:off x="7941325" y="5334192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 de flecha"/>
          <p:cNvCxnSpPr/>
          <p:nvPr/>
        </p:nvCxnSpPr>
        <p:spPr>
          <a:xfrm flipV="1">
            <a:off x="2958186" y="1772816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47 Conector recto de flecha"/>
          <p:cNvCxnSpPr/>
          <p:nvPr/>
        </p:nvCxnSpPr>
        <p:spPr>
          <a:xfrm flipV="1">
            <a:off x="3394067" y="1772816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48 Conector recto de flecha"/>
          <p:cNvCxnSpPr/>
          <p:nvPr/>
        </p:nvCxnSpPr>
        <p:spPr>
          <a:xfrm flipV="1">
            <a:off x="4258163" y="1772816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49 Conector recto de flecha"/>
          <p:cNvCxnSpPr/>
          <p:nvPr/>
        </p:nvCxnSpPr>
        <p:spPr>
          <a:xfrm flipV="1">
            <a:off x="3826115" y="1772816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51 Conector recto de flecha"/>
          <p:cNvCxnSpPr/>
          <p:nvPr/>
        </p:nvCxnSpPr>
        <p:spPr>
          <a:xfrm flipV="1">
            <a:off x="1124939" y="1772816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52 Conector recto de flecha"/>
          <p:cNvCxnSpPr/>
          <p:nvPr/>
        </p:nvCxnSpPr>
        <p:spPr>
          <a:xfrm flipV="1">
            <a:off x="683568" y="1772816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53 Conector recto de flecha"/>
          <p:cNvCxnSpPr/>
          <p:nvPr/>
        </p:nvCxnSpPr>
        <p:spPr>
          <a:xfrm flipV="1">
            <a:off x="1556987" y="1772816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55 Conector recto de flecha"/>
          <p:cNvCxnSpPr/>
          <p:nvPr/>
        </p:nvCxnSpPr>
        <p:spPr>
          <a:xfrm flipV="1">
            <a:off x="5655953" y="2627620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 de flecha"/>
          <p:cNvCxnSpPr/>
          <p:nvPr/>
        </p:nvCxnSpPr>
        <p:spPr>
          <a:xfrm flipV="1">
            <a:off x="6088001" y="2627620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59 Conector recto de flecha"/>
          <p:cNvCxnSpPr/>
          <p:nvPr/>
        </p:nvCxnSpPr>
        <p:spPr>
          <a:xfrm flipV="1">
            <a:off x="7888201" y="2267580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60 Conector recto de flecha"/>
          <p:cNvCxnSpPr/>
          <p:nvPr/>
        </p:nvCxnSpPr>
        <p:spPr>
          <a:xfrm flipV="1">
            <a:off x="8752297" y="2267580"/>
            <a:ext cx="122449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 de flecha"/>
          <p:cNvCxnSpPr/>
          <p:nvPr/>
        </p:nvCxnSpPr>
        <p:spPr>
          <a:xfrm>
            <a:off x="8316416" y="2267580"/>
            <a:ext cx="122449" cy="7200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 de flecha"/>
          <p:cNvCxnSpPr/>
          <p:nvPr/>
        </p:nvCxnSpPr>
        <p:spPr>
          <a:xfrm>
            <a:off x="7452320" y="2267580"/>
            <a:ext cx="122449" cy="7200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 de flecha"/>
          <p:cNvCxnSpPr/>
          <p:nvPr/>
        </p:nvCxnSpPr>
        <p:spPr>
          <a:xfrm>
            <a:off x="6516216" y="2627620"/>
            <a:ext cx="122449" cy="7200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5144231" y="2483604"/>
            <a:ext cx="219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≈</a:t>
            </a:r>
            <a:endParaRPr lang="en-GB" dirty="0"/>
          </a:p>
        </p:txBody>
      </p:sp>
      <p:sp>
        <p:nvSpPr>
          <p:cNvPr id="66" name="65 CuadroTexto"/>
          <p:cNvSpPr txBox="1"/>
          <p:nvPr/>
        </p:nvSpPr>
        <p:spPr>
          <a:xfrm>
            <a:off x="1903871" y="1628800"/>
            <a:ext cx="219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≈</a:t>
            </a:r>
            <a:endParaRPr lang="en-GB" dirty="0"/>
          </a:p>
        </p:txBody>
      </p:sp>
      <p:sp>
        <p:nvSpPr>
          <p:cNvPr id="51" name="50 CuadroTexto"/>
          <p:cNvSpPr txBox="1"/>
          <p:nvPr/>
        </p:nvSpPr>
        <p:spPr>
          <a:xfrm>
            <a:off x="5044044" y="5574431"/>
            <a:ext cx="18322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000000"/>
                </a:solidFill>
              </a:rPr>
              <a:t>113       19        63        31</a:t>
            </a:r>
            <a:endParaRPr lang="en-GB" sz="1000" dirty="0">
              <a:solidFill>
                <a:srgbClr val="000000"/>
              </a:solidFill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7380312" y="5574430"/>
            <a:ext cx="18322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000000"/>
                </a:solidFill>
              </a:rPr>
              <a:t>102       33        54        15</a:t>
            </a:r>
            <a:endParaRPr lang="en-GB" sz="1000" dirty="0">
              <a:solidFill>
                <a:srgbClr val="000000"/>
              </a:solidFill>
            </a:endParaRPr>
          </a:p>
        </p:txBody>
      </p:sp>
      <p:sp>
        <p:nvSpPr>
          <p:cNvPr id="57" name="56 CuadroTexto"/>
          <p:cNvSpPr txBox="1"/>
          <p:nvPr/>
        </p:nvSpPr>
        <p:spPr>
          <a:xfrm>
            <a:off x="2811796" y="5570726"/>
            <a:ext cx="18322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000000"/>
                </a:solidFill>
              </a:rPr>
              <a:t>115       36        49        30</a:t>
            </a:r>
            <a:endParaRPr lang="en-GB" sz="1000" dirty="0">
              <a:solidFill>
                <a:srgbClr val="000000"/>
              </a:solidFill>
            </a:endParaRPr>
          </a:p>
        </p:txBody>
      </p:sp>
      <p:sp>
        <p:nvSpPr>
          <p:cNvPr id="59" name="58 CuadroTexto"/>
          <p:cNvSpPr txBox="1"/>
          <p:nvPr/>
        </p:nvSpPr>
        <p:spPr>
          <a:xfrm>
            <a:off x="539552" y="5570725"/>
            <a:ext cx="18322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000000"/>
                </a:solidFill>
              </a:rPr>
              <a:t>161       45        73        43</a:t>
            </a:r>
            <a:endParaRPr lang="en-GB" sz="1000" dirty="0">
              <a:solidFill>
                <a:srgbClr val="000000"/>
              </a:solidFill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949569" y="1359877"/>
            <a:ext cx="7221415" cy="5318775"/>
            <a:chOff x="949569" y="1359877"/>
            <a:chExt cx="7221415" cy="5318775"/>
          </a:xfrm>
        </p:grpSpPr>
        <p:sp>
          <p:nvSpPr>
            <p:cNvPr id="3" name="2 Rectángulo"/>
            <p:cNvSpPr/>
            <p:nvPr/>
          </p:nvSpPr>
          <p:spPr>
            <a:xfrm>
              <a:off x="949569" y="1371600"/>
              <a:ext cx="422031" cy="4677508"/>
            </a:xfrm>
            <a:prstGeom prst="rect">
              <a:avLst/>
            </a:prstGeom>
            <a:solidFill>
              <a:srgbClr val="FF0000">
                <a:alpha val="2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61 Rectángulo"/>
            <p:cNvSpPr/>
            <p:nvPr/>
          </p:nvSpPr>
          <p:spPr>
            <a:xfrm>
              <a:off x="3223846" y="1371600"/>
              <a:ext cx="422031" cy="4677508"/>
            </a:xfrm>
            <a:prstGeom prst="rect">
              <a:avLst/>
            </a:prstGeom>
            <a:solidFill>
              <a:srgbClr val="FF0000">
                <a:alpha val="2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66 Rectángulo"/>
            <p:cNvSpPr/>
            <p:nvPr/>
          </p:nvSpPr>
          <p:spPr>
            <a:xfrm>
              <a:off x="5474676" y="1371600"/>
              <a:ext cx="422031" cy="4677508"/>
            </a:xfrm>
            <a:prstGeom prst="rect">
              <a:avLst/>
            </a:prstGeom>
            <a:solidFill>
              <a:srgbClr val="FF0000">
                <a:alpha val="2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67 Rectángulo"/>
            <p:cNvSpPr/>
            <p:nvPr/>
          </p:nvSpPr>
          <p:spPr>
            <a:xfrm>
              <a:off x="7748953" y="1359877"/>
              <a:ext cx="422031" cy="4677508"/>
            </a:xfrm>
            <a:prstGeom prst="rect">
              <a:avLst/>
            </a:prstGeom>
            <a:solidFill>
              <a:srgbClr val="FF0000">
                <a:alpha val="2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2958185" y="6309320"/>
              <a:ext cx="47907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 Improvements at MAD for all the pollutant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875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824" y="61227"/>
            <a:ext cx="1853656" cy="142423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Daily cycles NO</a:t>
            </a:r>
            <a:r>
              <a:rPr lang="en-GB" baseline="-25000" dirty="0" smtClean="0"/>
              <a:t>2</a:t>
            </a:r>
            <a:r>
              <a:rPr lang="en-GB" dirty="0" smtClean="0"/>
              <a:t>/O</a:t>
            </a:r>
            <a:r>
              <a:rPr lang="en-GB" baseline="-25000" dirty="0" smtClean="0"/>
              <a:t>3</a:t>
            </a:r>
            <a:r>
              <a:rPr lang="en-GB" dirty="0" smtClean="0"/>
              <a:t>: </a:t>
            </a:r>
            <a:r>
              <a:rPr lang="en-GB" dirty="0" smtClean="0">
                <a:solidFill>
                  <a:srgbClr val="FFC000"/>
                </a:solidFill>
              </a:rPr>
              <a:t>Traffic stations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50" y="1082309"/>
            <a:ext cx="7308550" cy="2922755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0"/>
          <a:stretch/>
        </p:blipFill>
        <p:spPr>
          <a:xfrm>
            <a:off x="863850" y="4077072"/>
            <a:ext cx="7308550" cy="252028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 rot="16200000">
            <a:off x="-21361" y="2267339"/>
            <a:ext cx="18715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00"/>
                </a:solidFill>
              </a:rPr>
              <a:t>NO</a:t>
            </a:r>
            <a:r>
              <a:rPr lang="en-GB" sz="1400" baseline="-25000" dirty="0" smtClean="0">
                <a:solidFill>
                  <a:srgbClr val="000000"/>
                </a:solidFill>
              </a:rPr>
              <a:t>2</a:t>
            </a:r>
            <a:r>
              <a:rPr lang="en-GB" sz="1400" dirty="0" smtClean="0">
                <a:solidFill>
                  <a:srgbClr val="000000"/>
                </a:solidFill>
              </a:rPr>
              <a:t> (µg/m</a:t>
            </a:r>
            <a:r>
              <a:rPr lang="en-GB" sz="1400" baseline="30000" dirty="0" smtClean="0">
                <a:solidFill>
                  <a:srgbClr val="000000"/>
                </a:solidFill>
              </a:rPr>
              <a:t>3</a:t>
            </a:r>
            <a:r>
              <a:rPr lang="en-GB" sz="1400" dirty="0" smtClean="0">
                <a:solidFill>
                  <a:srgbClr val="000000"/>
                </a:solidFill>
              </a:rPr>
              <a:t>)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 rot="16200000">
            <a:off x="-4813" y="4787620"/>
            <a:ext cx="18715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00"/>
                </a:solidFill>
              </a:rPr>
              <a:t>O</a:t>
            </a:r>
            <a:r>
              <a:rPr lang="en-GB" sz="1400" baseline="-25000" dirty="0" smtClean="0">
                <a:solidFill>
                  <a:srgbClr val="000000"/>
                </a:solidFill>
              </a:rPr>
              <a:t>3</a:t>
            </a:r>
            <a:r>
              <a:rPr lang="en-GB" sz="1400" dirty="0" smtClean="0">
                <a:solidFill>
                  <a:srgbClr val="000000"/>
                </a:solidFill>
              </a:rPr>
              <a:t> (µg/m</a:t>
            </a:r>
            <a:r>
              <a:rPr lang="en-GB" sz="1400" baseline="30000" dirty="0" smtClean="0">
                <a:solidFill>
                  <a:srgbClr val="000000"/>
                </a:solidFill>
              </a:rPr>
              <a:t>3</a:t>
            </a:r>
            <a:r>
              <a:rPr lang="en-GB" sz="1400" dirty="0" smtClean="0">
                <a:solidFill>
                  <a:srgbClr val="000000"/>
                </a:solidFill>
              </a:rPr>
              <a:t>) 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403648" y="1218238"/>
            <a:ext cx="424847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00"/>
                </a:solidFill>
              </a:rPr>
              <a:t>Episode: 12</a:t>
            </a:r>
            <a:r>
              <a:rPr lang="en-GB" sz="1400" baseline="30000" dirty="0" smtClean="0">
                <a:solidFill>
                  <a:srgbClr val="000000"/>
                </a:solidFill>
              </a:rPr>
              <a:t>th</a:t>
            </a:r>
            <a:r>
              <a:rPr lang="en-GB" sz="1400" dirty="0" smtClean="0">
                <a:solidFill>
                  <a:srgbClr val="000000"/>
                </a:solidFill>
              </a:rPr>
              <a:t> April – 18</a:t>
            </a:r>
            <a:r>
              <a:rPr lang="en-GB" sz="1400" baseline="30000" dirty="0" smtClean="0">
                <a:solidFill>
                  <a:srgbClr val="000000"/>
                </a:solidFill>
              </a:rPr>
              <a:t>th</a:t>
            </a:r>
            <a:r>
              <a:rPr lang="en-GB" sz="1400" dirty="0" smtClean="0">
                <a:solidFill>
                  <a:srgbClr val="000000"/>
                </a:solidFill>
              </a:rPr>
              <a:t> April 2013 (n = 37)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403648" y="3861048"/>
            <a:ext cx="424847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00"/>
                </a:solidFill>
              </a:rPr>
              <a:t>Episode: 12</a:t>
            </a:r>
            <a:r>
              <a:rPr lang="en-GB" sz="1400" baseline="30000" dirty="0" smtClean="0">
                <a:solidFill>
                  <a:srgbClr val="000000"/>
                </a:solidFill>
              </a:rPr>
              <a:t>th</a:t>
            </a:r>
            <a:r>
              <a:rPr lang="en-GB" sz="1400" dirty="0" smtClean="0">
                <a:solidFill>
                  <a:srgbClr val="000000"/>
                </a:solidFill>
              </a:rPr>
              <a:t> April – 18</a:t>
            </a:r>
            <a:r>
              <a:rPr lang="en-GB" sz="1400" baseline="30000" dirty="0" smtClean="0">
                <a:solidFill>
                  <a:srgbClr val="000000"/>
                </a:solidFill>
              </a:rPr>
              <a:t>th</a:t>
            </a:r>
            <a:r>
              <a:rPr lang="en-GB" sz="1400" dirty="0" smtClean="0">
                <a:solidFill>
                  <a:srgbClr val="000000"/>
                </a:solidFill>
              </a:rPr>
              <a:t> April 2013 (n = 21)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2" name="11 Flecha derecha"/>
          <p:cNvSpPr/>
          <p:nvPr/>
        </p:nvSpPr>
        <p:spPr>
          <a:xfrm rot="16200000">
            <a:off x="7032792" y="5342094"/>
            <a:ext cx="360040" cy="2160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12 Flecha derecha"/>
          <p:cNvSpPr/>
          <p:nvPr/>
        </p:nvSpPr>
        <p:spPr>
          <a:xfrm rot="5400000">
            <a:off x="6516216" y="1844824"/>
            <a:ext cx="360040" cy="2160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02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Daily cycles NO</a:t>
            </a:r>
            <a:r>
              <a:rPr lang="en-GB" baseline="-25000" dirty="0"/>
              <a:t>2</a:t>
            </a:r>
            <a:r>
              <a:rPr lang="en-GB" dirty="0"/>
              <a:t>/O</a:t>
            </a:r>
            <a:r>
              <a:rPr lang="en-GB" baseline="-25000" dirty="0"/>
              <a:t>3</a:t>
            </a:r>
            <a:r>
              <a:rPr lang="en-GB" dirty="0"/>
              <a:t>: </a:t>
            </a:r>
            <a:r>
              <a:rPr lang="en-GB" dirty="0" smtClean="0">
                <a:solidFill>
                  <a:srgbClr val="FFC000"/>
                </a:solidFill>
              </a:rPr>
              <a:t>Background </a:t>
            </a:r>
            <a:r>
              <a:rPr lang="en-GB" dirty="0">
                <a:solidFill>
                  <a:srgbClr val="FFC000"/>
                </a:solidFill>
              </a:rPr>
              <a:t>stations</a:t>
            </a:r>
            <a:endParaRPr lang="en-GB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824" y="61227"/>
            <a:ext cx="1853656" cy="1424238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82" y="1082309"/>
            <a:ext cx="7306886" cy="2922755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/>
          <a:stretch/>
        </p:blipFill>
        <p:spPr>
          <a:xfrm>
            <a:off x="864682" y="4051300"/>
            <a:ext cx="7306886" cy="2546052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 rot="16200000">
            <a:off x="-21361" y="2267339"/>
            <a:ext cx="18715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00"/>
                </a:solidFill>
              </a:rPr>
              <a:t>NO</a:t>
            </a:r>
            <a:r>
              <a:rPr lang="en-GB" sz="1400" baseline="-25000" dirty="0" smtClean="0">
                <a:solidFill>
                  <a:srgbClr val="000000"/>
                </a:solidFill>
              </a:rPr>
              <a:t>2</a:t>
            </a:r>
            <a:r>
              <a:rPr lang="en-GB" sz="1400" dirty="0" smtClean="0">
                <a:solidFill>
                  <a:srgbClr val="000000"/>
                </a:solidFill>
              </a:rPr>
              <a:t> (µg/m</a:t>
            </a:r>
            <a:r>
              <a:rPr lang="en-GB" sz="1400" baseline="30000" dirty="0" smtClean="0">
                <a:solidFill>
                  <a:srgbClr val="000000"/>
                </a:solidFill>
              </a:rPr>
              <a:t>3</a:t>
            </a:r>
            <a:r>
              <a:rPr lang="en-GB" sz="1400" dirty="0" smtClean="0">
                <a:solidFill>
                  <a:srgbClr val="000000"/>
                </a:solidFill>
              </a:rPr>
              <a:t>)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 rot="16200000">
            <a:off x="-4813" y="4787620"/>
            <a:ext cx="18715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00"/>
                </a:solidFill>
              </a:rPr>
              <a:t>O</a:t>
            </a:r>
            <a:r>
              <a:rPr lang="en-GB" sz="1400" baseline="-25000" dirty="0" smtClean="0">
                <a:solidFill>
                  <a:srgbClr val="000000"/>
                </a:solidFill>
              </a:rPr>
              <a:t>3</a:t>
            </a:r>
            <a:r>
              <a:rPr lang="en-GB" sz="1400" dirty="0" smtClean="0">
                <a:solidFill>
                  <a:srgbClr val="000000"/>
                </a:solidFill>
              </a:rPr>
              <a:t> (µg/m</a:t>
            </a:r>
            <a:r>
              <a:rPr lang="en-GB" sz="1400" baseline="30000" dirty="0" smtClean="0">
                <a:solidFill>
                  <a:srgbClr val="000000"/>
                </a:solidFill>
              </a:rPr>
              <a:t>3</a:t>
            </a:r>
            <a:r>
              <a:rPr lang="en-GB" sz="1400" dirty="0" smtClean="0">
                <a:solidFill>
                  <a:srgbClr val="000000"/>
                </a:solidFill>
              </a:rPr>
              <a:t>) 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403648" y="1218238"/>
            <a:ext cx="424847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00"/>
                </a:solidFill>
              </a:rPr>
              <a:t>Episode: 12</a:t>
            </a:r>
            <a:r>
              <a:rPr lang="en-GB" sz="1400" baseline="30000" dirty="0" smtClean="0">
                <a:solidFill>
                  <a:srgbClr val="000000"/>
                </a:solidFill>
              </a:rPr>
              <a:t>th</a:t>
            </a:r>
            <a:r>
              <a:rPr lang="en-GB" sz="1400" dirty="0" smtClean="0">
                <a:solidFill>
                  <a:srgbClr val="000000"/>
                </a:solidFill>
              </a:rPr>
              <a:t> April – 18</a:t>
            </a:r>
            <a:r>
              <a:rPr lang="en-GB" sz="1400" baseline="30000" dirty="0" smtClean="0">
                <a:solidFill>
                  <a:srgbClr val="000000"/>
                </a:solidFill>
              </a:rPr>
              <a:t>th</a:t>
            </a:r>
            <a:r>
              <a:rPr lang="en-GB" sz="1400" dirty="0" smtClean="0">
                <a:solidFill>
                  <a:srgbClr val="000000"/>
                </a:solidFill>
              </a:rPr>
              <a:t> April 2013 (n = 67)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403648" y="3861048"/>
            <a:ext cx="424847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00"/>
                </a:solidFill>
              </a:rPr>
              <a:t>Episode: 12</a:t>
            </a:r>
            <a:r>
              <a:rPr lang="en-GB" sz="1400" baseline="30000" dirty="0" smtClean="0">
                <a:solidFill>
                  <a:srgbClr val="000000"/>
                </a:solidFill>
              </a:rPr>
              <a:t>th</a:t>
            </a:r>
            <a:r>
              <a:rPr lang="en-GB" sz="1400" dirty="0" smtClean="0">
                <a:solidFill>
                  <a:srgbClr val="000000"/>
                </a:solidFill>
              </a:rPr>
              <a:t> April – 18</a:t>
            </a:r>
            <a:r>
              <a:rPr lang="en-GB" sz="1400" baseline="30000" dirty="0" smtClean="0">
                <a:solidFill>
                  <a:srgbClr val="000000"/>
                </a:solidFill>
              </a:rPr>
              <a:t>th</a:t>
            </a:r>
            <a:r>
              <a:rPr lang="en-GB" sz="1400" dirty="0" smtClean="0">
                <a:solidFill>
                  <a:srgbClr val="000000"/>
                </a:solidFill>
              </a:rPr>
              <a:t> April 2013 (n = 66)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2" name="11 Flecha derecha"/>
          <p:cNvSpPr/>
          <p:nvPr/>
        </p:nvSpPr>
        <p:spPr>
          <a:xfrm rot="5400000">
            <a:off x="6516216" y="1844824"/>
            <a:ext cx="360040" cy="2160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12 Flecha derecha"/>
          <p:cNvSpPr/>
          <p:nvPr/>
        </p:nvSpPr>
        <p:spPr>
          <a:xfrm rot="16200000">
            <a:off x="7032792" y="5342094"/>
            <a:ext cx="360040" cy="2160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91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980728"/>
            <a:ext cx="8424936" cy="5256584"/>
          </a:xfrm>
        </p:spPr>
        <p:txBody>
          <a:bodyPr>
            <a:noAutofit/>
          </a:bodyPr>
          <a:lstStyle/>
          <a:p>
            <a:pPr algn="just"/>
            <a:r>
              <a:rPr lang="en-GB" sz="1600" dirty="0" smtClean="0"/>
              <a:t>Differences </a:t>
            </a:r>
            <a:r>
              <a:rPr lang="en-GB" sz="1600" dirty="0"/>
              <a:t>between resolution increase (</a:t>
            </a:r>
            <a:r>
              <a:rPr lang="en-GB" sz="1600" dirty="0">
                <a:solidFill>
                  <a:srgbClr val="FF0000"/>
                </a:solidFill>
              </a:rPr>
              <a:t>4 km </a:t>
            </a:r>
            <a:r>
              <a:rPr lang="en-GB" sz="16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GB" sz="1600" dirty="0">
                <a:solidFill>
                  <a:srgbClr val="FF0000"/>
                </a:solidFill>
              </a:rPr>
              <a:t> 1 km</a:t>
            </a:r>
            <a:r>
              <a:rPr lang="en-GB" sz="1600" dirty="0"/>
              <a:t>) in terms of statistical is relatively low (MB and RMSE less than 5 and 2 µg m</a:t>
            </a:r>
            <a:r>
              <a:rPr lang="en-GB" sz="1600" baseline="30000" dirty="0"/>
              <a:t>-3</a:t>
            </a:r>
            <a:r>
              <a:rPr lang="en-GB" sz="1600" dirty="0"/>
              <a:t>, respectively, and r less than 0.3</a:t>
            </a:r>
            <a:r>
              <a:rPr lang="en-GB" sz="1600" dirty="0" smtClean="0"/>
              <a:t>).</a:t>
            </a:r>
          </a:p>
          <a:p>
            <a:pPr algn="just"/>
            <a:r>
              <a:rPr lang="en-GB" sz="1600" dirty="0" smtClean="0"/>
              <a:t>Concentration maps at </a:t>
            </a:r>
            <a:r>
              <a:rPr lang="en-GB" sz="1600" dirty="0"/>
              <a:t>1 km </a:t>
            </a:r>
            <a:r>
              <a:rPr lang="en-GB" sz="1600" dirty="0" smtClean="0"/>
              <a:t>are </a:t>
            </a:r>
            <a:r>
              <a:rPr lang="en-GB" sz="1600" dirty="0"/>
              <a:t>better spatial </a:t>
            </a:r>
            <a:r>
              <a:rPr lang="en-GB" sz="1600" dirty="0" smtClean="0"/>
              <a:t>allocated, more </a:t>
            </a:r>
            <a:r>
              <a:rPr lang="en-GB" sz="1600" dirty="0"/>
              <a:t>realistic </a:t>
            </a:r>
            <a:r>
              <a:rPr lang="en-GB" sz="1600" dirty="0" smtClean="0"/>
              <a:t>patterns. </a:t>
            </a:r>
          </a:p>
          <a:p>
            <a:pPr algn="just"/>
            <a:r>
              <a:rPr lang="en-GB" sz="1600" dirty="0" smtClean="0"/>
              <a:t>The </a:t>
            </a:r>
            <a:r>
              <a:rPr lang="en-GB" sz="1600" dirty="0"/>
              <a:t>horizontal grid influence highly depends on </a:t>
            </a:r>
            <a:r>
              <a:rPr lang="en-GB" sz="1600" dirty="0" smtClean="0"/>
              <a:t>the study </a:t>
            </a:r>
            <a:r>
              <a:rPr lang="en-GB" sz="1600" b="1" dirty="0" smtClean="0">
                <a:solidFill>
                  <a:srgbClr val="FF0000"/>
                </a:solidFill>
              </a:rPr>
              <a:t>pollutant</a:t>
            </a:r>
            <a:r>
              <a:rPr lang="en-GB" sz="1600" b="1" dirty="0" smtClean="0"/>
              <a:t> </a:t>
            </a:r>
            <a:r>
              <a:rPr lang="en-GB" sz="1600" dirty="0" smtClean="0"/>
              <a:t>(NO</a:t>
            </a:r>
            <a:r>
              <a:rPr lang="en-GB" sz="1600" baseline="-25000" dirty="0" smtClean="0"/>
              <a:t>2</a:t>
            </a:r>
            <a:r>
              <a:rPr lang="en-GB" sz="1600" dirty="0" smtClean="0"/>
              <a:t>, O</a:t>
            </a:r>
            <a:r>
              <a:rPr lang="en-GB" sz="1600" baseline="-25000" dirty="0" smtClean="0"/>
              <a:t>3</a:t>
            </a:r>
            <a:r>
              <a:rPr lang="en-GB" sz="1600" dirty="0" smtClean="0"/>
              <a:t>, SO</a:t>
            </a:r>
            <a:r>
              <a:rPr lang="en-GB" sz="1600" baseline="-25000" dirty="0" smtClean="0"/>
              <a:t>2</a:t>
            </a:r>
            <a:r>
              <a:rPr lang="en-GB" sz="1600" dirty="0" smtClean="0"/>
              <a:t>, PM10), the </a:t>
            </a:r>
            <a:r>
              <a:rPr lang="en-GB" sz="1600" b="1" dirty="0" smtClean="0">
                <a:solidFill>
                  <a:srgbClr val="FF0000"/>
                </a:solidFill>
              </a:rPr>
              <a:t>environment</a:t>
            </a:r>
            <a:r>
              <a:rPr lang="en-GB" sz="1600" dirty="0" smtClean="0"/>
              <a:t> </a:t>
            </a:r>
            <a:r>
              <a:rPr lang="en-GB" sz="1600" dirty="0"/>
              <a:t>(from urban to rural) and the </a:t>
            </a:r>
            <a:r>
              <a:rPr lang="en-GB" sz="1600" dirty="0" smtClean="0"/>
              <a:t>study</a:t>
            </a:r>
            <a:r>
              <a:rPr lang="en-GB" sz="1600" b="1" dirty="0" smtClean="0"/>
              <a:t> </a:t>
            </a:r>
            <a:r>
              <a:rPr lang="en-GB" sz="1600" b="1" dirty="0" smtClean="0">
                <a:solidFill>
                  <a:srgbClr val="FF0000"/>
                </a:solidFill>
              </a:rPr>
              <a:t>domain</a:t>
            </a:r>
            <a:r>
              <a:rPr lang="en-GB" sz="1600" b="1" dirty="0" smtClean="0"/>
              <a:t> </a:t>
            </a:r>
            <a:r>
              <a:rPr lang="en-GB" sz="1600" dirty="0" smtClean="0"/>
              <a:t>(AND, BCN and MAD). </a:t>
            </a:r>
          </a:p>
          <a:p>
            <a:pPr algn="just"/>
            <a:r>
              <a:rPr lang="en-GB" sz="1600" b="1" dirty="0" smtClean="0">
                <a:solidFill>
                  <a:srgbClr val="FF0000"/>
                </a:solidFill>
              </a:rPr>
              <a:t>Pollutants</a:t>
            </a:r>
            <a:r>
              <a:rPr lang="en-GB" sz="1600" dirty="0" smtClean="0"/>
              <a:t>:</a:t>
            </a:r>
          </a:p>
          <a:p>
            <a:pPr lvl="1" algn="just"/>
            <a:r>
              <a:rPr lang="en-GB" sz="1600" dirty="0" smtClean="0"/>
              <a:t>The resolution increase is positive for </a:t>
            </a:r>
            <a:r>
              <a:rPr lang="en-GB" sz="1600" b="1" dirty="0" smtClean="0"/>
              <a:t>NO</a:t>
            </a:r>
            <a:r>
              <a:rPr lang="en-GB" sz="1600" b="1" baseline="-25000" dirty="0" smtClean="0"/>
              <a:t>2</a:t>
            </a:r>
            <a:r>
              <a:rPr lang="en-GB" sz="1600" dirty="0" smtClean="0"/>
              <a:t>, and lesser extend to </a:t>
            </a:r>
            <a:r>
              <a:rPr lang="en-GB" sz="1600" b="1" dirty="0" smtClean="0"/>
              <a:t>SO</a:t>
            </a:r>
            <a:r>
              <a:rPr lang="en-GB" sz="1600" b="1" baseline="-25000" dirty="0" smtClean="0"/>
              <a:t>2</a:t>
            </a:r>
            <a:endParaRPr lang="en-GB" sz="1600" b="1" dirty="0" smtClean="0"/>
          </a:p>
          <a:p>
            <a:pPr lvl="1" algn="just"/>
            <a:r>
              <a:rPr lang="en-GB" sz="1600" dirty="0"/>
              <a:t>The grid effect is less pronounced for </a:t>
            </a:r>
            <a:r>
              <a:rPr lang="en-GB" sz="1600" b="1" dirty="0"/>
              <a:t>PM10</a:t>
            </a:r>
            <a:r>
              <a:rPr lang="en-GB" sz="1600" dirty="0"/>
              <a:t> than for </a:t>
            </a:r>
            <a:r>
              <a:rPr lang="en-GB" sz="1600" b="1" dirty="0" smtClean="0"/>
              <a:t>O</a:t>
            </a:r>
            <a:r>
              <a:rPr lang="en-GB" sz="1600" b="1" baseline="-25000" dirty="0" smtClean="0"/>
              <a:t>3</a:t>
            </a:r>
            <a:r>
              <a:rPr lang="en-GB" sz="1600" dirty="0" smtClean="0"/>
              <a:t>. </a:t>
            </a:r>
            <a:endParaRPr lang="en-GB" sz="1600" b="1" dirty="0" smtClean="0"/>
          </a:p>
          <a:p>
            <a:pPr algn="just"/>
            <a:r>
              <a:rPr lang="en-GB" sz="1600" b="1" dirty="0" smtClean="0">
                <a:solidFill>
                  <a:srgbClr val="FF0000"/>
                </a:solidFill>
              </a:rPr>
              <a:t>Environment</a:t>
            </a:r>
            <a:r>
              <a:rPr lang="en-GB" sz="1600" dirty="0" smtClean="0"/>
              <a:t>:</a:t>
            </a:r>
          </a:p>
          <a:p>
            <a:pPr lvl="1" algn="just"/>
            <a:r>
              <a:rPr lang="en-GB" sz="1600" dirty="0" smtClean="0"/>
              <a:t>The resolution increase improves CALIOPE’s </a:t>
            </a:r>
            <a:r>
              <a:rPr lang="en-GB" sz="1600" dirty="0"/>
              <a:t>performance at stations near large emission </a:t>
            </a:r>
            <a:r>
              <a:rPr lang="en-GB" sz="1600" dirty="0" smtClean="0"/>
              <a:t>sources as traffic and industrial stations.</a:t>
            </a:r>
          </a:p>
          <a:p>
            <a:pPr algn="just"/>
            <a:r>
              <a:rPr lang="en-GB" sz="1600" b="1" dirty="0" smtClean="0">
                <a:solidFill>
                  <a:srgbClr val="FF0000"/>
                </a:solidFill>
              </a:rPr>
              <a:t>Domain</a:t>
            </a:r>
            <a:r>
              <a:rPr lang="en-GB" sz="1600" dirty="0" smtClean="0"/>
              <a:t>: </a:t>
            </a:r>
          </a:p>
          <a:p>
            <a:pPr lvl="1" algn="just"/>
            <a:r>
              <a:rPr lang="en-GB" sz="1600" dirty="0" smtClean="0"/>
              <a:t>MAD &gt; AND &gt; BCN: more complex topography and meteorological pattern </a:t>
            </a:r>
            <a:endParaRPr lang="en-GB" sz="1600" dirty="0">
              <a:sym typeface="Wingdings" panose="05000000000000000000" pitchFamily="2" charset="2"/>
            </a:endParaRPr>
          </a:p>
          <a:p>
            <a:pPr algn="just">
              <a:buFont typeface="Wingdings"/>
              <a:buChar char="à"/>
            </a:pPr>
            <a:endParaRPr lang="en-GB" sz="1600" dirty="0" smtClean="0">
              <a:sym typeface="Wingdings" panose="05000000000000000000" pitchFamily="2" charset="2"/>
            </a:endParaRPr>
          </a:p>
          <a:p>
            <a:pPr algn="just">
              <a:buFont typeface="Wingdings"/>
              <a:buChar char="à"/>
            </a:pPr>
            <a:r>
              <a:rPr lang="en-GB" sz="1600" dirty="0" smtClean="0">
                <a:sym typeface="Wingdings" panose="05000000000000000000" pitchFamily="2" charset="2"/>
              </a:rPr>
              <a:t>The </a:t>
            </a:r>
            <a:r>
              <a:rPr lang="en-GB" sz="1600" dirty="0" smtClean="0">
                <a:sym typeface="Wingdings" panose="05000000000000000000" pitchFamily="2" charset="2"/>
              </a:rPr>
              <a:t>resolution increase also </a:t>
            </a:r>
            <a:r>
              <a:rPr lang="en-GB" sz="1600" dirty="0" smtClean="0">
                <a:sym typeface="Wingdings" panose="05000000000000000000" pitchFamily="2" charset="2"/>
              </a:rPr>
              <a:t>increases </a:t>
            </a:r>
            <a:r>
              <a:rPr lang="en-GB" sz="1600" dirty="0" smtClean="0">
                <a:sym typeface="Wingdings" panose="05000000000000000000" pitchFamily="2" charset="2"/>
              </a:rPr>
              <a:t>uncertainty in meteorological data</a:t>
            </a:r>
            <a:r>
              <a:rPr lang="en-GB" sz="1600" dirty="0" smtClean="0"/>
              <a:t> over complex terrains (the case of Barcelona)</a:t>
            </a:r>
          </a:p>
        </p:txBody>
      </p:sp>
    </p:spTree>
    <p:extLst>
      <p:ext uri="{BB962C8B-B14F-4D97-AF65-F5344CB8AC3E}">
        <p14:creationId xmlns:p14="http://schemas.microsoft.com/office/powerpoint/2010/main" val="207430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Future work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/>
              <a:t>Sensitivity </a:t>
            </a:r>
            <a:r>
              <a:rPr lang="en-GB" b="1" dirty="0"/>
              <a:t>of Air Quality Models to Meteorological </a:t>
            </a:r>
            <a:r>
              <a:rPr lang="en-GB" b="1" dirty="0" smtClean="0"/>
              <a:t>Inputs (12th CMAS, </a:t>
            </a:r>
            <a:r>
              <a:rPr lang="en-GB" b="1" dirty="0"/>
              <a:t>October </a:t>
            </a:r>
            <a:r>
              <a:rPr lang="en-GB" b="1" dirty="0" smtClean="0"/>
              <a:t>29)</a:t>
            </a:r>
          </a:p>
          <a:p>
            <a:pPr marL="0" indent="0">
              <a:buNone/>
            </a:pPr>
            <a:endParaRPr lang="en-GB" b="1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GB" i="1" dirty="0"/>
              <a:t>Mesoscale meteorological </a:t>
            </a:r>
            <a:r>
              <a:rPr lang="en-GB" i="1" dirty="0" err="1"/>
              <a:t>modeling</a:t>
            </a:r>
            <a:r>
              <a:rPr lang="en-GB" i="1" dirty="0"/>
              <a:t> at </a:t>
            </a:r>
            <a:r>
              <a:rPr lang="en-GB" i="1" dirty="0" err="1"/>
              <a:t>kilometer</a:t>
            </a:r>
            <a:r>
              <a:rPr lang="en-GB" i="1" dirty="0"/>
              <a:t> scale grid meshes for air quality </a:t>
            </a:r>
            <a:r>
              <a:rPr lang="en-GB" i="1" dirty="0" smtClean="0"/>
              <a:t>simulations</a:t>
            </a:r>
            <a:r>
              <a:rPr lang="en-GB" dirty="0" smtClean="0"/>
              <a:t>, Jason </a:t>
            </a:r>
            <a:r>
              <a:rPr lang="en-GB" dirty="0"/>
              <a:t>Ching </a:t>
            </a:r>
            <a:r>
              <a:rPr lang="en-GB" dirty="0" smtClean="0"/>
              <a:t>et al.</a:t>
            </a:r>
            <a:r>
              <a:rPr lang="en-GB" dirty="0"/>
              <a:t> 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i="1" dirty="0"/>
              <a:t>Fine-scale Meteorological Simulation of Cold Pools in Salt Lake </a:t>
            </a:r>
            <a:r>
              <a:rPr lang="en-GB" i="1" dirty="0"/>
              <a:t>City</a:t>
            </a:r>
            <a:r>
              <a:rPr lang="en-GB" dirty="0"/>
              <a:t>, </a:t>
            </a:r>
            <a:r>
              <a:rPr lang="en-GB" dirty="0"/>
              <a:t>Chris </a:t>
            </a:r>
            <a:r>
              <a:rPr lang="en-GB" dirty="0" err="1"/>
              <a:t>Misenis</a:t>
            </a:r>
            <a:r>
              <a:rPr lang="en-GB" dirty="0"/>
              <a:t> </a:t>
            </a:r>
            <a:r>
              <a:rPr lang="en-GB" dirty="0" smtClean="0"/>
              <a:t>et al.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i="1" dirty="0" smtClean="0"/>
              <a:t>Recent </a:t>
            </a:r>
            <a:r>
              <a:rPr lang="en-GB" i="1" dirty="0"/>
              <a:t>Advances in High-Resolution Lagrangian Transport </a:t>
            </a:r>
            <a:r>
              <a:rPr lang="en-GB" i="1" dirty="0" err="1"/>
              <a:t>Modeling</a:t>
            </a:r>
            <a:r>
              <a:rPr lang="en-GB" dirty="0"/>
              <a:t>, </a:t>
            </a:r>
            <a:r>
              <a:rPr lang="en-GB" dirty="0"/>
              <a:t>Jennifer </a:t>
            </a:r>
            <a:r>
              <a:rPr lang="en-GB" dirty="0" err="1" smtClean="0"/>
              <a:t>Hegarty</a:t>
            </a:r>
            <a:r>
              <a:rPr lang="en-GB" dirty="0" smtClean="0"/>
              <a:t> et al.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765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490C5D-AEA8-4823-B9B3-806910A0ECF7}" type="slidenum">
              <a:rPr lang="es-ES" smtClean="0"/>
              <a:pPr/>
              <a:t>18</a:t>
            </a:fld>
            <a:endParaRPr lang="es-ES" dirty="0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323528" y="980728"/>
            <a:ext cx="8568952" cy="6089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800" dirty="0" smtClean="0"/>
              <a:t>Thank you for your attention</a:t>
            </a:r>
            <a:endParaRPr lang="en-GB" sz="2800" dirty="0"/>
          </a:p>
        </p:txBody>
      </p:sp>
      <p:cxnSp>
        <p:nvCxnSpPr>
          <p:cNvPr id="6" name="5 Conector recto"/>
          <p:cNvCxnSpPr/>
          <p:nvPr/>
        </p:nvCxnSpPr>
        <p:spPr>
          <a:xfrm>
            <a:off x="3923928" y="1772816"/>
            <a:ext cx="0" cy="48965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1 Marcador de contenido"/>
          <p:cNvSpPr txBox="1">
            <a:spLocks/>
          </p:cNvSpPr>
          <p:nvPr/>
        </p:nvSpPr>
        <p:spPr>
          <a:xfrm>
            <a:off x="4067944" y="1844824"/>
            <a:ext cx="4968552" cy="3987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rgbClr val="00499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00499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rgbClr val="00499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499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rgbClr val="00499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sz="1800" b="1" dirty="0" smtClean="0">
                <a:solidFill>
                  <a:schemeClr val="tx1"/>
                </a:solidFill>
              </a:rPr>
              <a:t>Webs: </a:t>
            </a:r>
          </a:p>
          <a:p>
            <a:pPr marL="0" indent="0">
              <a:buFontTx/>
              <a:buNone/>
            </a:pPr>
            <a:endParaRPr lang="en-GB" sz="1800" b="1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1800" b="1" dirty="0" smtClean="0">
                <a:solidFill>
                  <a:schemeClr val="tx1"/>
                </a:solidFill>
              </a:rPr>
              <a:t>Air </a:t>
            </a:r>
            <a:r>
              <a:rPr lang="en-GB" sz="1800" b="1" dirty="0">
                <a:solidFill>
                  <a:schemeClr val="tx1"/>
                </a:solidFill>
              </a:rPr>
              <a:t>Quality Forecasts </a:t>
            </a:r>
            <a:r>
              <a:rPr lang="en-GB" sz="1800" b="1" dirty="0" smtClean="0">
                <a:solidFill>
                  <a:schemeClr val="tx1"/>
                </a:solidFill>
              </a:rPr>
              <a:t>Europe </a:t>
            </a:r>
            <a:r>
              <a:rPr lang="en-GB" sz="1800" b="1" dirty="0">
                <a:solidFill>
                  <a:schemeClr val="tx1"/>
                </a:solidFill>
              </a:rPr>
              <a:t>/ Spain</a:t>
            </a:r>
            <a:r>
              <a:rPr lang="en-GB" sz="1800" dirty="0" smtClean="0">
                <a:solidFill>
                  <a:schemeClr val="tx1"/>
                </a:solidFill>
              </a:rPr>
              <a:t>: </a:t>
            </a:r>
            <a:r>
              <a:rPr lang="en-GB" sz="1800" dirty="0">
                <a:hlinkClick r:id="rId3"/>
              </a:rPr>
              <a:t>http://www.bsc.es/caliope</a:t>
            </a:r>
            <a:r>
              <a:rPr lang="en-GB" sz="1800" dirty="0"/>
              <a:t>   </a:t>
            </a:r>
            <a:endParaRPr lang="en-GB" sz="1800" dirty="0" smtClean="0"/>
          </a:p>
          <a:p>
            <a:pPr>
              <a:buFont typeface="Arial" pitchFamily="34" charset="0"/>
              <a:buChar char="•"/>
            </a:pPr>
            <a:endParaRPr lang="en-GB" sz="1800" dirty="0"/>
          </a:p>
          <a:p>
            <a:pPr>
              <a:buFont typeface="Arial" pitchFamily="34" charset="0"/>
              <a:buChar char="•"/>
            </a:pPr>
            <a:r>
              <a:rPr lang="en-GB" sz="1800" b="1" dirty="0" smtClean="0">
                <a:solidFill>
                  <a:schemeClr val="tx1"/>
                </a:solidFill>
              </a:rPr>
              <a:t>BSC-DREAM8b</a:t>
            </a:r>
            <a:r>
              <a:rPr lang="en-GB" sz="1800" dirty="0" smtClean="0">
                <a:solidFill>
                  <a:schemeClr val="tx1"/>
                </a:solidFill>
              </a:rPr>
              <a:t> </a:t>
            </a:r>
            <a:r>
              <a:rPr lang="en-GB" sz="1800" b="1" dirty="0" smtClean="0">
                <a:solidFill>
                  <a:schemeClr val="tx1"/>
                </a:solidFill>
              </a:rPr>
              <a:t>mineral dust model forecasts</a:t>
            </a:r>
            <a:r>
              <a:rPr lang="en-GB" sz="1800" dirty="0" smtClean="0">
                <a:solidFill>
                  <a:schemeClr val="tx1"/>
                </a:solidFill>
              </a:rPr>
              <a:t> </a:t>
            </a:r>
            <a:r>
              <a:rPr lang="en-GB" sz="1800" b="1" dirty="0" smtClean="0">
                <a:solidFill>
                  <a:schemeClr val="tx1"/>
                </a:solidFill>
              </a:rPr>
              <a:t>North Africa/Europe/East-Asia</a:t>
            </a:r>
            <a:r>
              <a:rPr lang="en-GB" sz="1800" dirty="0" smtClean="0">
                <a:solidFill>
                  <a:schemeClr val="tx1"/>
                </a:solidFill>
              </a:rPr>
              <a:t>: </a:t>
            </a:r>
            <a:r>
              <a:rPr lang="en-GB" sz="1800" dirty="0" smtClean="0">
                <a:hlinkClick r:id="rId4"/>
              </a:rPr>
              <a:t>http://www.bsc.es/projects/earthscience/DREAM/</a:t>
            </a:r>
            <a:endParaRPr lang="en-GB" sz="1800" dirty="0" smtClean="0"/>
          </a:p>
          <a:p>
            <a:pPr>
              <a:buFont typeface="Arial" pitchFamily="34" charset="0"/>
              <a:buChar char="•"/>
            </a:pPr>
            <a:endParaRPr lang="en-GB" sz="1800" dirty="0" smtClean="0"/>
          </a:p>
          <a:p>
            <a:pPr>
              <a:buFont typeface="Arial" pitchFamily="34" charset="0"/>
              <a:buChar char="•"/>
            </a:pPr>
            <a:endParaRPr lang="en-GB" sz="400" dirty="0" smtClean="0"/>
          </a:p>
          <a:p>
            <a:pPr>
              <a:buFont typeface="Arial" pitchFamily="34" charset="0"/>
              <a:buChar char="•"/>
            </a:pPr>
            <a:endParaRPr lang="en-GB" sz="400" dirty="0" smtClean="0"/>
          </a:p>
          <a:p>
            <a:pPr marL="0" indent="0">
              <a:buNone/>
            </a:pPr>
            <a:endParaRPr lang="en-GB" sz="3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300" dirty="0">
              <a:solidFill>
                <a:schemeClr val="tx1"/>
              </a:solidFill>
            </a:endParaRPr>
          </a:p>
        </p:txBody>
      </p:sp>
      <p:pic>
        <p:nvPicPr>
          <p:cNvPr id="1028" name="Picture 4" descr="http://www.javierleoz.org/Javier%20Leoz/PALABRA%20DE%20ARZOBISPO/PREGUNTAS%20Y%20RESPUESTAS/Pregunt%C3%A1ndos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16832"/>
            <a:ext cx="22860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Marcador de contenido"/>
          <p:cNvSpPr txBox="1">
            <a:spLocks/>
          </p:cNvSpPr>
          <p:nvPr/>
        </p:nvSpPr>
        <p:spPr>
          <a:xfrm>
            <a:off x="4067944" y="4941168"/>
            <a:ext cx="4968552" cy="12958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rgbClr val="00499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00499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rgbClr val="00499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499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rgbClr val="00499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sz="1800" b="1" dirty="0" smtClean="0">
                <a:solidFill>
                  <a:schemeClr val="tx1"/>
                </a:solidFill>
              </a:rPr>
              <a:t>Acknowledgments:</a:t>
            </a:r>
          </a:p>
          <a:p>
            <a:pPr marL="0" indent="0">
              <a:buFontTx/>
              <a:buNone/>
            </a:pPr>
            <a:r>
              <a:rPr lang="en-GB" sz="1400" dirty="0" err="1" smtClean="0">
                <a:solidFill>
                  <a:schemeClr val="tx1"/>
                </a:solidFill>
              </a:rPr>
              <a:t>Beatriu</a:t>
            </a:r>
            <a:r>
              <a:rPr lang="en-GB" sz="1400" dirty="0" smtClean="0">
                <a:solidFill>
                  <a:schemeClr val="tx1"/>
                </a:solidFill>
              </a:rPr>
              <a:t> </a:t>
            </a:r>
            <a:r>
              <a:rPr lang="en-GB" sz="1400" dirty="0" err="1" smtClean="0">
                <a:solidFill>
                  <a:schemeClr val="tx1"/>
                </a:solidFill>
              </a:rPr>
              <a:t>Pinós</a:t>
            </a:r>
            <a:r>
              <a:rPr lang="en-GB" sz="1400" dirty="0" smtClean="0">
                <a:solidFill>
                  <a:schemeClr val="tx1"/>
                </a:solidFill>
              </a:rPr>
              <a:t> (2011 BP-A 427) </a:t>
            </a:r>
          </a:p>
          <a:p>
            <a:pPr marL="0" indent="0">
              <a:buFontTx/>
              <a:buNone/>
            </a:pPr>
            <a:r>
              <a:rPr lang="en-GB" sz="1400" dirty="0" err="1" smtClean="0">
                <a:solidFill>
                  <a:schemeClr val="tx1"/>
                </a:solidFill>
              </a:rPr>
              <a:t>Severo</a:t>
            </a:r>
            <a:r>
              <a:rPr lang="en-GB" sz="1400" dirty="0" smtClean="0">
                <a:solidFill>
                  <a:schemeClr val="tx1"/>
                </a:solidFill>
              </a:rPr>
              <a:t> Ochoa (SEV-2011 00067)</a:t>
            </a:r>
          </a:p>
          <a:p>
            <a:pPr marL="0" indent="0">
              <a:buNone/>
            </a:pPr>
            <a:r>
              <a:rPr lang="en-GB" sz="1400" dirty="0">
                <a:solidFill>
                  <a:schemeClr val="tx1"/>
                </a:solidFill>
              </a:rPr>
              <a:t>CALIOPE team (especially, F. Martinez and M. Guevara</a:t>
            </a:r>
            <a:r>
              <a:rPr lang="en-GB" sz="1400" dirty="0" smtClean="0">
                <a:solidFill>
                  <a:schemeClr val="tx1"/>
                </a:solidFill>
              </a:rPr>
              <a:t>) </a:t>
            </a:r>
            <a:endParaRPr lang="en-GB" sz="1400" dirty="0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endParaRPr lang="en-GB" sz="1400" dirty="0" smtClean="0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endParaRPr lang="en-GB" sz="55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0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1124744"/>
            <a:ext cx="8928992" cy="4680520"/>
          </a:xfrm>
        </p:spPr>
        <p:txBody>
          <a:bodyPr>
            <a:normAutofit/>
          </a:bodyPr>
          <a:lstStyle/>
          <a:p>
            <a:r>
              <a:rPr lang="en-GB" dirty="0"/>
              <a:t>Beside the challenges in understanding and representing physical and chemical processes, the most common limitation in geophysical modelling studies regards </a:t>
            </a:r>
            <a:r>
              <a:rPr lang="en-GB" b="1" dirty="0">
                <a:solidFill>
                  <a:srgbClr val="FF0000"/>
                </a:solidFill>
              </a:rPr>
              <a:t>spatial </a:t>
            </a:r>
            <a:r>
              <a:rPr lang="en-GB" b="1" dirty="0" smtClean="0">
                <a:solidFill>
                  <a:srgbClr val="FF0000"/>
                </a:solidFill>
              </a:rPr>
              <a:t>resolution</a:t>
            </a:r>
            <a:r>
              <a:rPr lang="en-GB" dirty="0" smtClean="0"/>
              <a:t>.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Disadvantages of increasing model horizontal resolution: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High </a:t>
            </a:r>
            <a:r>
              <a:rPr lang="en-GB" dirty="0">
                <a:solidFill>
                  <a:srgbClr val="FF0000"/>
                </a:solidFill>
              </a:rPr>
              <a:t>resolution input </a:t>
            </a:r>
            <a:r>
              <a:rPr lang="en-GB" dirty="0" smtClean="0">
                <a:solidFill>
                  <a:srgbClr val="FF0000"/>
                </a:solidFill>
              </a:rPr>
              <a:t>data</a:t>
            </a:r>
            <a:r>
              <a:rPr lang="en-GB" dirty="0" smtClean="0"/>
              <a:t>: meteorology, </a:t>
            </a:r>
            <a:r>
              <a:rPr lang="en-GB" dirty="0"/>
              <a:t>emission, </a:t>
            </a:r>
            <a:r>
              <a:rPr lang="en-GB" dirty="0" smtClean="0"/>
              <a:t>land use</a:t>
            </a:r>
            <a:r>
              <a:rPr lang="en-GB" dirty="0"/>
              <a:t>, etc</a:t>
            </a:r>
            <a:r>
              <a:rPr lang="en-GB" dirty="0" smtClean="0"/>
              <a:t>.</a:t>
            </a:r>
          </a:p>
          <a:p>
            <a:pPr lvl="1"/>
            <a:r>
              <a:rPr lang="en-GB" dirty="0"/>
              <a:t>Increasing the </a:t>
            </a:r>
            <a:r>
              <a:rPr lang="en-GB" dirty="0">
                <a:solidFill>
                  <a:srgbClr val="FF0000"/>
                </a:solidFill>
              </a:rPr>
              <a:t>computational </a:t>
            </a:r>
            <a:r>
              <a:rPr lang="en-GB" dirty="0" smtClean="0">
                <a:solidFill>
                  <a:srgbClr val="FF0000"/>
                </a:solidFill>
              </a:rPr>
              <a:t>costs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The </a:t>
            </a:r>
            <a:r>
              <a:rPr lang="en-GB" dirty="0"/>
              <a:t>selected grid resolution for a specific application should be an optimum which maximizes the model performance with the available computational and input data resources.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192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79139"/>
            <a:ext cx="4105522" cy="5865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908720"/>
            <a:ext cx="4680520" cy="5184576"/>
          </a:xfrm>
        </p:spPr>
        <p:txBody>
          <a:bodyPr>
            <a:normAutofit/>
          </a:bodyPr>
          <a:lstStyle/>
          <a:p>
            <a:r>
              <a:rPr lang="en-GB" sz="1600" dirty="0"/>
              <a:t>The EMEP MSC-W models </a:t>
            </a:r>
            <a:r>
              <a:rPr lang="en-GB" sz="1600" dirty="0" smtClean="0"/>
              <a:t>instrumental </a:t>
            </a:r>
            <a:r>
              <a:rPr lang="en-GB" sz="1600" dirty="0"/>
              <a:t>to the </a:t>
            </a:r>
            <a:r>
              <a:rPr lang="en-GB" sz="1600" dirty="0" smtClean="0"/>
              <a:t>development of </a:t>
            </a:r>
            <a:r>
              <a:rPr lang="en-GB" sz="1600" dirty="0"/>
              <a:t>AQ policies in Europe since the late </a:t>
            </a:r>
            <a:r>
              <a:rPr lang="en-GB" sz="1600" dirty="0" smtClean="0"/>
              <a:t>1970s. </a:t>
            </a:r>
          </a:p>
          <a:p>
            <a:r>
              <a:rPr lang="en-GB" sz="1600" dirty="0"/>
              <a:t>Since 1999, the EMEP model </a:t>
            </a:r>
            <a:r>
              <a:rPr lang="en-GB" sz="1600" dirty="0" smtClean="0"/>
              <a:t>runs </a:t>
            </a:r>
            <a:r>
              <a:rPr lang="en-GB" sz="1600" dirty="0"/>
              <a:t>on a </a:t>
            </a:r>
            <a:r>
              <a:rPr lang="en-GB" sz="1600" dirty="0" smtClean="0"/>
              <a:t>50 km. Last </a:t>
            </a:r>
            <a:r>
              <a:rPr lang="en-GB" sz="1600" dirty="0"/>
              <a:t>years, modification of the EMEP grid has been </a:t>
            </a:r>
            <a:r>
              <a:rPr lang="en-GB" sz="1600" dirty="0" smtClean="0"/>
              <a:t>discussed </a:t>
            </a:r>
            <a:r>
              <a:rPr lang="en-GB" sz="1600" dirty="0" smtClean="0">
                <a:sym typeface="Wingdings" panose="05000000000000000000" pitchFamily="2" charset="2"/>
              </a:rPr>
              <a:t></a:t>
            </a:r>
            <a:r>
              <a:rPr lang="en-GB" sz="1600" dirty="0" smtClean="0"/>
              <a:t> </a:t>
            </a:r>
            <a:r>
              <a:rPr lang="en-GB" sz="1600" dirty="0"/>
              <a:t>grid resolution. </a:t>
            </a:r>
            <a:endParaRPr lang="en-GB" sz="1600" dirty="0" smtClean="0"/>
          </a:p>
          <a:p>
            <a:pPr marL="0" indent="0">
              <a:buNone/>
            </a:pPr>
            <a:endParaRPr lang="en-GB" sz="1600" dirty="0" smtClean="0"/>
          </a:p>
          <a:p>
            <a:pPr marL="0" indent="0">
              <a:buNone/>
            </a:pPr>
            <a:endParaRPr lang="en-GB" sz="1600" dirty="0" smtClean="0"/>
          </a:p>
          <a:p>
            <a:pPr marL="0" indent="0">
              <a:buNone/>
            </a:pPr>
            <a:endParaRPr lang="en-GB" sz="16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63" y="2564904"/>
            <a:ext cx="2748835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635896" y="3966155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FF0000"/>
                </a:solidFill>
              </a:rPr>
              <a:t>Test 4 horizontal resolutions:</a:t>
            </a:r>
            <a:endParaRPr lang="en-GB" sz="1200" dirty="0">
              <a:solidFill>
                <a:srgbClr val="FF0000"/>
              </a:solidFill>
            </a:endParaRPr>
          </a:p>
          <a:p>
            <a:endParaRPr lang="en-GB" sz="1200" dirty="0">
              <a:solidFill>
                <a:srgbClr val="FF0000"/>
              </a:solidFill>
            </a:endParaRPr>
          </a:p>
          <a:p>
            <a:r>
              <a:rPr lang="en-GB" sz="1200" dirty="0" smtClean="0">
                <a:solidFill>
                  <a:srgbClr val="FF0000"/>
                </a:solidFill>
              </a:rPr>
              <a:t>56</a:t>
            </a:r>
            <a:r>
              <a:rPr lang="en-GB" sz="1200" dirty="0">
                <a:solidFill>
                  <a:srgbClr val="FF0000"/>
                </a:solidFill>
              </a:rPr>
              <a:t>, 28, 14</a:t>
            </a:r>
            <a:r>
              <a:rPr lang="en-GB" sz="1200" dirty="0" smtClean="0">
                <a:solidFill>
                  <a:srgbClr val="FF0000"/>
                </a:solidFill>
              </a:rPr>
              <a:t>, and  </a:t>
            </a:r>
            <a:r>
              <a:rPr lang="en-GB" sz="1200" dirty="0">
                <a:solidFill>
                  <a:srgbClr val="FF0000"/>
                </a:solidFill>
              </a:rPr>
              <a:t>7 </a:t>
            </a:r>
            <a:r>
              <a:rPr lang="en-GB" sz="1200" dirty="0" smtClean="0">
                <a:solidFill>
                  <a:srgbClr val="FF0000"/>
                </a:solidFill>
              </a:rPr>
              <a:t>km</a:t>
            </a:r>
            <a:endParaRPr lang="en-GB" sz="1200" dirty="0">
              <a:solidFill>
                <a:srgbClr val="FF0000"/>
              </a:solidFill>
            </a:endParaRPr>
          </a:p>
          <a:p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062264" y="858198"/>
            <a:ext cx="100811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00000"/>
                </a:solidFill>
              </a:rPr>
              <a:t>56 km</a:t>
            </a:r>
            <a:endParaRPr lang="en-GB" sz="1600" b="1" dirty="0">
              <a:solidFill>
                <a:srgbClr val="00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835886" y="879139"/>
            <a:ext cx="100811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00000"/>
                </a:solidFill>
              </a:rPr>
              <a:t>7 km</a:t>
            </a:r>
            <a:endParaRPr lang="en-GB" sz="1600" b="1" dirty="0">
              <a:solidFill>
                <a:srgbClr val="000000"/>
              </a:solidFill>
            </a:endParaRPr>
          </a:p>
        </p:txBody>
      </p:sp>
      <p:sp>
        <p:nvSpPr>
          <p:cNvPr id="4" name="3 Elipse"/>
          <p:cNvSpPr/>
          <p:nvPr/>
        </p:nvSpPr>
        <p:spPr>
          <a:xfrm>
            <a:off x="5004048" y="5517232"/>
            <a:ext cx="86409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4 CuadroTexto"/>
          <p:cNvSpPr txBox="1"/>
          <p:nvPr/>
        </p:nvSpPr>
        <p:spPr>
          <a:xfrm>
            <a:off x="4161856" y="6237312"/>
            <a:ext cx="2426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Run at the BSC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6 Cerrar llave"/>
          <p:cNvSpPr/>
          <p:nvPr/>
        </p:nvSpPr>
        <p:spPr>
          <a:xfrm>
            <a:off x="3419872" y="2564904"/>
            <a:ext cx="216024" cy="3672408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61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" t="8251" b="6431"/>
          <a:stretch/>
        </p:blipFill>
        <p:spPr>
          <a:xfrm>
            <a:off x="4941577" y="1268759"/>
            <a:ext cx="3843144" cy="2895207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Objective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-4467"/>
          <a:stretch/>
        </p:blipFill>
        <p:spPr bwMode="auto">
          <a:xfrm>
            <a:off x="6014294" y="4680301"/>
            <a:ext cx="3152938" cy="2141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09" y="4687708"/>
            <a:ext cx="3056988" cy="2069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5834963" y="2924944"/>
            <a:ext cx="1257317" cy="7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414552" y="2258291"/>
            <a:ext cx="389696" cy="3786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7649891" y="1955887"/>
            <a:ext cx="316298" cy="3645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sp>
        <p:nvSpPr>
          <p:cNvPr id="12" name="8 Marcador de contenido"/>
          <p:cNvSpPr txBox="1">
            <a:spLocks/>
          </p:cNvSpPr>
          <p:nvPr/>
        </p:nvSpPr>
        <p:spPr>
          <a:xfrm>
            <a:off x="65191" y="2492896"/>
            <a:ext cx="4578817" cy="187220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24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1600" dirty="0" smtClean="0"/>
              <a:t>Domains: </a:t>
            </a:r>
            <a:r>
              <a:rPr lang="en-GB" sz="1600" b="1" dirty="0"/>
              <a:t>Andalucía (</a:t>
            </a:r>
            <a:r>
              <a:rPr lang="en-GB" sz="1600" b="1" dirty="0">
                <a:solidFill>
                  <a:srgbClr val="FF0000"/>
                </a:solidFill>
              </a:rPr>
              <a:t>AND</a:t>
            </a:r>
            <a:r>
              <a:rPr lang="en-GB" sz="1600" b="1" dirty="0"/>
              <a:t>), Barcelona (</a:t>
            </a:r>
            <a:r>
              <a:rPr lang="en-GB" sz="1600" b="1" dirty="0">
                <a:solidFill>
                  <a:srgbClr val="FF0000"/>
                </a:solidFill>
              </a:rPr>
              <a:t>BCN</a:t>
            </a:r>
            <a:r>
              <a:rPr lang="en-GB" sz="1600" b="1" dirty="0"/>
              <a:t>), and Madrid (</a:t>
            </a:r>
            <a:r>
              <a:rPr lang="en-GB" sz="1600" b="1" dirty="0">
                <a:solidFill>
                  <a:srgbClr val="FF0000"/>
                </a:solidFill>
              </a:rPr>
              <a:t>MAD</a:t>
            </a:r>
            <a:r>
              <a:rPr lang="en-GB" sz="1600" b="1" dirty="0"/>
              <a:t>)</a:t>
            </a:r>
            <a:endParaRPr lang="en-GB" sz="1600" dirty="0" smtClean="0"/>
          </a:p>
          <a:p>
            <a:pPr lvl="1"/>
            <a:r>
              <a:rPr lang="en-GB" sz="1600" dirty="0" smtClean="0"/>
              <a:t>Two hor. resolutions: </a:t>
            </a:r>
            <a:r>
              <a:rPr lang="en-GB" sz="1600" b="1" dirty="0" smtClean="0">
                <a:solidFill>
                  <a:srgbClr val="FF0000"/>
                </a:solidFill>
              </a:rPr>
              <a:t>4 km</a:t>
            </a:r>
            <a:r>
              <a:rPr lang="en-GB" sz="1600" dirty="0" smtClean="0">
                <a:solidFill>
                  <a:srgbClr val="FFC000"/>
                </a:solidFill>
              </a:rPr>
              <a:t> </a:t>
            </a:r>
            <a:r>
              <a:rPr lang="en-GB" sz="1600" dirty="0" smtClean="0"/>
              <a:t>and </a:t>
            </a:r>
            <a:r>
              <a:rPr lang="en-GB" sz="1600" b="1" dirty="0" smtClean="0">
                <a:solidFill>
                  <a:srgbClr val="FF0000"/>
                </a:solidFill>
              </a:rPr>
              <a:t>1 km</a:t>
            </a:r>
          </a:p>
          <a:p>
            <a:pPr lvl="1"/>
            <a:r>
              <a:rPr lang="en-GB" sz="1600" b="1" dirty="0" smtClean="0">
                <a:solidFill>
                  <a:srgbClr val="FF0000"/>
                </a:solidFill>
              </a:rPr>
              <a:t>CALIOPE AQFS</a:t>
            </a:r>
          </a:p>
          <a:p>
            <a:pPr lvl="1"/>
            <a:r>
              <a:rPr lang="en-GB" sz="1600" dirty="0" smtClean="0"/>
              <a:t>AQ pollutants:O</a:t>
            </a:r>
            <a:r>
              <a:rPr lang="en-GB" sz="1600" baseline="-25000" dirty="0" smtClean="0"/>
              <a:t>3</a:t>
            </a:r>
            <a:r>
              <a:rPr lang="en-GB" sz="1600" dirty="0" smtClean="0"/>
              <a:t>, NO</a:t>
            </a:r>
            <a:r>
              <a:rPr lang="en-GB" sz="1600" baseline="-25000" dirty="0" smtClean="0"/>
              <a:t>2</a:t>
            </a:r>
            <a:r>
              <a:rPr lang="en-GB" sz="1600" dirty="0" smtClean="0"/>
              <a:t>, SO</a:t>
            </a:r>
            <a:r>
              <a:rPr lang="en-GB" sz="1600" baseline="-25000" dirty="0" smtClean="0"/>
              <a:t>2</a:t>
            </a:r>
            <a:r>
              <a:rPr lang="en-GB" sz="1600" dirty="0" smtClean="0"/>
              <a:t>, and PM10.</a:t>
            </a:r>
          </a:p>
          <a:p>
            <a:pPr lvl="1"/>
            <a:r>
              <a:rPr lang="en-GB" sz="1600" dirty="0" smtClean="0"/>
              <a:t>Study period: April 2013 </a:t>
            </a:r>
          </a:p>
          <a:p>
            <a:pPr lvl="1"/>
            <a:endParaRPr lang="en-GB" sz="1600" dirty="0" smtClean="0"/>
          </a:p>
        </p:txBody>
      </p:sp>
      <p:sp>
        <p:nvSpPr>
          <p:cNvPr id="13" name="8 Marcador de contenido"/>
          <p:cNvSpPr txBox="1">
            <a:spLocks/>
          </p:cNvSpPr>
          <p:nvPr/>
        </p:nvSpPr>
        <p:spPr>
          <a:xfrm>
            <a:off x="145232" y="1124880"/>
            <a:ext cx="4642792" cy="132127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24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Font typeface="Arial" pitchFamily="34" charset="0"/>
              <a:buBlip>
                <a:blip r:embed="rId5"/>
              </a:buBlip>
            </a:pPr>
            <a:r>
              <a:rPr lang="en-GB" b="1" dirty="0" smtClean="0"/>
              <a:t>To </a:t>
            </a:r>
            <a:r>
              <a:rPr lang="en-GB" b="1" dirty="0" smtClean="0"/>
              <a:t>analyse the effect of</a:t>
            </a:r>
            <a:r>
              <a:rPr lang="en-GB" b="1" dirty="0" smtClean="0"/>
              <a:t> increasing </a:t>
            </a:r>
            <a:r>
              <a:rPr lang="en-GB" b="1" dirty="0" smtClean="0"/>
              <a:t>horizontal resolution </a:t>
            </a:r>
            <a:r>
              <a:rPr lang="en-GB" b="1" dirty="0" smtClean="0"/>
              <a:t>on </a:t>
            </a:r>
            <a:r>
              <a:rPr lang="en-GB" b="1" dirty="0" smtClean="0"/>
              <a:t>model performance over three complex </a:t>
            </a:r>
            <a:r>
              <a:rPr lang="en-GB" b="1" dirty="0" smtClean="0"/>
              <a:t>areas </a:t>
            </a:r>
            <a:r>
              <a:rPr lang="en-GB" b="1" dirty="0" smtClean="0"/>
              <a:t>in Spain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6754789" y="2514382"/>
            <a:ext cx="91355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MAD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7812360" y="2276872"/>
            <a:ext cx="91355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BCN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7092280" y="3284984"/>
            <a:ext cx="91355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AND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5169142" y="4746630"/>
            <a:ext cx="913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b="1" dirty="0" smtClean="0">
                <a:solidFill>
                  <a:srgbClr val="FF0000"/>
                </a:solidFill>
              </a:rPr>
              <a:t>MAD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8134672" y="4746630"/>
            <a:ext cx="913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b="1" dirty="0" smtClean="0">
                <a:solidFill>
                  <a:srgbClr val="FF0000"/>
                </a:solidFill>
              </a:rPr>
              <a:t>BCN</a:t>
            </a:r>
            <a:endParaRPr lang="en-GB" sz="1600" b="1" dirty="0">
              <a:solidFill>
                <a:srgbClr val="FF0000"/>
              </a:solidFill>
            </a:endParaRPr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31919" r="30853" b="20133"/>
          <a:stretch/>
        </p:blipFill>
        <p:spPr>
          <a:xfrm>
            <a:off x="107504" y="4718496"/>
            <a:ext cx="2842592" cy="202287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20 CuadroTexto"/>
          <p:cNvSpPr txBox="1"/>
          <p:nvPr/>
        </p:nvSpPr>
        <p:spPr>
          <a:xfrm>
            <a:off x="2036541" y="4746630"/>
            <a:ext cx="913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b="1" dirty="0" smtClean="0">
                <a:solidFill>
                  <a:srgbClr val="FF0000"/>
                </a:solidFill>
              </a:rPr>
              <a:t>AND 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 rot="19243908">
            <a:off x="137544" y="5766813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Guadalquivir Basin </a:t>
            </a:r>
            <a:endParaRPr lang="en-GB" sz="1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1187624" y="6433591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Betic</a:t>
            </a:r>
            <a:r>
              <a:rPr lang="en-GB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Range (av. 2500 m)</a:t>
            </a:r>
            <a:endParaRPr lang="en-GB" sz="1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4 Conector recto de flecha"/>
          <p:cNvCxnSpPr/>
          <p:nvPr/>
        </p:nvCxnSpPr>
        <p:spPr>
          <a:xfrm flipV="1">
            <a:off x="2195736" y="5722294"/>
            <a:ext cx="0" cy="711297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1 CuadroTexto"/>
          <p:cNvSpPr txBox="1"/>
          <p:nvPr/>
        </p:nvSpPr>
        <p:spPr>
          <a:xfrm>
            <a:off x="107504" y="4725144"/>
            <a:ext cx="22110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Iberian Massif (av. 2000 m) </a:t>
            </a:r>
            <a:endParaRPr lang="en-GB" sz="1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22 Conector recto de flecha"/>
          <p:cNvCxnSpPr/>
          <p:nvPr/>
        </p:nvCxnSpPr>
        <p:spPr>
          <a:xfrm>
            <a:off x="1073648" y="5002143"/>
            <a:ext cx="402008" cy="149532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38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ángulo redondeado 36"/>
          <p:cNvSpPr/>
          <p:nvPr/>
        </p:nvSpPr>
        <p:spPr>
          <a:xfrm>
            <a:off x="2640363" y="3002527"/>
            <a:ext cx="4948010" cy="2457711"/>
          </a:xfrm>
          <a:prstGeom prst="roundRect">
            <a:avLst/>
          </a:prstGeom>
          <a:solidFill>
            <a:srgbClr val="BBDEFF">
              <a:alpha val="45882"/>
            </a:srgb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r="50000" b="3180"/>
          <a:stretch/>
        </p:blipFill>
        <p:spPr>
          <a:xfrm>
            <a:off x="6147221" y="3933056"/>
            <a:ext cx="1437908" cy="118559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3" t="-400" r="13381" b="9051"/>
          <a:stretch/>
        </p:blipFill>
        <p:spPr>
          <a:xfrm>
            <a:off x="4088415" y="3356319"/>
            <a:ext cx="1885037" cy="1763421"/>
          </a:xfrm>
          <a:prstGeom prst="rect">
            <a:avLst/>
          </a:prstGeom>
        </p:spPr>
      </p:pic>
      <p:sp>
        <p:nvSpPr>
          <p:cNvPr id="24" name="Rectángulo redondeado 23"/>
          <p:cNvSpPr/>
          <p:nvPr/>
        </p:nvSpPr>
        <p:spPr>
          <a:xfrm>
            <a:off x="2627784" y="891669"/>
            <a:ext cx="3212661" cy="2058102"/>
          </a:xfrm>
          <a:prstGeom prst="roundRect">
            <a:avLst/>
          </a:prstGeom>
          <a:solidFill>
            <a:srgbClr val="FFCCCC">
              <a:alpha val="43137"/>
            </a:srgbClr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3" name="Imagen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"/>
          <a:stretch/>
        </p:blipFill>
        <p:spPr>
          <a:xfrm>
            <a:off x="4646605" y="980728"/>
            <a:ext cx="1077523" cy="1891746"/>
          </a:xfrm>
          <a:prstGeom prst="rect">
            <a:avLst/>
          </a:prstGeom>
        </p:spPr>
      </p:pic>
      <p:sp>
        <p:nvSpPr>
          <p:cNvPr id="5128" name="Text Box 7"/>
          <p:cNvSpPr txBox="1">
            <a:spLocks noChangeArrowheads="1"/>
          </p:cNvSpPr>
          <p:nvPr/>
        </p:nvSpPr>
        <p:spPr bwMode="auto">
          <a:xfrm>
            <a:off x="34924" y="83362"/>
            <a:ext cx="813747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s-ES_tradnl" sz="2000" b="1" dirty="0">
                <a:solidFill>
                  <a:prstClr val="white"/>
                </a:solidFill>
                <a:latin typeface="Calibri" panose="020F0502020204030204" pitchFamily="34" charset="0"/>
                <a:cs typeface="Arial" charset="0"/>
              </a:rPr>
              <a:t>CALIOPE Air </a:t>
            </a:r>
            <a:r>
              <a:rPr lang="es-ES_tradnl" sz="2000" b="1" dirty="0" err="1">
                <a:solidFill>
                  <a:prstClr val="white"/>
                </a:solidFill>
                <a:latin typeface="Calibri" panose="020F0502020204030204" pitchFamily="34" charset="0"/>
                <a:cs typeface="Arial" charset="0"/>
              </a:rPr>
              <a:t>Quality</a:t>
            </a:r>
            <a:r>
              <a:rPr lang="es-ES_tradnl" sz="2000" b="1" dirty="0">
                <a:solidFill>
                  <a:prstClr val="white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s-ES_tradnl" sz="2000" b="1" dirty="0" err="1">
                <a:solidFill>
                  <a:prstClr val="white"/>
                </a:solidFill>
                <a:latin typeface="Calibri" panose="020F0502020204030204" pitchFamily="34" charset="0"/>
                <a:cs typeface="Arial" charset="0"/>
              </a:rPr>
              <a:t>Forecasting</a:t>
            </a:r>
            <a:r>
              <a:rPr lang="es-ES_tradnl" sz="2000" b="1" dirty="0">
                <a:solidFill>
                  <a:prstClr val="white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s-ES_tradnl" sz="2000" b="1" dirty="0" err="1">
                <a:solidFill>
                  <a:prstClr val="white"/>
                </a:solidFill>
                <a:latin typeface="Calibri" panose="020F0502020204030204" pitchFamily="34" charset="0"/>
                <a:cs typeface="Arial" charset="0"/>
              </a:rPr>
              <a:t>System</a:t>
            </a:r>
            <a:r>
              <a:rPr lang="es-ES_tradnl" sz="2000" b="1" dirty="0">
                <a:solidFill>
                  <a:prstClr val="white"/>
                </a:solidFill>
                <a:latin typeface="Calibri" panose="020F0502020204030204" pitchFamily="34" charset="0"/>
                <a:cs typeface="Arial" charset="0"/>
              </a:rPr>
              <a:t> (</a:t>
            </a:r>
            <a:r>
              <a:rPr lang="es-ES_tradnl" sz="2000" b="1" dirty="0">
                <a:solidFill>
                  <a:srgbClr val="FFC000"/>
                </a:solidFill>
                <a:latin typeface="Calibri" panose="020F0502020204030204" pitchFamily="34" charset="0"/>
                <a:cs typeface="Arial" charset="0"/>
              </a:rPr>
              <a:t>www.bsc.es/caliope</a:t>
            </a:r>
            <a:r>
              <a:rPr lang="es-ES_tradnl" sz="2000" b="1" dirty="0">
                <a:solidFill>
                  <a:prstClr val="white"/>
                </a:solidFill>
                <a:latin typeface="Calibri" panose="020F0502020204030204" pitchFamily="34" charset="0"/>
                <a:cs typeface="Arial" charset="0"/>
              </a:rPr>
              <a:t>)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s-ES_tradnl" sz="20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Arial" charset="0"/>
              </a:rPr>
              <a:t>Domains</a:t>
            </a:r>
            <a:r>
              <a:rPr lang="es-ES_tradnl" sz="2000" b="1" dirty="0" smtClean="0">
                <a:solidFill>
                  <a:prstClr val="white"/>
                </a:solidFill>
                <a:latin typeface="Calibri" panose="020F0502020204030204" pitchFamily="34" charset="0"/>
                <a:cs typeface="Arial" charset="0"/>
              </a:rPr>
              <a:t>: </a:t>
            </a:r>
            <a:r>
              <a:rPr lang="es-ES_tradnl" sz="2000" b="1" dirty="0" err="1">
                <a:solidFill>
                  <a:srgbClr val="FFC000"/>
                </a:solidFill>
                <a:latin typeface="Calibri" panose="020F0502020204030204" pitchFamily="34" charset="0"/>
                <a:cs typeface="Arial" charset="0"/>
              </a:rPr>
              <a:t>Europe</a:t>
            </a:r>
            <a:r>
              <a:rPr lang="es-ES_tradnl" sz="2000" b="1" dirty="0">
                <a:solidFill>
                  <a:prstClr val="white"/>
                </a:solidFill>
                <a:latin typeface="Calibri" panose="020F0502020204030204" pitchFamily="34" charset="0"/>
                <a:cs typeface="Arial" charset="0"/>
              </a:rPr>
              <a:t> (12 km, </a:t>
            </a:r>
            <a:r>
              <a:rPr lang="en-GB" sz="2000" b="1" dirty="0">
                <a:solidFill>
                  <a:prstClr val="white"/>
                </a:solidFill>
                <a:latin typeface="Calibri" panose="020F0502020204030204" pitchFamily="34" charset="0"/>
                <a:cs typeface="Arial" charset="0"/>
              </a:rPr>
              <a:t>480x400 cells</a:t>
            </a:r>
            <a:r>
              <a:rPr lang="es-ES_tradnl" sz="2000" b="1" dirty="0" smtClean="0">
                <a:solidFill>
                  <a:prstClr val="white"/>
                </a:solidFill>
                <a:latin typeface="Calibri" panose="020F0502020204030204" pitchFamily="34" charset="0"/>
                <a:cs typeface="Arial" charset="0"/>
              </a:rPr>
              <a:t>) and </a:t>
            </a:r>
            <a:r>
              <a:rPr lang="es-ES_tradnl" sz="20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Arial" charset="0"/>
              </a:rPr>
              <a:t>Spain</a:t>
            </a:r>
            <a:r>
              <a:rPr lang="es-ES_tradnl" sz="2000" b="1" dirty="0" smtClean="0">
                <a:solidFill>
                  <a:prstClr val="white"/>
                </a:solidFill>
                <a:latin typeface="Calibri" panose="020F0502020204030204" pitchFamily="34" charset="0"/>
                <a:cs typeface="Arial" charset="0"/>
              </a:rPr>
              <a:t> (4 km, </a:t>
            </a:r>
            <a:r>
              <a:rPr lang="en-GB" sz="2000" b="1" dirty="0" smtClean="0">
                <a:solidFill>
                  <a:prstClr val="white"/>
                </a:solidFill>
                <a:latin typeface="Calibri" panose="020F0502020204030204" pitchFamily="34" charset="0"/>
                <a:cs typeface="Arial" charset="0"/>
              </a:rPr>
              <a:t>399x399 cells</a:t>
            </a:r>
            <a:r>
              <a:rPr lang="es-ES_tradnl" sz="2000" b="1" dirty="0" smtClean="0">
                <a:solidFill>
                  <a:prstClr val="white"/>
                </a:solidFill>
                <a:latin typeface="Calibri" panose="020F0502020204030204" pitchFamily="34" charset="0"/>
                <a:cs typeface="Arial" charset="0"/>
              </a:rPr>
              <a:t>) </a:t>
            </a:r>
            <a:endParaRPr lang="es-ES_tradnl" sz="2000" b="1" dirty="0">
              <a:solidFill>
                <a:prstClr val="white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837637" name="Rectangle 5"/>
          <p:cNvSpPr>
            <a:spLocks noChangeArrowheads="1"/>
          </p:cNvSpPr>
          <p:nvPr/>
        </p:nvSpPr>
        <p:spPr bwMode="auto">
          <a:xfrm>
            <a:off x="120442" y="948929"/>
            <a:ext cx="2363326" cy="5288383"/>
          </a:xfrm>
          <a:prstGeom prst="rect">
            <a:avLst/>
          </a:prstGeom>
          <a:solidFill>
            <a:schemeClr val="bg1">
              <a:lumMod val="85000"/>
              <a:alpha val="43922"/>
            </a:schemeClr>
          </a:solidFill>
          <a:ln w="2857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rgbClr val="87AEDD"/>
              </a:buClr>
              <a:buFont typeface="Arial" charset="0"/>
              <a:buNone/>
              <a:defRPr/>
            </a:pPr>
            <a:r>
              <a:rPr lang="en-US" sz="1600" b="1" dirty="0" smtClean="0">
                <a:solidFill>
                  <a:srgbClr val="FFC000"/>
                </a:solidFill>
                <a:latin typeface="Calibri" panose="020F0502020204030204" pitchFamily="34" charset="0"/>
                <a:cs typeface="Arial" charset="0"/>
              </a:rPr>
              <a:t>Modules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rgbClr val="87AEDD"/>
              </a:buClr>
              <a:buFont typeface="Arial" charset="0"/>
              <a:buNone/>
              <a:defRPr/>
            </a:pPr>
            <a:endParaRPr lang="en-US" sz="700" b="1" dirty="0">
              <a:solidFill>
                <a:srgbClr val="FFC000"/>
              </a:solidFill>
              <a:latin typeface="Calibri" panose="020F0502020204030204" pitchFamily="34" charset="0"/>
              <a:cs typeface="Arial" charset="0"/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spcAft>
                <a:spcPct val="10000"/>
              </a:spcAft>
              <a:buClr>
                <a:srgbClr val="87AEDD"/>
              </a:buClr>
              <a:defRPr/>
            </a:pPr>
            <a:r>
              <a:rPr lang="en-US" sz="1200" b="1" dirty="0" smtClean="0">
                <a:solidFill>
                  <a:srgbClr val="FFC000"/>
                </a:solidFill>
                <a:latin typeface="Calibri" panose="020F0502020204030204" pitchFamily="34" charset="0"/>
                <a:cs typeface="Arial" charset="0"/>
              </a:rPr>
              <a:t>Meteorology</a:t>
            </a:r>
            <a:r>
              <a:rPr lang="en-US" sz="1200" b="1" dirty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: </a:t>
            </a:r>
            <a:r>
              <a:rPr lang="en-US" sz="1100" b="1" dirty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WRF-ARW</a:t>
            </a:r>
            <a:r>
              <a:rPr lang="en-US" sz="1200" b="1" dirty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 </a:t>
            </a:r>
            <a:endParaRPr lang="en-US" sz="1200" b="1" dirty="0" smtClean="0">
              <a:solidFill>
                <a:srgbClr val="0000CC"/>
              </a:solidFill>
              <a:latin typeface="Calibri" panose="020F0502020204030204" pitchFamily="34" charset="0"/>
              <a:cs typeface="Arial" charset="0"/>
            </a:endParaRPr>
          </a:p>
          <a:p>
            <a:pPr marL="360000" lvl="1" indent="-180000">
              <a:spcBef>
                <a:spcPct val="20000"/>
              </a:spcBef>
              <a:spcAft>
                <a:spcPct val="10000"/>
              </a:spcAft>
              <a:buClr>
                <a:srgbClr val="87AEDD"/>
              </a:buClr>
              <a:buFont typeface="Courier New" panose="02070309020205020404" pitchFamily="49" charset="0"/>
              <a:buChar char="o"/>
              <a:defRPr/>
            </a:pPr>
            <a:r>
              <a:rPr lang="en-US" sz="1100" dirty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Version 3.5 </a:t>
            </a:r>
          </a:p>
          <a:p>
            <a:pPr marL="360000" lvl="1" indent="-180000">
              <a:spcBef>
                <a:spcPct val="20000"/>
              </a:spcBef>
              <a:spcAft>
                <a:spcPct val="10000"/>
              </a:spcAft>
              <a:buClr>
                <a:srgbClr val="87AEDD"/>
              </a:buClr>
              <a:buFont typeface="Courier New" panose="02070309020205020404" pitchFamily="49" charset="0"/>
              <a:buChar char="o"/>
              <a:defRPr/>
            </a:pPr>
            <a:r>
              <a:rPr lang="en-US" sz="1100" dirty="0" smtClean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IBC: </a:t>
            </a:r>
            <a:r>
              <a:rPr lang="en-US" sz="1100" dirty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GFS (NCEP) </a:t>
            </a:r>
          </a:p>
          <a:p>
            <a:pPr marL="360000" lvl="1" indent="-180000">
              <a:spcBef>
                <a:spcPct val="20000"/>
              </a:spcBef>
              <a:spcAft>
                <a:spcPct val="10000"/>
              </a:spcAft>
              <a:buClr>
                <a:srgbClr val="87AEDD"/>
              </a:buClr>
              <a:buFont typeface="Courier New" panose="02070309020205020404" pitchFamily="49" charset="0"/>
              <a:buChar char="o"/>
              <a:defRPr/>
            </a:pPr>
            <a:r>
              <a:rPr lang="en-US" sz="1100" dirty="0" smtClean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SST: </a:t>
            </a:r>
            <a:r>
              <a:rPr lang="en-US" sz="1100" dirty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SST </a:t>
            </a:r>
            <a:r>
              <a:rPr lang="en-US" sz="1100" dirty="0" smtClean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MODEL (NCEP</a:t>
            </a:r>
            <a:r>
              <a:rPr lang="en-US" sz="1100" dirty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)</a:t>
            </a:r>
          </a:p>
          <a:p>
            <a:pPr marL="360000" lvl="1" indent="-180000">
              <a:spcBef>
                <a:spcPct val="20000"/>
              </a:spcBef>
              <a:spcAft>
                <a:spcPct val="10000"/>
              </a:spcAft>
              <a:buClr>
                <a:srgbClr val="87AEDD"/>
              </a:buClr>
              <a:buFont typeface="Courier New" panose="02070309020205020404" pitchFamily="49" charset="0"/>
              <a:buChar char="o"/>
              <a:defRPr/>
            </a:pPr>
            <a:r>
              <a:rPr lang="en-GB" sz="1100" dirty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38 sigma </a:t>
            </a:r>
            <a:r>
              <a:rPr lang="en-GB" sz="1100" dirty="0" smtClean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levels (top 50 </a:t>
            </a:r>
            <a:r>
              <a:rPr lang="en-GB" sz="1100" dirty="0" err="1" smtClean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hPa</a:t>
            </a:r>
            <a:r>
              <a:rPr lang="en-GB" sz="1100" dirty="0" smtClean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)</a:t>
            </a:r>
          </a:p>
          <a:p>
            <a:pPr>
              <a:lnSpc>
                <a:spcPct val="110000"/>
              </a:lnSpc>
              <a:spcBef>
                <a:spcPct val="20000"/>
              </a:spcBef>
              <a:spcAft>
                <a:spcPct val="10000"/>
              </a:spcAft>
              <a:buClr>
                <a:srgbClr val="87AEDD"/>
              </a:buClr>
              <a:defRPr/>
            </a:pPr>
            <a:r>
              <a:rPr lang="en-US" sz="1200" b="1" dirty="0" smtClean="0">
                <a:solidFill>
                  <a:srgbClr val="FFC000"/>
                </a:solidFill>
                <a:latin typeface="Calibri" panose="020F0502020204030204" pitchFamily="34" charset="0"/>
                <a:cs typeface="Arial" charset="0"/>
              </a:rPr>
              <a:t>Emissions</a:t>
            </a:r>
            <a:r>
              <a:rPr lang="en-US" sz="1200" b="1" dirty="0">
                <a:solidFill>
                  <a:srgbClr val="FFC000"/>
                </a:solidFill>
                <a:latin typeface="Calibri" panose="020F0502020204030204" pitchFamily="34" charset="0"/>
                <a:cs typeface="Arial" charset="0"/>
              </a:rPr>
              <a:t>:  </a:t>
            </a:r>
            <a:r>
              <a:rPr lang="en-US" sz="1100" b="1" dirty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HERMES</a:t>
            </a:r>
          </a:p>
          <a:p>
            <a:pPr marL="360000" lvl="1" indent="-180000">
              <a:spcBef>
                <a:spcPct val="20000"/>
              </a:spcBef>
              <a:spcAft>
                <a:spcPct val="10000"/>
              </a:spcAft>
              <a:buClr>
                <a:srgbClr val="87AEDD"/>
              </a:buClr>
              <a:buFont typeface="Courier New" panose="02070309020205020404" pitchFamily="49" charset="0"/>
              <a:buChar char="o"/>
              <a:defRPr/>
            </a:pPr>
            <a:r>
              <a:rPr lang="en-US" sz="1200" dirty="0" smtClean="0">
                <a:solidFill>
                  <a:srgbClr val="FF9900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n-US" sz="1100" dirty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Version 2</a:t>
            </a:r>
          </a:p>
          <a:p>
            <a:pPr marL="360000" lvl="1" indent="-180000">
              <a:spcBef>
                <a:spcPct val="20000"/>
              </a:spcBef>
              <a:spcAft>
                <a:spcPct val="10000"/>
              </a:spcAft>
              <a:buClr>
                <a:srgbClr val="87AEDD"/>
              </a:buClr>
              <a:buFont typeface="Courier New" panose="02070309020205020404" pitchFamily="49" charset="0"/>
              <a:buChar char="o"/>
              <a:defRPr/>
            </a:pPr>
            <a:r>
              <a:rPr lang="en-US" sz="1100" dirty="0" smtClean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EU: HERMES-DIS (EMEP data)</a:t>
            </a:r>
          </a:p>
          <a:p>
            <a:pPr marL="360000" lvl="1" indent="-180000">
              <a:spcBef>
                <a:spcPct val="20000"/>
              </a:spcBef>
              <a:spcAft>
                <a:spcPct val="10000"/>
              </a:spcAft>
              <a:buClr>
                <a:srgbClr val="87AEDD"/>
              </a:buClr>
              <a:buFont typeface="Courier New" panose="02070309020205020404" pitchFamily="49" charset="0"/>
              <a:buChar char="o"/>
              <a:defRPr/>
            </a:pPr>
            <a:r>
              <a:rPr lang="en-US" sz="1100" dirty="0" smtClean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Spain: HERMES-BOUP </a:t>
            </a:r>
            <a:endParaRPr lang="en-US" sz="1200" dirty="0">
              <a:solidFill>
                <a:srgbClr val="0000CC"/>
              </a:solidFill>
              <a:latin typeface="Calibri" panose="020F0502020204030204" pitchFamily="34" charset="0"/>
              <a:cs typeface="Arial" charset="0"/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spcAft>
                <a:spcPct val="10000"/>
              </a:spcAft>
              <a:buClr>
                <a:srgbClr val="87AEDD"/>
              </a:buClr>
              <a:defRPr/>
            </a:pPr>
            <a:r>
              <a:rPr lang="en-US" sz="1200" b="1" dirty="0">
                <a:solidFill>
                  <a:srgbClr val="FFC000"/>
                </a:solidFill>
                <a:latin typeface="Calibri" panose="020F0502020204030204" pitchFamily="34" charset="0"/>
                <a:cs typeface="Arial" charset="0"/>
              </a:rPr>
              <a:t>Chemistry: </a:t>
            </a:r>
            <a:r>
              <a:rPr lang="en-US" sz="1100" b="1" dirty="0" smtClean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CMAQ</a:t>
            </a:r>
            <a:endParaRPr lang="en-US" sz="1100" b="1" dirty="0">
              <a:solidFill>
                <a:srgbClr val="0000CC"/>
              </a:solidFill>
              <a:latin typeface="Calibri" panose="020F0502020204030204" pitchFamily="34" charset="0"/>
              <a:cs typeface="Arial" charset="0"/>
            </a:endParaRPr>
          </a:p>
          <a:p>
            <a:pPr marL="360000" lvl="1" indent="-180000">
              <a:spcBef>
                <a:spcPct val="20000"/>
              </a:spcBef>
              <a:spcAft>
                <a:spcPct val="10000"/>
              </a:spcAft>
              <a:buClr>
                <a:srgbClr val="87AEDD"/>
              </a:buClr>
              <a:buFont typeface="Courier New" panose="02070309020205020404" pitchFamily="49" charset="0"/>
              <a:buChar char="o"/>
              <a:defRPr/>
            </a:pPr>
            <a:r>
              <a:rPr lang="en-US" sz="1100" dirty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Version </a:t>
            </a:r>
            <a:r>
              <a:rPr lang="en-US" sz="1100" dirty="0" smtClean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5.0.1 </a:t>
            </a:r>
            <a:endParaRPr lang="en-US" sz="1100" dirty="0">
              <a:solidFill>
                <a:srgbClr val="0000CC"/>
              </a:solidFill>
              <a:latin typeface="Calibri" panose="020F0502020204030204" pitchFamily="34" charset="0"/>
              <a:cs typeface="Arial" charset="0"/>
            </a:endParaRPr>
          </a:p>
          <a:p>
            <a:pPr marL="360000" lvl="1" indent="-180000">
              <a:spcBef>
                <a:spcPct val="20000"/>
              </a:spcBef>
              <a:spcAft>
                <a:spcPct val="10000"/>
              </a:spcAft>
              <a:buClr>
                <a:srgbClr val="87AEDD"/>
              </a:buClr>
              <a:buFont typeface="Courier New" panose="02070309020205020404" pitchFamily="49" charset="0"/>
              <a:buChar char="o"/>
              <a:defRPr/>
            </a:pPr>
            <a:r>
              <a:rPr lang="en-US" sz="1100" dirty="0" smtClean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CB05</a:t>
            </a:r>
            <a:endParaRPr lang="en-US" sz="1100" dirty="0">
              <a:solidFill>
                <a:srgbClr val="0000CC"/>
              </a:solidFill>
              <a:latin typeface="Calibri" panose="020F0502020204030204" pitchFamily="34" charset="0"/>
              <a:cs typeface="Arial" charset="0"/>
            </a:endParaRPr>
          </a:p>
          <a:p>
            <a:pPr marL="360000" lvl="1" indent="-180000">
              <a:spcBef>
                <a:spcPct val="20000"/>
              </a:spcBef>
              <a:spcAft>
                <a:spcPct val="10000"/>
              </a:spcAft>
              <a:buClr>
                <a:srgbClr val="87AEDD"/>
              </a:buClr>
              <a:buFont typeface="Courier New" panose="02070309020205020404" pitchFamily="49" charset="0"/>
              <a:buChar char="o"/>
              <a:defRPr/>
            </a:pPr>
            <a:r>
              <a:rPr lang="en-US" sz="1100" dirty="0" smtClean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Aerosol </a:t>
            </a:r>
            <a:r>
              <a:rPr lang="en-US" sz="1100" dirty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module (AERO5)</a:t>
            </a:r>
          </a:p>
          <a:p>
            <a:pPr marL="360000" lvl="1" indent="-180000">
              <a:spcBef>
                <a:spcPct val="20000"/>
              </a:spcBef>
              <a:spcAft>
                <a:spcPct val="10000"/>
              </a:spcAft>
              <a:buClr>
                <a:srgbClr val="87AEDD"/>
              </a:buClr>
              <a:buFont typeface="Courier New" panose="02070309020205020404" pitchFamily="49" charset="0"/>
              <a:buChar char="o"/>
              <a:defRPr/>
            </a:pPr>
            <a:r>
              <a:rPr lang="en-US" sz="1100" dirty="0" smtClean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BC: </a:t>
            </a:r>
            <a:r>
              <a:rPr lang="en-US" sz="1100" dirty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NCAR </a:t>
            </a:r>
            <a:r>
              <a:rPr lang="en-US" sz="1100" dirty="0" smtClean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MOZART4 </a:t>
            </a:r>
            <a:r>
              <a:rPr lang="en-US" sz="1100" dirty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model</a:t>
            </a:r>
          </a:p>
          <a:p>
            <a:pPr marL="360000" lvl="1" indent="-180000">
              <a:spcBef>
                <a:spcPct val="20000"/>
              </a:spcBef>
              <a:spcAft>
                <a:spcPct val="10000"/>
              </a:spcAft>
              <a:buClr>
                <a:srgbClr val="87AEDD"/>
              </a:buClr>
              <a:buFont typeface="Courier New" panose="02070309020205020404" pitchFamily="49" charset="0"/>
              <a:buChar char="o"/>
              <a:defRPr/>
            </a:pPr>
            <a:r>
              <a:rPr lang="en-GB" sz="1100" dirty="0" smtClean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15 sigma </a:t>
            </a:r>
            <a:r>
              <a:rPr lang="en-GB" sz="1100" dirty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levels (top 50 </a:t>
            </a:r>
            <a:r>
              <a:rPr lang="en-GB" sz="1100" dirty="0" err="1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hPa</a:t>
            </a:r>
            <a:r>
              <a:rPr lang="en-GB" sz="1100" dirty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)</a:t>
            </a:r>
            <a:endParaRPr lang="en-US" sz="1100" dirty="0">
              <a:solidFill>
                <a:srgbClr val="0000CC"/>
              </a:solidFill>
              <a:latin typeface="Calibri" panose="020F0502020204030204" pitchFamily="34" charset="0"/>
              <a:cs typeface="Arial" charset="0"/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spcAft>
                <a:spcPct val="10000"/>
              </a:spcAft>
              <a:buClr>
                <a:srgbClr val="87AEDD"/>
              </a:buClr>
              <a:defRPr/>
            </a:pPr>
            <a:r>
              <a:rPr lang="en-US" sz="1200" b="1" dirty="0">
                <a:solidFill>
                  <a:srgbClr val="FFC000"/>
                </a:solidFill>
                <a:latin typeface="Calibri" panose="020F0502020204030204" pitchFamily="34" charset="0"/>
                <a:cs typeface="Arial" charset="0"/>
              </a:rPr>
              <a:t>Mineral dust</a:t>
            </a:r>
            <a:r>
              <a:rPr lang="en-US" sz="1200" b="1" dirty="0" smtClean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: </a:t>
            </a:r>
            <a:r>
              <a:rPr lang="en-US" sz="1100" b="1" dirty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BSC-DREAM8b v2</a:t>
            </a:r>
          </a:p>
          <a:p>
            <a:pPr>
              <a:lnSpc>
                <a:spcPct val="110000"/>
              </a:lnSpc>
              <a:spcBef>
                <a:spcPct val="20000"/>
              </a:spcBef>
              <a:spcAft>
                <a:spcPct val="10000"/>
              </a:spcAft>
              <a:buClr>
                <a:srgbClr val="87AEDD"/>
              </a:buClr>
              <a:defRPr/>
            </a:pPr>
            <a:r>
              <a:rPr lang="es-ES" sz="1200" b="1" dirty="0" smtClean="0">
                <a:solidFill>
                  <a:srgbClr val="FFC000"/>
                </a:solidFill>
                <a:latin typeface="Calibri" panose="020F0502020204030204" pitchFamily="34" charset="0"/>
                <a:cs typeface="Arial" charset="0"/>
              </a:rPr>
              <a:t>Post-</a:t>
            </a:r>
            <a:r>
              <a:rPr lang="es-ES" sz="12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Arial" charset="0"/>
              </a:rPr>
              <a:t>process</a:t>
            </a:r>
            <a:r>
              <a:rPr lang="es-ES" sz="1200" b="1" dirty="0" smtClean="0">
                <a:solidFill>
                  <a:srgbClr val="FFC000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s-ES" sz="1200" b="1" dirty="0" err="1">
                <a:solidFill>
                  <a:srgbClr val="FFC000"/>
                </a:solidFill>
                <a:latin typeface="Calibri" panose="020F0502020204030204" pitchFamily="34" charset="0"/>
                <a:cs typeface="Arial" charset="0"/>
              </a:rPr>
              <a:t>by</a:t>
            </a:r>
            <a:r>
              <a:rPr lang="es-ES" sz="1200" b="1" dirty="0">
                <a:solidFill>
                  <a:srgbClr val="FFC000"/>
                </a:solidFill>
                <a:latin typeface="Calibri" panose="020F0502020204030204" pitchFamily="34" charset="0"/>
                <a:cs typeface="Arial" charset="0"/>
              </a:rPr>
              <a:t> Kalman </a:t>
            </a:r>
            <a:r>
              <a:rPr lang="es-ES" sz="1200" b="1" dirty="0" err="1">
                <a:solidFill>
                  <a:srgbClr val="FFC000"/>
                </a:solidFill>
                <a:latin typeface="Calibri" panose="020F0502020204030204" pitchFamily="34" charset="0"/>
                <a:cs typeface="Arial" charset="0"/>
              </a:rPr>
              <a:t>filter</a:t>
            </a:r>
            <a:endParaRPr lang="en-US" sz="1200" b="1" dirty="0">
              <a:solidFill>
                <a:srgbClr val="FFC000"/>
              </a:solidFill>
              <a:latin typeface="Calibri" panose="020F0502020204030204" pitchFamily="34" charset="0"/>
              <a:cs typeface="Arial" charset="0"/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spcAft>
                <a:spcPct val="10000"/>
              </a:spcAft>
              <a:buClr>
                <a:srgbClr val="87AEDD"/>
              </a:buClr>
              <a:defRPr/>
            </a:pPr>
            <a:r>
              <a:rPr lang="en-US" sz="1200" b="1" dirty="0">
                <a:solidFill>
                  <a:srgbClr val="FFC000"/>
                </a:solidFill>
                <a:latin typeface="Calibri" panose="020F0502020204030204" pitchFamily="34" charset="0"/>
                <a:cs typeface="Arial" charset="0"/>
              </a:rPr>
              <a:t>Evaluation</a:t>
            </a:r>
            <a:r>
              <a:rPr lang="en-US" sz="1200" b="1" dirty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: </a:t>
            </a:r>
            <a:endParaRPr lang="en-US" sz="1200" b="1" dirty="0" smtClean="0">
              <a:solidFill>
                <a:srgbClr val="0000CC"/>
              </a:solidFill>
              <a:latin typeface="Calibri" panose="020F0502020204030204" pitchFamily="34" charset="0"/>
              <a:cs typeface="Arial" charset="0"/>
            </a:endParaRPr>
          </a:p>
          <a:p>
            <a:pPr marL="360000" lvl="1" indent="-180000">
              <a:spcBef>
                <a:spcPct val="20000"/>
              </a:spcBef>
              <a:spcAft>
                <a:spcPct val="10000"/>
              </a:spcAft>
              <a:buClr>
                <a:srgbClr val="87AEDD"/>
              </a:buClr>
              <a:buFont typeface="Courier New" panose="02070309020205020404" pitchFamily="49" charset="0"/>
              <a:buChar char="o"/>
              <a:defRPr/>
            </a:pPr>
            <a:r>
              <a:rPr lang="en-US" sz="1100" dirty="0" smtClean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NRT-ground </a:t>
            </a:r>
            <a:r>
              <a:rPr lang="en-US" sz="1100" dirty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level </a:t>
            </a:r>
            <a:r>
              <a:rPr lang="en-US" sz="1100" dirty="0" smtClean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observations</a:t>
            </a:r>
          </a:p>
          <a:p>
            <a:pPr marL="360000" lvl="1" indent="-180000">
              <a:spcBef>
                <a:spcPct val="20000"/>
              </a:spcBef>
              <a:spcAft>
                <a:spcPct val="10000"/>
              </a:spcAft>
              <a:buClr>
                <a:srgbClr val="87AEDD"/>
              </a:buClr>
              <a:buFont typeface="Courier New" panose="02070309020205020404" pitchFamily="49" charset="0"/>
              <a:buChar char="o"/>
              <a:defRPr/>
            </a:pPr>
            <a:r>
              <a:rPr lang="en-US" sz="1100" dirty="0" smtClean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Satellite</a:t>
            </a:r>
          </a:p>
          <a:p>
            <a:pPr marL="360000" lvl="1" indent="-180000">
              <a:spcBef>
                <a:spcPct val="20000"/>
              </a:spcBef>
              <a:spcAft>
                <a:spcPct val="10000"/>
              </a:spcAft>
              <a:buClr>
                <a:srgbClr val="87AEDD"/>
              </a:buClr>
              <a:buFont typeface="Courier New" panose="02070309020205020404" pitchFamily="49" charset="0"/>
              <a:buChar char="o"/>
              <a:defRPr/>
            </a:pPr>
            <a:r>
              <a:rPr lang="en-US" sz="1100" dirty="0" smtClean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Ozone soundings</a:t>
            </a:r>
            <a:endParaRPr lang="en-US" sz="1100" dirty="0">
              <a:solidFill>
                <a:srgbClr val="0000CC"/>
              </a:solidFill>
              <a:latin typeface="Calibri" panose="020F0502020204030204" pitchFamily="34" charset="0"/>
              <a:cs typeface="Arial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87AEDD"/>
              </a:buClr>
              <a:buFont typeface="Arial" charset="0"/>
              <a:buNone/>
              <a:defRPr/>
            </a:pPr>
            <a:r>
              <a:rPr lang="en-US" sz="1000" b="1" dirty="0" smtClean="0">
                <a:solidFill>
                  <a:srgbClr val="0000CC"/>
                </a:solidFill>
                <a:latin typeface="Calibri" panose="020F0502020204030204" pitchFamily="34" charset="0"/>
                <a:cs typeface="Arial" charset="0"/>
              </a:rPr>
              <a:t>                       </a:t>
            </a:r>
            <a:endParaRPr lang="en-US" sz="1000" b="1" dirty="0">
              <a:solidFill>
                <a:srgbClr val="0000CC"/>
              </a:solidFill>
              <a:latin typeface="Calibri" panose="020F0502020204030204" pitchFamily="34" charset="0"/>
              <a:cs typeface="Arial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810" y="4927293"/>
            <a:ext cx="1296688" cy="27230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497" y="5391413"/>
            <a:ext cx="1380000" cy="30246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65" y="5932415"/>
            <a:ext cx="1344631" cy="31062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686" y="6461707"/>
            <a:ext cx="1298810" cy="27966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095" y="1535522"/>
            <a:ext cx="1123199" cy="72000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783632" y="908720"/>
            <a:ext cx="1384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b="1" dirty="0" smtClean="0">
                <a:solidFill>
                  <a:srgbClr val="FF66CC"/>
                </a:solidFill>
                <a:latin typeface="Calibri" panose="020F0502020204030204" pitchFamily="34" charset="0"/>
              </a:rPr>
              <a:t>METEOROLOGICAL</a:t>
            </a:r>
          </a:p>
          <a:p>
            <a:r>
              <a:rPr lang="es-ES" sz="1200" b="1" dirty="0" smtClean="0">
                <a:solidFill>
                  <a:srgbClr val="FF66CC"/>
                </a:solidFill>
                <a:latin typeface="Calibri" panose="020F0502020204030204" pitchFamily="34" charset="0"/>
              </a:rPr>
              <a:t>FORECAST</a:t>
            </a:r>
          </a:p>
          <a:p>
            <a:r>
              <a:rPr lang="es-ES" sz="1200" b="1" dirty="0" smtClean="0">
                <a:solidFill>
                  <a:srgbClr val="FF66CC"/>
                </a:solidFill>
                <a:latin typeface="Calibri" panose="020F0502020204030204" pitchFamily="34" charset="0"/>
              </a:rPr>
              <a:t>WRF-ARW</a:t>
            </a:r>
            <a:endParaRPr lang="es-ES" sz="1200" b="1" dirty="0">
              <a:solidFill>
                <a:srgbClr val="FF66CC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2701584" y="2255522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9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NCEP GLOBAL SIMULATIONS</a:t>
            </a:r>
          </a:p>
          <a:p>
            <a:pPr algn="ctr"/>
            <a:r>
              <a:rPr lang="es-ES" sz="9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Initial</a:t>
            </a:r>
            <a:r>
              <a:rPr lang="es-ES" sz="9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and </a:t>
            </a:r>
            <a:r>
              <a:rPr lang="es-ES" sz="9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boundary</a:t>
            </a:r>
            <a:r>
              <a:rPr lang="es-ES" sz="9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sz="9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conditions</a:t>
            </a:r>
            <a:endParaRPr lang="es-ES" sz="9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Rectángulo redondeado 29"/>
          <p:cNvSpPr/>
          <p:nvPr/>
        </p:nvSpPr>
        <p:spPr>
          <a:xfrm>
            <a:off x="5893647" y="891668"/>
            <a:ext cx="1694726" cy="2058102"/>
          </a:xfrm>
          <a:prstGeom prst="roundRect">
            <a:avLst/>
          </a:prstGeom>
          <a:solidFill>
            <a:srgbClr val="EDFECE">
              <a:alpha val="34118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CuadroTexto 30"/>
          <p:cNvSpPr txBox="1"/>
          <p:nvPr/>
        </p:nvSpPr>
        <p:spPr>
          <a:xfrm>
            <a:off x="6106266" y="89166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EMISSION FORECAST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5649454" y="1015283"/>
            <a:ext cx="21294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HERMES v2</a:t>
            </a:r>
            <a:endParaRPr lang="es-ES" sz="8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4425318" y="1807371"/>
            <a:ext cx="10324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dirty="0" smtClean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</a:rPr>
              <a:t> (12 km x 12 km)</a:t>
            </a:r>
            <a:endParaRPr lang="es-ES" sz="900" b="1" dirty="0">
              <a:solidFill>
                <a:schemeClr val="accent1">
                  <a:lumMod val="1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4400997" y="2671467"/>
            <a:ext cx="10324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dirty="0" smtClean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</a:rPr>
              <a:t> (4 km x 4 km)</a:t>
            </a:r>
            <a:endParaRPr lang="es-ES" sz="900" b="1" dirty="0">
              <a:solidFill>
                <a:schemeClr val="accent1">
                  <a:lumMod val="1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"/>
          <a:stretch/>
        </p:blipFill>
        <p:spPr>
          <a:xfrm>
            <a:off x="6261830" y="1184064"/>
            <a:ext cx="1090783" cy="1679043"/>
          </a:xfrm>
          <a:prstGeom prst="rect">
            <a:avLst/>
          </a:prstGeom>
        </p:spPr>
      </p:pic>
      <p:sp>
        <p:nvSpPr>
          <p:cNvPr id="36" name="Flecha derecha 35"/>
          <p:cNvSpPr/>
          <p:nvPr/>
        </p:nvSpPr>
        <p:spPr>
          <a:xfrm>
            <a:off x="5731948" y="1402316"/>
            <a:ext cx="391800" cy="216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 redondeado 37"/>
          <p:cNvSpPr/>
          <p:nvPr/>
        </p:nvSpPr>
        <p:spPr>
          <a:xfrm>
            <a:off x="2640362" y="5523329"/>
            <a:ext cx="4948011" cy="1288348"/>
          </a:xfrm>
          <a:prstGeom prst="roundRect">
            <a:avLst/>
          </a:prstGeom>
          <a:solidFill>
            <a:srgbClr val="FFFFCC">
              <a:alpha val="61961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CuadroTexto 38"/>
          <p:cNvSpPr txBox="1"/>
          <p:nvPr/>
        </p:nvSpPr>
        <p:spPr>
          <a:xfrm>
            <a:off x="6258286" y="1927003"/>
            <a:ext cx="1119360" cy="182101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700"/>
              </a:lnSpc>
            </a:pPr>
            <a:r>
              <a:rPr lang="es-ES" sz="9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(12 km x 12 km)</a:t>
            </a:r>
            <a:endParaRPr lang="es-ES" sz="9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1" name="CuadroTexto 40"/>
          <p:cNvSpPr txBox="1"/>
          <p:nvPr/>
        </p:nvSpPr>
        <p:spPr>
          <a:xfrm>
            <a:off x="2783632" y="3049215"/>
            <a:ext cx="4133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AIR QUALITY FORECAST CMAQ</a:t>
            </a:r>
            <a:endParaRPr lang="es-ES" sz="12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3633230" y="5104931"/>
            <a:ext cx="27771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 (4 km x 4 km)</a:t>
            </a:r>
            <a:endParaRPr lang="es-ES" sz="8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6" name="Flecha derecha 45"/>
          <p:cNvSpPr/>
          <p:nvPr/>
        </p:nvSpPr>
        <p:spPr>
          <a:xfrm rot="5400000">
            <a:off x="6597246" y="3020543"/>
            <a:ext cx="381992" cy="216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CuadroTexto 46"/>
          <p:cNvSpPr txBox="1"/>
          <p:nvPr/>
        </p:nvSpPr>
        <p:spPr>
          <a:xfrm>
            <a:off x="6084168" y="3429000"/>
            <a:ext cx="13414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SAHARAN DUST OUTBREAKS</a:t>
            </a:r>
          </a:p>
          <a:p>
            <a:pPr algn="ctr"/>
            <a:r>
              <a:rPr lang="es-ES" sz="9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BSC-DREAM8b v2</a:t>
            </a:r>
            <a:endParaRPr lang="es-ES" sz="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339" y="4378223"/>
            <a:ext cx="1064407" cy="813524"/>
          </a:xfrm>
          <a:prstGeom prst="rect">
            <a:avLst/>
          </a:prstGeom>
        </p:spPr>
      </p:pic>
      <p:sp>
        <p:nvSpPr>
          <p:cNvPr id="50" name="Flecha derecha 49"/>
          <p:cNvSpPr/>
          <p:nvPr/>
        </p:nvSpPr>
        <p:spPr>
          <a:xfrm>
            <a:off x="4198775" y="1535522"/>
            <a:ext cx="479813" cy="216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Flecha derecha 50"/>
          <p:cNvSpPr/>
          <p:nvPr/>
        </p:nvSpPr>
        <p:spPr>
          <a:xfrm>
            <a:off x="3705238" y="4687691"/>
            <a:ext cx="391800" cy="216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" name="CuadroTexto 51"/>
          <p:cNvSpPr txBox="1"/>
          <p:nvPr/>
        </p:nvSpPr>
        <p:spPr>
          <a:xfrm>
            <a:off x="2696976" y="5176939"/>
            <a:ext cx="11522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(12 km x 12 km)</a:t>
            </a:r>
            <a:endParaRPr lang="es-ES" sz="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3" name="CuadroTexto 52"/>
          <p:cNvSpPr txBox="1"/>
          <p:nvPr/>
        </p:nvSpPr>
        <p:spPr>
          <a:xfrm>
            <a:off x="2739453" y="3319539"/>
            <a:ext cx="1181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NCAR MOZART4</a:t>
            </a:r>
          </a:p>
          <a:p>
            <a:pPr algn="ctr"/>
            <a:r>
              <a:rPr lang="es-ES" sz="8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Boundary</a:t>
            </a:r>
            <a:r>
              <a:rPr lang="es-ES" sz="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sz="8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Conditions</a:t>
            </a:r>
            <a:endParaRPr lang="es-ES" sz="8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8" name="CuadroTexto 57"/>
          <p:cNvSpPr txBox="1"/>
          <p:nvPr/>
        </p:nvSpPr>
        <p:spPr>
          <a:xfrm>
            <a:off x="2701584" y="5530470"/>
            <a:ext cx="4883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AIR QUALITY FORECAST EVALUATION</a:t>
            </a:r>
            <a:endParaRPr lang="es-ES" sz="1200" b="1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243" y="5890816"/>
            <a:ext cx="1000947" cy="760294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814" y="5890816"/>
            <a:ext cx="1046141" cy="760294"/>
          </a:xfrm>
          <a:prstGeom prst="rect">
            <a:avLst/>
          </a:prstGeom>
        </p:spPr>
      </p:pic>
      <p:sp>
        <p:nvSpPr>
          <p:cNvPr id="61" name="CuadroTexto 60"/>
          <p:cNvSpPr txBox="1"/>
          <p:nvPr/>
        </p:nvSpPr>
        <p:spPr>
          <a:xfrm>
            <a:off x="4521366" y="6603449"/>
            <a:ext cx="208771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SATELLITE OBSERVATIONS</a:t>
            </a:r>
          </a:p>
          <a:p>
            <a:pPr algn="ctr"/>
            <a:endParaRPr lang="es-ES" sz="8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082" y="5803640"/>
            <a:ext cx="835988" cy="837283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96" y="5759920"/>
            <a:ext cx="1124154" cy="884817"/>
          </a:xfrm>
          <a:prstGeom prst="rect">
            <a:avLst/>
          </a:prstGeom>
        </p:spPr>
      </p:pic>
      <p:sp>
        <p:nvSpPr>
          <p:cNvPr id="64" name="CuadroTexto 63"/>
          <p:cNvSpPr txBox="1"/>
          <p:nvPr/>
        </p:nvSpPr>
        <p:spPr>
          <a:xfrm>
            <a:off x="2771800" y="6610590"/>
            <a:ext cx="2051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METEO. OBSERVATIONS</a:t>
            </a:r>
          </a:p>
          <a:p>
            <a:pPr algn="ctr"/>
            <a:endParaRPr lang="es-ES" sz="5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65" name="CuadroTexto 64"/>
          <p:cNvSpPr txBox="1"/>
          <p:nvPr/>
        </p:nvSpPr>
        <p:spPr>
          <a:xfrm>
            <a:off x="6056469" y="6625979"/>
            <a:ext cx="160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AQ POLLUTANT OBSERVATIONS</a:t>
            </a:r>
          </a:p>
          <a:p>
            <a:pPr algn="ctr"/>
            <a:endParaRPr lang="es-ES" sz="5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6223872" y="2740080"/>
            <a:ext cx="11287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(4 km x 4 km)</a:t>
            </a:r>
            <a:endParaRPr lang="es-ES" sz="9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8" name="Flecha derecha 47"/>
          <p:cNvSpPr/>
          <p:nvPr/>
        </p:nvSpPr>
        <p:spPr>
          <a:xfrm rot="10800000">
            <a:off x="5928978" y="4571536"/>
            <a:ext cx="391800" cy="216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Flecha derecha 56"/>
          <p:cNvSpPr/>
          <p:nvPr/>
        </p:nvSpPr>
        <p:spPr>
          <a:xfrm rot="5400000">
            <a:off x="5094146" y="5410894"/>
            <a:ext cx="391800" cy="216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4" name="53 Imagen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" r="12781"/>
          <a:stretch/>
        </p:blipFill>
        <p:spPr>
          <a:xfrm>
            <a:off x="2697126" y="3638711"/>
            <a:ext cx="1254182" cy="472916"/>
          </a:xfrm>
          <a:prstGeom prst="rect">
            <a:avLst/>
          </a:prstGeom>
        </p:spPr>
      </p:pic>
      <p:sp>
        <p:nvSpPr>
          <p:cNvPr id="56" name="Flecha derecha 55"/>
          <p:cNvSpPr/>
          <p:nvPr/>
        </p:nvSpPr>
        <p:spPr>
          <a:xfrm rot="5400000">
            <a:off x="3041274" y="4167767"/>
            <a:ext cx="391800" cy="216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Flecha derecha 49"/>
          <p:cNvSpPr/>
          <p:nvPr/>
        </p:nvSpPr>
        <p:spPr>
          <a:xfrm rot="5400000">
            <a:off x="5201514" y="1855049"/>
            <a:ext cx="391800" cy="216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Flecha derecha 35"/>
          <p:cNvSpPr/>
          <p:nvPr/>
        </p:nvSpPr>
        <p:spPr>
          <a:xfrm>
            <a:off x="5747180" y="2217715"/>
            <a:ext cx="391800" cy="216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Rectángulo"/>
          <p:cNvSpPr/>
          <p:nvPr/>
        </p:nvSpPr>
        <p:spPr>
          <a:xfrm>
            <a:off x="6372200" y="5089542"/>
            <a:ext cx="8787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S" sz="8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(50 </a:t>
            </a:r>
            <a:r>
              <a:rPr lang="es-ES" sz="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km x </a:t>
            </a:r>
            <a:r>
              <a:rPr lang="es-ES" sz="8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50 </a:t>
            </a:r>
            <a:r>
              <a:rPr lang="es-ES" sz="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km)</a:t>
            </a:r>
            <a:endParaRPr lang="es-ES" sz="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0" name="Flecha derecha 45"/>
          <p:cNvSpPr/>
          <p:nvPr/>
        </p:nvSpPr>
        <p:spPr>
          <a:xfrm rot="5400000">
            <a:off x="5054193" y="3020543"/>
            <a:ext cx="381992" cy="216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43739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77169" r="61332"/>
          <a:stretch/>
        </p:blipFill>
        <p:spPr>
          <a:xfrm>
            <a:off x="6516216" y="5176937"/>
            <a:ext cx="2550049" cy="1656184"/>
          </a:xfrm>
          <a:prstGeom prst="rect">
            <a:avLst/>
          </a:prstGeom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CALIOPE AQFS: </a:t>
            </a:r>
            <a:br>
              <a:rPr lang="en-GB" dirty="0" smtClean="0"/>
            </a:br>
            <a:r>
              <a:rPr lang="en-GB" dirty="0" smtClean="0"/>
              <a:t>domains, resolution and emission approach</a:t>
            </a:r>
            <a:endParaRPr lang="en-GB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5" t="41425" r="-1575" b="29288"/>
          <a:stretch/>
        </p:blipFill>
        <p:spPr>
          <a:xfrm>
            <a:off x="3227342" y="4275315"/>
            <a:ext cx="3338262" cy="2046649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7" r="22483" b="60791"/>
          <a:stretch/>
        </p:blipFill>
        <p:spPr>
          <a:xfrm>
            <a:off x="73599" y="1778245"/>
            <a:ext cx="3274265" cy="2514851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682968" y="6433591"/>
            <a:ext cx="3761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/>
              <a:t>Adapted from: Guevara et al., AE 2013</a:t>
            </a:r>
            <a:endParaRPr lang="en-GB" sz="1200" i="1" dirty="0"/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4" t="77246" b="363"/>
          <a:stretch/>
        </p:blipFill>
        <p:spPr>
          <a:xfrm>
            <a:off x="6588224" y="1576537"/>
            <a:ext cx="2539014" cy="1944216"/>
          </a:xfrm>
          <a:prstGeom prst="rect">
            <a:avLst/>
          </a:prstGeom>
        </p:spPr>
      </p:pic>
      <p:sp>
        <p:nvSpPr>
          <p:cNvPr id="12" name="11 Rectángulo"/>
          <p:cNvSpPr/>
          <p:nvPr/>
        </p:nvSpPr>
        <p:spPr>
          <a:xfrm>
            <a:off x="6588224" y="1540534"/>
            <a:ext cx="432048" cy="1800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0" t="77927" r="30630" b="553"/>
          <a:stretch/>
        </p:blipFill>
        <p:spPr>
          <a:xfrm>
            <a:off x="6588224" y="3520753"/>
            <a:ext cx="2350130" cy="1728192"/>
          </a:xfrm>
          <a:prstGeom prst="rect">
            <a:avLst/>
          </a:prstGeom>
        </p:spPr>
      </p:pic>
      <p:sp>
        <p:nvSpPr>
          <p:cNvPr id="13" name="12 Rectángulo"/>
          <p:cNvSpPr/>
          <p:nvPr/>
        </p:nvSpPr>
        <p:spPr>
          <a:xfrm>
            <a:off x="6588224" y="3467100"/>
            <a:ext cx="432048" cy="125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13 Rectángulo"/>
          <p:cNvSpPr/>
          <p:nvPr/>
        </p:nvSpPr>
        <p:spPr>
          <a:xfrm>
            <a:off x="6516216" y="5206999"/>
            <a:ext cx="432048" cy="1139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3 Abrir llave"/>
          <p:cNvSpPr/>
          <p:nvPr/>
        </p:nvSpPr>
        <p:spPr>
          <a:xfrm rot="5400000">
            <a:off x="5992837" y="-1532741"/>
            <a:ext cx="180021" cy="5711013"/>
          </a:xfrm>
          <a:prstGeom prst="leftBrace">
            <a:avLst>
              <a:gd name="adj1" fmla="val 8333"/>
              <a:gd name="adj2" fmla="val 50444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16 CuadroTexto"/>
          <p:cNvSpPr txBox="1"/>
          <p:nvPr/>
        </p:nvSpPr>
        <p:spPr>
          <a:xfrm>
            <a:off x="3227342" y="908720"/>
            <a:ext cx="571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C00000"/>
                </a:solidFill>
              </a:rPr>
              <a:t>HERMES - BOUP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8" name="17 Abrir llave"/>
          <p:cNvSpPr/>
          <p:nvPr/>
        </p:nvSpPr>
        <p:spPr>
          <a:xfrm rot="5400000">
            <a:off x="1548842" y="-136576"/>
            <a:ext cx="180022" cy="2918683"/>
          </a:xfrm>
          <a:prstGeom prst="leftBrace">
            <a:avLst>
              <a:gd name="adj1" fmla="val 8333"/>
              <a:gd name="adj2" fmla="val 50444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18 CuadroTexto"/>
          <p:cNvSpPr txBox="1"/>
          <p:nvPr/>
        </p:nvSpPr>
        <p:spPr>
          <a:xfrm>
            <a:off x="179513" y="908720"/>
            <a:ext cx="2855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C00000"/>
                </a:solidFill>
              </a:rPr>
              <a:t>HERMES - DIS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372200" y="3376737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C00000"/>
                </a:solidFill>
              </a:rPr>
              <a:t>D5 </a:t>
            </a:r>
            <a:endParaRPr lang="en-GB" sz="1400" b="1" dirty="0">
              <a:solidFill>
                <a:srgbClr val="C0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6372200" y="5157192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C00000"/>
                </a:solidFill>
              </a:rPr>
              <a:t>D4 </a:t>
            </a:r>
            <a:endParaRPr lang="en-GB" sz="1400" b="1" dirty="0">
              <a:solidFill>
                <a:srgbClr val="C00000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" t="39591" r="52306" b="26328"/>
          <a:stretch/>
        </p:blipFill>
        <p:spPr>
          <a:xfrm>
            <a:off x="3227341" y="1772816"/>
            <a:ext cx="3216867" cy="2502499"/>
          </a:xfrm>
          <a:prstGeom prst="rect">
            <a:avLst/>
          </a:prstGeom>
        </p:spPr>
      </p:pic>
      <p:sp>
        <p:nvSpPr>
          <p:cNvPr id="23" name="22 CuadroTexto"/>
          <p:cNvSpPr txBox="1"/>
          <p:nvPr/>
        </p:nvSpPr>
        <p:spPr>
          <a:xfrm>
            <a:off x="179512" y="1322184"/>
            <a:ext cx="2855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C00000"/>
                </a:solidFill>
              </a:rPr>
              <a:t>12 km x 12 km 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3300671" y="1331476"/>
            <a:ext cx="2855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C00000"/>
                </a:solidFill>
              </a:rPr>
              <a:t>4 km x 4 km  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6300192" y="1340768"/>
            <a:ext cx="2855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C00000"/>
                </a:solidFill>
              </a:rPr>
              <a:t>1 km x 1 km   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6300192" y="1609055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C00000"/>
                </a:solidFill>
              </a:rPr>
              <a:t>D6</a:t>
            </a:r>
            <a:endParaRPr lang="en-GB" sz="1400" b="1" dirty="0">
              <a:solidFill>
                <a:srgbClr val="C00000"/>
              </a:solidFill>
            </a:endParaRPr>
          </a:p>
        </p:txBody>
      </p:sp>
      <p:cxnSp>
        <p:nvCxnSpPr>
          <p:cNvPr id="30" name="29 Conector recto de flecha"/>
          <p:cNvCxnSpPr/>
          <p:nvPr/>
        </p:nvCxnSpPr>
        <p:spPr>
          <a:xfrm flipH="1">
            <a:off x="5584594" y="1609055"/>
            <a:ext cx="1296144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31 CuadroTexto"/>
          <p:cNvSpPr txBox="1"/>
          <p:nvPr/>
        </p:nvSpPr>
        <p:spPr>
          <a:xfrm>
            <a:off x="5512586" y="1321023"/>
            <a:ext cx="1507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>
                <a:solidFill>
                  <a:srgbClr val="C00000"/>
                </a:solidFill>
              </a:rPr>
              <a:t>aggregation</a:t>
            </a:r>
            <a:endParaRPr lang="en-GB" sz="1400" i="1" dirty="0">
              <a:solidFill>
                <a:srgbClr val="C00000"/>
              </a:solidFill>
            </a:endParaRPr>
          </a:p>
        </p:txBody>
      </p:sp>
      <p:grpSp>
        <p:nvGrpSpPr>
          <p:cNvPr id="42" name="41 Grupo"/>
          <p:cNvGrpSpPr/>
          <p:nvPr/>
        </p:nvGrpSpPr>
        <p:grpSpPr>
          <a:xfrm>
            <a:off x="827584" y="1828800"/>
            <a:ext cx="7981136" cy="4897120"/>
            <a:chOff x="827584" y="1828800"/>
            <a:chExt cx="7981136" cy="4897120"/>
          </a:xfrm>
        </p:grpSpPr>
        <p:grpSp>
          <p:nvGrpSpPr>
            <p:cNvPr id="40" name="39 Grupo"/>
            <p:cNvGrpSpPr/>
            <p:nvPr/>
          </p:nvGrpSpPr>
          <p:grpSpPr>
            <a:xfrm>
              <a:off x="3947160" y="1828800"/>
              <a:ext cx="4861560" cy="4897120"/>
              <a:chOff x="3947160" y="1828800"/>
              <a:chExt cx="4861560" cy="4897120"/>
            </a:xfrm>
          </p:grpSpPr>
          <p:sp>
            <p:nvSpPr>
              <p:cNvPr id="26" name="25 Rectángulo"/>
              <p:cNvSpPr/>
              <p:nvPr/>
            </p:nvSpPr>
            <p:spPr>
              <a:xfrm>
                <a:off x="4465021" y="2822686"/>
                <a:ext cx="300019" cy="302239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26 Rectángulo"/>
              <p:cNvSpPr/>
              <p:nvPr/>
            </p:nvSpPr>
            <p:spPr>
              <a:xfrm>
                <a:off x="3947160" y="3339353"/>
                <a:ext cx="1180651" cy="663687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27 Rectángulo"/>
              <p:cNvSpPr/>
              <p:nvPr/>
            </p:nvSpPr>
            <p:spPr>
              <a:xfrm>
                <a:off x="5423810" y="2609258"/>
                <a:ext cx="296270" cy="291421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36 Rectángulo"/>
              <p:cNvSpPr/>
              <p:nvPr/>
            </p:nvSpPr>
            <p:spPr>
              <a:xfrm>
                <a:off x="6804248" y="1828800"/>
                <a:ext cx="1816512" cy="1562100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37 Rectángulo"/>
              <p:cNvSpPr/>
              <p:nvPr/>
            </p:nvSpPr>
            <p:spPr>
              <a:xfrm>
                <a:off x="6798096" y="3717032"/>
                <a:ext cx="1939504" cy="1439168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38 Rectángulo"/>
              <p:cNvSpPr/>
              <p:nvPr/>
            </p:nvSpPr>
            <p:spPr>
              <a:xfrm>
                <a:off x="6742400" y="5393536"/>
                <a:ext cx="2066320" cy="1332384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1" name="40 CuadroTexto"/>
            <p:cNvSpPr txBox="1"/>
            <p:nvPr/>
          </p:nvSpPr>
          <p:spPr>
            <a:xfrm>
              <a:off x="827584" y="4941168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000000"/>
                  </a:solidFill>
                  <a:sym typeface="Wingdings" panose="05000000000000000000" pitchFamily="2" charset="2"/>
                </a:rPr>
                <a:t> </a:t>
              </a:r>
              <a:r>
                <a:rPr lang="en-GB" dirty="0" smtClean="0">
                  <a:solidFill>
                    <a:srgbClr val="000000"/>
                  </a:solidFill>
                </a:rPr>
                <a:t>This study</a:t>
              </a:r>
              <a:endParaRPr lang="en-GB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1 Rectángulo"/>
          <p:cNvSpPr/>
          <p:nvPr/>
        </p:nvSpPr>
        <p:spPr>
          <a:xfrm>
            <a:off x="1187624" y="3645024"/>
            <a:ext cx="11596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b="1" dirty="0">
                <a:solidFill>
                  <a:srgbClr val="000000"/>
                </a:solidFill>
                <a:latin typeface="Calibri" panose="020F0502020204030204" pitchFamily="34" charset="0"/>
                <a:cs typeface="Arial" charset="0"/>
              </a:rPr>
              <a:t>480x400 </a:t>
            </a:r>
            <a:r>
              <a:rPr lang="en-GB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Arial" charset="0"/>
              </a:rPr>
              <a:t>cells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35" name="34 Rectángulo"/>
          <p:cNvSpPr/>
          <p:nvPr/>
        </p:nvSpPr>
        <p:spPr>
          <a:xfrm>
            <a:off x="4814410" y="2060848"/>
            <a:ext cx="11596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Arial" charset="0"/>
              </a:rPr>
              <a:t>399x399 cells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7660803" y="5384249"/>
            <a:ext cx="11596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Arial" charset="0"/>
              </a:rPr>
              <a:t>666x358 cells 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7588795" y="3728065"/>
            <a:ext cx="11596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Arial" charset="0"/>
              </a:rPr>
              <a:t>146x146 cells 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7452320" y="1855857"/>
            <a:ext cx="11596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Arial" charset="0"/>
              </a:rPr>
              <a:t>146x158 cells </a:t>
            </a:r>
            <a:endParaRPr lang="en-GB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27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Evaluation method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595789"/>
              </p:ext>
            </p:extLst>
          </p:nvPr>
        </p:nvGraphicFramePr>
        <p:xfrm>
          <a:off x="5148064" y="925228"/>
          <a:ext cx="3677089" cy="3128400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724664"/>
                <a:gridCol w="455838"/>
                <a:gridCol w="287529"/>
                <a:gridCol w="427786"/>
                <a:gridCol w="294541"/>
                <a:gridCol w="462850"/>
                <a:gridCol w="266490"/>
                <a:gridCol w="462850"/>
                <a:gridCol w="294541"/>
              </a:tblGrid>
              <a:tr h="284400"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AND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BCN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MAD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Total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84400"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80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46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45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171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84400">
                <a:tc gridSpan="9"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</a:rPr>
                        <a:t>Pollutant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8440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</a:rPr>
                        <a:t>O</a:t>
                      </a:r>
                      <a:r>
                        <a:rPr lang="en-GB" sz="1400" u="none" strike="noStrike" baseline="-25000" dirty="0">
                          <a:effectLst/>
                        </a:rPr>
                        <a:t>3</a:t>
                      </a:r>
                      <a:endParaRPr lang="en-GB" sz="14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49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30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36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115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8440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</a:rPr>
                        <a:t>NO</a:t>
                      </a:r>
                      <a:r>
                        <a:rPr lang="en-GB" sz="1400" u="none" strike="noStrike" baseline="-25000" dirty="0">
                          <a:effectLst/>
                        </a:rPr>
                        <a:t>2</a:t>
                      </a:r>
                      <a:endParaRPr lang="en-GB" sz="14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73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34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45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152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8440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</a:rPr>
                        <a:t>SO</a:t>
                      </a:r>
                      <a:r>
                        <a:rPr lang="en-GB" sz="1400" u="none" strike="noStrike" baseline="-25000" dirty="0">
                          <a:effectLst/>
                        </a:rPr>
                        <a:t>2</a:t>
                      </a:r>
                      <a:endParaRPr lang="en-GB" sz="14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63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31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113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8440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</a:rPr>
                        <a:t>PM10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54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33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102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844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</a:rPr>
                        <a:t>Area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%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8440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err="1" smtClean="0">
                          <a:effectLst/>
                        </a:rPr>
                        <a:t>Urb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37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46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46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32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71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90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53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8440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err="1" smtClean="0">
                          <a:effectLst/>
                        </a:rPr>
                        <a:t>Subur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35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39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7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16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53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31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8440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err="1" smtClean="0">
                          <a:effectLst/>
                        </a:rPr>
                        <a:t>Rur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15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7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6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13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16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grpSp>
        <p:nvGrpSpPr>
          <p:cNvPr id="8" name="7 Grupo"/>
          <p:cNvGrpSpPr/>
          <p:nvPr/>
        </p:nvGrpSpPr>
        <p:grpSpPr>
          <a:xfrm>
            <a:off x="269662" y="908720"/>
            <a:ext cx="4734386" cy="3641871"/>
            <a:chOff x="269662" y="908720"/>
            <a:chExt cx="4734386" cy="364187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12" t="21781" r="4247" b="8740"/>
            <a:stretch/>
          </p:blipFill>
          <p:spPr bwMode="auto">
            <a:xfrm>
              <a:off x="269662" y="908720"/>
              <a:ext cx="4423093" cy="3641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2 Rectángulo"/>
            <p:cNvSpPr/>
            <p:nvPr/>
          </p:nvSpPr>
          <p:spPr>
            <a:xfrm>
              <a:off x="1962214" y="2060848"/>
              <a:ext cx="518994" cy="54525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4 Rectángulo"/>
            <p:cNvSpPr/>
            <p:nvPr/>
          </p:nvSpPr>
          <p:spPr>
            <a:xfrm>
              <a:off x="1115834" y="3140968"/>
              <a:ext cx="1762970" cy="100811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3596607" y="1620047"/>
              <a:ext cx="759369" cy="64807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2221711" y="1774806"/>
              <a:ext cx="8465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solidFill>
                    <a:srgbClr val="FF0000"/>
                  </a:solidFill>
                </a:rPr>
                <a:t>MAD</a:t>
              </a:r>
              <a:endParaRPr lang="en-GB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4157450" y="1354055"/>
              <a:ext cx="8465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solidFill>
                    <a:srgbClr val="FF0000"/>
                  </a:solidFill>
                </a:rPr>
                <a:t>BCN</a:t>
              </a:r>
              <a:endParaRPr lang="en-GB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2645282" y="2852936"/>
              <a:ext cx="8465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solidFill>
                    <a:srgbClr val="FF0000"/>
                  </a:solidFill>
                </a:rPr>
                <a:t>AND </a:t>
              </a:r>
              <a:endParaRPr lang="en-GB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2 Marcador de contenido"/>
          <p:cNvSpPr txBox="1">
            <a:spLocks/>
          </p:cNvSpPr>
          <p:nvPr/>
        </p:nvSpPr>
        <p:spPr>
          <a:xfrm>
            <a:off x="179511" y="4725144"/>
            <a:ext cx="8761715" cy="158417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4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/>
              <a:t>Modelled concentrations are compared against observations from the </a:t>
            </a:r>
            <a:r>
              <a:rPr lang="en-GB" sz="1600" b="1" dirty="0" smtClean="0"/>
              <a:t>Spanish monitoring network </a:t>
            </a:r>
            <a:r>
              <a:rPr lang="en-GB" sz="1600" dirty="0" smtClean="0"/>
              <a:t>providing Near Real Time (NRT) measurements on an hourly basis. </a:t>
            </a:r>
          </a:p>
          <a:p>
            <a:r>
              <a:rPr lang="en-GB" sz="1600" dirty="0" smtClean="0"/>
              <a:t>The evaluation is based on the annual analysis of classical statistics such as correlation coefficient (</a:t>
            </a:r>
            <a:r>
              <a:rPr lang="en-GB" sz="1600" b="1" dirty="0" smtClean="0"/>
              <a:t>r</a:t>
            </a:r>
            <a:r>
              <a:rPr lang="en-GB" sz="1600" dirty="0" smtClean="0"/>
              <a:t>), Mean Bias (</a:t>
            </a:r>
            <a:r>
              <a:rPr lang="en-GB" sz="1600" b="1" dirty="0" smtClean="0"/>
              <a:t>MB</a:t>
            </a:r>
            <a:r>
              <a:rPr lang="en-GB" sz="1600" dirty="0" smtClean="0"/>
              <a:t>), and Root Mean Square Error (</a:t>
            </a:r>
            <a:r>
              <a:rPr lang="en-GB" sz="1600" b="1" dirty="0" smtClean="0"/>
              <a:t>RMSE</a:t>
            </a:r>
            <a:r>
              <a:rPr lang="en-GB" sz="1600" dirty="0" smtClean="0"/>
              <a:t>) performed </a:t>
            </a:r>
            <a:r>
              <a:rPr lang="en-GB" sz="1600" b="1" dirty="0" smtClean="0"/>
              <a:t>on an hourly basis</a:t>
            </a:r>
            <a:r>
              <a:rPr lang="en-GB" sz="1600" dirty="0" smtClean="0"/>
              <a:t>.</a:t>
            </a:r>
            <a:endParaRPr lang="en-GB" sz="16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073496" y="4221088"/>
            <a:ext cx="3867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GB" dirty="0" smtClean="0">
                <a:solidFill>
                  <a:srgbClr val="FF0000"/>
                </a:solidFill>
              </a:rPr>
              <a:t>Data has not been validated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779912" y="2924944"/>
            <a:ext cx="864096" cy="600164"/>
          </a:xfrm>
          <a:prstGeom prst="rect">
            <a:avLst/>
          </a:prstGeom>
          <a:solidFill>
            <a:srgbClr val="DDDDDD">
              <a:alpha val="4117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Urban</a:t>
            </a:r>
          </a:p>
          <a:p>
            <a:r>
              <a:rPr lang="en-GB" sz="11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Suburban</a:t>
            </a:r>
          </a:p>
          <a:p>
            <a:r>
              <a:rPr lang="en-GB" sz="1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Rural</a:t>
            </a:r>
            <a:endParaRPr lang="en-GB" sz="11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846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4000"/>
            <a:ext cx="5870448" cy="2203704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0000"/>
            <a:ext cx="5870448" cy="2203704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9600"/>
            <a:ext cx="5870448" cy="2203704"/>
          </a:xfrm>
          <a:prstGeom prst="rect">
            <a:avLst/>
          </a:prstGeom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Forecasted </a:t>
            </a:r>
            <a:r>
              <a:rPr lang="en-GB" dirty="0" smtClean="0">
                <a:solidFill>
                  <a:srgbClr val="FFC000"/>
                </a:solidFill>
              </a:rPr>
              <a:t>NO</a:t>
            </a:r>
            <a:r>
              <a:rPr lang="en-GB" baseline="-25000" dirty="0" smtClean="0">
                <a:solidFill>
                  <a:srgbClr val="FFC000"/>
                </a:solidFill>
              </a:rPr>
              <a:t>2</a:t>
            </a:r>
            <a:r>
              <a:rPr lang="en-GB" dirty="0" smtClean="0"/>
              <a:t>: mean concentration April </a:t>
            </a:r>
            <a:r>
              <a:rPr lang="en-GB" dirty="0"/>
              <a:t>2013</a:t>
            </a: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257863"/>
              </p:ext>
            </p:extLst>
          </p:nvPr>
        </p:nvGraphicFramePr>
        <p:xfrm>
          <a:off x="6215313" y="4636740"/>
          <a:ext cx="2362200" cy="952500"/>
        </p:xfrm>
        <a:graphic>
          <a:graphicData uri="http://schemas.openxmlformats.org/drawingml/2006/table">
            <a:tbl>
              <a:tblPr firstRow="1" firstCol="1">
                <a:tableStyleId>{93296810-A885-4BE3-A3E7-6D5BEEA58F35}</a:tableStyleId>
              </a:tblPr>
              <a:tblGrid>
                <a:gridCol w="787400"/>
                <a:gridCol w="787400"/>
                <a:gridCol w="787400"/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IP4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IP1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A</a:t>
                      </a:r>
                      <a:r>
                        <a:rPr lang="en-GB" sz="1200" u="none" strike="noStrike" dirty="0" smtClean="0">
                          <a:effectLst/>
                        </a:rPr>
                        <a:t>ll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0.82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0.84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AND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0.71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0.74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BCN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0.72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0.73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MAD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0.77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0.80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900000"/>
            <a:ext cx="3374322" cy="2530741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6084168" y="3934797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Spatial correlation by domain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789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8" y="915382"/>
            <a:ext cx="6672481" cy="2504779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" y="3420161"/>
            <a:ext cx="6713774" cy="2520280"/>
          </a:xfrm>
          <a:prstGeom prst="rect">
            <a:avLst/>
          </a:prstGeom>
        </p:spPr>
      </p:pic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</a:t>
            </a:r>
            <a:r>
              <a:rPr lang="en-GB" baseline="-25000" dirty="0" smtClean="0"/>
              <a:t>2</a:t>
            </a:r>
            <a:r>
              <a:rPr lang="en-GB" dirty="0" smtClean="0"/>
              <a:t> dynamic: emissions vs. concentrations</a:t>
            </a:r>
            <a:endParaRPr lang="en-GB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-4467"/>
          <a:stretch/>
        </p:blipFill>
        <p:spPr bwMode="auto">
          <a:xfrm>
            <a:off x="6588224" y="5070105"/>
            <a:ext cx="2579008" cy="175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8134672" y="4674622"/>
            <a:ext cx="913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b="1" dirty="0" smtClean="0">
                <a:solidFill>
                  <a:srgbClr val="FFC000"/>
                </a:solidFill>
              </a:rPr>
              <a:t>BCN</a:t>
            </a:r>
            <a:endParaRPr lang="en-GB" sz="1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74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NTILLA PRESENTACIONES BSC-CNS-06032012-v2">
  <a:themeElements>
    <a:clrScheme name="BSC-CNS">
      <a:dk1>
        <a:srgbClr val="0058A9"/>
      </a:dk1>
      <a:lt1>
        <a:sysClr val="window" lastClr="FFFFFF"/>
      </a:lt1>
      <a:dk2>
        <a:srgbClr val="5D91D1"/>
      </a:dk2>
      <a:lt2>
        <a:srgbClr val="DBE7F5"/>
      </a:lt2>
      <a:accent1>
        <a:srgbClr val="B4CCEA"/>
      </a:accent1>
      <a:accent2>
        <a:srgbClr val="87AEDD"/>
      </a:accent2>
      <a:accent3>
        <a:srgbClr val="5D91D1"/>
      </a:accent3>
      <a:accent4>
        <a:srgbClr val="326BB0"/>
      </a:accent4>
      <a:accent5>
        <a:srgbClr val="295993"/>
      </a:accent5>
      <a:accent6>
        <a:srgbClr val="004990"/>
      </a:accent6>
      <a:hlink>
        <a:srgbClr val="002E5C"/>
      </a:hlink>
      <a:folHlink>
        <a:srgbClr val="214775"/>
      </a:folHlink>
    </a:clrScheme>
    <a:fontScheme name="BSC-C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 PRESENTACIONES BSC-CNS-23032012-v2EG</Template>
  <TotalTime>8542</TotalTime>
  <Words>1209</Words>
  <Application>Microsoft Office PowerPoint</Application>
  <PresentationFormat>Presentación en pantalla (4:3)</PresentationFormat>
  <Paragraphs>296</Paragraphs>
  <Slides>18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PLANTILLA PRESENTACIONES BSC-CNS-06032012-v2</vt:lpstr>
      <vt:lpstr>Evaluating the impact of increasing horizontal resolution on AIR QUALIY MODELLING SYSTEMS over big metropolitan areas in Spain</vt:lpstr>
      <vt:lpstr>Introduction</vt:lpstr>
      <vt:lpstr>Introduction</vt:lpstr>
      <vt:lpstr>Objective</vt:lpstr>
      <vt:lpstr>Presentación de PowerPoint</vt:lpstr>
      <vt:lpstr>CALIOPE AQFS:  domains, resolution and emission approach</vt:lpstr>
      <vt:lpstr>Evaluation method</vt:lpstr>
      <vt:lpstr>Forecasted NO2: mean concentration April 2013</vt:lpstr>
      <vt:lpstr>NO2 dynamic: emissions vs. concentrations</vt:lpstr>
      <vt:lpstr>Traffic station</vt:lpstr>
      <vt:lpstr>Forecasted O3: mean concentration April 2013</vt:lpstr>
      <vt:lpstr>Statistics by pollutant &amp; station type</vt:lpstr>
      <vt:lpstr>Statistics by domain</vt:lpstr>
      <vt:lpstr>Daily cycles NO2/O3: Traffic stations</vt:lpstr>
      <vt:lpstr>Daily cycles NO2/O3: Background stations</vt:lpstr>
      <vt:lpstr>Conclusions</vt:lpstr>
      <vt:lpstr>Future work</vt:lpstr>
      <vt:lpstr>Presentación de PowerPoint</vt:lpstr>
    </vt:vector>
  </TitlesOfParts>
  <Company>BSC-CNS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Teresa Pay</dc:creator>
  <cp:lastModifiedBy>Maria Teresa Pay</cp:lastModifiedBy>
  <cp:revision>200</cp:revision>
  <dcterms:created xsi:type="dcterms:W3CDTF">2013-07-11T15:26:25Z</dcterms:created>
  <dcterms:modified xsi:type="dcterms:W3CDTF">2013-10-30T11:24:07Z</dcterms:modified>
</cp:coreProperties>
</file>