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534" r:id="rId2"/>
    <p:sldId id="546" r:id="rId3"/>
    <p:sldId id="547" r:id="rId4"/>
    <p:sldId id="564" r:id="rId5"/>
    <p:sldId id="566" r:id="rId6"/>
    <p:sldId id="574" r:id="rId7"/>
    <p:sldId id="576" r:id="rId8"/>
    <p:sldId id="565" r:id="rId9"/>
    <p:sldId id="567" r:id="rId10"/>
    <p:sldId id="568" r:id="rId11"/>
    <p:sldId id="569" r:id="rId12"/>
    <p:sldId id="570" r:id="rId13"/>
    <p:sldId id="571" r:id="rId14"/>
    <p:sldId id="577" r:id="rId15"/>
    <p:sldId id="572" r:id="rId16"/>
  </p:sldIdLst>
  <p:sldSz cx="9144000" cy="6858000" type="screen4x3"/>
  <p:notesSz cx="7019925" cy="9305925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 Rounded MT Bold" pitchFamily="34" charset="0"/>
        <a:ea typeface="ＭＳ Ｐゴシック" pitchFamily="1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 Rounded MT Bold" pitchFamily="34" charset="0"/>
        <a:ea typeface="ＭＳ Ｐゴシック" pitchFamily="1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 Rounded MT Bold" pitchFamily="34" charset="0"/>
        <a:ea typeface="ＭＳ Ｐゴシック" pitchFamily="1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 Rounded MT Bold" pitchFamily="34" charset="0"/>
        <a:ea typeface="ＭＳ Ｐゴシック" pitchFamily="1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 Rounded MT Bold" pitchFamily="34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 Rounded MT Bold" pitchFamily="34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 Rounded MT Bold" pitchFamily="34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 Rounded MT Bold" pitchFamily="34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 Rounded MT Bold" pitchFamily="34" charset="0"/>
        <a:ea typeface="ＭＳ Ｐゴシック" pitchFamily="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B9"/>
    <a:srgbClr val="336699"/>
    <a:srgbClr val="FFFFFF"/>
    <a:srgbClr val="FFFF00"/>
    <a:srgbClr val="BBE0E3"/>
    <a:srgbClr val="FF0000"/>
    <a:srgbClr val="92D050"/>
    <a:srgbClr val="0066FF"/>
    <a:srgbClr val="926F00"/>
    <a:srgbClr val="DDD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57" autoAdjust="0"/>
    <p:restoredTop sz="94630" autoAdjust="0"/>
  </p:normalViewPr>
  <p:slideViewPr>
    <p:cSldViewPr snapToGrid="0">
      <p:cViewPr>
        <p:scale>
          <a:sx n="100" d="100"/>
          <a:sy n="100" d="100"/>
        </p:scale>
        <p:origin x="-918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42603" cy="465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9" tIns="46640" rIns="93279" bIns="46640" numCol="1" anchor="t" anchorCtr="0" compatLnSpc="1">
            <a:prstTxWarp prst="textNoShape">
              <a:avLst/>
            </a:prstTxWarp>
          </a:bodyPr>
          <a:lstStyle>
            <a:lvl1pPr algn="l" defTabSz="9328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5733" y="0"/>
            <a:ext cx="3042603" cy="465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9" tIns="46640" rIns="93279" bIns="46640" numCol="1" anchor="t" anchorCtr="0" compatLnSpc="1">
            <a:prstTxWarp prst="textNoShape">
              <a:avLst/>
            </a:prstTxWarp>
          </a:bodyPr>
          <a:lstStyle>
            <a:lvl1pPr algn="r" defTabSz="9328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8722"/>
            <a:ext cx="3042603" cy="465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9" tIns="46640" rIns="93279" bIns="46640" numCol="1" anchor="b" anchorCtr="0" compatLnSpc="1">
            <a:prstTxWarp prst="textNoShape">
              <a:avLst/>
            </a:prstTxWarp>
          </a:bodyPr>
          <a:lstStyle>
            <a:lvl1pPr algn="l" defTabSz="9328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5733" y="8838722"/>
            <a:ext cx="3042603" cy="465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9" tIns="46640" rIns="93279" bIns="46640" numCol="1" anchor="b" anchorCtr="0" compatLnSpc="1">
            <a:prstTxWarp prst="textNoShape">
              <a:avLst/>
            </a:prstTxWarp>
          </a:bodyPr>
          <a:lstStyle>
            <a:lvl1pPr algn="r" defTabSz="9328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8C0D43DB-AE9B-44C9-B826-D0711630FB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42603" cy="465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9" tIns="46640" rIns="93279" bIns="46640" numCol="1" anchor="t" anchorCtr="0" compatLnSpc="1">
            <a:prstTxWarp prst="textNoShape">
              <a:avLst/>
            </a:prstTxWarp>
          </a:bodyPr>
          <a:lstStyle>
            <a:lvl1pPr algn="l" defTabSz="9328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5733" y="0"/>
            <a:ext cx="3042603" cy="465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9" tIns="46640" rIns="93279" bIns="46640" numCol="1" anchor="t" anchorCtr="0" compatLnSpc="1">
            <a:prstTxWarp prst="textNoShape">
              <a:avLst/>
            </a:prstTxWarp>
          </a:bodyPr>
          <a:lstStyle>
            <a:lvl1pPr algn="r" defTabSz="9328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6913"/>
            <a:ext cx="4654550" cy="34909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629" y="4420950"/>
            <a:ext cx="5614668" cy="4187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9" tIns="46640" rIns="93279" bIns="466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8722"/>
            <a:ext cx="3042603" cy="465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9" tIns="46640" rIns="93279" bIns="46640" numCol="1" anchor="b" anchorCtr="0" compatLnSpc="1">
            <a:prstTxWarp prst="textNoShape">
              <a:avLst/>
            </a:prstTxWarp>
          </a:bodyPr>
          <a:lstStyle>
            <a:lvl1pPr algn="l" defTabSz="9328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5733" y="8838722"/>
            <a:ext cx="3042603" cy="465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9" tIns="46640" rIns="93279" bIns="46640" numCol="1" anchor="b" anchorCtr="0" compatLnSpc="1">
            <a:prstTxWarp prst="textNoShape">
              <a:avLst/>
            </a:prstTxWarp>
          </a:bodyPr>
          <a:lstStyle>
            <a:lvl1pPr algn="r" defTabSz="9328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28B6A537-8018-4331-8D85-54855E0A2A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PA_Master Template_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6224588"/>
            <a:ext cx="762000" cy="228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833438" y="6224588"/>
            <a:ext cx="5643562" cy="228600"/>
          </a:xfrm>
          <a:prstGeom prst="rect">
            <a:avLst/>
          </a:prstGeom>
          <a:solidFill>
            <a:srgbClr val="003F69">
              <a:alpha val="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l">
              <a:lnSpc>
                <a:spcPct val="90000"/>
              </a:lnSpc>
              <a:defRPr/>
            </a:pPr>
            <a:r>
              <a:rPr lang="en-US" sz="900" b="1">
                <a:solidFill>
                  <a:schemeClr val="bg1"/>
                </a:solidFill>
              </a:rPr>
              <a:t>Office of Research and Development</a:t>
            </a:r>
            <a:endParaRPr lang="en-US" sz="900" b="1"/>
          </a:p>
          <a:p>
            <a:pPr algn="l">
              <a:lnSpc>
                <a:spcPct val="90000"/>
              </a:lnSpc>
              <a:defRPr/>
            </a:pPr>
            <a:r>
              <a:rPr lang="en-US" sz="900">
                <a:solidFill>
                  <a:schemeClr val="bg1"/>
                </a:solidFill>
              </a:rPr>
              <a:t>National Exposure Research Laboratory, Atmospheric Modeling and Analysis Division</a:t>
            </a: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2895600" y="3581400"/>
            <a:ext cx="6248400" cy="1676400"/>
          </a:xfrm>
          <a:prstGeom prst="rect">
            <a:avLst/>
          </a:prstGeom>
          <a:solidFill>
            <a:srgbClr val="0070B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8" name="Group 30"/>
          <p:cNvGrpSpPr>
            <a:grpSpLocks/>
          </p:cNvGrpSpPr>
          <p:nvPr userDrawn="1"/>
        </p:nvGrpSpPr>
        <p:grpSpPr bwMode="auto">
          <a:xfrm>
            <a:off x="3586163" y="3800475"/>
            <a:ext cx="5334000" cy="2852738"/>
            <a:chOff x="1233" y="1728"/>
            <a:chExt cx="5021" cy="2685"/>
          </a:xfrm>
        </p:grpSpPr>
        <p:grpSp>
          <p:nvGrpSpPr>
            <p:cNvPr id="9" name="Group 18"/>
            <p:cNvGrpSpPr>
              <a:grpSpLocks/>
            </p:cNvGrpSpPr>
            <p:nvPr userDrawn="1"/>
          </p:nvGrpSpPr>
          <p:grpSpPr bwMode="auto">
            <a:xfrm>
              <a:off x="1233" y="1728"/>
              <a:ext cx="2522" cy="2028"/>
              <a:chOff x="1437" y="0"/>
              <a:chExt cx="2522" cy="2028"/>
            </a:xfrm>
          </p:grpSpPr>
          <p:pic>
            <p:nvPicPr>
              <p:cNvPr id="15" name="Picture 19" descr="modele_on_glob_sample"/>
              <p:cNvPicPr>
                <a:picLocks noChangeAspect="1" noChangeArrowheads="1"/>
              </p:cNvPicPr>
              <p:nvPr userDrawn="1"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37" y="0"/>
                <a:ext cx="2522" cy="20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16" name="Group 20"/>
              <p:cNvGrpSpPr>
                <a:grpSpLocks/>
              </p:cNvGrpSpPr>
              <p:nvPr userDrawn="1"/>
            </p:nvGrpSpPr>
            <p:grpSpPr bwMode="auto">
              <a:xfrm>
                <a:off x="2148" y="557"/>
                <a:ext cx="1222" cy="807"/>
                <a:chOff x="3420" y="557"/>
                <a:chExt cx="1222" cy="807"/>
              </a:xfrm>
            </p:grpSpPr>
            <p:sp>
              <p:nvSpPr>
                <p:cNvPr id="17" name="Freeform 21"/>
                <p:cNvSpPr>
                  <a:spLocks/>
                </p:cNvSpPr>
                <p:nvPr userDrawn="1"/>
              </p:nvSpPr>
              <p:spPr bwMode="auto">
                <a:xfrm>
                  <a:off x="3420" y="581"/>
                  <a:ext cx="63" cy="764"/>
                </a:xfrm>
                <a:custGeom>
                  <a:avLst/>
                  <a:gdLst/>
                  <a:ahLst/>
                  <a:cxnLst>
                    <a:cxn ang="0">
                      <a:pos x="60" y="765"/>
                    </a:cxn>
                    <a:cxn ang="0">
                      <a:pos x="12" y="528"/>
                    </a:cxn>
                    <a:cxn ang="0">
                      <a:pos x="9" y="252"/>
                    </a:cxn>
                    <a:cxn ang="0">
                      <a:pos x="63" y="0"/>
                    </a:cxn>
                  </a:cxnLst>
                  <a:rect l="0" t="0" r="r" b="b"/>
                  <a:pathLst>
                    <a:path w="63" h="765">
                      <a:moveTo>
                        <a:pt x="60" y="765"/>
                      </a:moveTo>
                      <a:cubicBezTo>
                        <a:pt x="40" y="689"/>
                        <a:pt x="20" y="613"/>
                        <a:pt x="12" y="528"/>
                      </a:cubicBezTo>
                      <a:cubicBezTo>
                        <a:pt x="4" y="443"/>
                        <a:pt x="0" y="340"/>
                        <a:pt x="9" y="252"/>
                      </a:cubicBezTo>
                      <a:cubicBezTo>
                        <a:pt x="18" y="164"/>
                        <a:pt x="40" y="82"/>
                        <a:pt x="63" y="0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8" name="Freeform 22"/>
                <p:cNvSpPr>
                  <a:spLocks/>
                </p:cNvSpPr>
                <p:nvPr userDrawn="1"/>
              </p:nvSpPr>
              <p:spPr bwMode="auto">
                <a:xfrm>
                  <a:off x="4578" y="602"/>
                  <a:ext cx="64" cy="740"/>
                </a:xfrm>
                <a:custGeom>
                  <a:avLst/>
                  <a:gdLst/>
                  <a:ahLst/>
                  <a:cxnLst>
                    <a:cxn ang="0">
                      <a:pos x="3" y="741"/>
                    </a:cxn>
                    <a:cxn ang="0">
                      <a:pos x="52" y="525"/>
                    </a:cxn>
                    <a:cxn ang="0">
                      <a:pos x="55" y="24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4" h="741">
                      <a:moveTo>
                        <a:pt x="3" y="741"/>
                      </a:moveTo>
                      <a:cubicBezTo>
                        <a:pt x="11" y="705"/>
                        <a:pt x="43" y="607"/>
                        <a:pt x="52" y="525"/>
                      </a:cubicBezTo>
                      <a:cubicBezTo>
                        <a:pt x="61" y="443"/>
                        <a:pt x="64" y="336"/>
                        <a:pt x="55" y="249"/>
                      </a:cubicBezTo>
                      <a:cubicBezTo>
                        <a:pt x="46" y="162"/>
                        <a:pt x="11" y="52"/>
                        <a:pt x="0" y="0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9" name="Freeform 23"/>
                <p:cNvSpPr>
                  <a:spLocks/>
                </p:cNvSpPr>
                <p:nvPr userDrawn="1"/>
              </p:nvSpPr>
              <p:spPr bwMode="auto">
                <a:xfrm>
                  <a:off x="3486" y="557"/>
                  <a:ext cx="1092" cy="45"/>
                </a:xfrm>
                <a:custGeom>
                  <a:avLst/>
                  <a:gdLst/>
                  <a:ahLst/>
                  <a:cxnLst>
                    <a:cxn ang="0">
                      <a:pos x="0" y="24"/>
                    </a:cxn>
                    <a:cxn ang="0">
                      <a:pos x="207" y="6"/>
                    </a:cxn>
                    <a:cxn ang="0">
                      <a:pos x="435" y="0"/>
                    </a:cxn>
                    <a:cxn ang="0">
                      <a:pos x="657" y="3"/>
                    </a:cxn>
                    <a:cxn ang="0">
                      <a:pos x="873" y="15"/>
                    </a:cxn>
                    <a:cxn ang="0">
                      <a:pos x="1092" y="45"/>
                    </a:cxn>
                  </a:cxnLst>
                  <a:rect l="0" t="0" r="r" b="b"/>
                  <a:pathLst>
                    <a:path w="1092" h="45">
                      <a:moveTo>
                        <a:pt x="0" y="24"/>
                      </a:moveTo>
                      <a:cubicBezTo>
                        <a:pt x="67" y="17"/>
                        <a:pt x="135" y="10"/>
                        <a:pt x="207" y="6"/>
                      </a:cubicBezTo>
                      <a:cubicBezTo>
                        <a:pt x="279" y="2"/>
                        <a:pt x="360" y="0"/>
                        <a:pt x="435" y="0"/>
                      </a:cubicBezTo>
                      <a:cubicBezTo>
                        <a:pt x="510" y="0"/>
                        <a:pt x="584" y="0"/>
                        <a:pt x="657" y="3"/>
                      </a:cubicBezTo>
                      <a:cubicBezTo>
                        <a:pt x="730" y="6"/>
                        <a:pt x="801" y="8"/>
                        <a:pt x="873" y="15"/>
                      </a:cubicBezTo>
                      <a:cubicBezTo>
                        <a:pt x="945" y="22"/>
                        <a:pt x="1047" y="39"/>
                        <a:pt x="1092" y="45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" name="Freeform 24"/>
                <p:cNvSpPr>
                  <a:spLocks/>
                </p:cNvSpPr>
                <p:nvPr userDrawn="1"/>
              </p:nvSpPr>
              <p:spPr bwMode="auto">
                <a:xfrm>
                  <a:off x="3479" y="1342"/>
                  <a:ext cx="1101" cy="2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15" y="15"/>
                    </a:cxn>
                    <a:cxn ang="0">
                      <a:pos x="434" y="21"/>
                    </a:cxn>
                    <a:cxn ang="0">
                      <a:pos x="653" y="21"/>
                    </a:cxn>
                    <a:cxn ang="0">
                      <a:pos x="875" y="15"/>
                    </a:cxn>
                    <a:cxn ang="0">
                      <a:pos x="1100" y="2"/>
                    </a:cxn>
                  </a:cxnLst>
                  <a:rect l="0" t="0" r="r" b="b"/>
                  <a:pathLst>
                    <a:path w="1100" h="22">
                      <a:moveTo>
                        <a:pt x="0" y="0"/>
                      </a:moveTo>
                      <a:cubicBezTo>
                        <a:pt x="36" y="2"/>
                        <a:pt x="143" y="12"/>
                        <a:pt x="215" y="15"/>
                      </a:cubicBezTo>
                      <a:cubicBezTo>
                        <a:pt x="287" y="18"/>
                        <a:pt x="361" y="20"/>
                        <a:pt x="434" y="21"/>
                      </a:cubicBezTo>
                      <a:cubicBezTo>
                        <a:pt x="507" y="22"/>
                        <a:pt x="580" y="22"/>
                        <a:pt x="653" y="21"/>
                      </a:cubicBezTo>
                      <a:cubicBezTo>
                        <a:pt x="726" y="20"/>
                        <a:pt x="801" y="18"/>
                        <a:pt x="875" y="15"/>
                      </a:cubicBezTo>
                      <a:cubicBezTo>
                        <a:pt x="949" y="12"/>
                        <a:pt x="1053" y="5"/>
                        <a:pt x="1100" y="2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pic>
          <p:nvPicPr>
            <p:cNvPr id="10" name="Picture 25" descr="wrf_on_its_grid_sample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306" y="2502"/>
              <a:ext cx="2948" cy="19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Line 26"/>
            <p:cNvSpPr>
              <a:spLocks noChangeShapeType="1"/>
            </p:cNvSpPr>
            <p:nvPr userDrawn="1"/>
          </p:nvSpPr>
          <p:spPr bwMode="auto">
            <a:xfrm>
              <a:off x="2010" y="3073"/>
              <a:ext cx="1608" cy="11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Line 27"/>
            <p:cNvSpPr>
              <a:spLocks noChangeShapeType="1"/>
            </p:cNvSpPr>
            <p:nvPr userDrawn="1"/>
          </p:nvSpPr>
          <p:spPr bwMode="auto">
            <a:xfrm>
              <a:off x="2004" y="2311"/>
              <a:ext cx="1608" cy="4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Line 28"/>
            <p:cNvSpPr>
              <a:spLocks noChangeShapeType="1"/>
            </p:cNvSpPr>
            <p:nvPr userDrawn="1"/>
          </p:nvSpPr>
          <p:spPr bwMode="auto">
            <a:xfrm>
              <a:off x="3099" y="2329"/>
              <a:ext cx="2838" cy="4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Line 29"/>
            <p:cNvSpPr>
              <a:spLocks noChangeShapeType="1"/>
            </p:cNvSpPr>
            <p:nvPr userDrawn="1"/>
          </p:nvSpPr>
          <p:spPr bwMode="auto">
            <a:xfrm>
              <a:off x="3099" y="3065"/>
              <a:ext cx="516" cy="2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70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61988" y="990600"/>
            <a:ext cx="7966075" cy="1447800"/>
          </a:xfrm>
          <a:solidFill>
            <a:srgbClr val="003F69">
              <a:alpha val="0"/>
            </a:srgbClr>
          </a:solidFill>
        </p:spPr>
        <p:txBody>
          <a:bodyPr lIns="0" tIns="0" rIns="0" bIns="0" anchor="b"/>
          <a:lstStyle>
            <a:lvl1pPr>
              <a:lnSpc>
                <a:spcPct val="90000"/>
              </a:lnSpc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49288" y="2559050"/>
            <a:ext cx="7978775" cy="1579563"/>
          </a:xfrm>
          <a:solidFill>
            <a:srgbClr val="003F69">
              <a:alpha val="0"/>
            </a:srgbClr>
          </a:solidFill>
        </p:spPr>
        <p:txBody>
          <a:bodyPr lIns="0" tIns="0" rIns="0" bIns="0"/>
          <a:lstStyle>
            <a:lvl1pPr marL="0" indent="0">
              <a:lnSpc>
                <a:spcPct val="70000"/>
              </a:lnSpc>
              <a:buFont typeface="Times" pitchFamily="18" charset="0"/>
              <a:buNone/>
              <a:defRPr i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0195DC-4683-4270-AEE8-58634869E9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4813" y="96838"/>
            <a:ext cx="2182812" cy="6054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6375" y="96838"/>
            <a:ext cx="6396038" cy="6054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E02F38-A2D7-401B-8D74-A8DD350029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3775" y="96838"/>
            <a:ext cx="79438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6375" y="1490663"/>
            <a:ext cx="4289425" cy="4660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490663"/>
            <a:ext cx="4289425" cy="4660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E22F1E-C7DC-42BB-9B03-B7DC02F97C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C227B-4E24-4462-A9C3-2CD9F15AC8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51D40C-C4AD-4D54-AD0E-35853D5BD8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6375" y="1490663"/>
            <a:ext cx="4289425" cy="4660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90663"/>
            <a:ext cx="4289425" cy="4660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A9132-22C5-467F-9EAE-4F13446521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16455F-B070-4602-9548-9CB56E852E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C6979-4A75-45D5-A6C3-CCED5556B2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84006-84F8-48C3-8FF1-101F0697FE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F1BDF-F2F7-4000-AA00-7AC9D0225D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11A97-3E89-45BA-8138-C03E0C1AF0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6375" y="1490663"/>
            <a:ext cx="8731250" cy="466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6021" name="Rectangle 5"/>
          <p:cNvSpPr>
            <a:spLocks noChangeArrowheads="1"/>
          </p:cNvSpPr>
          <p:nvPr/>
        </p:nvSpPr>
        <p:spPr bwMode="auto">
          <a:xfrm>
            <a:off x="0" y="6224588"/>
            <a:ext cx="685800" cy="228600"/>
          </a:xfrm>
          <a:prstGeom prst="rect">
            <a:avLst/>
          </a:prstGeom>
          <a:solidFill>
            <a:srgbClr val="0070B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224588"/>
            <a:ext cx="609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fld id="{291FAF2A-7305-4169-9EB0-3D893EB001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993775" y="96838"/>
            <a:ext cx="79438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1030" name="Picture 6" descr="EPA_logo.pn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5563" y="55563"/>
            <a:ext cx="82232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hf hdr="0" ftr="0" dt="0"/>
  <p:txStyles>
    <p:titleStyle>
      <a:lvl1pPr marL="53975"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70B9"/>
          </a:solidFill>
          <a:latin typeface="+mj-lt"/>
          <a:ea typeface="+mj-ea"/>
          <a:cs typeface="+mj-cs"/>
        </a:defRPr>
      </a:lvl1pPr>
      <a:lvl2pPr marL="53975"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70B9"/>
          </a:solidFill>
          <a:latin typeface="Arial Rounded MT Bold" pitchFamily="34" charset="0"/>
          <a:ea typeface="ＭＳ Ｐゴシック" pitchFamily="1" charset="-128"/>
        </a:defRPr>
      </a:lvl2pPr>
      <a:lvl3pPr marL="53975"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70B9"/>
          </a:solidFill>
          <a:latin typeface="Arial Rounded MT Bold" pitchFamily="34" charset="0"/>
          <a:ea typeface="ＭＳ Ｐゴシック" pitchFamily="1" charset="-128"/>
        </a:defRPr>
      </a:lvl3pPr>
      <a:lvl4pPr marL="53975"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70B9"/>
          </a:solidFill>
          <a:latin typeface="Arial Rounded MT Bold" pitchFamily="34" charset="0"/>
          <a:ea typeface="ＭＳ Ｐゴシック" pitchFamily="1" charset="-128"/>
        </a:defRPr>
      </a:lvl4pPr>
      <a:lvl5pPr marL="53975"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70B9"/>
          </a:solidFill>
          <a:latin typeface="Arial Rounded MT Bold" pitchFamily="34" charset="0"/>
          <a:ea typeface="ＭＳ Ｐゴシック" pitchFamily="1" charset="-128"/>
        </a:defRPr>
      </a:lvl5pPr>
      <a:lvl6pPr marL="511175" algn="l" rtl="0" fontAlgn="base">
        <a:spcBef>
          <a:spcPct val="0"/>
        </a:spcBef>
        <a:spcAft>
          <a:spcPct val="0"/>
        </a:spcAft>
        <a:defRPr sz="2000" b="1">
          <a:solidFill>
            <a:srgbClr val="0070B9"/>
          </a:solidFill>
          <a:latin typeface="Arial Rounded MT Bold" pitchFamily="34" charset="0"/>
          <a:ea typeface="ＭＳ Ｐゴシック" pitchFamily="1" charset="-128"/>
        </a:defRPr>
      </a:lvl6pPr>
      <a:lvl7pPr marL="968375" algn="l" rtl="0" fontAlgn="base">
        <a:spcBef>
          <a:spcPct val="0"/>
        </a:spcBef>
        <a:spcAft>
          <a:spcPct val="0"/>
        </a:spcAft>
        <a:defRPr sz="2000" b="1">
          <a:solidFill>
            <a:srgbClr val="0070B9"/>
          </a:solidFill>
          <a:latin typeface="Arial Rounded MT Bold" pitchFamily="34" charset="0"/>
          <a:ea typeface="ＭＳ Ｐゴシック" pitchFamily="1" charset="-128"/>
        </a:defRPr>
      </a:lvl7pPr>
      <a:lvl8pPr marL="1425575" algn="l" rtl="0" fontAlgn="base">
        <a:spcBef>
          <a:spcPct val="0"/>
        </a:spcBef>
        <a:spcAft>
          <a:spcPct val="0"/>
        </a:spcAft>
        <a:defRPr sz="2000" b="1">
          <a:solidFill>
            <a:srgbClr val="0070B9"/>
          </a:solidFill>
          <a:latin typeface="Arial Rounded MT Bold" pitchFamily="34" charset="0"/>
          <a:ea typeface="ＭＳ Ｐゴシック" pitchFamily="1" charset="-128"/>
        </a:defRPr>
      </a:lvl8pPr>
      <a:lvl9pPr marL="1882775" algn="l" rtl="0" fontAlgn="base">
        <a:spcBef>
          <a:spcPct val="0"/>
        </a:spcBef>
        <a:spcAft>
          <a:spcPct val="0"/>
        </a:spcAft>
        <a:defRPr sz="2000" b="1">
          <a:solidFill>
            <a:srgbClr val="0070B9"/>
          </a:solidFill>
          <a:latin typeface="Arial Rounded MT Bold" pitchFamily="34" charset="0"/>
          <a:ea typeface="ＭＳ Ｐゴシック" pitchFamily="1" charset="-128"/>
        </a:defRPr>
      </a:lvl9pPr>
    </p:titleStyle>
    <p:bodyStyle>
      <a:lvl1pPr marL="168275" indent="-168275" algn="l" rtl="0" eaLnBrk="0" fontAlgn="base" hangingPunct="0">
        <a:spcBef>
          <a:spcPct val="20000"/>
        </a:spcBef>
        <a:spcAft>
          <a:spcPct val="0"/>
        </a:spcAft>
        <a:buClr>
          <a:srgbClr val="0070B9"/>
        </a:buClr>
        <a:buSzPct val="90000"/>
        <a:buFont typeface="Times" pitchFamily="18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458788" indent="-174625" algn="l" rtl="0" eaLnBrk="0" fontAlgn="base" hangingPunct="0">
        <a:spcBef>
          <a:spcPct val="20000"/>
        </a:spcBef>
        <a:spcAft>
          <a:spcPct val="0"/>
        </a:spcAft>
        <a:buClr>
          <a:srgbClr val="0070B9"/>
        </a:buClr>
        <a:buChar char="–"/>
        <a:defRPr>
          <a:solidFill>
            <a:schemeClr val="tx1"/>
          </a:solidFill>
          <a:latin typeface="+mn-lt"/>
          <a:ea typeface="+mn-ea"/>
        </a:defRPr>
      </a:lvl2pPr>
      <a:lvl3pPr marL="742950" indent="-168275" algn="l" rtl="0" eaLnBrk="0" fontAlgn="base" hangingPunct="0">
        <a:spcBef>
          <a:spcPct val="20000"/>
        </a:spcBef>
        <a:spcAft>
          <a:spcPct val="0"/>
        </a:spcAft>
        <a:buClr>
          <a:srgbClr val="0070B9"/>
        </a:buClr>
        <a:buSzPct val="90000"/>
        <a:buFont typeface="Times" pitchFamily="18" charset="0"/>
        <a:buChar char="•"/>
        <a:defRPr>
          <a:solidFill>
            <a:schemeClr val="tx1"/>
          </a:solidFill>
          <a:latin typeface="+mn-lt"/>
          <a:ea typeface="+mn-ea"/>
        </a:defRPr>
      </a:lvl3pPr>
      <a:lvl4pPr marL="1027113" indent="-169863" algn="l" rtl="0" eaLnBrk="0" fontAlgn="base" hangingPunct="0">
        <a:spcBef>
          <a:spcPct val="20000"/>
        </a:spcBef>
        <a:spcAft>
          <a:spcPct val="0"/>
        </a:spcAft>
        <a:buClr>
          <a:srgbClr val="0070B9"/>
        </a:buClr>
        <a:buChar char="–"/>
        <a:defRPr>
          <a:solidFill>
            <a:schemeClr val="tx1"/>
          </a:solidFill>
          <a:latin typeface="+mn-lt"/>
          <a:ea typeface="+mn-ea"/>
        </a:defRPr>
      </a:lvl4pPr>
      <a:lvl5pPr marL="1317625" indent="-176213" algn="l" rtl="0" eaLnBrk="0" fontAlgn="base" hangingPunct="0">
        <a:spcBef>
          <a:spcPct val="20000"/>
        </a:spcBef>
        <a:spcAft>
          <a:spcPct val="0"/>
        </a:spcAft>
        <a:buClr>
          <a:srgbClr val="0070B9"/>
        </a:buClr>
        <a:buChar char="»"/>
        <a:defRPr i="1">
          <a:solidFill>
            <a:schemeClr val="tx1"/>
          </a:solidFill>
          <a:latin typeface="+mn-lt"/>
          <a:ea typeface="+mn-ea"/>
        </a:defRPr>
      </a:lvl5pPr>
      <a:lvl6pPr marL="1774825" indent="-176213" algn="l" rtl="0" fontAlgn="base">
        <a:spcBef>
          <a:spcPct val="20000"/>
        </a:spcBef>
        <a:spcAft>
          <a:spcPct val="0"/>
        </a:spcAft>
        <a:buClr>
          <a:srgbClr val="0070B9"/>
        </a:buClr>
        <a:buChar char="»"/>
        <a:defRPr i="1">
          <a:solidFill>
            <a:schemeClr val="tx1"/>
          </a:solidFill>
          <a:latin typeface="+mn-lt"/>
          <a:ea typeface="+mn-ea"/>
        </a:defRPr>
      </a:lvl6pPr>
      <a:lvl7pPr marL="2232025" indent="-176213" algn="l" rtl="0" fontAlgn="base">
        <a:spcBef>
          <a:spcPct val="20000"/>
        </a:spcBef>
        <a:spcAft>
          <a:spcPct val="0"/>
        </a:spcAft>
        <a:buClr>
          <a:srgbClr val="0070B9"/>
        </a:buClr>
        <a:buChar char="»"/>
        <a:defRPr i="1">
          <a:solidFill>
            <a:schemeClr val="tx1"/>
          </a:solidFill>
          <a:latin typeface="+mn-lt"/>
          <a:ea typeface="+mn-ea"/>
        </a:defRPr>
      </a:lvl7pPr>
      <a:lvl8pPr marL="2689225" indent="-176213" algn="l" rtl="0" fontAlgn="base">
        <a:spcBef>
          <a:spcPct val="20000"/>
        </a:spcBef>
        <a:spcAft>
          <a:spcPct val="0"/>
        </a:spcAft>
        <a:buClr>
          <a:srgbClr val="0070B9"/>
        </a:buClr>
        <a:buChar char="»"/>
        <a:defRPr i="1">
          <a:solidFill>
            <a:schemeClr val="tx1"/>
          </a:solidFill>
          <a:latin typeface="+mn-lt"/>
          <a:ea typeface="+mn-ea"/>
        </a:defRPr>
      </a:lvl8pPr>
      <a:lvl9pPr marL="3146425" indent="-176213" algn="l" rtl="0" fontAlgn="base">
        <a:spcBef>
          <a:spcPct val="20000"/>
        </a:spcBef>
        <a:spcAft>
          <a:spcPct val="0"/>
        </a:spcAft>
        <a:buClr>
          <a:srgbClr val="0070B9"/>
        </a:buClr>
        <a:buChar char="»"/>
        <a:defRPr 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Going the Extra Mile in Downscaling:</a:t>
            </a:r>
            <a:br>
              <a:rPr lang="en-US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Why Downscaling Is Not Just “Plug-and-Play”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2475" y="2657475"/>
            <a:ext cx="5143500" cy="2895599"/>
          </a:xfrm>
        </p:spPr>
        <p:txBody>
          <a:bodyPr>
            <a:noAutofit/>
          </a:bodyPr>
          <a:lstStyle/>
          <a:p>
            <a:r>
              <a:rPr lang="en-US" sz="1600" dirty="0" smtClean="0"/>
              <a:t>Tanya L. Otte and Christopher G. Nolte </a:t>
            </a:r>
          </a:p>
          <a:p>
            <a:pPr>
              <a:spcBef>
                <a:spcPts val="600"/>
              </a:spcBef>
            </a:pPr>
            <a:r>
              <a:rPr lang="en-US" sz="1600" dirty="0" smtClean="0"/>
              <a:t>U.S. EPA, Research Triangle Park, NC</a:t>
            </a:r>
          </a:p>
          <a:p>
            <a:endParaRPr lang="en-US" sz="1600" dirty="0" smtClean="0"/>
          </a:p>
          <a:p>
            <a:r>
              <a:rPr lang="en-US" sz="1400" dirty="0" smtClean="0"/>
              <a:t>12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Annual CMAS Conference</a:t>
            </a:r>
          </a:p>
          <a:p>
            <a:r>
              <a:rPr lang="en-US" sz="1400" dirty="0" smtClean="0"/>
              <a:t>30 October 2013</a:t>
            </a:r>
            <a:endParaRPr lang="en-US" sz="1400" u="sng" dirty="0" smtClean="0"/>
          </a:p>
          <a:p>
            <a:pPr>
              <a:spcBef>
                <a:spcPts val="1500"/>
              </a:spcBef>
            </a:pPr>
            <a:r>
              <a:rPr lang="en-US" sz="1400" u="sng" dirty="0" smtClean="0"/>
              <a:t>Acknowledgments</a:t>
            </a:r>
            <a:r>
              <a:rPr lang="en-US" sz="1400" dirty="0" smtClean="0"/>
              <a:t>:</a:t>
            </a:r>
          </a:p>
          <a:p>
            <a:pPr>
              <a:spcBef>
                <a:spcPts val="600"/>
              </a:spcBef>
            </a:pPr>
            <a:r>
              <a:rPr lang="en-US" sz="1400" dirty="0" smtClean="0"/>
              <a:t>Jared H. Bowden (UNC</a:t>
            </a:r>
            <a:r>
              <a:rPr lang="en-US" sz="1400" dirty="0" smtClean="0"/>
              <a:t>)</a:t>
            </a:r>
            <a:endParaRPr lang="en-US" sz="1400" dirty="0" smtClean="0"/>
          </a:p>
          <a:p>
            <a:pPr>
              <a:spcBef>
                <a:spcPts val="600"/>
              </a:spcBef>
            </a:pPr>
            <a:r>
              <a:rPr lang="en-US" sz="1400" dirty="0" smtClean="0"/>
              <a:t>Lara J. Reynolds (CSC)</a:t>
            </a:r>
          </a:p>
          <a:p>
            <a:pPr>
              <a:spcBef>
                <a:spcPts val="600"/>
              </a:spcBef>
            </a:pPr>
            <a:r>
              <a:rPr lang="en-US" sz="1400" dirty="0" smtClean="0"/>
              <a:t>Kathy Brehme (CSC)</a:t>
            </a:r>
          </a:p>
          <a:p>
            <a:pPr>
              <a:spcBef>
                <a:spcPts val="600"/>
              </a:spcBef>
            </a:pPr>
            <a:r>
              <a:rPr lang="en-US" sz="1400" dirty="0" smtClean="0"/>
              <a:t>Kiran Alapaty (U.S. EPA)</a:t>
            </a:r>
          </a:p>
          <a:p>
            <a:pPr>
              <a:spcBef>
                <a:spcPts val="600"/>
              </a:spcBef>
            </a:pPr>
            <a:r>
              <a:rPr lang="en-US" sz="1400" dirty="0" smtClean="0"/>
              <a:t>O. Russell Bullock (U.S. EPA)</a:t>
            </a:r>
          </a:p>
          <a:p>
            <a:pPr>
              <a:spcBef>
                <a:spcPts val="600"/>
              </a:spcBef>
            </a:pPr>
            <a:r>
              <a:rPr lang="en-US" sz="1400" dirty="0" smtClean="0"/>
              <a:t>Jerold A. Herwehe (U.S. EPA)</a:t>
            </a:r>
          </a:p>
          <a:p>
            <a:pPr>
              <a:spcBef>
                <a:spcPts val="600"/>
              </a:spcBef>
            </a:pPr>
            <a:r>
              <a:rPr lang="en-US" sz="1400" dirty="0" smtClean="0"/>
              <a:t>Megan S. Mallard (U.S. EPA)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we find a way to blend TLAKE with TG in WRF???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06375" y="1100138"/>
            <a:ext cx="8731250" cy="4660900"/>
          </a:xfrm>
        </p:spPr>
        <p:txBody>
          <a:bodyPr/>
          <a:lstStyle/>
          <a:p>
            <a:r>
              <a:rPr lang="en-US" dirty="0" smtClean="0"/>
              <a:t>This is NOT straightforward…otherwise everyone would do it.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Modifications needed in:</a:t>
            </a:r>
          </a:p>
          <a:p>
            <a:pPr lvl="1"/>
            <a:r>
              <a:rPr lang="en-US" dirty="0" smtClean="0"/>
              <a:t>Acquiring monthly CLM fields with 6-h and monthly CESM fields</a:t>
            </a:r>
          </a:p>
          <a:p>
            <a:pPr lvl="2"/>
            <a:r>
              <a:rPr lang="en-US" dirty="0" smtClean="0"/>
              <a:t>Not necessarily available on Earth System Grid</a:t>
            </a:r>
          </a:p>
          <a:p>
            <a:pPr lvl="1"/>
            <a:r>
              <a:rPr lang="en-US" dirty="0" smtClean="0"/>
              <a:t>WRF “</a:t>
            </a:r>
            <a:r>
              <a:rPr lang="en-US" dirty="0" err="1" smtClean="0"/>
              <a:t>geogrid</a:t>
            </a:r>
            <a:r>
              <a:rPr lang="en-US" dirty="0" smtClean="0"/>
              <a:t>” … </a:t>
            </a:r>
            <a:r>
              <a:rPr lang="en-US" dirty="0" smtClean="0">
                <a:solidFill>
                  <a:srgbClr val="0070B9"/>
                </a:solidFill>
              </a:rPr>
              <a:t>need to add lake classification in land use</a:t>
            </a:r>
          </a:p>
          <a:p>
            <a:pPr lvl="2"/>
            <a:r>
              <a:rPr lang="en-US" dirty="0" smtClean="0"/>
              <a:t>Option is fairly new in WRF to add supplemental category</a:t>
            </a:r>
          </a:p>
          <a:p>
            <a:pPr lvl="1"/>
            <a:r>
              <a:rPr lang="en-US" dirty="0" smtClean="0"/>
              <a:t>WRF pseudo- “</a:t>
            </a:r>
            <a:r>
              <a:rPr lang="en-US" dirty="0" err="1" smtClean="0"/>
              <a:t>ungrib</a:t>
            </a:r>
            <a:r>
              <a:rPr lang="en-US" dirty="0" smtClean="0"/>
              <a:t>” … </a:t>
            </a:r>
            <a:r>
              <a:rPr lang="en-US" dirty="0" smtClean="0">
                <a:solidFill>
                  <a:srgbClr val="0070B9"/>
                </a:solidFill>
              </a:rPr>
              <a:t>collect TLAKE</a:t>
            </a:r>
          </a:p>
          <a:p>
            <a:pPr lvl="1"/>
            <a:r>
              <a:rPr lang="en-US" dirty="0" smtClean="0"/>
              <a:t>WRF “</a:t>
            </a:r>
            <a:r>
              <a:rPr lang="en-US" dirty="0" err="1" smtClean="0"/>
              <a:t>metgrid</a:t>
            </a:r>
            <a:r>
              <a:rPr lang="en-US" dirty="0" smtClean="0"/>
              <a:t>” … </a:t>
            </a:r>
            <a:r>
              <a:rPr lang="en-US" dirty="0" smtClean="0">
                <a:solidFill>
                  <a:srgbClr val="0070B9"/>
                </a:solidFill>
              </a:rPr>
              <a:t>process TLAKE field onto WRF domain</a:t>
            </a:r>
          </a:p>
          <a:p>
            <a:pPr lvl="1"/>
            <a:r>
              <a:rPr lang="en-US" dirty="0" smtClean="0"/>
              <a:t>After WRF “</a:t>
            </a:r>
            <a:r>
              <a:rPr lang="en-US" dirty="0" err="1" smtClean="0"/>
              <a:t>metgrid</a:t>
            </a:r>
            <a:r>
              <a:rPr lang="en-US" dirty="0" smtClean="0"/>
              <a:t>” … </a:t>
            </a:r>
            <a:r>
              <a:rPr lang="en-US" dirty="0" smtClean="0">
                <a:solidFill>
                  <a:srgbClr val="0070B9"/>
                </a:solidFill>
              </a:rPr>
              <a:t>blend TLAKE with </a:t>
            </a:r>
            <a:r>
              <a:rPr lang="en-US" dirty="0" smtClean="0">
                <a:solidFill>
                  <a:srgbClr val="0070B9"/>
                </a:solidFill>
              </a:rPr>
              <a:t>TG </a:t>
            </a:r>
            <a:r>
              <a:rPr lang="en-US" smtClean="0">
                <a:solidFill>
                  <a:srgbClr val="0070B9"/>
                </a:solidFill>
              </a:rPr>
              <a:t>using land use</a:t>
            </a:r>
            <a:endParaRPr lang="en-US" dirty="0">
              <a:solidFill>
                <a:srgbClr val="0070B9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6C6979-4A75-45D5-A6C3-CCED5556B21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6" name="Picture 5" descr="landmask_v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86300" y="4531501"/>
            <a:ext cx="2819400" cy="2200275"/>
          </a:xfrm>
          <a:prstGeom prst="rect">
            <a:avLst/>
          </a:prstGeom>
        </p:spPr>
      </p:pic>
      <p:pic>
        <p:nvPicPr>
          <p:cNvPr id="7" name="Picture 6" descr="landmask_v5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12100" y="4531501"/>
            <a:ext cx="2819400" cy="22002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04676" y="4743450"/>
            <a:ext cx="15279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u="sng" dirty="0" smtClean="0">
                <a:solidFill>
                  <a:srgbClr val="C00000"/>
                </a:solidFill>
              </a:rPr>
              <a:t>Land Mask</a:t>
            </a:r>
            <a:r>
              <a:rPr lang="en-US" sz="1800" dirty="0" smtClean="0">
                <a:solidFill>
                  <a:srgbClr val="C00000"/>
                </a:solidFill>
              </a:rPr>
              <a:t>:</a:t>
            </a:r>
          </a:p>
          <a:p>
            <a:r>
              <a:rPr lang="en-US" sz="1800" dirty="0" smtClean="0">
                <a:solidFill>
                  <a:srgbClr val="C00000"/>
                </a:solidFill>
              </a:rPr>
              <a:t>USGS 2-min</a:t>
            </a:r>
            <a:endParaRPr lang="en-US" sz="1800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58867" y="4743450"/>
            <a:ext cx="15279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u="sng" dirty="0" smtClean="0">
                <a:solidFill>
                  <a:srgbClr val="C00000"/>
                </a:solidFill>
              </a:rPr>
              <a:t>Land Mask</a:t>
            </a:r>
            <a:r>
              <a:rPr lang="en-US" sz="1800" dirty="0" smtClean="0">
                <a:solidFill>
                  <a:srgbClr val="C00000"/>
                </a:solidFill>
              </a:rPr>
              <a:t>:</a:t>
            </a:r>
          </a:p>
          <a:p>
            <a:r>
              <a:rPr lang="en-US" sz="1800" dirty="0" smtClean="0">
                <a:solidFill>
                  <a:srgbClr val="C00000"/>
                </a:solidFill>
              </a:rPr>
              <a:t>USGS 2-min</a:t>
            </a:r>
          </a:p>
          <a:p>
            <a:r>
              <a:rPr lang="en-US" sz="1800" dirty="0" smtClean="0">
                <a:solidFill>
                  <a:srgbClr val="C00000"/>
                </a:solidFill>
              </a:rPr>
              <a:t>+ Lakes</a:t>
            </a:r>
            <a:endParaRPr lang="en-US" sz="1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8C227B-4E24-4462-A9C3-2CD9F15AC8E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6" name="Picture 5" descr="t2mean.1995-01.v5a.new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5250" y="1664476"/>
            <a:ext cx="4229100" cy="330041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18587" y="5133975"/>
            <a:ext cx="20824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default method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2210848" y="1085850"/>
            <a:ext cx="47223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January “1995” 2-m Temperature (K)</a:t>
            </a:r>
            <a:endParaRPr lang="en-US" sz="2000" dirty="0"/>
          </a:p>
        </p:txBody>
      </p:sp>
      <p:pic>
        <p:nvPicPr>
          <p:cNvPr id="9" name="Picture 8" descr="t2mean_1995-01.v6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6775" y="1664476"/>
            <a:ext cx="4229100" cy="3300413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 bwMode="auto">
          <a:xfrm>
            <a:off x="2457449" y="2562225"/>
            <a:ext cx="1095375" cy="762000"/>
          </a:xfrm>
          <a:prstGeom prst="ellipse">
            <a:avLst/>
          </a:prstGeom>
          <a:noFill/>
          <a:ln w="381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ea typeface="ＭＳ Ｐゴシック" pitchFamily="1" charset="-128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6905624" y="2562225"/>
            <a:ext cx="1095375" cy="762000"/>
          </a:xfrm>
          <a:prstGeom prst="ellipse">
            <a:avLst/>
          </a:prstGeom>
          <a:noFill/>
          <a:ln w="381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ea typeface="ＭＳ Ｐゴシック" pitchFamily="1" charset="-12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75988" y="5133975"/>
            <a:ext cx="22573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updated method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362807" y="4438650"/>
            <a:ext cx="506870" cy="307777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245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01332" y="4438650"/>
            <a:ext cx="506870" cy="307777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295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50512" y="4438650"/>
            <a:ext cx="506870" cy="307777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255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738217" y="4438650"/>
            <a:ext cx="506870" cy="307777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265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25922" y="4438650"/>
            <a:ext cx="506870" cy="307777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275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13627" y="4438650"/>
            <a:ext cx="506870" cy="307777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285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68132" y="4438650"/>
            <a:ext cx="506870" cy="307777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245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306657" y="4438650"/>
            <a:ext cx="506870" cy="307777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295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555837" y="4438650"/>
            <a:ext cx="506870" cy="307777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255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243542" y="4438650"/>
            <a:ext cx="506870" cy="307777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265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931247" y="4438650"/>
            <a:ext cx="506870" cy="307777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275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618952" y="4438650"/>
            <a:ext cx="506870" cy="307777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285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8C227B-4E24-4462-A9C3-2CD9F15AC8E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6" name="Picture 5" descr="dtmin_1995-01.v6-v5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" y="1657351"/>
            <a:ext cx="4229100" cy="330041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423981" y="1085850"/>
            <a:ext cx="42960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January “1995” 2-m Temperature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169403" y="5133975"/>
            <a:ext cx="43808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change in </a:t>
            </a:r>
            <a:br>
              <a:rPr lang="en-US" sz="2000" dirty="0" smtClean="0"/>
            </a:br>
            <a:r>
              <a:rPr lang="en-US" sz="2000" dirty="0" smtClean="0"/>
              <a:t>average daily min temperature (K)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5042487" y="5133975"/>
            <a:ext cx="35243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change in</a:t>
            </a:r>
            <a:br>
              <a:rPr lang="en-US" sz="2000" dirty="0" smtClean="0"/>
            </a:br>
            <a:r>
              <a:rPr lang="en-US" sz="2000" dirty="0" smtClean="0"/>
              <a:t>number of days of T &lt; 32°F</a:t>
            </a:r>
            <a:endParaRPr lang="en-US" sz="2000" dirty="0"/>
          </a:p>
        </p:txBody>
      </p:sp>
      <p:pic>
        <p:nvPicPr>
          <p:cNvPr id="12" name="Picture 11" descr="dt32_1995-01.v6-v5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67250" y="1657351"/>
            <a:ext cx="4229100" cy="3300413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82102" y="4429125"/>
            <a:ext cx="458780" cy="307777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-10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37923" y="4429125"/>
            <a:ext cx="351378" cy="307777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-5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342" y="4429125"/>
            <a:ext cx="292067" cy="307777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75450" y="4429125"/>
            <a:ext cx="292067" cy="307777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64557" y="4429125"/>
            <a:ext cx="399469" cy="307777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73127" y="4438650"/>
            <a:ext cx="458780" cy="307777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-10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828948" y="4438650"/>
            <a:ext cx="351378" cy="307777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-5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677367" y="4438650"/>
            <a:ext cx="292067" cy="307777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466475" y="4438650"/>
            <a:ext cx="292067" cy="307777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255582" y="4438650"/>
            <a:ext cx="399469" cy="307777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10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8C227B-4E24-4462-A9C3-2CD9F15AC8E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6" name="Picture 5" descr="dp05_1995-01.v6-v5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33925" y="1647826"/>
            <a:ext cx="4229100" cy="3300413"/>
          </a:xfrm>
          <a:prstGeom prst="rect">
            <a:avLst/>
          </a:prstGeom>
        </p:spPr>
      </p:pic>
      <p:pic>
        <p:nvPicPr>
          <p:cNvPr id="7" name="Picture 6" descr="pcp_1995-01.v6-v5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3350" y="1645426"/>
            <a:ext cx="4229100" cy="330041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690822" y="1085850"/>
            <a:ext cx="37623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January “1995” Precipitation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314938" y="5133975"/>
            <a:ext cx="41469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change in </a:t>
            </a:r>
            <a:br>
              <a:rPr lang="en-US" sz="2000" dirty="0" smtClean="0"/>
            </a:br>
            <a:r>
              <a:rPr lang="en-US" sz="2000" dirty="0" smtClean="0"/>
              <a:t>average total precipitation (mm)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953001" y="5133975"/>
            <a:ext cx="36461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change in</a:t>
            </a:r>
            <a:br>
              <a:rPr lang="en-US" sz="2000" dirty="0" smtClean="0"/>
            </a:br>
            <a:r>
              <a:rPr lang="en-US" sz="2000" dirty="0" smtClean="0"/>
              <a:t>number of days of P &gt; 0.5 in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428402" y="4429125"/>
            <a:ext cx="566181" cy="307777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-100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84222" y="4429125"/>
            <a:ext cx="458780" cy="307777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-50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86342" y="4429125"/>
            <a:ext cx="292067" cy="307777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21749" y="4429125"/>
            <a:ext cx="399469" cy="307777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50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10857" y="4429125"/>
            <a:ext cx="506870" cy="307777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100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30277" y="4438650"/>
            <a:ext cx="458780" cy="307777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-10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886098" y="4438650"/>
            <a:ext cx="351378" cy="307777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-5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34517" y="4438650"/>
            <a:ext cx="292067" cy="307777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23625" y="4438650"/>
            <a:ext cx="292067" cy="307777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312732" y="4438650"/>
            <a:ext cx="399469" cy="307777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10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6C6979-4A75-45D5-A6C3-CCED5556B21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4" name="Picture 3" descr="dtmax_1995-07.v6-v6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3835" y="1635901"/>
            <a:ext cx="4229100" cy="3300413"/>
          </a:xfrm>
          <a:prstGeom prst="rect">
            <a:avLst/>
          </a:prstGeom>
        </p:spPr>
      </p:pic>
      <p:pic>
        <p:nvPicPr>
          <p:cNvPr id="5" name="Picture 4" descr="dt90_1995-07.v6-v6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02950" y="1635901"/>
            <a:ext cx="4229100" cy="330041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73954" y="1085850"/>
            <a:ext cx="37961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July “1995” 2-m Temperature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67522" y="5133975"/>
            <a:ext cx="44417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change in </a:t>
            </a:r>
            <a:br>
              <a:rPr lang="en-US" sz="2000" dirty="0" smtClean="0"/>
            </a:br>
            <a:r>
              <a:rPr lang="en-US" sz="2000" dirty="0" smtClean="0"/>
              <a:t>average daily max temperature (K)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4981854" y="5133975"/>
            <a:ext cx="35884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change in</a:t>
            </a:r>
            <a:br>
              <a:rPr lang="en-US" sz="2000" dirty="0" smtClean="0"/>
            </a:br>
            <a:r>
              <a:rPr lang="en-US" sz="2000" dirty="0" smtClean="0"/>
              <a:t>number of days of T &gt; 90°F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482102" y="4419600"/>
            <a:ext cx="458780" cy="307777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-10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37923" y="4419600"/>
            <a:ext cx="351378" cy="307777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-5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342" y="4419600"/>
            <a:ext cx="292067" cy="307777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75450" y="4419600"/>
            <a:ext cx="292067" cy="307777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64557" y="4419600"/>
            <a:ext cx="399469" cy="307777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01702" y="4400550"/>
            <a:ext cx="458780" cy="307777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-10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57523" y="4400550"/>
            <a:ext cx="351378" cy="307777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-5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05942" y="4400550"/>
            <a:ext cx="292067" cy="307777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495050" y="4400550"/>
            <a:ext cx="292067" cy="307777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284157" y="4400550"/>
            <a:ext cx="399469" cy="307777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10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Downscaling is not just a “plug-and-play”, one-size fits all procedure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Going the extra mile can make a BIG difference</a:t>
            </a:r>
          </a:p>
          <a:p>
            <a:pPr lvl="1"/>
            <a:r>
              <a:rPr lang="en-US" dirty="0" smtClean="0"/>
              <a:t>Quality of the downscaled fields</a:t>
            </a:r>
          </a:p>
          <a:p>
            <a:pPr lvl="1"/>
            <a:r>
              <a:rPr lang="en-US" dirty="0" smtClean="0"/>
              <a:t>Conclusions drawn from downscaled fields</a:t>
            </a:r>
          </a:p>
          <a:p>
            <a:pPr lvl="1"/>
            <a:r>
              <a:rPr lang="en-US" dirty="0" smtClean="0"/>
              <a:t>Effects on extremes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Need to inform archivers of AOGCM data of more specific data needs for </a:t>
            </a:r>
            <a:r>
              <a:rPr lang="en-US" dirty="0" smtClean="0"/>
              <a:t>downscaling</a:t>
            </a:r>
            <a:endParaRPr lang="en-US" dirty="0" smtClean="0"/>
          </a:p>
          <a:p>
            <a:pPr>
              <a:spcBef>
                <a:spcPts val="1800"/>
              </a:spcBef>
            </a:pPr>
            <a:r>
              <a:rPr lang="en-US" dirty="0" smtClean="0"/>
              <a:t>Blending TLAKE and TG (as shown here) may not be a substitute for a more advanced lake model in </a:t>
            </a:r>
            <a:r>
              <a:rPr lang="en-US" dirty="0" smtClean="0"/>
              <a:t>WRF (e.g., Mallard et al. poster)</a:t>
            </a:r>
            <a:endParaRPr lang="en-US" dirty="0" smtClean="0"/>
          </a:p>
          <a:p>
            <a:pPr>
              <a:spcBef>
                <a:spcPts val="1800"/>
              </a:spcBef>
            </a:pPr>
            <a:r>
              <a:rPr lang="en-US" u="sng" dirty="0" smtClean="0"/>
              <a:t>Major caveat</a:t>
            </a:r>
            <a:r>
              <a:rPr lang="en-US" dirty="0" smtClean="0"/>
              <a:t>:  Change </a:t>
            </a:r>
            <a:r>
              <a:rPr lang="en-US" dirty="0" smtClean="0"/>
              <a:t>to convective </a:t>
            </a:r>
            <a:r>
              <a:rPr lang="en-US" dirty="0" smtClean="0"/>
              <a:t>scheme needs to be removed to isolate effects if changing lake temperature</a:t>
            </a:r>
            <a:r>
              <a:rPr lang="en-US" dirty="0" smtClean="0"/>
              <a:t>.  Qualitative differences in winter are likely to hold.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8C227B-4E24-4462-A9C3-2CD9F15AC8E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for Regional Climate Modeling Research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8C227B-4E24-4462-A9C3-2CD9F15AC8E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06375" y="1252538"/>
            <a:ext cx="8731250" cy="4660900"/>
          </a:xfrm>
          <a:prstGeom prst="rect">
            <a:avLst/>
          </a:prstGeom>
        </p:spPr>
        <p:txBody>
          <a:bodyPr/>
          <a:lstStyle/>
          <a:p>
            <a:pPr marL="168275" marR="0" lvl="0" indent="-168275" algn="l" defTabSz="914400" rtl="0" eaLnBrk="1" fontAlgn="base" latinLnBrk="0" hangingPunct="1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>
                <a:srgbClr val="0070B9"/>
              </a:buClr>
              <a:buSzPct val="90000"/>
              <a:buFont typeface="Times" pitchFamily="18" charset="0"/>
              <a:buChar char="•"/>
              <a:tabLst/>
              <a:defRPr/>
            </a:pP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will respond to the threat of climate</a:t>
            </a:r>
            <a:r>
              <a:rPr kumimoji="0" lang="en-US" sz="1800" b="0" i="1" u="none" strike="noStrike" kern="0" cap="none" spc="0" normalizeH="0" noProof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change, knowing that failure to do so would betray our children and future generations</a:t>
            </a:r>
            <a:r>
              <a:rPr kumimoji="0" lang="en-US" sz="1800" b="0" u="none" strike="noStrike" kern="0" cap="none" spc="0" normalizeH="0" noProof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1800" b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1800" b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1800" b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– President Obama</a:t>
            </a:r>
            <a:r>
              <a:rPr kumimoji="0" lang="en-US" sz="1800" b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(21 Jan 2013)</a:t>
            </a:r>
            <a:endParaRPr lang="en-US" sz="1800" kern="0" dirty="0">
              <a:latin typeface="+mn-lt"/>
              <a:ea typeface="+mn-ea"/>
            </a:endParaRPr>
          </a:p>
          <a:p>
            <a:pPr marL="168275" indent="-168275" algn="l" eaLnBrk="1" hangingPunct="1">
              <a:lnSpc>
                <a:spcPct val="90000"/>
              </a:lnSpc>
              <a:spcBef>
                <a:spcPts val="1200"/>
              </a:spcBef>
              <a:buClr>
                <a:srgbClr val="0070B9"/>
              </a:buClr>
              <a:buSzPct val="90000"/>
              <a:buFont typeface="Times" pitchFamily="18" charset="0"/>
              <a:buChar char="•"/>
              <a:defRPr/>
            </a:pPr>
            <a:r>
              <a:rPr lang="en-US" sz="1800" i="1" kern="0" dirty="0" smtClean="0">
                <a:solidFill>
                  <a:schemeClr val="bg2">
                    <a:lumMod val="75000"/>
                  </a:schemeClr>
                </a:solidFill>
              </a:rPr>
              <a:t>If we embrace this [climate change] challenge, … we will save lives, protect and preserve our treasured natural resources, cites, and coastlines for future generations. </a:t>
            </a:r>
            <a:r>
              <a:rPr lang="en-US" sz="1800" kern="0" dirty="0" smtClean="0"/>
              <a:t>– President Obama’s Climate Action Plan (June 2013)</a:t>
            </a:r>
          </a:p>
          <a:p>
            <a:pPr marL="168275" marR="0" lvl="0" indent="-168275" algn="l" defTabSz="914400" rtl="0" eaLnBrk="1" fontAlgn="base" latinLnBrk="0" hangingPunct="1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>
                <a:srgbClr val="0070B9"/>
              </a:buClr>
              <a:buSzPct val="90000"/>
              <a:buFont typeface="Times" pitchFamily="18" charset="0"/>
              <a:buChar char="•"/>
              <a:tabLst/>
              <a:defRPr/>
            </a:pP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have a clear responsibility to act now on climate change.  </a:t>
            </a:r>
            <a:b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</a:t>
            </a:r>
            <a:r>
              <a:rPr kumimoji="0" lang="en-US" sz="1800" b="0" i="1" u="none" strike="noStrike" kern="0" cap="none" spc="0" normalizeH="0" noProof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Agency has the courage to act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EPA Admin. McCarthy (22 Jul 2013)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19088" y="3948113"/>
            <a:ext cx="2651125" cy="168592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800" dirty="0"/>
              <a:t>Global Climate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- Comprehensive science</a:t>
            </a:r>
          </a:p>
          <a:p>
            <a:pPr algn="l"/>
            <a:r>
              <a:rPr lang="en-US" dirty="0"/>
              <a:t>- Emissions scenarios</a:t>
            </a:r>
          </a:p>
          <a:p>
            <a:pPr algn="l"/>
            <a:r>
              <a:rPr lang="en-US" dirty="0"/>
              <a:t>- Multi-century data</a:t>
            </a:r>
          </a:p>
          <a:p>
            <a:pPr algn="l"/>
            <a:r>
              <a:rPr lang="en-US" dirty="0"/>
              <a:t>- Coarse resolution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5875338" y="3838575"/>
            <a:ext cx="2963862" cy="19050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800" dirty="0"/>
              <a:t>Regional Impacts of</a:t>
            </a:r>
            <a:br>
              <a:rPr lang="en-US" sz="1800" dirty="0"/>
            </a:br>
            <a:r>
              <a:rPr lang="en-US" sz="1800" dirty="0"/>
              <a:t>Climate Change</a:t>
            </a:r>
          </a:p>
          <a:p>
            <a:pPr algn="l"/>
            <a:endParaRPr lang="en-US" dirty="0"/>
          </a:p>
          <a:p>
            <a:pPr marL="112713" indent="-112713" algn="l"/>
            <a:r>
              <a:rPr lang="en-US" dirty="0" smtClean="0"/>
              <a:t>-	Effects </a:t>
            </a:r>
            <a:r>
              <a:rPr lang="en-US" dirty="0"/>
              <a:t>on </a:t>
            </a:r>
            <a:r>
              <a:rPr lang="en-US" dirty="0">
                <a:solidFill>
                  <a:srgbClr val="C00000"/>
                </a:solidFill>
              </a:rPr>
              <a:t>air </a:t>
            </a:r>
            <a:r>
              <a:rPr lang="en-US" dirty="0" smtClean="0">
                <a:solidFill>
                  <a:srgbClr val="C00000"/>
                </a:solidFill>
              </a:rPr>
              <a:t>quality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>
                <a:solidFill>
                  <a:srgbClr val="C00000"/>
                </a:solidFill>
              </a:rPr>
              <a:t>ecosystems</a:t>
            </a:r>
            <a:r>
              <a:rPr lang="en-US" dirty="0" smtClean="0"/>
              <a:t>, and </a:t>
            </a:r>
            <a:r>
              <a:rPr lang="en-US" dirty="0" smtClean="0">
                <a:solidFill>
                  <a:srgbClr val="C00000"/>
                </a:solidFill>
              </a:rPr>
              <a:t>human health</a:t>
            </a:r>
          </a:p>
          <a:p>
            <a:pPr marL="112713" indent="-112713" algn="l"/>
            <a:r>
              <a:rPr lang="en-US" dirty="0" smtClean="0"/>
              <a:t>- Frequency and intensity of</a:t>
            </a:r>
            <a:br>
              <a:rPr lang="en-US" dirty="0" smtClean="0"/>
            </a:br>
            <a:r>
              <a:rPr lang="en-US" dirty="0" smtClean="0">
                <a:solidFill>
                  <a:srgbClr val="C00000"/>
                </a:solidFill>
              </a:rPr>
              <a:t>extreme events</a:t>
            </a:r>
          </a:p>
        </p:txBody>
      </p: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2986088" y="4118984"/>
            <a:ext cx="2879725" cy="1022350"/>
            <a:chOff x="2268" y="3368"/>
            <a:chExt cx="1228" cy="644"/>
          </a:xfrm>
        </p:grpSpPr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2268" y="3850"/>
              <a:ext cx="122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>
              <a:off x="2552" y="3492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2450" y="3385"/>
              <a:ext cx="0" cy="62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3297" y="3385"/>
              <a:ext cx="0" cy="62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2275" y="3368"/>
              <a:ext cx="1221" cy="379"/>
            </a:xfrm>
            <a:custGeom>
              <a:avLst/>
              <a:gdLst/>
              <a:ahLst/>
              <a:cxnLst>
                <a:cxn ang="0">
                  <a:pos x="0" y="365"/>
                </a:cxn>
                <a:cxn ang="0">
                  <a:pos x="102" y="285"/>
                </a:cxn>
                <a:cxn ang="0">
                  <a:pos x="177" y="12"/>
                </a:cxn>
                <a:cxn ang="0">
                  <a:pos x="248" y="241"/>
                </a:cxn>
                <a:cxn ang="0">
                  <a:pos x="335" y="350"/>
                </a:cxn>
                <a:cxn ang="0">
                  <a:pos x="473" y="356"/>
                </a:cxn>
                <a:cxn ang="0">
                  <a:pos x="547" y="212"/>
                </a:cxn>
                <a:cxn ang="0">
                  <a:pos x="597" y="4"/>
                </a:cxn>
                <a:cxn ang="0">
                  <a:pos x="649" y="190"/>
                </a:cxn>
                <a:cxn ang="0">
                  <a:pos x="741" y="348"/>
                </a:cxn>
                <a:cxn ang="0">
                  <a:pos x="885" y="344"/>
                </a:cxn>
                <a:cxn ang="0">
                  <a:pos x="945" y="260"/>
                </a:cxn>
                <a:cxn ang="0">
                  <a:pos x="985" y="168"/>
                </a:cxn>
                <a:cxn ang="0">
                  <a:pos x="1021" y="28"/>
                </a:cxn>
                <a:cxn ang="0">
                  <a:pos x="1085" y="204"/>
                </a:cxn>
                <a:cxn ang="0">
                  <a:pos x="1174" y="336"/>
                </a:cxn>
                <a:cxn ang="0">
                  <a:pos x="1221" y="352"/>
                </a:cxn>
              </a:cxnLst>
              <a:rect l="0" t="0" r="r" b="b"/>
              <a:pathLst>
                <a:path w="1221" h="379">
                  <a:moveTo>
                    <a:pt x="0" y="365"/>
                  </a:moveTo>
                  <a:cubicBezTo>
                    <a:pt x="36" y="349"/>
                    <a:pt x="73" y="344"/>
                    <a:pt x="102" y="285"/>
                  </a:cubicBezTo>
                  <a:cubicBezTo>
                    <a:pt x="131" y="226"/>
                    <a:pt x="153" y="19"/>
                    <a:pt x="177" y="12"/>
                  </a:cubicBezTo>
                  <a:cubicBezTo>
                    <a:pt x="201" y="5"/>
                    <a:pt x="222" y="185"/>
                    <a:pt x="248" y="241"/>
                  </a:cubicBezTo>
                  <a:cubicBezTo>
                    <a:pt x="274" y="297"/>
                    <a:pt x="298" y="331"/>
                    <a:pt x="335" y="350"/>
                  </a:cubicBezTo>
                  <a:cubicBezTo>
                    <a:pt x="372" y="369"/>
                    <a:pt x="438" y="379"/>
                    <a:pt x="473" y="356"/>
                  </a:cubicBezTo>
                  <a:cubicBezTo>
                    <a:pt x="508" y="333"/>
                    <a:pt x="526" y="271"/>
                    <a:pt x="547" y="212"/>
                  </a:cubicBezTo>
                  <a:cubicBezTo>
                    <a:pt x="568" y="153"/>
                    <a:pt x="580" y="8"/>
                    <a:pt x="597" y="4"/>
                  </a:cubicBezTo>
                  <a:cubicBezTo>
                    <a:pt x="614" y="0"/>
                    <a:pt x="625" y="133"/>
                    <a:pt x="649" y="190"/>
                  </a:cubicBezTo>
                  <a:cubicBezTo>
                    <a:pt x="673" y="247"/>
                    <a:pt x="702" y="322"/>
                    <a:pt x="741" y="348"/>
                  </a:cubicBezTo>
                  <a:cubicBezTo>
                    <a:pt x="780" y="374"/>
                    <a:pt x="851" y="359"/>
                    <a:pt x="885" y="344"/>
                  </a:cubicBezTo>
                  <a:cubicBezTo>
                    <a:pt x="919" y="329"/>
                    <a:pt x="928" y="289"/>
                    <a:pt x="945" y="260"/>
                  </a:cubicBezTo>
                  <a:cubicBezTo>
                    <a:pt x="962" y="231"/>
                    <a:pt x="972" y="207"/>
                    <a:pt x="985" y="168"/>
                  </a:cubicBezTo>
                  <a:cubicBezTo>
                    <a:pt x="998" y="129"/>
                    <a:pt x="1004" y="22"/>
                    <a:pt x="1021" y="28"/>
                  </a:cubicBezTo>
                  <a:cubicBezTo>
                    <a:pt x="1038" y="34"/>
                    <a:pt x="1059" y="153"/>
                    <a:pt x="1085" y="204"/>
                  </a:cubicBezTo>
                  <a:cubicBezTo>
                    <a:pt x="1111" y="255"/>
                    <a:pt x="1151" y="311"/>
                    <a:pt x="1174" y="336"/>
                  </a:cubicBezTo>
                  <a:cubicBezTo>
                    <a:pt x="1197" y="361"/>
                    <a:pt x="1211" y="349"/>
                    <a:pt x="1221" y="352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>
              <a:off x="2873" y="3385"/>
              <a:ext cx="0" cy="62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3156485" y="5133396"/>
            <a:ext cx="24960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Regional Climate Modeling</a:t>
            </a:r>
          </a:p>
          <a:p>
            <a:r>
              <a:rPr lang="en-US" dirty="0" smtClean="0"/>
              <a:t>using </a:t>
            </a:r>
            <a:r>
              <a:rPr lang="en-US" dirty="0"/>
              <a:t>Downscaling</a:t>
            </a: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100013" y="5884284"/>
            <a:ext cx="30908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0070B9"/>
                </a:solidFill>
              </a:rPr>
              <a:t>Large, well-established programs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6609084" y="5900159"/>
            <a:ext cx="149637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0070B9"/>
                </a:solidFill>
              </a:rPr>
              <a:t>EPA’s </a:t>
            </a:r>
            <a:r>
              <a:rPr lang="en-US" i="1" dirty="0">
                <a:solidFill>
                  <a:srgbClr val="0070B9"/>
                </a:solidFill>
              </a:rPr>
              <a:t>interests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6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“dynamical downscaling”?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8C227B-4E24-4462-A9C3-2CD9F15AC8E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6" name="Picture 17" descr="modele_on_glob_samp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88" y="1257300"/>
            <a:ext cx="4003675" cy="321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 18"/>
          <p:cNvGrpSpPr>
            <a:grpSpLocks/>
          </p:cNvGrpSpPr>
          <p:nvPr/>
        </p:nvGrpSpPr>
        <p:grpSpPr bwMode="auto">
          <a:xfrm>
            <a:off x="1181101" y="2143125"/>
            <a:ext cx="1939925" cy="1282700"/>
            <a:chOff x="3420" y="558"/>
            <a:chExt cx="1222" cy="808"/>
          </a:xfrm>
        </p:grpSpPr>
        <p:sp>
          <p:nvSpPr>
            <p:cNvPr id="8" name="Freeform 19"/>
            <p:cNvSpPr>
              <a:spLocks/>
            </p:cNvSpPr>
            <p:nvPr/>
          </p:nvSpPr>
          <p:spPr bwMode="auto">
            <a:xfrm>
              <a:off x="3420" y="582"/>
              <a:ext cx="63" cy="765"/>
            </a:xfrm>
            <a:custGeom>
              <a:avLst/>
              <a:gdLst>
                <a:gd name="T0" fmla="*/ 60 w 63"/>
                <a:gd name="T1" fmla="*/ 765 h 765"/>
                <a:gd name="T2" fmla="*/ 12 w 63"/>
                <a:gd name="T3" fmla="*/ 528 h 765"/>
                <a:gd name="T4" fmla="*/ 9 w 63"/>
                <a:gd name="T5" fmla="*/ 252 h 765"/>
                <a:gd name="T6" fmla="*/ 63 w 63"/>
                <a:gd name="T7" fmla="*/ 0 h 76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3"/>
                <a:gd name="T13" fmla="*/ 0 h 765"/>
                <a:gd name="T14" fmla="*/ 63 w 63"/>
                <a:gd name="T15" fmla="*/ 765 h 76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3" h="765">
                  <a:moveTo>
                    <a:pt x="60" y="765"/>
                  </a:moveTo>
                  <a:cubicBezTo>
                    <a:pt x="40" y="689"/>
                    <a:pt x="20" y="613"/>
                    <a:pt x="12" y="528"/>
                  </a:cubicBezTo>
                  <a:cubicBezTo>
                    <a:pt x="4" y="443"/>
                    <a:pt x="0" y="340"/>
                    <a:pt x="9" y="252"/>
                  </a:cubicBezTo>
                  <a:cubicBezTo>
                    <a:pt x="18" y="164"/>
                    <a:pt x="40" y="82"/>
                    <a:pt x="63" y="0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20"/>
            <p:cNvSpPr>
              <a:spLocks/>
            </p:cNvSpPr>
            <p:nvPr/>
          </p:nvSpPr>
          <p:spPr bwMode="auto">
            <a:xfrm>
              <a:off x="4578" y="603"/>
              <a:ext cx="64" cy="741"/>
            </a:xfrm>
            <a:custGeom>
              <a:avLst/>
              <a:gdLst>
                <a:gd name="T0" fmla="*/ 3 w 64"/>
                <a:gd name="T1" fmla="*/ 741 h 741"/>
                <a:gd name="T2" fmla="*/ 52 w 64"/>
                <a:gd name="T3" fmla="*/ 525 h 741"/>
                <a:gd name="T4" fmla="*/ 55 w 64"/>
                <a:gd name="T5" fmla="*/ 249 h 741"/>
                <a:gd name="T6" fmla="*/ 0 w 64"/>
                <a:gd name="T7" fmla="*/ 0 h 74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4"/>
                <a:gd name="T13" fmla="*/ 0 h 741"/>
                <a:gd name="T14" fmla="*/ 64 w 64"/>
                <a:gd name="T15" fmla="*/ 741 h 74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4" h="741">
                  <a:moveTo>
                    <a:pt x="3" y="741"/>
                  </a:moveTo>
                  <a:cubicBezTo>
                    <a:pt x="11" y="705"/>
                    <a:pt x="43" y="607"/>
                    <a:pt x="52" y="525"/>
                  </a:cubicBezTo>
                  <a:cubicBezTo>
                    <a:pt x="61" y="443"/>
                    <a:pt x="64" y="336"/>
                    <a:pt x="55" y="249"/>
                  </a:cubicBezTo>
                  <a:cubicBezTo>
                    <a:pt x="46" y="162"/>
                    <a:pt x="11" y="52"/>
                    <a:pt x="0" y="0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auto">
            <a:xfrm>
              <a:off x="3486" y="558"/>
              <a:ext cx="1092" cy="45"/>
            </a:xfrm>
            <a:custGeom>
              <a:avLst/>
              <a:gdLst>
                <a:gd name="T0" fmla="*/ 0 w 1092"/>
                <a:gd name="T1" fmla="*/ 24 h 45"/>
                <a:gd name="T2" fmla="*/ 207 w 1092"/>
                <a:gd name="T3" fmla="*/ 6 h 45"/>
                <a:gd name="T4" fmla="*/ 435 w 1092"/>
                <a:gd name="T5" fmla="*/ 0 h 45"/>
                <a:gd name="T6" fmla="*/ 657 w 1092"/>
                <a:gd name="T7" fmla="*/ 3 h 45"/>
                <a:gd name="T8" fmla="*/ 873 w 1092"/>
                <a:gd name="T9" fmla="*/ 15 h 45"/>
                <a:gd name="T10" fmla="*/ 1092 w 1092"/>
                <a:gd name="T11" fmla="*/ 45 h 4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92"/>
                <a:gd name="T19" fmla="*/ 0 h 45"/>
                <a:gd name="T20" fmla="*/ 1092 w 1092"/>
                <a:gd name="T21" fmla="*/ 45 h 4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92" h="45">
                  <a:moveTo>
                    <a:pt x="0" y="24"/>
                  </a:moveTo>
                  <a:cubicBezTo>
                    <a:pt x="67" y="17"/>
                    <a:pt x="135" y="10"/>
                    <a:pt x="207" y="6"/>
                  </a:cubicBezTo>
                  <a:cubicBezTo>
                    <a:pt x="279" y="2"/>
                    <a:pt x="360" y="0"/>
                    <a:pt x="435" y="0"/>
                  </a:cubicBezTo>
                  <a:cubicBezTo>
                    <a:pt x="510" y="0"/>
                    <a:pt x="584" y="0"/>
                    <a:pt x="657" y="3"/>
                  </a:cubicBezTo>
                  <a:cubicBezTo>
                    <a:pt x="730" y="6"/>
                    <a:pt x="801" y="8"/>
                    <a:pt x="873" y="15"/>
                  </a:cubicBezTo>
                  <a:cubicBezTo>
                    <a:pt x="945" y="22"/>
                    <a:pt x="1047" y="39"/>
                    <a:pt x="1092" y="45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auto">
            <a:xfrm>
              <a:off x="3478" y="1344"/>
              <a:ext cx="1100" cy="22"/>
            </a:xfrm>
            <a:custGeom>
              <a:avLst/>
              <a:gdLst>
                <a:gd name="T0" fmla="*/ 0 w 1100"/>
                <a:gd name="T1" fmla="*/ 0 h 22"/>
                <a:gd name="T2" fmla="*/ 215 w 1100"/>
                <a:gd name="T3" fmla="*/ 15 h 22"/>
                <a:gd name="T4" fmla="*/ 434 w 1100"/>
                <a:gd name="T5" fmla="*/ 21 h 22"/>
                <a:gd name="T6" fmla="*/ 653 w 1100"/>
                <a:gd name="T7" fmla="*/ 21 h 22"/>
                <a:gd name="T8" fmla="*/ 875 w 1100"/>
                <a:gd name="T9" fmla="*/ 15 h 22"/>
                <a:gd name="T10" fmla="*/ 1100 w 1100"/>
                <a:gd name="T11" fmla="*/ 2 h 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00"/>
                <a:gd name="T19" fmla="*/ 0 h 22"/>
                <a:gd name="T20" fmla="*/ 1100 w 1100"/>
                <a:gd name="T21" fmla="*/ 22 h 2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00" h="22">
                  <a:moveTo>
                    <a:pt x="0" y="0"/>
                  </a:moveTo>
                  <a:cubicBezTo>
                    <a:pt x="36" y="2"/>
                    <a:pt x="143" y="12"/>
                    <a:pt x="215" y="15"/>
                  </a:cubicBezTo>
                  <a:cubicBezTo>
                    <a:pt x="287" y="18"/>
                    <a:pt x="361" y="20"/>
                    <a:pt x="434" y="21"/>
                  </a:cubicBezTo>
                  <a:cubicBezTo>
                    <a:pt x="507" y="22"/>
                    <a:pt x="580" y="22"/>
                    <a:pt x="653" y="21"/>
                  </a:cubicBezTo>
                  <a:cubicBezTo>
                    <a:pt x="726" y="20"/>
                    <a:pt x="801" y="18"/>
                    <a:pt x="875" y="15"/>
                  </a:cubicBezTo>
                  <a:cubicBezTo>
                    <a:pt x="949" y="12"/>
                    <a:pt x="1053" y="5"/>
                    <a:pt x="1100" y="2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" name="Text Box 25"/>
          <p:cNvSpPr txBox="1">
            <a:spLocks noChangeArrowheads="1"/>
          </p:cNvSpPr>
          <p:nvPr/>
        </p:nvSpPr>
        <p:spPr bwMode="auto">
          <a:xfrm>
            <a:off x="3265488" y="1260475"/>
            <a:ext cx="363855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i="1" dirty="0" smtClean="0">
                <a:solidFill>
                  <a:srgbClr val="0066CC"/>
                </a:solidFill>
              </a:rPr>
              <a:t>Atmospheric-oceanic global </a:t>
            </a:r>
            <a:r>
              <a:rPr lang="en-US" i="1" dirty="0">
                <a:solidFill>
                  <a:srgbClr val="0066CC"/>
                </a:solidFill>
              </a:rPr>
              <a:t>climate model </a:t>
            </a:r>
            <a:r>
              <a:rPr lang="en-US" i="1" dirty="0" smtClean="0">
                <a:solidFill>
                  <a:srgbClr val="0066CC"/>
                </a:solidFill>
              </a:rPr>
              <a:t>(AO</a:t>
            </a:r>
            <a:r>
              <a:rPr lang="en-US" i="1" dirty="0" smtClean="0">
                <a:solidFill>
                  <a:srgbClr val="0070B9"/>
                </a:solidFill>
              </a:rPr>
              <a:t>GCM</a:t>
            </a:r>
            <a:r>
              <a:rPr lang="en-US" i="1" dirty="0">
                <a:solidFill>
                  <a:srgbClr val="0066CC"/>
                </a:solidFill>
              </a:rPr>
              <a:t>) creates coarse </a:t>
            </a:r>
            <a:r>
              <a:rPr lang="en-US" i="1" u="sng" dirty="0">
                <a:solidFill>
                  <a:srgbClr val="0066CC"/>
                </a:solidFill>
              </a:rPr>
              <a:t>gridded</a:t>
            </a:r>
            <a:r>
              <a:rPr lang="en-US" i="1" dirty="0">
                <a:solidFill>
                  <a:srgbClr val="0066CC"/>
                </a:solidFill>
              </a:rPr>
              <a:t> future climate with </a:t>
            </a:r>
            <a:r>
              <a:rPr lang="en-US" i="1" u="sng" dirty="0">
                <a:solidFill>
                  <a:srgbClr val="0066CC"/>
                </a:solidFill>
              </a:rPr>
              <a:t>world-wide</a:t>
            </a:r>
            <a:r>
              <a:rPr lang="en-US" i="1" dirty="0">
                <a:solidFill>
                  <a:srgbClr val="0066CC"/>
                </a:solidFill>
              </a:rPr>
              <a:t> </a:t>
            </a:r>
            <a:r>
              <a:rPr lang="en-US" i="1" dirty="0" smtClean="0">
                <a:solidFill>
                  <a:srgbClr val="0066CC"/>
                </a:solidFill>
              </a:rPr>
              <a:t>coverage by modeling the </a:t>
            </a:r>
            <a:r>
              <a:rPr lang="en-US" i="1" u="sng" dirty="0" smtClean="0">
                <a:solidFill>
                  <a:srgbClr val="0066CC"/>
                </a:solidFill>
              </a:rPr>
              <a:t>whole earth system</a:t>
            </a:r>
            <a:r>
              <a:rPr lang="en-US" i="1" dirty="0" smtClean="0">
                <a:solidFill>
                  <a:srgbClr val="0066CC"/>
                </a:solidFill>
              </a:rPr>
              <a:t>.</a:t>
            </a:r>
            <a:endParaRPr lang="en-US" i="1" dirty="0">
              <a:solidFill>
                <a:srgbClr val="0066CC"/>
              </a:solidFill>
            </a:endParaRPr>
          </a:p>
        </p:txBody>
      </p:sp>
      <p:pic>
        <p:nvPicPr>
          <p:cNvPr id="13" name="Picture 30" descr="wrf_on_its_grid_samp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3275" y="2486025"/>
            <a:ext cx="4679950" cy="303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 Box 31"/>
          <p:cNvSpPr txBox="1">
            <a:spLocks noChangeArrowheads="1"/>
          </p:cNvSpPr>
          <p:nvPr/>
        </p:nvSpPr>
        <p:spPr bwMode="auto">
          <a:xfrm>
            <a:off x="355599" y="5251450"/>
            <a:ext cx="405447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i="1" dirty="0">
                <a:solidFill>
                  <a:srgbClr val="0066CC"/>
                </a:solidFill>
              </a:rPr>
              <a:t>Regional climate model (RCM) </a:t>
            </a:r>
            <a:r>
              <a:rPr lang="en-US" i="1" dirty="0" smtClean="0">
                <a:solidFill>
                  <a:srgbClr val="0066CC"/>
                </a:solidFill>
              </a:rPr>
              <a:t>generates </a:t>
            </a:r>
            <a:r>
              <a:rPr lang="en-US" i="1" u="sng" dirty="0">
                <a:solidFill>
                  <a:srgbClr val="0066CC"/>
                </a:solidFill>
              </a:rPr>
              <a:t>gridded</a:t>
            </a:r>
            <a:r>
              <a:rPr lang="en-US" i="1" dirty="0">
                <a:solidFill>
                  <a:srgbClr val="0066CC"/>
                </a:solidFill>
              </a:rPr>
              <a:t> </a:t>
            </a:r>
            <a:r>
              <a:rPr lang="en-US" i="1" u="sng" dirty="0">
                <a:solidFill>
                  <a:srgbClr val="0066CC"/>
                </a:solidFill>
              </a:rPr>
              <a:t>higher-resolution</a:t>
            </a:r>
            <a:r>
              <a:rPr lang="en-US" i="1" dirty="0">
                <a:solidFill>
                  <a:srgbClr val="0066CC"/>
                </a:solidFill>
              </a:rPr>
              <a:t> climate </a:t>
            </a:r>
            <a:r>
              <a:rPr lang="en-US" i="1" dirty="0" smtClean="0">
                <a:solidFill>
                  <a:srgbClr val="0066CC"/>
                </a:solidFill>
              </a:rPr>
              <a:t>over </a:t>
            </a:r>
            <a:br>
              <a:rPr lang="en-US" i="1" dirty="0" smtClean="0">
                <a:solidFill>
                  <a:srgbClr val="0066CC"/>
                </a:solidFill>
              </a:rPr>
            </a:br>
            <a:r>
              <a:rPr lang="en-US" i="1" u="sng" dirty="0" smtClean="0">
                <a:solidFill>
                  <a:srgbClr val="0066CC"/>
                </a:solidFill>
              </a:rPr>
              <a:t>focal area</a:t>
            </a:r>
            <a:r>
              <a:rPr lang="en-US" i="1" dirty="0" smtClean="0">
                <a:solidFill>
                  <a:srgbClr val="0066CC"/>
                </a:solidFill>
              </a:rPr>
              <a:t> using a dynamical, physics-based atmospheric model.</a:t>
            </a:r>
            <a:endParaRPr lang="en-US" i="1" dirty="0">
              <a:solidFill>
                <a:srgbClr val="0066CC"/>
              </a:solidFill>
            </a:endParaRPr>
          </a:p>
        </p:txBody>
      </p:sp>
      <p:sp>
        <p:nvSpPr>
          <p:cNvPr id="15" name="Text Box 32"/>
          <p:cNvSpPr txBox="1">
            <a:spLocks noChangeArrowheads="1"/>
          </p:cNvSpPr>
          <p:nvPr/>
        </p:nvSpPr>
        <p:spPr bwMode="auto">
          <a:xfrm>
            <a:off x="4756150" y="5251450"/>
            <a:ext cx="3444875" cy="103105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i="1" dirty="0">
                <a:solidFill>
                  <a:srgbClr val="0066CC"/>
                </a:solidFill>
              </a:rPr>
              <a:t>More detail in local effects from:</a:t>
            </a:r>
          </a:p>
          <a:p>
            <a:pPr algn="l">
              <a:spcBef>
                <a:spcPts val="200"/>
              </a:spcBef>
              <a:buFontTx/>
              <a:buChar char="-"/>
            </a:pPr>
            <a:r>
              <a:rPr lang="en-US" i="1" dirty="0">
                <a:solidFill>
                  <a:srgbClr val="0066CC"/>
                </a:solidFill>
              </a:rPr>
              <a:t> scale-appropriate physics</a:t>
            </a:r>
          </a:p>
          <a:p>
            <a:pPr algn="l">
              <a:spcBef>
                <a:spcPts val="200"/>
              </a:spcBef>
              <a:buFontTx/>
              <a:buChar char="-"/>
            </a:pPr>
            <a:r>
              <a:rPr lang="en-US" i="1" dirty="0">
                <a:solidFill>
                  <a:srgbClr val="0066CC"/>
                </a:solidFill>
              </a:rPr>
              <a:t> topography &amp; land/water interfaces</a:t>
            </a:r>
          </a:p>
          <a:p>
            <a:pPr algn="l">
              <a:spcBef>
                <a:spcPts val="200"/>
              </a:spcBef>
              <a:buFontTx/>
              <a:buChar char="-"/>
            </a:pPr>
            <a:r>
              <a:rPr lang="en-US" i="1" dirty="0">
                <a:solidFill>
                  <a:srgbClr val="0066CC"/>
                </a:solidFill>
              </a:rPr>
              <a:t> urban areas (population centers</a:t>
            </a:r>
            <a:r>
              <a:rPr lang="en-US" i="1" dirty="0" smtClean="0">
                <a:solidFill>
                  <a:srgbClr val="0066CC"/>
                </a:solidFill>
              </a:rPr>
              <a:t>)</a:t>
            </a:r>
            <a:endParaRPr lang="en-US" i="1" dirty="0">
              <a:solidFill>
                <a:srgbClr val="0066CC"/>
              </a:solidFill>
            </a:endParaRPr>
          </a:p>
        </p:txBody>
      </p:sp>
      <p:sp>
        <p:nvSpPr>
          <p:cNvPr id="16" name="Line 34"/>
          <p:cNvSpPr>
            <a:spLocks noChangeShapeType="1"/>
          </p:cNvSpPr>
          <p:nvPr/>
        </p:nvSpPr>
        <p:spPr bwMode="auto">
          <a:xfrm>
            <a:off x="1285875" y="3390900"/>
            <a:ext cx="2552700" cy="1752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Line 35"/>
          <p:cNvSpPr>
            <a:spLocks noChangeShapeType="1"/>
          </p:cNvSpPr>
          <p:nvPr/>
        </p:nvSpPr>
        <p:spPr bwMode="auto">
          <a:xfrm>
            <a:off x="1276350" y="2181225"/>
            <a:ext cx="2552700" cy="6762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Line 36"/>
          <p:cNvSpPr>
            <a:spLocks noChangeShapeType="1"/>
          </p:cNvSpPr>
          <p:nvPr/>
        </p:nvSpPr>
        <p:spPr bwMode="auto">
          <a:xfrm>
            <a:off x="3014663" y="2209800"/>
            <a:ext cx="4505325" cy="6429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" name="Line 39"/>
          <p:cNvSpPr>
            <a:spLocks noChangeShapeType="1"/>
          </p:cNvSpPr>
          <p:nvPr/>
        </p:nvSpPr>
        <p:spPr bwMode="auto">
          <a:xfrm>
            <a:off x="3014663" y="3381375"/>
            <a:ext cx="819150" cy="3190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" name="AutoShape 40"/>
          <p:cNvSpPr>
            <a:spLocks noChangeArrowheads="1"/>
          </p:cNvSpPr>
          <p:nvPr/>
        </p:nvSpPr>
        <p:spPr bwMode="auto">
          <a:xfrm>
            <a:off x="4267200" y="5275263"/>
            <a:ext cx="393700" cy="304800"/>
          </a:xfrm>
          <a:prstGeom prst="rightArrow">
            <a:avLst>
              <a:gd name="adj1" fmla="val 50000"/>
              <a:gd name="adj2" fmla="val 32292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Text Box 41"/>
          <p:cNvSpPr txBox="1">
            <a:spLocks noChangeArrowheads="1"/>
          </p:cNvSpPr>
          <p:nvPr/>
        </p:nvSpPr>
        <p:spPr bwMode="auto">
          <a:xfrm>
            <a:off x="1155700" y="3571875"/>
            <a:ext cx="8796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 smtClean="0"/>
              <a:t>AOGCM</a:t>
            </a:r>
            <a:endParaRPr lang="en-US" dirty="0"/>
          </a:p>
        </p:txBody>
      </p:sp>
      <p:sp>
        <p:nvSpPr>
          <p:cNvPr id="22" name="Text Box 42"/>
          <p:cNvSpPr txBox="1">
            <a:spLocks noChangeArrowheads="1"/>
          </p:cNvSpPr>
          <p:nvPr/>
        </p:nvSpPr>
        <p:spPr bwMode="auto">
          <a:xfrm>
            <a:off x="3898900" y="4762500"/>
            <a:ext cx="5921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/>
              <a:t>RCM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Downscaling Methodology </a:t>
            </a:r>
            <a:br>
              <a:rPr lang="en-US" dirty="0" smtClean="0"/>
            </a:br>
            <a:r>
              <a:rPr lang="en-US" dirty="0" smtClean="0"/>
              <a:t>for Environmental Applications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06375" y="1490663"/>
            <a:ext cx="8670926" cy="4660900"/>
          </a:xfrm>
        </p:spPr>
        <p:txBody>
          <a:bodyPr/>
          <a:lstStyle/>
          <a:p>
            <a:r>
              <a:rPr lang="en-US" dirty="0" smtClean="0"/>
              <a:t>Use historical data sets to develop downscaling methodology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20-year runs driven by historical data at comparable size to AOGCM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Evaluate RCM results against observation-based data sets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See Bowden et al. (</a:t>
            </a:r>
            <a:r>
              <a:rPr lang="en-US" i="1" dirty="0" smtClean="0"/>
              <a:t>J. Climate</a:t>
            </a:r>
            <a:r>
              <a:rPr lang="en-US" dirty="0" smtClean="0"/>
              <a:t>, 2012), Otte et al. (</a:t>
            </a:r>
            <a:r>
              <a:rPr lang="en-US" i="1" dirty="0" smtClean="0"/>
              <a:t>J. Climate</a:t>
            </a:r>
            <a:r>
              <a:rPr lang="en-US" dirty="0" smtClean="0"/>
              <a:t>, 2012), Bowden et al. (</a:t>
            </a:r>
            <a:r>
              <a:rPr lang="en-US" i="1" dirty="0" err="1" smtClean="0"/>
              <a:t>Clim</a:t>
            </a:r>
            <a:r>
              <a:rPr lang="en-US" i="1" dirty="0" smtClean="0"/>
              <a:t>. </a:t>
            </a:r>
            <a:r>
              <a:rPr lang="en-US" i="1" dirty="0" err="1" smtClean="0"/>
              <a:t>Dyn</a:t>
            </a:r>
            <a:r>
              <a:rPr lang="en-US" dirty="0" smtClean="0"/>
              <a:t>., 2013), Bullock et al. (</a:t>
            </a:r>
            <a:r>
              <a:rPr lang="en-US" i="1" dirty="0" smtClean="0"/>
              <a:t>JAMC</a:t>
            </a:r>
            <a:r>
              <a:rPr lang="en-US" dirty="0" smtClean="0"/>
              <a:t>, in press)</a:t>
            </a:r>
          </a:p>
          <a:p>
            <a:pPr eaLnBrk="1" hangingPunct="1">
              <a:spcBef>
                <a:spcPts val="2400"/>
              </a:spcBef>
              <a:spcAft>
                <a:spcPts val="0"/>
              </a:spcAft>
            </a:pPr>
            <a:r>
              <a:rPr lang="en-US" dirty="0" smtClean="0"/>
              <a:t>Apply downscaling methodology to AOGCM simulations</a:t>
            </a:r>
          </a:p>
          <a:p>
            <a:pPr lvl="1" eaLnBrk="1" hangingPunct="1">
              <a:spcBef>
                <a:spcPts val="600"/>
              </a:spcBef>
            </a:pPr>
            <a:r>
              <a:rPr lang="en-US" u="sng" dirty="0" smtClean="0"/>
              <a:t>AR5 Ensemble</a:t>
            </a:r>
            <a:r>
              <a:rPr lang="en-US" dirty="0" smtClean="0"/>
              <a:t>:  time slices, RCPs, AOGCMs</a:t>
            </a:r>
          </a:p>
          <a:p>
            <a:pPr lvl="2" eaLnBrk="1" hangingPunct="1">
              <a:spcBef>
                <a:spcPts val="600"/>
              </a:spcBef>
            </a:pPr>
            <a:r>
              <a:rPr lang="en-US" dirty="0" smtClean="0">
                <a:solidFill>
                  <a:srgbClr val="C00000"/>
                </a:solidFill>
              </a:rPr>
              <a:t>NASA GISS ModelE2</a:t>
            </a:r>
            <a:r>
              <a:rPr lang="en-US" dirty="0" smtClean="0"/>
              <a:t>, </a:t>
            </a:r>
            <a:r>
              <a:rPr lang="en-US" u="sng" dirty="0" smtClean="0">
                <a:solidFill>
                  <a:srgbClr val="C00000"/>
                </a:solidFill>
                <a:sym typeface="Wingdings" pitchFamily="2" charset="2"/>
              </a:rPr>
              <a:t>NCAR CESM 1.0</a:t>
            </a:r>
            <a:r>
              <a:rPr lang="en-US" dirty="0" smtClean="0">
                <a:sym typeface="Wingdings" pitchFamily="2" charset="2"/>
              </a:rPr>
              <a:t>, NOAA GFDL CM3, …</a:t>
            </a:r>
          </a:p>
          <a:p>
            <a:pPr eaLnBrk="1" hangingPunct="1">
              <a:spcBef>
                <a:spcPts val="2400"/>
              </a:spcBef>
              <a:spcAft>
                <a:spcPts val="0"/>
              </a:spcAft>
            </a:pPr>
            <a:r>
              <a:rPr lang="en-US" dirty="0" smtClean="0">
                <a:sym typeface="Wingdings" pitchFamily="2" charset="2"/>
              </a:rPr>
              <a:t>Examine air quality-climate change interactions, as well as impacts on human exposure, energy demands, ecosystems, etc.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6C6979-4A75-45D5-A6C3-CCED5556B21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Downscaling CESM Using WRF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Community Earth System Model (CESM)</a:t>
            </a:r>
          </a:p>
          <a:p>
            <a:pPr lvl="1"/>
            <a:r>
              <a:rPr lang="en-US" dirty="0" smtClean="0"/>
              <a:t>Participating in IPCC AR5</a:t>
            </a:r>
          </a:p>
          <a:p>
            <a:pPr lvl="1"/>
            <a:r>
              <a:rPr lang="en-US" dirty="0" smtClean="0"/>
              <a:t>Data are ~1.0 deg, 6-h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Weather Research and Forecasting (WRF) Model v3.4.1</a:t>
            </a:r>
          </a:p>
          <a:p>
            <a:pPr lvl="1"/>
            <a:r>
              <a:rPr lang="en-US" dirty="0" smtClean="0"/>
              <a:t>36-km North America domain with 34 layers up to 50 hPa</a:t>
            </a:r>
          </a:p>
          <a:p>
            <a:pPr lvl="1"/>
            <a:r>
              <a:rPr lang="en-US" dirty="0" smtClean="0"/>
              <a:t>Continuous 11-year simulation plus 3-month spin-up</a:t>
            </a:r>
          </a:p>
          <a:p>
            <a:pPr lvl="2"/>
            <a:r>
              <a:rPr lang="en-US" dirty="0" smtClean="0"/>
              <a:t>RRTMG longwave and shortwave radiation</a:t>
            </a:r>
          </a:p>
          <a:p>
            <a:pPr lvl="2"/>
            <a:r>
              <a:rPr lang="en-US" dirty="0" smtClean="0"/>
              <a:t>WSM6 microphysics</a:t>
            </a:r>
          </a:p>
          <a:p>
            <a:pPr lvl="2"/>
            <a:r>
              <a:rPr lang="en-US" dirty="0" smtClean="0"/>
              <a:t>G3 and </a:t>
            </a:r>
            <a:r>
              <a:rPr lang="en-US" dirty="0" err="1" smtClean="0"/>
              <a:t>Kain</a:t>
            </a:r>
            <a:r>
              <a:rPr lang="en-US" dirty="0" smtClean="0"/>
              <a:t>-Fritsch plus </a:t>
            </a:r>
            <a:r>
              <a:rPr lang="en-US" dirty="0" err="1" smtClean="0"/>
              <a:t>subgrid</a:t>
            </a:r>
            <a:r>
              <a:rPr lang="en-US" dirty="0" smtClean="0"/>
              <a:t> feedback on radiation </a:t>
            </a:r>
            <a:br>
              <a:rPr lang="en-US" dirty="0" smtClean="0"/>
            </a:br>
            <a:r>
              <a:rPr lang="en-US" dirty="0" smtClean="0"/>
              <a:t>(Alapaty et al., </a:t>
            </a:r>
            <a:r>
              <a:rPr lang="en-US" i="1" dirty="0" smtClean="0"/>
              <a:t>GRL</a:t>
            </a:r>
            <a:r>
              <a:rPr lang="en-US" dirty="0" smtClean="0"/>
              <a:t>, 2012; Herwehe et al., </a:t>
            </a:r>
            <a:r>
              <a:rPr lang="en-US" dirty="0" smtClean="0"/>
              <a:t>in preparation)</a:t>
            </a:r>
            <a:endParaRPr lang="en-US" dirty="0" smtClean="0"/>
          </a:p>
          <a:p>
            <a:pPr lvl="2"/>
            <a:r>
              <a:rPr lang="en-US" dirty="0" smtClean="0"/>
              <a:t>YSU PBL scheme</a:t>
            </a:r>
          </a:p>
          <a:p>
            <a:pPr lvl="2"/>
            <a:r>
              <a:rPr lang="en-US" dirty="0" smtClean="0"/>
              <a:t>NOAH land-surface model</a:t>
            </a:r>
          </a:p>
          <a:p>
            <a:pPr lvl="2"/>
            <a:r>
              <a:rPr lang="en-US" dirty="0" smtClean="0"/>
              <a:t>Spectral nudging on wavelengths &gt;1500 km (only above PBL)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8C227B-4E24-4462-A9C3-2CD9F15AC8E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First Look at the Downscaled Output…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6C6979-4A75-45D5-A6C3-CCED5556B21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4" name="Picture 3" descr="t2mean.1995-07.v5a.new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90110" y="1664476"/>
            <a:ext cx="4229100" cy="3300413"/>
          </a:xfrm>
          <a:prstGeom prst="rect">
            <a:avLst/>
          </a:prstGeom>
        </p:spPr>
      </p:pic>
      <p:pic>
        <p:nvPicPr>
          <p:cNvPr id="5" name="Picture 4" descr="t2mean.1995-01.v5a.new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5250" y="1664476"/>
            <a:ext cx="4229100" cy="330041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38004" y="1085850"/>
            <a:ext cx="48679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Monthly Average 2-m Temperature (K)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304960" y="5133975"/>
            <a:ext cx="21096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January “1995”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5999793" y="5133975"/>
            <a:ext cx="16097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July “1995”</a:t>
            </a:r>
            <a:endParaRPr lang="en-US" sz="2000" dirty="0"/>
          </a:p>
        </p:txBody>
      </p:sp>
      <p:sp>
        <p:nvSpPr>
          <p:cNvPr id="10" name="Oval 9"/>
          <p:cNvSpPr/>
          <p:nvPr/>
        </p:nvSpPr>
        <p:spPr bwMode="auto">
          <a:xfrm>
            <a:off x="2457449" y="2562225"/>
            <a:ext cx="1095375" cy="762000"/>
          </a:xfrm>
          <a:prstGeom prst="ellipse">
            <a:avLst/>
          </a:prstGeom>
          <a:noFill/>
          <a:ln w="381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ea typeface="ＭＳ Ｐゴシック" pitchFamily="1" charset="-128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6905624" y="2562225"/>
            <a:ext cx="1095375" cy="762000"/>
          </a:xfrm>
          <a:prstGeom prst="ellipse">
            <a:avLst/>
          </a:prstGeom>
          <a:noFill/>
          <a:ln w="381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ea typeface="ＭＳ Ｐゴシック" pitchFamily="1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26945" y="5838825"/>
            <a:ext cx="6490110" cy="707886"/>
          </a:xfrm>
          <a:prstGeom prst="rect">
            <a:avLst/>
          </a:prstGeom>
          <a:noFill/>
          <a:ln w="28575">
            <a:solidFill>
              <a:schemeClr val="bg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C00000"/>
                </a:solidFill>
              </a:rPr>
              <a:t>OK at first glance, but large temperature gradients </a:t>
            </a:r>
            <a:br>
              <a:rPr lang="en-US" sz="2000" dirty="0" smtClean="0">
                <a:solidFill>
                  <a:srgbClr val="C00000"/>
                </a:solidFill>
              </a:rPr>
            </a:br>
            <a:r>
              <a:rPr lang="en-US" sz="2000" dirty="0" smtClean="0">
                <a:solidFill>
                  <a:srgbClr val="C00000"/>
                </a:solidFill>
              </a:rPr>
              <a:t>over Great Lakes.   Why?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2807" y="4438650"/>
            <a:ext cx="506870" cy="307777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245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01332" y="4438650"/>
            <a:ext cx="506870" cy="307777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295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50512" y="4438650"/>
            <a:ext cx="506870" cy="307777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255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38217" y="4438650"/>
            <a:ext cx="506870" cy="307777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265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25922" y="4438650"/>
            <a:ext cx="506870" cy="307777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275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113627" y="4438650"/>
            <a:ext cx="506870" cy="307777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285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20507" y="4429125"/>
            <a:ext cx="506870" cy="307777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260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259033" y="4429125"/>
            <a:ext cx="506870" cy="307777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310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508212" y="4429125"/>
            <a:ext cx="506870" cy="307777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270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195917" y="4429125"/>
            <a:ext cx="506870" cy="307777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280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883622" y="4429125"/>
            <a:ext cx="506870" cy="307777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290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571328" y="4429125"/>
            <a:ext cx="506870" cy="307777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300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to Double-Check the Input Data…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6C6979-4A75-45D5-A6C3-CCED5556B21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4" name="Picture 3" descr="tsk_1995-12-01.v5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93570" y="1438276"/>
            <a:ext cx="5356860" cy="418052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60791" y="5838825"/>
            <a:ext cx="6022418" cy="707886"/>
          </a:xfrm>
          <a:prstGeom prst="rect">
            <a:avLst/>
          </a:prstGeom>
          <a:noFill/>
          <a:ln w="28575">
            <a:solidFill>
              <a:schemeClr val="bg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C00000"/>
                </a:solidFill>
              </a:rPr>
              <a:t>Unrealistic lake temperatures are part of input.</a:t>
            </a:r>
          </a:p>
          <a:p>
            <a:pPr algn="l"/>
            <a:r>
              <a:rPr lang="en-US" sz="2000" dirty="0" smtClean="0">
                <a:solidFill>
                  <a:srgbClr val="C00000"/>
                </a:solidFill>
              </a:rPr>
              <a:t>How did this happen?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5048250" y="3057526"/>
            <a:ext cx="314325" cy="342900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ea typeface="ＭＳ Ｐゴシック" pitchFamily="1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72602" y="2543175"/>
            <a:ext cx="11272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251.7 K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7567851" y="3162300"/>
            <a:ext cx="11272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293.3 K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1667335" y="1019175"/>
            <a:ext cx="58093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Skin Temperature (K) – 00 UTC 01 Dec “1995”</a:t>
            </a:r>
            <a:endParaRPr lang="en-US" sz="2000" dirty="0"/>
          </a:p>
        </p:txBody>
      </p:sp>
      <p:sp>
        <p:nvSpPr>
          <p:cNvPr id="11" name="Oval 10"/>
          <p:cNvSpPr/>
          <p:nvPr/>
        </p:nvSpPr>
        <p:spPr bwMode="auto">
          <a:xfrm>
            <a:off x="4829175" y="2724151"/>
            <a:ext cx="314325" cy="342900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ea typeface="ＭＳ Ｐゴシック" pitchFamily="1" charset="-128"/>
            </a:endParaRPr>
          </a:p>
        </p:txBody>
      </p:sp>
      <p:cxnSp>
        <p:nvCxnSpPr>
          <p:cNvPr id="13" name="Straight Connector 12"/>
          <p:cNvCxnSpPr>
            <a:stCxn id="11" idx="6"/>
            <a:endCxn id="8" idx="1"/>
          </p:cNvCxnSpPr>
          <p:nvPr/>
        </p:nvCxnSpPr>
        <p:spPr bwMode="auto">
          <a:xfrm flipV="1">
            <a:off x="5143500" y="2743230"/>
            <a:ext cx="2329102" cy="152371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8" name="Straight Arrow Connector 17"/>
          <p:cNvCxnSpPr>
            <a:stCxn id="7" idx="6"/>
            <a:endCxn id="9" idx="1"/>
          </p:cNvCxnSpPr>
          <p:nvPr/>
        </p:nvCxnSpPr>
        <p:spPr bwMode="auto">
          <a:xfrm>
            <a:off x="5362575" y="3228976"/>
            <a:ext cx="2205276" cy="133379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174074" y="2562225"/>
            <a:ext cx="147375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 smtClean="0"/>
              <a:t>Inland lakes easy to identify throughout domain.</a:t>
            </a:r>
          </a:p>
        </p:txBody>
      </p:sp>
      <p:sp>
        <p:nvSpPr>
          <p:cNvPr id="21" name="Oval 20"/>
          <p:cNvSpPr/>
          <p:nvPr/>
        </p:nvSpPr>
        <p:spPr bwMode="auto">
          <a:xfrm>
            <a:off x="3990975" y="2638425"/>
            <a:ext cx="628650" cy="590549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ea typeface="ＭＳ Ｐゴシック" pitchFamily="1" charset="-128"/>
            </a:endParaRPr>
          </a:p>
        </p:txBody>
      </p:sp>
      <p:cxnSp>
        <p:nvCxnSpPr>
          <p:cNvPr id="23" name="Straight Arrow Connector 22"/>
          <p:cNvCxnSpPr>
            <a:stCxn id="20" idx="3"/>
            <a:endCxn id="21" idx="2"/>
          </p:cNvCxnSpPr>
          <p:nvPr/>
        </p:nvCxnSpPr>
        <p:spPr bwMode="auto">
          <a:xfrm flipV="1">
            <a:off x="1647825" y="2933700"/>
            <a:ext cx="2343150" cy="367189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2153508" y="5019675"/>
            <a:ext cx="506870" cy="307777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220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010758" y="5019675"/>
            <a:ext cx="506870" cy="307777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240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68008" y="5019675"/>
            <a:ext cx="506870" cy="307777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260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725258" y="5019675"/>
            <a:ext cx="506870" cy="307777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280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582508" y="5019675"/>
            <a:ext cx="506870" cy="307777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300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39758" y="5019675"/>
            <a:ext cx="506870" cy="307777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320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CESM Fields (part of standard downscaling suite)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8C227B-4E24-4462-A9C3-2CD9F15AC8E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111" y="1543050"/>
            <a:ext cx="4299204" cy="3001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5152" y="1552956"/>
            <a:ext cx="4289298" cy="299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64911" y="4791075"/>
            <a:ext cx="3897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rgbClr val="0070B9"/>
                </a:solidFill>
              </a:rPr>
              <a:t>landmask</a:t>
            </a:r>
            <a:r>
              <a:rPr lang="en-US" sz="1800" dirty="0" smtClean="0"/>
              <a:t>:  0 for ocean, 1 for land</a:t>
            </a:r>
            <a:endParaRPr lang="en-US" sz="1800" dirty="0"/>
          </a:p>
        </p:txBody>
      </p:sp>
      <p:sp>
        <p:nvSpPr>
          <p:cNvPr id="9" name="TextBox 8"/>
          <p:cNvSpPr txBox="1"/>
          <p:nvPr/>
        </p:nvSpPr>
        <p:spPr>
          <a:xfrm>
            <a:off x="4808601" y="4791075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 smtClean="0">
                <a:solidFill>
                  <a:srgbClr val="0070B9"/>
                </a:solidFill>
              </a:rPr>
              <a:t>landfrac</a:t>
            </a:r>
            <a:r>
              <a:rPr lang="en-US" sz="1800" dirty="0" smtClean="0"/>
              <a:t>:  missing over ocean,</a:t>
            </a:r>
          </a:p>
          <a:p>
            <a:r>
              <a:rPr lang="en-US" sz="1800" dirty="0" smtClean="0"/>
              <a:t>fractional along coastlines </a:t>
            </a:r>
            <a:endParaRPr lang="en-US" sz="1800" dirty="0"/>
          </a:p>
        </p:txBody>
      </p:sp>
      <p:sp>
        <p:nvSpPr>
          <p:cNvPr id="10" name="TextBox 9"/>
          <p:cNvSpPr txBox="1"/>
          <p:nvPr/>
        </p:nvSpPr>
        <p:spPr>
          <a:xfrm>
            <a:off x="1464469" y="5610225"/>
            <a:ext cx="6215062" cy="1015663"/>
          </a:xfrm>
          <a:prstGeom prst="rect">
            <a:avLst/>
          </a:prstGeom>
          <a:noFill/>
          <a:ln w="28575"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C00000"/>
                </a:solidFill>
              </a:rPr>
              <a:t>Note that Great Lakes are not apparent in either CESM field.  WRF uses nearest water point to set inland lake temperatures!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3209925" y="2114550"/>
            <a:ext cx="476250" cy="381000"/>
          </a:xfrm>
          <a:prstGeom prst="ellipse">
            <a:avLst/>
          </a:prstGeom>
          <a:noFill/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ea typeface="ＭＳ Ｐゴシック" pitchFamily="1" charset="-128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7648575" y="2114550"/>
            <a:ext cx="476250" cy="381000"/>
          </a:xfrm>
          <a:prstGeom prst="ellipse">
            <a:avLst/>
          </a:prstGeom>
          <a:noFill/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ea typeface="ＭＳ Ｐゴシック" pitchFamily="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Resourceful…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6C6979-4A75-45D5-A6C3-CCED5556B21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524000"/>
            <a:ext cx="4279392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499235"/>
            <a:ext cx="4309110" cy="2996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23913" y="5734050"/>
            <a:ext cx="7496175" cy="400110"/>
          </a:xfrm>
          <a:prstGeom prst="rect">
            <a:avLst/>
          </a:prstGeom>
          <a:noFill/>
          <a:ln w="28575"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Note:  TG is not equal to TLAKE, even where TLAKE is valid.  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5453" y="4667250"/>
            <a:ext cx="41887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CESM Ground Temperature (TG)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4721628" y="4667250"/>
            <a:ext cx="41660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CLM Lake Temperature (TLAKE)</a:t>
            </a:r>
          </a:p>
          <a:p>
            <a:r>
              <a:rPr lang="en-US" sz="1600" dirty="0" smtClean="0"/>
              <a:t>(not part of CMIP5 downscaling suite)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 Rounded MT Bold"/>
        <a:ea typeface="ＭＳ Ｐゴシック"/>
        <a:cs typeface=""/>
      </a:majorFont>
      <a:minorFont>
        <a:latin typeface="Arial Rounded MT Bold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Rounded MT Bold" pitchFamily="34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Rounded MT Bold" pitchFamily="34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22372</TotalTime>
  <Words>905</Words>
  <Application>Microsoft Office PowerPoint</Application>
  <PresentationFormat>On-screen Show (4:3)</PresentationFormat>
  <Paragraphs>196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Blank Presentation</vt:lpstr>
      <vt:lpstr>Going the Extra Mile in Downscaling: Why Downscaling Is Not Just “Plug-and-Play”</vt:lpstr>
      <vt:lpstr>Motivation for Regional Climate Modeling Research</vt:lpstr>
      <vt:lpstr>What is “dynamical downscaling”?</vt:lpstr>
      <vt:lpstr>Developing Downscaling Methodology  for Environmental Applications</vt:lpstr>
      <vt:lpstr>Downscaling CESM Using WRF</vt:lpstr>
      <vt:lpstr>A First Look at the Downscaled Output…</vt:lpstr>
      <vt:lpstr>Time to Double-Check the Input Data…</vt:lpstr>
      <vt:lpstr>CESM Fields (part of standard downscaling suite)</vt:lpstr>
      <vt:lpstr>Getting Resourceful…</vt:lpstr>
      <vt:lpstr>Can we find a way to blend TLAKE with TG in WRF???</vt:lpstr>
      <vt:lpstr>Slide 11</vt:lpstr>
      <vt:lpstr>Slide 12</vt:lpstr>
      <vt:lpstr>Slide 13</vt:lpstr>
      <vt:lpstr>Slide 14</vt:lpstr>
      <vt:lpstr>Closing Thoughts</vt:lpstr>
    </vt:vector>
  </TitlesOfParts>
  <Company>EPA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Alice Gilliland</dc:creator>
  <cp:lastModifiedBy>Otte, Tanya</cp:lastModifiedBy>
  <cp:revision>1060</cp:revision>
  <dcterms:created xsi:type="dcterms:W3CDTF">2008-09-29T20:29:27Z</dcterms:created>
  <dcterms:modified xsi:type="dcterms:W3CDTF">2013-10-30T02:51:11Z</dcterms:modified>
</cp:coreProperties>
</file>