
<file path=[Content_Types].xml><?xml version="1.0" encoding="utf-8"?>
<Types xmlns="http://schemas.openxmlformats.org/package/2006/content-types">
  <Override PartName="/ppt/slides/slide14.xml" ContentType="application/vnd.openxmlformats-officedocument.presentationml.slide+xml"/>
  <Override PartName="/ppt/slideMasters/slideMaster2.xml" ContentType="application/vnd.openxmlformats-officedocument.presentationml.slideMaster+xml"/>
  <Override PartName="/ppt/notesSlides/notesSlide16.xml" ContentType="application/vnd.openxmlformats-officedocument.presentationml.notesSlide+xml"/>
  <Default Extension="xml" ContentType="application/xml"/>
  <Override PartName="/ppt/tableStyles.xml" ContentType="application/vnd.openxmlformats-officedocument.presentationml.tableStyles+xml"/>
  <Override PartName="/ppt/embeddings/Microsoft_Equation5.bin" ContentType="application/vnd.openxmlformats-officedocument.oleObject"/>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embeddings/Microsoft_Equation4.bin" ContentType="application/vnd.openxmlformats-officedocument.oleObject"/>
  <Override PartName="/ppt/handoutMasters/handoutMaster1.xml" ContentType="application/vnd.openxmlformats-officedocument.presentationml.handoutMaster+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notesSlides/notesSlide22.xml" ContentType="application/vnd.openxmlformats-officedocument.presentationml.notes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embeddings/Microsoft_Equation3.bin" ContentType="application/vnd.openxmlformats-officedocument.oleObject"/>
  <Override PartName="/ppt/presProps.xml" ContentType="application/vnd.openxmlformats-officedocument.presentationml.presProps+xml"/>
  <Default Extension="pict" ContentType="image/pict"/>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embeddings/Microsoft_Equation2.bin" ContentType="application/vnd.openxmlformats-officedocument.oleObject"/>
  <Override PartName="/ppt/theme/theme4.xml" ContentType="application/vnd.openxmlformats-officedocument.them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embeddings/Microsoft_Equation1.bin" ContentType="application/vnd.openxmlformats-officedocument.oleObject"/>
  <Override PartName="/ppt/theme/theme3.xml" ContentType="application/vnd.openxmlformats-officedocument.them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s/slide23.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Default Extension="wdp" ContentType="image/vnd.ms-photo"/>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Default Extension="bin" ContentType="application/vnd.openxmlformats-officedocument.presentationml.printerSettings"/>
  <Override PartName="/ppt/notesSlides/notesSlide24.xml" ContentType="application/vnd.openxmlformats-officedocument.presentationml.notesSlide+xml"/>
  <Override PartName="/ppt/slides/slide3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 id="2147483662" r:id="rId2"/>
  </p:sldMasterIdLst>
  <p:notesMasterIdLst>
    <p:notesMasterId r:id="rId42"/>
  </p:notesMasterIdLst>
  <p:handoutMasterIdLst>
    <p:handoutMasterId r:id="rId43"/>
  </p:handoutMasterIdLst>
  <p:sldIdLst>
    <p:sldId id="260" r:id="rId3"/>
    <p:sldId id="291" r:id="rId4"/>
    <p:sldId id="304" r:id="rId5"/>
    <p:sldId id="282" r:id="rId6"/>
    <p:sldId id="302" r:id="rId7"/>
    <p:sldId id="307" r:id="rId8"/>
    <p:sldId id="295" r:id="rId9"/>
    <p:sldId id="348" r:id="rId10"/>
    <p:sldId id="339" r:id="rId11"/>
    <p:sldId id="312" r:id="rId12"/>
    <p:sldId id="326" r:id="rId13"/>
    <p:sldId id="321" r:id="rId14"/>
    <p:sldId id="300" r:id="rId15"/>
    <p:sldId id="328" r:id="rId16"/>
    <p:sldId id="333" r:id="rId17"/>
    <p:sldId id="301" r:id="rId18"/>
    <p:sldId id="309" r:id="rId19"/>
    <p:sldId id="332" r:id="rId20"/>
    <p:sldId id="344" r:id="rId21"/>
    <p:sldId id="322" r:id="rId22"/>
    <p:sldId id="284" r:id="rId23"/>
    <p:sldId id="323" r:id="rId24"/>
    <p:sldId id="306" r:id="rId25"/>
    <p:sldId id="308" r:id="rId26"/>
    <p:sldId id="335" r:id="rId27"/>
    <p:sldId id="311" r:id="rId28"/>
    <p:sldId id="297" r:id="rId29"/>
    <p:sldId id="318" r:id="rId30"/>
    <p:sldId id="346" r:id="rId31"/>
    <p:sldId id="347" r:id="rId32"/>
    <p:sldId id="261" r:id="rId33"/>
    <p:sldId id="280" r:id="rId34"/>
    <p:sldId id="310" r:id="rId35"/>
    <p:sldId id="345" r:id="rId36"/>
    <p:sldId id="340" r:id="rId37"/>
    <p:sldId id="327" r:id="rId38"/>
    <p:sldId id="341" r:id="rId39"/>
    <p:sldId id="342" r:id="rId40"/>
    <p:sldId id="343" r:id="rId41"/>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4" frameSlides="1"/>
  <p:clrMru>
    <a:srgbClr val="FFF7FD"/>
    <a:srgbClr val="81E9A3"/>
    <a:srgbClr val="90B8FF"/>
    <a:srgbClr val="6D9BFF"/>
    <a:srgbClr val="643A3A"/>
    <a:srgbClr val="A1C9A1"/>
    <a:srgbClr val="C60214"/>
  </p:clrMru>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4241" autoAdjust="0"/>
    <p:restoredTop sz="87635" autoAdjust="0"/>
  </p:normalViewPr>
  <p:slideViewPr>
    <p:cSldViewPr snapToObjects="1">
      <p:cViewPr>
        <p:scale>
          <a:sx n="75" d="100"/>
          <a:sy n="75" d="100"/>
        </p:scale>
        <p:origin x="-1088" y="-4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notesMaster" Target="notesMasters/notesMaster1.xml"/><Relationship Id="rId43" Type="http://schemas.openxmlformats.org/officeDocument/2006/relationships/handoutMaster" Target="handoutMasters/handout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ict"/><Relationship Id="rId2"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A97AFBF-E8C4-2640-8818-286F31A02A7C}" type="datetime1">
              <a:rPr lang="en-US" smtClean="0"/>
              <a:pPr/>
              <a:t>10/27/13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557D819-2D17-E441-A20E-B0D5FE646CCA}"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55700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8933621D-BAC4-C448-A982-39C946BE1F2B}" type="datetime1">
              <a:rPr lang="en-US" smtClean="0"/>
              <a:pPr/>
              <a:t>10/27/13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640C135B-C855-D543-A7AA-81E1A69B7FD5}" type="slidenum">
              <a:rPr lang="en-US" smtClean="0"/>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27623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36811885"/>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15</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5079057"/>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C135B-C855-D543-A7AA-81E1A69B7FD5}"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C135B-C855-D543-A7AA-81E1A69B7FD5}"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C135B-C855-D543-A7AA-81E1A69B7FD5}"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Water everywhere - poor access to OM - only very close to sources, as </a:t>
            </a:r>
            <a:r>
              <a:rPr lang="en-US" dirty="0" err="1" smtClean="0"/>
              <a:t>ptcls</a:t>
            </a:r>
            <a:r>
              <a:rPr lang="en-US" dirty="0" smtClean="0"/>
              <a:t> become hygroscopic and take up water (</a:t>
            </a:r>
            <a:r>
              <a:rPr lang="en-US" dirty="0" err="1" smtClean="0"/>
              <a:t>thorugh</a:t>
            </a:r>
            <a:r>
              <a:rPr lang="en-US" dirty="0" smtClean="0"/>
              <a:t> addition of sulfate, more polar organics) – much better access to water than to OM</a:t>
            </a:r>
          </a:p>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cs typeface="Calibri"/>
              </a:rPr>
              <a:t>Water </a:t>
            </a:r>
            <a:r>
              <a:rPr lang="en-US" sz="1200" dirty="0" smtClean="0">
                <a:latin typeface="+mn-lt"/>
                <a:cs typeface="Calibri"/>
              </a:rPr>
              <a:t>is predicted to represent a substantial fraction of total </a:t>
            </a:r>
            <a:r>
              <a:rPr lang="en-US" sz="1200" dirty="0" err="1" smtClean="0">
                <a:latin typeface="+mn-lt"/>
                <a:cs typeface="Calibri"/>
              </a:rPr>
              <a:t>tropospheric</a:t>
            </a:r>
            <a:r>
              <a:rPr lang="en-US" sz="1200" baseline="0" dirty="0" smtClean="0">
                <a:latin typeface="+mn-lt"/>
                <a:cs typeface="Calibri"/>
              </a:rPr>
              <a:t> ambient aerosol volume</a:t>
            </a:r>
            <a:r>
              <a:rPr lang="en-US" sz="1200" dirty="0" smtClean="0">
                <a:latin typeface="+mn-lt"/>
                <a:cs typeface="Calibri"/>
              </a:rPr>
              <a:t>, but it not routinely measured and actual mass concentrations are not well-known </a:t>
            </a:r>
          </a:p>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mn-lt"/>
                <a:cs typeface="Calibri"/>
              </a:rPr>
              <a:t>Operates with single DMA column and particle counter </a:t>
            </a:r>
            <a:endParaRPr lang="en-US" sz="1200" dirty="0" smtClean="0">
              <a:latin typeface="+mn-lt"/>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Construct an inlet to dry particles and devise a strategy to capture semi-volatile organic compounds</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mn-lt"/>
                <a:cs typeface="Calibri"/>
              </a:rPr>
              <a:t>Place instrument outside to measure particles in unperturbed state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latin typeface="+mn-lt"/>
                <a:cs typeface="Calibri"/>
              </a:rPr>
              <a:t>Resolves particle phase liquid water content and contributions of semi-volatile OC at </a:t>
            </a:r>
            <a:r>
              <a:rPr lang="en-US" sz="2000" b="1" dirty="0" smtClean="0">
                <a:latin typeface="+mn-lt"/>
                <a:cs typeface="Calibri"/>
              </a:rPr>
              <a:t>~ 0.5 </a:t>
            </a:r>
            <a:r>
              <a:rPr lang="en-US" sz="2000" b="1" dirty="0" err="1" smtClean="0">
                <a:latin typeface="+mn-lt"/>
                <a:cs typeface="Calibri"/>
              </a:rPr>
              <a:t>hr</a:t>
            </a:r>
            <a:r>
              <a:rPr lang="en-US" sz="2000" b="1" dirty="0" smtClean="0">
                <a:latin typeface="+mn-lt"/>
                <a:cs typeface="Calibri"/>
              </a:rPr>
              <a:t> time resolution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latin typeface="+mn-lt"/>
              <a:cs typeface="Calibri"/>
            </a:endParaRPr>
          </a:p>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C135B-C855-D543-A7AA-81E1A69B7FD5}"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29</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5312967"/>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30</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5312967"/>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mtClean="0"/>
          </a:p>
          <a:p>
            <a:r>
              <a:rPr lang="en-US" smtClean="0"/>
              <a:t>This </a:t>
            </a:r>
            <a:r>
              <a:rPr lang="en-US" dirty="0" smtClean="0"/>
              <a:t>slide shows how we would use the data that we collect for the three different states.</a:t>
            </a:r>
          </a:p>
          <a:p>
            <a:r>
              <a:rPr lang="en-US" dirty="0" smtClean="0"/>
              <a:t>The bottom plot</a:t>
            </a:r>
            <a:r>
              <a:rPr lang="en-US" baseline="0" dirty="0" smtClean="0"/>
              <a:t> depicts integrated number concentration on the y-axis versus hours since midnight UTC on the x-axis.  The integrated  particle concentration as measured by the CPC should be relatively similar for the three different states, and that’s how we judge whether or not the instrument is working.  </a:t>
            </a:r>
          </a:p>
          <a:p>
            <a:r>
              <a:rPr lang="en-US" dirty="0" smtClean="0"/>
              <a:t>For the top plot, the y-axis is volume, again assuming unit density.  The black dots represent</a:t>
            </a:r>
            <a:r>
              <a:rPr lang="en-US" baseline="0" dirty="0" smtClean="0"/>
              <a:t> </a:t>
            </a:r>
            <a:r>
              <a:rPr lang="en-US" dirty="0" smtClean="0"/>
              <a:t>volume for the dry state, the green dots represent</a:t>
            </a:r>
            <a:r>
              <a:rPr lang="en-US" baseline="0" dirty="0" smtClean="0"/>
              <a:t> volume for the dry-wet state, and the red dots represent volume for the ambient state.  The difference between the dry-wet and dry volume for this the triplet pointed out on our plot is 2.5 cubic micrometers per cubic meters, and that represents our water mass.  There is not much difference between our do nothing and our dry-wet state, so the semi-volatile mass in this case is below our detection limit.</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2000" b="1" dirty="0" smtClean="0">
                <a:latin typeface="+mn-lt"/>
                <a:cs typeface="Calibri"/>
              </a:rPr>
              <a:t>Anthropogenic</a:t>
            </a:r>
            <a:r>
              <a:rPr lang="en-US" sz="2000" dirty="0" smtClean="0">
                <a:latin typeface="+mn-lt"/>
                <a:cs typeface="Calibri"/>
              </a:rPr>
              <a:t> </a:t>
            </a:r>
            <a:r>
              <a:rPr lang="en-US" sz="2000" b="1" dirty="0" smtClean="0">
                <a:latin typeface="+mn-lt"/>
                <a:cs typeface="Calibri"/>
              </a:rPr>
              <a:t>aerosol water </a:t>
            </a:r>
            <a:r>
              <a:rPr lang="en-US" sz="2000" dirty="0" smtClean="0">
                <a:latin typeface="+mn-lt"/>
                <a:cs typeface="Calibri"/>
              </a:rPr>
              <a:t>can provide partitioning medium and potentially drive biogenic SOA formation in </a:t>
            </a:r>
            <a:r>
              <a:rPr lang="en-US" sz="2000" b="1" dirty="0" smtClean="0">
                <a:latin typeface="+mn-lt"/>
                <a:cs typeface="Calibri"/>
              </a:rPr>
              <a:t>high RH </a:t>
            </a:r>
            <a:r>
              <a:rPr lang="en-US" sz="2000" dirty="0" smtClean="0">
                <a:latin typeface="+mn-lt"/>
                <a:cs typeface="Calibri"/>
              </a:rPr>
              <a:t>locations</a:t>
            </a:r>
            <a:endParaRPr lang="en-US" sz="2100" dirty="0" smtClean="0">
              <a:latin typeface="+mn-lt"/>
              <a:cs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sz="2100" dirty="0" smtClean="0">
                <a:latin typeface="+mn-lt"/>
                <a:cs typeface="Calibri"/>
              </a:rPr>
              <a:t>Observational evidence of enhanced biogenic SOA mass in eastern US </a:t>
            </a:r>
            <a:r>
              <a:rPr lang="en-US" i="1" dirty="0" smtClean="0">
                <a:latin typeface="+mn-lt"/>
                <a:cs typeface="Calibri"/>
              </a:rPr>
              <a:t>(Chan et al., 2010; Hatch et al., 2011)</a:t>
            </a:r>
          </a:p>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endParaRPr lang="en-US" sz="2400" b="1" dirty="0" smtClean="0">
              <a:solidFill>
                <a:srgbClr val="3366FF"/>
              </a:solidFill>
              <a:latin typeface="+mn-lt"/>
              <a:cs typeface="Calibri"/>
            </a:endParaRPr>
          </a:p>
        </p:txBody>
      </p:sp>
      <p:sp>
        <p:nvSpPr>
          <p:cNvPr id="4" name="Slide Number Placeholder 3"/>
          <p:cNvSpPr>
            <a:spLocks noGrp="1"/>
          </p:cNvSpPr>
          <p:nvPr>
            <p:ph type="sldNum" sz="quarter" idx="10"/>
          </p:nvPr>
        </p:nvSpPr>
        <p:spPr/>
        <p:txBody>
          <a:bodyPr/>
          <a:lstStyle/>
          <a:p>
            <a:fld id="{640C135B-C855-D543-A7AA-81E1A69B7FD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40C135B-C855-D543-A7AA-81E1A69B7FD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Typical ranges for these modes</a:t>
            </a:r>
            <a:endParaRPr lang="en-US" dirty="0"/>
          </a:p>
        </p:txBody>
      </p:sp>
      <p:sp>
        <p:nvSpPr>
          <p:cNvPr id="4" name="Slide Number Placeholder 3"/>
          <p:cNvSpPr>
            <a:spLocks noGrp="1"/>
          </p:cNvSpPr>
          <p:nvPr>
            <p:ph type="sldNum" sz="quarter" idx="10"/>
          </p:nvPr>
        </p:nvSpPr>
        <p:spPr/>
        <p:txBody>
          <a:bodyPr/>
          <a:lstStyle/>
          <a:p>
            <a:fld id="{640C135B-C855-D543-A7AA-81E1A69B7FD5}"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pic>
        <p:nvPicPr>
          <p:cNvPr id="4104" name="Picture 8" descr="PPT_intropage_print"/>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4098" name="Rectangle 2"/>
          <p:cNvSpPr>
            <a:spLocks noGrp="1" noChangeArrowheads="1"/>
          </p:cNvSpPr>
          <p:nvPr>
            <p:ph type="ctrTitle"/>
          </p:nvPr>
        </p:nvSpPr>
        <p:spPr>
          <a:xfrm>
            <a:off x="685800" y="2130425"/>
            <a:ext cx="7772400" cy="1470025"/>
          </a:xfrm>
        </p:spPr>
        <p:txBody>
          <a:bodyPr/>
          <a:lstStyle>
            <a:lvl1pPr algn="ctr">
              <a:defRPr>
                <a:solidFill>
                  <a:schemeClr val="bg1"/>
                </a:solidFill>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8A7CE1C-F31D-874C-944F-63EA9726927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6553200" y="6245225"/>
            <a:ext cx="2133600" cy="476250"/>
          </a:xfrm>
          <a:prstGeom prst="rect">
            <a:avLst/>
          </a:prstGeom>
          <a:ln/>
        </p:spPr>
        <p:txBody>
          <a:bodyPr/>
          <a:lstStyle>
            <a:lvl1pPr>
              <a:defRPr/>
            </a:lvl1pPr>
          </a:lstStyle>
          <a:p>
            <a:pPr>
              <a:defRPr/>
            </a:pPr>
            <a:fld id="{330FC0B8-78B1-4C8F-992D-6294B7DB482C}" type="slidenum">
              <a:rPr lang="en-US"/>
              <a:pPr>
                <a:defRPr/>
              </a:pPr>
              <a:t>‹#›</a:t>
            </a:fld>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8060463"/>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theme" Target="../theme/theme2.xml"/><Relationship Id="rId3"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alpha val="2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RU_units-banner_red2"/>
          <p:cNvPicPr>
            <a:picLocks noChangeAspect="1" noChangeArrowheads="1"/>
          </p:cNvPicPr>
          <p:nvPr/>
        </p:nvPicPr>
        <p:blipFill>
          <a:blip r:embed="rId5" cstate="print"/>
          <a:srcRect/>
          <a:stretch>
            <a:fillRect/>
          </a:stretch>
        </p:blipFill>
        <p:spPr bwMode="auto">
          <a:xfrm>
            <a:off x="0" y="0"/>
            <a:ext cx="9172575" cy="619125"/>
          </a:xfrm>
          <a:prstGeom prst="rect">
            <a:avLst/>
          </a:prstGeom>
          <a:noFill/>
        </p:spPr>
      </p:pic>
    </p:spTree>
  </p:cSld>
  <p:clrMap bg1="lt1" tx1="dk1" bg2="lt2" tx2="dk2" accent1="accent1" accent2="accent2" accent3="accent3" accent4="accent4" accent5="accent5" accent6="accent6" hlink="hlink" folHlink="folHlink"/>
  <p:sldLayoutIdLst>
    <p:sldLayoutId id="2147483661" r:id="rId1"/>
    <p:sldLayoutId id="2147483665" r:id="rId2"/>
    <p:sldLayoutId id="2147483666" r:id="rId3"/>
  </p:sldLayoutIdLst>
  <p:hf sldNum="0"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2">
            <a:alpha val="200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31" name="Picture 7" descr="RU_units-banner_red2"/>
          <p:cNvPicPr>
            <a:picLocks noChangeAspect="1" noChangeArrowheads="1"/>
          </p:cNvPicPr>
          <p:nvPr/>
        </p:nvPicPr>
        <p:blipFill>
          <a:blip r:embed="rId3" cstate="print"/>
          <a:srcRect/>
          <a:stretch>
            <a:fillRect/>
          </a:stretch>
        </p:blipFill>
        <p:spPr bwMode="auto">
          <a:xfrm>
            <a:off x="0" y="0"/>
            <a:ext cx="9172575" cy="619125"/>
          </a:xfrm>
          <a:prstGeom prst="rect">
            <a:avLst/>
          </a:prstGeom>
          <a:noFill/>
        </p:spPr>
      </p:pic>
    </p:spTree>
  </p:cSld>
  <p:clrMap bg1="lt1" tx1="dk1" bg2="lt2" tx2="dk2" accent1="accent1" accent2="accent2" accent3="accent3" accent4="accent4" accent5="accent5" accent6="accent6" hlink="hlink" folHlink="folHlink"/>
  <p:sldLayoutIdLst>
    <p:sldLayoutId id="2147483663" r:id="rId1"/>
  </p:sldLayoutIdLst>
  <p:hf sldNum="0" hdr="0" ftr="0" dt="0"/>
  <p:txStyles>
    <p:title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p:titleStyle>
    <p:bodyStyle>
      <a:lvl1pPr marL="342900" indent="-342900" algn="l" rtl="0" eaLnBrk="1" fontAlgn="base" hangingPunct="1">
        <a:spcBef>
          <a:spcPct val="20000"/>
        </a:spcBef>
        <a:spcAft>
          <a:spcPct val="0"/>
        </a:spcAft>
        <a:buChar char="•"/>
        <a:defRPr sz="2200">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sz="1600">
          <a:solidFill>
            <a:schemeClr val="tx1"/>
          </a:solidFill>
          <a:latin typeface="+mn-lt"/>
        </a:defRPr>
      </a:lvl3pPr>
      <a:lvl4pPr marL="1600200" indent="-228600" algn="l" rtl="0" eaLnBrk="1" fontAlgn="base" hangingPunct="1">
        <a:spcBef>
          <a:spcPct val="20000"/>
        </a:spcBef>
        <a:spcAft>
          <a:spcPct val="0"/>
        </a:spcAft>
        <a:buChar char="–"/>
        <a:defRPr sz="14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1400">
          <a:solidFill>
            <a:schemeClr val="tx1"/>
          </a:solidFill>
          <a:latin typeface="+mn-lt"/>
        </a:defRPr>
      </a:lvl6pPr>
      <a:lvl7pPr marL="2971800" indent="-228600" algn="l" rtl="0" eaLnBrk="1" fontAlgn="base" hangingPunct="1">
        <a:spcBef>
          <a:spcPct val="20000"/>
        </a:spcBef>
        <a:spcAft>
          <a:spcPct val="0"/>
        </a:spcAft>
        <a:buChar char="»"/>
        <a:defRPr sz="1400">
          <a:solidFill>
            <a:schemeClr val="tx1"/>
          </a:solidFill>
          <a:latin typeface="+mn-lt"/>
        </a:defRPr>
      </a:lvl7pPr>
      <a:lvl8pPr marL="3429000" indent="-228600" algn="l" rtl="0" eaLnBrk="1" fontAlgn="base" hangingPunct="1">
        <a:spcBef>
          <a:spcPct val="20000"/>
        </a:spcBef>
        <a:spcAft>
          <a:spcPct val="0"/>
        </a:spcAft>
        <a:buChar char="»"/>
        <a:defRPr sz="1400">
          <a:solidFill>
            <a:schemeClr val="tx1"/>
          </a:solidFill>
          <a:latin typeface="+mn-lt"/>
        </a:defRPr>
      </a:lvl8pPr>
      <a:lvl9pPr marL="3886200" indent="-228600" algn="l" rtl="0" eaLnBrk="1" fontAlgn="base" hangingPunct="1">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oleObject" Target="../embeddings/Microsoft_Equation1.bin"/><Relationship Id="rId5" Type="http://schemas.openxmlformats.org/officeDocument/2006/relationships/oleObject" Target="../embeddings/Microsoft_Equation2.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22.emf"/><Relationship Id="rId5" Type="http://schemas.openxmlformats.org/officeDocument/2006/relationships/oleObject" Target="../embeddings/Microsoft_Equation3.bin"/><Relationship Id="rId6" Type="http://schemas.openxmlformats.org/officeDocument/2006/relationships/oleObject" Target="../embeddings/Microsoft_Equation4.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5.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7.png"/><Relationship Id="rId5" Type="http://schemas.openxmlformats.org/officeDocument/2006/relationships/image" Target="../media/image4.png"/><Relationship Id="rId6" Type="http://schemas.openxmlformats.org/officeDocument/2006/relationships/image" Target="../media/image27.png"/><Relationship Id="rId7" Type="http://schemas.openxmlformats.org/officeDocument/2006/relationships/image" Target="../media/image28.png"/><Relationship Id="rId8" Type="http://schemas.openxmlformats.org/officeDocument/2006/relationships/image" Target="../media/image29.png"/><Relationship Id="rId9" Type="http://schemas.openxmlformats.org/officeDocument/2006/relationships/image" Target="../media/image30.png"/><Relationship Id="rId10"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wmf"/></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emf"/><Relationship Id="rId3" Type="http://schemas.openxmlformats.org/officeDocument/2006/relationships/image" Target="../media/image47.emf"/></Relationships>
</file>

<file path=ppt/slides/_rels/slide2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quation5.bin"/><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vmlDrawing" Target="../drawings/vmlDrawing3.vml"/><Relationship Id="rId2"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5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8.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61.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62.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63.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microsoft.com/office/2007/relationships/hdphoto" Target="../media/hdphoto1.wdp"/><Relationship Id="rId7"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3.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0" y="4172525"/>
            <a:ext cx="9144000" cy="1981200"/>
          </a:xfrm>
        </p:spPr>
        <p:txBody>
          <a:bodyPr/>
          <a:lstStyle/>
          <a:p>
            <a:endParaRPr lang="en-US" sz="2800" b="1" dirty="0">
              <a:latin typeface="Geneva"/>
              <a:cs typeface="Geneva"/>
            </a:endParaRPr>
          </a:p>
          <a:p>
            <a:r>
              <a:rPr lang="en-US" sz="2600" b="1" dirty="0" err="1" smtClean="0">
                <a:latin typeface="Geneva"/>
                <a:cs typeface="Geneva"/>
              </a:rPr>
              <a:t>Thien</a:t>
            </a:r>
            <a:r>
              <a:rPr lang="en-US" sz="2600" b="1" dirty="0" smtClean="0">
                <a:latin typeface="Geneva"/>
                <a:cs typeface="Geneva"/>
              </a:rPr>
              <a:t> Khoi V. Nguyen</a:t>
            </a:r>
          </a:p>
          <a:p>
            <a:r>
              <a:rPr lang="en-US" sz="1800" dirty="0" smtClean="0">
                <a:latin typeface="Geneva"/>
                <a:cs typeface="Geneva"/>
              </a:rPr>
              <a:t>Markus </a:t>
            </a:r>
            <a:r>
              <a:rPr lang="en-US" sz="1800" dirty="0" err="1" smtClean="0">
                <a:latin typeface="Geneva"/>
                <a:cs typeface="Geneva"/>
              </a:rPr>
              <a:t>Petters</a:t>
            </a:r>
            <a:r>
              <a:rPr lang="en-US" sz="1800" dirty="0" smtClean="0">
                <a:latin typeface="Geneva"/>
                <a:cs typeface="Geneva"/>
              </a:rPr>
              <a:t>, </a:t>
            </a:r>
            <a:r>
              <a:rPr lang="en-US" sz="1800" dirty="0" err="1" smtClean="0">
                <a:latin typeface="Geneva"/>
                <a:cs typeface="Geneva"/>
              </a:rPr>
              <a:t>Annmarie</a:t>
            </a:r>
            <a:r>
              <a:rPr lang="en-US" sz="1800" dirty="0" smtClean="0">
                <a:latin typeface="Geneva"/>
                <a:cs typeface="Geneva"/>
              </a:rPr>
              <a:t> Carlton, Sarah </a:t>
            </a:r>
            <a:r>
              <a:rPr lang="en-US" sz="1800" dirty="0" err="1" smtClean="0">
                <a:latin typeface="Geneva"/>
                <a:cs typeface="Geneva"/>
              </a:rPr>
              <a:t>Suda</a:t>
            </a:r>
            <a:r>
              <a:rPr lang="en-US" sz="1800" dirty="0" smtClean="0">
                <a:latin typeface="Geneva"/>
                <a:cs typeface="Geneva"/>
              </a:rPr>
              <a:t>, Rob </a:t>
            </a:r>
            <a:r>
              <a:rPr lang="en-US" sz="1800" dirty="0" err="1" smtClean="0">
                <a:latin typeface="Geneva"/>
                <a:cs typeface="Geneva"/>
              </a:rPr>
              <a:t>Pinder</a:t>
            </a:r>
            <a:r>
              <a:rPr lang="en-US" sz="1800" dirty="0" smtClean="0">
                <a:latin typeface="Geneva"/>
                <a:cs typeface="Geneva"/>
              </a:rPr>
              <a:t>, </a:t>
            </a:r>
            <a:r>
              <a:rPr lang="en-US" sz="1800" dirty="0" err="1" smtClean="0">
                <a:latin typeface="Geneva"/>
                <a:cs typeface="Geneva"/>
              </a:rPr>
              <a:t>Havala</a:t>
            </a:r>
            <a:r>
              <a:rPr lang="en-US" sz="1800" dirty="0" smtClean="0">
                <a:latin typeface="Geneva"/>
                <a:cs typeface="Geneva"/>
              </a:rPr>
              <a:t> </a:t>
            </a:r>
            <a:r>
              <a:rPr lang="en-US" sz="1800" dirty="0" err="1" smtClean="0">
                <a:latin typeface="Geneva"/>
                <a:cs typeface="Geneva"/>
              </a:rPr>
              <a:t>Pye</a:t>
            </a:r>
            <a:endParaRPr lang="en-US" sz="1800" dirty="0" smtClean="0">
              <a:latin typeface="Geneva"/>
              <a:cs typeface="Geneva"/>
            </a:endParaRPr>
          </a:p>
        </p:txBody>
      </p:sp>
      <p:pic>
        <p:nvPicPr>
          <p:cNvPr id="7" name="Picture 4" descr="http://www.forestthreats.org/news-events/newsletter/newsletter-winter-2008-1/newsletter-photos/NCSU%20logo.jpg/image_preview"/>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935079" y="381000"/>
            <a:ext cx="3374363" cy="624258"/>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grpSp>
        <p:nvGrpSpPr>
          <p:cNvPr id="5" name="Group 4"/>
          <p:cNvGrpSpPr/>
          <p:nvPr/>
        </p:nvGrpSpPr>
        <p:grpSpPr>
          <a:xfrm>
            <a:off x="0" y="1828800"/>
            <a:ext cx="9144000" cy="2343725"/>
            <a:chOff x="0" y="1572027"/>
            <a:chExt cx="9144000" cy="1886525"/>
          </a:xfrm>
        </p:grpSpPr>
        <p:sp>
          <p:nvSpPr>
            <p:cNvPr id="13" name="Rectangle 38"/>
            <p:cNvSpPr>
              <a:spLocks noChangeArrowheads="1"/>
            </p:cNvSpPr>
            <p:nvPr/>
          </p:nvSpPr>
          <p:spPr bwMode="auto">
            <a:xfrm>
              <a:off x="0" y="1572027"/>
              <a:ext cx="9144000" cy="1886525"/>
            </a:xfrm>
            <a:prstGeom prst="rect">
              <a:avLst/>
            </a:prstGeom>
            <a:solidFill>
              <a:schemeClr val="tx1">
                <a:alpha val="23000"/>
              </a:schemeClr>
            </a:solidFill>
            <a:ln w="9525" algn="ctr">
              <a:noFill/>
              <a:miter lim="800000"/>
              <a:headEnd/>
              <a:tailEnd/>
            </a:ln>
          </p:spPr>
          <p:txBody>
            <a:bodyPr wrap="none" anchor="ctr"/>
            <a:lstStyle/>
            <a:p>
              <a:pPr algn="ctr"/>
              <a:endParaRPr lang="en-US" dirty="0">
                <a:solidFill>
                  <a:schemeClr val="bg2">
                    <a:lumMod val="50000"/>
                  </a:schemeClr>
                </a:solidFill>
              </a:endParaRPr>
            </a:p>
          </p:txBody>
        </p:sp>
        <p:sp>
          <p:nvSpPr>
            <p:cNvPr id="2" name="Rectangle 1"/>
            <p:cNvSpPr/>
            <p:nvPr/>
          </p:nvSpPr>
          <p:spPr>
            <a:xfrm>
              <a:off x="0" y="1756033"/>
              <a:ext cx="9144000" cy="1412103"/>
            </a:xfrm>
            <a:prstGeom prst="rect">
              <a:avLst/>
            </a:prstGeom>
          </p:spPr>
          <p:txBody>
            <a:bodyPr wrap="square">
              <a:spAutoFit/>
            </a:bodyPr>
            <a:lstStyle/>
            <a:p>
              <a:pPr algn="ctr"/>
              <a:r>
                <a:rPr lang="en-US" sz="3500" b="1" dirty="0" smtClean="0">
                  <a:solidFill>
                    <a:schemeClr val="bg1"/>
                  </a:solidFill>
                  <a:latin typeface="Geneva"/>
                  <a:cs typeface="Geneva"/>
                </a:rPr>
                <a:t>Particle-phase </a:t>
              </a:r>
              <a:r>
                <a:rPr lang="en-US" sz="3500" b="1" dirty="0">
                  <a:solidFill>
                    <a:schemeClr val="bg1"/>
                  </a:solidFill>
                  <a:latin typeface="Geneva"/>
                  <a:cs typeface="Geneva"/>
                </a:rPr>
                <a:t>liquid water </a:t>
              </a:r>
              <a:endParaRPr lang="en-US" sz="3500" b="1" dirty="0" smtClean="0">
                <a:solidFill>
                  <a:schemeClr val="bg1"/>
                </a:solidFill>
                <a:latin typeface="Geneva"/>
                <a:cs typeface="Geneva"/>
              </a:endParaRPr>
            </a:p>
            <a:p>
              <a:pPr algn="ctr"/>
              <a:r>
                <a:rPr lang="en-US" sz="3500" b="1" dirty="0" smtClean="0">
                  <a:solidFill>
                    <a:schemeClr val="bg1"/>
                  </a:solidFill>
                  <a:latin typeface="Geneva"/>
                  <a:cs typeface="Geneva"/>
                </a:rPr>
                <a:t>measurements </a:t>
              </a:r>
              <a:r>
                <a:rPr lang="en-US" sz="3500" b="1" dirty="0">
                  <a:solidFill>
                    <a:schemeClr val="bg1"/>
                  </a:solidFill>
                  <a:latin typeface="Geneva"/>
                  <a:cs typeface="Geneva"/>
                </a:rPr>
                <a:t>during the </a:t>
              </a:r>
              <a:r>
                <a:rPr lang="en-US" sz="3500" b="1" dirty="0" smtClean="0">
                  <a:solidFill>
                    <a:schemeClr val="bg1"/>
                  </a:solidFill>
                  <a:latin typeface="Geneva"/>
                  <a:cs typeface="Geneva"/>
                </a:rPr>
                <a:t>Southern </a:t>
              </a:r>
            </a:p>
            <a:p>
              <a:pPr algn="ctr"/>
              <a:r>
                <a:rPr lang="en-US" sz="3500" b="1" dirty="0" smtClean="0">
                  <a:solidFill>
                    <a:schemeClr val="bg1"/>
                  </a:solidFill>
                  <a:latin typeface="Geneva"/>
                  <a:cs typeface="Geneva"/>
                </a:rPr>
                <a:t>Oxidant </a:t>
              </a:r>
              <a:r>
                <a:rPr lang="en-US" sz="3500" b="1" dirty="0">
                  <a:solidFill>
                    <a:schemeClr val="bg1"/>
                  </a:solidFill>
                  <a:latin typeface="Geneva"/>
                  <a:cs typeface="Geneva"/>
                </a:rPr>
                <a:t>and </a:t>
              </a:r>
              <a:r>
                <a:rPr lang="en-US" sz="3500" b="1" dirty="0" smtClean="0">
                  <a:solidFill>
                    <a:schemeClr val="bg1"/>
                  </a:solidFill>
                  <a:latin typeface="Geneva"/>
                  <a:cs typeface="Geneva"/>
                </a:rPr>
                <a:t>Aerosol Study</a:t>
              </a:r>
              <a:endParaRPr lang="en-US" sz="3500" b="1" dirty="0">
                <a:solidFill>
                  <a:schemeClr val="bg1"/>
                </a:solidFill>
                <a:latin typeface="Geneva"/>
                <a:cs typeface="Geneva"/>
              </a:endParaRPr>
            </a:p>
          </p:txBody>
        </p:sp>
      </p:grpSp>
      <p:pic>
        <p:nvPicPr>
          <p:cNvPr id="15" name="Picture 14"/>
          <p:cNvPicPr>
            <a:picLocks noChangeAspect="1"/>
          </p:cNvPicPr>
          <p:nvPr/>
        </p:nvPicPr>
        <p:blipFill>
          <a:blip r:embed="rId4" cstate="print"/>
          <a:stretch>
            <a:fillRect/>
          </a:stretch>
        </p:blipFill>
        <p:spPr>
          <a:xfrm>
            <a:off x="7945581" y="297068"/>
            <a:ext cx="914400" cy="90525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r"/>
            <a:r>
              <a:rPr lang="en-US" sz="2600" b="1" dirty="0" err="1" smtClean="0">
                <a:solidFill>
                  <a:schemeClr val="bg1"/>
                </a:solidFill>
                <a:latin typeface="Calibri"/>
                <a:cs typeface="Calibri"/>
              </a:rPr>
              <a:t>Hygroscopicity</a:t>
            </a:r>
            <a:r>
              <a:rPr lang="en-US" sz="2600" b="1" dirty="0" smtClean="0">
                <a:solidFill>
                  <a:schemeClr val="bg1"/>
                </a:solidFill>
                <a:latin typeface="Calibri"/>
                <a:cs typeface="Calibri"/>
              </a:rPr>
              <a:t> Parameter, </a:t>
            </a:r>
            <a:r>
              <a:rPr lang="en-US" sz="2600" b="1" dirty="0" err="1" smtClean="0">
                <a:solidFill>
                  <a:schemeClr val="bg1"/>
                </a:solidFill>
                <a:latin typeface="Calibri"/>
                <a:cs typeface="Calibri"/>
              </a:rPr>
              <a:t>κ</a:t>
            </a:r>
            <a:endParaRPr lang="en-US" sz="2600" b="1" baseline="-25000" dirty="0">
              <a:solidFill>
                <a:schemeClr val="bg1"/>
              </a:solidFill>
              <a:latin typeface="Calibri"/>
              <a:cs typeface="Calibri"/>
            </a:endParaRPr>
          </a:p>
        </p:txBody>
      </p:sp>
      <p:graphicFrame>
        <p:nvGraphicFramePr>
          <p:cNvPr id="7" name="Object 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436902"/>
              </p:ext>
            </p:extLst>
          </p:nvPr>
        </p:nvGraphicFramePr>
        <p:xfrm>
          <a:off x="750888" y="2985869"/>
          <a:ext cx="3106737" cy="1447800"/>
        </p:xfrm>
        <a:graphic>
          <a:graphicData uri="http://schemas.openxmlformats.org/presentationml/2006/ole">
            <p:oleObj spid="_x0000_s36553" name="Equation" r:id="rId4" imgW="1079500" imgH="482600" progId="Equation.3">
              <p:embed/>
            </p:oleObj>
          </a:graphicData>
        </a:graphic>
      </p:graphicFrame>
      <p:sp>
        <p:nvSpPr>
          <p:cNvPr id="8" name="Rectangle 7"/>
          <p:cNvSpPr/>
          <p:nvPr/>
        </p:nvSpPr>
        <p:spPr>
          <a:xfrm>
            <a:off x="4222874" y="6488668"/>
            <a:ext cx="4921126" cy="338554"/>
          </a:xfrm>
          <a:prstGeom prst="rect">
            <a:avLst/>
          </a:prstGeom>
        </p:spPr>
        <p:txBody>
          <a:bodyPr wrap="none">
            <a:spAutoFit/>
          </a:bodyPr>
          <a:lstStyle/>
          <a:p>
            <a:pPr algn="r"/>
            <a:r>
              <a:rPr lang="en-US" sz="1600" dirty="0" smtClean="0">
                <a:latin typeface="Calibri"/>
                <a:cs typeface="Calibri"/>
              </a:rPr>
              <a:t>Equations adapted from </a:t>
            </a:r>
            <a:r>
              <a:rPr lang="en-US" sz="1600" i="1" dirty="0" err="1" smtClean="0">
                <a:latin typeface="Calibri"/>
                <a:cs typeface="Calibri"/>
              </a:rPr>
              <a:t>Petters</a:t>
            </a:r>
            <a:r>
              <a:rPr lang="en-US" sz="1600" i="1" dirty="0" smtClean="0">
                <a:latin typeface="Calibri"/>
                <a:cs typeface="Calibri"/>
              </a:rPr>
              <a:t> and </a:t>
            </a:r>
            <a:r>
              <a:rPr lang="en-US" sz="1600" i="1" dirty="0" err="1" smtClean="0">
                <a:latin typeface="Calibri"/>
                <a:cs typeface="Calibri"/>
              </a:rPr>
              <a:t>Kreidenweis</a:t>
            </a:r>
            <a:r>
              <a:rPr lang="en-US" sz="1600" i="1" dirty="0" smtClean="0">
                <a:latin typeface="Calibri"/>
                <a:cs typeface="Calibri"/>
              </a:rPr>
              <a:t>, 2007</a:t>
            </a:r>
            <a:endParaRPr lang="en-US" sz="1600" i="1" dirty="0">
              <a:latin typeface="Calibri"/>
              <a:cs typeface="Calibri"/>
            </a:endParaRPr>
          </a:p>
        </p:txBody>
      </p:sp>
      <p:sp>
        <p:nvSpPr>
          <p:cNvPr id="9" name="Rectangle 8"/>
          <p:cNvSpPr/>
          <p:nvPr/>
        </p:nvSpPr>
        <p:spPr>
          <a:xfrm>
            <a:off x="535769" y="4459069"/>
            <a:ext cx="3687105" cy="646331"/>
          </a:xfrm>
          <a:prstGeom prst="rect">
            <a:avLst/>
          </a:prstGeom>
        </p:spPr>
        <p:txBody>
          <a:bodyPr wrap="square">
            <a:spAutoFit/>
          </a:bodyPr>
          <a:lstStyle/>
          <a:p>
            <a:pPr>
              <a:buFont typeface="Arial"/>
              <a:buChar char="•"/>
            </a:pPr>
            <a:r>
              <a:rPr lang="en-US" dirty="0" smtClean="0">
                <a:latin typeface="Calibri"/>
                <a:cs typeface="Calibri"/>
              </a:rPr>
              <a:t> </a:t>
            </a:r>
            <a:r>
              <a:rPr lang="en-US" b="1" dirty="0" err="1" smtClean="0">
                <a:latin typeface="Calibri"/>
                <a:cs typeface="Calibri"/>
              </a:rPr>
              <a:t>V</a:t>
            </a:r>
            <a:r>
              <a:rPr lang="en-US" b="1" baseline="-25000" dirty="0" err="1" smtClean="0">
                <a:latin typeface="Calibri"/>
                <a:cs typeface="Calibri"/>
              </a:rPr>
              <a:t>w</a:t>
            </a:r>
            <a:r>
              <a:rPr lang="en-US" dirty="0" smtClean="0">
                <a:latin typeface="Calibri"/>
                <a:cs typeface="Calibri"/>
              </a:rPr>
              <a:t>: particle phase liquid water</a:t>
            </a:r>
          </a:p>
          <a:p>
            <a:pPr>
              <a:buFont typeface="Arial"/>
              <a:buChar char="•"/>
            </a:pPr>
            <a:r>
              <a:rPr lang="en-US" b="1" dirty="0" smtClean="0">
                <a:latin typeface="Calibri"/>
                <a:cs typeface="Calibri"/>
              </a:rPr>
              <a:t> </a:t>
            </a:r>
            <a:r>
              <a:rPr lang="en-US" b="1" dirty="0" err="1" smtClean="0">
                <a:latin typeface="Calibri"/>
                <a:cs typeface="Calibri"/>
              </a:rPr>
              <a:t>V</a:t>
            </a:r>
            <a:r>
              <a:rPr lang="en-US" b="1" baseline="-25000" dirty="0" err="1" smtClean="0">
                <a:latin typeface="Calibri"/>
                <a:cs typeface="Calibri"/>
              </a:rPr>
              <a:t>dry</a:t>
            </a:r>
            <a:r>
              <a:rPr lang="en-US" dirty="0" smtClean="0">
                <a:latin typeface="Calibri"/>
                <a:cs typeface="Calibri"/>
              </a:rPr>
              <a:t>: dry aerosol volume </a:t>
            </a:r>
          </a:p>
        </p:txBody>
      </p:sp>
      <p:cxnSp>
        <p:nvCxnSpPr>
          <p:cNvPr id="6" name="Straight Connector 5"/>
          <p:cNvCxnSpPr/>
          <p:nvPr/>
        </p:nvCxnSpPr>
        <p:spPr>
          <a:xfrm>
            <a:off x="4551134" y="2223076"/>
            <a:ext cx="20866" cy="3872924"/>
          </a:xfrm>
          <a:prstGeom prst="line">
            <a:avLst/>
          </a:prstGeom>
          <a:ln>
            <a:solidFill>
              <a:srgbClr val="000000"/>
            </a:solidFill>
          </a:ln>
          <a:effectLst/>
        </p:spPr>
        <p:style>
          <a:lnRef idx="2">
            <a:schemeClr val="accent1"/>
          </a:lnRef>
          <a:fillRef idx="0">
            <a:schemeClr val="accent1"/>
          </a:fillRef>
          <a:effectRef idx="1">
            <a:schemeClr val="accent1"/>
          </a:effectRef>
          <a:fontRef idx="minor">
            <a:schemeClr val="tx1"/>
          </a:fontRef>
        </p:style>
      </p:cxnSp>
      <p:sp>
        <p:nvSpPr>
          <p:cNvPr id="13" name="Title 1"/>
          <p:cNvSpPr txBox="1">
            <a:spLocks/>
          </p:cNvSpPr>
          <p:nvPr/>
        </p:nvSpPr>
        <p:spPr>
          <a:xfrm>
            <a:off x="437518" y="5871656"/>
            <a:ext cx="3769866" cy="3566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baseline="0">
                <a:solidFill>
                  <a:schemeClr val="tx1"/>
                </a:solidFill>
                <a:effectLst/>
                <a:latin typeface="Swis721 BT" pitchFamily="34" charset="0"/>
                <a:ea typeface="+mj-ea"/>
                <a:cs typeface="+mj-cs"/>
              </a:defRPr>
            </a:lvl1pPr>
          </a:lstStyle>
          <a:p>
            <a:pPr algn="ctr"/>
            <a:r>
              <a:rPr lang="en-US" sz="2000" dirty="0" smtClean="0">
                <a:solidFill>
                  <a:srgbClr val="3366FF"/>
                </a:solidFill>
                <a:latin typeface="Calibri"/>
                <a:cs typeface="Calibri"/>
              </a:rPr>
              <a:t>Volume-based </a:t>
            </a:r>
            <a:r>
              <a:rPr lang="en-US" sz="2000" dirty="0" err="1" smtClean="0">
                <a:solidFill>
                  <a:srgbClr val="3366FF"/>
                </a:solidFill>
                <a:latin typeface="Calibri"/>
                <a:cs typeface="Calibri"/>
              </a:rPr>
              <a:t>κ</a:t>
            </a:r>
            <a:r>
              <a:rPr lang="en-US" sz="2000" dirty="0" smtClean="0">
                <a:solidFill>
                  <a:srgbClr val="3366FF"/>
                </a:solidFill>
                <a:latin typeface="Calibri"/>
                <a:cs typeface="Calibri"/>
              </a:rPr>
              <a:t> </a:t>
            </a:r>
            <a:endParaRPr lang="en-US" sz="2000" dirty="0">
              <a:solidFill>
                <a:srgbClr val="3366FF"/>
              </a:solidFill>
              <a:latin typeface="Calibri"/>
              <a:cs typeface="Calibri"/>
            </a:endParaRPr>
          </a:p>
        </p:txBody>
      </p:sp>
      <p:sp>
        <p:nvSpPr>
          <p:cNvPr id="15" name="Title 1"/>
          <p:cNvSpPr txBox="1">
            <a:spLocks/>
          </p:cNvSpPr>
          <p:nvPr/>
        </p:nvSpPr>
        <p:spPr>
          <a:xfrm>
            <a:off x="4724400" y="5871656"/>
            <a:ext cx="3769866" cy="35661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baseline="0">
                <a:solidFill>
                  <a:schemeClr val="tx1"/>
                </a:solidFill>
                <a:effectLst/>
                <a:latin typeface="Swis721 BT" pitchFamily="34" charset="0"/>
                <a:ea typeface="+mj-ea"/>
                <a:cs typeface="+mj-cs"/>
              </a:defRPr>
            </a:lvl1pPr>
          </a:lstStyle>
          <a:p>
            <a:pPr algn="ctr"/>
            <a:r>
              <a:rPr lang="en-US" sz="2000" dirty="0" smtClean="0">
                <a:solidFill>
                  <a:srgbClr val="3366FF"/>
                </a:solidFill>
                <a:latin typeface="Calibri"/>
                <a:cs typeface="Calibri"/>
              </a:rPr>
              <a:t>Diameter-based </a:t>
            </a:r>
            <a:r>
              <a:rPr lang="en-US" sz="2000" dirty="0" err="1" smtClean="0">
                <a:solidFill>
                  <a:srgbClr val="3366FF"/>
                </a:solidFill>
                <a:latin typeface="Calibri"/>
                <a:cs typeface="Calibri"/>
              </a:rPr>
              <a:t>κ</a:t>
            </a:r>
            <a:r>
              <a:rPr lang="en-US" sz="2000" dirty="0" smtClean="0">
                <a:solidFill>
                  <a:srgbClr val="3366FF"/>
                </a:solidFill>
                <a:latin typeface="Calibri"/>
                <a:cs typeface="Calibri"/>
              </a:rPr>
              <a:t> </a:t>
            </a:r>
            <a:endParaRPr lang="en-US" sz="2000" dirty="0">
              <a:solidFill>
                <a:srgbClr val="3366FF"/>
              </a:solidFill>
              <a:latin typeface="Calibri"/>
              <a:cs typeface="Calibri"/>
            </a:endParaRPr>
          </a:p>
        </p:txBody>
      </p:sp>
      <p:graphicFrame>
        <p:nvGraphicFramePr>
          <p:cNvPr id="36122" name="Object 282"/>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0428452"/>
              </p:ext>
            </p:extLst>
          </p:nvPr>
        </p:nvGraphicFramePr>
        <p:xfrm>
          <a:off x="4800600" y="2926375"/>
          <a:ext cx="4181513" cy="1377555"/>
        </p:xfrm>
        <a:graphic>
          <a:graphicData uri="http://schemas.openxmlformats.org/presentationml/2006/ole">
            <p:oleObj spid="_x0000_s36555" name="Equation" r:id="rId5" imgW="1841500" imgH="596900" progId="Equation.3">
              <p:embed/>
            </p:oleObj>
          </a:graphicData>
        </a:graphic>
      </p:graphicFrame>
      <p:sp>
        <p:nvSpPr>
          <p:cNvPr id="12" name="Rectangle 11"/>
          <p:cNvSpPr/>
          <p:nvPr/>
        </p:nvSpPr>
        <p:spPr>
          <a:xfrm>
            <a:off x="4724400" y="4303931"/>
            <a:ext cx="4256955" cy="923330"/>
          </a:xfrm>
          <a:prstGeom prst="rect">
            <a:avLst/>
          </a:prstGeom>
        </p:spPr>
        <p:txBody>
          <a:bodyPr wrap="square">
            <a:spAutoFit/>
          </a:bodyPr>
          <a:lstStyle/>
          <a:p>
            <a:pPr>
              <a:buFont typeface="Arial"/>
              <a:buChar char="•"/>
            </a:pPr>
            <a:r>
              <a:rPr lang="en-US" dirty="0" smtClean="0">
                <a:latin typeface="Calibri"/>
                <a:cs typeface="Calibri"/>
              </a:rPr>
              <a:t> </a:t>
            </a:r>
            <a:r>
              <a:rPr lang="en-US" b="1" dirty="0">
                <a:latin typeface="Calibri"/>
                <a:cs typeface="Calibri"/>
              </a:rPr>
              <a:t>a</a:t>
            </a:r>
            <a:r>
              <a:rPr lang="en-US" b="1" baseline="-25000" dirty="0" smtClean="0">
                <a:latin typeface="Calibri"/>
                <a:cs typeface="Calibri"/>
              </a:rPr>
              <a:t>w</a:t>
            </a:r>
            <a:r>
              <a:rPr lang="en-US" dirty="0" smtClean="0">
                <a:latin typeface="Calibri"/>
                <a:cs typeface="Calibri"/>
              </a:rPr>
              <a:t>: water activity</a:t>
            </a:r>
          </a:p>
          <a:p>
            <a:pPr>
              <a:buFont typeface="Arial"/>
              <a:buChar char="•"/>
            </a:pPr>
            <a:r>
              <a:rPr lang="en-US" b="1" dirty="0" smtClean="0">
                <a:latin typeface="Calibri"/>
                <a:cs typeface="Calibri"/>
              </a:rPr>
              <a:t> </a:t>
            </a:r>
            <a:r>
              <a:rPr lang="en-US" b="1" dirty="0" err="1" smtClean="0">
                <a:latin typeface="Calibri"/>
                <a:cs typeface="Calibri"/>
              </a:rPr>
              <a:t>D</a:t>
            </a:r>
            <a:r>
              <a:rPr lang="en-US" b="1" baseline="-25000" dirty="0" err="1" smtClean="0">
                <a:latin typeface="Calibri"/>
                <a:cs typeface="Calibri"/>
              </a:rPr>
              <a:t>dh</a:t>
            </a:r>
            <a:r>
              <a:rPr lang="en-US" dirty="0" smtClean="0">
                <a:latin typeface="Calibri"/>
                <a:cs typeface="Calibri"/>
              </a:rPr>
              <a:t>: mode diameter, dry-humidified state</a:t>
            </a:r>
          </a:p>
          <a:p>
            <a:pPr>
              <a:buFont typeface="Arial"/>
              <a:buChar char="•"/>
            </a:pPr>
            <a:r>
              <a:rPr lang="en-US" b="1" dirty="0" smtClean="0">
                <a:latin typeface="Calibri"/>
                <a:cs typeface="Calibri"/>
              </a:rPr>
              <a:t> </a:t>
            </a:r>
            <a:r>
              <a:rPr lang="en-US" b="1" dirty="0" err="1" smtClean="0">
                <a:latin typeface="Calibri"/>
                <a:cs typeface="Calibri"/>
              </a:rPr>
              <a:t>D</a:t>
            </a:r>
            <a:r>
              <a:rPr lang="en-US" b="1" baseline="-25000" dirty="0" err="1" smtClean="0">
                <a:latin typeface="Calibri"/>
                <a:cs typeface="Calibri"/>
              </a:rPr>
              <a:t>dry</a:t>
            </a:r>
            <a:r>
              <a:rPr lang="en-US" dirty="0">
                <a:latin typeface="Calibri"/>
                <a:cs typeface="Calibri"/>
              </a:rPr>
              <a:t>: mode </a:t>
            </a:r>
            <a:r>
              <a:rPr lang="en-US" dirty="0" smtClean="0">
                <a:latin typeface="Calibri"/>
                <a:cs typeface="Calibri"/>
              </a:rPr>
              <a:t>diameter, dry</a:t>
            </a:r>
            <a:r>
              <a:rPr lang="en-US" dirty="0">
                <a:latin typeface="Calibri"/>
                <a:cs typeface="Calibri"/>
              </a:rPr>
              <a:t> </a:t>
            </a:r>
            <a:r>
              <a:rPr lang="en-US" dirty="0" smtClean="0">
                <a:latin typeface="Calibri"/>
                <a:cs typeface="Calibri"/>
              </a:rPr>
              <a:t>state</a:t>
            </a:r>
          </a:p>
        </p:txBody>
      </p:sp>
      <p:sp>
        <p:nvSpPr>
          <p:cNvPr id="2" name="Rectangle 1"/>
          <p:cNvSpPr/>
          <p:nvPr/>
        </p:nvSpPr>
        <p:spPr>
          <a:xfrm>
            <a:off x="437518" y="733961"/>
            <a:ext cx="8227231" cy="1323439"/>
          </a:xfrm>
          <a:prstGeom prst="rect">
            <a:avLst/>
          </a:prstGeom>
        </p:spPr>
        <p:txBody>
          <a:bodyPr wrap="square">
            <a:spAutoFit/>
          </a:bodyPr>
          <a:lstStyle/>
          <a:p>
            <a:r>
              <a:rPr lang="en-US" sz="2000" b="1" dirty="0" err="1" smtClean="0">
                <a:latin typeface="Calibri"/>
                <a:cs typeface="Calibri"/>
              </a:rPr>
              <a:t>κ</a:t>
            </a:r>
            <a:r>
              <a:rPr lang="en-US" sz="2000" b="1" dirty="0">
                <a:latin typeface="Calibri"/>
                <a:cs typeface="Calibri"/>
              </a:rPr>
              <a:t>: </a:t>
            </a:r>
            <a:r>
              <a:rPr lang="en-US" sz="2000" b="1" dirty="0" err="1">
                <a:latin typeface="Calibri"/>
                <a:cs typeface="Calibri"/>
              </a:rPr>
              <a:t>hygroscopicity</a:t>
            </a:r>
            <a:r>
              <a:rPr lang="en-US" sz="2000" b="1" dirty="0">
                <a:latin typeface="Calibri"/>
                <a:cs typeface="Calibri"/>
              </a:rPr>
              <a:t> </a:t>
            </a:r>
            <a:r>
              <a:rPr lang="en-US" sz="2000" b="1" dirty="0" smtClean="0">
                <a:latin typeface="Calibri"/>
                <a:cs typeface="Calibri"/>
              </a:rPr>
              <a:t>parameter that describes water uptake</a:t>
            </a:r>
          </a:p>
          <a:p>
            <a:r>
              <a:rPr lang="en-US" sz="2000" dirty="0" smtClean="0">
                <a:latin typeface="Calibri"/>
                <a:cs typeface="Calibri"/>
              </a:rPr>
              <a:t>	</a:t>
            </a:r>
            <a:r>
              <a:rPr lang="en-US" sz="2000" dirty="0" err="1" smtClean="0">
                <a:latin typeface="Calibri"/>
                <a:cs typeface="Calibri"/>
              </a:rPr>
              <a:t>κ</a:t>
            </a:r>
            <a:r>
              <a:rPr lang="en-US" sz="2000" dirty="0" smtClean="0">
                <a:latin typeface="Calibri"/>
                <a:cs typeface="Calibri"/>
              </a:rPr>
              <a:t> = 0 means no water uptake (</a:t>
            </a:r>
            <a:r>
              <a:rPr lang="en-US" sz="2000" dirty="0" err="1" smtClean="0">
                <a:latin typeface="Calibri"/>
                <a:cs typeface="Calibri"/>
              </a:rPr>
              <a:t>nonhygroscopic</a:t>
            </a:r>
            <a:r>
              <a:rPr lang="en-US" sz="2000" dirty="0" smtClean="0">
                <a:latin typeface="Calibri"/>
                <a:cs typeface="Calibri"/>
              </a:rPr>
              <a:t> compounds)</a:t>
            </a:r>
          </a:p>
          <a:p>
            <a:r>
              <a:rPr lang="en-US" sz="2000" dirty="0" smtClean="0">
                <a:latin typeface="Calibri"/>
                <a:cs typeface="Calibri"/>
              </a:rPr>
              <a:t>	</a:t>
            </a:r>
            <a:r>
              <a:rPr lang="en-US" sz="2000" dirty="0" err="1" smtClean="0">
                <a:latin typeface="Calibri"/>
                <a:cs typeface="Calibri"/>
              </a:rPr>
              <a:t>κ</a:t>
            </a:r>
            <a:r>
              <a:rPr lang="en-US" sz="2000" dirty="0" smtClean="0">
                <a:latin typeface="Calibri"/>
                <a:cs typeface="Calibri"/>
              </a:rPr>
              <a:t> ~ 0.01 to 0.5 for slightly to very hygroscopic species</a:t>
            </a:r>
          </a:p>
          <a:p>
            <a:r>
              <a:rPr lang="en-US" sz="2000" dirty="0" smtClean="0">
                <a:latin typeface="Calibri"/>
                <a:cs typeface="Calibri"/>
              </a:rPr>
              <a:t>	</a:t>
            </a:r>
            <a:r>
              <a:rPr lang="en-US" sz="2000" dirty="0" err="1" smtClean="0">
                <a:latin typeface="Calibri"/>
                <a:cs typeface="Calibri"/>
              </a:rPr>
              <a:t>κ</a:t>
            </a:r>
            <a:r>
              <a:rPr lang="en-US" sz="2000" dirty="0" smtClean="0">
                <a:latin typeface="Calibri"/>
                <a:cs typeface="Calibri"/>
              </a:rPr>
              <a:t> ~ 0.5 to 1.4 for highly hygroscopic compounds</a:t>
            </a:r>
            <a:endParaRPr lang="en-US" sz="2000" dirty="0">
              <a:latin typeface="Calibri"/>
              <a:cs typeface="Calibri"/>
            </a:endParaRPr>
          </a:p>
        </p:txBody>
      </p:sp>
      <p:sp>
        <p:nvSpPr>
          <p:cNvPr id="4" name="Rectangle 3"/>
          <p:cNvSpPr/>
          <p:nvPr/>
        </p:nvSpPr>
        <p:spPr>
          <a:xfrm>
            <a:off x="4724400" y="2438400"/>
            <a:ext cx="4248488" cy="415498"/>
          </a:xfrm>
          <a:prstGeom prst="rect">
            <a:avLst/>
          </a:prstGeom>
        </p:spPr>
        <p:txBody>
          <a:bodyPr wrap="square">
            <a:spAutoFit/>
          </a:bodyPr>
          <a:lstStyle/>
          <a:p>
            <a:pPr algn="ctr"/>
            <a:r>
              <a:rPr lang="en-US" sz="2100" b="1" u="sng" dirty="0" smtClean="0">
                <a:solidFill>
                  <a:srgbClr val="3366FF"/>
                </a:solidFill>
                <a:latin typeface="Calibri"/>
                <a:cs typeface="Calibri"/>
              </a:rPr>
              <a:t>2 Diameter </a:t>
            </a:r>
            <a:r>
              <a:rPr lang="en-US" sz="2100" b="1" u="sng" dirty="0" smtClean="0">
                <a:solidFill>
                  <a:srgbClr val="3366FF"/>
                </a:solidFill>
                <a:latin typeface="Calibri"/>
                <a:cs typeface="Calibri"/>
              </a:rPr>
              <a:t>Modes</a:t>
            </a:r>
            <a:endParaRPr lang="en-US" sz="2100" dirty="0">
              <a:solidFill>
                <a:srgbClr val="3366FF"/>
              </a:solidFill>
              <a:latin typeface="Calibri"/>
              <a:cs typeface="Calibri"/>
            </a:endParaRPr>
          </a:p>
        </p:txBody>
      </p:sp>
      <p:sp>
        <p:nvSpPr>
          <p:cNvPr id="14" name="Rectangle 13"/>
          <p:cNvSpPr/>
          <p:nvPr/>
        </p:nvSpPr>
        <p:spPr>
          <a:xfrm>
            <a:off x="7417668" y="733961"/>
            <a:ext cx="1563687" cy="2539157"/>
          </a:xfrm>
          <a:prstGeom prst="rect">
            <a:avLst/>
          </a:prstGeom>
        </p:spPr>
        <p:txBody>
          <a:bodyPr wrap="square">
            <a:spAutoFit/>
          </a:bodyPr>
          <a:lstStyle/>
          <a:p>
            <a:r>
              <a:rPr lang="en-US" sz="2400" b="1" dirty="0" err="1" smtClean="0">
                <a:latin typeface="Calibri"/>
                <a:cs typeface="Calibri"/>
              </a:rPr>
              <a:t>κ</a:t>
            </a:r>
            <a:r>
              <a:rPr lang="en-US" sz="2400" b="1" dirty="0" smtClean="0">
                <a:latin typeface="Calibri"/>
                <a:cs typeface="Calibri"/>
              </a:rPr>
              <a:t> = </a:t>
            </a:r>
            <a:r>
              <a:rPr lang="en-US" sz="2400" b="1" dirty="0" smtClean="0">
                <a:latin typeface="Calibri"/>
                <a:cs typeface="Calibri"/>
              </a:rPr>
              <a:t>∑</a:t>
            </a:r>
            <a:r>
              <a:rPr lang="en-US" sz="2400" b="1" dirty="0" err="1" smtClean="0">
                <a:latin typeface="Calibri"/>
                <a:cs typeface="Calibri"/>
              </a:rPr>
              <a:t>E</a:t>
            </a:r>
            <a:r>
              <a:rPr lang="en-US" sz="2400" b="1" baseline="-25000" dirty="0" err="1" smtClean="0">
                <a:latin typeface="Calibri"/>
                <a:cs typeface="Calibri"/>
              </a:rPr>
              <a:t>i</a:t>
            </a:r>
            <a:r>
              <a:rPr lang="en-US" sz="2400" b="1" dirty="0" err="1" smtClean="0">
                <a:latin typeface="Calibri"/>
                <a:cs typeface="Calibri"/>
              </a:rPr>
              <a:t>κ</a:t>
            </a:r>
            <a:r>
              <a:rPr lang="en-US" sz="2400" b="1" baseline="-25000" dirty="0" err="1" smtClean="0">
                <a:latin typeface="Calibri"/>
                <a:cs typeface="Calibri"/>
              </a:rPr>
              <a:t>i</a:t>
            </a:r>
            <a:endParaRPr lang="en-US" sz="2400" b="1" baseline="-25000" dirty="0" smtClean="0">
              <a:latin typeface="Calibri"/>
              <a:cs typeface="Calibri"/>
            </a:endParaRPr>
          </a:p>
          <a:p>
            <a:r>
              <a:rPr lang="en-US" sz="2100" dirty="0" err="1" smtClean="0">
                <a:latin typeface="Calibri"/>
                <a:cs typeface="Calibri"/>
              </a:rPr>
              <a:t>κ</a:t>
            </a:r>
            <a:r>
              <a:rPr lang="en-US" sz="2100" baseline="-25000" dirty="0" err="1" smtClean="0">
                <a:latin typeface="Calibri"/>
                <a:cs typeface="Calibri"/>
              </a:rPr>
              <a:t>org</a:t>
            </a:r>
            <a:r>
              <a:rPr lang="en-US" sz="2100" baseline="-25000" dirty="0" smtClean="0">
                <a:latin typeface="Calibri"/>
                <a:cs typeface="Calibri"/>
              </a:rPr>
              <a:t> </a:t>
            </a:r>
            <a:r>
              <a:rPr lang="en-US" sz="2100" dirty="0" smtClean="0">
                <a:latin typeface="Calibri"/>
                <a:cs typeface="Calibri"/>
              </a:rPr>
              <a:t>~ 0.1</a:t>
            </a:r>
          </a:p>
          <a:p>
            <a:r>
              <a:rPr lang="en-US" sz="2100" dirty="0" smtClean="0">
                <a:latin typeface="Calibri"/>
                <a:cs typeface="Calibri"/>
              </a:rPr>
              <a:t>κ</a:t>
            </a:r>
            <a:r>
              <a:rPr lang="en-US" sz="2100" baseline="-25000" dirty="0" smtClean="0">
                <a:latin typeface="Calibri"/>
                <a:cs typeface="Calibri"/>
              </a:rPr>
              <a:t>SO4</a:t>
            </a:r>
            <a:r>
              <a:rPr lang="en-US" sz="2100" dirty="0" smtClean="0">
                <a:latin typeface="Calibri"/>
                <a:cs typeface="Calibri"/>
              </a:rPr>
              <a:t> ~ 0.5</a:t>
            </a:r>
          </a:p>
          <a:p>
            <a:r>
              <a:rPr lang="en-US" sz="2100" dirty="0" smtClean="0">
                <a:latin typeface="Calibri"/>
                <a:cs typeface="Calibri"/>
              </a:rPr>
              <a:t>κ</a:t>
            </a:r>
            <a:r>
              <a:rPr lang="en-US" sz="2100" baseline="-25000" dirty="0" smtClean="0">
                <a:latin typeface="Calibri"/>
                <a:cs typeface="Calibri"/>
              </a:rPr>
              <a:t>NO3</a:t>
            </a:r>
            <a:r>
              <a:rPr lang="en-US" sz="2100" dirty="0" smtClean="0">
                <a:latin typeface="Calibri"/>
                <a:cs typeface="Calibri"/>
              </a:rPr>
              <a:t> </a:t>
            </a:r>
            <a:r>
              <a:rPr lang="en-US" sz="2100" dirty="0" smtClean="0">
                <a:latin typeface="Calibri"/>
                <a:cs typeface="Calibri"/>
              </a:rPr>
              <a:t>~ </a:t>
            </a:r>
            <a:r>
              <a:rPr lang="en-US" sz="2100" dirty="0" smtClean="0">
                <a:latin typeface="Calibri"/>
                <a:cs typeface="Calibri"/>
              </a:rPr>
              <a:t>0.7</a:t>
            </a:r>
          </a:p>
          <a:p>
            <a:endParaRPr lang="en-US" sz="2400" dirty="0" smtClean="0">
              <a:latin typeface="Calibri"/>
              <a:cs typeface="Calibri"/>
            </a:endParaRPr>
          </a:p>
          <a:p>
            <a:r>
              <a:rPr lang="en-US" sz="2400" dirty="0" smtClean="0">
                <a:latin typeface="Calibri"/>
                <a:cs typeface="Calibri"/>
              </a:rPr>
              <a:t>  </a:t>
            </a:r>
            <a:endParaRPr lang="en-US" sz="2400" dirty="0" smtClean="0">
              <a:latin typeface="Calibri"/>
              <a:cs typeface="Calibri"/>
            </a:endParaRPr>
          </a:p>
          <a:p>
            <a:endParaRPr lang="en-US" sz="2400" dirty="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77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1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3" grpId="0"/>
      <p:bldP spid="15" grpId="0"/>
      <p:bldP spid="12" grpId="0"/>
      <p:bldP spid="4" grpId="0"/>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r"/>
            <a:r>
              <a:rPr lang="en-US" sz="2600" b="1" dirty="0" err="1" smtClean="0">
                <a:solidFill>
                  <a:schemeClr val="bg1"/>
                </a:solidFill>
                <a:latin typeface="Calibri"/>
                <a:cs typeface="Calibri"/>
              </a:rPr>
              <a:t>κ</a:t>
            </a:r>
            <a:r>
              <a:rPr lang="en-US" sz="2600" b="1" dirty="0" smtClean="0">
                <a:solidFill>
                  <a:schemeClr val="bg1"/>
                </a:solidFill>
                <a:latin typeface="Calibri"/>
                <a:cs typeface="Calibri"/>
              </a:rPr>
              <a:t> Diurnal Trend</a:t>
            </a:r>
            <a:endParaRPr lang="en-US" sz="2600" b="1" baseline="-25000" dirty="0">
              <a:solidFill>
                <a:schemeClr val="bg1"/>
              </a:solidFill>
              <a:latin typeface="Calibri"/>
              <a:cs typeface="Calibri"/>
            </a:endParaRPr>
          </a:p>
        </p:txBody>
      </p:sp>
      <p:sp>
        <p:nvSpPr>
          <p:cNvPr id="26" name="Rectangle 25"/>
          <p:cNvSpPr/>
          <p:nvPr/>
        </p:nvSpPr>
        <p:spPr>
          <a:xfrm>
            <a:off x="7185546" y="1207532"/>
            <a:ext cx="1806054" cy="1107996"/>
          </a:xfrm>
          <a:prstGeom prst="rect">
            <a:avLst/>
          </a:prstGeom>
        </p:spPr>
        <p:txBody>
          <a:bodyPr wrap="square">
            <a:spAutoFit/>
          </a:bodyPr>
          <a:lstStyle/>
          <a:p>
            <a:r>
              <a:rPr lang="en-US" sz="1600" dirty="0" smtClean="0">
                <a:latin typeface="Calibri"/>
                <a:cs typeface="Calibri"/>
              </a:rPr>
              <a:t>Smaller diameter mode may be more </a:t>
            </a:r>
            <a:r>
              <a:rPr lang="en-US" sz="1600" b="1" dirty="0" smtClean="0">
                <a:latin typeface="Calibri"/>
                <a:cs typeface="Calibri"/>
              </a:rPr>
              <a:t>organic dominated </a:t>
            </a:r>
            <a:r>
              <a:rPr lang="en-US" sz="1600" dirty="0" smtClean="0">
                <a:latin typeface="Calibri"/>
                <a:cs typeface="Calibri"/>
              </a:rPr>
              <a:t>(lower </a:t>
            </a:r>
            <a:r>
              <a:rPr lang="en-US" sz="1600" dirty="0" err="1" smtClean="0">
                <a:latin typeface="Calibri"/>
                <a:cs typeface="Calibri"/>
              </a:rPr>
              <a:t>κ</a:t>
            </a:r>
            <a:r>
              <a:rPr lang="en-US" sz="1600" dirty="0" smtClean="0">
                <a:latin typeface="Calibri"/>
                <a:cs typeface="Calibri"/>
              </a:rPr>
              <a:t>). </a:t>
            </a:r>
            <a:r>
              <a:rPr lang="en-US" sz="1600" dirty="0" err="1" smtClean="0">
                <a:latin typeface="Calibri"/>
                <a:cs typeface="Calibri"/>
              </a:rPr>
              <a:t>﻿</a:t>
            </a:r>
            <a:endParaRPr lang="en-US" sz="1600" dirty="0">
              <a:latin typeface="Calibri"/>
              <a:cs typeface="Calibri"/>
            </a:endParaRPr>
          </a:p>
        </p:txBody>
      </p:sp>
      <p:sp>
        <p:nvSpPr>
          <p:cNvPr id="28" name="Rectangle 27"/>
          <p:cNvSpPr/>
          <p:nvPr/>
        </p:nvSpPr>
        <p:spPr>
          <a:xfrm>
            <a:off x="7239000" y="2743200"/>
            <a:ext cx="1488554" cy="369332"/>
          </a:xfrm>
          <a:prstGeom prst="rect">
            <a:avLst/>
          </a:prstGeom>
        </p:spPr>
        <p:txBody>
          <a:bodyPr wrap="square">
            <a:spAutoFit/>
          </a:bodyPr>
          <a:lstStyle/>
          <a:p>
            <a:r>
              <a:rPr lang="en-US" b="1" dirty="0" err="1" smtClean="0">
                <a:solidFill>
                  <a:srgbClr val="3366FF"/>
                </a:solidFill>
                <a:latin typeface="Calibri"/>
                <a:cs typeface="Calibri"/>
              </a:rPr>
              <a:t>κ</a:t>
            </a:r>
            <a:r>
              <a:rPr lang="en-US" b="1" dirty="0" smtClean="0">
                <a:solidFill>
                  <a:srgbClr val="3366FF"/>
                </a:solidFill>
                <a:latin typeface="Calibri"/>
                <a:cs typeface="Calibri"/>
              </a:rPr>
              <a:t> ~ 0.2 to 0.3</a:t>
            </a:r>
            <a:endParaRPr lang="en-US" b="1" dirty="0">
              <a:solidFill>
                <a:srgbClr val="3366FF"/>
              </a:solidFill>
              <a:latin typeface="Calibri"/>
              <a:cs typeface="Calibri"/>
            </a:endParaRPr>
          </a:p>
        </p:txBody>
      </p:sp>
      <p:sp>
        <p:nvSpPr>
          <p:cNvPr id="6" name="Rectangle 5"/>
          <p:cNvSpPr/>
          <p:nvPr/>
        </p:nvSpPr>
        <p:spPr>
          <a:xfrm>
            <a:off x="7239000" y="838200"/>
            <a:ext cx="1494904" cy="369332"/>
          </a:xfrm>
          <a:prstGeom prst="rect">
            <a:avLst/>
          </a:prstGeom>
        </p:spPr>
        <p:txBody>
          <a:bodyPr wrap="square">
            <a:spAutoFit/>
          </a:bodyPr>
          <a:lstStyle/>
          <a:p>
            <a:r>
              <a:rPr lang="en-US" b="1" dirty="0" err="1" smtClean="0">
                <a:solidFill>
                  <a:srgbClr val="3366FF"/>
                </a:solidFill>
                <a:latin typeface="Calibri"/>
                <a:cs typeface="Calibri"/>
              </a:rPr>
              <a:t>κ</a:t>
            </a:r>
            <a:r>
              <a:rPr lang="en-US" b="1" dirty="0" smtClean="0">
                <a:solidFill>
                  <a:srgbClr val="3366FF"/>
                </a:solidFill>
                <a:latin typeface="Calibri"/>
                <a:cs typeface="Calibri"/>
              </a:rPr>
              <a:t> ~ 0.1 to 0.2</a:t>
            </a:r>
            <a:endParaRPr lang="en-US" b="1" dirty="0">
              <a:solidFill>
                <a:srgbClr val="3366FF"/>
              </a:solidFill>
              <a:latin typeface="Calibri"/>
              <a:cs typeface="Calibri"/>
            </a:endParaRPr>
          </a:p>
        </p:txBody>
      </p:sp>
      <p:sp>
        <p:nvSpPr>
          <p:cNvPr id="7" name="Rectangle 6"/>
          <p:cNvSpPr/>
          <p:nvPr/>
        </p:nvSpPr>
        <p:spPr>
          <a:xfrm>
            <a:off x="7232650" y="4714663"/>
            <a:ext cx="1494904" cy="1354217"/>
          </a:xfrm>
          <a:prstGeom prst="rect">
            <a:avLst/>
          </a:prstGeom>
        </p:spPr>
        <p:txBody>
          <a:bodyPr wrap="square">
            <a:spAutoFit/>
          </a:bodyPr>
          <a:lstStyle/>
          <a:p>
            <a:r>
              <a:rPr lang="en-US" b="1" dirty="0" err="1" smtClean="0">
                <a:solidFill>
                  <a:srgbClr val="3366FF"/>
                </a:solidFill>
                <a:latin typeface="Calibri"/>
                <a:cs typeface="Calibri"/>
              </a:rPr>
              <a:t>κ</a:t>
            </a:r>
            <a:r>
              <a:rPr lang="en-US" b="1" dirty="0" smtClean="0">
                <a:solidFill>
                  <a:srgbClr val="3366FF"/>
                </a:solidFill>
                <a:latin typeface="Calibri"/>
                <a:cs typeface="Calibri"/>
              </a:rPr>
              <a:t> ~ 0.2 to 0.3</a:t>
            </a:r>
          </a:p>
          <a:p>
            <a:r>
              <a:rPr lang="en-US" sz="1600" dirty="0" smtClean="0">
                <a:solidFill>
                  <a:srgbClr val="000000"/>
                </a:solidFill>
                <a:latin typeface="Calibri"/>
                <a:cs typeface="Calibri"/>
              </a:rPr>
              <a:t>Consistent with a mix of organic and inorganic compounds </a:t>
            </a:r>
          </a:p>
        </p:txBody>
      </p:sp>
      <p:pic>
        <p:nvPicPr>
          <p:cNvPr id="8" name="Picture 7" descr="figure6.pdf"/>
          <p:cNvPicPr>
            <a:picLocks noChangeAspect="1"/>
          </p:cNvPicPr>
          <p:nvPr/>
        </p:nvPicPr>
        <p:blipFill>
          <a:blip r:embed="rId3"/>
          <a:stretch>
            <a:fillRect/>
          </a:stretch>
        </p:blipFill>
        <p:spPr>
          <a:xfrm>
            <a:off x="228600" y="609599"/>
            <a:ext cx="6705600" cy="6098567"/>
          </a:xfrm>
          <a:prstGeom prst="rect">
            <a:avLst/>
          </a:prstGeom>
        </p:spPr>
      </p:pic>
      <p:sp>
        <p:nvSpPr>
          <p:cNvPr id="9" name="Rectangle 8"/>
          <p:cNvSpPr/>
          <p:nvPr/>
        </p:nvSpPr>
        <p:spPr>
          <a:xfrm>
            <a:off x="7185546" y="3124200"/>
            <a:ext cx="1958454" cy="1323439"/>
          </a:xfrm>
          <a:prstGeom prst="rect">
            <a:avLst/>
          </a:prstGeom>
        </p:spPr>
        <p:txBody>
          <a:bodyPr wrap="square">
            <a:spAutoFit/>
          </a:bodyPr>
          <a:lstStyle/>
          <a:p>
            <a:r>
              <a:rPr lang="en-US" sz="1600" dirty="0" smtClean="0">
                <a:latin typeface="Calibri"/>
                <a:cs typeface="Calibri"/>
              </a:rPr>
              <a:t>Higher diameter mode may contain more </a:t>
            </a:r>
            <a:r>
              <a:rPr lang="en-US" sz="1600" b="1" dirty="0" smtClean="0">
                <a:latin typeface="Calibri"/>
                <a:cs typeface="Calibri"/>
              </a:rPr>
              <a:t>sulfates </a:t>
            </a:r>
            <a:r>
              <a:rPr lang="en-US" sz="1600" dirty="0" smtClean="0">
                <a:latin typeface="Calibri"/>
                <a:cs typeface="Calibri"/>
              </a:rPr>
              <a:t>(higher </a:t>
            </a:r>
            <a:r>
              <a:rPr lang="en-US" sz="1600" dirty="0" err="1" smtClean="0">
                <a:latin typeface="Calibri"/>
                <a:cs typeface="Calibri"/>
              </a:rPr>
              <a:t>κ</a:t>
            </a:r>
            <a:r>
              <a:rPr lang="en-US" sz="1600" dirty="0" smtClean="0">
                <a:latin typeface="Calibri"/>
                <a:cs typeface="Calibri"/>
              </a:rPr>
              <a:t>) &amp; comprises most of the </a:t>
            </a:r>
            <a:r>
              <a:rPr lang="en-US" sz="1600" b="1" dirty="0" smtClean="0">
                <a:latin typeface="Calibri"/>
                <a:cs typeface="Calibri"/>
              </a:rPr>
              <a:t>volume</a:t>
            </a:r>
            <a:endParaRPr lang="en-US" sz="1600" b="1" dirty="0">
              <a:latin typeface="Calibri"/>
              <a:cs typeface="Calibri"/>
            </a:endParaRPr>
          </a:p>
        </p:txBody>
      </p:sp>
      <p:sp>
        <p:nvSpPr>
          <p:cNvPr id="2" name="Rectangle 1"/>
          <p:cNvSpPr/>
          <p:nvPr/>
        </p:nvSpPr>
        <p:spPr>
          <a:xfrm>
            <a:off x="4487034" y="838200"/>
            <a:ext cx="2267117" cy="369332"/>
          </a:xfrm>
          <a:prstGeom prst="rect">
            <a:avLst/>
          </a:prstGeom>
        </p:spPr>
        <p:txBody>
          <a:bodyPr wrap="none">
            <a:spAutoFit/>
          </a:bodyPr>
          <a:lstStyle/>
          <a:p>
            <a:r>
              <a:rPr lang="en-US" dirty="0" smtClean="0">
                <a:latin typeface="Calibri"/>
                <a:cs typeface="Calibri"/>
              </a:rPr>
              <a:t>Lower diameter mode</a:t>
            </a:r>
            <a:endParaRPr lang="en-US" dirty="0">
              <a:latin typeface="Calibri"/>
              <a:cs typeface="Calibri"/>
            </a:endParaRPr>
          </a:p>
        </p:txBody>
      </p:sp>
      <p:sp>
        <p:nvSpPr>
          <p:cNvPr id="10" name="Rectangle 9"/>
          <p:cNvSpPr/>
          <p:nvPr/>
        </p:nvSpPr>
        <p:spPr>
          <a:xfrm>
            <a:off x="4444091" y="2678668"/>
            <a:ext cx="2310060" cy="369332"/>
          </a:xfrm>
          <a:prstGeom prst="rect">
            <a:avLst/>
          </a:prstGeom>
        </p:spPr>
        <p:txBody>
          <a:bodyPr wrap="none">
            <a:spAutoFit/>
          </a:bodyPr>
          <a:lstStyle/>
          <a:p>
            <a:r>
              <a:rPr lang="en-US" dirty="0" smtClean="0">
                <a:latin typeface="Calibri"/>
                <a:cs typeface="Calibri"/>
              </a:rPr>
              <a:t>Higher diameter mode</a:t>
            </a:r>
            <a:endParaRPr lang="en-US" dirty="0">
              <a:latin typeface="Calibri"/>
              <a:cs typeface="Calibri"/>
            </a:endParaRPr>
          </a:p>
        </p:txBody>
      </p:sp>
      <p:sp>
        <p:nvSpPr>
          <p:cNvPr id="11" name="Rectangle 10"/>
          <p:cNvSpPr/>
          <p:nvPr/>
        </p:nvSpPr>
        <p:spPr>
          <a:xfrm>
            <a:off x="5817887" y="4431268"/>
            <a:ext cx="910864" cy="369332"/>
          </a:xfrm>
          <a:prstGeom prst="rect">
            <a:avLst/>
          </a:prstGeom>
        </p:spPr>
        <p:txBody>
          <a:bodyPr wrap="none">
            <a:spAutoFit/>
          </a:bodyPr>
          <a:lstStyle/>
          <a:p>
            <a:r>
              <a:rPr lang="en-US" dirty="0" smtClean="0">
                <a:latin typeface="Calibri"/>
                <a:cs typeface="Calibri"/>
              </a:rPr>
              <a:t>Volume</a:t>
            </a:r>
            <a:endParaRPr lang="en-US" dirty="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77693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ure7.pdf"/>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39700" y="849429"/>
            <a:ext cx="6858000" cy="6237171"/>
          </a:xfrm>
          <a:prstGeom prst="rect">
            <a:avLst/>
          </a:prstGeom>
        </p:spPr>
      </p:pic>
      <p:sp>
        <p:nvSpPr>
          <p:cNvPr id="5"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r"/>
            <a:r>
              <a:rPr lang="en-US" sz="2600" b="1" dirty="0" smtClean="0">
                <a:solidFill>
                  <a:schemeClr val="bg1"/>
                </a:solidFill>
                <a:latin typeface="Calibri"/>
                <a:cs typeface="Calibri"/>
              </a:rPr>
              <a:t>Growth factor (volume-based)</a:t>
            </a:r>
            <a:endParaRPr lang="en-US" sz="2600" b="1" baseline="-25000" dirty="0">
              <a:solidFill>
                <a:schemeClr val="bg1"/>
              </a:solidFill>
              <a:latin typeface="Calibri"/>
              <a:cs typeface="Calibri"/>
            </a:endParaRPr>
          </a:p>
        </p:txBody>
      </p:sp>
      <p:graphicFrame>
        <p:nvGraphicFramePr>
          <p:cNvPr id="27" name="Object 2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1101903"/>
              </p:ext>
            </p:extLst>
          </p:nvPr>
        </p:nvGraphicFramePr>
        <p:xfrm>
          <a:off x="6581246" y="1981200"/>
          <a:ext cx="2149475" cy="974725"/>
        </p:xfrm>
        <a:graphic>
          <a:graphicData uri="http://schemas.openxmlformats.org/presentationml/2006/ole">
            <p:oleObj spid="_x0000_s35166" name="Equation" r:id="rId5" imgW="977900" imgH="444500" progId="Equation.3">
              <p:embed/>
            </p:oleObj>
          </a:graphicData>
        </a:graphic>
      </p:graphicFrame>
      <p:graphicFrame>
        <p:nvGraphicFramePr>
          <p:cNvPr id="17" name="Object 16"/>
          <p:cNvGraphicFramePr>
            <a:graphicFrameLocks noChangeAspect="1"/>
          </p:cNvGraphicFramePr>
          <p:nvPr>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2677582"/>
              </p:ext>
            </p:extLst>
          </p:nvPr>
        </p:nvGraphicFramePr>
        <p:xfrm>
          <a:off x="6589713" y="3382963"/>
          <a:ext cx="2149475" cy="464751"/>
        </p:xfrm>
        <a:graphic>
          <a:graphicData uri="http://schemas.openxmlformats.org/presentationml/2006/ole">
            <p:oleObj spid="_x0000_s35167" name="Equation" r:id="rId6" imgW="1346200" imgH="279400" progId="Equation.3">
              <p:embed/>
            </p:oleObj>
          </a:graphicData>
        </a:graphic>
      </p:graphicFrame>
      <p:sp>
        <p:nvSpPr>
          <p:cNvPr id="3" name="Rectangle 2"/>
          <p:cNvSpPr/>
          <p:nvPr/>
        </p:nvSpPr>
        <p:spPr>
          <a:xfrm>
            <a:off x="139699" y="756205"/>
            <a:ext cx="8775701" cy="738664"/>
          </a:xfrm>
          <a:prstGeom prst="rect">
            <a:avLst/>
          </a:prstGeom>
        </p:spPr>
        <p:txBody>
          <a:bodyPr wrap="square">
            <a:spAutoFit/>
          </a:bodyPr>
          <a:lstStyle/>
          <a:p>
            <a:r>
              <a:rPr lang="en-US" sz="2100" i="1" dirty="0" err="1" smtClean="0">
                <a:latin typeface="Calibri"/>
                <a:cs typeface="Calibri"/>
              </a:rPr>
              <a:t>gf</a:t>
            </a:r>
            <a:r>
              <a:rPr lang="en-US" sz="2100" baseline="-25000" dirty="0" err="1" smtClean="0">
                <a:latin typeface="Calibri"/>
                <a:cs typeface="Calibri"/>
              </a:rPr>
              <a:t>vol</a:t>
            </a:r>
            <a:r>
              <a:rPr lang="en-US" sz="2100" baseline="-25000" dirty="0" smtClean="0">
                <a:latin typeface="Calibri"/>
                <a:cs typeface="Calibri"/>
              </a:rPr>
              <a:t> </a:t>
            </a:r>
            <a:r>
              <a:rPr lang="en-US" sz="2100" dirty="0" smtClean="0">
                <a:latin typeface="Calibri"/>
                <a:cs typeface="Calibri"/>
              </a:rPr>
              <a:t>= 1 (no volume change when water condenses onto particle)</a:t>
            </a:r>
          </a:p>
          <a:p>
            <a:r>
              <a:rPr lang="en-US" sz="2100" i="1" dirty="0" err="1">
                <a:latin typeface="Calibri"/>
                <a:cs typeface="Calibri"/>
              </a:rPr>
              <a:t>gf</a:t>
            </a:r>
            <a:r>
              <a:rPr lang="en-US" sz="2100" baseline="-25000" dirty="0" err="1">
                <a:latin typeface="Calibri"/>
                <a:cs typeface="Calibri"/>
              </a:rPr>
              <a:t>vol</a:t>
            </a:r>
            <a:r>
              <a:rPr lang="en-US" sz="2100" baseline="-25000" dirty="0">
                <a:latin typeface="Calibri"/>
                <a:cs typeface="Calibri"/>
              </a:rPr>
              <a:t> </a:t>
            </a:r>
            <a:r>
              <a:rPr lang="en-US" sz="2100" baseline="-25000" dirty="0" smtClean="0">
                <a:latin typeface="Calibri"/>
                <a:cs typeface="Calibri"/>
              </a:rPr>
              <a:t> </a:t>
            </a:r>
            <a:r>
              <a:rPr lang="en-US" sz="2100" dirty="0">
                <a:latin typeface="Calibri"/>
                <a:cs typeface="Calibri"/>
              </a:rPr>
              <a:t>=</a:t>
            </a:r>
            <a:r>
              <a:rPr lang="en-US" sz="2100" dirty="0" smtClean="0">
                <a:latin typeface="Calibri"/>
                <a:cs typeface="Calibri"/>
              </a:rPr>
              <a:t> 2 (volume doubles when water condenses onto particle)</a:t>
            </a:r>
            <a:endParaRPr lang="en-US" sz="2100" dirty="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578527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figure8.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52400" y="685800"/>
            <a:ext cx="6997700" cy="6364224"/>
          </a:xfrm>
          <a:prstGeom prst="rect">
            <a:avLst/>
          </a:prstGeom>
        </p:spPr>
      </p:pic>
      <p:sp>
        <p:nvSpPr>
          <p:cNvPr id="4" name="Title 1"/>
          <p:cNvSpPr txBox="1">
            <a:spLocks/>
          </p:cNvSpPr>
          <p:nvPr/>
        </p:nvSpPr>
        <p:spPr bwMode="auto">
          <a:xfrm>
            <a:off x="2971800" y="0"/>
            <a:ext cx="6172200" cy="596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bg1"/>
                </a:solidFill>
                <a:effectLst/>
                <a:uLnTx/>
                <a:uFillTx/>
                <a:latin typeface="Calibri"/>
                <a:ea typeface="+mj-ea"/>
                <a:cs typeface="Calibri"/>
              </a:rPr>
              <a:t>Semi-volatiles</a:t>
            </a:r>
            <a:endParaRPr kumimoji="0" lang="en-US" sz="2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5" name="Rectangle 14"/>
          <p:cNvSpPr/>
          <p:nvPr/>
        </p:nvSpPr>
        <p:spPr>
          <a:xfrm>
            <a:off x="6477000" y="2971800"/>
            <a:ext cx="2514600" cy="1938992"/>
          </a:xfrm>
          <a:prstGeom prst="rect">
            <a:avLst/>
          </a:prstGeom>
          <a:solidFill>
            <a:schemeClr val="bg1">
              <a:alpha val="86000"/>
            </a:schemeClr>
          </a:solidFill>
          <a:ln w="25400">
            <a:noFill/>
          </a:ln>
        </p:spPr>
        <p:txBody>
          <a:bodyPr wrap="square">
            <a:spAutoFit/>
          </a:bodyPr>
          <a:lstStyle/>
          <a:p>
            <a:pPr marL="230188" indent="-230188">
              <a:spcAft>
                <a:spcPts val="600"/>
              </a:spcAft>
              <a:buFont typeface="Arial"/>
              <a:buChar char="•"/>
            </a:pPr>
            <a:r>
              <a:rPr lang="en-US" sz="1900" dirty="0" smtClean="0">
                <a:latin typeface="Calibri"/>
                <a:cs typeface="Calibri"/>
              </a:rPr>
              <a:t>Reversible process on short time scales</a:t>
            </a:r>
          </a:p>
          <a:p>
            <a:pPr marL="230188" indent="-230188" algn="ctr">
              <a:spcAft>
                <a:spcPts val="600"/>
              </a:spcAft>
            </a:pPr>
            <a:r>
              <a:rPr lang="en-US" sz="1500" b="1" dirty="0" smtClean="0">
                <a:latin typeface="Calibri"/>
                <a:cs typeface="Calibri"/>
              </a:rPr>
              <a:t>OR</a:t>
            </a:r>
          </a:p>
          <a:p>
            <a:pPr marL="230188" indent="-230188">
              <a:spcAft>
                <a:spcPts val="600"/>
              </a:spcAft>
              <a:buFont typeface="Arial"/>
              <a:buChar char="•"/>
            </a:pPr>
            <a:r>
              <a:rPr lang="en-US" sz="1900" dirty="0" smtClean="0">
                <a:latin typeface="Calibri"/>
                <a:cs typeface="Calibri"/>
              </a:rPr>
              <a:t>Effect is smaller than our measurement uncertainty</a:t>
            </a:r>
          </a:p>
        </p:txBody>
      </p:sp>
      <p:sp>
        <p:nvSpPr>
          <p:cNvPr id="16" name="Rectangle 15"/>
          <p:cNvSpPr/>
          <p:nvPr/>
        </p:nvSpPr>
        <p:spPr>
          <a:xfrm>
            <a:off x="838200" y="647581"/>
            <a:ext cx="7848600" cy="800219"/>
          </a:xfrm>
          <a:prstGeom prst="rect">
            <a:avLst/>
          </a:prstGeom>
          <a:solidFill>
            <a:schemeClr val="bg1">
              <a:alpha val="86000"/>
            </a:schemeClr>
          </a:solidFill>
          <a:ln w="25400">
            <a:noFill/>
          </a:ln>
        </p:spPr>
        <p:txBody>
          <a:bodyPr wrap="square">
            <a:spAutoFit/>
          </a:bodyPr>
          <a:lstStyle/>
          <a:p>
            <a:pPr marL="50800"/>
            <a:r>
              <a:rPr lang="en-US" sz="2300" dirty="0" smtClean="0">
                <a:solidFill>
                  <a:srgbClr val="000000"/>
                </a:solidFill>
                <a:latin typeface="Swiss 721  BT"/>
                <a:cs typeface="Swiss 721  BT"/>
              </a:rPr>
              <a:t>95% Confidence Interval: </a:t>
            </a:r>
            <a:r>
              <a:rPr lang="en-US" sz="2300" b="1" dirty="0">
                <a:solidFill>
                  <a:srgbClr val="3366FF"/>
                </a:solidFill>
                <a:latin typeface="Swiss 721  BT"/>
                <a:cs typeface="Swiss 721  BT"/>
              </a:rPr>
              <a:t>D</a:t>
            </a:r>
            <a:r>
              <a:rPr lang="en-US" sz="2300" b="1" dirty="0" smtClean="0">
                <a:solidFill>
                  <a:srgbClr val="3366FF"/>
                </a:solidFill>
                <a:latin typeface="Swiss 721  BT"/>
                <a:cs typeface="Swiss 721  BT"/>
              </a:rPr>
              <a:t>etection </a:t>
            </a:r>
            <a:r>
              <a:rPr lang="en-US" sz="2300" b="1" dirty="0">
                <a:solidFill>
                  <a:srgbClr val="3366FF"/>
                </a:solidFill>
                <a:latin typeface="Swiss 721  BT"/>
                <a:cs typeface="Swiss 721  BT"/>
              </a:rPr>
              <a:t>of SV </a:t>
            </a:r>
            <a:r>
              <a:rPr lang="en-US" sz="2300" b="1" dirty="0" smtClean="0">
                <a:solidFill>
                  <a:srgbClr val="3366FF"/>
                </a:solidFill>
                <a:latin typeface="Swiss 721  BT"/>
                <a:cs typeface="Swiss 721  BT"/>
              </a:rPr>
              <a:t>material is not </a:t>
            </a:r>
          </a:p>
          <a:p>
            <a:pPr marL="50800" indent="3386138"/>
            <a:r>
              <a:rPr lang="en-US" sz="2300" b="1" dirty="0" smtClean="0">
                <a:solidFill>
                  <a:srgbClr val="3366FF"/>
                </a:solidFill>
                <a:latin typeface="Swiss 721  BT"/>
                <a:cs typeface="Swiss 721  BT"/>
              </a:rPr>
              <a:t>statistically discernible</a:t>
            </a:r>
            <a:endParaRPr lang="en-US" sz="2300" b="1" dirty="0">
              <a:solidFill>
                <a:srgbClr val="3366FF"/>
              </a:solidFill>
              <a:latin typeface="Swiss 721  BT"/>
              <a:cs typeface="Swiss 721  BT"/>
            </a:endParaRPr>
          </a:p>
        </p:txBody>
      </p:sp>
      <p:sp>
        <p:nvSpPr>
          <p:cNvPr id="10" name="Rectangle 9"/>
          <p:cNvSpPr/>
          <p:nvPr/>
        </p:nvSpPr>
        <p:spPr>
          <a:xfrm>
            <a:off x="6553200" y="1981200"/>
            <a:ext cx="2438400" cy="769441"/>
          </a:xfrm>
          <a:prstGeom prst="rect">
            <a:avLst/>
          </a:prstGeom>
        </p:spPr>
        <p:txBody>
          <a:bodyPr wrap="square">
            <a:spAutoFit/>
          </a:bodyPr>
          <a:lstStyle/>
          <a:p>
            <a:pPr algn="ctr"/>
            <a:r>
              <a:rPr lang="en-US" sz="2200" b="1" dirty="0" smtClean="0">
                <a:solidFill>
                  <a:srgbClr val="000000"/>
                </a:solidFill>
                <a:latin typeface="Calibri"/>
                <a:cs typeface="Calibri"/>
              </a:rPr>
              <a:t>Water-mediated partitioning of SV</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waterCMAQRHanddry.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139700"/>
            <a:ext cx="7823200" cy="7114995"/>
          </a:xfrm>
          <a:prstGeom prst="rect">
            <a:avLst/>
          </a:prstGeom>
        </p:spPr>
      </p:pic>
      <p:sp>
        <p:nvSpPr>
          <p:cNvPr id="8" name="TextBox 7"/>
          <p:cNvSpPr txBox="1"/>
          <p:nvPr/>
        </p:nvSpPr>
        <p:spPr>
          <a:xfrm rot="16200000">
            <a:off x="-1044861" y="3205518"/>
            <a:ext cx="2497779" cy="353943"/>
          </a:xfrm>
          <a:prstGeom prst="rect">
            <a:avLst/>
          </a:prstGeom>
          <a:solidFill>
            <a:schemeClr val="bg1"/>
          </a:solidFill>
        </p:spPr>
        <p:txBody>
          <a:bodyPr wrap="square" rtlCol="0">
            <a:spAutoFit/>
          </a:bodyPr>
          <a:lstStyle/>
          <a:p>
            <a:pPr algn="ctr"/>
            <a:r>
              <a:rPr lang="en-US" sz="1700" dirty="0" smtClean="0">
                <a:latin typeface="Helvetica"/>
                <a:cs typeface="Helvetica"/>
              </a:rPr>
              <a:t>Liquid water (µg m</a:t>
            </a:r>
            <a:r>
              <a:rPr lang="en-US" sz="1700" baseline="30000" dirty="0" smtClean="0">
                <a:latin typeface="Helvetica"/>
                <a:cs typeface="Helvetica"/>
              </a:rPr>
              <a:t>-3</a:t>
            </a:r>
            <a:r>
              <a:rPr lang="en-US" sz="1700" dirty="0" smtClean="0">
                <a:latin typeface="Helvetica"/>
                <a:cs typeface="Helvetica"/>
              </a:rPr>
              <a:t>)</a:t>
            </a:r>
            <a:endParaRPr lang="en-US" sz="1700" dirty="0">
              <a:latin typeface="Helvetica"/>
              <a:cs typeface="Helvetica"/>
            </a:endParaRPr>
          </a:p>
        </p:txBody>
      </p:sp>
      <p:sp>
        <p:nvSpPr>
          <p:cNvPr id="10" name="Title 1"/>
          <p:cNvSpPr txBox="1">
            <a:spLocks/>
          </p:cNvSpPr>
          <p:nvPr/>
        </p:nvSpPr>
        <p:spPr bwMode="auto">
          <a:xfrm>
            <a:off x="2971800" y="0"/>
            <a:ext cx="6172200" cy="596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bg1"/>
                </a:solidFill>
                <a:effectLst/>
                <a:uLnTx/>
                <a:uFillTx/>
                <a:latin typeface="Calibri"/>
                <a:ea typeface="+mj-ea"/>
                <a:cs typeface="Calibri"/>
              </a:rPr>
              <a:t>CMAQ comparison</a:t>
            </a:r>
            <a:endParaRPr kumimoji="0" lang="en-US" sz="2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2" name="TextBox 11"/>
          <p:cNvSpPr txBox="1"/>
          <p:nvPr/>
        </p:nvSpPr>
        <p:spPr>
          <a:xfrm>
            <a:off x="914400" y="6295023"/>
            <a:ext cx="6553200" cy="338554"/>
          </a:xfrm>
          <a:prstGeom prst="rect">
            <a:avLst/>
          </a:prstGeom>
          <a:solidFill>
            <a:schemeClr val="bg1"/>
          </a:solidFill>
        </p:spPr>
        <p:txBody>
          <a:bodyPr wrap="square" rtlCol="0">
            <a:spAutoFit/>
          </a:bodyPr>
          <a:lstStyle/>
          <a:p>
            <a:pPr algn="ctr"/>
            <a:r>
              <a:rPr lang="en-US" sz="1600" dirty="0" smtClean="0">
                <a:latin typeface="Swiss 721 BT"/>
                <a:cs typeface="Swiss 721 BT"/>
              </a:rPr>
              <a:t>Hours past midnight (local time)</a:t>
            </a:r>
            <a:endParaRPr lang="en-US" sz="1600" dirty="0">
              <a:latin typeface="Swiss 721 BT"/>
              <a:cs typeface="Swiss 721 BT"/>
            </a:endParaRPr>
          </a:p>
        </p:txBody>
      </p:sp>
      <p:sp>
        <p:nvSpPr>
          <p:cNvPr id="14" name="TextBox 13"/>
          <p:cNvSpPr txBox="1"/>
          <p:nvPr/>
        </p:nvSpPr>
        <p:spPr>
          <a:xfrm>
            <a:off x="5597907" y="914400"/>
            <a:ext cx="996186" cy="707886"/>
          </a:xfrm>
          <a:prstGeom prst="rect">
            <a:avLst/>
          </a:prstGeom>
          <a:solidFill>
            <a:schemeClr val="bg1"/>
          </a:solidFill>
        </p:spPr>
        <p:txBody>
          <a:bodyPr wrap="none" rtlCol="0">
            <a:spAutoFit/>
          </a:bodyPr>
          <a:lstStyle/>
          <a:p>
            <a:r>
              <a:rPr lang="en-US" sz="2000" b="1" dirty="0" smtClean="0">
                <a:solidFill>
                  <a:srgbClr val="6D9BFF"/>
                </a:solidFill>
                <a:latin typeface="Calibri" pitchFamily="34" charset="0"/>
              </a:rPr>
              <a:t>CMAQ</a:t>
            </a:r>
          </a:p>
          <a:p>
            <a:r>
              <a:rPr lang="en-US" sz="2000" b="1" dirty="0" smtClean="0">
                <a:solidFill>
                  <a:srgbClr val="C60214"/>
                </a:solidFill>
                <a:latin typeface="Calibri" pitchFamily="34" charset="0"/>
              </a:rPr>
              <a:t>SVDMA</a:t>
            </a:r>
            <a:endParaRPr lang="en-US" sz="2000" b="1" dirty="0">
              <a:solidFill>
                <a:srgbClr val="C60214"/>
              </a:solidFill>
              <a:latin typeface="Calibri" pitchFamily="34" charset="0"/>
            </a:endParaRPr>
          </a:p>
        </p:txBody>
      </p:sp>
      <p:sp>
        <p:nvSpPr>
          <p:cNvPr id="7" name="TextBox 6"/>
          <p:cNvSpPr txBox="1"/>
          <p:nvPr/>
        </p:nvSpPr>
        <p:spPr>
          <a:xfrm>
            <a:off x="7467600" y="1622286"/>
            <a:ext cx="1676400" cy="2308324"/>
          </a:xfrm>
          <a:prstGeom prst="rect">
            <a:avLst/>
          </a:prstGeom>
          <a:noFill/>
        </p:spPr>
        <p:txBody>
          <a:bodyPr wrap="square" rtlCol="0">
            <a:spAutoFit/>
          </a:bodyPr>
          <a:lstStyle/>
          <a:p>
            <a:r>
              <a:rPr lang="en-US" b="1" dirty="0" smtClean="0">
                <a:latin typeface="Helvetica"/>
                <a:cs typeface="Helvetica"/>
              </a:rPr>
              <a:t>Base comparison: </a:t>
            </a:r>
            <a:r>
              <a:rPr lang="en-US" dirty="0" smtClean="0">
                <a:latin typeface="Helvetica"/>
                <a:cs typeface="Helvetica"/>
              </a:rPr>
              <a:t>SVDMA parameters (</a:t>
            </a:r>
            <a:r>
              <a:rPr lang="en-US" dirty="0" err="1" smtClean="0">
                <a:latin typeface="Helvetica"/>
                <a:cs typeface="Helvetica"/>
              </a:rPr>
              <a:t>V</a:t>
            </a:r>
            <a:r>
              <a:rPr lang="en-US" baseline="-25000" dirty="0" err="1" smtClean="0">
                <a:latin typeface="Helvetica"/>
                <a:cs typeface="Helvetica"/>
              </a:rPr>
              <a:t>dry</a:t>
            </a:r>
            <a:r>
              <a:rPr lang="en-US" dirty="0" smtClean="0">
                <a:latin typeface="Helvetica"/>
                <a:cs typeface="Helvetica"/>
              </a:rPr>
              <a:t> and RH) adjusted  to CMAQ’s parameters</a:t>
            </a:r>
            <a:endParaRPr lang="en-US" dirty="0">
              <a:latin typeface="Helvetica"/>
              <a:cs typeface="Helvetica"/>
            </a:endParaRPr>
          </a:p>
        </p:txBody>
      </p:sp>
      <p:sp>
        <p:nvSpPr>
          <p:cNvPr id="9" name="Rectangle 8"/>
          <p:cNvSpPr/>
          <p:nvPr/>
        </p:nvSpPr>
        <p:spPr>
          <a:xfrm>
            <a:off x="7387990" y="6396335"/>
            <a:ext cx="1756010" cy="461665"/>
          </a:xfrm>
          <a:prstGeom prst="rect">
            <a:avLst/>
          </a:prstGeom>
        </p:spPr>
        <p:txBody>
          <a:bodyPr wrap="none">
            <a:spAutoFit/>
          </a:bodyPr>
          <a:lstStyle/>
          <a:p>
            <a:pPr marL="0" lvl="1"/>
            <a:r>
              <a:rPr lang="en-US" sz="2400" dirty="0" smtClean="0">
                <a:latin typeface="Calibri" pitchFamily="34" charset="0"/>
              </a:rPr>
              <a:t>CMAQv5.0.1 </a:t>
            </a:r>
            <a:endParaRPr lang="en-US" sz="2400" dirty="0" smtClean="0">
              <a:latin typeface="Calibr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004033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1"/>
          <p:cNvSpPr txBox="1">
            <a:spLocks/>
          </p:cNvSpPr>
          <p:nvPr/>
        </p:nvSpPr>
        <p:spPr bwMode="auto">
          <a:xfrm>
            <a:off x="2971800" y="0"/>
            <a:ext cx="6172200" cy="596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bg1"/>
                </a:solidFill>
                <a:effectLst/>
                <a:uLnTx/>
                <a:uFillTx/>
                <a:latin typeface="Calibri"/>
                <a:ea typeface="+mj-ea"/>
                <a:cs typeface="Calibri"/>
              </a:rPr>
              <a:t>CMAQ comparison</a:t>
            </a:r>
            <a:endParaRPr kumimoji="0" lang="en-US" sz="2600" b="1" i="0" u="none" strike="noStrike" kern="0" cap="none" spc="0" normalizeH="0" baseline="0" noProof="0" dirty="0">
              <a:ln>
                <a:noFill/>
              </a:ln>
              <a:solidFill>
                <a:schemeClr val="bg1"/>
              </a:solidFill>
              <a:effectLst/>
              <a:uLnTx/>
              <a:uFillTx/>
              <a:latin typeface="Calibri"/>
              <a:ea typeface="+mj-ea"/>
              <a:cs typeface="Calibri"/>
            </a:endParaRPr>
          </a:p>
        </p:txBody>
      </p:sp>
      <p:pic>
        <p:nvPicPr>
          <p:cNvPr id="2" name="Picture 1" descr="diurnalkappaCMAQ.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85800" y="0"/>
            <a:ext cx="7467600" cy="6791586"/>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3265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extBox 4"/>
          <p:cNvSpPr txBox="1"/>
          <p:nvPr/>
        </p:nvSpPr>
        <p:spPr>
          <a:xfrm>
            <a:off x="533400" y="838200"/>
            <a:ext cx="8229600" cy="4989058"/>
          </a:xfrm>
          <a:prstGeom prst="rect">
            <a:avLst/>
          </a:prstGeom>
          <a:noFill/>
        </p:spPr>
        <p:txBody>
          <a:bodyPr wrap="square" rtlCol="0">
            <a:spAutoFit/>
          </a:bodyPr>
          <a:lstStyle/>
          <a:p>
            <a:pPr marL="342900" indent="-342900">
              <a:spcAft>
                <a:spcPts val="1200"/>
              </a:spcAft>
            </a:pPr>
            <a:r>
              <a:rPr lang="en-US" sz="2500" b="1" dirty="0" smtClean="0">
                <a:latin typeface="Calibri"/>
                <a:cs typeface="Calibri"/>
              </a:rPr>
              <a:t>Conclusions</a:t>
            </a:r>
          </a:p>
          <a:p>
            <a:pPr marL="342900" indent="-173038">
              <a:spcAft>
                <a:spcPts val="1200"/>
              </a:spcAft>
              <a:buFont typeface="Arial"/>
              <a:buChar char="•"/>
            </a:pPr>
            <a:r>
              <a:rPr lang="en-US" sz="2200" dirty="0" smtClean="0">
                <a:latin typeface="Calibri"/>
                <a:cs typeface="Calibri"/>
              </a:rPr>
              <a:t>Diurnal cycle in water content </a:t>
            </a:r>
          </a:p>
          <a:p>
            <a:pPr marL="800100" lvl="1" indent="-173038">
              <a:spcAft>
                <a:spcPts val="1200"/>
              </a:spcAft>
              <a:buFont typeface="Arial"/>
              <a:buChar char="•"/>
            </a:pPr>
            <a:r>
              <a:rPr lang="en-US" sz="2200" kern="0" dirty="0" smtClean="0">
                <a:latin typeface="Calibri"/>
                <a:cs typeface="Calibri"/>
              </a:rPr>
              <a:t>Liquid </a:t>
            </a:r>
            <a:r>
              <a:rPr lang="en-US" sz="2200" kern="0" dirty="0">
                <a:latin typeface="Calibri"/>
                <a:cs typeface="Calibri"/>
              </a:rPr>
              <a:t>water </a:t>
            </a:r>
            <a:r>
              <a:rPr lang="en-US" sz="2200" kern="0" dirty="0" smtClean="0">
                <a:latin typeface="Calibri"/>
                <a:cs typeface="Calibri"/>
              </a:rPr>
              <a:t>is the dominant </a:t>
            </a:r>
            <a:r>
              <a:rPr lang="en-US" sz="2200" kern="0" dirty="0" smtClean="0">
                <a:latin typeface="Calibri"/>
                <a:cs typeface="Calibri"/>
              </a:rPr>
              <a:t>aerosol</a:t>
            </a:r>
            <a:r>
              <a:rPr lang="en-US" sz="2200" kern="0" dirty="0" smtClean="0">
                <a:latin typeface="Calibri"/>
                <a:cs typeface="Calibri"/>
              </a:rPr>
              <a:t> constituent (</a:t>
            </a:r>
            <a:r>
              <a:rPr lang="en-US" sz="2200" kern="0" dirty="0" err="1" smtClean="0">
                <a:latin typeface="Calibri"/>
                <a:cs typeface="Calibri"/>
              </a:rPr>
              <a:t>GF</a:t>
            </a:r>
            <a:r>
              <a:rPr lang="en-US" sz="2200" kern="0" baseline="-25000" dirty="0" err="1" smtClean="0">
                <a:latin typeface="Calibri"/>
                <a:cs typeface="Calibri"/>
              </a:rPr>
              <a:t>vol</a:t>
            </a:r>
            <a:r>
              <a:rPr lang="en-US" sz="2200" kern="0" dirty="0" smtClean="0">
                <a:latin typeface="Calibri"/>
                <a:cs typeface="Calibri"/>
              </a:rPr>
              <a:t> &gt; 2) during </a:t>
            </a:r>
            <a:r>
              <a:rPr lang="en-US" sz="2200" dirty="0" smtClean="0">
                <a:latin typeface="Calibri"/>
                <a:cs typeface="Calibri"/>
              </a:rPr>
              <a:t>morning hours (7-9 AM) when RH is decreasing</a:t>
            </a:r>
          </a:p>
          <a:p>
            <a:pPr marL="800100" lvl="2" indent="-173038">
              <a:lnSpc>
                <a:spcPct val="80000"/>
              </a:lnSpc>
              <a:spcAft>
                <a:spcPts val="1200"/>
              </a:spcAft>
              <a:buFont typeface="Arial"/>
              <a:buChar char="•"/>
            </a:pPr>
            <a:r>
              <a:rPr lang="en-US" sz="2200" dirty="0" smtClean="0">
                <a:latin typeface="Calibri"/>
                <a:cs typeface="Calibri"/>
              </a:rPr>
              <a:t>Changes </a:t>
            </a:r>
            <a:r>
              <a:rPr lang="en-US" sz="2200" dirty="0" smtClean="0">
                <a:latin typeface="Calibri"/>
                <a:cs typeface="Calibri"/>
              </a:rPr>
              <a:t>in aerosol composition </a:t>
            </a:r>
            <a:r>
              <a:rPr lang="en-US" sz="2200" dirty="0" smtClean="0">
                <a:latin typeface="Calibri"/>
                <a:cs typeface="Calibri"/>
              </a:rPr>
              <a:t>in terms of water uptake and loss</a:t>
            </a:r>
            <a:r>
              <a:rPr lang="en-US" sz="2200" dirty="0" smtClean="0">
                <a:latin typeface="Calibri"/>
                <a:cs typeface="Calibri"/>
              </a:rPr>
              <a:t> </a:t>
            </a:r>
            <a:r>
              <a:rPr lang="en-US" sz="2200" dirty="0" smtClean="0">
                <a:latin typeface="Calibri"/>
                <a:cs typeface="Calibri"/>
              </a:rPr>
              <a:t>occur on short time scales</a:t>
            </a:r>
          </a:p>
          <a:p>
            <a:pPr marL="342900" indent="-173038">
              <a:spcAft>
                <a:spcPts val="1200"/>
              </a:spcAft>
              <a:buFont typeface="Arial"/>
              <a:buChar char="•"/>
            </a:pPr>
            <a:r>
              <a:rPr lang="en-US" sz="2200" dirty="0" err="1" smtClean="0">
                <a:latin typeface="Calibri"/>
                <a:cs typeface="Calibri"/>
              </a:rPr>
              <a:t>κ</a:t>
            </a:r>
            <a:r>
              <a:rPr lang="en-US" sz="2200" dirty="0" smtClean="0">
                <a:latin typeface="Calibri"/>
                <a:cs typeface="Calibri"/>
              </a:rPr>
              <a:t> ~ 0.1 to 0.2 for lower diameter mode, suggesting the presence of more organics than sulfates. </a:t>
            </a:r>
            <a:r>
              <a:rPr lang="en-US" sz="2200" dirty="0" err="1" smtClean="0">
                <a:latin typeface="Calibri"/>
                <a:cs typeface="Calibri"/>
              </a:rPr>
              <a:t>κ</a:t>
            </a:r>
            <a:r>
              <a:rPr lang="en-US" sz="2200" dirty="0" smtClean="0">
                <a:latin typeface="Calibri"/>
                <a:cs typeface="Calibri"/>
              </a:rPr>
              <a:t> ~ 0.2 to 0.3 for higher diameter mode (more sulfates) and volume-based calculations. </a:t>
            </a:r>
            <a:endParaRPr lang="en-US" sz="2200" dirty="0" smtClean="0">
              <a:latin typeface="Calibri"/>
              <a:cs typeface="Calibri"/>
            </a:endParaRPr>
          </a:p>
          <a:p>
            <a:pPr marL="342900" indent="-173038">
              <a:spcAft>
                <a:spcPts val="1200"/>
              </a:spcAft>
              <a:buFont typeface="Arial"/>
              <a:buChar char="•"/>
            </a:pPr>
            <a:r>
              <a:rPr lang="en-US" sz="2200" dirty="0" smtClean="0">
                <a:latin typeface="Calibri"/>
                <a:cs typeface="Calibri"/>
              </a:rPr>
              <a:t>Detection of SV material is not</a:t>
            </a:r>
            <a:r>
              <a:rPr lang="en-US" sz="2200" dirty="0" smtClean="0">
                <a:latin typeface="Calibri"/>
                <a:cs typeface="Calibri"/>
              </a:rPr>
              <a:t> statistically discernible</a:t>
            </a:r>
          </a:p>
          <a:p>
            <a:pPr marL="342900" indent="-173038">
              <a:spcAft>
                <a:spcPts val="1200"/>
              </a:spcAft>
              <a:buFont typeface="Arial"/>
              <a:buChar char="•"/>
            </a:pPr>
            <a:r>
              <a:rPr lang="en-US" sz="2200" dirty="0" smtClean="0">
                <a:latin typeface="Calibri"/>
                <a:cs typeface="Calibri"/>
              </a:rPr>
              <a:t>Base comparison shows similar trends between CMAQ and SVDMA water data, but there are offsets in </a:t>
            </a:r>
            <a:r>
              <a:rPr lang="en-US" sz="2200" dirty="0" err="1" smtClean="0">
                <a:latin typeface="Calibri"/>
                <a:cs typeface="Calibri"/>
              </a:rPr>
              <a:t>κ</a:t>
            </a:r>
            <a:r>
              <a:rPr lang="en-US" sz="2200" dirty="0" smtClean="0">
                <a:latin typeface="Calibri"/>
                <a:cs typeface="Calibri"/>
              </a:rPr>
              <a:t> comparison</a:t>
            </a:r>
            <a:endParaRPr lang="en-US" sz="2200" dirty="0" smtClean="0">
              <a:latin typeface="Calibri"/>
              <a:cs typeface="Calibri"/>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2971800" y="0"/>
            <a:ext cx="6172200" cy="596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sz="2600" b="1" kern="0" dirty="0" smtClean="0">
                <a:solidFill>
                  <a:schemeClr val="bg1"/>
                </a:solidFill>
                <a:latin typeface="Calibri"/>
                <a:ea typeface="+mj-ea"/>
                <a:cs typeface="Calibri"/>
              </a:rPr>
              <a:t>Acknowledgements</a:t>
            </a:r>
            <a:endParaRPr kumimoji="0" lang="en-US" sz="2600" b="1" i="0" u="none" strike="noStrike" kern="0" cap="none" spc="0" normalizeH="0" baseline="0" noProof="0" dirty="0">
              <a:ln>
                <a:noFill/>
              </a:ln>
              <a:solidFill>
                <a:schemeClr val="bg1"/>
              </a:solidFill>
              <a:effectLst/>
              <a:uLnTx/>
              <a:uFillTx/>
              <a:latin typeface="Calibri"/>
              <a:ea typeface="+mj-ea"/>
              <a:cs typeface="Calibri"/>
            </a:endParaRPr>
          </a:p>
        </p:txBody>
      </p:sp>
      <p:sp>
        <p:nvSpPr>
          <p:cNvPr id="5" name="TextBox 4"/>
          <p:cNvSpPr txBox="1"/>
          <p:nvPr/>
        </p:nvSpPr>
        <p:spPr>
          <a:xfrm>
            <a:off x="1028700" y="2668538"/>
            <a:ext cx="5060768" cy="3056990"/>
          </a:xfrm>
          <a:prstGeom prst="rect">
            <a:avLst/>
          </a:prstGeom>
          <a:noFill/>
        </p:spPr>
        <p:txBody>
          <a:bodyPr wrap="square" rtlCol="0">
            <a:spAutoFit/>
          </a:bodyPr>
          <a:lstStyle/>
          <a:p>
            <a:pPr marL="230188" indent="-230188">
              <a:lnSpc>
                <a:spcPct val="90000"/>
              </a:lnSpc>
              <a:spcAft>
                <a:spcPts val="1200"/>
              </a:spcAft>
              <a:buFont typeface="Arial"/>
              <a:buChar char="•"/>
            </a:pPr>
            <a:r>
              <a:rPr lang="en-US" sz="2100" dirty="0" smtClean="0">
                <a:latin typeface="Swiss 721 BT"/>
                <a:cs typeface="Swiss 721 BT"/>
              </a:rPr>
              <a:t>National Science Foundation  </a:t>
            </a:r>
          </a:p>
          <a:p>
            <a:pPr marL="230188" indent="-230188">
              <a:lnSpc>
                <a:spcPct val="90000"/>
              </a:lnSpc>
              <a:spcAft>
                <a:spcPts val="1200"/>
              </a:spcAft>
              <a:buFont typeface="Arial"/>
              <a:buChar char="•"/>
            </a:pPr>
            <a:r>
              <a:rPr lang="en-US" sz="2100" dirty="0" smtClean="0">
                <a:latin typeface="Swiss 721 BT"/>
                <a:cs typeface="Swiss 721 BT"/>
              </a:rPr>
              <a:t>EPA, NOAA, ARA, NCAR, EPRI</a:t>
            </a:r>
          </a:p>
          <a:p>
            <a:pPr marL="230188" indent="-230188">
              <a:lnSpc>
                <a:spcPct val="90000"/>
              </a:lnSpc>
              <a:spcAft>
                <a:spcPts val="1200"/>
              </a:spcAft>
              <a:buFont typeface="Arial"/>
              <a:buChar char="•"/>
            </a:pPr>
            <a:r>
              <a:rPr lang="en-US" sz="2100" dirty="0" smtClean="0">
                <a:latin typeface="Swiss 721 BT"/>
                <a:cs typeface="Swiss 721 BT"/>
              </a:rPr>
              <a:t>U.S. Department of Education </a:t>
            </a:r>
          </a:p>
          <a:p>
            <a:pPr marL="230188" indent="-230188">
              <a:lnSpc>
                <a:spcPct val="90000"/>
              </a:lnSpc>
              <a:spcAft>
                <a:spcPts val="1200"/>
              </a:spcAft>
              <a:buFont typeface="Arial"/>
              <a:buChar char="•"/>
            </a:pPr>
            <a:r>
              <a:rPr lang="en-US" sz="2100" dirty="0" smtClean="0">
                <a:latin typeface="Swiss 721 BT"/>
                <a:cs typeface="Swiss 721 BT"/>
              </a:rPr>
              <a:t>Lab group at Rutgers</a:t>
            </a:r>
          </a:p>
          <a:p>
            <a:pPr marL="230188" indent="-230188">
              <a:lnSpc>
                <a:spcPct val="90000"/>
              </a:lnSpc>
              <a:spcAft>
                <a:spcPts val="1200"/>
              </a:spcAft>
              <a:buFont typeface="Arial"/>
              <a:buChar char="•"/>
            </a:pPr>
            <a:r>
              <a:rPr lang="en-US" sz="2100" dirty="0" smtClean="0">
                <a:latin typeface="Swiss 721 BT"/>
                <a:cs typeface="Swiss 721 BT"/>
              </a:rPr>
              <a:t>All of the SOAS participants</a:t>
            </a:r>
          </a:p>
          <a:p>
            <a:pPr marL="230188" indent="-230188">
              <a:lnSpc>
                <a:spcPct val="90000"/>
              </a:lnSpc>
              <a:spcAft>
                <a:spcPts val="1200"/>
              </a:spcAft>
              <a:buFont typeface="Arial"/>
              <a:buChar char="•"/>
            </a:pPr>
            <a:r>
              <a:rPr lang="en-US" sz="2100" dirty="0" smtClean="0">
                <a:latin typeface="Swiss 721 BT"/>
                <a:cs typeface="Swiss 721 BT"/>
              </a:rPr>
              <a:t>CMAQ developers</a:t>
            </a:r>
          </a:p>
          <a:p>
            <a:pPr marL="230188" indent="-230188">
              <a:lnSpc>
                <a:spcPct val="90000"/>
              </a:lnSpc>
              <a:spcAft>
                <a:spcPts val="1200"/>
              </a:spcAft>
              <a:buFont typeface="Arial"/>
              <a:buChar char="•"/>
            </a:pPr>
            <a:r>
              <a:rPr lang="en-US" sz="2100" dirty="0" smtClean="0">
                <a:latin typeface="Swiss 721 BT"/>
                <a:cs typeface="Swiss 721 BT"/>
              </a:rPr>
              <a:t>Everyone here for attending</a:t>
            </a:r>
          </a:p>
        </p:txBody>
      </p:sp>
      <p:pic>
        <p:nvPicPr>
          <p:cNvPr id="6" name="Picture 5"/>
          <p:cNvPicPr>
            <a:picLocks noChangeAspect="1"/>
          </p:cNvPicPr>
          <p:nvPr/>
        </p:nvPicPr>
        <p:blipFill>
          <a:blip r:embed="rId3" cstate="print"/>
          <a:stretch>
            <a:fillRect/>
          </a:stretch>
        </p:blipFill>
        <p:spPr>
          <a:xfrm>
            <a:off x="198582" y="812800"/>
            <a:ext cx="1239982" cy="1239982"/>
          </a:xfrm>
          <a:prstGeom prst="rect">
            <a:avLst/>
          </a:prstGeom>
        </p:spPr>
      </p:pic>
      <p:pic>
        <p:nvPicPr>
          <p:cNvPr id="11" name="Picture 2" descr="http://climate.envsci.rutgers.edu/soas/images/soas_logo.png"/>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7288"/>
          <a:stretch>
            <a:fillRect/>
          </a:stretch>
        </p:blipFill>
        <p:spPr bwMode="auto">
          <a:xfrm>
            <a:off x="6797964" y="4800600"/>
            <a:ext cx="2129796" cy="1790700"/>
          </a:xfrm>
          <a:prstGeom prst="rect">
            <a:avLst/>
          </a:prstGeom>
          <a:noFill/>
          <a:ln>
            <a:noFill/>
          </a:ln>
          <a:effectLst/>
          <a:extLst/>
        </p:spPr>
        <p:style>
          <a:lnRef idx="3">
            <a:schemeClr val="lt1"/>
          </a:lnRef>
          <a:fillRef idx="1">
            <a:schemeClr val="accent6"/>
          </a:fillRef>
          <a:effectRef idx="1">
            <a:schemeClr val="accent6"/>
          </a:effectRef>
          <a:fontRef idx="minor">
            <a:schemeClr val="lt1"/>
          </a:fontRef>
        </p:style>
      </p:pic>
      <p:pic>
        <p:nvPicPr>
          <p:cNvPr id="12" name="Picture 11"/>
          <p:cNvPicPr>
            <a:picLocks noChangeAspect="1"/>
          </p:cNvPicPr>
          <p:nvPr/>
        </p:nvPicPr>
        <p:blipFill>
          <a:blip r:embed="rId5" cstate="print"/>
          <a:stretch>
            <a:fillRect/>
          </a:stretch>
        </p:blipFill>
        <p:spPr>
          <a:xfrm>
            <a:off x="1590963" y="833582"/>
            <a:ext cx="1231514" cy="1219200"/>
          </a:xfrm>
          <a:prstGeom prst="rect">
            <a:avLst/>
          </a:prstGeom>
        </p:spPr>
      </p:pic>
      <p:pic>
        <p:nvPicPr>
          <p:cNvPr id="19" name="Picture 18"/>
          <p:cNvPicPr>
            <a:picLocks noChangeAspect="1"/>
          </p:cNvPicPr>
          <p:nvPr/>
        </p:nvPicPr>
        <p:blipFill>
          <a:blip r:embed="rId6" cstate="print"/>
          <a:stretch>
            <a:fillRect/>
          </a:stretch>
        </p:blipFill>
        <p:spPr>
          <a:xfrm>
            <a:off x="4495800" y="1221619"/>
            <a:ext cx="2098268" cy="683381"/>
          </a:xfrm>
          <a:prstGeom prst="rect">
            <a:avLst/>
          </a:prstGeom>
        </p:spPr>
      </p:pic>
      <p:pic>
        <p:nvPicPr>
          <p:cNvPr id="20" name="Picture 19"/>
          <p:cNvPicPr>
            <a:picLocks noChangeAspect="1"/>
          </p:cNvPicPr>
          <p:nvPr/>
        </p:nvPicPr>
        <p:blipFill>
          <a:blip r:embed="rId7" cstate="print"/>
          <a:stretch>
            <a:fillRect/>
          </a:stretch>
        </p:blipFill>
        <p:spPr>
          <a:xfrm>
            <a:off x="3048000" y="817418"/>
            <a:ext cx="1247842" cy="1235364"/>
          </a:xfrm>
          <a:prstGeom prst="rect">
            <a:avLst/>
          </a:prstGeom>
        </p:spPr>
      </p:pic>
      <p:pic>
        <p:nvPicPr>
          <p:cNvPr id="21" name="Picture 20"/>
          <p:cNvPicPr>
            <a:picLocks noChangeAspect="1"/>
          </p:cNvPicPr>
          <p:nvPr/>
        </p:nvPicPr>
        <p:blipFill>
          <a:blip r:embed="rId8" cstate="print"/>
          <a:stretch>
            <a:fillRect/>
          </a:stretch>
        </p:blipFill>
        <p:spPr>
          <a:xfrm>
            <a:off x="6797964" y="2329680"/>
            <a:ext cx="2219036" cy="369839"/>
          </a:xfrm>
          <a:prstGeom prst="rect">
            <a:avLst/>
          </a:prstGeom>
        </p:spPr>
      </p:pic>
      <p:pic>
        <p:nvPicPr>
          <p:cNvPr id="22" name="Picture 21"/>
          <p:cNvPicPr>
            <a:picLocks noChangeAspect="1"/>
          </p:cNvPicPr>
          <p:nvPr/>
        </p:nvPicPr>
        <p:blipFill>
          <a:blip r:embed="rId9" cstate="print"/>
          <a:stretch>
            <a:fillRect/>
          </a:stretch>
        </p:blipFill>
        <p:spPr>
          <a:xfrm>
            <a:off x="6797964" y="1221619"/>
            <a:ext cx="2193636" cy="703089"/>
          </a:xfrm>
          <a:prstGeom prst="rect">
            <a:avLst/>
          </a:prstGeom>
        </p:spPr>
      </p:pic>
      <p:pic>
        <p:nvPicPr>
          <p:cNvPr id="3" name="Picture 2"/>
          <p:cNvPicPr>
            <a:picLocks noChangeAspect="1"/>
          </p:cNvPicPr>
          <p:nvPr/>
        </p:nvPicPr>
        <p:blipFill>
          <a:blip r:embed="rId10"/>
          <a:stretch>
            <a:fillRect/>
          </a:stretch>
        </p:blipFill>
        <p:spPr>
          <a:xfrm>
            <a:off x="7162800" y="2971800"/>
            <a:ext cx="1676400" cy="16764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5624703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Box 13"/>
          <p:cNvSpPr txBox="1"/>
          <p:nvPr/>
        </p:nvSpPr>
        <p:spPr>
          <a:xfrm>
            <a:off x="0" y="2514600"/>
            <a:ext cx="9144000" cy="1015663"/>
          </a:xfrm>
          <a:prstGeom prst="rect">
            <a:avLst/>
          </a:prstGeom>
          <a:noFill/>
        </p:spPr>
        <p:txBody>
          <a:bodyPr wrap="square" rtlCol="0">
            <a:spAutoFit/>
          </a:bodyPr>
          <a:lstStyle/>
          <a:p>
            <a:pPr algn="ctr">
              <a:spcAft>
                <a:spcPts val="1200"/>
              </a:spcAft>
            </a:pPr>
            <a:r>
              <a:rPr lang="en-US" sz="6000" b="1" dirty="0" smtClean="0">
                <a:latin typeface="+mj-lt"/>
                <a:cs typeface="Calibri"/>
              </a:rPr>
              <a:t>EXTRA SLIDES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560573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332687" y="609600"/>
            <a:ext cx="8773213" cy="707886"/>
          </a:xfrm>
          <a:prstGeom prst="rect">
            <a:avLst/>
          </a:prstGeom>
        </p:spPr>
        <p:txBody>
          <a:bodyPr wrap="square">
            <a:spAutoFit/>
          </a:bodyPr>
          <a:lstStyle/>
          <a:p>
            <a:pPr marL="230188" lvl="0" indent="-230188">
              <a:spcAft>
                <a:spcPts val="600"/>
              </a:spcAft>
              <a:buFont typeface="Arial"/>
              <a:buChar char="•"/>
            </a:pPr>
            <a:r>
              <a:rPr lang="en-US" sz="2000" b="1" dirty="0">
                <a:solidFill>
                  <a:srgbClr val="3366FF"/>
                </a:solidFill>
                <a:latin typeface="Calibri"/>
                <a:cs typeface="Calibri"/>
              </a:rPr>
              <a:t>How do anthropogenic influences on particle water affect partitioning of organic gases to the condensed phase and biogenic SOA formation? </a:t>
            </a:r>
            <a:endParaRPr lang="en-US" sz="2000" b="1" dirty="0">
              <a:latin typeface="Calibri"/>
              <a:cs typeface="Calibri"/>
            </a:endParaRPr>
          </a:p>
        </p:txBody>
      </p:sp>
      <p:grpSp>
        <p:nvGrpSpPr>
          <p:cNvPr id="3" name="Group 2"/>
          <p:cNvGrpSpPr>
            <a:grpSpLocks noChangeAspect="1"/>
          </p:cNvGrpSpPr>
          <p:nvPr/>
        </p:nvGrpSpPr>
        <p:grpSpPr>
          <a:xfrm>
            <a:off x="2133661" y="1524000"/>
            <a:ext cx="5462661" cy="2622757"/>
            <a:chOff x="2286000" y="3511897"/>
            <a:chExt cx="4918759" cy="2361616"/>
          </a:xfrm>
        </p:grpSpPr>
        <p:sp>
          <p:nvSpPr>
            <p:cNvPr id="5" name="Rectangle 4"/>
            <p:cNvSpPr/>
            <p:nvPr/>
          </p:nvSpPr>
          <p:spPr>
            <a:xfrm>
              <a:off x="2317823" y="5513241"/>
              <a:ext cx="4886936" cy="360272"/>
            </a:xfrm>
            <a:prstGeom prst="rect">
              <a:avLst/>
            </a:prstGeom>
            <a:effectLst/>
          </p:spPr>
          <p:txBody>
            <a:bodyPr wrap="square">
              <a:spAutoFit/>
            </a:bodyPr>
            <a:lstStyle/>
            <a:p>
              <a:pPr algn="ctr"/>
              <a:r>
                <a:rPr lang="en-US" sz="2000" i="1" dirty="0" smtClean="0">
                  <a:latin typeface="Calibri"/>
                  <a:cs typeface="Calibri"/>
                </a:rPr>
                <a:t>Shenandoah National Park, </a:t>
              </a:r>
              <a:r>
                <a:rPr lang="en-US" i="1" dirty="0" err="1" smtClean="0">
                  <a:latin typeface="Calibri"/>
                  <a:cs typeface="Calibri"/>
                </a:rPr>
                <a:t>img</a:t>
              </a:r>
              <a:r>
                <a:rPr lang="en-US" i="1" dirty="0" smtClean="0">
                  <a:latin typeface="Calibri"/>
                  <a:cs typeface="Calibri"/>
                </a:rPr>
                <a:t>: NPS</a:t>
              </a:r>
              <a:endParaRPr lang="en-US" i="1" dirty="0">
                <a:latin typeface="Calibri"/>
                <a:cs typeface="Calibri"/>
              </a:endParaRPr>
            </a:p>
          </p:txBody>
        </p:sp>
        <p:pic>
          <p:nvPicPr>
            <p:cNvPr id="6" name="Picture 5" descr="Shenandoah_ AQ.jpg"/>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338181" y="3546243"/>
              <a:ext cx="2803217" cy="1997568"/>
            </a:xfrm>
            <a:prstGeom prst="rect">
              <a:avLst/>
            </a:prstGeom>
            <a:effectLst/>
          </p:spPr>
        </p:pic>
        <p:sp>
          <p:nvSpPr>
            <p:cNvPr id="9" name="Oval 8"/>
            <p:cNvSpPr/>
            <p:nvPr/>
          </p:nvSpPr>
          <p:spPr>
            <a:xfrm>
              <a:off x="6619708" y="4758603"/>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6768293" y="4888601"/>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6250475" y="5067306"/>
              <a:ext cx="348438" cy="348477"/>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6380486" y="5197304"/>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2605706" y="3697653"/>
              <a:ext cx="167158" cy="157883"/>
            </a:xfrm>
            <a:prstGeom prst="ellipse">
              <a:avLst/>
            </a:prstGeom>
            <a:solidFill>
              <a:schemeClr val="accent2">
                <a:lumMod val="40000"/>
                <a:lumOff val="60000"/>
                <a:alpha val="56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Oval 14"/>
            <p:cNvSpPr/>
            <p:nvPr/>
          </p:nvSpPr>
          <p:spPr>
            <a:xfrm>
              <a:off x="2650911" y="3742861"/>
              <a:ext cx="76747" cy="7675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p:nvPr/>
          </p:nvSpPr>
          <p:spPr>
            <a:xfrm>
              <a:off x="2895810" y="4424256"/>
              <a:ext cx="167158" cy="157883"/>
            </a:xfrm>
            <a:prstGeom prst="ellipse">
              <a:avLst/>
            </a:prstGeom>
            <a:solidFill>
              <a:schemeClr val="accent2">
                <a:lumMod val="40000"/>
                <a:lumOff val="60000"/>
                <a:alpha val="56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2941015" y="4469463"/>
              <a:ext cx="76747" cy="7675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p:nvPr/>
          </p:nvSpPr>
          <p:spPr>
            <a:xfrm>
              <a:off x="2461576" y="4565781"/>
              <a:ext cx="167158" cy="157883"/>
            </a:xfrm>
            <a:prstGeom prst="ellipse">
              <a:avLst/>
            </a:prstGeom>
            <a:solidFill>
              <a:schemeClr val="accent2">
                <a:lumMod val="40000"/>
                <a:lumOff val="60000"/>
                <a:alpha val="56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Oval 18"/>
            <p:cNvSpPr/>
            <p:nvPr/>
          </p:nvSpPr>
          <p:spPr>
            <a:xfrm>
              <a:off x="2506781" y="4610989"/>
              <a:ext cx="76747" cy="7675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Oval 19"/>
            <p:cNvSpPr/>
            <p:nvPr/>
          </p:nvSpPr>
          <p:spPr>
            <a:xfrm>
              <a:off x="6742658" y="4324338"/>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Oval 20"/>
            <p:cNvSpPr/>
            <p:nvPr/>
          </p:nvSpPr>
          <p:spPr>
            <a:xfrm>
              <a:off x="6891243" y="4454336"/>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p:cNvSpPr/>
            <p:nvPr/>
          </p:nvSpPr>
          <p:spPr>
            <a:xfrm>
              <a:off x="6296911" y="4082877"/>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p:cNvSpPr/>
            <p:nvPr/>
          </p:nvSpPr>
          <p:spPr>
            <a:xfrm>
              <a:off x="6445496" y="4212875"/>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p:cNvSpPr/>
            <p:nvPr/>
          </p:nvSpPr>
          <p:spPr>
            <a:xfrm>
              <a:off x="6382715" y="3583603"/>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p:cNvSpPr/>
            <p:nvPr/>
          </p:nvSpPr>
          <p:spPr>
            <a:xfrm>
              <a:off x="6531300" y="3713601"/>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p:nvPr/>
          </p:nvSpPr>
          <p:spPr>
            <a:xfrm>
              <a:off x="6802828" y="3715841"/>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p:nvPr/>
          </p:nvSpPr>
          <p:spPr>
            <a:xfrm>
              <a:off x="6951413" y="3845840"/>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2890976" y="5125219"/>
              <a:ext cx="167158" cy="157883"/>
            </a:xfrm>
            <a:prstGeom prst="ellipse">
              <a:avLst/>
            </a:prstGeom>
            <a:solidFill>
              <a:schemeClr val="accent2">
                <a:lumMod val="40000"/>
                <a:lumOff val="60000"/>
                <a:alpha val="56000"/>
              </a:schemeClr>
            </a:solidFill>
            <a:ln w="2857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2936181" y="5170427"/>
              <a:ext cx="76747" cy="7675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224846" y="4660889"/>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6373431" y="4790887"/>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ounded Rectangle 31"/>
            <p:cNvSpPr/>
            <p:nvPr/>
          </p:nvSpPr>
          <p:spPr>
            <a:xfrm>
              <a:off x="2286000" y="3511897"/>
              <a:ext cx="993658" cy="1996753"/>
            </a:xfrm>
            <a:prstGeom prst="roundRect">
              <a:avLst/>
            </a:prstGeom>
            <a:noFill/>
            <a:ln w="508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solidFill>
                    <a:schemeClr val="tx1"/>
                  </a:solidFill>
                  <a:prstDash val="sysDash"/>
                </a:ln>
              </a:endParaRPr>
            </a:p>
          </p:txBody>
        </p:sp>
        <p:sp>
          <p:nvSpPr>
            <p:cNvPr id="33" name="Rounded Rectangle 32"/>
            <p:cNvSpPr/>
            <p:nvPr/>
          </p:nvSpPr>
          <p:spPr>
            <a:xfrm>
              <a:off x="6211101" y="3541977"/>
              <a:ext cx="993658" cy="1996753"/>
            </a:xfrm>
            <a:prstGeom prst="roundRect">
              <a:avLst/>
            </a:prstGeom>
            <a:noFill/>
            <a:ln w="50800" cmpd="sng">
              <a:solidFill>
                <a:schemeClr val="bg2"/>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6457006" y="4428715"/>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605591" y="4558713"/>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p:nvPr/>
          </p:nvSpPr>
          <p:spPr>
            <a:xfrm>
              <a:off x="6826235" y="5141589"/>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p:nvPr/>
          </p:nvSpPr>
          <p:spPr>
            <a:xfrm>
              <a:off x="6974820" y="5271587"/>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p:nvPr/>
          </p:nvSpPr>
          <p:spPr>
            <a:xfrm>
              <a:off x="6559157" y="3982908"/>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p:nvPr/>
          </p:nvSpPr>
          <p:spPr>
            <a:xfrm>
              <a:off x="6707742" y="4112906"/>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p:nvPr/>
          </p:nvSpPr>
          <p:spPr>
            <a:xfrm>
              <a:off x="6515428" y="5097820"/>
              <a:ext cx="378522" cy="359983"/>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p:nvPr/>
          </p:nvSpPr>
          <p:spPr>
            <a:xfrm>
              <a:off x="6664013" y="5227818"/>
              <a:ext cx="92865" cy="92873"/>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Rectangle 3"/>
          <p:cNvSpPr txBox="1">
            <a:spLocks noChangeArrowheads="1"/>
          </p:cNvSpPr>
          <p:nvPr/>
        </p:nvSpPr>
        <p:spPr bwMode="auto">
          <a:xfrm>
            <a:off x="0" y="1"/>
            <a:ext cx="9144000" cy="609600"/>
          </a:xfrm>
          <a:prstGeom prst="rect">
            <a:avLst/>
          </a:prstGeom>
          <a:noFill/>
          <a:ln w="9525">
            <a:noFill/>
            <a:miter lim="800000"/>
            <a:headEnd/>
            <a:tailEnd/>
          </a:ln>
          <a:effectLst/>
        </p:spPr>
        <p:txBody>
          <a:bodyPr anchor="ctr"/>
          <a:lstStyle/>
          <a:p>
            <a:pPr marL="342900" indent="-342900" algn="r">
              <a:spcBef>
                <a:spcPct val="20000"/>
              </a:spcBef>
              <a:defRPr/>
            </a:pPr>
            <a:r>
              <a:rPr lang="en-US" sz="2600" b="1" kern="0" dirty="0" smtClean="0">
                <a:solidFill>
                  <a:schemeClr val="bg1"/>
                </a:solidFill>
                <a:latin typeface="Calibri"/>
                <a:cs typeface="Calibri"/>
              </a:rPr>
              <a:t>Particle-phase liquid water</a:t>
            </a:r>
            <a:endParaRPr lang="en-US" sz="2600" b="1" kern="0" dirty="0">
              <a:solidFill>
                <a:schemeClr val="bg1"/>
              </a:solidFill>
              <a:latin typeface="Calibri"/>
              <a:cs typeface="Calibri"/>
            </a:endParaRPr>
          </a:p>
        </p:txBody>
      </p:sp>
      <p:sp>
        <p:nvSpPr>
          <p:cNvPr id="2" name="Rectangle 1"/>
          <p:cNvSpPr/>
          <p:nvPr/>
        </p:nvSpPr>
        <p:spPr>
          <a:xfrm>
            <a:off x="402065" y="4191000"/>
            <a:ext cx="8633512" cy="2846933"/>
          </a:xfrm>
          <a:prstGeom prst="rect">
            <a:avLst/>
          </a:prstGeom>
        </p:spPr>
        <p:txBody>
          <a:bodyPr wrap="square">
            <a:spAutoFit/>
          </a:bodyPr>
          <a:lstStyle/>
          <a:p>
            <a:pPr marL="230188" indent="-230188">
              <a:spcAft>
                <a:spcPts val="600"/>
              </a:spcAft>
              <a:buFont typeface="Arial"/>
              <a:buChar char="•"/>
            </a:pPr>
            <a:r>
              <a:rPr lang="en-US" sz="2000" b="1" dirty="0" smtClean="0">
                <a:latin typeface="Calibri"/>
                <a:cs typeface="Calibri"/>
              </a:rPr>
              <a:t>Visibility </a:t>
            </a:r>
            <a:r>
              <a:rPr lang="en-US" sz="2000" b="1" dirty="0">
                <a:latin typeface="Calibri"/>
                <a:cs typeface="Calibri"/>
              </a:rPr>
              <a:t>impairment: </a:t>
            </a:r>
            <a:r>
              <a:rPr lang="en-US" sz="2000" dirty="0">
                <a:latin typeface="Calibri"/>
                <a:cs typeface="Calibri"/>
              </a:rPr>
              <a:t>affects aerosol light scattering, extinction coefficients, and aerosol optical depths </a:t>
            </a:r>
            <a:endParaRPr lang="en-US" sz="2000" dirty="0" smtClean="0">
              <a:latin typeface="Calibri"/>
              <a:cs typeface="Calibri"/>
            </a:endParaRPr>
          </a:p>
          <a:p>
            <a:pPr marL="687388" lvl="1" indent="-230188">
              <a:spcAft>
                <a:spcPts val="600"/>
              </a:spcAft>
              <a:buFont typeface="Arial"/>
              <a:buChar char="•"/>
            </a:pPr>
            <a:r>
              <a:rPr lang="en-US" sz="1900" dirty="0">
                <a:latin typeface="Calibri"/>
                <a:cs typeface="Calibri"/>
              </a:rPr>
              <a:t>Poor summertime </a:t>
            </a:r>
            <a:r>
              <a:rPr lang="en-US" sz="1900" b="1" dirty="0">
                <a:latin typeface="Calibri"/>
                <a:cs typeface="Calibri"/>
              </a:rPr>
              <a:t>visibility </a:t>
            </a:r>
            <a:r>
              <a:rPr lang="en-US" sz="1900" dirty="0">
                <a:latin typeface="Calibri"/>
                <a:cs typeface="Calibri"/>
              </a:rPr>
              <a:t>in eastern U.S. primarily due to </a:t>
            </a:r>
            <a:r>
              <a:rPr lang="en-US" sz="1900" b="1" dirty="0">
                <a:latin typeface="Calibri"/>
                <a:cs typeface="Calibri"/>
              </a:rPr>
              <a:t>high [SO</a:t>
            </a:r>
            <a:r>
              <a:rPr lang="en-US" sz="1900" b="1" baseline="-25000" dirty="0">
                <a:latin typeface="Calibri"/>
                <a:cs typeface="Calibri"/>
              </a:rPr>
              <a:t>4</a:t>
            </a:r>
            <a:r>
              <a:rPr lang="en-US" sz="1900" b="1" dirty="0">
                <a:latin typeface="Calibri"/>
                <a:cs typeface="Calibri"/>
              </a:rPr>
              <a:t>] </a:t>
            </a:r>
            <a:r>
              <a:rPr lang="en-US" sz="1900" dirty="0">
                <a:latin typeface="Calibri"/>
                <a:cs typeface="Calibri"/>
              </a:rPr>
              <a:t>exposed to </a:t>
            </a:r>
            <a:r>
              <a:rPr lang="en-US" sz="1900" b="1" dirty="0">
                <a:latin typeface="Calibri"/>
                <a:cs typeface="Calibri"/>
              </a:rPr>
              <a:t>high RH</a:t>
            </a:r>
            <a:r>
              <a:rPr lang="en-US" sz="1900" dirty="0">
                <a:latin typeface="Calibri"/>
                <a:cs typeface="Calibri"/>
              </a:rPr>
              <a:t>. </a:t>
            </a:r>
            <a:r>
              <a:rPr lang="en-US" sz="1900" i="1" dirty="0">
                <a:latin typeface="Calibri"/>
                <a:cs typeface="Calibri"/>
              </a:rPr>
              <a:t>(</a:t>
            </a:r>
            <a:r>
              <a:rPr lang="en-US" sz="1900" i="1" dirty="0" err="1">
                <a:latin typeface="Calibri"/>
                <a:cs typeface="Calibri"/>
              </a:rPr>
              <a:t>Malm</a:t>
            </a:r>
            <a:r>
              <a:rPr lang="en-US" sz="1900" i="1" dirty="0">
                <a:latin typeface="Calibri"/>
                <a:cs typeface="Calibri"/>
              </a:rPr>
              <a:t> et al., 1994; Park et al., 2004; </a:t>
            </a:r>
            <a:r>
              <a:rPr lang="en-US" sz="1900" i="1" dirty="0" err="1">
                <a:latin typeface="Calibri"/>
                <a:cs typeface="Calibri"/>
              </a:rPr>
              <a:t>Pitchford</a:t>
            </a:r>
            <a:r>
              <a:rPr lang="en-US" sz="1900" i="1" dirty="0">
                <a:latin typeface="Calibri"/>
                <a:cs typeface="Calibri"/>
              </a:rPr>
              <a:t> et al., 2007</a:t>
            </a:r>
            <a:r>
              <a:rPr lang="en-US" sz="1900" i="1" dirty="0" smtClean="0">
                <a:latin typeface="Calibri"/>
                <a:cs typeface="Calibri"/>
              </a:rPr>
              <a:t>)</a:t>
            </a:r>
            <a:endParaRPr lang="en-US" sz="1900" i="1" dirty="0">
              <a:latin typeface="Calibri"/>
              <a:cs typeface="Calibri"/>
            </a:endParaRPr>
          </a:p>
          <a:p>
            <a:pPr marL="230188" indent="-230188">
              <a:spcAft>
                <a:spcPts val="600"/>
              </a:spcAft>
              <a:buFont typeface="Arial"/>
              <a:buChar char="•"/>
            </a:pPr>
            <a:r>
              <a:rPr lang="en-US" sz="2000" b="1" dirty="0">
                <a:latin typeface="Calibri"/>
                <a:cs typeface="Calibri"/>
              </a:rPr>
              <a:t>Influences climate</a:t>
            </a:r>
            <a:r>
              <a:rPr lang="en-US" sz="2000" dirty="0">
                <a:latin typeface="Calibri"/>
                <a:cs typeface="Calibri"/>
              </a:rPr>
              <a:t>: affects cloud forming properties and acid </a:t>
            </a:r>
            <a:r>
              <a:rPr lang="en-US" sz="2000" dirty="0" smtClean="0">
                <a:latin typeface="Calibri"/>
                <a:cs typeface="Calibri"/>
              </a:rPr>
              <a:t>deposition</a:t>
            </a:r>
            <a:endParaRPr lang="en-US" sz="2000" b="1" dirty="0" smtClean="0">
              <a:solidFill>
                <a:srgbClr val="3366FF"/>
              </a:solidFill>
              <a:latin typeface="Calibri"/>
              <a:cs typeface="Calibri"/>
            </a:endParaRPr>
          </a:p>
          <a:p>
            <a:pPr marL="228600" indent="-228600">
              <a:spcAft>
                <a:spcPts val="600"/>
              </a:spcAft>
              <a:buFont typeface="Arial"/>
              <a:buChar char="•"/>
            </a:pPr>
            <a:r>
              <a:rPr lang="en-US" sz="2000" b="1" dirty="0" smtClean="0">
                <a:latin typeface="Calibri"/>
                <a:cs typeface="Calibri"/>
              </a:rPr>
              <a:t>Improve </a:t>
            </a:r>
            <a:r>
              <a:rPr lang="en-US" sz="2000" b="1" dirty="0">
                <a:latin typeface="Calibri"/>
                <a:cs typeface="Calibri"/>
              </a:rPr>
              <a:t>atmospheric photochemical models </a:t>
            </a:r>
            <a:r>
              <a:rPr lang="en-US" sz="2000" dirty="0">
                <a:latin typeface="Calibri"/>
                <a:cs typeface="Calibri"/>
              </a:rPr>
              <a:t>(e.g., CMAQ) to enable more effective strategies of air quality</a:t>
            </a:r>
            <a:r>
              <a:rPr lang="en-US" sz="2000" dirty="0" smtClean="0">
                <a:latin typeface="Calibri"/>
                <a:cs typeface="Calibri"/>
              </a:rPr>
              <a:t> management and </a:t>
            </a:r>
            <a:r>
              <a:rPr lang="en-US" sz="2000" dirty="0">
                <a:latin typeface="Calibri"/>
                <a:cs typeface="Calibri"/>
              </a:rPr>
              <a:t>climate mitigation.  </a:t>
            </a:r>
          </a:p>
          <a:p>
            <a:pPr marL="228600" lvl="0" indent="-228600">
              <a:spcAft>
                <a:spcPts val="600"/>
              </a:spcAft>
              <a:buFont typeface="Arial"/>
              <a:buChar char="•"/>
            </a:pPr>
            <a:endParaRPr lang="en-US" sz="2100" b="1" dirty="0">
              <a:solidFill>
                <a:srgbClr val="3366FF"/>
              </a:solidFill>
              <a:latin typeface="Calibri"/>
              <a:cs typeface="Calibri"/>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609600"/>
          </a:xfrm>
        </p:spPr>
        <p:txBody>
          <a:bodyPr/>
          <a:lstStyle/>
          <a:p>
            <a:pPr algn="r"/>
            <a:r>
              <a:rPr lang="en-US" sz="2600" b="1" dirty="0" smtClean="0">
                <a:solidFill>
                  <a:schemeClr val="bg1"/>
                </a:solidFill>
                <a:latin typeface="Calibri"/>
                <a:cs typeface="Calibri"/>
              </a:rPr>
              <a:t>Introduction</a:t>
            </a:r>
            <a:endParaRPr lang="en-US" sz="2600" b="1" baseline="-25000" dirty="0">
              <a:solidFill>
                <a:schemeClr val="bg1"/>
              </a:solidFill>
              <a:latin typeface="Calibri"/>
              <a:cs typeface="Calibri"/>
            </a:endParaRPr>
          </a:p>
        </p:txBody>
      </p:sp>
      <p:sp>
        <p:nvSpPr>
          <p:cNvPr id="12" name="Rectangle 11"/>
          <p:cNvSpPr/>
          <p:nvPr/>
        </p:nvSpPr>
        <p:spPr>
          <a:xfrm>
            <a:off x="419100" y="914400"/>
            <a:ext cx="8420100" cy="2718693"/>
          </a:xfrm>
          <a:prstGeom prst="rect">
            <a:avLst/>
          </a:prstGeom>
        </p:spPr>
        <p:txBody>
          <a:bodyPr wrap="square">
            <a:spAutoFit/>
          </a:bodyPr>
          <a:lstStyle/>
          <a:p>
            <a:r>
              <a:rPr lang="en-US" sz="2200" b="1" u="sng" dirty="0" smtClean="0">
                <a:solidFill>
                  <a:srgbClr val="000000"/>
                </a:solidFill>
                <a:latin typeface="Calibri"/>
                <a:cs typeface="Calibri"/>
              </a:rPr>
              <a:t>Dry constituent</a:t>
            </a:r>
            <a:r>
              <a:rPr lang="en-US" sz="2200" dirty="0" smtClean="0">
                <a:solidFill>
                  <a:srgbClr val="000000"/>
                </a:solidFill>
                <a:latin typeface="Calibri"/>
                <a:cs typeface="Calibri"/>
              </a:rPr>
              <a:t>: low-volatility species that remain predominantly in the particle phase (e.g. sulfates, elemental carbon, organic compounds)</a:t>
            </a:r>
          </a:p>
          <a:p>
            <a:endParaRPr lang="en-US" sz="1200" dirty="0" smtClean="0">
              <a:solidFill>
                <a:srgbClr val="000000"/>
              </a:solidFill>
              <a:latin typeface="Calibri"/>
              <a:cs typeface="Calibri"/>
            </a:endParaRPr>
          </a:p>
          <a:p>
            <a:r>
              <a:rPr lang="en-US" sz="2200" b="1" u="sng" dirty="0">
                <a:solidFill>
                  <a:srgbClr val="000000"/>
                </a:solidFill>
                <a:latin typeface="Calibri"/>
                <a:cs typeface="Calibri"/>
              </a:rPr>
              <a:t>Semi-volatile compounds (SV)</a:t>
            </a:r>
            <a:r>
              <a:rPr lang="en-US" sz="2200" dirty="0">
                <a:solidFill>
                  <a:srgbClr val="000000"/>
                </a:solidFill>
                <a:latin typeface="Calibri"/>
                <a:cs typeface="Calibri"/>
              </a:rPr>
              <a:t>: partition </a:t>
            </a:r>
            <a:r>
              <a:rPr lang="en-US" sz="2200" dirty="0" smtClean="0">
                <a:solidFill>
                  <a:srgbClr val="000000"/>
                </a:solidFill>
                <a:latin typeface="Calibri"/>
                <a:cs typeface="Calibri"/>
              </a:rPr>
              <a:t>between the condensed and gaseous phases (e.g</a:t>
            </a:r>
            <a:r>
              <a:rPr lang="en-US" sz="2200" dirty="0">
                <a:solidFill>
                  <a:srgbClr val="000000"/>
                </a:solidFill>
                <a:latin typeface="Calibri"/>
                <a:cs typeface="Calibri"/>
              </a:rPr>
              <a:t>. </a:t>
            </a:r>
            <a:r>
              <a:rPr lang="en-US" sz="2200" dirty="0" err="1">
                <a:solidFill>
                  <a:srgbClr val="000000"/>
                </a:solidFill>
                <a:latin typeface="Calibri"/>
                <a:cs typeface="Calibri"/>
              </a:rPr>
              <a:t>glutaric</a:t>
            </a:r>
            <a:r>
              <a:rPr lang="en-US" sz="2200" dirty="0">
                <a:solidFill>
                  <a:srgbClr val="000000"/>
                </a:solidFill>
                <a:latin typeface="Calibri"/>
                <a:cs typeface="Calibri"/>
              </a:rPr>
              <a:t> acid, pyruvic acid, oxalic acid)</a:t>
            </a:r>
          </a:p>
          <a:p>
            <a:endParaRPr lang="en-US" sz="1200" b="1" u="sng" dirty="0" smtClean="0">
              <a:solidFill>
                <a:srgbClr val="000000"/>
              </a:solidFill>
              <a:latin typeface="Calibri"/>
              <a:cs typeface="Calibri"/>
            </a:endParaRPr>
          </a:p>
          <a:p>
            <a:r>
              <a:rPr lang="en-US" sz="2200" b="1" u="sng" dirty="0" smtClean="0">
                <a:solidFill>
                  <a:srgbClr val="000000"/>
                </a:solidFill>
                <a:latin typeface="Calibri"/>
                <a:cs typeface="Calibri"/>
              </a:rPr>
              <a:t>Water</a:t>
            </a:r>
            <a:r>
              <a:rPr lang="en-US" sz="2200" dirty="0" smtClean="0">
                <a:solidFill>
                  <a:srgbClr val="000000"/>
                </a:solidFill>
                <a:latin typeface="Calibri"/>
                <a:cs typeface="Calibri"/>
              </a:rPr>
              <a:t>: condenses onto existing aerosol </a:t>
            </a:r>
            <a:r>
              <a:rPr lang="en-US" sz="2200" dirty="0" smtClean="0">
                <a:solidFill>
                  <a:srgbClr val="000000"/>
                </a:solidFill>
                <a:latin typeface="Calibri"/>
                <a:cs typeface="Calibri"/>
              </a:rPr>
              <a:t>particles </a:t>
            </a:r>
            <a:r>
              <a:rPr lang="en-US" sz="2200" dirty="0" smtClean="0">
                <a:solidFill>
                  <a:srgbClr val="000000"/>
                </a:solidFill>
                <a:latin typeface="Calibri"/>
                <a:cs typeface="Calibri"/>
              </a:rPr>
              <a:t>as </a:t>
            </a:r>
            <a:r>
              <a:rPr lang="en-US" sz="2200" i="1" dirty="0">
                <a:solidFill>
                  <a:srgbClr val="000000"/>
                </a:solidFill>
                <a:latin typeface="Calibri"/>
                <a:cs typeface="Calibri"/>
              </a:rPr>
              <a:t>f</a:t>
            </a:r>
            <a:r>
              <a:rPr lang="en-US" sz="2200" dirty="0">
                <a:solidFill>
                  <a:srgbClr val="000000"/>
                </a:solidFill>
                <a:latin typeface="Calibri"/>
                <a:cs typeface="Calibri"/>
              </a:rPr>
              <a:t>(RH, T, aerosol and gas phase chemical </a:t>
            </a:r>
            <a:r>
              <a:rPr lang="en-US" sz="2200" dirty="0" smtClean="0">
                <a:solidFill>
                  <a:srgbClr val="000000"/>
                </a:solidFill>
                <a:latin typeface="Calibri"/>
                <a:cs typeface="Calibri"/>
              </a:rPr>
              <a:t>composition) </a:t>
            </a:r>
            <a:endParaRPr lang="en-US" sz="2200" baseline="30000" dirty="0">
              <a:solidFill>
                <a:srgbClr val="000000"/>
              </a:solidFill>
              <a:latin typeface="Calibri"/>
              <a:cs typeface="Calibri"/>
              <a:sym typeface="Symbol"/>
            </a:endParaRPr>
          </a:p>
          <a:p>
            <a:endParaRPr lang="en-US" sz="2200" baseline="30000" dirty="0" smtClean="0">
              <a:solidFill>
                <a:srgbClr val="800000"/>
              </a:solidFill>
              <a:latin typeface="Calibri"/>
              <a:cs typeface="Calibri"/>
              <a:sym typeface="Symbol"/>
            </a:endParaRPr>
          </a:p>
        </p:txBody>
      </p:sp>
      <p:sp>
        <p:nvSpPr>
          <p:cNvPr id="23" name="Rectangle 22"/>
          <p:cNvSpPr/>
          <p:nvPr/>
        </p:nvSpPr>
        <p:spPr>
          <a:xfrm>
            <a:off x="533400" y="4262656"/>
            <a:ext cx="2552700" cy="995144"/>
          </a:xfrm>
          <a:prstGeom prst="rect">
            <a:avLst/>
          </a:prstGeom>
        </p:spPr>
        <p:txBody>
          <a:bodyPr wrap="square">
            <a:spAutoFit/>
          </a:bodyPr>
          <a:lstStyle/>
          <a:p>
            <a:r>
              <a:rPr lang="en-US" sz="2200" b="1" dirty="0" smtClean="0">
                <a:solidFill>
                  <a:srgbClr val="3366FF"/>
                </a:solidFill>
                <a:latin typeface="Calibri"/>
                <a:cs typeface="Calibri"/>
              </a:rPr>
              <a:t>Sample atmospheric aerosol particle</a:t>
            </a:r>
            <a:endParaRPr lang="en-US" sz="2200" b="1" baseline="30000" dirty="0" smtClean="0">
              <a:solidFill>
                <a:srgbClr val="3366FF"/>
              </a:solidFill>
              <a:latin typeface="Calibri"/>
              <a:cs typeface="Calibri"/>
              <a:sym typeface="Symbol"/>
            </a:endParaRPr>
          </a:p>
          <a:p>
            <a:endParaRPr lang="en-US" sz="2200" baseline="30000" dirty="0" smtClean="0">
              <a:latin typeface="Calibri"/>
              <a:cs typeface="Calibri"/>
              <a:sym typeface="Symbol"/>
            </a:endParaRPr>
          </a:p>
        </p:txBody>
      </p:sp>
      <p:grpSp>
        <p:nvGrpSpPr>
          <p:cNvPr id="20" name="Group 19"/>
          <p:cNvGrpSpPr/>
          <p:nvPr/>
        </p:nvGrpSpPr>
        <p:grpSpPr>
          <a:xfrm>
            <a:off x="3390900" y="4152900"/>
            <a:ext cx="2171700" cy="2171700"/>
            <a:chOff x="3390900" y="3581400"/>
            <a:chExt cx="2171700" cy="2171700"/>
          </a:xfrm>
        </p:grpSpPr>
        <p:sp>
          <p:nvSpPr>
            <p:cNvPr id="19" name="Oval 18"/>
            <p:cNvSpPr>
              <a:spLocks noChangeAspect="1"/>
            </p:cNvSpPr>
            <p:nvPr/>
          </p:nvSpPr>
          <p:spPr>
            <a:xfrm>
              <a:off x="3390900" y="3581400"/>
              <a:ext cx="2171700" cy="217170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Oval 17"/>
            <p:cNvSpPr>
              <a:spLocks noChangeAspect="1"/>
            </p:cNvSpPr>
            <p:nvPr/>
          </p:nvSpPr>
          <p:spPr>
            <a:xfrm>
              <a:off x="3924300" y="4131354"/>
              <a:ext cx="1053246" cy="1050246"/>
            </a:xfrm>
            <a:prstGeom prst="ellipse">
              <a:avLst/>
            </a:prstGeom>
            <a:solidFill>
              <a:srgbClr val="A1C9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a:spLocks noChangeAspect="1"/>
            </p:cNvSpPr>
            <p:nvPr/>
          </p:nvSpPr>
          <p:spPr>
            <a:xfrm flipV="1">
              <a:off x="4101246" y="4290644"/>
              <a:ext cx="723900" cy="722200"/>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p:nvSpPr>
          <p:spPr>
            <a:xfrm>
              <a:off x="4208417" y="4487625"/>
              <a:ext cx="530915" cy="369332"/>
            </a:xfrm>
            <a:prstGeom prst="rect">
              <a:avLst/>
            </a:prstGeom>
          </p:spPr>
          <p:txBody>
            <a:bodyPr wrap="none">
              <a:spAutoFit/>
            </a:bodyPr>
            <a:lstStyle/>
            <a:p>
              <a:r>
                <a:rPr lang="en-US" dirty="0">
                  <a:solidFill>
                    <a:schemeClr val="bg1"/>
                  </a:solidFill>
                  <a:latin typeface="Calibri"/>
                  <a:cs typeface="Calibri"/>
                </a:rPr>
                <a:t>Dry </a:t>
              </a:r>
              <a:endParaRPr lang="en-US" dirty="0">
                <a:solidFill>
                  <a:schemeClr val="bg1"/>
                </a:solidFill>
              </a:endParaRPr>
            </a:p>
          </p:txBody>
        </p:sp>
        <p:sp>
          <p:nvSpPr>
            <p:cNvPr id="14" name="Rectangle 13"/>
            <p:cNvSpPr/>
            <p:nvPr/>
          </p:nvSpPr>
          <p:spPr>
            <a:xfrm>
              <a:off x="4369673" y="4038600"/>
              <a:ext cx="421697" cy="369332"/>
            </a:xfrm>
            <a:prstGeom prst="rect">
              <a:avLst/>
            </a:prstGeom>
          </p:spPr>
          <p:txBody>
            <a:bodyPr wrap="none">
              <a:spAutoFit/>
            </a:bodyPr>
            <a:lstStyle/>
            <a:p>
              <a:r>
                <a:rPr lang="en-US" dirty="0" smtClean="0">
                  <a:solidFill>
                    <a:schemeClr val="bg1"/>
                  </a:solidFill>
                  <a:latin typeface="Calibri"/>
                  <a:cs typeface="Calibri"/>
                </a:rPr>
                <a:t>SV</a:t>
              </a:r>
              <a:endParaRPr lang="en-US" dirty="0">
                <a:solidFill>
                  <a:schemeClr val="bg1"/>
                </a:solidFill>
              </a:endParaRPr>
            </a:p>
          </p:txBody>
        </p:sp>
        <p:sp>
          <p:nvSpPr>
            <p:cNvPr id="15" name="Rectangle 14"/>
            <p:cNvSpPr/>
            <p:nvPr/>
          </p:nvSpPr>
          <p:spPr>
            <a:xfrm>
              <a:off x="4104869" y="5282929"/>
              <a:ext cx="774571" cy="369332"/>
            </a:xfrm>
            <a:prstGeom prst="rect">
              <a:avLst/>
            </a:prstGeom>
          </p:spPr>
          <p:txBody>
            <a:bodyPr wrap="none">
              <a:spAutoFit/>
            </a:bodyPr>
            <a:lstStyle/>
            <a:p>
              <a:r>
                <a:rPr lang="en-US" dirty="0">
                  <a:solidFill>
                    <a:schemeClr val="bg1"/>
                  </a:solidFill>
                  <a:latin typeface="Calibri"/>
                  <a:cs typeface="Calibri"/>
                </a:rPr>
                <a:t>W</a:t>
              </a:r>
              <a:r>
                <a:rPr lang="en-US" dirty="0" smtClean="0">
                  <a:solidFill>
                    <a:schemeClr val="bg1"/>
                  </a:solidFill>
                  <a:latin typeface="Calibri"/>
                  <a:cs typeface="Calibri"/>
                </a:rPr>
                <a:t>ater</a:t>
              </a:r>
              <a:endParaRPr lang="en-US" dirty="0">
                <a:solidFill>
                  <a:schemeClr val="bg1"/>
                </a:solidFill>
              </a:endParaRPr>
            </a:p>
          </p:txBody>
        </p:sp>
      </p:grpSp>
      <p:sp>
        <p:nvSpPr>
          <p:cNvPr id="16" name="Rectangle 15"/>
          <p:cNvSpPr/>
          <p:nvPr/>
        </p:nvSpPr>
        <p:spPr>
          <a:xfrm>
            <a:off x="4800600" y="3429000"/>
            <a:ext cx="4683660" cy="492443"/>
          </a:xfrm>
          <a:prstGeom prst="rect">
            <a:avLst/>
          </a:prstGeom>
        </p:spPr>
        <p:txBody>
          <a:bodyPr wrap="square">
            <a:spAutoFit/>
          </a:bodyPr>
          <a:lstStyle/>
          <a:p>
            <a:pPr algn="ctr"/>
            <a:r>
              <a:rPr lang="en-US" sz="2600" b="1" dirty="0" err="1" smtClean="0">
                <a:solidFill>
                  <a:srgbClr val="000000"/>
                </a:solidFill>
                <a:latin typeface="Calibri"/>
                <a:cs typeface="Calibri"/>
              </a:rPr>
              <a:t>V</a:t>
            </a:r>
            <a:r>
              <a:rPr lang="en-US" sz="2600" b="1" baseline="-25000" dirty="0" err="1" smtClean="0">
                <a:solidFill>
                  <a:srgbClr val="000000"/>
                </a:solidFill>
                <a:latin typeface="Calibri"/>
                <a:cs typeface="Calibri"/>
              </a:rPr>
              <a:t>amb</a:t>
            </a:r>
            <a:r>
              <a:rPr lang="en-US" sz="2600" b="1" dirty="0" smtClean="0">
                <a:solidFill>
                  <a:srgbClr val="000000"/>
                </a:solidFill>
                <a:latin typeface="Calibri"/>
                <a:cs typeface="Calibri"/>
              </a:rPr>
              <a:t> = </a:t>
            </a:r>
            <a:r>
              <a:rPr lang="en-US" sz="2600" b="1" dirty="0" err="1" smtClean="0">
                <a:solidFill>
                  <a:srgbClr val="000000"/>
                </a:solidFill>
                <a:latin typeface="Calibri"/>
                <a:cs typeface="Calibri"/>
              </a:rPr>
              <a:t>V</a:t>
            </a:r>
            <a:r>
              <a:rPr lang="en-US" sz="2600" b="1" baseline="-25000" dirty="0" err="1" smtClean="0">
                <a:solidFill>
                  <a:srgbClr val="000000"/>
                </a:solidFill>
                <a:latin typeface="Calibri"/>
                <a:cs typeface="Calibri"/>
              </a:rPr>
              <a:t>dry</a:t>
            </a:r>
            <a:r>
              <a:rPr lang="en-US" sz="2600" b="1" dirty="0" smtClean="0">
                <a:solidFill>
                  <a:srgbClr val="000000"/>
                </a:solidFill>
                <a:latin typeface="Calibri"/>
                <a:cs typeface="Calibri"/>
              </a:rPr>
              <a:t> +</a:t>
            </a:r>
            <a:r>
              <a:rPr lang="en-US" sz="2600" baseline="-25000" dirty="0" smtClean="0">
                <a:solidFill>
                  <a:srgbClr val="000000"/>
                </a:solidFill>
                <a:latin typeface="Calibri"/>
                <a:cs typeface="Calibri"/>
              </a:rPr>
              <a:t> </a:t>
            </a:r>
            <a:r>
              <a:rPr lang="en-US" sz="2600" b="1" dirty="0" err="1" smtClean="0">
                <a:solidFill>
                  <a:srgbClr val="000000"/>
                </a:solidFill>
                <a:latin typeface="Calibri"/>
                <a:cs typeface="Calibri"/>
              </a:rPr>
              <a:t>V</a:t>
            </a:r>
            <a:r>
              <a:rPr lang="en-US" sz="2600" b="1" baseline="-25000" dirty="0" err="1" smtClean="0">
                <a:solidFill>
                  <a:srgbClr val="000000"/>
                </a:solidFill>
                <a:latin typeface="Calibri"/>
                <a:cs typeface="Calibri"/>
              </a:rPr>
              <a:t>sv</a:t>
            </a:r>
            <a:r>
              <a:rPr lang="en-US" sz="2600" b="1" dirty="0" smtClean="0">
                <a:solidFill>
                  <a:srgbClr val="000000"/>
                </a:solidFill>
                <a:latin typeface="Calibri"/>
                <a:cs typeface="Calibri"/>
              </a:rPr>
              <a:t>+ </a:t>
            </a:r>
            <a:r>
              <a:rPr lang="en-US" sz="2600" b="1" dirty="0" err="1" smtClean="0">
                <a:solidFill>
                  <a:srgbClr val="000000"/>
                </a:solidFill>
                <a:latin typeface="Calibri"/>
                <a:cs typeface="Calibri"/>
              </a:rPr>
              <a:t>V</a:t>
            </a:r>
            <a:r>
              <a:rPr lang="en-US" sz="2600" b="1" baseline="-25000" dirty="0" err="1" smtClean="0">
                <a:solidFill>
                  <a:srgbClr val="000000"/>
                </a:solidFill>
                <a:latin typeface="Calibri"/>
                <a:cs typeface="Calibri"/>
              </a:rPr>
              <a:t>w</a:t>
            </a:r>
            <a:r>
              <a:rPr lang="en-US" sz="2600" b="1" dirty="0" smtClean="0">
                <a:solidFill>
                  <a:srgbClr val="000000"/>
                </a:solidFill>
                <a:latin typeface="Calibri"/>
                <a:cs typeface="Calibri"/>
              </a:rPr>
              <a:t> </a:t>
            </a:r>
            <a:endParaRPr lang="en-US" sz="2600" baseline="-25000" dirty="0">
              <a:solidFill>
                <a:srgbClr val="000000"/>
              </a:solidFill>
              <a:latin typeface="Calibri"/>
              <a:cs typeface="Calibri"/>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Text Box 6"/>
          <p:cNvSpPr txBox="1">
            <a:spLocks noChangeArrowheads="1"/>
          </p:cNvSpPr>
          <p:nvPr/>
        </p:nvSpPr>
        <p:spPr bwMode="auto">
          <a:xfrm>
            <a:off x="5372838" y="6461125"/>
            <a:ext cx="3771162" cy="400110"/>
          </a:xfrm>
          <a:prstGeom prst="rect">
            <a:avLst/>
          </a:prstGeom>
          <a:noFill/>
          <a:ln w="9525">
            <a:noFill/>
            <a:miter lim="800000"/>
            <a:headEnd/>
            <a:tailEnd/>
          </a:ln>
        </p:spPr>
        <p:txBody>
          <a:bodyPr wrap="square">
            <a:spAutoFit/>
          </a:bodyPr>
          <a:lstStyle/>
          <a:p>
            <a:pPr algn="ctr"/>
            <a:r>
              <a:rPr lang="en-US" sz="2000" b="0" dirty="0">
                <a:solidFill>
                  <a:srgbClr val="4E0A10"/>
                </a:solidFill>
              </a:rPr>
              <a:t>Liao and </a:t>
            </a:r>
            <a:r>
              <a:rPr lang="en-US" sz="2000" b="0" dirty="0" smtClean="0">
                <a:solidFill>
                  <a:srgbClr val="4E0A10"/>
                </a:solidFill>
              </a:rPr>
              <a:t>Seinfeld </a:t>
            </a:r>
            <a:r>
              <a:rPr lang="en-US" sz="2000" b="0" i="1" dirty="0" smtClean="0">
                <a:solidFill>
                  <a:srgbClr val="4E0A10"/>
                </a:solidFill>
              </a:rPr>
              <a:t>JGR</a:t>
            </a:r>
            <a:r>
              <a:rPr lang="en-US" sz="2000" b="0" dirty="0" smtClean="0">
                <a:solidFill>
                  <a:srgbClr val="4E0A10"/>
                </a:solidFill>
              </a:rPr>
              <a:t> (2005)</a:t>
            </a:r>
            <a:endParaRPr lang="en-US" sz="2000" b="0" dirty="0">
              <a:solidFill>
                <a:srgbClr val="4E0A10"/>
              </a:solidFill>
            </a:endParaRPr>
          </a:p>
        </p:txBody>
      </p:sp>
      <p:pic>
        <p:nvPicPr>
          <p:cNvPr id="15" name="Picture 15"/>
          <p:cNvPicPr>
            <a:picLocks noChangeAspect="1" noChangeArrowheads="1"/>
          </p:cNvPicPr>
          <p:nvPr/>
        </p:nvPicPr>
        <p:blipFill>
          <a:blip r:embed="rId3" cstate="print"/>
          <a:srcRect/>
          <a:stretch>
            <a:fillRect/>
          </a:stretch>
        </p:blipFill>
        <p:spPr bwMode="auto">
          <a:xfrm>
            <a:off x="160338" y="1017588"/>
            <a:ext cx="8850312" cy="4224337"/>
          </a:xfrm>
          <a:prstGeom prst="rect">
            <a:avLst/>
          </a:prstGeom>
          <a:noFill/>
          <a:ln w="9525">
            <a:noFill/>
            <a:miter lim="800000"/>
            <a:headEnd/>
            <a:tailEnd/>
          </a:ln>
        </p:spPr>
      </p:pic>
      <p:sp>
        <p:nvSpPr>
          <p:cNvPr id="16" name="Rectangle 6"/>
          <p:cNvSpPr>
            <a:spLocks noChangeArrowheads="1"/>
          </p:cNvSpPr>
          <p:nvPr/>
        </p:nvSpPr>
        <p:spPr bwMode="auto">
          <a:xfrm>
            <a:off x="0" y="0"/>
            <a:ext cx="9307513" cy="614363"/>
          </a:xfrm>
          <a:prstGeom prst="rect">
            <a:avLst/>
          </a:prstGeom>
          <a:solidFill>
            <a:srgbClr val="CB192A"/>
          </a:solidFill>
          <a:ln w="9525">
            <a:solidFill>
              <a:schemeClr val="tx1"/>
            </a:solidFill>
            <a:miter lim="800000"/>
            <a:headEnd/>
            <a:tailEnd/>
          </a:ln>
        </p:spPr>
        <p:txBody>
          <a:bodyPr wrap="none" anchor="ctr"/>
          <a:lstStyle/>
          <a:p>
            <a:endParaRPr lang="en-US"/>
          </a:p>
        </p:txBody>
      </p:sp>
      <p:sp>
        <p:nvSpPr>
          <p:cNvPr id="18" name="Rectangle 4"/>
          <p:cNvSpPr>
            <a:spLocks noChangeArrowheads="1"/>
          </p:cNvSpPr>
          <p:nvPr/>
        </p:nvSpPr>
        <p:spPr bwMode="auto">
          <a:xfrm>
            <a:off x="0" y="46163"/>
            <a:ext cx="9144000" cy="584775"/>
          </a:xfrm>
          <a:prstGeom prst="rect">
            <a:avLst/>
          </a:prstGeom>
          <a:noFill/>
          <a:ln w="9525">
            <a:noFill/>
            <a:miter lim="800000"/>
            <a:headEnd/>
            <a:tailEnd/>
          </a:ln>
        </p:spPr>
        <p:txBody>
          <a:bodyPr wrap="square">
            <a:spAutoFit/>
          </a:bodyPr>
          <a:lstStyle/>
          <a:p>
            <a:pPr algn="ctr"/>
            <a:r>
              <a:rPr lang="en-US" sz="3200" dirty="0">
                <a:solidFill>
                  <a:schemeClr val="bg1"/>
                </a:solidFill>
                <a:latin typeface="Calibri" pitchFamily="34" charset="0"/>
                <a:cs typeface="Calibri" pitchFamily="34" charset="0"/>
              </a:rPr>
              <a:t>Most places liquid water is more accessible than OM</a:t>
            </a:r>
          </a:p>
        </p:txBody>
      </p:sp>
      <p:sp>
        <p:nvSpPr>
          <p:cNvPr id="23" name="Rectangle 22"/>
          <p:cNvSpPr/>
          <p:nvPr/>
        </p:nvSpPr>
        <p:spPr>
          <a:xfrm>
            <a:off x="6981825" y="4762500"/>
            <a:ext cx="885825" cy="3333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886200" y="5219700"/>
            <a:ext cx="1066318" cy="461665"/>
          </a:xfrm>
          <a:prstGeom prst="rect">
            <a:avLst/>
          </a:prstGeom>
          <a:noFill/>
        </p:spPr>
        <p:txBody>
          <a:bodyPr wrap="none" rtlCol="0">
            <a:spAutoFit/>
          </a:bodyPr>
          <a:lstStyle/>
          <a:p>
            <a:r>
              <a:rPr lang="en-US" sz="2400" b="1" dirty="0" smtClean="0">
                <a:latin typeface="Calibri" pitchFamily="34" charset="0"/>
                <a:cs typeface="Calibri" pitchFamily="34" charset="0"/>
              </a:rPr>
              <a:t>mg m</a:t>
            </a:r>
            <a:r>
              <a:rPr lang="en-US" sz="2400" b="1" baseline="30000" dirty="0" smtClean="0">
                <a:latin typeface="Calibri" pitchFamily="34" charset="0"/>
                <a:cs typeface="Calibri" pitchFamily="34" charset="0"/>
              </a:rPr>
              <a:t>-2</a:t>
            </a:r>
            <a:endParaRPr lang="en-US" sz="2400" b="1" baseline="30000" dirty="0">
              <a:latin typeface="Calibri" pitchFamily="34" charset="0"/>
              <a:cs typeface="Calibri" pitchFamily="34" charset="0"/>
            </a:endParaRPr>
          </a:p>
        </p:txBody>
      </p:sp>
      <p:sp>
        <p:nvSpPr>
          <p:cNvPr id="25" name="Text Box 6"/>
          <p:cNvSpPr txBox="1">
            <a:spLocks noChangeArrowheads="1"/>
          </p:cNvSpPr>
          <p:nvPr/>
        </p:nvSpPr>
        <p:spPr bwMode="auto">
          <a:xfrm>
            <a:off x="979488" y="5813425"/>
            <a:ext cx="6164262" cy="400110"/>
          </a:xfrm>
          <a:prstGeom prst="rect">
            <a:avLst/>
          </a:prstGeom>
          <a:noFill/>
          <a:ln w="9525">
            <a:noFill/>
            <a:miter lim="800000"/>
            <a:headEnd/>
            <a:tailEnd/>
          </a:ln>
        </p:spPr>
        <p:txBody>
          <a:bodyPr wrap="square">
            <a:spAutoFit/>
          </a:bodyPr>
          <a:lstStyle/>
          <a:p>
            <a:pPr algn="ctr"/>
            <a:r>
              <a:rPr lang="en-US" sz="2000" b="0" dirty="0" smtClean="0">
                <a:solidFill>
                  <a:srgbClr val="4E0A10"/>
                </a:solidFill>
              </a:rPr>
              <a:t>Aerosol water is 2-3 times dry aerosol mass.</a:t>
            </a:r>
            <a:endParaRPr lang="en-US" sz="2000" b="0" dirty="0">
              <a:solidFill>
                <a:srgbClr val="4E0A10"/>
              </a:solidFill>
            </a:endParaRPr>
          </a:p>
        </p:txBody>
      </p:sp>
      <p:sp>
        <p:nvSpPr>
          <p:cNvPr id="26" name="Rectangle 25"/>
          <p:cNvSpPr/>
          <p:nvPr/>
        </p:nvSpPr>
        <p:spPr>
          <a:xfrm>
            <a:off x="285750" y="1019175"/>
            <a:ext cx="2933700"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6"/>
          <p:cNvSpPr txBox="1">
            <a:spLocks noChangeArrowheads="1"/>
          </p:cNvSpPr>
          <p:nvPr/>
        </p:nvSpPr>
        <p:spPr bwMode="auto">
          <a:xfrm>
            <a:off x="360363" y="990601"/>
            <a:ext cx="4011612" cy="1200329"/>
          </a:xfrm>
          <a:prstGeom prst="rect">
            <a:avLst/>
          </a:prstGeom>
          <a:noFill/>
          <a:ln w="9525">
            <a:noFill/>
            <a:miter lim="800000"/>
            <a:headEnd/>
            <a:tailEnd/>
          </a:ln>
        </p:spPr>
        <p:txBody>
          <a:bodyPr wrap="square">
            <a:spAutoFit/>
          </a:bodyPr>
          <a:lstStyle/>
          <a:p>
            <a:r>
              <a:rPr lang="en-US" sz="3200" b="0" dirty="0" smtClean="0">
                <a:solidFill>
                  <a:srgbClr val="4E0A10"/>
                </a:solidFill>
                <a:latin typeface="Calibri" pitchFamily="34" charset="0"/>
                <a:cs typeface="Calibri" pitchFamily="34" charset="0"/>
              </a:rPr>
              <a:t>dry aerosol mass</a:t>
            </a:r>
          </a:p>
          <a:p>
            <a:r>
              <a:rPr lang="en-US" sz="2000" dirty="0" smtClean="0">
                <a:solidFill>
                  <a:srgbClr val="4E0A10"/>
                </a:solidFill>
                <a:latin typeface="Calibri" pitchFamily="34" charset="0"/>
                <a:cs typeface="Calibri" pitchFamily="34" charset="0"/>
              </a:rPr>
              <a:t>sulfate/nitrate/ammonium/</a:t>
            </a:r>
          </a:p>
          <a:p>
            <a:r>
              <a:rPr lang="en-US" sz="2000" dirty="0" err="1" smtClean="0">
                <a:solidFill>
                  <a:srgbClr val="4E0A10"/>
                </a:solidFill>
                <a:latin typeface="Calibri" pitchFamily="34" charset="0"/>
                <a:cs typeface="Calibri" pitchFamily="34" charset="0"/>
              </a:rPr>
              <a:t>organic+elemental</a:t>
            </a:r>
            <a:r>
              <a:rPr lang="en-US" sz="2000" dirty="0" smtClean="0">
                <a:solidFill>
                  <a:srgbClr val="4E0A10"/>
                </a:solidFill>
                <a:latin typeface="Calibri" pitchFamily="34" charset="0"/>
                <a:cs typeface="Calibri" pitchFamily="34" charset="0"/>
              </a:rPr>
              <a:t> carbon</a:t>
            </a:r>
            <a:endParaRPr lang="en-US" sz="2000" b="0" dirty="0">
              <a:solidFill>
                <a:srgbClr val="4E0A10"/>
              </a:solidFill>
              <a:latin typeface="Calibri" pitchFamily="34" charset="0"/>
              <a:cs typeface="Calibri" pitchFamily="34" charset="0"/>
            </a:endParaRPr>
          </a:p>
        </p:txBody>
      </p:sp>
      <p:sp>
        <p:nvSpPr>
          <p:cNvPr id="28" name="Rectangle 27"/>
          <p:cNvSpPr/>
          <p:nvPr/>
        </p:nvSpPr>
        <p:spPr>
          <a:xfrm>
            <a:off x="4667250" y="1104900"/>
            <a:ext cx="2933700" cy="857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6"/>
          <p:cNvSpPr txBox="1">
            <a:spLocks noChangeArrowheads="1"/>
          </p:cNvSpPr>
          <p:nvPr/>
        </p:nvSpPr>
        <p:spPr bwMode="auto">
          <a:xfrm>
            <a:off x="4856162" y="990601"/>
            <a:ext cx="4364037" cy="1200329"/>
          </a:xfrm>
          <a:prstGeom prst="rect">
            <a:avLst/>
          </a:prstGeom>
          <a:noFill/>
          <a:ln w="9525">
            <a:noFill/>
            <a:miter lim="800000"/>
            <a:headEnd/>
            <a:tailEnd/>
          </a:ln>
        </p:spPr>
        <p:txBody>
          <a:bodyPr wrap="square">
            <a:spAutoFit/>
          </a:bodyPr>
          <a:lstStyle/>
          <a:p>
            <a:r>
              <a:rPr lang="en-US" sz="3200" dirty="0" smtClean="0">
                <a:solidFill>
                  <a:srgbClr val="4E0A10"/>
                </a:solidFill>
                <a:latin typeface="Calibri" pitchFamily="34" charset="0"/>
                <a:cs typeface="Calibri" pitchFamily="34" charset="0"/>
              </a:rPr>
              <a:t>water</a:t>
            </a:r>
            <a:r>
              <a:rPr lang="en-US" sz="3200" b="0" dirty="0" smtClean="0">
                <a:solidFill>
                  <a:srgbClr val="4E0A10"/>
                </a:solidFill>
                <a:latin typeface="Calibri" pitchFamily="34" charset="0"/>
                <a:cs typeface="Calibri" pitchFamily="34" charset="0"/>
              </a:rPr>
              <a:t> aerosol mass </a:t>
            </a:r>
            <a:r>
              <a:rPr lang="en-US" sz="2000" b="0" dirty="0" smtClean="0">
                <a:solidFill>
                  <a:srgbClr val="4E0A10"/>
                </a:solidFill>
                <a:latin typeface="Calibri" pitchFamily="34" charset="0"/>
                <a:cs typeface="Calibri" pitchFamily="34" charset="0"/>
              </a:rPr>
              <a:t>associated </a:t>
            </a:r>
            <a:r>
              <a:rPr lang="en-US" sz="2000" dirty="0" smtClean="0">
                <a:solidFill>
                  <a:srgbClr val="4E0A10"/>
                </a:solidFill>
                <a:latin typeface="Calibri" pitchFamily="34" charset="0"/>
                <a:cs typeface="Calibri" pitchFamily="34" charset="0"/>
              </a:rPr>
              <a:t>sulfate/nitrate/ammonium/</a:t>
            </a:r>
          </a:p>
          <a:p>
            <a:r>
              <a:rPr lang="en-US" sz="2000" dirty="0" err="1" smtClean="0">
                <a:solidFill>
                  <a:srgbClr val="4E0A10"/>
                </a:solidFill>
                <a:latin typeface="Calibri" pitchFamily="34" charset="0"/>
                <a:cs typeface="Calibri" pitchFamily="34" charset="0"/>
              </a:rPr>
              <a:t>organic+elemental</a:t>
            </a:r>
            <a:r>
              <a:rPr lang="en-US" sz="2000" dirty="0" smtClean="0">
                <a:solidFill>
                  <a:srgbClr val="4E0A10"/>
                </a:solidFill>
                <a:latin typeface="Calibri" pitchFamily="34" charset="0"/>
                <a:cs typeface="Calibri" pitchFamily="34" charset="0"/>
              </a:rPr>
              <a:t> carbon</a:t>
            </a:r>
            <a:endParaRPr lang="en-US" sz="2000" b="0" dirty="0">
              <a:solidFill>
                <a:srgbClr val="4E0A10"/>
              </a:solidFill>
              <a:latin typeface="Calibri" pitchFamily="34" charset="0"/>
              <a:cs typeface="Calibr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921135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 name="Rectangle 38"/>
          <p:cNvSpPr>
            <a:spLocks noChangeArrowheads="1"/>
          </p:cNvSpPr>
          <p:nvPr/>
        </p:nvSpPr>
        <p:spPr bwMode="auto">
          <a:xfrm>
            <a:off x="0" y="2360458"/>
            <a:ext cx="9144000" cy="1809750"/>
          </a:xfrm>
          <a:prstGeom prst="rect">
            <a:avLst/>
          </a:prstGeom>
          <a:solidFill>
            <a:schemeClr val="accent4">
              <a:lumMod val="65000"/>
              <a:lumOff val="35000"/>
            </a:schemeClr>
          </a:solidFill>
          <a:ln w="9525" algn="ctr">
            <a:noFill/>
            <a:miter lim="800000"/>
            <a:headEnd/>
            <a:tailEnd/>
          </a:ln>
        </p:spPr>
        <p:txBody>
          <a:bodyPr wrap="none" anchor="ctr"/>
          <a:lstStyle/>
          <a:p>
            <a:pPr algn="ctr"/>
            <a:endParaRPr lang="en-US" dirty="0">
              <a:solidFill>
                <a:schemeClr val="bg1"/>
              </a:solidFill>
              <a:latin typeface="Calibri"/>
              <a:cs typeface="Calibri"/>
            </a:endParaRPr>
          </a:p>
        </p:txBody>
      </p:sp>
      <p:sp>
        <p:nvSpPr>
          <p:cNvPr id="35" name="Text Box 39"/>
          <p:cNvSpPr txBox="1">
            <a:spLocks noChangeArrowheads="1"/>
          </p:cNvSpPr>
          <p:nvPr/>
        </p:nvSpPr>
        <p:spPr bwMode="auto">
          <a:xfrm>
            <a:off x="5334000" y="2667000"/>
            <a:ext cx="2399987" cy="954107"/>
          </a:xfrm>
          <a:prstGeom prst="rect">
            <a:avLst/>
          </a:prstGeom>
          <a:noFill/>
          <a:ln w="9525" algn="ctr">
            <a:noFill/>
            <a:miter lim="800000"/>
            <a:headEnd/>
            <a:tailEnd/>
          </a:ln>
        </p:spPr>
        <p:txBody>
          <a:bodyPr wrap="square">
            <a:spAutoFit/>
          </a:bodyPr>
          <a:lstStyle/>
          <a:p>
            <a:pPr algn="ctr"/>
            <a:r>
              <a:rPr lang="en-US" sz="2800" b="1" dirty="0" smtClean="0">
                <a:solidFill>
                  <a:schemeClr val="bg1"/>
                </a:solidFill>
                <a:latin typeface="Calibri"/>
                <a:cs typeface="Calibri"/>
                <a:sym typeface="Wingdings" pitchFamily="2" charset="2"/>
              </a:rPr>
              <a:t>Condensation</a:t>
            </a:r>
          </a:p>
          <a:p>
            <a:pPr algn="ctr"/>
            <a:endParaRPr lang="en-US" sz="2800" dirty="0">
              <a:solidFill>
                <a:schemeClr val="bg1"/>
              </a:solidFill>
              <a:latin typeface="Calibri"/>
              <a:cs typeface="Calibri"/>
            </a:endParaRPr>
          </a:p>
        </p:txBody>
      </p:sp>
      <p:sp>
        <p:nvSpPr>
          <p:cNvPr id="36" name="Text Box 40"/>
          <p:cNvSpPr txBox="1">
            <a:spLocks noChangeArrowheads="1"/>
          </p:cNvSpPr>
          <p:nvPr/>
        </p:nvSpPr>
        <p:spPr bwMode="auto">
          <a:xfrm>
            <a:off x="4770203" y="2956549"/>
            <a:ext cx="686406" cy="707886"/>
          </a:xfrm>
          <a:prstGeom prst="rect">
            <a:avLst/>
          </a:prstGeom>
          <a:noFill/>
          <a:ln w="9525" algn="ctr">
            <a:noFill/>
            <a:miter lim="800000"/>
            <a:headEnd/>
            <a:tailEnd/>
          </a:ln>
        </p:spPr>
        <p:txBody>
          <a:bodyPr wrap="none">
            <a:spAutoFit/>
          </a:bodyPr>
          <a:lstStyle/>
          <a:p>
            <a:pPr algn="ctr"/>
            <a:r>
              <a:rPr lang="en-US" sz="4000" dirty="0">
                <a:solidFill>
                  <a:schemeClr val="bg1"/>
                </a:solidFill>
                <a:latin typeface="Calibri"/>
                <a:cs typeface="Calibri"/>
                <a:sym typeface="Wingdings" pitchFamily="2" charset="2"/>
              </a:rPr>
              <a:t></a:t>
            </a:r>
            <a:endParaRPr lang="en-US" sz="4000" dirty="0">
              <a:solidFill>
                <a:schemeClr val="bg1"/>
              </a:solidFill>
              <a:latin typeface="Calibri"/>
              <a:cs typeface="Calibri"/>
            </a:endParaRPr>
          </a:p>
        </p:txBody>
      </p:sp>
      <p:sp>
        <p:nvSpPr>
          <p:cNvPr id="37" name="Text Box 41"/>
          <p:cNvSpPr txBox="1">
            <a:spLocks noChangeArrowheads="1"/>
          </p:cNvSpPr>
          <p:nvPr/>
        </p:nvSpPr>
        <p:spPr bwMode="auto">
          <a:xfrm>
            <a:off x="64988" y="2577136"/>
            <a:ext cx="1504950" cy="707886"/>
          </a:xfrm>
          <a:prstGeom prst="rect">
            <a:avLst/>
          </a:prstGeom>
          <a:noFill/>
          <a:ln w="9525" algn="ctr">
            <a:noFill/>
            <a:miter lim="800000"/>
            <a:headEnd/>
            <a:tailEnd/>
          </a:ln>
        </p:spPr>
        <p:txBody>
          <a:bodyPr wrap="square">
            <a:spAutoFit/>
          </a:bodyPr>
          <a:lstStyle/>
          <a:p>
            <a:pPr algn="ctr"/>
            <a:r>
              <a:rPr lang="en-US" sz="4000" b="1" dirty="0" smtClean="0">
                <a:solidFill>
                  <a:schemeClr val="bg1"/>
                </a:solidFill>
                <a:latin typeface="Calibri"/>
                <a:cs typeface="Calibri"/>
              </a:rPr>
              <a:t>VOC</a:t>
            </a:r>
          </a:p>
        </p:txBody>
      </p:sp>
      <p:sp>
        <p:nvSpPr>
          <p:cNvPr id="38" name="Text Box 42"/>
          <p:cNvSpPr txBox="1">
            <a:spLocks noChangeArrowheads="1"/>
          </p:cNvSpPr>
          <p:nvPr/>
        </p:nvSpPr>
        <p:spPr bwMode="auto">
          <a:xfrm>
            <a:off x="1511848" y="2729191"/>
            <a:ext cx="1760418" cy="830997"/>
          </a:xfrm>
          <a:prstGeom prst="rect">
            <a:avLst/>
          </a:prstGeom>
          <a:noFill/>
          <a:ln w="9525" algn="ctr">
            <a:noFill/>
            <a:miter lim="800000"/>
            <a:headEnd/>
            <a:tailEnd/>
          </a:ln>
        </p:spPr>
        <p:txBody>
          <a:bodyPr wrap="none">
            <a:spAutoFit/>
          </a:bodyPr>
          <a:lstStyle/>
          <a:p>
            <a:pPr algn="ctr"/>
            <a:r>
              <a:rPr lang="en-US" sz="2800" dirty="0">
                <a:solidFill>
                  <a:schemeClr val="bg1"/>
                </a:solidFill>
                <a:latin typeface="Calibri"/>
                <a:cs typeface="Calibri"/>
              </a:rPr>
              <a:t>Oxidant </a:t>
            </a:r>
          </a:p>
          <a:p>
            <a:pPr algn="ctr"/>
            <a:r>
              <a:rPr lang="en-US" sz="2000" dirty="0" smtClean="0">
                <a:solidFill>
                  <a:schemeClr val="bg1"/>
                </a:solidFill>
                <a:latin typeface="Calibri"/>
                <a:cs typeface="Calibri"/>
              </a:rPr>
              <a:t>(O</a:t>
            </a:r>
            <a:r>
              <a:rPr lang="en-US" sz="2000" baseline="-25000" dirty="0" smtClean="0">
                <a:solidFill>
                  <a:schemeClr val="bg1"/>
                </a:solidFill>
                <a:latin typeface="Calibri"/>
                <a:cs typeface="Calibri"/>
              </a:rPr>
              <a:t>3</a:t>
            </a:r>
            <a:r>
              <a:rPr lang="en-US" sz="2000" dirty="0">
                <a:solidFill>
                  <a:schemeClr val="bg1"/>
                </a:solidFill>
                <a:latin typeface="Calibri"/>
                <a:cs typeface="Calibri"/>
              </a:rPr>
              <a:t>, OH, </a:t>
            </a:r>
            <a:r>
              <a:rPr lang="en-US" sz="2000" dirty="0" smtClean="0">
                <a:solidFill>
                  <a:schemeClr val="bg1"/>
                </a:solidFill>
                <a:latin typeface="Calibri"/>
                <a:cs typeface="Calibri"/>
              </a:rPr>
              <a:t>NO</a:t>
            </a:r>
            <a:r>
              <a:rPr lang="en-US" sz="2000" baseline="-25000" dirty="0" smtClean="0">
                <a:solidFill>
                  <a:schemeClr val="bg1"/>
                </a:solidFill>
                <a:latin typeface="Calibri"/>
                <a:cs typeface="Calibri"/>
              </a:rPr>
              <a:t>3</a:t>
            </a:r>
            <a:r>
              <a:rPr lang="en-US" sz="2000" baseline="30000" dirty="0" smtClean="0">
                <a:solidFill>
                  <a:schemeClr val="bg1"/>
                </a:solidFill>
                <a:latin typeface="Calibri"/>
                <a:cs typeface="Calibri"/>
              </a:rPr>
              <a:t>,…</a:t>
            </a:r>
            <a:r>
              <a:rPr lang="en-US" sz="2000" dirty="0" smtClean="0">
                <a:solidFill>
                  <a:schemeClr val="bg1"/>
                </a:solidFill>
                <a:latin typeface="Calibri"/>
                <a:cs typeface="Calibri"/>
              </a:rPr>
              <a:t>)</a:t>
            </a:r>
            <a:endParaRPr lang="en-US" sz="2000" dirty="0">
              <a:solidFill>
                <a:schemeClr val="bg1"/>
              </a:solidFill>
              <a:latin typeface="Calibri"/>
              <a:cs typeface="Calibri"/>
            </a:endParaRPr>
          </a:p>
        </p:txBody>
      </p:sp>
      <p:sp>
        <p:nvSpPr>
          <p:cNvPr id="39" name="Text Box 43"/>
          <p:cNvSpPr txBox="1">
            <a:spLocks noChangeArrowheads="1"/>
          </p:cNvSpPr>
          <p:nvPr/>
        </p:nvSpPr>
        <p:spPr bwMode="auto">
          <a:xfrm>
            <a:off x="8130856" y="2919968"/>
            <a:ext cx="1076962" cy="707886"/>
          </a:xfrm>
          <a:prstGeom prst="rect">
            <a:avLst/>
          </a:prstGeom>
          <a:noFill/>
          <a:ln w="9525" algn="ctr">
            <a:noFill/>
            <a:miter lim="800000"/>
            <a:headEnd/>
            <a:tailEnd/>
          </a:ln>
        </p:spPr>
        <p:txBody>
          <a:bodyPr wrap="none">
            <a:spAutoFit/>
          </a:bodyPr>
          <a:lstStyle/>
          <a:p>
            <a:pPr algn="ctr"/>
            <a:r>
              <a:rPr lang="en-US" sz="4000" b="1" dirty="0">
                <a:solidFill>
                  <a:schemeClr val="bg1"/>
                </a:solidFill>
                <a:latin typeface="Calibri"/>
                <a:cs typeface="Calibri"/>
                <a:sym typeface="Wingdings" pitchFamily="2" charset="2"/>
              </a:rPr>
              <a:t>SOA</a:t>
            </a:r>
            <a:endParaRPr lang="en-US" sz="4000" b="1" dirty="0">
              <a:solidFill>
                <a:schemeClr val="bg1"/>
              </a:solidFill>
              <a:latin typeface="Calibri"/>
              <a:cs typeface="Calibri"/>
            </a:endParaRPr>
          </a:p>
        </p:txBody>
      </p:sp>
      <p:sp>
        <p:nvSpPr>
          <p:cNvPr id="40" name="Text Box 44"/>
          <p:cNvSpPr txBox="1">
            <a:spLocks noChangeArrowheads="1"/>
          </p:cNvSpPr>
          <p:nvPr/>
        </p:nvSpPr>
        <p:spPr bwMode="auto">
          <a:xfrm>
            <a:off x="1389580" y="2848806"/>
            <a:ext cx="338554" cy="461665"/>
          </a:xfrm>
          <a:prstGeom prst="rect">
            <a:avLst/>
          </a:prstGeom>
          <a:noFill/>
          <a:ln w="9525" algn="ctr">
            <a:noFill/>
            <a:miter lim="800000"/>
            <a:headEnd/>
            <a:tailEnd/>
          </a:ln>
        </p:spPr>
        <p:txBody>
          <a:bodyPr wrap="none">
            <a:spAutoFit/>
          </a:bodyPr>
          <a:lstStyle/>
          <a:p>
            <a:pPr algn="ctr"/>
            <a:r>
              <a:rPr lang="en-US" sz="2400" b="1" dirty="0">
                <a:solidFill>
                  <a:schemeClr val="bg1"/>
                </a:solidFill>
                <a:latin typeface="Calibri"/>
                <a:cs typeface="Calibri"/>
              </a:rPr>
              <a:t>+</a:t>
            </a:r>
          </a:p>
        </p:txBody>
      </p:sp>
      <p:sp>
        <p:nvSpPr>
          <p:cNvPr id="41" name="Text Box 45"/>
          <p:cNvSpPr txBox="1">
            <a:spLocks noChangeArrowheads="1"/>
          </p:cNvSpPr>
          <p:nvPr/>
        </p:nvSpPr>
        <p:spPr bwMode="auto">
          <a:xfrm>
            <a:off x="7531488" y="2956549"/>
            <a:ext cx="686406" cy="707886"/>
          </a:xfrm>
          <a:prstGeom prst="rect">
            <a:avLst/>
          </a:prstGeom>
          <a:noFill/>
          <a:ln w="9525" algn="ctr">
            <a:noFill/>
            <a:miter lim="800000"/>
            <a:headEnd/>
            <a:tailEnd/>
          </a:ln>
        </p:spPr>
        <p:txBody>
          <a:bodyPr wrap="none">
            <a:spAutoFit/>
          </a:bodyPr>
          <a:lstStyle/>
          <a:p>
            <a:pPr algn="ctr"/>
            <a:r>
              <a:rPr lang="en-US" sz="4000" dirty="0">
                <a:solidFill>
                  <a:schemeClr val="bg1"/>
                </a:solidFill>
                <a:latin typeface="Calibri"/>
                <a:cs typeface="Calibri"/>
                <a:sym typeface="Wingdings" pitchFamily="2" charset="2"/>
              </a:rPr>
              <a:t></a:t>
            </a:r>
            <a:endParaRPr lang="en-US" sz="4000" dirty="0">
              <a:solidFill>
                <a:schemeClr val="bg1"/>
              </a:solidFill>
              <a:latin typeface="Calibri"/>
              <a:cs typeface="Calibri"/>
            </a:endParaRPr>
          </a:p>
        </p:txBody>
      </p:sp>
      <p:sp>
        <p:nvSpPr>
          <p:cNvPr id="42" name="Text Box 46"/>
          <p:cNvSpPr txBox="1">
            <a:spLocks noChangeArrowheads="1"/>
          </p:cNvSpPr>
          <p:nvPr/>
        </p:nvSpPr>
        <p:spPr bwMode="auto">
          <a:xfrm>
            <a:off x="3658732" y="2303308"/>
            <a:ext cx="1234440" cy="2802092"/>
          </a:xfrm>
          <a:prstGeom prst="rect">
            <a:avLst/>
          </a:prstGeom>
          <a:noFill/>
          <a:ln w="9525" algn="ctr">
            <a:noFill/>
            <a:miter lim="800000"/>
            <a:headEnd/>
            <a:tailEnd/>
          </a:ln>
        </p:spPr>
        <p:txBody>
          <a:bodyPr wrap="square">
            <a:spAutoFit/>
          </a:bodyPr>
          <a:lstStyle/>
          <a:p>
            <a:pPr algn="ctr"/>
            <a:r>
              <a:rPr lang="en-US" sz="3200" dirty="0" smtClean="0">
                <a:solidFill>
                  <a:schemeClr val="bg1"/>
                </a:solidFill>
                <a:latin typeface="Calibri"/>
                <a:cs typeface="Calibri"/>
                <a:sym typeface="Wingdings" pitchFamily="2" charset="2"/>
              </a:rPr>
              <a:t>SVOC</a:t>
            </a:r>
            <a:r>
              <a:rPr lang="en-US" sz="3200" baseline="-25000" dirty="0" smtClean="0">
                <a:solidFill>
                  <a:schemeClr val="bg1"/>
                </a:solidFill>
                <a:latin typeface="Calibri"/>
                <a:cs typeface="Calibri"/>
                <a:sym typeface="Wingdings" pitchFamily="2" charset="2"/>
              </a:rPr>
              <a:t>1</a:t>
            </a:r>
          </a:p>
          <a:p>
            <a:pPr algn="ctr"/>
            <a:r>
              <a:rPr lang="en-US" sz="3200" dirty="0" smtClean="0">
                <a:solidFill>
                  <a:schemeClr val="bg1"/>
                </a:solidFill>
                <a:latin typeface="Calibri"/>
                <a:cs typeface="Calibri"/>
                <a:sym typeface="Wingdings" pitchFamily="2" charset="2"/>
              </a:rPr>
              <a:t>SVOC</a:t>
            </a:r>
            <a:r>
              <a:rPr lang="en-US" sz="3200" baseline="-25000" dirty="0" smtClean="0">
                <a:solidFill>
                  <a:schemeClr val="bg1"/>
                </a:solidFill>
                <a:latin typeface="Calibri"/>
                <a:cs typeface="Calibri"/>
                <a:sym typeface="Wingdings" pitchFamily="2" charset="2"/>
              </a:rPr>
              <a:t>2</a:t>
            </a:r>
          </a:p>
          <a:p>
            <a:pPr algn="ctr"/>
            <a:endParaRPr lang="en-US" sz="3200" baseline="-25000" dirty="0" smtClean="0">
              <a:solidFill>
                <a:schemeClr val="bg1"/>
              </a:solidFill>
              <a:latin typeface="Calibri"/>
              <a:cs typeface="Calibri"/>
              <a:sym typeface="Wingdings" pitchFamily="2" charset="2"/>
            </a:endParaRPr>
          </a:p>
          <a:p>
            <a:pPr algn="ctr"/>
            <a:r>
              <a:rPr lang="en-US" sz="3200" dirty="0" err="1" smtClean="0">
                <a:solidFill>
                  <a:schemeClr val="bg1"/>
                </a:solidFill>
                <a:latin typeface="Calibri"/>
                <a:cs typeface="Calibri"/>
                <a:sym typeface="Wingdings" pitchFamily="2" charset="2"/>
              </a:rPr>
              <a:t>SVOC</a:t>
            </a:r>
            <a:r>
              <a:rPr lang="en-US" sz="3200" baseline="-25000" dirty="0" err="1" smtClean="0">
                <a:solidFill>
                  <a:schemeClr val="bg1"/>
                </a:solidFill>
                <a:latin typeface="Calibri"/>
                <a:cs typeface="Calibri"/>
                <a:sym typeface="Wingdings" pitchFamily="2" charset="2"/>
              </a:rPr>
              <a:t>n</a:t>
            </a:r>
            <a:endParaRPr lang="en-US" sz="3200" baseline="-25000" dirty="0" smtClean="0">
              <a:solidFill>
                <a:schemeClr val="bg1"/>
              </a:solidFill>
              <a:latin typeface="Calibri"/>
              <a:cs typeface="Calibri"/>
            </a:endParaRPr>
          </a:p>
          <a:p>
            <a:pPr algn="ctr"/>
            <a:endParaRPr lang="en-US" sz="3200" baseline="-25000" dirty="0" smtClean="0">
              <a:solidFill>
                <a:schemeClr val="bg1"/>
              </a:solidFill>
              <a:latin typeface="Calibri"/>
              <a:cs typeface="Calibri"/>
            </a:endParaRPr>
          </a:p>
          <a:p>
            <a:pPr algn="ctr"/>
            <a:endParaRPr lang="en-US" sz="3200" dirty="0">
              <a:solidFill>
                <a:schemeClr val="bg1"/>
              </a:solidFill>
              <a:latin typeface="Calibri"/>
              <a:cs typeface="Calibri"/>
            </a:endParaRPr>
          </a:p>
        </p:txBody>
      </p:sp>
      <p:sp>
        <p:nvSpPr>
          <p:cNvPr id="43" name="Text Box 47"/>
          <p:cNvSpPr txBox="1">
            <a:spLocks noChangeArrowheads="1"/>
          </p:cNvSpPr>
          <p:nvPr/>
        </p:nvSpPr>
        <p:spPr bwMode="auto">
          <a:xfrm>
            <a:off x="3091183" y="2956549"/>
            <a:ext cx="686406" cy="707886"/>
          </a:xfrm>
          <a:prstGeom prst="rect">
            <a:avLst/>
          </a:prstGeom>
          <a:noFill/>
          <a:ln w="9525" algn="ctr">
            <a:noFill/>
            <a:miter lim="800000"/>
            <a:headEnd/>
            <a:tailEnd/>
          </a:ln>
        </p:spPr>
        <p:txBody>
          <a:bodyPr wrap="none">
            <a:spAutoFit/>
          </a:bodyPr>
          <a:lstStyle/>
          <a:p>
            <a:pPr algn="ctr"/>
            <a:r>
              <a:rPr lang="en-US" sz="4000" dirty="0">
                <a:solidFill>
                  <a:schemeClr val="bg1"/>
                </a:solidFill>
                <a:latin typeface="Calibri"/>
                <a:cs typeface="Calibri"/>
                <a:sym typeface="Wingdings" pitchFamily="2" charset="2"/>
              </a:rPr>
              <a:t></a:t>
            </a:r>
            <a:endParaRPr lang="en-US" sz="4000" dirty="0">
              <a:solidFill>
                <a:schemeClr val="bg1"/>
              </a:solidFill>
              <a:latin typeface="Calibri"/>
              <a:cs typeface="Calibri"/>
            </a:endParaRPr>
          </a:p>
        </p:txBody>
      </p:sp>
      <p:sp>
        <p:nvSpPr>
          <p:cNvPr id="27" name="TextBox 26"/>
          <p:cNvSpPr txBox="1"/>
          <p:nvPr/>
        </p:nvSpPr>
        <p:spPr>
          <a:xfrm>
            <a:off x="-33418" y="3134464"/>
            <a:ext cx="1771649" cy="1200329"/>
          </a:xfrm>
          <a:prstGeom prst="rect">
            <a:avLst/>
          </a:prstGeom>
          <a:noFill/>
        </p:spPr>
        <p:txBody>
          <a:bodyPr wrap="square" rtlCol="0">
            <a:spAutoFit/>
          </a:bodyPr>
          <a:lstStyle/>
          <a:p>
            <a:pPr algn="ctr"/>
            <a:r>
              <a:rPr lang="en-US" dirty="0" smtClean="0">
                <a:solidFill>
                  <a:schemeClr val="bg1"/>
                </a:solidFill>
                <a:latin typeface="Calibri"/>
                <a:cs typeface="Calibri"/>
              </a:rPr>
              <a:t>(isoprene,</a:t>
            </a:r>
          </a:p>
          <a:p>
            <a:pPr algn="ctr"/>
            <a:r>
              <a:rPr lang="en-US" dirty="0" err="1" smtClean="0">
                <a:solidFill>
                  <a:schemeClr val="bg1"/>
                </a:solidFill>
                <a:latin typeface="Calibri"/>
                <a:cs typeface="Calibri"/>
              </a:rPr>
              <a:t>monoterpenes</a:t>
            </a:r>
            <a:r>
              <a:rPr lang="en-US" dirty="0" smtClean="0">
                <a:solidFill>
                  <a:schemeClr val="bg1"/>
                </a:solidFill>
                <a:latin typeface="Calibri"/>
                <a:cs typeface="Calibri"/>
              </a:rPr>
              <a:t>, SESQ)</a:t>
            </a:r>
          </a:p>
          <a:p>
            <a:endParaRPr lang="en-US" dirty="0">
              <a:latin typeface="Calibri"/>
              <a:cs typeface="Calibri"/>
            </a:endParaRPr>
          </a:p>
        </p:txBody>
      </p:sp>
      <p:sp>
        <p:nvSpPr>
          <p:cNvPr id="29" name="TextBox 28"/>
          <p:cNvSpPr txBox="1"/>
          <p:nvPr/>
        </p:nvSpPr>
        <p:spPr>
          <a:xfrm rot="5400000">
            <a:off x="4113815" y="3255064"/>
            <a:ext cx="433132" cy="523220"/>
          </a:xfrm>
          <a:prstGeom prst="rect">
            <a:avLst/>
          </a:prstGeom>
          <a:noFill/>
        </p:spPr>
        <p:txBody>
          <a:bodyPr wrap="none" rtlCol="0">
            <a:spAutoFit/>
          </a:bodyPr>
          <a:lstStyle/>
          <a:p>
            <a:r>
              <a:rPr lang="en-US" sz="2800" dirty="0" smtClean="0">
                <a:solidFill>
                  <a:schemeClr val="bg1"/>
                </a:solidFill>
                <a:latin typeface="Calibri"/>
                <a:cs typeface="Calibri"/>
              </a:rPr>
              <a:t>…</a:t>
            </a:r>
            <a:endParaRPr lang="en-US" sz="2800" dirty="0">
              <a:solidFill>
                <a:schemeClr val="bg1"/>
              </a:solidFill>
              <a:latin typeface="Calibri"/>
              <a:cs typeface="Calibri"/>
            </a:endParaRPr>
          </a:p>
        </p:txBody>
      </p:sp>
      <p:sp>
        <p:nvSpPr>
          <p:cNvPr id="49" name="Rectangle 48"/>
          <p:cNvSpPr/>
          <p:nvPr/>
        </p:nvSpPr>
        <p:spPr>
          <a:xfrm>
            <a:off x="5250" y="6457638"/>
            <a:ext cx="9138748" cy="369332"/>
          </a:xfrm>
          <a:prstGeom prst="rect">
            <a:avLst/>
          </a:prstGeom>
          <a:ln>
            <a:solidFill>
              <a:schemeClr val="bg2"/>
            </a:solidFill>
          </a:ln>
        </p:spPr>
        <p:txBody>
          <a:bodyPr wrap="square">
            <a:spAutoFit/>
          </a:bodyPr>
          <a:lstStyle/>
          <a:p>
            <a:r>
              <a:rPr lang="da-DK" dirty="0" err="1" smtClean="0">
                <a:latin typeface="Calibri"/>
                <a:cs typeface="Calibri"/>
              </a:rPr>
              <a:t>Absorptive</a:t>
            </a:r>
            <a:r>
              <a:rPr lang="da-DK" dirty="0" smtClean="0">
                <a:latin typeface="Calibri"/>
                <a:cs typeface="Calibri"/>
              </a:rPr>
              <a:t> </a:t>
            </a:r>
            <a:r>
              <a:rPr lang="da-DK" dirty="0" err="1" smtClean="0">
                <a:latin typeface="Calibri"/>
                <a:cs typeface="Calibri"/>
              </a:rPr>
              <a:t>partitioning</a:t>
            </a:r>
            <a:r>
              <a:rPr lang="da-DK" dirty="0" smtClean="0">
                <a:latin typeface="Calibri"/>
                <a:cs typeface="Calibri"/>
              </a:rPr>
              <a:t> </a:t>
            </a:r>
            <a:r>
              <a:rPr lang="da-DK" dirty="0" err="1" smtClean="0">
                <a:latin typeface="Calibri"/>
                <a:cs typeface="Calibri"/>
              </a:rPr>
              <a:t>framewor</a:t>
            </a:r>
            <a:r>
              <a:rPr lang="da-DK" dirty="0" err="1">
                <a:latin typeface="Calibri"/>
                <a:cs typeface="Calibri"/>
              </a:rPr>
              <a:t>k</a:t>
            </a:r>
            <a:r>
              <a:rPr lang="da-DK" dirty="0" smtClean="0">
                <a:latin typeface="Calibri"/>
                <a:cs typeface="Calibri"/>
              </a:rPr>
              <a:t> </a:t>
            </a:r>
            <a:r>
              <a:rPr lang="da-DK" i="1" dirty="0" smtClean="0">
                <a:latin typeface="Calibri"/>
                <a:cs typeface="Calibri"/>
              </a:rPr>
              <a:t>(</a:t>
            </a:r>
            <a:r>
              <a:rPr lang="da-DK" i="1" dirty="0" err="1" smtClean="0">
                <a:latin typeface="Calibri"/>
                <a:cs typeface="Calibri"/>
              </a:rPr>
              <a:t>Pankow</a:t>
            </a:r>
            <a:r>
              <a:rPr lang="da-DK" i="1" dirty="0">
                <a:latin typeface="Calibri"/>
                <a:cs typeface="Calibri"/>
              </a:rPr>
              <a:t>, 1994; Odum et al., 1996; Donahue et al., </a:t>
            </a:r>
            <a:r>
              <a:rPr lang="da-DK" i="1" dirty="0" smtClean="0">
                <a:latin typeface="Calibri"/>
                <a:cs typeface="Calibri"/>
              </a:rPr>
              <a:t>2006)</a:t>
            </a:r>
            <a:endParaRPr lang="en-US" i="1" dirty="0">
              <a:latin typeface="Calibri"/>
              <a:cs typeface="Calibri"/>
            </a:endParaRPr>
          </a:p>
        </p:txBody>
      </p:sp>
      <p:sp>
        <p:nvSpPr>
          <p:cNvPr id="50" name="Rectangle 22"/>
          <p:cNvSpPr>
            <a:spLocks noChangeArrowheads="1"/>
          </p:cNvSpPr>
          <p:nvPr/>
        </p:nvSpPr>
        <p:spPr bwMode="auto">
          <a:xfrm>
            <a:off x="133672" y="5348565"/>
            <a:ext cx="9010327" cy="595035"/>
          </a:xfrm>
          <a:prstGeom prst="rect">
            <a:avLst/>
          </a:prstGeom>
          <a:noFill/>
          <a:ln w="9525">
            <a:noFill/>
            <a:miter lim="800000"/>
            <a:headEnd/>
            <a:tailEnd/>
          </a:ln>
          <a:effectLst/>
        </p:spPr>
        <p:txBody>
          <a:bodyPr wrap="square">
            <a:spAutoFit/>
          </a:bodyPr>
          <a:lstStyle/>
          <a:p>
            <a:pPr eaLnBrk="1" hangingPunct="1">
              <a:lnSpc>
                <a:spcPct val="80000"/>
              </a:lnSpc>
              <a:spcBef>
                <a:spcPct val="20000"/>
              </a:spcBef>
              <a:buClr>
                <a:schemeClr val="accent1"/>
              </a:buClr>
              <a:buFont typeface="Wingdings" pitchFamily="2" charset="2"/>
              <a:buNone/>
            </a:pPr>
            <a:r>
              <a:rPr lang="en-US" sz="2000" b="1" dirty="0" smtClean="0">
                <a:latin typeface="Calibri"/>
                <a:cs typeface="Calibri"/>
              </a:rPr>
              <a:t>“Like” </a:t>
            </a:r>
            <a:r>
              <a:rPr lang="en-US" sz="2000" dirty="0" smtClean="0">
                <a:latin typeface="Calibri"/>
                <a:cs typeface="Calibri"/>
              </a:rPr>
              <a:t>dissolves into</a:t>
            </a:r>
            <a:r>
              <a:rPr lang="en-US" sz="2000" b="1" dirty="0" smtClean="0">
                <a:latin typeface="Calibri"/>
                <a:cs typeface="Calibri"/>
              </a:rPr>
              <a:t> “like”</a:t>
            </a:r>
            <a:r>
              <a:rPr lang="en-US" sz="2000" dirty="0" smtClean="0">
                <a:latin typeface="Calibri"/>
                <a:cs typeface="Calibri"/>
              </a:rPr>
              <a:t>:</a:t>
            </a:r>
            <a:r>
              <a:rPr lang="en-US" sz="2000" b="1" dirty="0" smtClean="0">
                <a:latin typeface="Calibri"/>
                <a:cs typeface="Calibri"/>
              </a:rPr>
              <a:t> non polar </a:t>
            </a:r>
            <a:r>
              <a:rPr lang="en-US" sz="2000" dirty="0" smtClean="0">
                <a:latin typeface="Calibri"/>
                <a:cs typeface="Calibri"/>
              </a:rPr>
              <a:t>semi-volatile compounds will partition to </a:t>
            </a:r>
            <a:r>
              <a:rPr lang="en-US" sz="2000" b="1" dirty="0" smtClean="0">
                <a:latin typeface="Calibri"/>
                <a:cs typeface="Calibri"/>
              </a:rPr>
              <a:t>OA </a:t>
            </a:r>
            <a:r>
              <a:rPr lang="en-US" sz="2000" dirty="0" smtClean="0">
                <a:latin typeface="Calibri"/>
                <a:cs typeface="Calibri"/>
              </a:rPr>
              <a:t>(e.g. dry) matrix, </a:t>
            </a:r>
            <a:r>
              <a:rPr lang="en-US" sz="2000" b="1" dirty="0" smtClean="0">
                <a:latin typeface="Calibri"/>
                <a:cs typeface="Calibri"/>
              </a:rPr>
              <a:t>polar</a:t>
            </a:r>
            <a:r>
              <a:rPr lang="en-US" sz="2000" dirty="0" smtClean="0">
                <a:latin typeface="Calibri"/>
                <a:cs typeface="Calibri"/>
              </a:rPr>
              <a:t> organic gases will partition to polar solvents (e.g. </a:t>
            </a:r>
            <a:r>
              <a:rPr lang="en-US" sz="2000" b="1" dirty="0" smtClean="0">
                <a:latin typeface="Calibri"/>
                <a:cs typeface="Calibri"/>
              </a:rPr>
              <a:t>water</a:t>
            </a:r>
            <a:r>
              <a:rPr lang="en-US" sz="2000" dirty="0" smtClean="0">
                <a:latin typeface="Calibri"/>
                <a:cs typeface="Calibri"/>
              </a:rPr>
              <a:t>)</a:t>
            </a:r>
            <a:endParaRPr lang="en-US" sz="2000" dirty="0">
              <a:latin typeface="Calibri"/>
              <a:cs typeface="Calibri"/>
            </a:endParaRPr>
          </a:p>
        </p:txBody>
      </p:sp>
      <p:pic>
        <p:nvPicPr>
          <p:cNvPr id="51" name="Picture 6"/>
          <p:cNvPicPr>
            <a:picLocks noChangeAspect="1" noChangeArrowheads="1"/>
          </p:cNvPicPr>
          <p:nvPr/>
        </p:nvPicPr>
        <p:blipFill>
          <a:blip r:embed="rId3" cstate="print"/>
          <a:srcRect/>
          <a:stretch>
            <a:fillRect/>
          </a:stretch>
        </p:blipFill>
        <p:spPr bwMode="auto">
          <a:xfrm>
            <a:off x="965926" y="1680433"/>
            <a:ext cx="1181461" cy="898835"/>
          </a:xfrm>
          <a:prstGeom prst="rect">
            <a:avLst/>
          </a:prstGeom>
          <a:noFill/>
          <a:ln w="9525">
            <a:noFill/>
            <a:miter lim="800000"/>
            <a:headEnd/>
            <a:tailEnd/>
          </a:ln>
        </p:spPr>
      </p:pic>
      <p:pic>
        <p:nvPicPr>
          <p:cNvPr id="52" name="Picture 8"/>
          <p:cNvPicPr>
            <a:picLocks noChangeAspect="1" noChangeArrowheads="1"/>
          </p:cNvPicPr>
          <p:nvPr/>
        </p:nvPicPr>
        <p:blipFill>
          <a:blip r:embed="rId4" cstate="print"/>
          <a:srcRect/>
          <a:stretch>
            <a:fillRect/>
          </a:stretch>
        </p:blipFill>
        <p:spPr bwMode="auto">
          <a:xfrm>
            <a:off x="2246902" y="1743309"/>
            <a:ext cx="1015312" cy="862149"/>
          </a:xfrm>
          <a:prstGeom prst="rect">
            <a:avLst/>
          </a:prstGeom>
          <a:noFill/>
          <a:ln w="9525">
            <a:noFill/>
            <a:miter lim="800000"/>
            <a:headEnd/>
            <a:tailEnd/>
          </a:ln>
        </p:spPr>
      </p:pic>
      <p:pic>
        <p:nvPicPr>
          <p:cNvPr id="53" name="Picture 9"/>
          <p:cNvPicPr>
            <a:picLocks noChangeAspect="1" noChangeArrowheads="1"/>
          </p:cNvPicPr>
          <p:nvPr/>
        </p:nvPicPr>
        <p:blipFill>
          <a:blip r:embed="rId5" cstate="print"/>
          <a:srcRect/>
          <a:stretch>
            <a:fillRect/>
          </a:stretch>
        </p:blipFill>
        <p:spPr bwMode="auto">
          <a:xfrm>
            <a:off x="133672" y="1628578"/>
            <a:ext cx="708711" cy="946032"/>
          </a:xfrm>
          <a:prstGeom prst="rect">
            <a:avLst/>
          </a:prstGeom>
          <a:noFill/>
          <a:ln w="9525">
            <a:noFill/>
            <a:miter lim="800000"/>
            <a:headEnd/>
            <a:tailEnd/>
          </a:ln>
        </p:spPr>
      </p:pic>
      <p:pic>
        <p:nvPicPr>
          <p:cNvPr id="54" name="Picture 7"/>
          <p:cNvPicPr>
            <a:picLocks noChangeAspect="1" noChangeArrowheads="1"/>
          </p:cNvPicPr>
          <p:nvPr/>
        </p:nvPicPr>
        <p:blipFill>
          <a:blip r:embed="rId6" cstate="print"/>
          <a:srcRect/>
          <a:stretch>
            <a:fillRect/>
          </a:stretch>
        </p:blipFill>
        <p:spPr bwMode="auto">
          <a:xfrm>
            <a:off x="995398" y="1715062"/>
            <a:ext cx="421615" cy="396318"/>
          </a:xfrm>
          <a:prstGeom prst="rect">
            <a:avLst/>
          </a:prstGeom>
          <a:noFill/>
          <a:ln w="9525">
            <a:noFill/>
            <a:miter lim="800000"/>
            <a:headEnd/>
            <a:tailEnd/>
          </a:ln>
        </p:spPr>
      </p:pic>
      <p:pic>
        <p:nvPicPr>
          <p:cNvPr id="55" name="Picture 3"/>
          <p:cNvPicPr>
            <a:picLocks noChangeAspect="1" noChangeArrowheads="1"/>
          </p:cNvPicPr>
          <p:nvPr/>
        </p:nvPicPr>
        <p:blipFill>
          <a:blip r:embed="rId7" cstate="print"/>
          <a:srcRect/>
          <a:stretch>
            <a:fillRect/>
          </a:stretch>
        </p:blipFill>
        <p:spPr bwMode="auto">
          <a:xfrm>
            <a:off x="133672" y="4091513"/>
            <a:ext cx="1194486" cy="852617"/>
          </a:xfrm>
          <a:prstGeom prst="rect">
            <a:avLst/>
          </a:prstGeom>
          <a:noFill/>
          <a:ln w="9525">
            <a:noFill/>
            <a:miter lim="800000"/>
            <a:headEnd/>
            <a:tailEnd/>
          </a:ln>
        </p:spPr>
      </p:pic>
      <p:pic>
        <p:nvPicPr>
          <p:cNvPr id="56" name="Picture 4"/>
          <p:cNvPicPr>
            <a:picLocks noChangeAspect="1" noChangeArrowheads="1"/>
          </p:cNvPicPr>
          <p:nvPr/>
        </p:nvPicPr>
        <p:blipFill>
          <a:blip r:embed="rId8" cstate="print"/>
          <a:srcRect/>
          <a:stretch>
            <a:fillRect/>
          </a:stretch>
        </p:blipFill>
        <p:spPr bwMode="auto">
          <a:xfrm>
            <a:off x="1963205" y="3929172"/>
            <a:ext cx="915687" cy="687783"/>
          </a:xfrm>
          <a:prstGeom prst="rect">
            <a:avLst/>
          </a:prstGeom>
          <a:noFill/>
          <a:ln w="9525">
            <a:noFill/>
            <a:miter lim="800000"/>
            <a:headEnd/>
            <a:tailEnd/>
          </a:ln>
        </p:spPr>
      </p:pic>
      <p:sp>
        <p:nvSpPr>
          <p:cNvPr id="31" name="Text Box 39"/>
          <p:cNvSpPr txBox="1">
            <a:spLocks noChangeArrowheads="1"/>
          </p:cNvSpPr>
          <p:nvPr/>
        </p:nvSpPr>
        <p:spPr bwMode="auto">
          <a:xfrm>
            <a:off x="5334000" y="3108738"/>
            <a:ext cx="2199512" cy="1077218"/>
          </a:xfrm>
          <a:prstGeom prst="rect">
            <a:avLst/>
          </a:prstGeom>
          <a:noFill/>
          <a:ln w="9525" algn="ctr">
            <a:noFill/>
            <a:miter lim="800000"/>
            <a:headEnd/>
            <a:tailEnd/>
          </a:ln>
        </p:spPr>
        <p:txBody>
          <a:bodyPr wrap="square">
            <a:spAutoFit/>
          </a:bodyPr>
          <a:lstStyle/>
          <a:p>
            <a:pPr algn="ctr"/>
            <a:r>
              <a:rPr lang="en-US" sz="2000" dirty="0" smtClean="0">
                <a:solidFill>
                  <a:schemeClr val="bg1"/>
                </a:solidFill>
                <a:latin typeface="Swis721 BT" pitchFamily="34" charset="0"/>
                <a:cs typeface="Calibri" pitchFamily="34" charset="0"/>
                <a:sym typeface="Wingdings" pitchFamily="2" charset="2"/>
              </a:rPr>
              <a:t>(equilibrium </a:t>
            </a:r>
          </a:p>
          <a:p>
            <a:pPr algn="ctr"/>
            <a:r>
              <a:rPr lang="en-US" sz="2000" dirty="0" smtClean="0">
                <a:solidFill>
                  <a:schemeClr val="bg1"/>
                </a:solidFill>
                <a:latin typeface="Swis721 BT" pitchFamily="34" charset="0"/>
                <a:cs typeface="Calibri" pitchFamily="34" charset="0"/>
                <a:sym typeface="Wingdings" pitchFamily="2" charset="2"/>
              </a:rPr>
              <a:t>partitioning)</a:t>
            </a:r>
          </a:p>
          <a:p>
            <a:pPr algn="ctr"/>
            <a:endParaRPr lang="en-US" sz="2400" dirty="0">
              <a:solidFill>
                <a:schemeClr val="bg1"/>
              </a:solidFill>
              <a:latin typeface="Swis721 BT" pitchFamily="34" charset="0"/>
              <a:cs typeface="Calibri" pitchFamily="34" charset="0"/>
            </a:endParaRPr>
          </a:p>
        </p:txBody>
      </p:sp>
      <p:sp>
        <p:nvSpPr>
          <p:cNvPr id="2" name="Rectangle 1"/>
          <p:cNvSpPr/>
          <p:nvPr/>
        </p:nvSpPr>
        <p:spPr>
          <a:xfrm>
            <a:off x="3658732" y="762000"/>
            <a:ext cx="5256668" cy="1292662"/>
          </a:xfrm>
          <a:prstGeom prst="rect">
            <a:avLst/>
          </a:prstGeom>
        </p:spPr>
        <p:txBody>
          <a:bodyPr wrap="square">
            <a:spAutoFit/>
          </a:bodyPr>
          <a:lstStyle/>
          <a:p>
            <a:pPr>
              <a:defRPr/>
            </a:pPr>
            <a:r>
              <a:rPr lang="en-US" sz="2600" b="1" kern="0" dirty="0" smtClean="0">
                <a:solidFill>
                  <a:srgbClr val="3366FF"/>
                </a:solidFill>
                <a:latin typeface="Calibri"/>
                <a:cs typeface="Calibri"/>
              </a:rPr>
              <a:t>Anthropogenic pollution enhances</a:t>
            </a:r>
          </a:p>
          <a:p>
            <a:pPr>
              <a:defRPr/>
            </a:pPr>
            <a:r>
              <a:rPr lang="en-US" sz="2600" b="1" kern="0" dirty="0" smtClean="0">
                <a:solidFill>
                  <a:srgbClr val="3366FF"/>
                </a:solidFill>
                <a:latin typeface="Calibri"/>
                <a:cs typeface="Calibri"/>
              </a:rPr>
              <a:t>biogenic secondary organic aerosol (SOA) formation.</a:t>
            </a:r>
            <a:endParaRPr lang="en-US" sz="2600" b="1" kern="0" dirty="0">
              <a:solidFill>
                <a:srgbClr val="3366FF"/>
              </a:solidFill>
              <a:latin typeface="Calibri"/>
              <a:cs typeface="Calibri"/>
            </a:endParaRPr>
          </a:p>
        </p:txBody>
      </p:sp>
      <p:sp>
        <p:nvSpPr>
          <p:cNvPr id="26" name="Title 1"/>
          <p:cNvSpPr>
            <a:spLocks noGrp="1"/>
          </p:cNvSpPr>
          <p:nvPr>
            <p:ph type="title"/>
          </p:nvPr>
        </p:nvSpPr>
        <p:spPr>
          <a:xfrm>
            <a:off x="0" y="0"/>
            <a:ext cx="9144000" cy="609600"/>
          </a:xfrm>
        </p:spPr>
        <p:txBody>
          <a:bodyPr/>
          <a:lstStyle/>
          <a:p>
            <a:pPr algn="r"/>
            <a:r>
              <a:rPr lang="en-US" sz="2600" b="1" dirty="0" smtClean="0">
                <a:solidFill>
                  <a:schemeClr val="bg1"/>
                </a:solidFill>
                <a:latin typeface="Calibri"/>
                <a:cs typeface="Calibri"/>
              </a:rPr>
              <a:t>Introduction</a:t>
            </a:r>
            <a:endParaRPr lang="en-US" sz="2600" b="1" baseline="-25000" dirty="0">
              <a:solidFill>
                <a:schemeClr val="bg1"/>
              </a:solidFill>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992207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 name="Text Box 6"/>
          <p:cNvSpPr txBox="1">
            <a:spLocks noChangeArrowheads="1"/>
          </p:cNvSpPr>
          <p:nvPr/>
        </p:nvSpPr>
        <p:spPr bwMode="auto">
          <a:xfrm>
            <a:off x="1373188" y="5635823"/>
            <a:ext cx="3097212" cy="307777"/>
          </a:xfrm>
          <a:prstGeom prst="rect">
            <a:avLst/>
          </a:prstGeom>
          <a:noFill/>
          <a:ln w="9525">
            <a:noFill/>
            <a:miter lim="800000"/>
            <a:headEnd/>
            <a:tailEnd/>
          </a:ln>
        </p:spPr>
        <p:txBody>
          <a:bodyPr>
            <a:spAutoFit/>
          </a:bodyPr>
          <a:lstStyle/>
          <a:p>
            <a:pPr algn="ctr"/>
            <a:r>
              <a:rPr lang="en-US" sz="1400" b="0" dirty="0">
                <a:solidFill>
                  <a:srgbClr val="4E0A10"/>
                </a:solidFill>
              </a:rPr>
              <a:t>Liao and </a:t>
            </a:r>
            <a:r>
              <a:rPr lang="en-US" sz="1400" b="0" dirty="0" smtClean="0">
                <a:solidFill>
                  <a:srgbClr val="4E0A10"/>
                </a:solidFill>
              </a:rPr>
              <a:t>Seinfeld (2005)</a:t>
            </a:r>
            <a:endParaRPr lang="en-US" sz="1400" b="0" dirty="0">
              <a:solidFill>
                <a:srgbClr val="4E0A10"/>
              </a:solidFill>
            </a:endParaRPr>
          </a:p>
        </p:txBody>
      </p:sp>
      <p:sp>
        <p:nvSpPr>
          <p:cNvPr id="17" name="Rectangle 4"/>
          <p:cNvSpPr>
            <a:spLocks noChangeArrowheads="1"/>
          </p:cNvSpPr>
          <p:nvPr/>
        </p:nvSpPr>
        <p:spPr bwMode="auto">
          <a:xfrm>
            <a:off x="0" y="6395098"/>
            <a:ext cx="9144000" cy="400110"/>
          </a:xfrm>
          <a:prstGeom prst="rect">
            <a:avLst/>
          </a:prstGeom>
          <a:noFill/>
          <a:ln w="9525">
            <a:noFill/>
            <a:miter lim="800000"/>
            <a:headEnd/>
            <a:tailEnd/>
          </a:ln>
        </p:spPr>
        <p:txBody>
          <a:bodyPr wrap="square">
            <a:spAutoFit/>
          </a:bodyPr>
          <a:lstStyle/>
          <a:p>
            <a:r>
              <a:rPr lang="en-US" sz="2000" b="1" dirty="0" smtClean="0">
                <a:latin typeface="Calibri" pitchFamily="34" charset="0"/>
                <a:cs typeface="Calibri" pitchFamily="34" charset="0"/>
              </a:rPr>
              <a:t>Note</a:t>
            </a:r>
            <a:r>
              <a:rPr lang="en-US" sz="2000" dirty="0" smtClean="0">
                <a:latin typeface="Calibri" pitchFamily="34" charset="0"/>
                <a:cs typeface="Calibri" pitchFamily="34" charset="0"/>
              </a:rPr>
              <a:t>: wet scavenging unconstrained</a:t>
            </a:r>
            <a:endParaRPr lang="en-US" sz="2000" b="0" dirty="0">
              <a:latin typeface="Calibri" pitchFamily="34" charset="0"/>
              <a:cs typeface="Calibri" pitchFamily="34" charset="0"/>
            </a:endParaRPr>
          </a:p>
        </p:txBody>
      </p:sp>
      <p:sp>
        <p:nvSpPr>
          <p:cNvPr id="19" name="TextBox 18"/>
          <p:cNvSpPr txBox="1"/>
          <p:nvPr/>
        </p:nvSpPr>
        <p:spPr>
          <a:xfrm>
            <a:off x="4133850" y="4924425"/>
            <a:ext cx="1066318" cy="461665"/>
          </a:xfrm>
          <a:prstGeom prst="rect">
            <a:avLst/>
          </a:prstGeom>
          <a:noFill/>
        </p:spPr>
        <p:txBody>
          <a:bodyPr wrap="none" rtlCol="0">
            <a:spAutoFit/>
          </a:bodyPr>
          <a:lstStyle/>
          <a:p>
            <a:r>
              <a:rPr lang="en-US" sz="2400" b="1" dirty="0" smtClean="0">
                <a:latin typeface="Calibri" pitchFamily="34" charset="0"/>
                <a:cs typeface="Calibri" pitchFamily="34" charset="0"/>
              </a:rPr>
              <a:t>mg m</a:t>
            </a:r>
            <a:r>
              <a:rPr lang="en-US" sz="2400" b="1" baseline="30000" dirty="0" smtClean="0">
                <a:latin typeface="Calibri" pitchFamily="34" charset="0"/>
                <a:cs typeface="Calibri" pitchFamily="34" charset="0"/>
              </a:rPr>
              <a:t>-2</a:t>
            </a:r>
            <a:endParaRPr lang="en-US" sz="2400" b="1" baseline="30000" dirty="0">
              <a:latin typeface="Calibri" pitchFamily="34" charset="0"/>
              <a:cs typeface="Calibri" pitchFamily="34" charset="0"/>
            </a:endParaRPr>
          </a:p>
        </p:txBody>
      </p:sp>
      <p:sp>
        <p:nvSpPr>
          <p:cNvPr id="20" name="TextBox 19"/>
          <p:cNvSpPr txBox="1"/>
          <p:nvPr/>
        </p:nvSpPr>
        <p:spPr>
          <a:xfrm>
            <a:off x="6019800" y="5591174"/>
            <a:ext cx="3124200" cy="677108"/>
          </a:xfrm>
          <a:prstGeom prst="rect">
            <a:avLst/>
          </a:prstGeom>
          <a:solidFill>
            <a:schemeClr val="bg1"/>
          </a:solidFill>
        </p:spPr>
        <p:txBody>
          <a:bodyPr wrap="square" rtlCol="0">
            <a:spAutoFit/>
          </a:bodyPr>
          <a:lstStyle/>
          <a:p>
            <a:pPr algn="r"/>
            <a:r>
              <a:rPr lang="en-US" sz="2400" dirty="0" smtClean="0">
                <a:latin typeface="Calibri" pitchFamily="34" charset="0"/>
                <a:cs typeface="Calibri" pitchFamily="34" charset="0"/>
              </a:rPr>
              <a:t>Amazon </a:t>
            </a:r>
            <a:r>
              <a:rPr lang="en-US" sz="2400" b="1" dirty="0" smtClean="0">
                <a:latin typeface="Calibri" pitchFamily="34" charset="0"/>
                <a:cs typeface="Calibri" pitchFamily="34" charset="0"/>
              </a:rPr>
              <a:t>OA</a:t>
            </a:r>
            <a:r>
              <a:rPr lang="en-US" sz="2400" dirty="0" smtClean="0">
                <a:latin typeface="Calibri" pitchFamily="34" charset="0"/>
                <a:cs typeface="Calibri" pitchFamily="34" charset="0"/>
              </a:rPr>
              <a:t> &lt; 1µg m</a:t>
            </a:r>
            <a:r>
              <a:rPr lang="en-US" sz="2400" baseline="30000" dirty="0" smtClean="0">
                <a:latin typeface="Calibri" pitchFamily="34" charset="0"/>
                <a:cs typeface="Calibri" pitchFamily="34" charset="0"/>
              </a:rPr>
              <a:t>-3</a:t>
            </a:r>
            <a:r>
              <a:rPr lang="en-US" sz="2400" dirty="0" smtClean="0">
                <a:latin typeface="Calibri" pitchFamily="34" charset="0"/>
                <a:cs typeface="Calibri" pitchFamily="34" charset="0"/>
              </a:rPr>
              <a:t> </a:t>
            </a:r>
            <a:r>
              <a:rPr lang="en-US" sz="1400" dirty="0" smtClean="0">
                <a:latin typeface="Calibri" pitchFamily="34" charset="0"/>
                <a:cs typeface="Calibri" pitchFamily="34" charset="0"/>
              </a:rPr>
              <a:t>(</a:t>
            </a:r>
            <a:r>
              <a:rPr lang="en-US" sz="1400" dirty="0" err="1" smtClean="0">
                <a:latin typeface="Calibri" pitchFamily="34" charset="0"/>
                <a:cs typeface="Calibri" pitchFamily="34" charset="0"/>
              </a:rPr>
              <a:t>Pöschl</a:t>
            </a:r>
            <a:r>
              <a:rPr lang="en-US" sz="1400" dirty="0" smtClean="0">
                <a:latin typeface="Calibri" pitchFamily="34" charset="0"/>
                <a:cs typeface="Calibri" pitchFamily="34" charset="0"/>
              </a:rPr>
              <a:t> et al., 2010; Martin et al, 2010)</a:t>
            </a:r>
            <a:endParaRPr lang="en-US" sz="1400" dirty="0">
              <a:latin typeface="Calibri" pitchFamily="34" charset="0"/>
              <a:cs typeface="Calibri" pitchFamily="34" charset="0"/>
            </a:endParaRPr>
          </a:p>
        </p:txBody>
      </p:sp>
      <p:grpSp>
        <p:nvGrpSpPr>
          <p:cNvPr id="21" name="Group 5"/>
          <p:cNvGrpSpPr>
            <a:grpSpLocks noChangeAspect="1"/>
          </p:cNvGrpSpPr>
          <p:nvPr/>
        </p:nvGrpSpPr>
        <p:grpSpPr bwMode="auto">
          <a:xfrm>
            <a:off x="160338" y="1389063"/>
            <a:ext cx="8875712" cy="4278311"/>
            <a:chOff x="101" y="641"/>
            <a:chExt cx="5591" cy="2661"/>
          </a:xfrm>
        </p:grpSpPr>
        <p:sp>
          <p:nvSpPr>
            <p:cNvPr id="22" name="AutoShape 4"/>
            <p:cNvSpPr>
              <a:spLocks noChangeAspect="1" noChangeArrowheads="1" noTextEdit="1"/>
            </p:cNvSpPr>
            <p:nvPr/>
          </p:nvSpPr>
          <p:spPr bwMode="auto">
            <a:xfrm>
              <a:off x="101" y="641"/>
              <a:ext cx="5575" cy="266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pic>
          <p:nvPicPr>
            <p:cNvPr id="30" name="Picture 6"/>
            <p:cNvPicPr>
              <a:picLocks noChangeAspect="1" noChangeArrowheads="1"/>
            </p:cNvPicPr>
            <p:nvPr/>
          </p:nvPicPr>
          <p:blipFill>
            <a:blip r:embed="rId3" cstate="print"/>
            <a:srcRect/>
            <a:stretch>
              <a:fillRect/>
            </a:stretch>
          </p:blipFill>
          <p:spPr bwMode="auto">
            <a:xfrm>
              <a:off x="101" y="1187"/>
              <a:ext cx="2730" cy="1637"/>
            </a:xfrm>
            <a:prstGeom prst="rect">
              <a:avLst/>
            </a:prstGeom>
            <a:noFill/>
            <a:ln w="9525">
              <a:noFill/>
              <a:miter lim="800000"/>
              <a:headEnd/>
              <a:tailEnd/>
            </a:ln>
          </p:spPr>
        </p:pic>
        <p:pic>
          <p:nvPicPr>
            <p:cNvPr id="31" name="Picture 7"/>
            <p:cNvPicPr>
              <a:picLocks noChangeAspect="1" noChangeArrowheads="1"/>
            </p:cNvPicPr>
            <p:nvPr/>
          </p:nvPicPr>
          <p:blipFill>
            <a:blip r:embed="rId4" cstate="print"/>
            <a:srcRect/>
            <a:stretch>
              <a:fillRect/>
            </a:stretch>
          </p:blipFill>
          <p:spPr bwMode="auto">
            <a:xfrm>
              <a:off x="2939" y="1187"/>
              <a:ext cx="2737" cy="1637"/>
            </a:xfrm>
            <a:prstGeom prst="rect">
              <a:avLst/>
            </a:prstGeom>
            <a:noFill/>
            <a:ln w="9525">
              <a:noFill/>
              <a:miter lim="800000"/>
              <a:headEnd/>
              <a:tailEnd/>
            </a:ln>
          </p:spPr>
        </p:pic>
        <p:pic>
          <p:nvPicPr>
            <p:cNvPr id="32" name="Picture 8"/>
            <p:cNvPicPr>
              <a:picLocks noChangeAspect="1" noChangeArrowheads="1"/>
            </p:cNvPicPr>
            <p:nvPr/>
          </p:nvPicPr>
          <p:blipFill>
            <a:blip r:embed="rId5" cstate="print"/>
            <a:srcRect/>
            <a:stretch>
              <a:fillRect/>
            </a:stretch>
          </p:blipFill>
          <p:spPr bwMode="auto">
            <a:xfrm>
              <a:off x="883" y="3080"/>
              <a:ext cx="3404" cy="222"/>
            </a:xfrm>
            <a:prstGeom prst="rect">
              <a:avLst/>
            </a:prstGeom>
            <a:noFill/>
            <a:ln w="9525">
              <a:noFill/>
              <a:miter lim="800000"/>
              <a:headEnd/>
              <a:tailEnd/>
            </a:ln>
          </p:spPr>
        </p:pic>
        <p:sp>
          <p:nvSpPr>
            <p:cNvPr id="33" name="Rectangle 9"/>
            <p:cNvSpPr>
              <a:spLocks noChangeArrowheads="1"/>
            </p:cNvSpPr>
            <p:nvPr/>
          </p:nvSpPr>
          <p:spPr bwMode="auto">
            <a:xfrm>
              <a:off x="292" y="2837"/>
              <a:ext cx="618" cy="1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Calibri" pitchFamily="34" charset="0"/>
                  <a:cs typeface="Arial" pitchFamily="34" charset="0"/>
                </a:rPr>
                <a:t>Dry mass </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sp>
          <p:nvSpPr>
            <p:cNvPr id="34" name="Rectangle 12"/>
            <p:cNvSpPr>
              <a:spLocks noChangeArrowheads="1"/>
            </p:cNvSpPr>
            <p:nvPr/>
          </p:nvSpPr>
          <p:spPr bwMode="auto">
            <a:xfrm>
              <a:off x="4941" y="2821"/>
              <a:ext cx="751" cy="182"/>
            </a:xfrm>
            <a:prstGeom prst="rect">
              <a:avLst/>
            </a:prstGeom>
            <a:noFill/>
            <a:ln w="9525">
              <a:noFill/>
              <a:miter lim="800000"/>
              <a:headEnd/>
              <a:tailEnd/>
            </a:ln>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rgbClr val="000000"/>
                  </a:solidFill>
                  <a:effectLst/>
                  <a:latin typeface="Calibri" pitchFamily="34" charset="0"/>
                  <a:cs typeface="Arial" pitchFamily="34" charset="0"/>
                </a:rPr>
                <a:t>Water mass</a:t>
              </a:r>
              <a:endParaRPr kumimoji="0" lang="en-US" sz="1800" b="1" i="0" u="none" strike="noStrike" cap="none" normalizeH="0" baseline="0" dirty="0" smtClean="0">
                <a:ln>
                  <a:noFill/>
                </a:ln>
                <a:solidFill>
                  <a:schemeClr val="tx1"/>
                </a:solidFill>
                <a:effectLst/>
                <a:latin typeface="Arial" pitchFamily="34" charset="0"/>
                <a:cs typeface="Arial" pitchFamily="34" charset="0"/>
              </a:endParaRPr>
            </a:p>
          </p:txBody>
        </p:sp>
      </p:grpSp>
      <p:sp>
        <p:nvSpPr>
          <p:cNvPr id="35" name="TextBox 34"/>
          <p:cNvSpPr txBox="1"/>
          <p:nvPr/>
        </p:nvSpPr>
        <p:spPr>
          <a:xfrm>
            <a:off x="4438650" y="1647824"/>
            <a:ext cx="4591051" cy="677108"/>
          </a:xfrm>
          <a:prstGeom prst="rect">
            <a:avLst/>
          </a:prstGeom>
          <a:solidFill>
            <a:schemeClr val="bg1"/>
          </a:solidFill>
        </p:spPr>
        <p:txBody>
          <a:bodyPr wrap="square" rtlCol="0">
            <a:spAutoFit/>
          </a:bodyPr>
          <a:lstStyle/>
          <a:p>
            <a:pPr algn="r"/>
            <a:r>
              <a:rPr lang="en-US" sz="2400" dirty="0" smtClean="0">
                <a:latin typeface="Calibri" pitchFamily="34" charset="0"/>
                <a:cs typeface="Calibri" pitchFamily="34" charset="0"/>
              </a:rPr>
              <a:t>Average </a:t>
            </a:r>
            <a:r>
              <a:rPr lang="en-US" sz="2400" b="1" dirty="0" smtClean="0">
                <a:latin typeface="Calibri" pitchFamily="34" charset="0"/>
                <a:cs typeface="Calibri" pitchFamily="34" charset="0"/>
              </a:rPr>
              <a:t>SOA</a:t>
            </a:r>
            <a:r>
              <a:rPr lang="en-US" sz="2400" dirty="0" smtClean="0">
                <a:latin typeface="Calibri" pitchFamily="34" charset="0"/>
                <a:cs typeface="Calibri" pitchFamily="34" charset="0"/>
              </a:rPr>
              <a:t> in SE U.S. 2-3 µg m</a:t>
            </a:r>
            <a:r>
              <a:rPr lang="en-US" sz="2400" baseline="30000" dirty="0" smtClean="0">
                <a:latin typeface="Calibri" pitchFamily="34" charset="0"/>
                <a:cs typeface="Calibri" pitchFamily="34" charset="0"/>
              </a:rPr>
              <a:t>-3</a:t>
            </a:r>
            <a:r>
              <a:rPr lang="en-US" sz="2400" dirty="0" smtClean="0">
                <a:latin typeface="Calibri" pitchFamily="34" charset="0"/>
                <a:cs typeface="Calibri" pitchFamily="34" charset="0"/>
              </a:rPr>
              <a:t> </a:t>
            </a:r>
            <a:r>
              <a:rPr lang="en-US" sz="1400" dirty="0" smtClean="0">
                <a:latin typeface="Calibri" pitchFamily="34" charset="0"/>
                <a:cs typeface="Calibri" pitchFamily="34" charset="0"/>
              </a:rPr>
              <a:t>(Carlton et al., 2010b)</a:t>
            </a:r>
            <a:endParaRPr lang="en-US" sz="1400" dirty="0">
              <a:latin typeface="Calibri" pitchFamily="34" charset="0"/>
              <a:cs typeface="Calibri" pitchFamily="34" charset="0"/>
            </a:endParaRPr>
          </a:p>
        </p:txBody>
      </p:sp>
      <p:cxnSp>
        <p:nvCxnSpPr>
          <p:cNvPr id="36" name="Straight Arrow Connector 35"/>
          <p:cNvCxnSpPr/>
          <p:nvPr/>
        </p:nvCxnSpPr>
        <p:spPr>
          <a:xfrm flipH="1">
            <a:off x="6010277" y="2085975"/>
            <a:ext cx="85723" cy="93345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6286501" y="3733800"/>
            <a:ext cx="1162049" cy="191452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0" y="676811"/>
            <a:ext cx="9144000" cy="1015663"/>
          </a:xfrm>
          <a:prstGeom prst="rect">
            <a:avLst/>
          </a:prstGeom>
          <a:noFill/>
        </p:spPr>
        <p:txBody>
          <a:bodyPr wrap="square" rtlCol="0">
            <a:spAutoFit/>
          </a:bodyPr>
          <a:lstStyle/>
          <a:p>
            <a:r>
              <a:rPr lang="en-US" sz="2000" dirty="0" err="1" smtClean="0">
                <a:latin typeface="Calibri" pitchFamily="34" charset="0"/>
                <a:cs typeface="Calibri" pitchFamily="34" charset="0"/>
              </a:rPr>
              <a:t>NOx</a:t>
            </a:r>
            <a:r>
              <a:rPr lang="en-US" sz="2000" dirty="0" smtClean="0">
                <a:latin typeface="Calibri" pitchFamily="34" charset="0"/>
                <a:cs typeface="Calibri" pitchFamily="34" charset="0"/>
              </a:rPr>
              <a:t>, primary OA emissions are anthropogenic influences on BSOA formation </a:t>
            </a:r>
            <a:r>
              <a:rPr lang="en-US" sz="1400" dirty="0" smtClean="0">
                <a:latin typeface="Calibri" pitchFamily="34" charset="0"/>
                <a:cs typeface="Calibri" pitchFamily="34" charset="0"/>
              </a:rPr>
              <a:t>(Carlton et al., 2010; Hoyle et al., 2010; Shilling et al., 2013)</a:t>
            </a:r>
            <a:r>
              <a:rPr lang="en-US" sz="2000" dirty="0" smtClean="0">
                <a:latin typeface="Calibri" pitchFamily="34" charset="0"/>
                <a:cs typeface="Calibri" pitchFamily="34" charset="0"/>
              </a:rPr>
              <a:t>.  SO</a:t>
            </a:r>
            <a:r>
              <a:rPr lang="en-US" sz="2000" baseline="-25000" dirty="0" smtClean="0">
                <a:latin typeface="Calibri" pitchFamily="34" charset="0"/>
                <a:cs typeface="Calibri" pitchFamily="34" charset="0"/>
              </a:rPr>
              <a:t>2</a:t>
            </a:r>
            <a:r>
              <a:rPr lang="en-US" sz="2000" dirty="0" smtClean="0">
                <a:latin typeface="Calibri" pitchFamily="34" charset="0"/>
                <a:cs typeface="Calibri" pitchFamily="34" charset="0"/>
              </a:rPr>
              <a:t> pollution, through contributions to aerosol water likely influences BSOA as well.</a:t>
            </a:r>
            <a:endParaRPr lang="en-US" dirty="0">
              <a:latin typeface="Calibri" pitchFamily="34" charset="0"/>
              <a:cs typeface="Calibri" pitchFamily="34"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25081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0" y="762000"/>
            <a:ext cx="9144000" cy="559127"/>
          </a:xfrm>
          <a:prstGeom prst="rect">
            <a:avLst/>
          </a:prstGeom>
        </p:spPr>
        <p:txBody>
          <a:bodyPr wrap="square">
            <a:spAutoFit/>
          </a:bodyPr>
          <a:lstStyle/>
          <a:p>
            <a:pPr algn="ctr">
              <a:lnSpc>
                <a:spcPct val="110000"/>
              </a:lnSpc>
            </a:pPr>
            <a:r>
              <a:rPr lang="en-US" sz="2800" b="1" dirty="0" smtClean="0">
                <a:solidFill>
                  <a:srgbClr val="3366FF"/>
                </a:solidFill>
                <a:latin typeface="Calibri"/>
                <a:cs typeface="Calibri"/>
              </a:rPr>
              <a:t>Semi</a:t>
            </a:r>
            <a:r>
              <a:rPr lang="en-US" sz="2800" b="1" dirty="0">
                <a:solidFill>
                  <a:srgbClr val="3366FF"/>
                </a:solidFill>
                <a:latin typeface="Calibri"/>
                <a:cs typeface="Calibri"/>
              </a:rPr>
              <a:t>-volatile Differential Mobility Analyzer (SVDMA)</a:t>
            </a:r>
          </a:p>
        </p:txBody>
      </p:sp>
      <p:grpSp>
        <p:nvGrpSpPr>
          <p:cNvPr id="4" name="Group 3"/>
          <p:cNvGrpSpPr>
            <a:grpSpLocks noChangeAspect="1"/>
          </p:cNvGrpSpPr>
          <p:nvPr/>
        </p:nvGrpSpPr>
        <p:grpSpPr>
          <a:xfrm>
            <a:off x="533400" y="1543304"/>
            <a:ext cx="4531839" cy="4781296"/>
            <a:chOff x="304800" y="1600200"/>
            <a:chExt cx="4766809" cy="5029200"/>
          </a:xfrm>
        </p:grpSpPr>
        <p:pic>
          <p:nvPicPr>
            <p:cNvPr id="7" name="Content Placeholder 6" descr="schematic (Aerosol source) oct2.png"/>
            <p:cNvPicPr>
              <a:picLocks noChangeAspect="1"/>
            </p:cNvPicPr>
            <p:nvPr/>
          </p:nvPicPr>
          <p:blipFill rotWithShape="1">
            <a:blip r:embed="rId3" cstate="print"/>
            <a:srcRect l="66853" t="5199" b="33148"/>
            <a:stretch/>
          </p:blipFill>
          <p:spPr>
            <a:xfrm>
              <a:off x="304800" y="1600200"/>
              <a:ext cx="4766809" cy="5029200"/>
            </a:xfrm>
            <a:prstGeom prst="rect">
              <a:avLst/>
            </a:prstGeom>
          </p:spPr>
        </p:pic>
        <p:sp>
          <p:nvSpPr>
            <p:cNvPr id="3" name="Rectangle 2"/>
            <p:cNvSpPr/>
            <p:nvPr/>
          </p:nvSpPr>
          <p:spPr>
            <a:xfrm>
              <a:off x="2743200" y="2969491"/>
              <a:ext cx="1828800" cy="838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2667000" y="2918239"/>
              <a:ext cx="1752600" cy="629916"/>
            </a:xfrm>
            <a:prstGeom prst="rect">
              <a:avLst/>
            </a:prstGeom>
          </p:spPr>
          <p:txBody>
            <a:bodyPr wrap="square">
              <a:spAutoFit/>
            </a:bodyPr>
            <a:lstStyle/>
            <a:p>
              <a:pPr>
                <a:lnSpc>
                  <a:spcPct val="110000"/>
                </a:lnSpc>
              </a:pPr>
              <a:r>
                <a:rPr lang="en-US" sz="1600" dirty="0" smtClean="0">
                  <a:latin typeface="Calibri"/>
                  <a:cs typeface="Calibri"/>
                </a:rPr>
                <a:t>temperature control loop</a:t>
              </a:r>
              <a:endParaRPr lang="en-US" sz="1600" dirty="0">
                <a:latin typeface="Calibri"/>
                <a:cs typeface="Calibri"/>
              </a:endParaRPr>
            </a:p>
          </p:txBody>
        </p:sp>
      </p:grpSp>
      <p:sp>
        <p:nvSpPr>
          <p:cNvPr id="9" name="TextBox 8"/>
          <p:cNvSpPr txBox="1"/>
          <p:nvPr/>
        </p:nvSpPr>
        <p:spPr>
          <a:xfrm>
            <a:off x="4114801" y="1524000"/>
            <a:ext cx="4852152" cy="4352731"/>
          </a:xfrm>
          <a:prstGeom prst="rect">
            <a:avLst/>
          </a:prstGeom>
          <a:noFill/>
        </p:spPr>
        <p:txBody>
          <a:bodyPr wrap="square" rtlCol="0">
            <a:spAutoFit/>
          </a:bodyPr>
          <a:lstStyle/>
          <a:p>
            <a:pPr marL="800100" lvl="1" indent="-342900">
              <a:lnSpc>
                <a:spcPct val="110000"/>
              </a:lnSpc>
              <a:buFont typeface="Arial"/>
              <a:buChar char="•"/>
            </a:pPr>
            <a:r>
              <a:rPr lang="en-US" sz="2100" dirty="0" smtClean="0">
                <a:latin typeface="Calibri"/>
                <a:cs typeface="Calibri"/>
              </a:rPr>
              <a:t>Use </a:t>
            </a:r>
            <a:r>
              <a:rPr lang="en-US" sz="2100" i="1" dirty="0">
                <a:latin typeface="Calibri"/>
                <a:cs typeface="Calibri"/>
              </a:rPr>
              <a:t>T</a:t>
            </a:r>
            <a:r>
              <a:rPr lang="en-US" sz="2100" dirty="0">
                <a:latin typeface="Calibri"/>
                <a:cs typeface="Calibri"/>
              </a:rPr>
              <a:t> and </a:t>
            </a:r>
            <a:r>
              <a:rPr lang="en-US" sz="2100" i="1" dirty="0">
                <a:latin typeface="Calibri"/>
                <a:cs typeface="Calibri"/>
              </a:rPr>
              <a:t>RH </a:t>
            </a:r>
            <a:r>
              <a:rPr lang="en-US" sz="2100" dirty="0">
                <a:latin typeface="Calibri"/>
                <a:cs typeface="Calibri"/>
              </a:rPr>
              <a:t>controlled DMA </a:t>
            </a:r>
            <a:endParaRPr lang="en-US" sz="2100" dirty="0" smtClean="0">
              <a:latin typeface="Calibri"/>
              <a:cs typeface="Calibri"/>
            </a:endParaRPr>
          </a:p>
          <a:p>
            <a:pPr marL="800100" lvl="1" indent="-342900">
              <a:lnSpc>
                <a:spcPct val="110000"/>
              </a:lnSpc>
              <a:buFont typeface="Arial"/>
              <a:buChar char="•"/>
            </a:pPr>
            <a:r>
              <a:rPr lang="en-US" sz="2100" dirty="0">
                <a:latin typeface="Calibri"/>
                <a:cs typeface="Calibri"/>
              </a:rPr>
              <a:t>S</a:t>
            </a:r>
            <a:r>
              <a:rPr lang="en-US" sz="2100" dirty="0" smtClean="0">
                <a:latin typeface="Calibri"/>
                <a:cs typeface="Calibri"/>
              </a:rPr>
              <a:t>canning </a:t>
            </a:r>
            <a:r>
              <a:rPr lang="en-US" sz="2100" dirty="0">
                <a:latin typeface="Calibri"/>
                <a:cs typeface="Calibri"/>
              </a:rPr>
              <a:t>mobility particle sizing (SMPS) </a:t>
            </a:r>
            <a:r>
              <a:rPr lang="en-US" sz="2100" dirty="0" smtClean="0">
                <a:latin typeface="Calibri"/>
                <a:cs typeface="Calibri"/>
              </a:rPr>
              <a:t>mode with CPC </a:t>
            </a:r>
            <a:r>
              <a:rPr lang="en-US" sz="2100" dirty="0" smtClean="0">
                <a:latin typeface="Calibri"/>
                <a:cs typeface="Calibri"/>
                <a:sym typeface="Wingdings"/>
              </a:rPr>
              <a:t></a:t>
            </a:r>
            <a:r>
              <a:rPr lang="en-US" sz="2100" dirty="0" smtClean="0">
                <a:latin typeface="Calibri"/>
                <a:cs typeface="Calibri"/>
              </a:rPr>
              <a:t>13 to 1067 nm</a:t>
            </a:r>
          </a:p>
          <a:p>
            <a:pPr marL="800100" lvl="1" indent="-342900">
              <a:lnSpc>
                <a:spcPct val="110000"/>
              </a:lnSpc>
              <a:buFont typeface="Arial"/>
              <a:buChar char="•"/>
            </a:pPr>
            <a:r>
              <a:rPr lang="en-US" sz="2100" dirty="0">
                <a:latin typeface="Calibri"/>
                <a:cs typeface="Calibri"/>
              </a:rPr>
              <a:t>0.5 </a:t>
            </a:r>
            <a:r>
              <a:rPr lang="en-US" sz="2100" dirty="0" err="1">
                <a:latin typeface="Calibri"/>
                <a:cs typeface="Calibri"/>
              </a:rPr>
              <a:t>hr</a:t>
            </a:r>
            <a:r>
              <a:rPr lang="en-US" sz="2100" dirty="0">
                <a:latin typeface="Calibri"/>
                <a:cs typeface="Calibri"/>
              </a:rPr>
              <a:t> time resolution </a:t>
            </a:r>
            <a:r>
              <a:rPr lang="en-US" sz="2100" dirty="0" smtClean="0">
                <a:latin typeface="Calibri"/>
                <a:cs typeface="Calibri"/>
              </a:rPr>
              <a:t> </a:t>
            </a:r>
          </a:p>
          <a:p>
            <a:pPr marL="800100" lvl="1" indent="-342900">
              <a:lnSpc>
                <a:spcPct val="110000"/>
              </a:lnSpc>
              <a:buFont typeface="Arial"/>
              <a:buChar char="•"/>
            </a:pPr>
            <a:r>
              <a:rPr lang="en-US" sz="2100" dirty="0" smtClean="0">
                <a:latin typeface="Calibri"/>
                <a:cs typeface="Calibri"/>
              </a:rPr>
              <a:t>Operates/traces ambient conditions (5</a:t>
            </a:r>
            <a:r>
              <a:rPr lang="en-US" sz="2100" dirty="0" smtClean="0">
                <a:latin typeface="Calibri"/>
                <a:cs typeface="Calibri"/>
                <a:sym typeface="Symbol"/>
              </a:rPr>
              <a:t></a:t>
            </a:r>
            <a:r>
              <a:rPr lang="en-US" sz="2100" dirty="0" smtClean="0">
                <a:latin typeface="Calibri"/>
                <a:cs typeface="Calibri"/>
              </a:rPr>
              <a:t>C &lt; T &lt; 40</a:t>
            </a:r>
            <a:r>
              <a:rPr lang="en-US" sz="2100" dirty="0" smtClean="0">
                <a:latin typeface="Calibri"/>
                <a:cs typeface="Calibri"/>
                <a:sym typeface="Symbol"/>
              </a:rPr>
              <a:t></a:t>
            </a:r>
            <a:r>
              <a:rPr lang="en-US" sz="2100" dirty="0" smtClean="0">
                <a:latin typeface="Calibri"/>
                <a:cs typeface="Calibri"/>
              </a:rPr>
              <a:t>C)</a:t>
            </a:r>
          </a:p>
          <a:p>
            <a:pPr marL="800100" lvl="1" indent="-342900">
              <a:lnSpc>
                <a:spcPct val="110000"/>
              </a:lnSpc>
              <a:buFont typeface="Arial"/>
              <a:buChar char="•"/>
            </a:pPr>
            <a:r>
              <a:rPr lang="en-US" sz="2100" dirty="0">
                <a:latin typeface="Calibri"/>
                <a:cs typeface="Calibri"/>
              </a:rPr>
              <a:t>T</a:t>
            </a:r>
            <a:r>
              <a:rPr lang="en-US" sz="2100" dirty="0" smtClean="0">
                <a:latin typeface="Calibri"/>
                <a:cs typeface="Calibri"/>
              </a:rPr>
              <a:t>emperature-controlled cooled inlet freezes out water and semi-volatile organic compounds</a:t>
            </a:r>
          </a:p>
          <a:p>
            <a:pPr marL="800100" lvl="1" indent="-342900">
              <a:lnSpc>
                <a:spcPct val="110000"/>
              </a:lnSpc>
              <a:buFont typeface="Arial"/>
              <a:buChar char="•"/>
            </a:pPr>
            <a:r>
              <a:rPr lang="en-US" sz="2100" dirty="0" smtClean="0">
                <a:latin typeface="Calibri"/>
                <a:cs typeface="Calibri"/>
              </a:rPr>
              <a:t>3 inlet states</a:t>
            </a:r>
          </a:p>
          <a:p>
            <a:pPr>
              <a:lnSpc>
                <a:spcPct val="110000"/>
              </a:lnSpc>
              <a:spcAft>
                <a:spcPts val="1800"/>
              </a:spcAft>
            </a:pPr>
            <a:endParaRPr lang="en-US" sz="2100" dirty="0" smtClean="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62099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 name="Title 1"/>
          <p:cNvSpPr>
            <a:spLocks noGrp="1"/>
          </p:cNvSpPr>
          <p:nvPr>
            <p:ph type="title" idx="4294967295"/>
          </p:nvPr>
        </p:nvSpPr>
        <p:spPr>
          <a:xfrm>
            <a:off x="2971800" y="0"/>
            <a:ext cx="6172200" cy="596900"/>
          </a:xfrm>
        </p:spPr>
        <p:txBody>
          <a:bodyPr/>
          <a:lstStyle/>
          <a:p>
            <a:pPr algn="r"/>
            <a:r>
              <a:rPr lang="en-US" sz="2400" b="1" dirty="0" smtClean="0">
                <a:solidFill>
                  <a:srgbClr val="FFFFFF"/>
                </a:solidFill>
                <a:latin typeface="Century Gothic"/>
                <a:cs typeface="Century Gothic"/>
              </a:rPr>
              <a:t>Loss of semi-volatiles</a:t>
            </a:r>
            <a:endParaRPr lang="en-US" sz="2400" b="1" dirty="0">
              <a:solidFill>
                <a:srgbClr val="FFFFFF"/>
              </a:solidFill>
              <a:latin typeface="Century Gothic"/>
              <a:cs typeface="Century Gothic"/>
            </a:endParaRPr>
          </a:p>
        </p:txBody>
      </p:sp>
      <p:pic>
        <p:nvPicPr>
          <p:cNvPr id="61" name="Picture 60"/>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92500" y="1781722"/>
            <a:ext cx="5655660" cy="4307928"/>
          </a:xfrm>
          <a:prstGeom prst="rect">
            <a:avLst/>
          </a:prstGeom>
        </p:spPr>
      </p:pic>
      <p:sp>
        <p:nvSpPr>
          <p:cNvPr id="63" name="Content Placeholder 2"/>
          <p:cNvSpPr txBox="1">
            <a:spLocks/>
          </p:cNvSpPr>
          <p:nvPr/>
        </p:nvSpPr>
        <p:spPr>
          <a:xfrm>
            <a:off x="-22502" y="1835150"/>
            <a:ext cx="3515002" cy="42545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92100" indent="-292100">
              <a:spcAft>
                <a:spcPts val="1200"/>
              </a:spcAft>
              <a:buAutoNum type="arabicPeriod"/>
            </a:pPr>
            <a:r>
              <a:rPr lang="en-US" sz="1800" dirty="0" smtClean="0">
                <a:latin typeface="Calibri"/>
                <a:cs typeface="Calibri"/>
              </a:rPr>
              <a:t>Cooling reduces saturation vapor pressure by ~ 2 orders of magnitude</a:t>
            </a:r>
          </a:p>
          <a:p>
            <a:pPr marL="292100" indent="-292100">
              <a:spcAft>
                <a:spcPts val="1200"/>
              </a:spcAft>
              <a:buAutoNum type="arabicPeriod"/>
            </a:pPr>
            <a:r>
              <a:rPr lang="en-US" sz="1800" dirty="0" smtClean="0">
                <a:latin typeface="Calibri"/>
                <a:cs typeface="Calibri"/>
              </a:rPr>
              <a:t>Reduced vapor pressures lead to condensation of vapor onto the inlet surface</a:t>
            </a:r>
          </a:p>
          <a:p>
            <a:pPr marL="292100" indent="-292100">
              <a:spcAft>
                <a:spcPts val="1200"/>
              </a:spcAft>
              <a:buAutoNum type="arabicPeriod"/>
            </a:pPr>
            <a:r>
              <a:rPr lang="en-US" sz="1800" dirty="0" smtClean="0">
                <a:latin typeface="Calibri"/>
                <a:cs typeface="Calibri"/>
              </a:rPr>
              <a:t>Reheating the sample reduces the relative saturation ratio, driving off water and semi-volatile organic compounds from the aerosol</a:t>
            </a:r>
          </a:p>
          <a:p>
            <a:pPr marL="292100" indent="-292100">
              <a:spcAft>
                <a:spcPts val="1200"/>
              </a:spcAft>
              <a:buAutoNum type="arabicPeriod"/>
            </a:pPr>
            <a:r>
              <a:rPr lang="en-US" sz="1800" dirty="0" smtClean="0">
                <a:latin typeface="Calibri"/>
                <a:cs typeface="Calibri"/>
              </a:rPr>
              <a:t>Water fully equilibrates as expected by thermodynamics</a:t>
            </a:r>
          </a:p>
          <a:p>
            <a:pPr marL="0" indent="0">
              <a:spcAft>
                <a:spcPts val="1200"/>
              </a:spcAft>
              <a:buNone/>
            </a:pPr>
            <a:r>
              <a:rPr lang="en-US" sz="1800" dirty="0" smtClean="0">
                <a:latin typeface="Calibri"/>
                <a:cs typeface="Calibri"/>
              </a:rPr>
              <a:t> </a:t>
            </a:r>
          </a:p>
        </p:txBody>
      </p:sp>
      <p:sp>
        <p:nvSpPr>
          <p:cNvPr id="70" name="Rectangle 69"/>
          <p:cNvSpPr/>
          <p:nvPr/>
        </p:nvSpPr>
        <p:spPr>
          <a:xfrm>
            <a:off x="3065116" y="1356141"/>
            <a:ext cx="1739900" cy="16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3065116" y="1044991"/>
            <a:ext cx="173990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874616" y="1203741"/>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2874616" y="1356141"/>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2947741" y="671085"/>
            <a:ext cx="2152449" cy="338554"/>
          </a:xfrm>
          <a:prstGeom prst="rect">
            <a:avLst/>
          </a:prstGeom>
          <a:noFill/>
        </p:spPr>
        <p:txBody>
          <a:bodyPr wrap="none" rtlCol="0">
            <a:spAutoFit/>
          </a:bodyPr>
          <a:lstStyle/>
          <a:p>
            <a:r>
              <a:rPr lang="en-US" sz="1600" b="1" dirty="0" err="1" smtClean="0">
                <a:latin typeface="Swis721 BT" pitchFamily="34" charset="0"/>
              </a:rPr>
              <a:t>T</a:t>
            </a:r>
            <a:r>
              <a:rPr lang="en-US" sz="1600" b="1" baseline="-25000" dirty="0" err="1" smtClean="0">
                <a:latin typeface="Swis721 BT" pitchFamily="34" charset="0"/>
              </a:rPr>
              <a:t>inlet</a:t>
            </a:r>
            <a:r>
              <a:rPr lang="en-US" sz="1600" b="1" baseline="-25000" dirty="0" smtClean="0">
                <a:latin typeface="Swis721 BT" pitchFamily="34" charset="0"/>
              </a:rPr>
              <a:t> </a:t>
            </a:r>
            <a:r>
              <a:rPr lang="en-US" sz="1600" b="1" dirty="0" smtClean="0">
                <a:latin typeface="Swis721 BT" pitchFamily="34" charset="0"/>
              </a:rPr>
              <a:t>= </a:t>
            </a:r>
            <a:r>
              <a:rPr lang="en-US" sz="1600" b="1" dirty="0" err="1" smtClean="0">
                <a:latin typeface="Swis721 BT" pitchFamily="34" charset="0"/>
              </a:rPr>
              <a:t>T</a:t>
            </a:r>
            <a:r>
              <a:rPr lang="en-US" sz="1600" b="1" baseline="-25000" dirty="0" err="1" smtClean="0">
                <a:latin typeface="Swis721 BT" pitchFamily="34" charset="0"/>
              </a:rPr>
              <a:t>ambient</a:t>
            </a:r>
            <a:r>
              <a:rPr lang="en-US" sz="1600" b="1" dirty="0" smtClean="0">
                <a:latin typeface="Swis721 BT" pitchFamily="34" charset="0"/>
              </a:rPr>
              <a:t> – 30</a:t>
            </a:r>
            <a:r>
              <a:rPr lang="en-US" sz="1600" b="1" dirty="0" smtClean="0">
                <a:latin typeface="Swis721 BT" pitchFamily="34" charset="0"/>
                <a:sym typeface="Symbol"/>
              </a:rPr>
              <a:t></a:t>
            </a:r>
            <a:r>
              <a:rPr lang="en-US" sz="1600" b="1" dirty="0" smtClean="0">
                <a:latin typeface="Swis721 BT" pitchFamily="34" charset="0"/>
              </a:rPr>
              <a:t>C</a:t>
            </a:r>
            <a:endParaRPr lang="en-US" b="1" dirty="0">
              <a:latin typeface="Swis721 BT" pitchFamily="34" charset="0"/>
            </a:endParaRPr>
          </a:p>
        </p:txBody>
      </p:sp>
      <p:cxnSp>
        <p:nvCxnSpPr>
          <p:cNvPr id="76" name="Straight Arrow Connector 75"/>
          <p:cNvCxnSpPr/>
          <p:nvPr/>
        </p:nvCxnSpPr>
        <p:spPr>
          <a:xfrm>
            <a:off x="2103497" y="1299993"/>
            <a:ext cx="84424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flipV="1">
            <a:off x="4820790" y="1279939"/>
            <a:ext cx="1076225" cy="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a:xfrm>
            <a:off x="5376963" y="1035467"/>
            <a:ext cx="520052"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5384855" y="1365666"/>
            <a:ext cx="51216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0" name="Straight Arrow Connector 79"/>
          <p:cNvCxnSpPr/>
          <p:nvPr/>
        </p:nvCxnSpPr>
        <p:spPr>
          <a:xfrm>
            <a:off x="5257635" y="6273800"/>
            <a:ext cx="1350470" cy="0"/>
          </a:xfrm>
          <a:prstGeom prst="straightConnector1">
            <a:avLst/>
          </a:prstGeom>
          <a:ln w="28575">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Rectangle 80"/>
          <p:cNvSpPr/>
          <p:nvPr/>
        </p:nvSpPr>
        <p:spPr>
          <a:xfrm>
            <a:off x="5105400" y="6381234"/>
            <a:ext cx="1654940" cy="369332"/>
          </a:xfrm>
          <a:prstGeom prst="rect">
            <a:avLst/>
          </a:prstGeom>
        </p:spPr>
        <p:txBody>
          <a:bodyPr wrap="none">
            <a:spAutoFit/>
          </a:bodyPr>
          <a:lstStyle/>
          <a:p>
            <a:r>
              <a:rPr lang="en-US" b="1" dirty="0" err="1">
                <a:latin typeface="Swis721 BT" pitchFamily="34" charset="0"/>
              </a:rPr>
              <a:t>T</a:t>
            </a:r>
            <a:r>
              <a:rPr lang="en-US" b="1" baseline="-25000" dirty="0" err="1">
                <a:latin typeface="Swis721 BT" pitchFamily="34" charset="0"/>
              </a:rPr>
              <a:t>ambient</a:t>
            </a:r>
            <a:r>
              <a:rPr lang="en-US" b="1" dirty="0">
                <a:latin typeface="Swis721 BT" pitchFamily="34" charset="0"/>
              </a:rPr>
              <a:t> – 30</a:t>
            </a:r>
            <a:r>
              <a:rPr lang="en-US" b="1" dirty="0">
                <a:latin typeface="Swis721 BT" pitchFamily="34" charset="0"/>
                <a:sym typeface="Symbol"/>
              </a:rPr>
              <a:t></a:t>
            </a:r>
            <a:r>
              <a:rPr lang="en-US" b="1" dirty="0">
                <a:latin typeface="Swis721 BT" pitchFamily="34" charset="0"/>
              </a:rPr>
              <a:t>C</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2876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 name="Picture 27" descr="figure1.png"/>
          <p:cNvPicPr>
            <a:picLocks noChangeAspect="1"/>
          </p:cNvPicPr>
          <p:nvPr/>
        </p:nvPicPr>
        <p:blipFill rotWithShape="1">
          <a:blip r:embed="rId2"/>
          <a:srcRect l="72482" r="-1773"/>
          <a:stretch/>
        </p:blipFill>
        <p:spPr>
          <a:xfrm>
            <a:off x="6553200" y="1399233"/>
            <a:ext cx="2609855" cy="3962400"/>
          </a:xfrm>
          <a:prstGeom prst="rect">
            <a:avLst/>
          </a:prstGeom>
        </p:spPr>
      </p:pic>
      <p:sp>
        <p:nvSpPr>
          <p:cNvPr id="24" name="Rectangle 23"/>
          <p:cNvSpPr/>
          <p:nvPr/>
        </p:nvSpPr>
        <p:spPr>
          <a:xfrm>
            <a:off x="-1" y="0"/>
            <a:ext cx="9289143" cy="98339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5226507" y="36950"/>
            <a:ext cx="3712184" cy="769441"/>
          </a:xfrm>
          <a:prstGeom prst="rect">
            <a:avLst/>
          </a:prstGeom>
        </p:spPr>
        <p:txBody>
          <a:bodyPr wrap="square">
            <a:spAutoFit/>
          </a:bodyPr>
          <a:lstStyle/>
          <a:p>
            <a:pPr lvl="0">
              <a:tabLst>
                <a:tab pos="0" algn="l"/>
              </a:tabLst>
            </a:pPr>
            <a:r>
              <a:rPr lang="en-US" sz="2200" b="1" dirty="0" err="1" smtClean="0">
                <a:solidFill>
                  <a:srgbClr val="000000"/>
                </a:solidFill>
                <a:latin typeface="Swiss 721 Bold BT"/>
                <a:ea typeface="Cambria"/>
                <a:cs typeface="Swiss 721 Bold BT"/>
              </a:rPr>
              <a:t>V</a:t>
            </a:r>
            <a:r>
              <a:rPr lang="en-US" sz="2200" b="1" baseline="-25000" dirty="0" err="1" smtClean="0">
                <a:solidFill>
                  <a:srgbClr val="000000"/>
                </a:solidFill>
                <a:latin typeface="Swiss 721 Bold BT"/>
                <a:ea typeface="Cambria"/>
                <a:cs typeface="Swiss 721 Bold BT"/>
              </a:rPr>
              <a:t>w</a:t>
            </a:r>
            <a:r>
              <a:rPr lang="en-US" sz="2200" b="1" dirty="0" smtClean="0">
                <a:solidFill>
                  <a:srgbClr val="000000"/>
                </a:solidFill>
                <a:latin typeface="Swiss 721 Bold BT"/>
                <a:ea typeface="Cambria"/>
                <a:cs typeface="Swiss 721 Bold BT"/>
              </a:rPr>
              <a:t> = </a:t>
            </a:r>
            <a:r>
              <a:rPr lang="en-US" sz="2200" b="1" dirty="0" err="1" smtClean="0">
                <a:solidFill>
                  <a:srgbClr val="000000"/>
                </a:solidFill>
                <a:latin typeface="Swiss 721 Bold BT"/>
                <a:ea typeface="Cambria"/>
                <a:cs typeface="Swiss 721 Bold BT"/>
              </a:rPr>
              <a:t>V</a:t>
            </a:r>
            <a:r>
              <a:rPr lang="en-US" sz="2200" b="1" baseline="-25000" dirty="0" err="1" smtClean="0">
                <a:solidFill>
                  <a:srgbClr val="000000"/>
                </a:solidFill>
                <a:latin typeface="Swiss 721 Bold BT"/>
                <a:ea typeface="Cambria"/>
                <a:cs typeface="Swiss 721 Bold BT"/>
              </a:rPr>
              <a:t>dry</a:t>
            </a:r>
            <a:r>
              <a:rPr lang="en-US" sz="2200" b="1" baseline="-25000" dirty="0" smtClean="0">
                <a:solidFill>
                  <a:srgbClr val="000000"/>
                </a:solidFill>
                <a:latin typeface="Swiss 721 Bold BT"/>
                <a:ea typeface="Cambria"/>
                <a:cs typeface="Swiss 721 Bold BT"/>
              </a:rPr>
              <a:t>-humidified </a:t>
            </a:r>
            <a:r>
              <a:rPr lang="en-US" sz="2200" b="1" dirty="0" smtClean="0">
                <a:solidFill>
                  <a:srgbClr val="000000"/>
                </a:solidFill>
                <a:latin typeface="Swiss 721 Bold BT"/>
                <a:ea typeface="Cambria"/>
                <a:cs typeface="Swiss 721 Bold BT"/>
              </a:rPr>
              <a:t>– </a:t>
            </a:r>
            <a:r>
              <a:rPr lang="en-US" sz="2200" b="1" dirty="0" err="1" smtClean="0">
                <a:solidFill>
                  <a:srgbClr val="000000"/>
                </a:solidFill>
                <a:latin typeface="Swiss 721 Bold BT"/>
                <a:ea typeface="Cambria"/>
                <a:cs typeface="Swiss 721 Bold BT"/>
              </a:rPr>
              <a:t>V</a:t>
            </a:r>
            <a:r>
              <a:rPr lang="en-US" sz="2200" b="1" baseline="-25000" dirty="0" err="1" smtClean="0">
                <a:solidFill>
                  <a:srgbClr val="000000"/>
                </a:solidFill>
                <a:latin typeface="Swiss 721 Bold BT"/>
                <a:ea typeface="Cambria"/>
                <a:cs typeface="Swiss 721 Bold BT"/>
              </a:rPr>
              <a:t>dry</a:t>
            </a:r>
            <a:r>
              <a:rPr lang="en-US" sz="2200" b="1" baseline="-25000" dirty="0" smtClean="0">
                <a:solidFill>
                  <a:srgbClr val="000000"/>
                </a:solidFill>
                <a:latin typeface="Swiss 721 Bold BT"/>
                <a:ea typeface="Cambria"/>
                <a:cs typeface="Swiss 721 Bold BT"/>
              </a:rPr>
              <a:t> </a:t>
            </a:r>
          </a:p>
          <a:p>
            <a:pPr lvl="0">
              <a:tabLst>
                <a:tab pos="0" algn="l"/>
              </a:tabLst>
            </a:pPr>
            <a:r>
              <a:rPr lang="en-US" sz="2200" b="1" dirty="0" err="1" smtClean="0">
                <a:solidFill>
                  <a:srgbClr val="000000"/>
                </a:solidFill>
                <a:latin typeface="Swiss 721 Bold BT"/>
                <a:ea typeface="Cambria"/>
                <a:cs typeface="Swiss 721 Bold BT"/>
              </a:rPr>
              <a:t>V</a:t>
            </a:r>
            <a:r>
              <a:rPr lang="en-US" sz="2200" b="1" baseline="-25000" dirty="0" err="1" smtClean="0">
                <a:solidFill>
                  <a:srgbClr val="000000"/>
                </a:solidFill>
                <a:latin typeface="Swiss 721 Bold BT"/>
                <a:ea typeface="Cambria"/>
                <a:cs typeface="Swiss 721 Bold BT"/>
              </a:rPr>
              <a:t>sv</a:t>
            </a:r>
            <a:r>
              <a:rPr lang="en-US" sz="2200" b="1" dirty="0" smtClean="0">
                <a:solidFill>
                  <a:srgbClr val="000000"/>
                </a:solidFill>
                <a:latin typeface="Swiss 721 Bold BT"/>
                <a:ea typeface="Cambria"/>
                <a:cs typeface="Swiss 721 Bold BT"/>
              </a:rPr>
              <a:t> = </a:t>
            </a:r>
            <a:r>
              <a:rPr lang="en-US" sz="2200" b="1" dirty="0" err="1" smtClean="0">
                <a:solidFill>
                  <a:srgbClr val="000000"/>
                </a:solidFill>
                <a:latin typeface="Swiss 721 Bold BT"/>
                <a:ea typeface="Cambria"/>
                <a:cs typeface="Swiss 721 Bold BT"/>
              </a:rPr>
              <a:t>V</a:t>
            </a:r>
            <a:r>
              <a:rPr lang="en-US" sz="2200" b="1" baseline="-25000" dirty="0" err="1" smtClean="0">
                <a:solidFill>
                  <a:srgbClr val="000000"/>
                </a:solidFill>
                <a:latin typeface="Swiss 721 Bold BT"/>
                <a:ea typeface="Cambria"/>
                <a:cs typeface="Swiss 721 Bold BT"/>
              </a:rPr>
              <a:t>ambient</a:t>
            </a:r>
            <a:r>
              <a:rPr lang="en-US" sz="2200" b="1" dirty="0" smtClean="0">
                <a:solidFill>
                  <a:srgbClr val="000000"/>
                </a:solidFill>
                <a:latin typeface="Swiss 721 Bold BT"/>
                <a:ea typeface="Cambria"/>
                <a:cs typeface="Swiss 721 Bold BT"/>
              </a:rPr>
              <a:t> – </a:t>
            </a:r>
            <a:r>
              <a:rPr lang="en-US" sz="2200" b="1" dirty="0" err="1" smtClean="0">
                <a:solidFill>
                  <a:srgbClr val="000000"/>
                </a:solidFill>
                <a:latin typeface="Swiss 721 Bold BT"/>
                <a:ea typeface="Cambria"/>
                <a:cs typeface="Swiss 721 Bold BT"/>
              </a:rPr>
              <a:t>V</a:t>
            </a:r>
            <a:r>
              <a:rPr lang="en-US" sz="2200" b="1" baseline="-25000" dirty="0" err="1" smtClean="0">
                <a:solidFill>
                  <a:srgbClr val="000000"/>
                </a:solidFill>
                <a:latin typeface="Swiss 721 Bold BT"/>
                <a:ea typeface="Cambria"/>
                <a:cs typeface="Swiss 721 Bold BT"/>
              </a:rPr>
              <a:t>dry</a:t>
            </a:r>
            <a:r>
              <a:rPr lang="en-US" sz="2200" b="1" baseline="-25000" dirty="0" smtClean="0">
                <a:solidFill>
                  <a:srgbClr val="000000"/>
                </a:solidFill>
                <a:latin typeface="Swiss 721 Bold BT"/>
                <a:ea typeface="Cambria"/>
                <a:cs typeface="Swiss 721 Bold BT"/>
              </a:rPr>
              <a:t>-humidified</a:t>
            </a:r>
            <a:endParaRPr lang="en-US" sz="2200" b="1" dirty="0">
              <a:solidFill>
                <a:srgbClr val="000000"/>
              </a:solidFill>
              <a:latin typeface="Swiss 721 Bold BT"/>
              <a:ea typeface="Cambria"/>
              <a:cs typeface="Swiss 721 Bold BT"/>
            </a:endParaRPr>
          </a:p>
        </p:txBody>
      </p:sp>
      <p:grpSp>
        <p:nvGrpSpPr>
          <p:cNvPr id="36" name="Group 35"/>
          <p:cNvGrpSpPr/>
          <p:nvPr/>
        </p:nvGrpSpPr>
        <p:grpSpPr>
          <a:xfrm>
            <a:off x="93133" y="1413134"/>
            <a:ext cx="4359010" cy="5250161"/>
            <a:chOff x="93133" y="1413134"/>
            <a:chExt cx="4359010" cy="5250161"/>
          </a:xfrm>
        </p:grpSpPr>
        <p:pic>
          <p:nvPicPr>
            <p:cNvPr id="4" name="Picture 3" descr="figure1.png"/>
            <p:cNvPicPr>
              <a:picLocks noChangeAspect="1"/>
            </p:cNvPicPr>
            <p:nvPr/>
          </p:nvPicPr>
          <p:blipFill>
            <a:blip r:embed="rId2"/>
            <a:srcRect r="51805"/>
            <a:stretch>
              <a:fillRect/>
            </a:stretch>
          </p:blipFill>
          <p:spPr>
            <a:xfrm>
              <a:off x="158126" y="1413134"/>
              <a:ext cx="4294017" cy="3962400"/>
            </a:xfrm>
            <a:prstGeom prst="rect">
              <a:avLst/>
            </a:prstGeom>
          </p:spPr>
        </p:pic>
        <p:grpSp>
          <p:nvGrpSpPr>
            <p:cNvPr id="6" name="Group 5"/>
            <p:cNvGrpSpPr>
              <a:grpSpLocks noChangeAspect="1"/>
            </p:cNvGrpSpPr>
            <p:nvPr/>
          </p:nvGrpSpPr>
          <p:grpSpPr>
            <a:xfrm>
              <a:off x="1524000" y="5527934"/>
              <a:ext cx="1135361" cy="1135361"/>
              <a:chOff x="3200400" y="3810000"/>
              <a:chExt cx="2171700" cy="2171700"/>
            </a:xfrm>
          </p:grpSpPr>
          <p:sp>
            <p:nvSpPr>
              <p:cNvPr id="7" name="Oval 6"/>
              <p:cNvSpPr>
                <a:spLocks noChangeAspect="1"/>
              </p:cNvSpPr>
              <p:nvPr/>
            </p:nvSpPr>
            <p:spPr>
              <a:xfrm>
                <a:off x="3200400" y="3810000"/>
                <a:ext cx="2171700" cy="217170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3733800" y="4359954"/>
                <a:ext cx="1053246" cy="1050246"/>
              </a:xfrm>
              <a:prstGeom prst="ellipse">
                <a:avLst/>
              </a:prstGeom>
              <a:solidFill>
                <a:srgbClr val="A1C9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flipV="1">
                <a:off x="3910746" y="4519244"/>
                <a:ext cx="723900" cy="722200"/>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Rectangle 9"/>
            <p:cNvSpPr/>
            <p:nvPr/>
          </p:nvSpPr>
          <p:spPr>
            <a:xfrm>
              <a:off x="1885767" y="5935334"/>
              <a:ext cx="415774" cy="276999"/>
            </a:xfrm>
            <a:prstGeom prst="rect">
              <a:avLst/>
            </a:prstGeom>
          </p:spPr>
          <p:txBody>
            <a:bodyPr wrap="none">
              <a:spAutoFit/>
            </a:bodyPr>
            <a:lstStyle/>
            <a:p>
              <a:pPr algn="ctr">
                <a:tabLst>
                  <a:tab pos="0" algn="l"/>
                </a:tabLst>
              </a:pPr>
              <a:r>
                <a:rPr lang="en-US" sz="1200" b="1" dirty="0" err="1">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dry</a:t>
              </a:r>
              <a:endParaRPr lang="en-US" sz="1200" b="1" dirty="0">
                <a:solidFill>
                  <a:schemeClr val="bg1"/>
                </a:solidFill>
                <a:latin typeface="Calibri"/>
                <a:ea typeface="Cambria"/>
                <a:cs typeface="Calibri"/>
              </a:endParaRPr>
            </a:p>
          </p:txBody>
        </p:sp>
        <p:sp>
          <p:nvSpPr>
            <p:cNvPr id="11" name="Rectangle 10"/>
            <p:cNvSpPr/>
            <p:nvPr/>
          </p:nvSpPr>
          <p:spPr>
            <a:xfrm>
              <a:off x="2063490" y="6087734"/>
              <a:ext cx="365129" cy="276999"/>
            </a:xfrm>
            <a:prstGeom prst="rect">
              <a:avLst/>
            </a:prstGeom>
          </p:spPr>
          <p:txBody>
            <a:bodyPr wrap="none">
              <a:spAutoFit/>
            </a:bodyPr>
            <a:lstStyle/>
            <a:p>
              <a:pPr algn="ctr">
                <a:tabLst>
                  <a:tab pos="0" algn="l"/>
                </a:tabLst>
              </a:pPr>
              <a:r>
                <a:rPr lang="en-US" sz="1200" b="1" dirty="0" err="1" smtClean="0">
                  <a:solidFill>
                    <a:schemeClr val="bg1"/>
                  </a:solidFill>
                  <a:latin typeface="Calibri"/>
                  <a:ea typeface="Cambria"/>
                  <a:cs typeface="Calibri"/>
                </a:rPr>
                <a:t>V</a:t>
              </a:r>
              <a:r>
                <a:rPr lang="en-US" sz="1200" b="1" baseline="-25000" dirty="0" err="1" smtClean="0">
                  <a:solidFill>
                    <a:schemeClr val="bg1"/>
                  </a:solidFill>
                  <a:latin typeface="Calibri"/>
                  <a:ea typeface="Cambria"/>
                  <a:cs typeface="Calibri"/>
                </a:rPr>
                <a:t>sv</a:t>
              </a:r>
              <a:endParaRPr lang="en-US" sz="1200" b="1" dirty="0">
                <a:solidFill>
                  <a:schemeClr val="bg1"/>
                </a:solidFill>
                <a:latin typeface="Calibri"/>
                <a:ea typeface="Cambria"/>
                <a:cs typeface="Calibri"/>
              </a:endParaRPr>
            </a:p>
          </p:txBody>
        </p:sp>
        <p:sp>
          <p:nvSpPr>
            <p:cNvPr id="12" name="Rectangle 11"/>
            <p:cNvSpPr/>
            <p:nvPr/>
          </p:nvSpPr>
          <p:spPr>
            <a:xfrm>
              <a:off x="1906491" y="6353434"/>
              <a:ext cx="352105" cy="276999"/>
            </a:xfrm>
            <a:prstGeom prst="rect">
              <a:avLst/>
            </a:prstGeom>
          </p:spPr>
          <p:txBody>
            <a:bodyPr wrap="none">
              <a:spAutoFit/>
            </a:bodyPr>
            <a:lstStyle/>
            <a:p>
              <a:pPr algn="ctr">
                <a:tabLst>
                  <a:tab pos="0" algn="l"/>
                </a:tabLst>
              </a:pPr>
              <a:r>
                <a:rPr lang="en-US" sz="1200" b="1" dirty="0" err="1" smtClean="0">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w</a:t>
              </a:r>
              <a:endParaRPr lang="en-US" sz="1200" b="1" dirty="0">
                <a:solidFill>
                  <a:schemeClr val="bg1"/>
                </a:solidFill>
                <a:latin typeface="Calibri"/>
                <a:ea typeface="Cambria"/>
                <a:cs typeface="Calibri"/>
              </a:endParaRPr>
            </a:p>
          </p:txBody>
        </p:sp>
        <p:sp>
          <p:nvSpPr>
            <p:cNvPr id="40" name="Rectangle 39"/>
            <p:cNvSpPr/>
            <p:nvPr/>
          </p:nvSpPr>
          <p:spPr>
            <a:xfrm>
              <a:off x="93133" y="1413134"/>
              <a:ext cx="3810000" cy="307777"/>
            </a:xfrm>
            <a:prstGeom prst="rect">
              <a:avLst/>
            </a:prstGeom>
            <a:solidFill>
              <a:schemeClr val="bg1"/>
            </a:solidFill>
          </p:spPr>
          <p:txBody>
            <a:bodyPr wrap="square">
              <a:spAutoFit/>
            </a:bodyPr>
            <a:lstStyle/>
            <a:p>
              <a:pPr lvl="0">
                <a:tabLst>
                  <a:tab pos="0" algn="l"/>
                </a:tabLst>
              </a:pPr>
              <a:r>
                <a:rPr lang="en-US" sz="1400" b="1" dirty="0" smtClean="0">
                  <a:solidFill>
                    <a:srgbClr val="000000"/>
                  </a:solidFill>
                  <a:latin typeface="Swiss 721 Bold BT"/>
                  <a:ea typeface="Cambria"/>
                  <a:cs typeface="Swiss 721 Bold BT"/>
                </a:rPr>
                <a:t>Ambient</a:t>
              </a:r>
              <a:endParaRPr lang="en-US" sz="1400" b="1" dirty="0">
                <a:solidFill>
                  <a:srgbClr val="000000"/>
                </a:solidFill>
                <a:latin typeface="Swiss 721 Bold BT"/>
                <a:ea typeface="Cambria"/>
                <a:cs typeface="Swiss 721 Bold BT"/>
              </a:endParaRPr>
            </a:p>
          </p:txBody>
        </p:sp>
      </p:grpSp>
      <p:grpSp>
        <p:nvGrpSpPr>
          <p:cNvPr id="35" name="Group 34"/>
          <p:cNvGrpSpPr/>
          <p:nvPr/>
        </p:nvGrpSpPr>
        <p:grpSpPr>
          <a:xfrm>
            <a:off x="4267200" y="1066800"/>
            <a:ext cx="2286000" cy="2359223"/>
            <a:chOff x="4267200" y="1066800"/>
            <a:chExt cx="2286000" cy="2359223"/>
          </a:xfrm>
        </p:grpSpPr>
        <p:pic>
          <p:nvPicPr>
            <p:cNvPr id="27" name="Picture 26" descr="figure1.png"/>
            <p:cNvPicPr>
              <a:picLocks noChangeAspect="1"/>
            </p:cNvPicPr>
            <p:nvPr/>
          </p:nvPicPr>
          <p:blipFill>
            <a:blip r:embed="rId2"/>
            <a:srcRect l="46825" r="27518" b="48849"/>
            <a:stretch>
              <a:fillRect/>
            </a:stretch>
          </p:blipFill>
          <p:spPr>
            <a:xfrm>
              <a:off x="4267200" y="1399233"/>
              <a:ext cx="2286000" cy="2026790"/>
            </a:xfrm>
            <a:prstGeom prst="rect">
              <a:avLst/>
            </a:prstGeom>
          </p:spPr>
        </p:pic>
        <p:grpSp>
          <p:nvGrpSpPr>
            <p:cNvPr id="34" name="Group 33"/>
            <p:cNvGrpSpPr/>
            <p:nvPr/>
          </p:nvGrpSpPr>
          <p:grpSpPr>
            <a:xfrm>
              <a:off x="4452143" y="1066800"/>
              <a:ext cx="1190138" cy="533400"/>
              <a:chOff x="4452143" y="1066800"/>
              <a:chExt cx="1190138" cy="533400"/>
            </a:xfrm>
          </p:grpSpPr>
          <p:sp>
            <p:nvSpPr>
              <p:cNvPr id="37" name="Oval 36"/>
              <p:cNvSpPr>
                <a:spLocks noChangeAspect="1"/>
              </p:cNvSpPr>
              <p:nvPr/>
            </p:nvSpPr>
            <p:spPr>
              <a:xfrm flipV="1">
                <a:off x="5244279" y="1066800"/>
                <a:ext cx="378454" cy="37756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5226507" y="1122234"/>
                <a:ext cx="415774" cy="276999"/>
              </a:xfrm>
              <a:prstGeom prst="rect">
                <a:avLst/>
              </a:prstGeom>
            </p:spPr>
            <p:txBody>
              <a:bodyPr wrap="none">
                <a:spAutoFit/>
              </a:bodyPr>
              <a:lstStyle/>
              <a:p>
                <a:pPr algn="ctr">
                  <a:tabLst>
                    <a:tab pos="0" algn="l"/>
                  </a:tabLst>
                </a:pPr>
                <a:r>
                  <a:rPr lang="en-US" sz="1200" b="1" dirty="0" err="1">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dry</a:t>
                </a:r>
                <a:endParaRPr lang="en-US" sz="1200" b="1" dirty="0">
                  <a:solidFill>
                    <a:schemeClr val="bg1"/>
                  </a:solidFill>
                  <a:latin typeface="Calibri"/>
                  <a:ea typeface="Cambria"/>
                  <a:cs typeface="Calibri"/>
                </a:endParaRPr>
              </a:p>
            </p:txBody>
          </p:sp>
          <p:sp>
            <p:nvSpPr>
              <p:cNvPr id="41" name="Rectangle 40"/>
              <p:cNvSpPr/>
              <p:nvPr/>
            </p:nvSpPr>
            <p:spPr>
              <a:xfrm>
                <a:off x="4452143" y="1292423"/>
                <a:ext cx="634202" cy="307777"/>
              </a:xfrm>
              <a:prstGeom prst="rect">
                <a:avLst/>
              </a:prstGeom>
              <a:solidFill>
                <a:schemeClr val="bg1"/>
              </a:solidFill>
            </p:spPr>
            <p:txBody>
              <a:bodyPr wrap="square">
                <a:spAutoFit/>
              </a:bodyPr>
              <a:lstStyle/>
              <a:p>
                <a:pPr lvl="0">
                  <a:tabLst>
                    <a:tab pos="0" algn="l"/>
                  </a:tabLst>
                </a:pPr>
                <a:r>
                  <a:rPr lang="en-US" sz="1400" b="1" dirty="0" smtClean="0">
                    <a:solidFill>
                      <a:srgbClr val="000000"/>
                    </a:solidFill>
                    <a:latin typeface="Swiss 721 Bold BT"/>
                    <a:ea typeface="Cambria"/>
                    <a:cs typeface="Swiss 721 Bold BT"/>
                  </a:rPr>
                  <a:t>Dry</a:t>
                </a:r>
                <a:endParaRPr lang="en-US" sz="1400" b="1" dirty="0">
                  <a:solidFill>
                    <a:srgbClr val="000000"/>
                  </a:solidFill>
                  <a:latin typeface="Swiss 721 Bold BT"/>
                  <a:ea typeface="Cambria"/>
                  <a:cs typeface="Swiss 721 Bold BT"/>
                </a:endParaRPr>
              </a:p>
            </p:txBody>
          </p:sp>
        </p:grpSp>
      </p:grpSp>
      <p:sp>
        <p:nvSpPr>
          <p:cNvPr id="43" name="Rectangle 42"/>
          <p:cNvSpPr/>
          <p:nvPr/>
        </p:nvSpPr>
        <p:spPr>
          <a:xfrm>
            <a:off x="7573564" y="5446117"/>
            <a:ext cx="1365127" cy="276999"/>
          </a:xfrm>
          <a:prstGeom prst="rect">
            <a:avLst/>
          </a:prstGeom>
        </p:spPr>
        <p:txBody>
          <a:bodyPr wrap="none">
            <a:spAutoFit/>
          </a:bodyPr>
          <a:lstStyle/>
          <a:p>
            <a:pPr algn="r"/>
            <a:r>
              <a:rPr lang="en-US" sz="1200" dirty="0" smtClean="0">
                <a:latin typeface="Calibri"/>
                <a:cs typeface="Calibri"/>
              </a:rPr>
              <a:t>Figure by S.R. </a:t>
            </a:r>
            <a:r>
              <a:rPr lang="en-US" sz="1200" dirty="0" err="1" smtClean="0">
                <a:latin typeface="Calibri"/>
                <a:cs typeface="Calibri"/>
              </a:rPr>
              <a:t>Suda</a:t>
            </a:r>
            <a:endParaRPr lang="en-US" sz="1200" dirty="0"/>
          </a:p>
        </p:txBody>
      </p:sp>
      <p:sp>
        <p:nvSpPr>
          <p:cNvPr id="2" name="Rectangle 1"/>
          <p:cNvSpPr/>
          <p:nvPr/>
        </p:nvSpPr>
        <p:spPr>
          <a:xfrm>
            <a:off x="158126" y="201691"/>
            <a:ext cx="3745007" cy="898707"/>
          </a:xfrm>
          <a:prstGeom prst="rect">
            <a:avLst/>
          </a:prstGeom>
        </p:spPr>
        <p:txBody>
          <a:bodyPr wrap="square">
            <a:spAutoFit/>
          </a:bodyPr>
          <a:lstStyle/>
          <a:p>
            <a:pPr>
              <a:lnSpc>
                <a:spcPct val="110000"/>
              </a:lnSpc>
            </a:pPr>
            <a:r>
              <a:rPr lang="en-US" sz="2400" b="1" dirty="0">
                <a:solidFill>
                  <a:srgbClr val="3366FF"/>
                </a:solidFill>
                <a:latin typeface="Calibri"/>
                <a:cs typeface="Calibri"/>
              </a:rPr>
              <a:t>Semi-volatile Differential </a:t>
            </a:r>
            <a:endParaRPr lang="en-US" sz="2400" b="1" dirty="0" smtClean="0">
              <a:solidFill>
                <a:srgbClr val="3366FF"/>
              </a:solidFill>
              <a:latin typeface="Calibri"/>
              <a:cs typeface="Calibri"/>
            </a:endParaRPr>
          </a:p>
          <a:p>
            <a:pPr>
              <a:lnSpc>
                <a:spcPct val="110000"/>
              </a:lnSpc>
            </a:pPr>
            <a:r>
              <a:rPr lang="en-US" sz="2400" b="1" dirty="0" smtClean="0">
                <a:solidFill>
                  <a:srgbClr val="3366FF"/>
                </a:solidFill>
                <a:latin typeface="Calibri"/>
                <a:cs typeface="Calibri"/>
              </a:rPr>
              <a:t>Mobility </a:t>
            </a:r>
            <a:r>
              <a:rPr lang="en-US" sz="2400" b="1" dirty="0">
                <a:solidFill>
                  <a:srgbClr val="3366FF"/>
                </a:solidFill>
                <a:latin typeface="Calibri"/>
                <a:cs typeface="Calibri"/>
              </a:rPr>
              <a:t>Analyzer (SVDMA)</a:t>
            </a:r>
          </a:p>
        </p:txBody>
      </p:sp>
      <p:sp>
        <p:nvSpPr>
          <p:cNvPr id="23" name="Rectangle 22"/>
          <p:cNvSpPr/>
          <p:nvPr/>
        </p:nvSpPr>
        <p:spPr>
          <a:xfrm>
            <a:off x="7086600" y="6059269"/>
            <a:ext cx="1847920" cy="646331"/>
          </a:xfrm>
          <a:prstGeom prst="rect">
            <a:avLst/>
          </a:prstGeom>
        </p:spPr>
        <p:txBody>
          <a:bodyPr wrap="square">
            <a:spAutoFit/>
          </a:bodyPr>
          <a:lstStyle/>
          <a:p>
            <a:r>
              <a:rPr lang="en-US" b="1" dirty="0" smtClean="0">
                <a:latin typeface="Calibri"/>
                <a:cs typeface="Calibri"/>
              </a:rPr>
              <a:t>Diameter range: </a:t>
            </a:r>
          </a:p>
          <a:p>
            <a:r>
              <a:rPr lang="en-US" b="1" dirty="0" smtClean="0">
                <a:latin typeface="Calibri"/>
                <a:cs typeface="Calibri"/>
              </a:rPr>
              <a:t>~10 to 1000 nm</a:t>
            </a:r>
            <a:endParaRPr lang="en-US" b="1" dirty="0">
              <a:latin typeface="Calibri"/>
              <a:cs typeface="Calibri"/>
            </a:endParaRPr>
          </a:p>
        </p:txBody>
      </p:sp>
      <p:grpSp>
        <p:nvGrpSpPr>
          <p:cNvPr id="33" name="Group 32"/>
          <p:cNvGrpSpPr/>
          <p:nvPr/>
        </p:nvGrpSpPr>
        <p:grpSpPr>
          <a:xfrm>
            <a:off x="4267200" y="3380433"/>
            <a:ext cx="2286000" cy="3282862"/>
            <a:chOff x="4267200" y="3380433"/>
            <a:chExt cx="2286000" cy="3282862"/>
          </a:xfrm>
        </p:grpSpPr>
        <p:grpSp>
          <p:nvGrpSpPr>
            <p:cNvPr id="32" name="Group 31"/>
            <p:cNvGrpSpPr/>
            <p:nvPr/>
          </p:nvGrpSpPr>
          <p:grpSpPr>
            <a:xfrm>
              <a:off x="5086345" y="5527934"/>
              <a:ext cx="1135361" cy="1135361"/>
              <a:chOff x="5086345" y="5527934"/>
              <a:chExt cx="1135361" cy="1135361"/>
            </a:xfrm>
          </p:grpSpPr>
          <p:sp>
            <p:nvSpPr>
              <p:cNvPr id="15" name="Oval 14"/>
              <p:cNvSpPr>
                <a:spLocks noChangeAspect="1"/>
              </p:cNvSpPr>
              <p:nvPr/>
            </p:nvSpPr>
            <p:spPr>
              <a:xfrm>
                <a:off x="5086345" y="5527934"/>
                <a:ext cx="1135361" cy="1135361"/>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flipV="1">
                <a:off x="5457713" y="5898726"/>
                <a:ext cx="378454" cy="37756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5434394" y="5936040"/>
                <a:ext cx="415774" cy="276999"/>
              </a:xfrm>
              <a:prstGeom prst="rect">
                <a:avLst/>
              </a:prstGeom>
            </p:spPr>
            <p:txBody>
              <a:bodyPr wrap="none">
                <a:spAutoFit/>
              </a:bodyPr>
              <a:lstStyle/>
              <a:p>
                <a:pPr algn="ctr">
                  <a:tabLst>
                    <a:tab pos="0" algn="l"/>
                  </a:tabLst>
                </a:pPr>
                <a:r>
                  <a:rPr lang="en-US" sz="1200" b="1" dirty="0" err="1">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dry</a:t>
                </a:r>
                <a:endParaRPr lang="en-US" sz="1200" b="1" dirty="0">
                  <a:solidFill>
                    <a:schemeClr val="bg1"/>
                  </a:solidFill>
                  <a:latin typeface="Calibri"/>
                  <a:ea typeface="Cambria"/>
                  <a:cs typeface="Calibri"/>
                </a:endParaRPr>
              </a:p>
            </p:txBody>
          </p:sp>
          <p:sp>
            <p:nvSpPr>
              <p:cNvPr id="18" name="Rectangle 17"/>
              <p:cNvSpPr/>
              <p:nvPr/>
            </p:nvSpPr>
            <p:spPr>
              <a:xfrm>
                <a:off x="5446662" y="6284972"/>
                <a:ext cx="352105" cy="276999"/>
              </a:xfrm>
              <a:prstGeom prst="rect">
                <a:avLst/>
              </a:prstGeom>
            </p:spPr>
            <p:txBody>
              <a:bodyPr wrap="none">
                <a:spAutoFit/>
              </a:bodyPr>
              <a:lstStyle/>
              <a:p>
                <a:pPr algn="ctr">
                  <a:tabLst>
                    <a:tab pos="0" algn="l"/>
                  </a:tabLst>
                </a:pPr>
                <a:r>
                  <a:rPr lang="en-US" sz="1200" b="1" dirty="0" err="1" smtClean="0">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w</a:t>
                </a:r>
                <a:endParaRPr lang="en-US" sz="1200" b="1" dirty="0">
                  <a:solidFill>
                    <a:schemeClr val="bg1"/>
                  </a:solidFill>
                  <a:latin typeface="Calibri"/>
                  <a:ea typeface="Cambria"/>
                  <a:cs typeface="Calibri"/>
                </a:endParaRPr>
              </a:p>
            </p:txBody>
          </p:sp>
        </p:grpSp>
        <p:pic>
          <p:nvPicPr>
            <p:cNvPr id="29" name="Picture 28" descr="figure1.png"/>
            <p:cNvPicPr>
              <a:picLocks noChangeAspect="1"/>
            </p:cNvPicPr>
            <p:nvPr/>
          </p:nvPicPr>
          <p:blipFill>
            <a:blip r:embed="rId2"/>
            <a:srcRect l="46825" t="50000" r="27518"/>
            <a:stretch>
              <a:fillRect/>
            </a:stretch>
          </p:blipFill>
          <p:spPr>
            <a:xfrm>
              <a:off x="4267200" y="3380433"/>
              <a:ext cx="2286000" cy="1981200"/>
            </a:xfrm>
            <a:prstGeom prst="rect">
              <a:avLst/>
            </a:prstGeom>
          </p:spPr>
        </p:pic>
        <p:sp>
          <p:nvSpPr>
            <p:cNvPr id="42" name="Rectangle 41"/>
            <p:cNvSpPr/>
            <p:nvPr/>
          </p:nvSpPr>
          <p:spPr>
            <a:xfrm>
              <a:off x="4495800" y="3426023"/>
              <a:ext cx="1563914" cy="307777"/>
            </a:xfrm>
            <a:prstGeom prst="rect">
              <a:avLst/>
            </a:prstGeom>
            <a:solidFill>
              <a:schemeClr val="bg1"/>
            </a:solidFill>
          </p:spPr>
          <p:txBody>
            <a:bodyPr wrap="square">
              <a:spAutoFit/>
            </a:bodyPr>
            <a:lstStyle/>
            <a:p>
              <a:pPr lvl="0">
                <a:tabLst>
                  <a:tab pos="0" algn="l"/>
                </a:tabLst>
              </a:pPr>
              <a:r>
                <a:rPr lang="en-US" sz="1400" b="1" dirty="0" smtClean="0">
                  <a:solidFill>
                    <a:srgbClr val="000000"/>
                  </a:solidFill>
                  <a:latin typeface="Swiss 721 Bold BT"/>
                  <a:ea typeface="Cambria"/>
                  <a:cs typeface="Swiss 721 Bold BT"/>
                </a:rPr>
                <a:t>Dry-humidified</a:t>
              </a:r>
              <a:endParaRPr lang="en-US" sz="1400" b="1" dirty="0">
                <a:solidFill>
                  <a:srgbClr val="000000"/>
                </a:solidFill>
                <a:latin typeface="Swiss 721 Bold BT"/>
                <a:ea typeface="Cambria"/>
                <a:cs typeface="Swiss 721 Bold B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2" name="Picture 4"/>
          <p:cNvPicPr>
            <a:picLocks noChangeAspect="1" noChangeArrowheads="1"/>
          </p:cNvPicPr>
          <p:nvPr/>
        </p:nvPicPr>
        <p:blipFill>
          <a:blip r:embed="rId2" cstate="print"/>
          <a:srcRect/>
          <a:stretch>
            <a:fillRect/>
          </a:stretch>
        </p:blipFill>
        <p:spPr bwMode="auto">
          <a:xfrm>
            <a:off x="16778" y="3766657"/>
            <a:ext cx="9312524" cy="3136638"/>
          </a:xfrm>
          <a:prstGeom prst="rect">
            <a:avLst/>
          </a:prstGeom>
          <a:noFill/>
          <a:ln w="9525">
            <a:noFill/>
            <a:miter lim="800000"/>
            <a:headEnd/>
            <a:tailEnd/>
          </a:ln>
          <a:effectLst/>
        </p:spPr>
      </p:pic>
      <p:sp>
        <p:nvSpPr>
          <p:cNvPr id="3" name="Title 1"/>
          <p:cNvSpPr txBox="1">
            <a:spLocks/>
          </p:cNvSpPr>
          <p:nvPr/>
        </p:nvSpPr>
        <p:spPr>
          <a:xfrm>
            <a:off x="2971800" y="63501"/>
            <a:ext cx="6172200" cy="495299"/>
          </a:xfrm>
          <a:prstGeom prst="rect">
            <a:avLst/>
          </a:prstGeom>
        </p:spPr>
        <p:txBody>
          <a:bodyPr/>
          <a:lstStyle>
            <a:lvl1pPr algn="r" defTabSz="914400" rtl="0" eaLnBrk="1" latinLnBrk="0" hangingPunct="1">
              <a:spcBef>
                <a:spcPct val="0"/>
              </a:spcBef>
              <a:buNone/>
              <a:defRPr sz="2400" b="1" kern="1200" baseline="0">
                <a:solidFill>
                  <a:schemeClr val="bg1"/>
                </a:solidFill>
                <a:latin typeface="Swis721 BT" pitchFamily="34" charset="0"/>
                <a:ea typeface="+mj-ea"/>
                <a:cs typeface="+mj-cs"/>
              </a:defRPr>
            </a:lvl1pPr>
          </a:lstStyle>
          <a:p>
            <a:r>
              <a:rPr lang="en-US" sz="2600" dirty="0" smtClean="0">
                <a:latin typeface="Calibri"/>
                <a:cs typeface="Calibri"/>
              </a:rPr>
              <a:t>Example snapshot of data</a:t>
            </a:r>
            <a:endParaRPr lang="en-US" sz="2600" dirty="0">
              <a:latin typeface="Calibri"/>
              <a:cs typeface="Calibri"/>
            </a:endParaRPr>
          </a:p>
        </p:txBody>
      </p:sp>
      <p:sp>
        <p:nvSpPr>
          <p:cNvPr id="9" name="TextBox 8"/>
          <p:cNvSpPr txBox="1"/>
          <p:nvPr/>
        </p:nvSpPr>
        <p:spPr>
          <a:xfrm>
            <a:off x="282546" y="6743932"/>
            <a:ext cx="184731" cy="307777"/>
          </a:xfrm>
          <a:prstGeom prst="rect">
            <a:avLst/>
          </a:prstGeom>
          <a:noFill/>
        </p:spPr>
        <p:txBody>
          <a:bodyPr wrap="none" rtlCol="0">
            <a:spAutoFit/>
          </a:bodyPr>
          <a:lstStyle/>
          <a:p>
            <a:endParaRPr lang="en-US" sz="1400" dirty="0">
              <a:latin typeface="Swis721 BT" pitchFamily="34" charset="0"/>
            </a:endParaRPr>
          </a:p>
        </p:txBody>
      </p:sp>
      <p:sp>
        <p:nvSpPr>
          <p:cNvPr id="10" name="TextBox 9"/>
          <p:cNvSpPr txBox="1"/>
          <p:nvPr/>
        </p:nvSpPr>
        <p:spPr>
          <a:xfrm>
            <a:off x="341332" y="3716927"/>
            <a:ext cx="8483886" cy="430887"/>
          </a:xfrm>
          <a:prstGeom prst="rect">
            <a:avLst/>
          </a:prstGeom>
          <a:noFill/>
        </p:spPr>
        <p:txBody>
          <a:bodyPr wrap="square" rtlCol="0">
            <a:spAutoFit/>
          </a:bodyPr>
          <a:lstStyle/>
          <a:p>
            <a:r>
              <a:rPr lang="en-US" sz="2200" b="1" dirty="0" smtClean="0">
                <a:solidFill>
                  <a:schemeClr val="bg1">
                    <a:lumMod val="50000"/>
                  </a:schemeClr>
                </a:solidFill>
                <a:latin typeface="Calibri"/>
                <a:cs typeface="Calibri"/>
              </a:rPr>
              <a:t>Total particle concentration measured by CPC (# cm</a:t>
            </a:r>
            <a:r>
              <a:rPr lang="en-US" sz="2200" b="1" baseline="30000" dirty="0" smtClean="0">
                <a:solidFill>
                  <a:schemeClr val="bg1">
                    <a:lumMod val="50000"/>
                  </a:schemeClr>
                </a:solidFill>
                <a:latin typeface="Calibri"/>
                <a:cs typeface="Calibri"/>
              </a:rPr>
              <a:t>-3</a:t>
            </a:r>
            <a:r>
              <a:rPr lang="en-US" sz="2200" b="1" dirty="0" smtClean="0">
                <a:solidFill>
                  <a:schemeClr val="bg1">
                    <a:lumMod val="50000"/>
                  </a:schemeClr>
                </a:solidFill>
                <a:latin typeface="Calibri"/>
                <a:cs typeface="Calibri"/>
              </a:rPr>
              <a:t>)</a:t>
            </a:r>
            <a:endParaRPr lang="en-US" sz="2200" b="1" dirty="0">
              <a:solidFill>
                <a:schemeClr val="bg1">
                  <a:lumMod val="50000"/>
                </a:schemeClr>
              </a:solidFill>
              <a:latin typeface="Calibri"/>
              <a:cs typeface="Calibri"/>
            </a:endParaRPr>
          </a:p>
        </p:txBody>
      </p:sp>
      <p:sp>
        <p:nvSpPr>
          <p:cNvPr id="11" name="TextBox 10"/>
          <p:cNvSpPr txBox="1"/>
          <p:nvPr/>
        </p:nvSpPr>
        <p:spPr>
          <a:xfrm>
            <a:off x="1437580" y="4050776"/>
            <a:ext cx="1571264" cy="400110"/>
          </a:xfrm>
          <a:prstGeom prst="rect">
            <a:avLst/>
          </a:prstGeom>
          <a:noFill/>
        </p:spPr>
        <p:txBody>
          <a:bodyPr wrap="none" rtlCol="0">
            <a:spAutoFit/>
          </a:bodyPr>
          <a:lstStyle/>
          <a:p>
            <a:r>
              <a:rPr lang="en-US" sz="2000" b="1" dirty="0" smtClean="0">
                <a:solidFill>
                  <a:srgbClr val="C00000"/>
                </a:solidFill>
                <a:latin typeface="Calibri"/>
                <a:cs typeface="Calibri"/>
              </a:rPr>
              <a:t>Unperturbed</a:t>
            </a:r>
            <a:endParaRPr lang="en-US" sz="2000" b="1" dirty="0">
              <a:solidFill>
                <a:srgbClr val="C00000"/>
              </a:solidFill>
              <a:latin typeface="Calibri"/>
              <a:cs typeface="Calibri"/>
            </a:endParaRPr>
          </a:p>
        </p:txBody>
      </p:sp>
      <p:sp>
        <p:nvSpPr>
          <p:cNvPr id="12" name="TextBox 11"/>
          <p:cNvSpPr txBox="1"/>
          <p:nvPr/>
        </p:nvSpPr>
        <p:spPr>
          <a:xfrm>
            <a:off x="952950" y="4814246"/>
            <a:ext cx="1079013" cy="400110"/>
          </a:xfrm>
          <a:prstGeom prst="rect">
            <a:avLst/>
          </a:prstGeom>
          <a:noFill/>
        </p:spPr>
        <p:txBody>
          <a:bodyPr wrap="none" rtlCol="0">
            <a:spAutoFit/>
          </a:bodyPr>
          <a:lstStyle/>
          <a:p>
            <a:r>
              <a:rPr lang="en-US" sz="2000" b="1" dirty="0" smtClean="0">
                <a:solidFill>
                  <a:srgbClr val="92D050"/>
                </a:solidFill>
                <a:latin typeface="Calibri"/>
                <a:cs typeface="Calibri"/>
              </a:rPr>
              <a:t>Dry-Wet</a:t>
            </a:r>
            <a:endParaRPr lang="en-US" sz="2000" b="1" dirty="0">
              <a:solidFill>
                <a:srgbClr val="92D050"/>
              </a:solidFill>
              <a:latin typeface="Calibri"/>
              <a:cs typeface="Calibri"/>
            </a:endParaRPr>
          </a:p>
        </p:txBody>
      </p:sp>
      <p:cxnSp>
        <p:nvCxnSpPr>
          <p:cNvPr id="16" name="Straight Arrow Connector 15"/>
          <p:cNvCxnSpPr/>
          <p:nvPr/>
        </p:nvCxnSpPr>
        <p:spPr>
          <a:xfrm flipH="1">
            <a:off x="998993" y="5176007"/>
            <a:ext cx="91576" cy="811602"/>
          </a:xfrm>
          <a:prstGeom prst="straightConnector1">
            <a:avLst/>
          </a:prstGeom>
          <a:ln w="38100" cmpd="sng">
            <a:solidFill>
              <a:srgbClr val="92D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1" idx="2"/>
          </p:cNvCxnSpPr>
          <p:nvPr/>
        </p:nvCxnSpPr>
        <p:spPr>
          <a:xfrm>
            <a:off x="2223212" y="4450886"/>
            <a:ext cx="108928" cy="1522075"/>
          </a:xfrm>
          <a:prstGeom prst="straightConnector1">
            <a:avLst/>
          </a:prstGeom>
          <a:ln w="38100" cmpd="sng">
            <a:solidFill>
              <a:srgbClr val="C0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75443" y="4535985"/>
            <a:ext cx="560923" cy="400110"/>
          </a:xfrm>
          <a:prstGeom prst="rect">
            <a:avLst/>
          </a:prstGeom>
          <a:noFill/>
        </p:spPr>
        <p:txBody>
          <a:bodyPr wrap="none" rtlCol="0">
            <a:spAutoFit/>
          </a:bodyPr>
          <a:lstStyle/>
          <a:p>
            <a:r>
              <a:rPr lang="en-US" sz="2000" b="1" dirty="0" smtClean="0">
                <a:latin typeface="Calibri"/>
                <a:cs typeface="Calibri"/>
              </a:rPr>
              <a:t>Dry</a:t>
            </a:r>
            <a:endParaRPr lang="en-US" sz="2000" b="1" dirty="0">
              <a:latin typeface="Calibri"/>
              <a:cs typeface="Calibri"/>
            </a:endParaRPr>
          </a:p>
        </p:txBody>
      </p:sp>
      <p:cxnSp>
        <p:nvCxnSpPr>
          <p:cNvPr id="20" name="Straight Arrow Connector 19"/>
          <p:cNvCxnSpPr/>
          <p:nvPr/>
        </p:nvCxnSpPr>
        <p:spPr>
          <a:xfrm flipH="1">
            <a:off x="642067" y="4983061"/>
            <a:ext cx="3885" cy="926928"/>
          </a:xfrm>
          <a:prstGeom prst="straightConnector1">
            <a:avLst/>
          </a:prstGeom>
          <a:ln w="38100" cmpd="sng">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4032644" y="5448711"/>
            <a:ext cx="286168" cy="429324"/>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22" name="TextBox 21"/>
          <p:cNvSpPr txBox="1"/>
          <p:nvPr/>
        </p:nvSpPr>
        <p:spPr>
          <a:xfrm>
            <a:off x="3196568" y="4557999"/>
            <a:ext cx="2214329" cy="400110"/>
          </a:xfrm>
          <a:prstGeom prst="rect">
            <a:avLst/>
          </a:prstGeom>
          <a:noFill/>
        </p:spPr>
        <p:txBody>
          <a:bodyPr wrap="square" rtlCol="0">
            <a:spAutoFit/>
          </a:bodyPr>
          <a:lstStyle/>
          <a:p>
            <a:r>
              <a:rPr lang="en-US" sz="2000" dirty="0" smtClean="0">
                <a:latin typeface="Calibri"/>
                <a:cs typeface="Calibri"/>
              </a:rPr>
              <a:t>QC check flagged</a:t>
            </a:r>
            <a:endParaRPr lang="en-US" sz="2000" dirty="0">
              <a:latin typeface="Calibri"/>
              <a:cs typeface="Calibri"/>
            </a:endParaRPr>
          </a:p>
        </p:txBody>
      </p:sp>
      <p:cxnSp>
        <p:nvCxnSpPr>
          <p:cNvPr id="23" name="Straight Arrow Connector 22"/>
          <p:cNvCxnSpPr/>
          <p:nvPr/>
        </p:nvCxnSpPr>
        <p:spPr>
          <a:xfrm flipH="1">
            <a:off x="3548544" y="4907560"/>
            <a:ext cx="176168" cy="822121"/>
          </a:xfrm>
          <a:prstGeom prst="straightConnector1">
            <a:avLst/>
          </a:prstGeom>
          <a:ln w="38100" cmpd="sng">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7966380" y="4101680"/>
            <a:ext cx="1162498" cy="707886"/>
          </a:xfrm>
          <a:prstGeom prst="rect">
            <a:avLst/>
          </a:prstGeom>
          <a:noFill/>
        </p:spPr>
        <p:txBody>
          <a:bodyPr wrap="none" rtlCol="0">
            <a:spAutoFit/>
          </a:bodyPr>
          <a:lstStyle/>
          <a:p>
            <a:pPr algn="ctr"/>
            <a:r>
              <a:rPr lang="en-US" sz="2000" dirty="0" smtClean="0">
                <a:latin typeface="Calibri"/>
                <a:cs typeface="Calibri"/>
              </a:rPr>
              <a:t>QA check</a:t>
            </a:r>
          </a:p>
          <a:p>
            <a:pPr algn="ctr"/>
            <a:r>
              <a:rPr lang="en-US" sz="2000" dirty="0" smtClean="0">
                <a:latin typeface="Calibri"/>
                <a:cs typeface="Calibri"/>
              </a:rPr>
              <a:t>CPC</a:t>
            </a:r>
            <a:endParaRPr lang="en-US" sz="2000" dirty="0">
              <a:latin typeface="Calibri"/>
              <a:cs typeface="Calibri"/>
            </a:endParaRPr>
          </a:p>
        </p:txBody>
      </p:sp>
      <p:cxnSp>
        <p:nvCxnSpPr>
          <p:cNvPr id="25" name="Straight Arrow Connector 24"/>
          <p:cNvCxnSpPr/>
          <p:nvPr/>
        </p:nvCxnSpPr>
        <p:spPr>
          <a:xfrm flipH="1">
            <a:off x="8334637" y="4756558"/>
            <a:ext cx="96299" cy="1165846"/>
          </a:xfrm>
          <a:prstGeom prst="straightConnector1">
            <a:avLst/>
          </a:prstGeom>
          <a:ln w="38100" cmpd="sng">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884103" y="6480279"/>
            <a:ext cx="312906" cy="369332"/>
          </a:xfrm>
          <a:prstGeom prst="rect">
            <a:avLst/>
          </a:prstGeom>
          <a:solidFill>
            <a:schemeClr val="bg1"/>
          </a:solidFill>
        </p:spPr>
        <p:txBody>
          <a:bodyPr wrap="none" rtlCol="0">
            <a:spAutoFit/>
          </a:bodyPr>
          <a:lstStyle/>
          <a:p>
            <a:r>
              <a:rPr lang="en-US" dirty="0" smtClean="0">
                <a:latin typeface="Calibri" pitchFamily="34" charset="0"/>
              </a:rPr>
              <a:t>5</a:t>
            </a:r>
            <a:endParaRPr lang="en-US" dirty="0">
              <a:latin typeface="Calibri" pitchFamily="34" charset="0"/>
            </a:endParaRPr>
          </a:p>
        </p:txBody>
      </p:sp>
      <p:sp>
        <p:nvSpPr>
          <p:cNvPr id="26" name="TextBox 25"/>
          <p:cNvSpPr txBox="1"/>
          <p:nvPr/>
        </p:nvSpPr>
        <p:spPr>
          <a:xfrm>
            <a:off x="5596856" y="6463609"/>
            <a:ext cx="418704" cy="369332"/>
          </a:xfrm>
          <a:prstGeom prst="rect">
            <a:avLst/>
          </a:prstGeom>
          <a:solidFill>
            <a:schemeClr val="bg1"/>
          </a:solidFill>
        </p:spPr>
        <p:txBody>
          <a:bodyPr wrap="none" rtlCol="0">
            <a:spAutoFit/>
          </a:bodyPr>
          <a:lstStyle/>
          <a:p>
            <a:r>
              <a:rPr lang="en-US" dirty="0" smtClean="0">
                <a:latin typeface="Calibri" pitchFamily="34" charset="0"/>
              </a:rPr>
              <a:t>10</a:t>
            </a:r>
            <a:endParaRPr lang="en-US" dirty="0">
              <a:latin typeface="Calibri" pitchFamily="34" charset="0"/>
            </a:endParaRPr>
          </a:p>
        </p:txBody>
      </p:sp>
      <p:sp>
        <p:nvSpPr>
          <p:cNvPr id="27" name="TextBox 26"/>
          <p:cNvSpPr txBox="1"/>
          <p:nvPr/>
        </p:nvSpPr>
        <p:spPr>
          <a:xfrm>
            <a:off x="7376719" y="6463501"/>
            <a:ext cx="418704" cy="369332"/>
          </a:xfrm>
          <a:prstGeom prst="rect">
            <a:avLst/>
          </a:prstGeom>
          <a:solidFill>
            <a:schemeClr val="bg1"/>
          </a:solidFill>
        </p:spPr>
        <p:txBody>
          <a:bodyPr wrap="none" rtlCol="0">
            <a:spAutoFit/>
          </a:bodyPr>
          <a:lstStyle/>
          <a:p>
            <a:r>
              <a:rPr lang="en-US" dirty="0" smtClean="0">
                <a:latin typeface="Calibri" pitchFamily="34" charset="0"/>
              </a:rPr>
              <a:t>15</a:t>
            </a:r>
            <a:endParaRPr lang="en-US" dirty="0">
              <a:latin typeface="Calibri" pitchFamily="34" charset="0"/>
            </a:endParaRPr>
          </a:p>
        </p:txBody>
      </p:sp>
      <p:sp>
        <p:nvSpPr>
          <p:cNvPr id="28" name="TextBox 27"/>
          <p:cNvSpPr txBox="1"/>
          <p:nvPr/>
        </p:nvSpPr>
        <p:spPr>
          <a:xfrm>
            <a:off x="4190301" y="6539110"/>
            <a:ext cx="1258358" cy="369332"/>
          </a:xfrm>
          <a:prstGeom prst="rect">
            <a:avLst/>
          </a:prstGeom>
          <a:solidFill>
            <a:schemeClr val="bg1"/>
          </a:solidFill>
        </p:spPr>
        <p:txBody>
          <a:bodyPr wrap="none" rtlCol="0">
            <a:spAutoFit/>
          </a:bodyPr>
          <a:lstStyle/>
          <a:p>
            <a:r>
              <a:rPr lang="en-US" dirty="0" smtClean="0">
                <a:latin typeface="Calibri" pitchFamily="34" charset="0"/>
              </a:rPr>
              <a:t>hour (local)</a:t>
            </a:r>
            <a:endParaRPr lang="en-US" dirty="0">
              <a:latin typeface="Calibri" pitchFamily="34" charset="0"/>
            </a:endParaRPr>
          </a:p>
        </p:txBody>
      </p:sp>
      <p:sp>
        <p:nvSpPr>
          <p:cNvPr id="29" name="TextBox 28"/>
          <p:cNvSpPr txBox="1"/>
          <p:nvPr/>
        </p:nvSpPr>
        <p:spPr>
          <a:xfrm>
            <a:off x="2098646" y="6463501"/>
            <a:ext cx="312906" cy="369332"/>
          </a:xfrm>
          <a:prstGeom prst="rect">
            <a:avLst/>
          </a:prstGeom>
          <a:solidFill>
            <a:schemeClr val="bg1"/>
          </a:solidFill>
        </p:spPr>
        <p:txBody>
          <a:bodyPr wrap="none" rtlCol="0">
            <a:spAutoFit/>
          </a:bodyPr>
          <a:lstStyle/>
          <a:p>
            <a:r>
              <a:rPr lang="en-US" dirty="0" smtClean="0">
                <a:latin typeface="Calibri" pitchFamily="34" charset="0"/>
              </a:rPr>
              <a:t>0</a:t>
            </a:r>
            <a:endParaRPr lang="en-US" dirty="0">
              <a:latin typeface="Calibri" pitchFamily="34" charset="0"/>
            </a:endParaRPr>
          </a:p>
        </p:txBody>
      </p:sp>
      <p:sp>
        <p:nvSpPr>
          <p:cNvPr id="30" name="Oval 29"/>
          <p:cNvSpPr/>
          <p:nvPr/>
        </p:nvSpPr>
        <p:spPr>
          <a:xfrm>
            <a:off x="8212823" y="5964573"/>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147109" y="5982749"/>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8408566" y="5992536"/>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a:off x="8275740" y="5951989"/>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348445" y="5965971"/>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534401" y="5958980"/>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8356834" y="5965971"/>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593124" y="5958980"/>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619689" y="5943600"/>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8314889" y="5991138"/>
            <a:ext cx="45719"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63523" y="6463501"/>
            <a:ext cx="184731" cy="369332"/>
          </a:xfrm>
          <a:prstGeom prst="rect">
            <a:avLst/>
          </a:prstGeom>
          <a:solidFill>
            <a:schemeClr val="bg1"/>
          </a:solidFill>
        </p:spPr>
        <p:txBody>
          <a:bodyPr wrap="none" rtlCol="0">
            <a:spAutoFit/>
          </a:bodyPr>
          <a:lstStyle/>
          <a:p>
            <a:endParaRPr lang="en-US" dirty="0">
              <a:latin typeface="Calibri" pitchFamily="34" charset="0"/>
            </a:endParaRPr>
          </a:p>
        </p:txBody>
      </p:sp>
      <p:sp>
        <p:nvSpPr>
          <p:cNvPr id="55" name="Rectangle 54"/>
          <p:cNvSpPr/>
          <p:nvPr/>
        </p:nvSpPr>
        <p:spPr>
          <a:xfrm>
            <a:off x="8389" y="3825380"/>
            <a:ext cx="352338" cy="30074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62329" y="6179673"/>
            <a:ext cx="312906" cy="369332"/>
          </a:xfrm>
          <a:prstGeom prst="rect">
            <a:avLst/>
          </a:prstGeom>
          <a:noFill/>
        </p:spPr>
        <p:txBody>
          <a:bodyPr wrap="none" rtlCol="0">
            <a:spAutoFit/>
          </a:bodyPr>
          <a:lstStyle/>
          <a:p>
            <a:r>
              <a:rPr lang="en-US" dirty="0" smtClean="0">
                <a:latin typeface="Calibri" pitchFamily="34" charset="0"/>
              </a:rPr>
              <a:t>0</a:t>
            </a:r>
            <a:endParaRPr lang="en-US" dirty="0">
              <a:latin typeface="Calibri" pitchFamily="34" charset="0"/>
            </a:endParaRPr>
          </a:p>
        </p:txBody>
      </p:sp>
      <p:sp>
        <p:nvSpPr>
          <p:cNvPr id="57" name="TextBox 56"/>
          <p:cNvSpPr txBox="1"/>
          <p:nvPr/>
        </p:nvSpPr>
        <p:spPr>
          <a:xfrm>
            <a:off x="-58723" y="5803567"/>
            <a:ext cx="534121" cy="369332"/>
          </a:xfrm>
          <a:prstGeom prst="rect">
            <a:avLst/>
          </a:prstGeom>
          <a:noFill/>
        </p:spPr>
        <p:txBody>
          <a:bodyPr wrap="none" rtlCol="0">
            <a:spAutoFit/>
          </a:bodyPr>
          <a:lstStyle/>
          <a:p>
            <a:r>
              <a:rPr lang="en-US" dirty="0" smtClean="0">
                <a:latin typeface="Calibri" pitchFamily="34" charset="0"/>
              </a:rPr>
              <a:t>2e3</a:t>
            </a:r>
            <a:endParaRPr lang="en-US" dirty="0">
              <a:latin typeface="Calibri" pitchFamily="34" charset="0"/>
            </a:endParaRPr>
          </a:p>
        </p:txBody>
      </p:sp>
      <p:sp>
        <p:nvSpPr>
          <p:cNvPr id="58" name="TextBox 57"/>
          <p:cNvSpPr txBox="1"/>
          <p:nvPr/>
        </p:nvSpPr>
        <p:spPr>
          <a:xfrm>
            <a:off x="-57336" y="5461017"/>
            <a:ext cx="534121" cy="369332"/>
          </a:xfrm>
          <a:prstGeom prst="rect">
            <a:avLst/>
          </a:prstGeom>
          <a:noFill/>
        </p:spPr>
        <p:txBody>
          <a:bodyPr wrap="none" rtlCol="0">
            <a:spAutoFit/>
          </a:bodyPr>
          <a:lstStyle/>
          <a:p>
            <a:r>
              <a:rPr lang="en-US" dirty="0" smtClean="0">
                <a:latin typeface="Calibri" pitchFamily="34" charset="0"/>
              </a:rPr>
              <a:t>4e3</a:t>
            </a:r>
            <a:endParaRPr lang="en-US" dirty="0">
              <a:latin typeface="Calibri" pitchFamily="34" charset="0"/>
            </a:endParaRPr>
          </a:p>
        </p:txBody>
      </p:sp>
      <p:sp>
        <p:nvSpPr>
          <p:cNvPr id="59" name="TextBox 58"/>
          <p:cNvSpPr txBox="1"/>
          <p:nvPr/>
        </p:nvSpPr>
        <p:spPr>
          <a:xfrm>
            <a:off x="-55938" y="5093299"/>
            <a:ext cx="534121" cy="369332"/>
          </a:xfrm>
          <a:prstGeom prst="rect">
            <a:avLst/>
          </a:prstGeom>
          <a:noFill/>
        </p:spPr>
        <p:txBody>
          <a:bodyPr wrap="none" rtlCol="0">
            <a:spAutoFit/>
          </a:bodyPr>
          <a:lstStyle/>
          <a:p>
            <a:r>
              <a:rPr lang="en-US" dirty="0" smtClean="0">
                <a:latin typeface="Calibri" pitchFamily="34" charset="0"/>
              </a:rPr>
              <a:t>6e3</a:t>
            </a:r>
            <a:endParaRPr lang="en-US" dirty="0">
              <a:latin typeface="Calibri" pitchFamily="34" charset="0"/>
            </a:endParaRPr>
          </a:p>
        </p:txBody>
      </p:sp>
      <p:sp>
        <p:nvSpPr>
          <p:cNvPr id="65" name="Oval 64"/>
          <p:cNvSpPr/>
          <p:nvPr/>
        </p:nvSpPr>
        <p:spPr>
          <a:xfrm>
            <a:off x="3388089" y="5785669"/>
            <a:ext cx="286168" cy="429324"/>
          </a:xfrm>
          <a:prstGeom prst="ellipse">
            <a:avLst/>
          </a:prstGeom>
          <a:noFill/>
          <a:ln w="28575"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cxnSp>
        <p:nvCxnSpPr>
          <p:cNvPr id="71" name="Straight Arrow Connector 70"/>
          <p:cNvCxnSpPr/>
          <p:nvPr/>
        </p:nvCxnSpPr>
        <p:spPr>
          <a:xfrm>
            <a:off x="4135773" y="4932727"/>
            <a:ext cx="34954" cy="487959"/>
          </a:xfrm>
          <a:prstGeom prst="straightConnector1">
            <a:avLst/>
          </a:prstGeom>
          <a:ln w="38100" cmpd="sng">
            <a:solidFill>
              <a:schemeClr val="tx1"/>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0" y="314263"/>
            <a:ext cx="9392454" cy="3277406"/>
            <a:chOff x="-55507" y="360727"/>
            <a:chExt cx="9392454" cy="3277406"/>
          </a:xfrm>
        </p:grpSpPr>
        <p:pic>
          <p:nvPicPr>
            <p:cNvPr id="135173" name="Picture 5"/>
            <p:cNvPicPr>
              <a:picLocks noChangeAspect="1" noChangeArrowheads="1"/>
            </p:cNvPicPr>
            <p:nvPr/>
          </p:nvPicPr>
          <p:blipFill>
            <a:blip r:embed="rId3" cstate="print"/>
            <a:srcRect/>
            <a:stretch>
              <a:fillRect/>
            </a:stretch>
          </p:blipFill>
          <p:spPr bwMode="auto">
            <a:xfrm>
              <a:off x="-55507" y="360727"/>
              <a:ext cx="9392454" cy="3268102"/>
            </a:xfrm>
            <a:prstGeom prst="rect">
              <a:avLst/>
            </a:prstGeom>
            <a:noFill/>
            <a:ln w="9525">
              <a:noFill/>
              <a:miter lim="800000"/>
              <a:headEnd/>
              <a:tailEnd/>
            </a:ln>
            <a:effectLst/>
          </p:spPr>
        </p:pic>
        <p:sp>
          <p:nvSpPr>
            <p:cNvPr id="75" name="TextBox 74"/>
            <p:cNvSpPr txBox="1"/>
            <p:nvPr/>
          </p:nvSpPr>
          <p:spPr>
            <a:xfrm>
              <a:off x="3877112" y="3209970"/>
              <a:ext cx="312906" cy="369332"/>
            </a:xfrm>
            <a:prstGeom prst="rect">
              <a:avLst/>
            </a:prstGeom>
            <a:solidFill>
              <a:schemeClr val="bg1"/>
            </a:solidFill>
          </p:spPr>
          <p:txBody>
            <a:bodyPr wrap="none" rtlCol="0">
              <a:spAutoFit/>
            </a:bodyPr>
            <a:lstStyle/>
            <a:p>
              <a:r>
                <a:rPr lang="en-US" dirty="0" smtClean="0">
                  <a:latin typeface="Calibri" pitchFamily="34" charset="0"/>
                </a:rPr>
                <a:t>5</a:t>
              </a:r>
              <a:endParaRPr lang="en-US" dirty="0">
                <a:latin typeface="Calibri" pitchFamily="34" charset="0"/>
              </a:endParaRPr>
            </a:p>
          </p:txBody>
        </p:sp>
        <p:sp>
          <p:nvSpPr>
            <p:cNvPr id="76" name="TextBox 75"/>
            <p:cNvSpPr txBox="1"/>
            <p:nvPr/>
          </p:nvSpPr>
          <p:spPr>
            <a:xfrm>
              <a:off x="5589865" y="3193300"/>
              <a:ext cx="418704" cy="369332"/>
            </a:xfrm>
            <a:prstGeom prst="rect">
              <a:avLst/>
            </a:prstGeom>
            <a:solidFill>
              <a:schemeClr val="bg1"/>
            </a:solidFill>
          </p:spPr>
          <p:txBody>
            <a:bodyPr wrap="none" rtlCol="0">
              <a:spAutoFit/>
            </a:bodyPr>
            <a:lstStyle/>
            <a:p>
              <a:r>
                <a:rPr lang="en-US" dirty="0" smtClean="0">
                  <a:latin typeface="Calibri" pitchFamily="34" charset="0"/>
                </a:rPr>
                <a:t>10</a:t>
              </a:r>
              <a:endParaRPr lang="en-US" dirty="0">
                <a:latin typeface="Calibri" pitchFamily="34" charset="0"/>
              </a:endParaRPr>
            </a:p>
          </p:txBody>
        </p:sp>
        <p:sp>
          <p:nvSpPr>
            <p:cNvPr id="77" name="TextBox 76"/>
            <p:cNvSpPr txBox="1"/>
            <p:nvPr/>
          </p:nvSpPr>
          <p:spPr>
            <a:xfrm>
              <a:off x="7369728" y="3193192"/>
              <a:ext cx="418704" cy="369332"/>
            </a:xfrm>
            <a:prstGeom prst="rect">
              <a:avLst/>
            </a:prstGeom>
            <a:solidFill>
              <a:schemeClr val="bg1"/>
            </a:solidFill>
          </p:spPr>
          <p:txBody>
            <a:bodyPr wrap="none" rtlCol="0">
              <a:spAutoFit/>
            </a:bodyPr>
            <a:lstStyle/>
            <a:p>
              <a:r>
                <a:rPr lang="en-US" dirty="0" smtClean="0">
                  <a:latin typeface="Calibri" pitchFamily="34" charset="0"/>
                </a:rPr>
                <a:t>15</a:t>
              </a:r>
              <a:endParaRPr lang="en-US" dirty="0">
                <a:latin typeface="Calibri" pitchFamily="34" charset="0"/>
              </a:endParaRPr>
            </a:p>
          </p:txBody>
        </p:sp>
        <p:sp>
          <p:nvSpPr>
            <p:cNvPr id="78" name="TextBox 77"/>
            <p:cNvSpPr txBox="1"/>
            <p:nvPr/>
          </p:nvSpPr>
          <p:spPr>
            <a:xfrm>
              <a:off x="4183310" y="3268801"/>
              <a:ext cx="1258358" cy="369332"/>
            </a:xfrm>
            <a:prstGeom prst="rect">
              <a:avLst/>
            </a:prstGeom>
            <a:solidFill>
              <a:schemeClr val="bg1"/>
            </a:solidFill>
          </p:spPr>
          <p:txBody>
            <a:bodyPr wrap="none" rtlCol="0">
              <a:spAutoFit/>
            </a:bodyPr>
            <a:lstStyle/>
            <a:p>
              <a:r>
                <a:rPr lang="en-US" dirty="0" smtClean="0">
                  <a:latin typeface="Calibri" pitchFamily="34" charset="0"/>
                </a:rPr>
                <a:t>hour (local)</a:t>
              </a:r>
              <a:endParaRPr lang="en-US" dirty="0">
                <a:latin typeface="Calibri" pitchFamily="34" charset="0"/>
              </a:endParaRPr>
            </a:p>
          </p:txBody>
        </p:sp>
        <p:sp>
          <p:nvSpPr>
            <p:cNvPr id="79" name="TextBox 78"/>
            <p:cNvSpPr txBox="1"/>
            <p:nvPr/>
          </p:nvSpPr>
          <p:spPr>
            <a:xfrm>
              <a:off x="2091655" y="3193192"/>
              <a:ext cx="312906" cy="369332"/>
            </a:xfrm>
            <a:prstGeom prst="rect">
              <a:avLst/>
            </a:prstGeom>
            <a:solidFill>
              <a:schemeClr val="bg1"/>
            </a:solidFill>
          </p:spPr>
          <p:txBody>
            <a:bodyPr wrap="none" rtlCol="0">
              <a:spAutoFit/>
            </a:bodyPr>
            <a:lstStyle/>
            <a:p>
              <a:r>
                <a:rPr lang="en-US" dirty="0" smtClean="0">
                  <a:latin typeface="Calibri" pitchFamily="34" charset="0"/>
                </a:rPr>
                <a:t>0</a:t>
              </a:r>
              <a:endParaRPr lang="en-US" dirty="0">
                <a:latin typeface="Calibri" pitchFamily="34" charset="0"/>
              </a:endParaRPr>
            </a:p>
          </p:txBody>
        </p:sp>
        <p:sp>
          <p:nvSpPr>
            <p:cNvPr id="80" name="TextBox 79"/>
            <p:cNvSpPr txBox="1"/>
            <p:nvPr/>
          </p:nvSpPr>
          <p:spPr>
            <a:xfrm>
              <a:off x="348144" y="3209970"/>
              <a:ext cx="184731" cy="369332"/>
            </a:xfrm>
            <a:prstGeom prst="rect">
              <a:avLst/>
            </a:prstGeom>
            <a:solidFill>
              <a:schemeClr val="bg1"/>
            </a:solidFill>
          </p:spPr>
          <p:txBody>
            <a:bodyPr wrap="none" rtlCol="0">
              <a:spAutoFit/>
            </a:bodyPr>
            <a:lstStyle/>
            <a:p>
              <a:endParaRPr lang="en-US" dirty="0">
                <a:latin typeface="Calibri" pitchFamily="34" charset="0"/>
              </a:endParaRPr>
            </a:p>
          </p:txBody>
        </p:sp>
        <p:sp>
          <p:nvSpPr>
            <p:cNvPr id="81" name="TextBox 80"/>
            <p:cNvSpPr txBox="1"/>
            <p:nvPr/>
          </p:nvSpPr>
          <p:spPr>
            <a:xfrm>
              <a:off x="304800" y="685800"/>
              <a:ext cx="8483886" cy="430887"/>
            </a:xfrm>
            <a:prstGeom prst="rect">
              <a:avLst/>
            </a:prstGeom>
            <a:noFill/>
          </p:spPr>
          <p:txBody>
            <a:bodyPr wrap="square" rtlCol="0">
              <a:spAutoFit/>
            </a:bodyPr>
            <a:lstStyle/>
            <a:p>
              <a:r>
                <a:rPr lang="en-US" sz="2200" b="1" dirty="0" smtClean="0">
                  <a:solidFill>
                    <a:schemeClr val="bg1">
                      <a:lumMod val="50000"/>
                    </a:schemeClr>
                  </a:solidFill>
                  <a:latin typeface="Calibri"/>
                  <a:cs typeface="Calibri"/>
                </a:rPr>
                <a:t>Total particle volume (µm</a:t>
              </a:r>
              <a:r>
                <a:rPr lang="en-US" sz="2200" b="1" baseline="30000" dirty="0" smtClean="0">
                  <a:solidFill>
                    <a:schemeClr val="bg1">
                      <a:lumMod val="50000"/>
                    </a:schemeClr>
                  </a:solidFill>
                  <a:latin typeface="Calibri"/>
                  <a:cs typeface="Calibri"/>
                </a:rPr>
                <a:t>3</a:t>
              </a:r>
              <a:r>
                <a:rPr lang="en-US" sz="2200" b="1" dirty="0" smtClean="0">
                  <a:solidFill>
                    <a:schemeClr val="bg1">
                      <a:lumMod val="50000"/>
                    </a:schemeClr>
                  </a:solidFill>
                  <a:latin typeface="Calibri"/>
                  <a:cs typeface="Calibri"/>
                </a:rPr>
                <a:t> cm</a:t>
              </a:r>
              <a:r>
                <a:rPr lang="en-US" sz="2200" b="1" baseline="30000" dirty="0" smtClean="0">
                  <a:solidFill>
                    <a:schemeClr val="bg1">
                      <a:lumMod val="50000"/>
                    </a:schemeClr>
                  </a:solidFill>
                  <a:latin typeface="Calibri"/>
                  <a:cs typeface="Calibri"/>
                </a:rPr>
                <a:t>-3</a:t>
              </a:r>
              <a:r>
                <a:rPr lang="en-US" sz="2200" b="1" dirty="0" smtClean="0">
                  <a:solidFill>
                    <a:schemeClr val="bg1">
                      <a:lumMod val="50000"/>
                    </a:schemeClr>
                  </a:solidFill>
                  <a:latin typeface="Calibri"/>
                  <a:cs typeface="Calibri"/>
                </a:rPr>
                <a:t>)</a:t>
              </a:r>
              <a:endParaRPr lang="en-US" sz="2200" b="1" dirty="0">
                <a:solidFill>
                  <a:schemeClr val="bg1">
                    <a:lumMod val="50000"/>
                  </a:schemeClr>
                </a:solidFill>
                <a:latin typeface="Calibri"/>
                <a:cs typeface="Calibri"/>
              </a:endParaRPr>
            </a:p>
          </p:txBody>
        </p:sp>
        <p:sp>
          <p:nvSpPr>
            <p:cNvPr id="82" name="Rectangle 81"/>
            <p:cNvSpPr/>
            <p:nvPr/>
          </p:nvSpPr>
          <p:spPr>
            <a:xfrm>
              <a:off x="0" y="704675"/>
              <a:ext cx="293615" cy="287043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p:cNvSpPr txBox="1"/>
            <p:nvPr/>
          </p:nvSpPr>
          <p:spPr>
            <a:xfrm>
              <a:off x="111995" y="2871614"/>
              <a:ext cx="312906" cy="369332"/>
            </a:xfrm>
            <a:prstGeom prst="rect">
              <a:avLst/>
            </a:prstGeom>
            <a:noFill/>
          </p:spPr>
          <p:txBody>
            <a:bodyPr wrap="none" rtlCol="0">
              <a:spAutoFit/>
            </a:bodyPr>
            <a:lstStyle/>
            <a:p>
              <a:r>
                <a:rPr lang="en-US" dirty="0" smtClean="0">
                  <a:latin typeface="Calibri" pitchFamily="34" charset="0"/>
                </a:rPr>
                <a:t>0</a:t>
              </a:r>
              <a:endParaRPr lang="en-US" dirty="0">
                <a:latin typeface="Calibri" pitchFamily="34" charset="0"/>
              </a:endParaRPr>
            </a:p>
          </p:txBody>
        </p:sp>
        <p:sp>
          <p:nvSpPr>
            <p:cNvPr id="84" name="TextBox 83"/>
            <p:cNvSpPr txBox="1"/>
            <p:nvPr/>
          </p:nvSpPr>
          <p:spPr>
            <a:xfrm>
              <a:off x="-4052" y="2428396"/>
              <a:ext cx="418704" cy="369332"/>
            </a:xfrm>
            <a:prstGeom prst="rect">
              <a:avLst/>
            </a:prstGeom>
            <a:noFill/>
          </p:spPr>
          <p:txBody>
            <a:bodyPr wrap="none" rtlCol="0">
              <a:spAutoFit/>
            </a:bodyPr>
            <a:lstStyle/>
            <a:p>
              <a:r>
                <a:rPr lang="en-US" dirty="0" smtClean="0">
                  <a:latin typeface="Calibri" pitchFamily="34" charset="0"/>
                </a:rPr>
                <a:t>20</a:t>
              </a:r>
              <a:endParaRPr lang="en-US" dirty="0">
                <a:latin typeface="Calibri" pitchFamily="34" charset="0"/>
              </a:endParaRPr>
            </a:p>
          </p:txBody>
        </p:sp>
        <p:sp>
          <p:nvSpPr>
            <p:cNvPr id="85" name="TextBox 84"/>
            <p:cNvSpPr txBox="1"/>
            <p:nvPr/>
          </p:nvSpPr>
          <p:spPr>
            <a:xfrm>
              <a:off x="-11042" y="1985178"/>
              <a:ext cx="418704" cy="369332"/>
            </a:xfrm>
            <a:prstGeom prst="rect">
              <a:avLst/>
            </a:prstGeom>
            <a:noFill/>
          </p:spPr>
          <p:txBody>
            <a:bodyPr wrap="none" rtlCol="0">
              <a:spAutoFit/>
            </a:bodyPr>
            <a:lstStyle/>
            <a:p>
              <a:r>
                <a:rPr lang="en-US" dirty="0" smtClean="0">
                  <a:latin typeface="Calibri" pitchFamily="34" charset="0"/>
                </a:rPr>
                <a:t>40</a:t>
              </a:r>
              <a:endParaRPr lang="en-US" dirty="0">
                <a:latin typeface="Calibri" pitchFamily="34" charset="0"/>
              </a:endParaRPr>
            </a:p>
          </p:txBody>
        </p:sp>
        <p:sp>
          <p:nvSpPr>
            <p:cNvPr id="86" name="TextBox 85"/>
            <p:cNvSpPr txBox="1"/>
            <p:nvPr/>
          </p:nvSpPr>
          <p:spPr>
            <a:xfrm>
              <a:off x="-16778" y="1525181"/>
              <a:ext cx="418704" cy="369332"/>
            </a:xfrm>
            <a:prstGeom prst="rect">
              <a:avLst/>
            </a:prstGeom>
            <a:noFill/>
          </p:spPr>
          <p:txBody>
            <a:bodyPr wrap="none" rtlCol="0">
              <a:spAutoFit/>
            </a:bodyPr>
            <a:lstStyle/>
            <a:p>
              <a:r>
                <a:rPr lang="en-US" dirty="0" smtClean="0">
                  <a:latin typeface="Calibri" pitchFamily="34" charset="0"/>
                </a:rPr>
                <a:t>60</a:t>
              </a:r>
              <a:endParaRPr lang="en-US" dirty="0">
                <a:latin typeface="Calibri" pitchFamily="34" charset="0"/>
              </a:endParaRPr>
            </a:p>
          </p:txBody>
        </p:sp>
        <p:sp>
          <p:nvSpPr>
            <p:cNvPr id="87" name="TextBox 86"/>
            <p:cNvSpPr txBox="1"/>
            <p:nvPr/>
          </p:nvSpPr>
          <p:spPr>
            <a:xfrm>
              <a:off x="-25167" y="1090352"/>
              <a:ext cx="418704" cy="369332"/>
            </a:xfrm>
            <a:prstGeom prst="rect">
              <a:avLst/>
            </a:prstGeom>
            <a:noFill/>
          </p:spPr>
          <p:txBody>
            <a:bodyPr wrap="none" rtlCol="0">
              <a:spAutoFit/>
            </a:bodyPr>
            <a:lstStyle/>
            <a:p>
              <a:r>
                <a:rPr lang="en-US" dirty="0" smtClean="0">
                  <a:latin typeface="Calibri" pitchFamily="34" charset="0"/>
                </a:rPr>
                <a:t>80</a:t>
              </a:r>
              <a:endParaRPr lang="en-US" dirty="0">
                <a:latin typeface="Calibri" pitchFamily="34" charset="0"/>
              </a:endParaRPr>
            </a:p>
          </p:txBody>
        </p:sp>
      </p:gr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29113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 name="Picture 8" descr="https://lh6.googleusercontent.com/-sqocxTBNgfE/Uap8aygIVPI/AAAAAAAAA2g/nLKbNRWtG9k/w506-h378-o/photo.jp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810000" y="3337013"/>
            <a:ext cx="2123343" cy="1586213"/>
          </a:xfrm>
          <a:prstGeom prst="rect">
            <a:avLst/>
          </a:prstGeom>
          <a:noFill/>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rgbClr val="FFFFFF"/>
                </a:solidFill>
              </a14:hiddenFill>
            </a:ext>
          </a:extLst>
        </p:spPr>
      </p:pic>
      <p:pic>
        <p:nvPicPr>
          <p:cNvPr id="20" name="Picture 4"/>
          <p:cNvPicPr>
            <a:picLocks noChangeAspect="1" noChangeArrowheads="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15543" y="990601"/>
            <a:ext cx="2656257" cy="3987800"/>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pic>
        <p:nvPicPr>
          <p:cNvPr id="21" name="Picture 6"/>
          <p:cNvPicPr>
            <a:picLocks noChangeAspect="1" noChangeArrowheads="1"/>
          </p:cNvPicPr>
          <p:nvPr/>
        </p:nvPicPr>
        <p:blipFill>
          <a:blip r:embed="rId5">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3264904" y="1342482"/>
            <a:ext cx="3154660" cy="1841501"/>
          </a:xfrm>
          <a:prstGeom prst="rect">
            <a:avLst/>
          </a:prstGeom>
          <a:noFill/>
          <a:ln>
            <a:noFill/>
          </a:ln>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Lst>
        </p:spPr>
      </p:pic>
      <p:sp>
        <p:nvSpPr>
          <p:cNvPr id="22" name="Title 1"/>
          <p:cNvSpPr txBox="1">
            <a:spLocks/>
          </p:cNvSpPr>
          <p:nvPr/>
        </p:nvSpPr>
        <p:spPr>
          <a:xfrm>
            <a:off x="2971800" y="63501"/>
            <a:ext cx="6172200" cy="495299"/>
          </a:xfrm>
          <a:prstGeom prst="rect">
            <a:avLst/>
          </a:prstGeom>
        </p:spPr>
        <p:txBody>
          <a:bodyPr/>
          <a:lstStyle>
            <a:lvl1pPr algn="r" defTabSz="914400" rtl="0" eaLnBrk="1" latinLnBrk="0" hangingPunct="1">
              <a:spcBef>
                <a:spcPct val="0"/>
              </a:spcBef>
              <a:buNone/>
              <a:defRPr sz="2400" b="1" kern="1200" baseline="0">
                <a:solidFill>
                  <a:schemeClr val="bg1"/>
                </a:solidFill>
                <a:latin typeface="Swis721 BT" pitchFamily="34" charset="0"/>
                <a:ea typeface="+mj-ea"/>
                <a:cs typeface="+mj-cs"/>
              </a:defRPr>
            </a:lvl1pPr>
          </a:lstStyle>
          <a:p>
            <a:r>
              <a:rPr lang="en-US" sz="2600" dirty="0" smtClean="0">
                <a:latin typeface="Calibri"/>
                <a:cs typeface="Calibri"/>
              </a:rPr>
              <a:t>SVDMA during SOAS</a:t>
            </a:r>
            <a:endParaRPr lang="en-US" sz="2600" dirty="0">
              <a:latin typeface="Calibri"/>
              <a:cs typeface="Calibri"/>
            </a:endParaRPr>
          </a:p>
        </p:txBody>
      </p:sp>
      <p:sp>
        <p:nvSpPr>
          <p:cNvPr id="23" name="TextBox 22"/>
          <p:cNvSpPr txBox="1"/>
          <p:nvPr/>
        </p:nvSpPr>
        <p:spPr>
          <a:xfrm>
            <a:off x="1040226" y="5310485"/>
            <a:ext cx="4435917" cy="369332"/>
          </a:xfrm>
          <a:prstGeom prst="rect">
            <a:avLst/>
          </a:prstGeom>
          <a:noFill/>
        </p:spPr>
        <p:txBody>
          <a:bodyPr wrap="none" rtlCol="0">
            <a:spAutoFit/>
          </a:bodyPr>
          <a:lstStyle/>
          <a:p>
            <a:r>
              <a:rPr lang="en-US" b="1" i="1" dirty="0" smtClean="0">
                <a:latin typeface="Calibri"/>
                <a:cs typeface="Calibri"/>
              </a:rPr>
              <a:t>Trace ambient temperature: “outdoor inlet”</a:t>
            </a:r>
            <a:endParaRPr lang="en-US" b="1" i="1" dirty="0">
              <a:latin typeface="Calibri"/>
              <a:cs typeface="Calibri"/>
            </a:endParaRPr>
          </a:p>
        </p:txBody>
      </p:sp>
      <p:cxnSp>
        <p:nvCxnSpPr>
          <p:cNvPr id="24" name="Straight Arrow Connector 23"/>
          <p:cNvCxnSpPr>
            <a:stCxn id="23" idx="0"/>
          </p:cNvCxnSpPr>
          <p:nvPr/>
        </p:nvCxnSpPr>
        <p:spPr>
          <a:xfrm rot="16200000" flipV="1">
            <a:off x="1556020" y="3608319"/>
            <a:ext cx="1737396" cy="1666935"/>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7232141" y="2832102"/>
            <a:ext cx="0" cy="1298018"/>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264904" y="757706"/>
            <a:ext cx="3516896" cy="584776"/>
          </a:xfrm>
          <a:prstGeom prst="rect">
            <a:avLst/>
          </a:prstGeom>
          <a:noFill/>
        </p:spPr>
        <p:txBody>
          <a:bodyPr wrap="square" rtlCol="0">
            <a:spAutoFit/>
          </a:bodyPr>
          <a:lstStyle/>
          <a:p>
            <a:pPr algn="ctr"/>
            <a:r>
              <a:rPr lang="en-US" sz="1600" b="1" i="1" dirty="0" smtClean="0">
                <a:latin typeface="Calibri"/>
                <a:cs typeface="Calibri"/>
              </a:rPr>
              <a:t>Isothermal Instrument </a:t>
            </a:r>
          </a:p>
          <a:p>
            <a:pPr algn="ctr"/>
            <a:r>
              <a:rPr lang="en-US" sz="1600" b="1" i="1" dirty="0" smtClean="0">
                <a:latin typeface="Calibri"/>
                <a:cs typeface="Calibri"/>
              </a:rPr>
              <a:t>Tornado Shelter </a:t>
            </a:r>
            <a:endParaRPr lang="en-US" sz="1600" b="1" i="1" dirty="0">
              <a:latin typeface="Calibri"/>
              <a:cs typeface="Calibri"/>
            </a:endParaRPr>
          </a:p>
        </p:txBody>
      </p:sp>
      <p:cxnSp>
        <p:nvCxnSpPr>
          <p:cNvPr id="28" name="Straight Arrow Connector 27"/>
          <p:cNvCxnSpPr/>
          <p:nvPr/>
        </p:nvCxnSpPr>
        <p:spPr>
          <a:xfrm flipH="1" flipV="1">
            <a:off x="653073" y="2984502"/>
            <a:ext cx="362927" cy="3035298"/>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52400" y="6019800"/>
            <a:ext cx="3051261" cy="369332"/>
          </a:xfrm>
          <a:prstGeom prst="rect">
            <a:avLst/>
          </a:prstGeom>
          <a:noFill/>
        </p:spPr>
        <p:txBody>
          <a:bodyPr wrap="none" rtlCol="0">
            <a:spAutoFit/>
          </a:bodyPr>
          <a:lstStyle/>
          <a:p>
            <a:r>
              <a:rPr lang="en-US" b="1" i="1" dirty="0" smtClean="0">
                <a:latin typeface="Calibri"/>
                <a:cs typeface="Calibri"/>
              </a:rPr>
              <a:t>T, RH-controlled DMA column</a:t>
            </a:r>
            <a:endParaRPr lang="en-US" b="1" i="1" dirty="0">
              <a:latin typeface="Calibri"/>
              <a:cs typeface="Calibri"/>
            </a:endParaRPr>
          </a:p>
        </p:txBody>
      </p:sp>
      <p:pic>
        <p:nvPicPr>
          <p:cNvPr id="14" name="Picture 13" descr="state1.png"/>
          <p:cNvPicPr>
            <a:picLocks noChangeAspect="1"/>
          </p:cNvPicPr>
          <p:nvPr/>
        </p:nvPicPr>
        <p:blipFill>
          <a:blip r:embed="rId6">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638349" y="757706"/>
            <a:ext cx="2437918" cy="2027870"/>
          </a:xfrm>
          <a:prstGeom prst="rect">
            <a:avLst/>
          </a:prstGeom>
        </p:spPr>
      </p:pic>
      <p:pic>
        <p:nvPicPr>
          <p:cNvPr id="15" name="Picture 14" descr="state2.png"/>
          <p:cNvPicPr>
            <a:picLocks noChangeAspect="1"/>
          </p:cNvPicPr>
          <p:nvPr/>
        </p:nvPicPr>
        <p:blipFill>
          <a:blip r:embed="rId7">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649977" y="2667000"/>
            <a:ext cx="2494023" cy="2048935"/>
          </a:xfrm>
          <a:prstGeom prst="rect">
            <a:avLst/>
          </a:prstGeom>
        </p:spPr>
      </p:pic>
      <p:pic>
        <p:nvPicPr>
          <p:cNvPr id="16" name="Picture 15" descr="state3.png"/>
          <p:cNvPicPr>
            <a:picLocks noChangeAspect="1"/>
          </p:cNvPicPr>
          <p:nvPr/>
        </p:nvPicPr>
        <p:blipFill>
          <a:blip r:embed="rId8">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6688209" y="4717760"/>
            <a:ext cx="2472747" cy="1996347"/>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727960" y="144780"/>
            <a:ext cx="6324600" cy="304800"/>
          </a:xfrm>
          <a:prstGeom prst="rect">
            <a:avLst/>
          </a:prstGeom>
          <a:noFill/>
          <a:ln w="9525">
            <a:noFill/>
            <a:miter lim="800000"/>
            <a:headEnd/>
            <a:tailEnd/>
          </a:ln>
        </p:spPr>
        <p:txBody>
          <a:bodyPr anchor="ctr"/>
          <a:lstStyle/>
          <a:p>
            <a:pPr algn="r"/>
            <a:r>
              <a:rPr lang="en-US" sz="2600" b="1" dirty="0" smtClean="0">
                <a:solidFill>
                  <a:schemeClr val="bg1"/>
                </a:solidFill>
                <a:latin typeface="Calibri" pitchFamily="34" charset="0"/>
              </a:rPr>
              <a:t>CMAQ</a:t>
            </a:r>
            <a:endParaRPr lang="en-US" sz="2600" b="1" dirty="0">
              <a:solidFill>
                <a:schemeClr val="bg1"/>
              </a:solidFill>
              <a:latin typeface="Calibri" pitchFamily="34" charset="0"/>
            </a:endParaRPr>
          </a:p>
        </p:txBody>
      </p:sp>
      <p:sp>
        <p:nvSpPr>
          <p:cNvPr id="3075" name="Rectangle 3"/>
          <p:cNvSpPr>
            <a:spLocks noGrp="1" noChangeArrowheads="1"/>
          </p:cNvSpPr>
          <p:nvPr>
            <p:ph type="body" idx="1"/>
          </p:nvPr>
        </p:nvSpPr>
        <p:spPr>
          <a:xfrm>
            <a:off x="-152400" y="1605121"/>
            <a:ext cx="4991450" cy="3662680"/>
          </a:xfrm>
          <a:noFill/>
          <a:ln/>
        </p:spPr>
        <p:txBody>
          <a:bodyPr/>
          <a:lstStyle/>
          <a:p>
            <a:pPr lvl="1">
              <a:buFont typeface="Arial"/>
              <a:buChar char="•"/>
            </a:pPr>
            <a:r>
              <a:rPr lang="en-US" sz="2000" dirty="0" smtClean="0">
                <a:latin typeface="Calibri" pitchFamily="34" charset="0"/>
              </a:rPr>
              <a:t>3-dimensional </a:t>
            </a:r>
            <a:r>
              <a:rPr lang="en-US" sz="2000" dirty="0">
                <a:latin typeface="Calibri" pitchFamily="34" charset="0"/>
              </a:rPr>
              <a:t>photochemical air quality model</a:t>
            </a:r>
          </a:p>
          <a:p>
            <a:pPr lvl="1">
              <a:buFont typeface="Arial"/>
              <a:buChar char="•"/>
            </a:pPr>
            <a:r>
              <a:rPr lang="en-US" sz="2000" dirty="0">
                <a:latin typeface="Calibri" pitchFamily="34" charset="0"/>
              </a:rPr>
              <a:t>U.S. EPA uses </a:t>
            </a:r>
            <a:r>
              <a:rPr lang="en-US" sz="2000" dirty="0" smtClean="0">
                <a:latin typeface="Calibri" pitchFamily="34" charset="0"/>
              </a:rPr>
              <a:t>CMAQ </a:t>
            </a:r>
            <a:r>
              <a:rPr lang="en-US" sz="2000" dirty="0">
                <a:latin typeface="Calibri" pitchFamily="34" charset="0"/>
              </a:rPr>
              <a:t>for regulatory applications</a:t>
            </a:r>
          </a:p>
          <a:p>
            <a:pPr lvl="1">
              <a:buFont typeface="Arial"/>
              <a:buChar char="•"/>
            </a:pPr>
            <a:r>
              <a:rPr lang="en-US" sz="2000" dirty="0">
                <a:latin typeface="Calibri" pitchFamily="34" charset="0"/>
              </a:rPr>
              <a:t>NOAA uses CMAQ for air quality forecasts</a:t>
            </a:r>
          </a:p>
          <a:p>
            <a:pPr lvl="1">
              <a:buFont typeface="Arial"/>
              <a:buChar char="•"/>
            </a:pPr>
            <a:r>
              <a:rPr lang="en-US" sz="2000" dirty="0">
                <a:latin typeface="Calibri" pitchFamily="34" charset="0"/>
              </a:rPr>
              <a:t>Tropospheric </a:t>
            </a:r>
            <a:r>
              <a:rPr lang="en-US" sz="2000" dirty="0" smtClean="0">
                <a:latin typeface="Calibri" pitchFamily="34" charset="0"/>
              </a:rPr>
              <a:t>O</a:t>
            </a:r>
            <a:r>
              <a:rPr lang="en-US" sz="2000" baseline="-25000" dirty="0" smtClean="0">
                <a:latin typeface="Calibri" pitchFamily="34" charset="0"/>
              </a:rPr>
              <a:t>3</a:t>
            </a:r>
            <a:r>
              <a:rPr lang="en-US" sz="2000" dirty="0" smtClean="0">
                <a:latin typeface="Calibri" pitchFamily="34" charset="0"/>
              </a:rPr>
              <a:t>, particles</a:t>
            </a:r>
            <a:r>
              <a:rPr lang="en-US" sz="2000" dirty="0">
                <a:latin typeface="Calibri" pitchFamily="34" charset="0"/>
              </a:rPr>
              <a:t>, toxics, acid deposition</a:t>
            </a:r>
          </a:p>
          <a:p>
            <a:pPr lvl="1">
              <a:buFont typeface="Arial"/>
              <a:buChar char="•"/>
            </a:pPr>
            <a:r>
              <a:rPr lang="en-US" sz="2000" dirty="0">
                <a:latin typeface="Calibri" pitchFamily="34" charset="0"/>
              </a:rPr>
              <a:t>One atmosphere and multi-scale </a:t>
            </a:r>
            <a:r>
              <a:rPr lang="en-US" sz="2000" dirty="0" smtClean="0">
                <a:latin typeface="Calibri" pitchFamily="34" charset="0"/>
              </a:rPr>
              <a:t>urban, regional, hemispheric </a:t>
            </a:r>
          </a:p>
          <a:p>
            <a:pPr lvl="1">
              <a:buFont typeface="Arial"/>
              <a:buChar char="•"/>
            </a:pPr>
            <a:r>
              <a:rPr lang="en-US" sz="2000" dirty="0" smtClean="0">
                <a:latin typeface="Calibri" pitchFamily="34" charset="0"/>
              </a:rPr>
              <a:t>Well-vetted</a:t>
            </a:r>
            <a:r>
              <a:rPr lang="en-US" sz="2000" dirty="0">
                <a:latin typeface="Calibri" pitchFamily="34" charset="0"/>
              </a:rPr>
              <a:t>:  </a:t>
            </a:r>
            <a:r>
              <a:rPr lang="en-US" sz="2000" dirty="0" smtClean="0">
                <a:latin typeface="Calibri" pitchFamily="34" charset="0"/>
              </a:rPr>
              <a:t>open </a:t>
            </a:r>
            <a:r>
              <a:rPr lang="en-US" sz="2000" dirty="0">
                <a:latin typeface="Calibri" pitchFamily="34" charset="0"/>
              </a:rPr>
              <a:t>source, user community is large and dispersed </a:t>
            </a:r>
          </a:p>
        </p:txBody>
      </p:sp>
      <p:pic>
        <p:nvPicPr>
          <p:cNvPr id="4" name="Content Placeholder 3" descr="Atmosphere_composition_diagram.jpg"/>
          <p:cNvPicPr>
            <a:picLocks noChangeAspect="1"/>
          </p:cNvPicPr>
          <p:nvPr/>
        </p:nvPicPr>
        <p:blipFill>
          <a:blip r:embed="rId2" cstate="print"/>
          <a:stretch>
            <a:fillRect/>
          </a:stretch>
        </p:blipFill>
        <p:spPr bwMode="auto">
          <a:xfrm>
            <a:off x="4724400" y="1644243"/>
            <a:ext cx="4200361" cy="3754074"/>
          </a:xfrm>
          <a:prstGeom prst="rect">
            <a:avLst/>
          </a:prstGeom>
          <a:noFill/>
          <a:ln w="9525">
            <a:noFill/>
            <a:miter lim="800000"/>
            <a:headEnd/>
            <a:tailEnd/>
          </a:ln>
          <a:effectLst/>
        </p:spPr>
      </p:pic>
      <p:sp>
        <p:nvSpPr>
          <p:cNvPr id="5" name="Text Box 20"/>
          <p:cNvSpPr txBox="1">
            <a:spLocks noChangeArrowheads="1"/>
          </p:cNvSpPr>
          <p:nvPr/>
        </p:nvSpPr>
        <p:spPr bwMode="auto">
          <a:xfrm>
            <a:off x="4724400" y="5456048"/>
            <a:ext cx="4200361" cy="307777"/>
          </a:xfrm>
          <a:prstGeom prst="rect">
            <a:avLst/>
          </a:prstGeom>
          <a:noFill/>
          <a:ln w="9525">
            <a:noFill/>
            <a:miter lim="800000"/>
            <a:headEnd/>
            <a:tailEnd/>
          </a:ln>
          <a:effectLst/>
        </p:spPr>
        <p:txBody>
          <a:bodyPr wrap="square">
            <a:spAutoFit/>
          </a:bodyPr>
          <a:lstStyle/>
          <a:p>
            <a:pPr algn="ctr"/>
            <a:r>
              <a:rPr lang="en-US" sz="1400" dirty="0" err="1" smtClean="0">
                <a:latin typeface="Calibri" pitchFamily="34" charset="0"/>
              </a:rPr>
              <a:t>img</a:t>
            </a:r>
            <a:r>
              <a:rPr lang="en-US" sz="1400" dirty="0" smtClean="0">
                <a:latin typeface="Calibri" pitchFamily="34" charset="0"/>
              </a:rPr>
              <a:t>: </a:t>
            </a:r>
            <a:r>
              <a:rPr lang="en-US" sz="1400" dirty="0" err="1" smtClean="0">
                <a:latin typeface="Calibri" pitchFamily="34" charset="0"/>
              </a:rPr>
              <a:t>climatescience.gov</a:t>
            </a:r>
            <a:endParaRPr lang="en-US" sz="1400" dirty="0">
              <a:latin typeface="Calibri" pitchFamily="34" charset="0"/>
            </a:endParaRPr>
          </a:p>
        </p:txBody>
      </p:sp>
      <p:sp>
        <p:nvSpPr>
          <p:cNvPr id="6" name="TextBox 5"/>
          <p:cNvSpPr txBox="1"/>
          <p:nvPr/>
        </p:nvSpPr>
        <p:spPr>
          <a:xfrm>
            <a:off x="486562" y="998290"/>
            <a:ext cx="7386106" cy="954107"/>
          </a:xfrm>
          <a:prstGeom prst="rect">
            <a:avLst/>
          </a:prstGeom>
          <a:noFill/>
        </p:spPr>
        <p:txBody>
          <a:bodyPr wrap="none" rtlCol="0">
            <a:spAutoFit/>
          </a:bodyPr>
          <a:lstStyle/>
          <a:p>
            <a:r>
              <a:rPr lang="en-US" sz="2800" b="1" dirty="0" smtClean="0">
                <a:latin typeface="Calibri" pitchFamily="34" charset="0"/>
              </a:rPr>
              <a:t>C</a:t>
            </a:r>
            <a:r>
              <a:rPr lang="en-US" sz="2800" dirty="0" smtClean="0">
                <a:latin typeface="Calibri" pitchFamily="34" charset="0"/>
              </a:rPr>
              <a:t>ommunity </a:t>
            </a:r>
            <a:r>
              <a:rPr lang="en-US" sz="2800" b="1" dirty="0" err="1" smtClean="0">
                <a:latin typeface="Calibri" pitchFamily="34" charset="0"/>
              </a:rPr>
              <a:t>M</a:t>
            </a:r>
            <a:r>
              <a:rPr lang="en-US" sz="2800" dirty="0" err="1" smtClean="0">
                <a:latin typeface="Calibri" pitchFamily="34" charset="0"/>
              </a:rPr>
              <a:t>ultiscale</a:t>
            </a:r>
            <a:r>
              <a:rPr lang="en-US" sz="2800" dirty="0" smtClean="0">
                <a:latin typeface="Calibri" pitchFamily="34" charset="0"/>
              </a:rPr>
              <a:t> </a:t>
            </a:r>
            <a:r>
              <a:rPr lang="en-US" sz="2800" b="1" dirty="0" smtClean="0">
                <a:latin typeface="Calibri" pitchFamily="34" charset="0"/>
              </a:rPr>
              <a:t>A</a:t>
            </a:r>
            <a:r>
              <a:rPr lang="en-US" sz="2800" dirty="0" smtClean="0">
                <a:latin typeface="Calibri" pitchFamily="34" charset="0"/>
              </a:rPr>
              <a:t>ir </a:t>
            </a:r>
            <a:r>
              <a:rPr lang="en-US" sz="2800" b="1" dirty="0" smtClean="0">
                <a:latin typeface="Calibri" pitchFamily="34" charset="0"/>
              </a:rPr>
              <a:t>Q</a:t>
            </a:r>
            <a:r>
              <a:rPr lang="en-US" sz="2800" dirty="0" smtClean="0">
                <a:latin typeface="Calibri" pitchFamily="34" charset="0"/>
              </a:rPr>
              <a:t>uality (CMAQ) Model</a:t>
            </a:r>
          </a:p>
          <a:p>
            <a:endParaRPr lang="en-US" sz="28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727960" y="144780"/>
            <a:ext cx="6324600" cy="304800"/>
          </a:xfrm>
          <a:prstGeom prst="rect">
            <a:avLst/>
          </a:prstGeom>
          <a:noFill/>
          <a:ln w="9525">
            <a:noFill/>
            <a:miter lim="800000"/>
            <a:headEnd/>
            <a:tailEnd/>
          </a:ln>
        </p:spPr>
        <p:txBody>
          <a:bodyPr anchor="ctr"/>
          <a:lstStyle/>
          <a:p>
            <a:pPr algn="r"/>
            <a:r>
              <a:rPr lang="en-US" sz="2600" b="1" dirty="0" smtClean="0">
                <a:solidFill>
                  <a:schemeClr val="bg1"/>
                </a:solidFill>
                <a:latin typeface="Calibri" pitchFamily="34" charset="0"/>
              </a:rPr>
              <a:t>CMAQ</a:t>
            </a:r>
            <a:endParaRPr lang="en-US" sz="2600" b="1" dirty="0">
              <a:solidFill>
                <a:schemeClr val="bg1"/>
              </a:solidFill>
              <a:latin typeface="Calibri" pitchFamily="34" charset="0"/>
            </a:endParaRPr>
          </a:p>
        </p:txBody>
      </p:sp>
      <p:sp>
        <p:nvSpPr>
          <p:cNvPr id="3075" name="Rectangle 3"/>
          <p:cNvSpPr>
            <a:spLocks noGrp="1" noChangeArrowheads="1"/>
          </p:cNvSpPr>
          <p:nvPr>
            <p:ph type="body" idx="1"/>
          </p:nvPr>
        </p:nvSpPr>
        <p:spPr>
          <a:xfrm>
            <a:off x="0" y="2057400"/>
            <a:ext cx="8839200" cy="4948079"/>
          </a:xfrm>
          <a:noFill/>
          <a:ln/>
        </p:spPr>
        <p:txBody>
          <a:bodyPr/>
          <a:lstStyle/>
          <a:p>
            <a:pPr lvl="1">
              <a:buFont typeface="Arial"/>
              <a:buChar char="•"/>
            </a:pPr>
            <a:r>
              <a:rPr lang="en-US" sz="2400" dirty="0" smtClean="0">
                <a:latin typeface="Calibri" pitchFamily="34" charset="0"/>
              </a:rPr>
              <a:t>CMAQ version 5.0.1 </a:t>
            </a:r>
          </a:p>
          <a:p>
            <a:pPr lvl="1">
              <a:buFont typeface="Arial"/>
              <a:buChar char="•"/>
            </a:pPr>
            <a:r>
              <a:rPr lang="en-US" sz="2400" dirty="0" smtClean="0">
                <a:latin typeface="Calibri" pitchFamily="34" charset="0"/>
              </a:rPr>
              <a:t>Expanded </a:t>
            </a:r>
            <a:r>
              <a:rPr lang="en-US" sz="2400" dirty="0">
                <a:latin typeface="Calibri" pitchFamily="34" charset="0"/>
              </a:rPr>
              <a:t>SAPRC07 gas-phase isoprene chemistry (</a:t>
            </a:r>
            <a:r>
              <a:rPr lang="en-US" sz="2400" dirty="0" err="1">
                <a:latin typeface="Calibri" pitchFamily="34" charset="0"/>
              </a:rPr>
              <a:t>Xie</a:t>
            </a:r>
            <a:r>
              <a:rPr lang="en-US" sz="2400" dirty="0">
                <a:latin typeface="Calibri" pitchFamily="34" charset="0"/>
              </a:rPr>
              <a:t> et al. 2013 ACP, Lin et al. 2013 PNAS) and updated isoprene aerosol (</a:t>
            </a:r>
            <a:r>
              <a:rPr lang="en-US" sz="2400" dirty="0" err="1">
                <a:latin typeface="Calibri" pitchFamily="34" charset="0"/>
              </a:rPr>
              <a:t>Pye</a:t>
            </a:r>
            <a:r>
              <a:rPr lang="en-US" sz="2400" dirty="0">
                <a:latin typeface="Calibri" pitchFamily="34" charset="0"/>
              </a:rPr>
              <a:t> et al. 2013 ES&amp;T</a:t>
            </a:r>
            <a:r>
              <a:rPr lang="en-US" sz="2400" dirty="0" smtClean="0">
                <a:latin typeface="Calibri" pitchFamily="34" charset="0"/>
              </a:rPr>
              <a:t>)</a:t>
            </a:r>
          </a:p>
          <a:p>
            <a:pPr lvl="1">
              <a:buFont typeface="Arial"/>
              <a:buChar char="•"/>
            </a:pPr>
            <a:r>
              <a:rPr lang="en-US" sz="2400" dirty="0" smtClean="0">
                <a:latin typeface="Calibri" pitchFamily="34" charset="0"/>
              </a:rPr>
              <a:t>Anthropogenic emissions: NEI 2008 adjusted to 2013 levels</a:t>
            </a:r>
          </a:p>
          <a:p>
            <a:pPr lvl="1">
              <a:buFont typeface="Arial"/>
              <a:buChar char="•"/>
            </a:pPr>
            <a:r>
              <a:rPr lang="en-US" sz="2400" dirty="0" smtClean="0">
                <a:latin typeface="Calibri" pitchFamily="34" charset="0"/>
              </a:rPr>
              <a:t>Biogenic emissions: calculated inline using BEIS</a:t>
            </a:r>
          </a:p>
          <a:p>
            <a:pPr lvl="1">
              <a:buFont typeface="Arial"/>
              <a:buChar char="•"/>
            </a:pPr>
            <a:r>
              <a:rPr lang="en-US" sz="2400" dirty="0" smtClean="0">
                <a:latin typeface="Calibri" pitchFamily="34" charset="0"/>
              </a:rPr>
              <a:t>Met data from WRF version 3.4 converted to CMAQ inputs using MCIP version 4.1.3</a:t>
            </a:r>
          </a:p>
        </p:txBody>
      </p:sp>
      <p:sp>
        <p:nvSpPr>
          <p:cNvPr id="6" name="TextBox 5"/>
          <p:cNvSpPr txBox="1"/>
          <p:nvPr/>
        </p:nvSpPr>
        <p:spPr>
          <a:xfrm>
            <a:off x="486562" y="998290"/>
            <a:ext cx="2410523" cy="553998"/>
          </a:xfrm>
          <a:prstGeom prst="rect">
            <a:avLst/>
          </a:prstGeom>
          <a:noFill/>
        </p:spPr>
        <p:txBody>
          <a:bodyPr wrap="none" rtlCol="0">
            <a:spAutoFit/>
          </a:bodyPr>
          <a:lstStyle/>
          <a:p>
            <a:r>
              <a:rPr lang="en-US" sz="3000" b="1" dirty="0" smtClean="0">
                <a:latin typeface="Calibri" pitchFamily="34" charset="0"/>
              </a:rPr>
              <a:t>CMAQ Details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40438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6"/>
          <p:cNvSpPr/>
          <p:nvPr/>
        </p:nvSpPr>
        <p:spPr>
          <a:xfrm>
            <a:off x="332687" y="857072"/>
            <a:ext cx="8773213" cy="507831"/>
          </a:xfrm>
          <a:prstGeom prst="rect">
            <a:avLst/>
          </a:prstGeom>
        </p:spPr>
        <p:txBody>
          <a:bodyPr wrap="square">
            <a:spAutoFit/>
          </a:bodyPr>
          <a:lstStyle/>
          <a:p>
            <a:pPr lvl="0">
              <a:spcAft>
                <a:spcPts val="600"/>
              </a:spcAft>
            </a:pPr>
            <a:r>
              <a:rPr lang="en-US" sz="2700" b="1" dirty="0" smtClean="0">
                <a:solidFill>
                  <a:srgbClr val="3366FF"/>
                </a:solidFill>
                <a:latin typeface="Calibri"/>
                <a:cs typeface="Calibri"/>
              </a:rPr>
              <a:t>What are the trends in particle-phase liquid water content?  </a:t>
            </a:r>
          </a:p>
        </p:txBody>
      </p:sp>
      <p:sp>
        <p:nvSpPr>
          <p:cNvPr id="46" name="Rectangle 3"/>
          <p:cNvSpPr txBox="1">
            <a:spLocks noChangeArrowheads="1"/>
          </p:cNvSpPr>
          <p:nvPr/>
        </p:nvSpPr>
        <p:spPr bwMode="auto">
          <a:xfrm>
            <a:off x="0" y="1"/>
            <a:ext cx="9144000" cy="609600"/>
          </a:xfrm>
          <a:prstGeom prst="rect">
            <a:avLst/>
          </a:prstGeom>
          <a:noFill/>
          <a:ln w="9525">
            <a:noFill/>
            <a:miter lim="800000"/>
            <a:headEnd/>
            <a:tailEnd/>
          </a:ln>
          <a:effectLst/>
        </p:spPr>
        <p:txBody>
          <a:bodyPr anchor="ctr"/>
          <a:lstStyle/>
          <a:p>
            <a:pPr marL="342900" indent="-342900" algn="r">
              <a:spcBef>
                <a:spcPct val="20000"/>
              </a:spcBef>
              <a:defRPr/>
            </a:pPr>
            <a:r>
              <a:rPr lang="en-US" sz="2600" b="1" kern="0" dirty="0" smtClean="0">
                <a:solidFill>
                  <a:schemeClr val="bg1"/>
                </a:solidFill>
                <a:latin typeface="Calibri"/>
                <a:cs typeface="Calibri"/>
              </a:rPr>
              <a:t>Particle-phase liquid water</a:t>
            </a:r>
            <a:endParaRPr lang="en-US" sz="2600" b="1" kern="0" dirty="0">
              <a:solidFill>
                <a:schemeClr val="bg1"/>
              </a:solidFill>
              <a:latin typeface="Calibri"/>
              <a:cs typeface="Calibri"/>
            </a:endParaRPr>
          </a:p>
        </p:txBody>
      </p:sp>
      <p:sp>
        <p:nvSpPr>
          <p:cNvPr id="2" name="Rectangle 1"/>
          <p:cNvSpPr/>
          <p:nvPr/>
        </p:nvSpPr>
        <p:spPr>
          <a:xfrm>
            <a:off x="332686" y="1676400"/>
            <a:ext cx="8773213" cy="4278094"/>
          </a:xfrm>
          <a:prstGeom prst="rect">
            <a:avLst/>
          </a:prstGeom>
        </p:spPr>
        <p:txBody>
          <a:bodyPr wrap="square">
            <a:spAutoFit/>
          </a:bodyPr>
          <a:lstStyle/>
          <a:p>
            <a:pPr>
              <a:spcAft>
                <a:spcPts val="600"/>
              </a:spcAft>
            </a:pPr>
            <a:r>
              <a:rPr lang="en-US" sz="2600" b="1" u="sng" dirty="0" smtClean="0">
                <a:latin typeface="Calibri"/>
                <a:cs typeface="Calibri"/>
              </a:rPr>
              <a:t>Why is aerosol water important?</a:t>
            </a:r>
          </a:p>
          <a:p>
            <a:pPr marL="230188" indent="-230188">
              <a:spcAft>
                <a:spcPts val="600"/>
              </a:spcAft>
              <a:buFont typeface="Arial"/>
              <a:buChar char="•"/>
            </a:pPr>
            <a:r>
              <a:rPr lang="en-US" sz="2400" b="1" dirty="0" smtClean="0">
                <a:latin typeface="Calibri"/>
                <a:cs typeface="Calibri"/>
              </a:rPr>
              <a:t>Atmospheric aqueous chemistry: </a:t>
            </a:r>
            <a:r>
              <a:rPr lang="en-US" sz="2400" dirty="0" smtClean="0">
                <a:latin typeface="Calibri"/>
                <a:cs typeface="Calibri"/>
              </a:rPr>
              <a:t>medium for partitioning of polar, water-soluble-gas phase species </a:t>
            </a:r>
          </a:p>
          <a:p>
            <a:pPr marL="230188" indent="-230188">
              <a:spcAft>
                <a:spcPts val="600"/>
              </a:spcAft>
              <a:buFont typeface="Arial"/>
              <a:buChar char="•"/>
            </a:pPr>
            <a:r>
              <a:rPr lang="en-US" sz="2400" b="1" dirty="0" smtClean="0">
                <a:latin typeface="Calibri"/>
                <a:cs typeface="Calibri"/>
              </a:rPr>
              <a:t>Visibility </a:t>
            </a:r>
            <a:r>
              <a:rPr lang="en-US" sz="2400" b="1" dirty="0">
                <a:latin typeface="Calibri"/>
                <a:cs typeface="Calibri"/>
              </a:rPr>
              <a:t>impairment: </a:t>
            </a:r>
            <a:r>
              <a:rPr lang="en-US" sz="2400" dirty="0">
                <a:latin typeface="Calibri"/>
                <a:cs typeface="Calibri"/>
              </a:rPr>
              <a:t>affects aerosol light scattering, extinction coefficients, and aerosol optical depths </a:t>
            </a:r>
            <a:endParaRPr lang="en-US" sz="2400" dirty="0" smtClean="0">
              <a:latin typeface="Calibri"/>
              <a:cs typeface="Calibri"/>
            </a:endParaRPr>
          </a:p>
          <a:p>
            <a:pPr marL="230188" indent="-230188">
              <a:spcAft>
                <a:spcPts val="600"/>
              </a:spcAft>
              <a:buFont typeface="Arial"/>
              <a:buChar char="•"/>
            </a:pPr>
            <a:r>
              <a:rPr lang="en-US" sz="2400" b="1" dirty="0" smtClean="0">
                <a:latin typeface="Calibri"/>
                <a:cs typeface="Calibri"/>
              </a:rPr>
              <a:t>Influences </a:t>
            </a:r>
            <a:r>
              <a:rPr lang="en-US" sz="2400" b="1" dirty="0">
                <a:latin typeface="Calibri"/>
                <a:cs typeface="Calibri"/>
              </a:rPr>
              <a:t>climate</a:t>
            </a:r>
            <a:r>
              <a:rPr lang="en-US" sz="2400" dirty="0">
                <a:latin typeface="Calibri"/>
                <a:cs typeface="Calibri"/>
              </a:rPr>
              <a:t>: affects cloud forming properties and acid </a:t>
            </a:r>
            <a:r>
              <a:rPr lang="en-US" sz="2400" dirty="0" smtClean="0">
                <a:latin typeface="Calibri"/>
                <a:cs typeface="Calibri"/>
              </a:rPr>
              <a:t>deposition</a:t>
            </a:r>
          </a:p>
          <a:p>
            <a:pPr marL="230188" indent="-230188">
              <a:spcAft>
                <a:spcPts val="600"/>
              </a:spcAft>
              <a:buFont typeface="Arial"/>
              <a:buChar char="•"/>
            </a:pPr>
            <a:endParaRPr lang="en-US" sz="2400" b="1" dirty="0" smtClean="0">
              <a:solidFill>
                <a:srgbClr val="3366FF"/>
              </a:solidFill>
              <a:latin typeface="Calibri"/>
              <a:cs typeface="Calibri"/>
            </a:endParaRPr>
          </a:p>
          <a:p>
            <a:pPr marL="228600" indent="-228600">
              <a:spcAft>
                <a:spcPts val="600"/>
              </a:spcAft>
              <a:buFont typeface="Arial"/>
              <a:buChar char="•"/>
            </a:pPr>
            <a:r>
              <a:rPr lang="en-US" sz="2400" b="1" dirty="0" smtClean="0">
                <a:latin typeface="Calibri"/>
                <a:cs typeface="Calibri"/>
              </a:rPr>
              <a:t>Improve </a:t>
            </a:r>
            <a:r>
              <a:rPr lang="en-US" sz="2400" b="1" dirty="0">
                <a:latin typeface="Calibri"/>
                <a:cs typeface="Calibri"/>
              </a:rPr>
              <a:t>atmospheric photochemical models </a:t>
            </a:r>
            <a:r>
              <a:rPr lang="en-US" sz="2400" dirty="0">
                <a:latin typeface="Calibri"/>
                <a:cs typeface="Calibri"/>
              </a:rPr>
              <a:t>(e.g., CMAQ</a:t>
            </a:r>
            <a:r>
              <a:rPr lang="en-US" sz="2400" dirty="0" smtClean="0">
                <a:latin typeface="Calibri"/>
                <a:cs typeface="Calibri"/>
              </a:rPr>
              <a:t>)</a:t>
            </a:r>
          </a:p>
          <a:p>
            <a:pPr marL="228600" lvl="0" indent="-228600">
              <a:spcAft>
                <a:spcPts val="600"/>
              </a:spcAft>
              <a:buFont typeface="Arial"/>
              <a:buChar char="•"/>
            </a:pPr>
            <a:endParaRPr lang="en-US" sz="2400" b="1" dirty="0">
              <a:solidFill>
                <a:srgbClr val="3366FF"/>
              </a:solidFill>
              <a:latin typeface="Calibri"/>
              <a:cs typeface="Calibri"/>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727960" y="144780"/>
            <a:ext cx="6324600" cy="304800"/>
          </a:xfrm>
          <a:prstGeom prst="rect">
            <a:avLst/>
          </a:prstGeom>
          <a:noFill/>
          <a:ln w="9525">
            <a:noFill/>
            <a:miter lim="800000"/>
            <a:headEnd/>
            <a:tailEnd/>
          </a:ln>
        </p:spPr>
        <p:txBody>
          <a:bodyPr anchor="ctr"/>
          <a:lstStyle/>
          <a:p>
            <a:pPr algn="r"/>
            <a:r>
              <a:rPr lang="en-US" sz="2600" b="1" dirty="0" smtClean="0">
                <a:solidFill>
                  <a:schemeClr val="bg1"/>
                </a:solidFill>
                <a:latin typeface="Calibri" pitchFamily="34" charset="0"/>
              </a:rPr>
              <a:t>CMAQ</a:t>
            </a:r>
            <a:endParaRPr lang="en-US" sz="2600" b="1" dirty="0">
              <a:solidFill>
                <a:schemeClr val="bg1"/>
              </a:solidFill>
              <a:latin typeface="Calibri" pitchFamily="34" charset="0"/>
            </a:endParaRPr>
          </a:p>
        </p:txBody>
      </p:sp>
      <p:sp>
        <p:nvSpPr>
          <p:cNvPr id="3075" name="Rectangle 3"/>
          <p:cNvSpPr>
            <a:spLocks noGrp="1" noChangeArrowheads="1"/>
          </p:cNvSpPr>
          <p:nvPr>
            <p:ph type="body" idx="1"/>
          </p:nvPr>
        </p:nvSpPr>
        <p:spPr>
          <a:xfrm>
            <a:off x="0" y="1752600"/>
            <a:ext cx="8839200" cy="4948079"/>
          </a:xfrm>
          <a:noFill/>
          <a:ln/>
        </p:spPr>
        <p:txBody>
          <a:bodyPr/>
          <a:lstStyle/>
          <a:p>
            <a:pPr lvl="1">
              <a:buFont typeface="Arial"/>
              <a:buChar char="•"/>
            </a:pPr>
            <a:r>
              <a:rPr lang="en-US" sz="2200" dirty="0">
                <a:latin typeface="Calibri" pitchFamily="34" charset="0"/>
              </a:rPr>
              <a:t>CUMULUS PARAMETERIZATION: </a:t>
            </a:r>
            <a:r>
              <a:rPr lang="en-US" sz="2200" dirty="0" err="1">
                <a:latin typeface="Calibri" pitchFamily="34" charset="0"/>
              </a:rPr>
              <a:t>Kain</a:t>
            </a:r>
            <a:r>
              <a:rPr lang="en-US" sz="2200" dirty="0">
                <a:latin typeface="Calibri" pitchFamily="34" charset="0"/>
              </a:rPr>
              <a:t>-Fritsch (new Eta) </a:t>
            </a:r>
            <a:endParaRPr lang="en-US" sz="2200" dirty="0" smtClean="0">
              <a:latin typeface="Calibri" pitchFamily="34" charset="0"/>
            </a:endParaRPr>
          </a:p>
          <a:p>
            <a:pPr lvl="1">
              <a:buFont typeface="Arial"/>
              <a:buChar char="•"/>
            </a:pPr>
            <a:r>
              <a:rPr lang="en-US" sz="2200" dirty="0" smtClean="0">
                <a:latin typeface="Calibri" pitchFamily="34" charset="0"/>
              </a:rPr>
              <a:t>SHALLOW </a:t>
            </a:r>
            <a:r>
              <a:rPr lang="en-US" sz="2200" dirty="0">
                <a:latin typeface="Calibri" pitchFamily="34" charset="0"/>
              </a:rPr>
              <a:t>CONVECTION: No shallow convection </a:t>
            </a:r>
            <a:endParaRPr lang="en-US" sz="2200" dirty="0" smtClean="0">
              <a:latin typeface="Calibri" pitchFamily="34" charset="0"/>
            </a:endParaRPr>
          </a:p>
          <a:p>
            <a:pPr lvl="1">
              <a:buFont typeface="Arial"/>
              <a:buChar char="•"/>
            </a:pPr>
            <a:r>
              <a:rPr lang="en-US" sz="2200" dirty="0" smtClean="0">
                <a:latin typeface="Calibri" pitchFamily="34" charset="0"/>
              </a:rPr>
              <a:t>MICROPHYSICS</a:t>
            </a:r>
            <a:r>
              <a:rPr lang="en-US" sz="2200" dirty="0">
                <a:latin typeface="Calibri" pitchFamily="34" charset="0"/>
              </a:rPr>
              <a:t>: Morrison 2-moment </a:t>
            </a:r>
            <a:endParaRPr lang="en-US" sz="2200" dirty="0" smtClean="0">
              <a:latin typeface="Calibri" pitchFamily="34" charset="0"/>
            </a:endParaRPr>
          </a:p>
          <a:p>
            <a:pPr lvl="1">
              <a:buFont typeface="Arial"/>
              <a:buChar char="•"/>
            </a:pPr>
            <a:r>
              <a:rPr lang="en-US" sz="2200" dirty="0" smtClean="0">
                <a:latin typeface="Calibri" pitchFamily="34" charset="0"/>
              </a:rPr>
              <a:t>LONGWAVE </a:t>
            </a:r>
            <a:r>
              <a:rPr lang="en-US" sz="2200" dirty="0">
                <a:latin typeface="Calibri" pitchFamily="34" charset="0"/>
              </a:rPr>
              <a:t>RADIATION: </a:t>
            </a:r>
            <a:r>
              <a:rPr lang="en-US" sz="2200" dirty="0" err="1">
                <a:latin typeface="Calibri" pitchFamily="34" charset="0"/>
              </a:rPr>
              <a:t>RRTMg</a:t>
            </a:r>
            <a:r>
              <a:rPr lang="en-US" sz="2200" dirty="0">
                <a:latin typeface="Calibri" pitchFamily="34" charset="0"/>
              </a:rPr>
              <a:t> </a:t>
            </a:r>
            <a:endParaRPr lang="en-US" sz="2200" dirty="0" smtClean="0">
              <a:latin typeface="Calibri" pitchFamily="34" charset="0"/>
            </a:endParaRPr>
          </a:p>
          <a:p>
            <a:pPr lvl="1">
              <a:buFont typeface="Arial"/>
              <a:buChar char="•"/>
            </a:pPr>
            <a:r>
              <a:rPr lang="en-US" sz="2200" dirty="0" smtClean="0">
                <a:latin typeface="Calibri" pitchFamily="34" charset="0"/>
              </a:rPr>
              <a:t>SHORTWAVE </a:t>
            </a:r>
            <a:r>
              <a:rPr lang="en-US" sz="2200" dirty="0">
                <a:latin typeface="Calibri" pitchFamily="34" charset="0"/>
              </a:rPr>
              <a:t>RADIATION: </a:t>
            </a:r>
            <a:r>
              <a:rPr lang="en-US" sz="2200" dirty="0" err="1">
                <a:latin typeface="Calibri" pitchFamily="34" charset="0"/>
              </a:rPr>
              <a:t>RRTMg</a:t>
            </a:r>
            <a:r>
              <a:rPr lang="en-US" sz="2200" dirty="0">
                <a:latin typeface="Calibri" pitchFamily="34" charset="0"/>
              </a:rPr>
              <a:t> </a:t>
            </a:r>
            <a:endParaRPr lang="en-US" sz="2200" dirty="0" smtClean="0">
              <a:latin typeface="Calibri" pitchFamily="34" charset="0"/>
            </a:endParaRPr>
          </a:p>
          <a:p>
            <a:pPr lvl="1">
              <a:buFont typeface="Arial"/>
              <a:buChar char="•"/>
            </a:pPr>
            <a:r>
              <a:rPr lang="en-US" sz="2200" dirty="0" smtClean="0">
                <a:latin typeface="Calibri" pitchFamily="34" charset="0"/>
              </a:rPr>
              <a:t>PBL </a:t>
            </a:r>
            <a:r>
              <a:rPr lang="en-US" sz="2200" dirty="0">
                <a:latin typeface="Calibri" pitchFamily="34" charset="0"/>
              </a:rPr>
              <a:t>SCHEME: ACM2 (</a:t>
            </a:r>
            <a:r>
              <a:rPr lang="en-US" sz="2200" dirty="0" err="1">
                <a:latin typeface="Calibri" pitchFamily="34" charset="0"/>
              </a:rPr>
              <a:t>Pleim</a:t>
            </a:r>
            <a:r>
              <a:rPr lang="en-US" sz="2200" dirty="0">
                <a:latin typeface="Calibri" pitchFamily="34" charset="0"/>
              </a:rPr>
              <a:t>) </a:t>
            </a:r>
            <a:endParaRPr lang="en-US" sz="2200" dirty="0" smtClean="0">
              <a:latin typeface="Calibri" pitchFamily="34" charset="0"/>
            </a:endParaRPr>
          </a:p>
          <a:p>
            <a:pPr lvl="1">
              <a:buFont typeface="Arial"/>
              <a:buChar char="•"/>
            </a:pPr>
            <a:r>
              <a:rPr lang="en-US" sz="2200" dirty="0" smtClean="0">
                <a:latin typeface="Calibri" pitchFamily="34" charset="0"/>
              </a:rPr>
              <a:t>SURFACE </a:t>
            </a:r>
            <a:r>
              <a:rPr lang="en-US" sz="2200" dirty="0">
                <a:latin typeface="Calibri" pitchFamily="34" charset="0"/>
              </a:rPr>
              <a:t>LAYER SCHEME: </a:t>
            </a:r>
            <a:r>
              <a:rPr lang="en-US" sz="2200" dirty="0" err="1">
                <a:latin typeface="Calibri" pitchFamily="34" charset="0"/>
              </a:rPr>
              <a:t>Pleim</a:t>
            </a:r>
            <a:r>
              <a:rPr lang="en-US" sz="2200" dirty="0">
                <a:latin typeface="Calibri" pitchFamily="34" charset="0"/>
              </a:rPr>
              <a:t> </a:t>
            </a:r>
            <a:endParaRPr lang="en-US" sz="2200" dirty="0" smtClean="0">
              <a:latin typeface="Calibri" pitchFamily="34" charset="0"/>
            </a:endParaRPr>
          </a:p>
          <a:p>
            <a:pPr lvl="1">
              <a:buFont typeface="Arial"/>
              <a:buChar char="•"/>
            </a:pPr>
            <a:r>
              <a:rPr lang="en-US" sz="2200" dirty="0" smtClean="0">
                <a:latin typeface="Calibri" pitchFamily="34" charset="0"/>
              </a:rPr>
              <a:t>LAND</a:t>
            </a:r>
            <a:r>
              <a:rPr lang="en-US" sz="2200" dirty="0">
                <a:latin typeface="Calibri" pitchFamily="34" charset="0"/>
              </a:rPr>
              <a:t>-SURFACE SCHEME: </a:t>
            </a:r>
            <a:r>
              <a:rPr lang="en-US" sz="2200" dirty="0" err="1">
                <a:latin typeface="Calibri" pitchFamily="34" charset="0"/>
              </a:rPr>
              <a:t>Pleim-Xiu</a:t>
            </a:r>
            <a:r>
              <a:rPr lang="en-US" sz="2200" dirty="0">
                <a:latin typeface="Calibri" pitchFamily="34" charset="0"/>
              </a:rPr>
              <a:t> </a:t>
            </a:r>
            <a:endParaRPr lang="en-US" sz="2200" dirty="0" smtClean="0">
              <a:latin typeface="Calibri" pitchFamily="34" charset="0"/>
            </a:endParaRPr>
          </a:p>
          <a:p>
            <a:pPr lvl="1">
              <a:buFont typeface="Arial"/>
              <a:buChar char="•"/>
            </a:pPr>
            <a:r>
              <a:rPr lang="en-US" sz="2200" dirty="0" smtClean="0">
                <a:latin typeface="Calibri" pitchFamily="34" charset="0"/>
              </a:rPr>
              <a:t>Land</a:t>
            </a:r>
            <a:r>
              <a:rPr lang="en-US" sz="2200" dirty="0">
                <a:latin typeface="Calibri" pitchFamily="34" charset="0"/>
              </a:rPr>
              <a:t>-Surface Model </a:t>
            </a:r>
            <a:endParaRPr lang="en-US" sz="2200" dirty="0" smtClean="0">
              <a:latin typeface="Calibri" pitchFamily="34" charset="0"/>
            </a:endParaRPr>
          </a:p>
          <a:p>
            <a:pPr lvl="1">
              <a:buFont typeface="Arial"/>
              <a:buChar char="•"/>
            </a:pPr>
            <a:r>
              <a:rPr lang="en-US" sz="2200" dirty="0" smtClean="0">
                <a:latin typeface="Calibri" pitchFamily="34" charset="0"/>
              </a:rPr>
              <a:t>URBAN </a:t>
            </a:r>
            <a:r>
              <a:rPr lang="en-US" sz="2200" dirty="0">
                <a:latin typeface="Calibri" pitchFamily="34" charset="0"/>
              </a:rPr>
              <a:t>MODEL: No urban physics </a:t>
            </a:r>
            <a:endParaRPr lang="en-US" sz="2200" dirty="0" smtClean="0">
              <a:latin typeface="Calibri" pitchFamily="34" charset="0"/>
            </a:endParaRPr>
          </a:p>
          <a:p>
            <a:pPr lvl="1">
              <a:buFont typeface="Arial"/>
              <a:buChar char="•"/>
            </a:pPr>
            <a:r>
              <a:rPr lang="en-US" sz="2200" dirty="0" smtClean="0">
                <a:latin typeface="Calibri" pitchFamily="34" charset="0"/>
              </a:rPr>
              <a:t>LAND </a:t>
            </a:r>
            <a:r>
              <a:rPr lang="en-US" sz="2200" dirty="0">
                <a:latin typeface="Calibri" pitchFamily="34" charset="0"/>
              </a:rPr>
              <a:t>USE CLASSIFICATION: NLCD50 </a:t>
            </a:r>
            <a:endParaRPr lang="en-US" sz="2200" dirty="0" smtClean="0">
              <a:latin typeface="Calibri" pitchFamily="34" charset="0"/>
            </a:endParaRPr>
          </a:p>
          <a:p>
            <a:pPr lvl="1">
              <a:buFont typeface="Arial"/>
              <a:buChar char="•"/>
            </a:pPr>
            <a:r>
              <a:rPr lang="en-US" sz="2200" dirty="0" smtClean="0">
                <a:latin typeface="Calibri" pitchFamily="34" charset="0"/>
              </a:rPr>
              <a:t>3D </a:t>
            </a:r>
            <a:r>
              <a:rPr lang="en-US" sz="2200" dirty="0">
                <a:latin typeface="Calibri" pitchFamily="34" charset="0"/>
              </a:rPr>
              <a:t>ANALYSIS NUDGING: GRID</a:t>
            </a:r>
          </a:p>
        </p:txBody>
      </p:sp>
      <p:sp>
        <p:nvSpPr>
          <p:cNvPr id="6" name="TextBox 5"/>
          <p:cNvSpPr txBox="1"/>
          <p:nvPr/>
        </p:nvSpPr>
        <p:spPr>
          <a:xfrm>
            <a:off x="486562" y="998290"/>
            <a:ext cx="2410523" cy="553998"/>
          </a:xfrm>
          <a:prstGeom prst="rect">
            <a:avLst/>
          </a:prstGeom>
          <a:noFill/>
        </p:spPr>
        <p:txBody>
          <a:bodyPr wrap="none" rtlCol="0">
            <a:spAutoFit/>
          </a:bodyPr>
          <a:lstStyle/>
          <a:p>
            <a:r>
              <a:rPr lang="en-US" sz="3000" b="1" dirty="0" smtClean="0">
                <a:latin typeface="Calibri" pitchFamily="34" charset="0"/>
              </a:rPr>
              <a:t>CMAQ Details</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969545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609600"/>
          </a:xfrm>
        </p:spPr>
        <p:txBody>
          <a:bodyPr/>
          <a:lstStyle/>
          <a:p>
            <a:pPr algn="r"/>
            <a:r>
              <a:rPr lang="en-US" sz="2400" b="1" dirty="0" smtClean="0">
                <a:solidFill>
                  <a:schemeClr val="bg1"/>
                </a:solidFill>
                <a:latin typeface="Century Gothic"/>
                <a:cs typeface="Century Gothic"/>
              </a:rPr>
              <a:t>Lognormal Distribution Fitting</a:t>
            </a:r>
            <a:endParaRPr lang="en-US" sz="2400" b="1" dirty="0">
              <a:solidFill>
                <a:schemeClr val="bg1"/>
              </a:solidFill>
              <a:latin typeface="Century Gothic"/>
              <a:cs typeface="Century Gothic"/>
            </a:endParaRPr>
          </a:p>
        </p:txBody>
      </p:sp>
      <p:graphicFrame>
        <p:nvGraphicFramePr>
          <p:cNvPr id="9" name="Object 8"/>
          <p:cNvGraphicFramePr>
            <a:graphicFrameLocks noChangeAspect="1"/>
          </p:cNvGraphicFramePr>
          <p:nvPr/>
        </p:nvGraphicFramePr>
        <p:xfrm>
          <a:off x="443688" y="1351738"/>
          <a:ext cx="8480425" cy="688975"/>
        </p:xfrm>
        <a:graphic>
          <a:graphicData uri="http://schemas.openxmlformats.org/presentationml/2006/ole">
            <p:oleObj spid="_x0000_s33135" name="Equation" r:id="rId3" imgW="6096000" imgH="495300" progId="Equation.3">
              <p:embed/>
            </p:oleObj>
          </a:graphicData>
        </a:graphic>
      </p:graphicFrame>
      <p:sp>
        <p:nvSpPr>
          <p:cNvPr id="10" name="TextBox 9"/>
          <p:cNvSpPr txBox="1"/>
          <p:nvPr/>
        </p:nvSpPr>
        <p:spPr>
          <a:xfrm>
            <a:off x="443688" y="851128"/>
            <a:ext cx="8480425" cy="461665"/>
          </a:xfrm>
          <a:prstGeom prst="rect">
            <a:avLst/>
          </a:prstGeom>
          <a:noFill/>
        </p:spPr>
        <p:txBody>
          <a:bodyPr wrap="square" rtlCol="0">
            <a:spAutoFit/>
          </a:bodyPr>
          <a:lstStyle/>
          <a:p>
            <a:r>
              <a:rPr lang="en-US" sz="2400" b="1" dirty="0" smtClean="0">
                <a:latin typeface="Century Gothic"/>
                <a:cs typeface="Century Gothic"/>
              </a:rPr>
              <a:t>Bimodal fitting:</a:t>
            </a:r>
          </a:p>
        </p:txBody>
      </p:sp>
      <p:sp>
        <p:nvSpPr>
          <p:cNvPr id="11" name="TextBox 10"/>
          <p:cNvSpPr txBox="1"/>
          <p:nvPr/>
        </p:nvSpPr>
        <p:spPr>
          <a:xfrm>
            <a:off x="443687" y="2877624"/>
            <a:ext cx="8520961" cy="754053"/>
          </a:xfrm>
          <a:prstGeom prst="rect">
            <a:avLst/>
          </a:prstGeom>
          <a:noFill/>
        </p:spPr>
        <p:txBody>
          <a:bodyPr wrap="square" rtlCol="0">
            <a:spAutoFit/>
          </a:bodyPr>
          <a:lstStyle/>
          <a:p>
            <a:r>
              <a:rPr lang="en-US" sz="2300" b="1" dirty="0" smtClean="0">
                <a:latin typeface="Century Gothic"/>
                <a:cs typeface="Century Gothic"/>
              </a:rPr>
              <a:t>Non-linear least squares model fitting in R to optimize:</a:t>
            </a:r>
          </a:p>
          <a:p>
            <a:pPr lvl="1"/>
            <a:r>
              <a:rPr lang="en-US" sz="2000" dirty="0" smtClean="0">
                <a:latin typeface="Century Gothic"/>
                <a:cs typeface="Century Gothic"/>
              </a:rPr>
              <a:t> </a:t>
            </a:r>
            <a:r>
              <a:rPr lang="en-US" sz="2000" dirty="0" err="1" smtClean="0">
                <a:latin typeface="Century Gothic"/>
                <a:cs typeface="Century Gothic"/>
              </a:rPr>
              <a:t>V</a:t>
            </a:r>
            <a:r>
              <a:rPr lang="en-US" sz="2000" baseline="-25000" dirty="0" err="1" smtClean="0">
                <a:latin typeface="Century Gothic"/>
                <a:cs typeface="Century Gothic"/>
              </a:rPr>
              <a:t>t</a:t>
            </a:r>
            <a:r>
              <a:rPr lang="en-US" sz="2000" dirty="0" smtClean="0">
                <a:latin typeface="Century Gothic"/>
                <a:cs typeface="Century Gothic"/>
              </a:rPr>
              <a:t>, D</a:t>
            </a:r>
            <a:r>
              <a:rPr lang="en-US" sz="2000" baseline="-25000" dirty="0" smtClean="0">
                <a:latin typeface="Century Gothic"/>
                <a:cs typeface="Century Gothic"/>
              </a:rPr>
              <a:t>pg1</a:t>
            </a:r>
            <a:r>
              <a:rPr lang="en-US" sz="2000" dirty="0" smtClean="0">
                <a:latin typeface="Century Gothic"/>
                <a:cs typeface="Century Gothic"/>
              </a:rPr>
              <a:t>, D</a:t>
            </a:r>
            <a:r>
              <a:rPr lang="en-US" sz="2000" baseline="-25000" dirty="0" smtClean="0">
                <a:latin typeface="Century Gothic"/>
                <a:cs typeface="Century Gothic"/>
              </a:rPr>
              <a:t>pg2</a:t>
            </a:r>
            <a:r>
              <a:rPr lang="en-US" sz="2000" dirty="0" smtClean="0">
                <a:latin typeface="Century Gothic"/>
                <a:cs typeface="Century Gothic"/>
              </a:rPr>
              <a:t>, σ</a:t>
            </a:r>
            <a:r>
              <a:rPr lang="en-US" sz="2000" baseline="-25000" dirty="0" smtClean="0">
                <a:latin typeface="Century Gothic"/>
                <a:cs typeface="Century Gothic"/>
              </a:rPr>
              <a:t>g1</a:t>
            </a:r>
            <a:r>
              <a:rPr lang="en-US" sz="2000" dirty="0" smtClean="0">
                <a:latin typeface="Century Gothic"/>
                <a:cs typeface="Century Gothic"/>
              </a:rPr>
              <a:t>, σ</a:t>
            </a:r>
            <a:r>
              <a:rPr lang="en-US" sz="2000" baseline="-25000" dirty="0" smtClean="0">
                <a:latin typeface="Century Gothic"/>
                <a:cs typeface="Century Gothic"/>
              </a:rPr>
              <a:t>g2</a:t>
            </a:r>
            <a:endParaRPr lang="en-US" sz="2000" baseline="-25000" dirty="0">
              <a:latin typeface="Century Gothic"/>
              <a:cs typeface="Century Gothic"/>
            </a:endParaRPr>
          </a:p>
        </p:txBody>
      </p:sp>
      <p:grpSp>
        <p:nvGrpSpPr>
          <p:cNvPr id="16" name="Group 15"/>
          <p:cNvGrpSpPr/>
          <p:nvPr/>
        </p:nvGrpSpPr>
        <p:grpSpPr>
          <a:xfrm>
            <a:off x="153927" y="3855854"/>
            <a:ext cx="8810722" cy="2818081"/>
            <a:chOff x="167439" y="3950424"/>
            <a:chExt cx="8810722" cy="2818081"/>
          </a:xfrm>
        </p:grpSpPr>
        <p:pic>
          <p:nvPicPr>
            <p:cNvPr id="15" name="Picture 14" descr="Screen Shot 2013-07-24 at 12.40.07 PM.png"/>
            <p:cNvPicPr>
              <a:picLocks noChangeAspect="1"/>
            </p:cNvPicPr>
            <p:nvPr/>
          </p:nvPicPr>
          <p:blipFill>
            <a:blip r:embed="rId4"/>
            <a:stretch>
              <a:fillRect/>
            </a:stretch>
          </p:blipFill>
          <p:spPr>
            <a:xfrm>
              <a:off x="5920258" y="3950424"/>
              <a:ext cx="3057903" cy="2672506"/>
            </a:xfrm>
            <a:prstGeom prst="rect">
              <a:avLst/>
            </a:prstGeom>
          </p:spPr>
        </p:pic>
        <p:pic>
          <p:nvPicPr>
            <p:cNvPr id="13" name="Picture 12" descr="Screen Shot 2013-07-24 at 12.31.49 PM.png"/>
            <p:cNvPicPr>
              <a:picLocks noChangeAspect="1"/>
            </p:cNvPicPr>
            <p:nvPr/>
          </p:nvPicPr>
          <p:blipFill>
            <a:blip r:embed="rId5"/>
            <a:stretch>
              <a:fillRect/>
            </a:stretch>
          </p:blipFill>
          <p:spPr>
            <a:xfrm>
              <a:off x="3094162" y="3950424"/>
              <a:ext cx="3029898" cy="2818081"/>
            </a:xfrm>
            <a:prstGeom prst="rect">
              <a:avLst/>
            </a:prstGeom>
          </p:spPr>
        </p:pic>
        <p:pic>
          <p:nvPicPr>
            <p:cNvPr id="14" name="Picture 13" descr="Screen Shot 2013-07-24 at 12.37.43 PM.png"/>
            <p:cNvPicPr>
              <a:picLocks noChangeAspect="1"/>
            </p:cNvPicPr>
            <p:nvPr/>
          </p:nvPicPr>
          <p:blipFill>
            <a:blip r:embed="rId6"/>
            <a:stretch>
              <a:fillRect/>
            </a:stretch>
          </p:blipFill>
          <p:spPr>
            <a:xfrm>
              <a:off x="167439" y="3950424"/>
              <a:ext cx="3129398" cy="2672506"/>
            </a:xfrm>
            <a:prstGeom prst="rect">
              <a:avLst/>
            </a:prstGeom>
          </p:spPr>
        </p:pic>
      </p:grpSp>
      <p:sp>
        <p:nvSpPr>
          <p:cNvPr id="17" name="Rectangle 16"/>
          <p:cNvSpPr/>
          <p:nvPr/>
        </p:nvSpPr>
        <p:spPr>
          <a:xfrm>
            <a:off x="3080649" y="2234415"/>
            <a:ext cx="5843463" cy="369332"/>
          </a:xfrm>
          <a:prstGeom prst="rect">
            <a:avLst/>
          </a:prstGeom>
        </p:spPr>
        <p:txBody>
          <a:bodyPr wrap="square">
            <a:spAutoFit/>
          </a:bodyPr>
          <a:lstStyle/>
          <a:p>
            <a:pPr algn="r"/>
            <a:r>
              <a:rPr lang="en-US" i="1" dirty="0" smtClean="0">
                <a:latin typeface="Century Gothic"/>
                <a:cs typeface="Century Gothic"/>
              </a:rPr>
              <a:t>based on Seinfeld &amp; </a:t>
            </a:r>
            <a:r>
              <a:rPr lang="en-US" i="1" dirty="0" err="1" smtClean="0">
                <a:latin typeface="Century Gothic"/>
                <a:cs typeface="Century Gothic"/>
              </a:rPr>
              <a:t>Pandis</a:t>
            </a:r>
            <a:r>
              <a:rPr lang="en-US" i="1" dirty="0" smtClean="0">
                <a:latin typeface="Century Gothic"/>
                <a:cs typeface="Century Gothic"/>
              </a:rPr>
              <a:t>, 2006, equation 8.34</a:t>
            </a:r>
            <a:endParaRPr lang="en-US" i="1" dirty="0">
              <a:latin typeface="Century Gothic"/>
              <a:cs typeface="Century Gothic"/>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68120" y="647481"/>
            <a:ext cx="8331560" cy="6085847"/>
          </a:xfrm>
          <a:prstGeom prst="rect">
            <a:avLst/>
          </a:prstGeom>
        </p:spPr>
      </p:pic>
      <p:sp>
        <p:nvSpPr>
          <p:cNvPr id="22" name="Rectangle 21"/>
          <p:cNvSpPr/>
          <p:nvPr/>
        </p:nvSpPr>
        <p:spPr>
          <a:xfrm>
            <a:off x="165100" y="673940"/>
            <a:ext cx="8978900" cy="42117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1727200" y="3825030"/>
            <a:ext cx="952500" cy="1854200"/>
          </a:xfrm>
          <a:prstGeom prst="straightConnector1">
            <a:avLst/>
          </a:prstGeom>
          <a:ln>
            <a:solidFill>
              <a:schemeClr val="bg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65100" y="6733329"/>
            <a:ext cx="184731" cy="307777"/>
          </a:xfrm>
          <a:prstGeom prst="rect">
            <a:avLst/>
          </a:prstGeom>
          <a:noFill/>
        </p:spPr>
        <p:txBody>
          <a:bodyPr wrap="none" rtlCol="0">
            <a:spAutoFit/>
          </a:bodyPr>
          <a:lstStyle/>
          <a:p>
            <a:endParaRPr lang="en-US" sz="1400" dirty="0">
              <a:latin typeface="Swis721 BT" pitchFamily="34" charset="0"/>
            </a:endParaRPr>
          </a:p>
        </p:txBody>
      </p:sp>
      <p:sp>
        <p:nvSpPr>
          <p:cNvPr id="8" name="TextBox 7"/>
          <p:cNvSpPr txBox="1"/>
          <p:nvPr/>
        </p:nvSpPr>
        <p:spPr>
          <a:xfrm>
            <a:off x="676565" y="3352153"/>
            <a:ext cx="2502865" cy="523220"/>
          </a:xfrm>
          <a:prstGeom prst="rect">
            <a:avLst/>
          </a:prstGeom>
          <a:noFill/>
        </p:spPr>
        <p:txBody>
          <a:bodyPr wrap="none" rtlCol="0">
            <a:spAutoFit/>
          </a:bodyPr>
          <a:lstStyle/>
          <a:p>
            <a:r>
              <a:rPr lang="en-US" sz="1400" b="1" dirty="0" smtClean="0">
                <a:solidFill>
                  <a:schemeClr val="bg1">
                    <a:lumMod val="50000"/>
                  </a:schemeClr>
                </a:solidFill>
                <a:latin typeface="Swis721 BT" pitchFamily="34" charset="0"/>
              </a:rPr>
              <a:t>Total particle concentration</a:t>
            </a:r>
          </a:p>
          <a:p>
            <a:r>
              <a:rPr lang="en-US" sz="1400" b="1" dirty="0" smtClean="0">
                <a:solidFill>
                  <a:schemeClr val="bg1">
                    <a:lumMod val="50000"/>
                  </a:schemeClr>
                </a:solidFill>
                <a:latin typeface="Swis721 BT" pitchFamily="34" charset="0"/>
              </a:rPr>
              <a:t>measured by CPC</a:t>
            </a:r>
            <a:endParaRPr lang="en-US" sz="1400" b="1" dirty="0">
              <a:solidFill>
                <a:schemeClr val="bg1">
                  <a:lumMod val="50000"/>
                </a:schemeClr>
              </a:solidFill>
              <a:latin typeface="Swis721 BT" pitchFamily="34" charset="0"/>
            </a:endParaRPr>
          </a:p>
        </p:txBody>
      </p:sp>
      <p:sp>
        <p:nvSpPr>
          <p:cNvPr id="9" name="TextBox 8"/>
          <p:cNvSpPr txBox="1"/>
          <p:nvPr/>
        </p:nvSpPr>
        <p:spPr>
          <a:xfrm>
            <a:off x="3273619" y="3825030"/>
            <a:ext cx="1151865" cy="307777"/>
          </a:xfrm>
          <a:prstGeom prst="rect">
            <a:avLst/>
          </a:prstGeom>
          <a:noFill/>
        </p:spPr>
        <p:txBody>
          <a:bodyPr wrap="none" rtlCol="0">
            <a:spAutoFit/>
          </a:bodyPr>
          <a:lstStyle/>
          <a:p>
            <a:r>
              <a:rPr lang="en-US" sz="1400" b="1" dirty="0" smtClean="0">
                <a:solidFill>
                  <a:srgbClr val="C00000"/>
                </a:solidFill>
                <a:latin typeface="Swis721 BT" pitchFamily="34" charset="0"/>
              </a:rPr>
              <a:t>Do Nothing</a:t>
            </a:r>
            <a:endParaRPr lang="en-US" sz="1400" b="1" dirty="0">
              <a:solidFill>
                <a:srgbClr val="C00000"/>
              </a:solidFill>
              <a:latin typeface="Swis721 BT" pitchFamily="34" charset="0"/>
            </a:endParaRPr>
          </a:p>
        </p:txBody>
      </p:sp>
      <p:sp>
        <p:nvSpPr>
          <p:cNvPr id="10" name="TextBox 9"/>
          <p:cNvSpPr txBox="1"/>
          <p:nvPr/>
        </p:nvSpPr>
        <p:spPr>
          <a:xfrm>
            <a:off x="4533900" y="3644237"/>
            <a:ext cx="851515" cy="307777"/>
          </a:xfrm>
          <a:prstGeom prst="rect">
            <a:avLst/>
          </a:prstGeom>
          <a:noFill/>
        </p:spPr>
        <p:txBody>
          <a:bodyPr wrap="none" rtlCol="0">
            <a:spAutoFit/>
          </a:bodyPr>
          <a:lstStyle/>
          <a:p>
            <a:r>
              <a:rPr lang="en-US" sz="1400" b="1" dirty="0" smtClean="0">
                <a:solidFill>
                  <a:srgbClr val="92D050"/>
                </a:solidFill>
                <a:latin typeface="Swis721 BT" pitchFamily="34" charset="0"/>
              </a:rPr>
              <a:t>Dry-Wet</a:t>
            </a:r>
            <a:endParaRPr lang="en-US" sz="1400" b="1" dirty="0">
              <a:solidFill>
                <a:srgbClr val="92D050"/>
              </a:solidFill>
              <a:latin typeface="Swis721 BT" pitchFamily="34" charset="0"/>
            </a:endParaRPr>
          </a:p>
        </p:txBody>
      </p:sp>
      <p:cxnSp>
        <p:nvCxnSpPr>
          <p:cNvPr id="11" name="Straight Arrow Connector 10"/>
          <p:cNvCxnSpPr/>
          <p:nvPr/>
        </p:nvCxnSpPr>
        <p:spPr>
          <a:xfrm flipH="1">
            <a:off x="4368799" y="3978918"/>
            <a:ext cx="451465" cy="1763812"/>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587750" y="4107407"/>
            <a:ext cx="565150" cy="1673423"/>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461615" y="3895108"/>
            <a:ext cx="479618" cy="307777"/>
          </a:xfrm>
          <a:prstGeom prst="rect">
            <a:avLst/>
          </a:prstGeom>
          <a:noFill/>
        </p:spPr>
        <p:txBody>
          <a:bodyPr wrap="none" rtlCol="0">
            <a:spAutoFit/>
          </a:bodyPr>
          <a:lstStyle/>
          <a:p>
            <a:r>
              <a:rPr lang="en-US" sz="1400" b="1" dirty="0" smtClean="0">
                <a:latin typeface="Swis721 BT" pitchFamily="34" charset="0"/>
              </a:rPr>
              <a:t>Dry</a:t>
            </a:r>
            <a:endParaRPr lang="en-US" sz="1400" b="1" dirty="0">
              <a:latin typeface="Swis721 BT" pitchFamily="34" charset="0"/>
            </a:endParaRPr>
          </a:p>
        </p:txBody>
      </p:sp>
      <p:cxnSp>
        <p:nvCxnSpPr>
          <p:cNvPr id="14" name="Straight Arrow Connector 13"/>
          <p:cNvCxnSpPr/>
          <p:nvPr/>
        </p:nvCxnSpPr>
        <p:spPr>
          <a:xfrm flipH="1">
            <a:off x="4533900" y="4240528"/>
            <a:ext cx="1150447" cy="15403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print">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t="45117" b="30794"/>
          <a:stretch>
            <a:fillRect/>
          </a:stretch>
        </p:blipFill>
        <p:spPr>
          <a:xfrm>
            <a:off x="401439" y="1618123"/>
            <a:ext cx="8331560" cy="1466027"/>
          </a:xfrm>
          <a:prstGeom prst="rect">
            <a:avLst/>
          </a:prstGeom>
        </p:spPr>
      </p:pic>
      <p:cxnSp>
        <p:nvCxnSpPr>
          <p:cNvPr id="25" name="Straight Connector 24"/>
          <p:cNvCxnSpPr/>
          <p:nvPr/>
        </p:nvCxnSpPr>
        <p:spPr>
          <a:xfrm>
            <a:off x="3775889" y="2487082"/>
            <a:ext cx="96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313012" y="973240"/>
            <a:ext cx="1150447" cy="1540302"/>
          </a:xfrm>
          <a:prstGeom prst="straightConnector1">
            <a:avLst/>
          </a:prstGeom>
          <a:ln>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386383" y="633941"/>
            <a:ext cx="2375907" cy="307777"/>
          </a:xfrm>
          <a:prstGeom prst="rect">
            <a:avLst/>
          </a:prstGeom>
          <a:noFill/>
        </p:spPr>
        <p:txBody>
          <a:bodyPr wrap="none" rtlCol="0">
            <a:spAutoFit/>
          </a:bodyPr>
          <a:lstStyle/>
          <a:p>
            <a:r>
              <a:rPr lang="en-US" sz="1400" b="1" dirty="0" smtClean="0">
                <a:latin typeface="Swis721 BT" pitchFamily="34" charset="0"/>
              </a:rPr>
              <a:t>Dry Volume (~5 </a:t>
            </a:r>
            <a:r>
              <a:rPr lang="en-US" sz="1400" b="1" dirty="0" smtClean="0">
                <a:latin typeface="Swis721 BT" pitchFamily="34" charset="0"/>
                <a:sym typeface="Symbol"/>
              </a:rPr>
              <a:t>m</a:t>
            </a:r>
            <a:r>
              <a:rPr lang="en-US" sz="1400" b="1" baseline="30000" dirty="0" smtClean="0">
                <a:latin typeface="Swis721 BT" pitchFamily="34" charset="0"/>
                <a:sym typeface="Symbol"/>
              </a:rPr>
              <a:t>3</a:t>
            </a:r>
            <a:r>
              <a:rPr lang="en-US" sz="1400" b="1" dirty="0" smtClean="0">
                <a:latin typeface="Swis721 BT" pitchFamily="34" charset="0"/>
                <a:sym typeface="Symbol"/>
              </a:rPr>
              <a:t> cm</a:t>
            </a:r>
            <a:r>
              <a:rPr lang="en-US" sz="1400" b="1" baseline="30000" dirty="0" smtClean="0">
                <a:latin typeface="Swis721 BT" pitchFamily="34" charset="0"/>
                <a:sym typeface="Symbol"/>
              </a:rPr>
              <a:t>-3</a:t>
            </a:r>
            <a:r>
              <a:rPr lang="en-US" sz="1400" b="1" dirty="0" smtClean="0">
                <a:latin typeface="Swis721 BT" pitchFamily="34" charset="0"/>
                <a:sym typeface="Symbol"/>
              </a:rPr>
              <a:t>)</a:t>
            </a:r>
            <a:endParaRPr lang="en-US" sz="1400" b="1" dirty="0">
              <a:latin typeface="Swis721 BT" pitchFamily="34" charset="0"/>
            </a:endParaRPr>
          </a:p>
        </p:txBody>
      </p:sp>
      <p:cxnSp>
        <p:nvCxnSpPr>
          <p:cNvPr id="28" name="Straight Connector 27"/>
          <p:cNvCxnSpPr/>
          <p:nvPr/>
        </p:nvCxnSpPr>
        <p:spPr>
          <a:xfrm>
            <a:off x="3534589" y="2196042"/>
            <a:ext cx="3048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897329" y="980854"/>
            <a:ext cx="2471065" cy="307777"/>
          </a:xfrm>
          <a:prstGeom prst="rect">
            <a:avLst/>
          </a:prstGeom>
          <a:noFill/>
        </p:spPr>
        <p:txBody>
          <a:bodyPr wrap="none" rtlCol="0">
            <a:spAutoFit/>
          </a:bodyPr>
          <a:lstStyle/>
          <a:p>
            <a:r>
              <a:rPr lang="en-US" sz="1400" b="1" dirty="0" smtClean="0">
                <a:solidFill>
                  <a:srgbClr val="C00000"/>
                </a:solidFill>
                <a:latin typeface="Swis721 BT" pitchFamily="34" charset="0"/>
              </a:rPr>
              <a:t>Do Nothing (~7.5 </a:t>
            </a:r>
            <a:r>
              <a:rPr lang="en-US" sz="1400" b="1" dirty="0">
                <a:solidFill>
                  <a:srgbClr val="C00000"/>
                </a:solidFill>
                <a:latin typeface="Swis721 BT" pitchFamily="34" charset="0"/>
                <a:sym typeface="Symbol"/>
              </a:rPr>
              <a:t>m</a:t>
            </a:r>
            <a:r>
              <a:rPr lang="en-US" sz="1400" b="1" baseline="30000" dirty="0">
                <a:solidFill>
                  <a:srgbClr val="C00000"/>
                </a:solidFill>
                <a:latin typeface="Swis721 BT" pitchFamily="34" charset="0"/>
                <a:sym typeface="Symbol"/>
              </a:rPr>
              <a:t>3</a:t>
            </a:r>
            <a:r>
              <a:rPr lang="en-US" sz="1400" b="1" dirty="0">
                <a:solidFill>
                  <a:srgbClr val="C00000"/>
                </a:solidFill>
                <a:latin typeface="Swis721 BT" pitchFamily="34" charset="0"/>
                <a:sym typeface="Symbol"/>
              </a:rPr>
              <a:t> </a:t>
            </a:r>
            <a:r>
              <a:rPr lang="en-US" sz="1400" b="1" dirty="0" smtClean="0">
                <a:solidFill>
                  <a:srgbClr val="C00000"/>
                </a:solidFill>
                <a:latin typeface="Swis721 BT" pitchFamily="34" charset="0"/>
                <a:sym typeface="Symbol"/>
              </a:rPr>
              <a:t>cm</a:t>
            </a:r>
            <a:r>
              <a:rPr lang="en-US" sz="1400" b="1" baseline="30000" dirty="0" smtClean="0">
                <a:solidFill>
                  <a:srgbClr val="C00000"/>
                </a:solidFill>
                <a:latin typeface="Swis721 BT" pitchFamily="34" charset="0"/>
                <a:sym typeface="Symbol"/>
              </a:rPr>
              <a:t>-3</a:t>
            </a:r>
            <a:r>
              <a:rPr lang="en-US" sz="1400" b="1" dirty="0" smtClean="0">
                <a:solidFill>
                  <a:srgbClr val="C00000"/>
                </a:solidFill>
                <a:latin typeface="Swis721 BT" pitchFamily="34" charset="0"/>
              </a:rPr>
              <a:t>)</a:t>
            </a:r>
            <a:endParaRPr lang="en-US" sz="1400" b="1" dirty="0">
              <a:solidFill>
                <a:srgbClr val="C00000"/>
              </a:solidFill>
              <a:latin typeface="Swis721 BT" pitchFamily="34" charset="0"/>
            </a:endParaRPr>
          </a:p>
        </p:txBody>
      </p:sp>
      <p:sp>
        <p:nvSpPr>
          <p:cNvPr id="30" name="TextBox 29"/>
          <p:cNvSpPr txBox="1"/>
          <p:nvPr/>
        </p:nvSpPr>
        <p:spPr>
          <a:xfrm>
            <a:off x="3276600" y="819350"/>
            <a:ext cx="2188874" cy="523220"/>
          </a:xfrm>
          <a:prstGeom prst="rect">
            <a:avLst/>
          </a:prstGeom>
          <a:noFill/>
        </p:spPr>
        <p:txBody>
          <a:bodyPr wrap="none" rtlCol="0">
            <a:spAutoFit/>
          </a:bodyPr>
          <a:lstStyle/>
          <a:p>
            <a:r>
              <a:rPr lang="en-US" sz="1400" b="1" dirty="0" smtClean="0">
                <a:solidFill>
                  <a:srgbClr val="92D050"/>
                </a:solidFill>
                <a:latin typeface="Swis721 BT" pitchFamily="34" charset="0"/>
              </a:rPr>
              <a:t>Dry-</a:t>
            </a:r>
            <a:r>
              <a:rPr lang="en-US" sz="1400" b="1" dirty="0">
                <a:solidFill>
                  <a:srgbClr val="92D050"/>
                </a:solidFill>
                <a:latin typeface="Swis721 BT" pitchFamily="34" charset="0"/>
              </a:rPr>
              <a:t>Wet (~7.5 </a:t>
            </a:r>
            <a:r>
              <a:rPr lang="en-US" sz="1400" b="1" dirty="0" smtClean="0">
                <a:solidFill>
                  <a:srgbClr val="92D050"/>
                </a:solidFill>
                <a:latin typeface="Swis721 BT" pitchFamily="34" charset="0"/>
              </a:rPr>
              <a:t>m</a:t>
            </a:r>
            <a:r>
              <a:rPr lang="en-US" sz="1400" b="1" baseline="30000" dirty="0" smtClean="0">
                <a:solidFill>
                  <a:srgbClr val="92D050"/>
                </a:solidFill>
                <a:latin typeface="Swis721 BT" pitchFamily="34" charset="0"/>
              </a:rPr>
              <a:t>3</a:t>
            </a:r>
            <a:r>
              <a:rPr lang="en-US" sz="1400" b="1" dirty="0" smtClean="0">
                <a:solidFill>
                  <a:srgbClr val="92D050"/>
                </a:solidFill>
                <a:latin typeface="Swis721 BT" pitchFamily="34" charset="0"/>
              </a:rPr>
              <a:t> cm</a:t>
            </a:r>
            <a:r>
              <a:rPr lang="en-US" sz="1400" b="1" baseline="30000" dirty="0">
                <a:solidFill>
                  <a:srgbClr val="92D050"/>
                </a:solidFill>
                <a:latin typeface="Swis721 BT" pitchFamily="34" charset="0"/>
              </a:rPr>
              <a:t>-3</a:t>
            </a:r>
            <a:r>
              <a:rPr lang="en-US" sz="1400" b="1" dirty="0">
                <a:solidFill>
                  <a:srgbClr val="92D050"/>
                </a:solidFill>
                <a:latin typeface="Swis721 BT" pitchFamily="34" charset="0"/>
              </a:rPr>
              <a:t>)</a:t>
            </a:r>
          </a:p>
          <a:p>
            <a:r>
              <a:rPr lang="en-US" sz="1400" b="1" dirty="0" smtClean="0">
                <a:solidFill>
                  <a:schemeClr val="accent3"/>
                </a:solidFill>
                <a:latin typeface="Swis721 BT" pitchFamily="34" charset="0"/>
              </a:rPr>
              <a:t>(</a:t>
            </a:r>
            <a:r>
              <a:rPr lang="en-US" sz="1400" b="1" dirty="0">
                <a:solidFill>
                  <a:schemeClr val="accent3"/>
                </a:solidFill>
                <a:latin typeface="Swis721 BT" pitchFamily="34" charset="0"/>
              </a:rPr>
              <a:t>~7.5 </a:t>
            </a:r>
            <a:r>
              <a:rPr lang="en-US" sz="1400" b="1" dirty="0">
                <a:solidFill>
                  <a:schemeClr val="accent3"/>
                </a:solidFill>
                <a:latin typeface="Swis721 BT" pitchFamily="34" charset="0"/>
                <a:sym typeface="Symbol"/>
              </a:rPr>
              <a:t>m</a:t>
            </a:r>
            <a:r>
              <a:rPr lang="en-US" sz="1400" b="1" baseline="30000" dirty="0">
                <a:solidFill>
                  <a:schemeClr val="accent3"/>
                </a:solidFill>
                <a:latin typeface="Swis721 BT" pitchFamily="34" charset="0"/>
                <a:sym typeface="Symbol"/>
              </a:rPr>
              <a:t>3</a:t>
            </a:r>
            <a:r>
              <a:rPr lang="en-US" sz="1400" b="1" dirty="0">
                <a:solidFill>
                  <a:schemeClr val="accent3"/>
                </a:solidFill>
                <a:latin typeface="Swis721 BT" pitchFamily="34" charset="0"/>
                <a:sym typeface="Symbol"/>
              </a:rPr>
              <a:t> m</a:t>
            </a:r>
            <a:r>
              <a:rPr lang="en-US" sz="1400" b="1" baseline="30000" dirty="0">
                <a:solidFill>
                  <a:schemeClr val="accent3"/>
                </a:solidFill>
                <a:latin typeface="Swis721 BT" pitchFamily="34" charset="0"/>
                <a:sym typeface="Symbol"/>
              </a:rPr>
              <a:t>-3</a:t>
            </a:r>
            <a:r>
              <a:rPr lang="en-US" sz="1400" b="1" dirty="0">
                <a:solidFill>
                  <a:schemeClr val="accent3"/>
                </a:solidFill>
                <a:latin typeface="Swis721 BT" pitchFamily="34" charset="0"/>
              </a:rPr>
              <a:t>)</a:t>
            </a:r>
          </a:p>
        </p:txBody>
      </p:sp>
      <p:cxnSp>
        <p:nvCxnSpPr>
          <p:cNvPr id="31" name="Straight Arrow Connector 30"/>
          <p:cNvCxnSpPr/>
          <p:nvPr/>
        </p:nvCxnSpPr>
        <p:spPr>
          <a:xfrm flipH="1">
            <a:off x="3826690" y="1274017"/>
            <a:ext cx="225731" cy="856506"/>
          </a:xfrm>
          <a:prstGeom prst="straightConnector1">
            <a:avLst/>
          </a:prstGeom>
          <a:ln>
            <a:solidFill>
              <a:srgbClr val="92D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252014" y="1274017"/>
            <a:ext cx="282575" cy="836712"/>
          </a:xfrm>
          <a:prstGeom prst="straightConnector1">
            <a:avLst/>
          </a:prstGeom>
          <a:ln>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Title 1"/>
          <p:cNvSpPr txBox="1">
            <a:spLocks/>
          </p:cNvSpPr>
          <p:nvPr/>
        </p:nvSpPr>
        <p:spPr>
          <a:xfrm>
            <a:off x="2971800" y="63501"/>
            <a:ext cx="6172200" cy="495299"/>
          </a:xfrm>
          <a:prstGeom prst="rect">
            <a:avLst/>
          </a:prstGeom>
        </p:spPr>
        <p:txBody>
          <a:bodyPr/>
          <a:lstStyle>
            <a:lvl1pPr algn="r" defTabSz="914400" rtl="0" eaLnBrk="1" latinLnBrk="0" hangingPunct="1">
              <a:spcBef>
                <a:spcPct val="0"/>
              </a:spcBef>
              <a:buNone/>
              <a:defRPr sz="2400" b="1" kern="1200" baseline="0">
                <a:solidFill>
                  <a:schemeClr val="bg1"/>
                </a:solidFill>
                <a:latin typeface="Swis721 BT" pitchFamily="34" charset="0"/>
                <a:ea typeface="+mj-ea"/>
                <a:cs typeface="+mj-cs"/>
              </a:defRPr>
            </a:lvl1pPr>
          </a:lstStyle>
          <a:p>
            <a:r>
              <a:rPr lang="en-US" dirty="0" err="1" smtClean="0">
                <a:latin typeface="Century Gothic"/>
                <a:cs typeface="Century Gothic"/>
              </a:rPr>
              <a:t>Quicklook</a:t>
            </a:r>
            <a:r>
              <a:rPr lang="en-US" dirty="0" smtClean="0">
                <a:latin typeface="Century Gothic"/>
                <a:cs typeface="Century Gothic"/>
              </a:rPr>
              <a:t> sample</a:t>
            </a:r>
            <a:endParaRPr lang="en-US" dirty="0">
              <a:latin typeface="Century Gothic"/>
              <a:cs typeface="Century Gothic"/>
            </a:endParaRPr>
          </a:p>
        </p:txBody>
      </p:sp>
      <p:sp>
        <p:nvSpPr>
          <p:cNvPr id="35" name="TextBox 34"/>
          <p:cNvSpPr txBox="1"/>
          <p:nvPr/>
        </p:nvSpPr>
        <p:spPr>
          <a:xfrm>
            <a:off x="6313904" y="3275208"/>
            <a:ext cx="2901035" cy="132343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1450">
              <a:buFont typeface="Arial"/>
              <a:buChar char="•"/>
            </a:pPr>
            <a:r>
              <a:rPr lang="en-US" sz="1600" b="1" dirty="0" smtClean="0">
                <a:solidFill>
                  <a:srgbClr val="3366FF"/>
                </a:solidFill>
                <a:latin typeface="Calibri"/>
                <a:cs typeface="Calibri"/>
              </a:rPr>
              <a:t>Dry Mass:</a:t>
            </a:r>
            <a:r>
              <a:rPr lang="en-US" sz="1600" dirty="0" smtClean="0">
                <a:solidFill>
                  <a:srgbClr val="3366FF"/>
                </a:solidFill>
                <a:latin typeface="Calibri"/>
                <a:cs typeface="Calibri"/>
              </a:rPr>
              <a:t> dry</a:t>
            </a:r>
          </a:p>
          <a:p>
            <a:pPr indent="171450">
              <a:buFont typeface="Arial"/>
              <a:buChar char="•"/>
            </a:pPr>
            <a:r>
              <a:rPr lang="en-US" sz="1600" b="1" dirty="0" smtClean="0">
                <a:solidFill>
                  <a:srgbClr val="3366FF"/>
                </a:solidFill>
                <a:latin typeface="Calibri"/>
                <a:cs typeface="Calibri"/>
              </a:rPr>
              <a:t>Wet Mass: </a:t>
            </a:r>
            <a:r>
              <a:rPr lang="en-US" sz="1600" dirty="0" smtClean="0">
                <a:solidFill>
                  <a:srgbClr val="3366FF"/>
                </a:solidFill>
                <a:latin typeface="Calibri"/>
                <a:cs typeface="Calibri"/>
              </a:rPr>
              <a:t>dry-wet – dry  </a:t>
            </a:r>
          </a:p>
          <a:p>
            <a:pPr indent="166688">
              <a:buFont typeface="Arial"/>
              <a:buChar char="•"/>
            </a:pPr>
            <a:r>
              <a:rPr lang="en-US" sz="1600" b="1" dirty="0" smtClean="0">
                <a:solidFill>
                  <a:srgbClr val="3366FF"/>
                </a:solidFill>
                <a:latin typeface="Calibri"/>
                <a:cs typeface="Calibri"/>
              </a:rPr>
              <a:t>Semi-volatile Mass: </a:t>
            </a:r>
            <a:r>
              <a:rPr lang="en-US" sz="1600" dirty="0" smtClean="0">
                <a:solidFill>
                  <a:srgbClr val="3366FF"/>
                </a:solidFill>
                <a:latin typeface="Calibri"/>
                <a:cs typeface="Calibri"/>
              </a:rPr>
              <a:t>do </a:t>
            </a:r>
          </a:p>
          <a:p>
            <a:pPr indent="166688"/>
            <a:r>
              <a:rPr lang="en-US" sz="1600" dirty="0" smtClean="0">
                <a:solidFill>
                  <a:srgbClr val="3366FF"/>
                </a:solidFill>
                <a:latin typeface="Calibri"/>
                <a:cs typeface="Calibri"/>
              </a:rPr>
              <a:t>nothing – dry-wet</a:t>
            </a:r>
          </a:p>
          <a:p>
            <a:pPr indent="171450">
              <a:buFont typeface="Arial"/>
              <a:buChar char="•"/>
            </a:pPr>
            <a:endParaRPr lang="en-US" sz="1600" b="1" dirty="0">
              <a:solidFill>
                <a:srgbClr val="3366FF"/>
              </a:solidFill>
              <a:latin typeface="Calibri"/>
              <a:cs typeface="Calibri"/>
            </a:endParaRPr>
          </a:p>
        </p:txBody>
      </p:sp>
      <p:sp>
        <p:nvSpPr>
          <p:cNvPr id="36" name="TextBox 35"/>
          <p:cNvSpPr txBox="1"/>
          <p:nvPr/>
        </p:nvSpPr>
        <p:spPr>
          <a:xfrm rot="16200000">
            <a:off x="-447352" y="2382461"/>
            <a:ext cx="1805676" cy="27699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indent="171450" algn="ctr"/>
            <a:r>
              <a:rPr lang="en-US" sz="1200" b="1" dirty="0" smtClean="0">
                <a:solidFill>
                  <a:schemeClr val="tx1"/>
                </a:solidFill>
                <a:latin typeface="Calibri"/>
                <a:cs typeface="Calibri"/>
              </a:rPr>
              <a:t>V(µm</a:t>
            </a:r>
            <a:r>
              <a:rPr lang="en-US" sz="1200" b="1" baseline="30000" dirty="0" smtClean="0">
                <a:solidFill>
                  <a:schemeClr val="tx1"/>
                </a:solidFill>
                <a:latin typeface="Calibri"/>
                <a:cs typeface="Calibri"/>
              </a:rPr>
              <a:t>3</a:t>
            </a:r>
            <a:r>
              <a:rPr lang="en-US" sz="1200" b="1" dirty="0" smtClean="0">
                <a:solidFill>
                  <a:schemeClr val="tx1"/>
                </a:solidFill>
                <a:latin typeface="Calibri"/>
                <a:cs typeface="Calibri"/>
              </a:rPr>
              <a:t>cm</a:t>
            </a:r>
            <a:r>
              <a:rPr lang="en-US" sz="1200" b="1" baseline="30000" dirty="0" smtClean="0">
                <a:solidFill>
                  <a:schemeClr val="tx1"/>
                </a:solidFill>
                <a:latin typeface="Calibri"/>
                <a:cs typeface="Calibri"/>
              </a:rPr>
              <a:t>-3</a:t>
            </a:r>
            <a:r>
              <a:rPr lang="en-US" sz="1200" b="1" dirty="0" smtClean="0">
                <a:solidFill>
                  <a:schemeClr val="tx1"/>
                </a:solidFill>
                <a:latin typeface="Calibri"/>
                <a:cs typeface="Calibri"/>
              </a:rPr>
              <a:t>)</a:t>
            </a:r>
            <a:endParaRPr lang="en-US" sz="1200" b="1" dirty="0">
              <a:solidFill>
                <a:schemeClr val="tx1"/>
              </a:solidFill>
              <a:latin typeface="Calibri"/>
              <a:cs typeface="Calibri"/>
            </a:endParaRPr>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r"/>
            <a:r>
              <a:rPr lang="en-US" sz="2600" b="1" dirty="0" smtClean="0">
                <a:solidFill>
                  <a:schemeClr val="bg1"/>
                </a:solidFill>
                <a:latin typeface="Calibri"/>
                <a:cs typeface="Calibri"/>
              </a:rPr>
              <a:t>Summary Plot</a:t>
            </a:r>
            <a:endParaRPr lang="en-US" sz="2600" b="1" baseline="-25000" dirty="0">
              <a:solidFill>
                <a:schemeClr val="bg1"/>
              </a:solidFill>
              <a:latin typeface="Calibri"/>
              <a:cs typeface="Calibri"/>
            </a:endParaRPr>
          </a:p>
        </p:txBody>
      </p:sp>
      <p:pic>
        <p:nvPicPr>
          <p:cNvPr id="27" name="Picture 26" descr="Screen Shot 2013-08-16 at 7.30.18 PM.png"/>
          <p:cNvPicPr>
            <a:picLocks noChangeAspect="1"/>
          </p:cNvPicPr>
          <p:nvPr/>
        </p:nvPicPr>
        <p:blipFill>
          <a:blip r:embed="rId2"/>
          <a:srcRect b="25873"/>
          <a:stretch>
            <a:fillRect/>
          </a:stretch>
        </p:blipFill>
        <p:spPr>
          <a:xfrm>
            <a:off x="57273" y="685800"/>
            <a:ext cx="7410327" cy="5756464"/>
          </a:xfrm>
          <a:prstGeom prst="rect">
            <a:avLst/>
          </a:prstGeom>
        </p:spPr>
      </p:pic>
      <p:sp>
        <p:nvSpPr>
          <p:cNvPr id="29" name="Rectangle 28"/>
          <p:cNvSpPr/>
          <p:nvPr/>
        </p:nvSpPr>
        <p:spPr>
          <a:xfrm>
            <a:off x="4038600" y="3429000"/>
            <a:ext cx="4572000" cy="1200329"/>
          </a:xfrm>
          <a:prstGeom prst="rect">
            <a:avLst/>
          </a:prstGeom>
          <a:solidFill>
            <a:schemeClr val="bg1">
              <a:alpha val="87000"/>
            </a:schemeClr>
          </a:solidFill>
          <a:ln w="25400">
            <a:solidFill>
              <a:schemeClr val="tx1"/>
            </a:solidFill>
          </a:ln>
        </p:spPr>
        <p:txBody>
          <a:bodyPr>
            <a:spAutoFit/>
          </a:bodyPr>
          <a:lstStyle/>
          <a:p>
            <a:r>
              <a:rPr lang="en-US" b="1" dirty="0" smtClean="0">
                <a:solidFill>
                  <a:srgbClr val="3366FF"/>
                </a:solidFill>
                <a:latin typeface="Calibri"/>
                <a:cs typeface="Calibri"/>
              </a:rPr>
              <a:t>For dry spectra, 18% of the volume is found in the smaller </a:t>
            </a:r>
            <a:r>
              <a:rPr lang="en-US" b="1" dirty="0" err="1" smtClean="0">
                <a:solidFill>
                  <a:srgbClr val="3366FF"/>
                </a:solidFill>
                <a:latin typeface="Calibri"/>
                <a:cs typeface="Calibri"/>
              </a:rPr>
              <a:t>D</a:t>
            </a:r>
            <a:r>
              <a:rPr lang="en-US" b="1" baseline="-25000" dirty="0" err="1" smtClean="0">
                <a:solidFill>
                  <a:srgbClr val="3366FF"/>
                </a:solidFill>
                <a:latin typeface="Calibri"/>
                <a:cs typeface="Calibri"/>
              </a:rPr>
              <a:t>p</a:t>
            </a:r>
            <a:r>
              <a:rPr lang="en-US" b="1" dirty="0" smtClean="0">
                <a:solidFill>
                  <a:srgbClr val="3366FF"/>
                </a:solidFill>
                <a:latin typeface="Calibri"/>
                <a:cs typeface="Calibri"/>
              </a:rPr>
              <a:t> mode.  For dry-wet spectra, 13% of the volume is found in the smaller </a:t>
            </a:r>
            <a:r>
              <a:rPr lang="en-US" b="1" dirty="0" err="1" smtClean="0">
                <a:solidFill>
                  <a:srgbClr val="3366FF"/>
                </a:solidFill>
                <a:latin typeface="Calibri"/>
                <a:cs typeface="Calibri"/>
              </a:rPr>
              <a:t>D</a:t>
            </a:r>
            <a:r>
              <a:rPr lang="en-US" b="1" baseline="-25000" dirty="0" err="1" smtClean="0">
                <a:solidFill>
                  <a:srgbClr val="3366FF"/>
                </a:solidFill>
                <a:latin typeface="Calibri"/>
                <a:cs typeface="Calibri"/>
              </a:rPr>
              <a:t>p</a:t>
            </a:r>
            <a:r>
              <a:rPr lang="en-US" b="1" dirty="0" smtClean="0">
                <a:solidFill>
                  <a:srgbClr val="3366FF"/>
                </a:solidFill>
                <a:latin typeface="Calibri"/>
                <a:cs typeface="Calibri"/>
              </a:rPr>
              <a:t> mode </a:t>
            </a:r>
            <a:r>
              <a:rPr lang="en-US" b="1" dirty="0" err="1" smtClean="0">
                <a:solidFill>
                  <a:srgbClr val="3366FF"/>
                </a:solidFill>
                <a:latin typeface="Calibri"/>
                <a:cs typeface="Calibri"/>
                <a:sym typeface="Wingdings"/>
              </a:rPr>
              <a:t></a:t>
            </a:r>
            <a:r>
              <a:rPr lang="en-US" b="1" dirty="0" smtClean="0">
                <a:solidFill>
                  <a:srgbClr val="3366FF"/>
                </a:solidFill>
                <a:latin typeface="Calibri"/>
                <a:cs typeface="Calibri"/>
                <a:sym typeface="Wingdings"/>
              </a:rPr>
              <a:t> water uptake increases </a:t>
            </a:r>
            <a:r>
              <a:rPr lang="en-US" b="1" dirty="0" err="1" smtClean="0">
                <a:solidFill>
                  <a:srgbClr val="3366FF"/>
                </a:solidFill>
                <a:latin typeface="Calibri"/>
                <a:cs typeface="Calibri"/>
                <a:sym typeface="Wingdings"/>
              </a:rPr>
              <a:t>D</a:t>
            </a:r>
            <a:r>
              <a:rPr lang="en-US" b="1" baseline="-25000" dirty="0" err="1" smtClean="0">
                <a:solidFill>
                  <a:srgbClr val="3366FF"/>
                </a:solidFill>
                <a:latin typeface="Calibri"/>
                <a:cs typeface="Calibri"/>
                <a:sym typeface="Wingdings"/>
              </a:rPr>
              <a:t>p</a:t>
            </a:r>
            <a:endParaRPr lang="en-US" b="1" baseline="-25000" dirty="0">
              <a:solidFill>
                <a:srgbClr val="3366FF"/>
              </a:solidFill>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277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itle 1"/>
          <p:cNvSpPr>
            <a:spLocks noGrp="1"/>
          </p:cNvSpPr>
          <p:nvPr>
            <p:ph type="title"/>
          </p:nvPr>
        </p:nvSpPr>
        <p:spPr>
          <a:xfrm>
            <a:off x="0" y="0"/>
            <a:ext cx="9144000" cy="609600"/>
          </a:xfrm>
        </p:spPr>
        <p:txBody>
          <a:bodyPr/>
          <a:lstStyle/>
          <a:p>
            <a:pPr algn="r"/>
            <a:r>
              <a:rPr lang="en-US" sz="2400" b="1" dirty="0" smtClean="0">
                <a:solidFill>
                  <a:schemeClr val="bg1"/>
                </a:solidFill>
                <a:latin typeface="Century Gothic"/>
                <a:cs typeface="Century Gothic"/>
              </a:rPr>
              <a:t>95% confidence interval for water</a:t>
            </a:r>
            <a:endParaRPr lang="en-US" sz="2400" b="1" dirty="0">
              <a:solidFill>
                <a:schemeClr val="bg1"/>
              </a:solidFill>
              <a:latin typeface="Century Gothic"/>
              <a:cs typeface="Century Gothic"/>
            </a:endParaRPr>
          </a:p>
        </p:txBody>
      </p:sp>
      <p:pic>
        <p:nvPicPr>
          <p:cNvPr id="2" name="Picture 1" descr="figure5b.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143000" y="115022"/>
            <a:ext cx="7162800" cy="6514378"/>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1526273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descr="1to1.pdf"/>
          <p:cNvPicPr>
            <a:picLocks noChangeAspect="1"/>
          </p:cNvPicPr>
          <p:nvPr/>
        </p:nvPicPr>
        <p:blipFill>
          <a:blip r:embed="rId2"/>
          <a:stretch>
            <a:fillRect/>
          </a:stretch>
        </p:blipFill>
        <p:spPr>
          <a:xfrm>
            <a:off x="1003300" y="-76200"/>
            <a:ext cx="6845300" cy="6845300"/>
          </a:xfrm>
          <a:prstGeom prst="rect">
            <a:avLst/>
          </a:prstGeom>
        </p:spPr>
      </p:pic>
      <p:sp>
        <p:nvSpPr>
          <p:cNvPr id="10" name="Title 1"/>
          <p:cNvSpPr txBox="1">
            <a:spLocks/>
          </p:cNvSpPr>
          <p:nvPr/>
        </p:nvSpPr>
        <p:spPr bwMode="auto">
          <a:xfrm>
            <a:off x="2971800" y="0"/>
            <a:ext cx="6172200" cy="5969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600" b="1" i="0" u="none" strike="noStrike" kern="0" cap="none" spc="0" normalizeH="0" baseline="0" noProof="0" dirty="0" smtClean="0">
                <a:ln>
                  <a:noFill/>
                </a:ln>
                <a:solidFill>
                  <a:schemeClr val="bg1"/>
                </a:solidFill>
                <a:effectLst/>
                <a:uLnTx/>
                <a:uFillTx/>
                <a:latin typeface="Calibri"/>
                <a:ea typeface="+mj-ea"/>
                <a:cs typeface="Calibri"/>
              </a:rPr>
              <a:t>CMAQ comparison</a:t>
            </a:r>
            <a:endParaRPr kumimoji="0" lang="en-US" sz="2600" b="1" i="0" u="none" strike="noStrike" kern="0" cap="none" spc="0" normalizeH="0" baseline="0" noProof="0" dirty="0">
              <a:ln>
                <a:noFill/>
              </a:ln>
              <a:solidFill>
                <a:schemeClr val="bg1"/>
              </a:solidFill>
              <a:effectLst/>
              <a:uLnTx/>
              <a:uFillTx/>
              <a:latin typeface="Calibri"/>
              <a:ea typeface="+mj-ea"/>
              <a:cs typeface="Calibri"/>
            </a:endParaRPr>
          </a:p>
        </p:txBody>
      </p:sp>
      <p:sp>
        <p:nvSpPr>
          <p:cNvPr id="11" name="Rectangle 10"/>
          <p:cNvSpPr/>
          <p:nvPr/>
        </p:nvSpPr>
        <p:spPr>
          <a:xfrm>
            <a:off x="6198437" y="990600"/>
            <a:ext cx="509675" cy="338554"/>
          </a:xfrm>
          <a:prstGeom prst="rect">
            <a:avLst/>
          </a:prstGeom>
        </p:spPr>
        <p:txBody>
          <a:bodyPr wrap="none">
            <a:spAutoFit/>
          </a:bodyPr>
          <a:lstStyle/>
          <a:p>
            <a:r>
              <a:rPr lang="en-US" sz="1600" dirty="0">
                <a:latin typeface="Helvetica"/>
                <a:cs typeface="Helvetica"/>
              </a:rPr>
              <a:t>y</a:t>
            </a:r>
            <a:r>
              <a:rPr lang="en-US" sz="1600" dirty="0" smtClean="0">
                <a:latin typeface="Helvetica"/>
                <a:cs typeface="Helvetica"/>
              </a:rPr>
              <a:t>=x</a:t>
            </a:r>
            <a:endParaRPr lang="en-US" sz="1600" dirty="0">
              <a:latin typeface="Helvetica"/>
              <a:cs typeface="Helvetica"/>
            </a:endParaRPr>
          </a:p>
        </p:txBody>
      </p:sp>
      <p:sp>
        <p:nvSpPr>
          <p:cNvPr id="5" name="TextBox 4"/>
          <p:cNvSpPr txBox="1"/>
          <p:nvPr/>
        </p:nvSpPr>
        <p:spPr>
          <a:xfrm>
            <a:off x="4191000" y="6172200"/>
            <a:ext cx="1219200" cy="369332"/>
          </a:xfrm>
          <a:prstGeom prst="rect">
            <a:avLst/>
          </a:prstGeom>
          <a:solidFill>
            <a:schemeClr val="bg1"/>
          </a:solidFill>
        </p:spPr>
        <p:txBody>
          <a:bodyPr wrap="square" rtlCol="0">
            <a:spAutoFit/>
          </a:bodyPr>
          <a:lstStyle/>
          <a:p>
            <a:pPr algn="ctr"/>
            <a:r>
              <a:rPr lang="en-US" dirty="0" smtClean="0">
                <a:latin typeface="Helvetica"/>
                <a:cs typeface="Helvetica"/>
              </a:rPr>
              <a:t>SVDMA</a:t>
            </a:r>
            <a:endParaRPr lang="en-US" dirty="0">
              <a:latin typeface="Helvetica"/>
              <a:cs typeface="Helvetica"/>
            </a:endParaRPr>
          </a:p>
        </p:txBody>
      </p:sp>
      <p:sp>
        <p:nvSpPr>
          <p:cNvPr id="6" name="TextBox 5"/>
          <p:cNvSpPr txBox="1"/>
          <p:nvPr/>
        </p:nvSpPr>
        <p:spPr>
          <a:xfrm rot="16200000">
            <a:off x="577334" y="3091934"/>
            <a:ext cx="1219200" cy="369332"/>
          </a:xfrm>
          <a:prstGeom prst="rect">
            <a:avLst/>
          </a:prstGeom>
          <a:solidFill>
            <a:schemeClr val="bg1"/>
          </a:solidFill>
        </p:spPr>
        <p:txBody>
          <a:bodyPr wrap="square" rtlCol="0">
            <a:spAutoFit/>
          </a:bodyPr>
          <a:lstStyle/>
          <a:p>
            <a:pPr algn="ctr"/>
            <a:r>
              <a:rPr lang="en-US" dirty="0" smtClean="0">
                <a:latin typeface="Helvetica"/>
                <a:cs typeface="Helvetica"/>
              </a:rPr>
              <a:t>CMAQ</a:t>
            </a:r>
            <a:endParaRPr lang="en-US" dirty="0">
              <a:latin typeface="Helvetica"/>
              <a:cs typeface="Helvetica"/>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0279542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 name="Picture 33" descr="sulfatehourly.png"/>
          <p:cNvPicPr>
            <a:picLocks noChangeAspect="1"/>
          </p:cNvPicPr>
          <p:nvPr/>
        </p:nvPicPr>
        <p:blipFill>
          <a:blip r:embed="rId3"/>
          <a:stretch>
            <a:fillRect/>
          </a:stretch>
        </p:blipFill>
        <p:spPr>
          <a:xfrm>
            <a:off x="609600" y="838200"/>
            <a:ext cx="7835900" cy="5718679"/>
          </a:xfrm>
          <a:prstGeom prst="rect">
            <a:avLst/>
          </a:prstGeom>
        </p:spPr>
      </p:pic>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diurnaldryCMAQ.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0" y="25400"/>
            <a:ext cx="9144000" cy="665018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133274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diurnalwaterCMAQ.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12700" y="207818"/>
            <a:ext cx="9144000" cy="6650182"/>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3877122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descr="RH.pdf"/>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42900" y="0"/>
            <a:ext cx="8572500" cy="6858000"/>
          </a:xfrm>
          <a:prstGeom prst="rect">
            <a:avLst/>
          </a:prstGeom>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3961851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Content Placeholder 6" descr="ptcl H2O Lay 1.png"/>
          <p:cNvPicPr>
            <a:picLocks noGrp="1" noChangeAspect="1"/>
          </p:cNvPicPr>
          <p:nvPr>
            <p:ph sz="half" idx="1"/>
          </p:nvPr>
        </p:nvPicPr>
        <p:blipFill>
          <a:blip r:embed="rId3" cstate="print"/>
          <a:srcRect l="6840" b="29975"/>
          <a:stretch>
            <a:fillRect/>
          </a:stretch>
        </p:blipFill>
        <p:spPr>
          <a:xfrm>
            <a:off x="549001" y="2829498"/>
            <a:ext cx="4801624" cy="3163293"/>
          </a:xfrm>
        </p:spPr>
      </p:pic>
      <p:pic>
        <p:nvPicPr>
          <p:cNvPr id="5" name="Content Placeholder 7" descr="ptcl org Lay1.png"/>
          <p:cNvPicPr>
            <a:picLocks noChangeAspect="1"/>
          </p:cNvPicPr>
          <p:nvPr/>
        </p:nvPicPr>
        <p:blipFill>
          <a:blip r:embed="rId4" cstate="print"/>
          <a:srcRect l="12435" b="29975"/>
          <a:stretch>
            <a:fillRect/>
          </a:stretch>
        </p:blipFill>
        <p:spPr>
          <a:xfrm>
            <a:off x="4249750" y="2819400"/>
            <a:ext cx="4513250" cy="3163293"/>
          </a:xfrm>
          <a:prstGeom prst="rect">
            <a:avLst/>
          </a:prstGeom>
        </p:spPr>
      </p:pic>
      <p:sp>
        <p:nvSpPr>
          <p:cNvPr id="6" name="TextBox 5"/>
          <p:cNvSpPr txBox="1"/>
          <p:nvPr/>
        </p:nvSpPr>
        <p:spPr>
          <a:xfrm>
            <a:off x="869413" y="2848614"/>
            <a:ext cx="3352800" cy="369332"/>
          </a:xfrm>
          <a:prstGeom prst="rect">
            <a:avLst/>
          </a:prstGeom>
          <a:solidFill>
            <a:schemeClr val="bg1"/>
          </a:solidFill>
        </p:spPr>
        <p:txBody>
          <a:bodyPr wrap="square" rtlCol="0">
            <a:spAutoFit/>
          </a:bodyPr>
          <a:lstStyle/>
          <a:p>
            <a:pPr algn="ctr"/>
            <a:r>
              <a:rPr lang="en-US" dirty="0" smtClean="0">
                <a:latin typeface="Calibri"/>
                <a:cs typeface="Calibri"/>
              </a:rPr>
              <a:t>Particle Phase Liquid Water</a:t>
            </a:r>
            <a:endParaRPr lang="en-US" dirty="0">
              <a:latin typeface="Calibri"/>
              <a:cs typeface="Calibri"/>
            </a:endParaRPr>
          </a:p>
        </p:txBody>
      </p:sp>
      <p:sp>
        <p:nvSpPr>
          <p:cNvPr id="7" name="TextBox 6"/>
          <p:cNvSpPr txBox="1"/>
          <p:nvPr/>
        </p:nvSpPr>
        <p:spPr>
          <a:xfrm>
            <a:off x="4222213" y="2848614"/>
            <a:ext cx="3448050" cy="369332"/>
          </a:xfrm>
          <a:prstGeom prst="rect">
            <a:avLst/>
          </a:prstGeom>
          <a:solidFill>
            <a:schemeClr val="bg1"/>
          </a:solidFill>
        </p:spPr>
        <p:txBody>
          <a:bodyPr wrap="square" rtlCol="0">
            <a:spAutoFit/>
          </a:bodyPr>
          <a:lstStyle/>
          <a:p>
            <a:pPr algn="ctr"/>
            <a:r>
              <a:rPr lang="en-US" dirty="0" smtClean="0">
                <a:latin typeface="Calibri"/>
                <a:cs typeface="Calibri"/>
              </a:rPr>
              <a:t>Particle Phase Organic Mass</a:t>
            </a:r>
            <a:endParaRPr lang="en-US" dirty="0">
              <a:latin typeface="Calibri"/>
              <a:cs typeface="Calibri"/>
            </a:endParaRPr>
          </a:p>
        </p:txBody>
      </p:sp>
      <p:sp>
        <p:nvSpPr>
          <p:cNvPr id="8" name="Rectangle 7"/>
          <p:cNvSpPr/>
          <p:nvPr/>
        </p:nvSpPr>
        <p:spPr>
          <a:xfrm>
            <a:off x="7727413" y="3022129"/>
            <a:ext cx="762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grpSp>
        <p:nvGrpSpPr>
          <p:cNvPr id="24" name="Group 23"/>
          <p:cNvGrpSpPr/>
          <p:nvPr/>
        </p:nvGrpSpPr>
        <p:grpSpPr>
          <a:xfrm>
            <a:off x="7557208" y="3123967"/>
            <a:ext cx="655531" cy="2774507"/>
            <a:chOff x="7557208" y="3149838"/>
            <a:chExt cx="655531" cy="2774507"/>
          </a:xfrm>
        </p:grpSpPr>
        <p:sp>
          <p:nvSpPr>
            <p:cNvPr id="10" name="TextBox 9"/>
            <p:cNvSpPr txBox="1"/>
            <p:nvPr/>
          </p:nvSpPr>
          <p:spPr>
            <a:xfrm rot="16200000">
              <a:off x="7315318" y="4289035"/>
              <a:ext cx="791558" cy="307777"/>
            </a:xfrm>
            <a:prstGeom prst="rect">
              <a:avLst/>
            </a:prstGeom>
            <a:noFill/>
          </p:spPr>
          <p:txBody>
            <a:bodyPr wrap="square" rtlCol="0">
              <a:spAutoFit/>
            </a:bodyPr>
            <a:lstStyle/>
            <a:p>
              <a:r>
                <a:rPr lang="en-US" sz="1400" dirty="0" smtClean="0">
                  <a:latin typeface="Calibri"/>
                  <a:cs typeface="Calibri"/>
                </a:rPr>
                <a:t>µg m</a:t>
              </a:r>
              <a:r>
                <a:rPr lang="en-US" sz="1400" baseline="30000" dirty="0" smtClean="0">
                  <a:latin typeface="Calibri"/>
                  <a:cs typeface="Calibri"/>
                </a:rPr>
                <a:t>-3</a:t>
              </a:r>
              <a:endParaRPr lang="en-US" sz="1400" baseline="30000" dirty="0">
                <a:latin typeface="Calibri"/>
                <a:cs typeface="Calibri"/>
              </a:endParaRPr>
            </a:p>
          </p:txBody>
        </p:sp>
        <p:pic>
          <p:nvPicPr>
            <p:cNvPr id="11" name="Content Placeholder 7" descr="ptcl org Lay1.png"/>
            <p:cNvPicPr>
              <a:picLocks noChangeAspect="1"/>
            </p:cNvPicPr>
            <p:nvPr/>
          </p:nvPicPr>
          <p:blipFill>
            <a:blip r:embed="rId4" cstate="print"/>
            <a:srcRect l="87834" t="8434" r="7731" b="34214"/>
            <a:stretch>
              <a:fillRect/>
            </a:stretch>
          </p:blipFill>
          <p:spPr>
            <a:xfrm>
              <a:off x="7984139" y="3226038"/>
              <a:ext cx="228600" cy="2590800"/>
            </a:xfrm>
            <a:prstGeom prst="rect">
              <a:avLst/>
            </a:prstGeom>
          </p:spPr>
        </p:pic>
        <p:sp>
          <p:nvSpPr>
            <p:cNvPr id="12" name="TextBox 11"/>
            <p:cNvSpPr txBox="1"/>
            <p:nvPr/>
          </p:nvSpPr>
          <p:spPr>
            <a:xfrm>
              <a:off x="7671507" y="3149838"/>
              <a:ext cx="341760" cy="276999"/>
            </a:xfrm>
            <a:prstGeom prst="rect">
              <a:avLst/>
            </a:prstGeom>
            <a:noFill/>
          </p:spPr>
          <p:txBody>
            <a:bodyPr wrap="none" rtlCol="0">
              <a:spAutoFit/>
            </a:bodyPr>
            <a:lstStyle/>
            <a:p>
              <a:r>
                <a:rPr lang="en-US" sz="1200" dirty="0" smtClean="0">
                  <a:latin typeface="Calibri"/>
                  <a:cs typeface="Calibri"/>
                </a:rPr>
                <a:t>10</a:t>
              </a:r>
              <a:endParaRPr lang="en-US" sz="1200" dirty="0">
                <a:latin typeface="Calibri"/>
                <a:cs typeface="Calibri"/>
              </a:endParaRPr>
            </a:p>
          </p:txBody>
        </p:sp>
        <p:sp>
          <p:nvSpPr>
            <p:cNvPr id="13" name="TextBox 12"/>
            <p:cNvSpPr txBox="1"/>
            <p:nvPr/>
          </p:nvSpPr>
          <p:spPr>
            <a:xfrm>
              <a:off x="7756253" y="5647346"/>
              <a:ext cx="263214" cy="276999"/>
            </a:xfrm>
            <a:prstGeom prst="rect">
              <a:avLst/>
            </a:prstGeom>
            <a:noFill/>
          </p:spPr>
          <p:txBody>
            <a:bodyPr wrap="none" rtlCol="0">
              <a:spAutoFit/>
            </a:bodyPr>
            <a:lstStyle/>
            <a:p>
              <a:r>
                <a:rPr lang="en-US" sz="1200" dirty="0" smtClean="0">
                  <a:latin typeface="Calibri"/>
                  <a:cs typeface="Calibri"/>
                </a:rPr>
                <a:t>0</a:t>
              </a:r>
              <a:endParaRPr lang="en-US" sz="1200" dirty="0">
                <a:latin typeface="Calibri"/>
                <a:cs typeface="Calibri"/>
              </a:endParaRPr>
            </a:p>
          </p:txBody>
        </p:sp>
        <p:sp>
          <p:nvSpPr>
            <p:cNvPr id="14" name="TextBox 13"/>
            <p:cNvSpPr txBox="1"/>
            <p:nvPr/>
          </p:nvSpPr>
          <p:spPr>
            <a:xfrm>
              <a:off x="7756253" y="4250822"/>
              <a:ext cx="263214" cy="276999"/>
            </a:xfrm>
            <a:prstGeom prst="rect">
              <a:avLst/>
            </a:prstGeom>
            <a:noFill/>
          </p:spPr>
          <p:txBody>
            <a:bodyPr wrap="none" rtlCol="0">
              <a:spAutoFit/>
            </a:bodyPr>
            <a:lstStyle/>
            <a:p>
              <a:r>
                <a:rPr lang="en-US" sz="1200" dirty="0" smtClean="0">
                  <a:latin typeface="Calibri"/>
                  <a:cs typeface="Calibri"/>
                </a:rPr>
                <a:t>5</a:t>
              </a:r>
              <a:endParaRPr lang="en-US" sz="1200" dirty="0">
                <a:latin typeface="Calibri"/>
                <a:cs typeface="Calibri"/>
              </a:endParaRPr>
            </a:p>
          </p:txBody>
        </p:sp>
      </p:grpSp>
      <p:sp>
        <p:nvSpPr>
          <p:cNvPr id="15" name="TextBox 14"/>
          <p:cNvSpPr txBox="1"/>
          <p:nvPr/>
        </p:nvSpPr>
        <p:spPr>
          <a:xfrm>
            <a:off x="228600" y="745087"/>
            <a:ext cx="8746067" cy="1962076"/>
          </a:xfrm>
          <a:prstGeom prst="rect">
            <a:avLst/>
          </a:prstGeom>
          <a:noFill/>
        </p:spPr>
        <p:txBody>
          <a:bodyPr wrap="square" rtlCol="0">
            <a:spAutoFit/>
          </a:bodyPr>
          <a:lstStyle/>
          <a:p>
            <a:pPr marL="342900" indent="-342900">
              <a:spcAft>
                <a:spcPts val="300"/>
              </a:spcAft>
            </a:pPr>
            <a:r>
              <a:rPr lang="en-US" sz="2600" b="1" dirty="0" smtClean="0">
                <a:latin typeface="Calibri"/>
                <a:cs typeface="Calibri"/>
              </a:rPr>
              <a:t>Southern Oxidant</a:t>
            </a:r>
            <a:r>
              <a:rPr lang="en-US" sz="2600" b="1" dirty="0" smtClean="0">
                <a:latin typeface="Calibri"/>
                <a:cs typeface="Calibri"/>
              </a:rPr>
              <a:t> and </a:t>
            </a:r>
            <a:r>
              <a:rPr lang="en-US" sz="2600" b="1" dirty="0" smtClean="0">
                <a:latin typeface="Calibri"/>
                <a:cs typeface="Calibri"/>
              </a:rPr>
              <a:t>Aerosol Study (SOAS)</a:t>
            </a:r>
          </a:p>
          <a:p>
            <a:pPr marL="338138" indent="-338138">
              <a:spcAft>
                <a:spcPts val="300"/>
              </a:spcAft>
              <a:buFont typeface="Arial"/>
              <a:buChar char="•"/>
            </a:pPr>
            <a:r>
              <a:rPr lang="en-US" sz="2200" dirty="0" smtClean="0">
                <a:latin typeface="Calibri"/>
                <a:cs typeface="Calibri"/>
              </a:rPr>
              <a:t>June 1 to July 15, 2013</a:t>
            </a:r>
          </a:p>
          <a:p>
            <a:pPr marL="342900" indent="-342900">
              <a:spcAft>
                <a:spcPts val="300"/>
              </a:spcAft>
              <a:buFont typeface="Arial"/>
              <a:buChar char="•"/>
            </a:pPr>
            <a:r>
              <a:rPr lang="en-US" sz="2200" dirty="0" smtClean="0">
                <a:latin typeface="Calibri"/>
                <a:cs typeface="Calibri"/>
              </a:rPr>
              <a:t>Talladega National Forest in Brent, AL</a:t>
            </a:r>
          </a:p>
          <a:p>
            <a:pPr marL="342900" indent="-342900">
              <a:spcAft>
                <a:spcPts val="300"/>
              </a:spcAft>
              <a:buFont typeface="Arial"/>
              <a:buChar char="•"/>
            </a:pPr>
            <a:r>
              <a:rPr lang="en-US" sz="2200" dirty="0" smtClean="0">
                <a:latin typeface="Calibri"/>
                <a:cs typeface="Calibri"/>
              </a:rPr>
              <a:t>Liquid water is predicted to be the dominant aerosol constituent in the Eastern US</a:t>
            </a:r>
            <a:r>
              <a:rPr lang="en-US" sz="2200" dirty="0">
                <a:latin typeface="Calibri"/>
                <a:cs typeface="Calibri"/>
              </a:rPr>
              <a:t> </a:t>
            </a:r>
            <a:r>
              <a:rPr lang="en-US" i="1" dirty="0" smtClean="0">
                <a:latin typeface="Calibri"/>
                <a:cs typeface="Calibri"/>
              </a:rPr>
              <a:t>(Carlton and Turpin, 2013)</a:t>
            </a:r>
          </a:p>
        </p:txBody>
      </p:sp>
      <p:sp>
        <p:nvSpPr>
          <p:cNvPr id="16" name="TextBox 15"/>
          <p:cNvSpPr txBox="1"/>
          <p:nvPr/>
        </p:nvSpPr>
        <p:spPr>
          <a:xfrm>
            <a:off x="1" y="5929397"/>
            <a:ext cx="9144000" cy="369332"/>
          </a:xfrm>
          <a:prstGeom prst="rect">
            <a:avLst/>
          </a:prstGeom>
          <a:noFill/>
        </p:spPr>
        <p:txBody>
          <a:bodyPr wrap="square" rtlCol="0">
            <a:spAutoFit/>
          </a:bodyPr>
          <a:lstStyle/>
          <a:p>
            <a:pPr algn="ctr"/>
            <a:r>
              <a:rPr lang="en-US" dirty="0" smtClean="0">
                <a:latin typeface="Calibri"/>
                <a:cs typeface="Calibri"/>
              </a:rPr>
              <a:t>H</a:t>
            </a:r>
            <a:r>
              <a:rPr lang="en-US" baseline="-25000" dirty="0" smtClean="0">
                <a:latin typeface="Calibri"/>
                <a:cs typeface="Calibri"/>
              </a:rPr>
              <a:t>2</a:t>
            </a:r>
            <a:r>
              <a:rPr lang="en-US" dirty="0" smtClean="0">
                <a:latin typeface="Calibri"/>
                <a:cs typeface="Calibri"/>
              </a:rPr>
              <a:t>O</a:t>
            </a:r>
            <a:r>
              <a:rPr lang="en-US" baseline="-25000" dirty="0" smtClean="0">
                <a:latin typeface="Calibri"/>
                <a:cs typeface="Calibri"/>
              </a:rPr>
              <a:t>ptcl</a:t>
            </a:r>
            <a:r>
              <a:rPr lang="en-US" dirty="0" smtClean="0">
                <a:latin typeface="Calibri"/>
                <a:cs typeface="Calibri"/>
              </a:rPr>
              <a:t> calculated in CMAQ using ISORROPIA</a:t>
            </a:r>
          </a:p>
        </p:txBody>
      </p:sp>
      <p:sp>
        <p:nvSpPr>
          <p:cNvPr id="2" name="Rectangle 1"/>
          <p:cNvSpPr/>
          <p:nvPr/>
        </p:nvSpPr>
        <p:spPr>
          <a:xfrm>
            <a:off x="0" y="6304002"/>
            <a:ext cx="9144000" cy="553998"/>
          </a:xfrm>
          <a:prstGeom prst="rect">
            <a:avLst/>
          </a:prstGeom>
        </p:spPr>
        <p:txBody>
          <a:bodyPr wrap="square">
            <a:spAutoFit/>
          </a:bodyPr>
          <a:lstStyle/>
          <a:p>
            <a:r>
              <a:rPr lang="en-US" sz="1500" dirty="0">
                <a:latin typeface="Calibri"/>
                <a:cs typeface="Calibri"/>
              </a:rPr>
              <a:t>July 2003 average, </a:t>
            </a:r>
            <a:r>
              <a:rPr lang="en-US" sz="1500" dirty="0" smtClean="0">
                <a:latin typeface="Calibri"/>
                <a:cs typeface="Calibri"/>
              </a:rPr>
              <a:t>CMAQv4.7</a:t>
            </a:r>
            <a:endParaRPr lang="en-US" sz="1500" dirty="0">
              <a:latin typeface="Calibri"/>
              <a:cs typeface="Calibri"/>
            </a:endParaRPr>
          </a:p>
          <a:p>
            <a:r>
              <a:rPr lang="en-US" sz="1500" dirty="0" smtClean="0">
                <a:latin typeface="Calibri"/>
                <a:cs typeface="Calibri"/>
              </a:rPr>
              <a:t>Adapted </a:t>
            </a:r>
            <a:r>
              <a:rPr lang="en-US" sz="1500" dirty="0">
                <a:latin typeface="Calibri"/>
                <a:cs typeface="Calibri"/>
              </a:rPr>
              <a:t>from Carlton and Turpin, </a:t>
            </a:r>
            <a:r>
              <a:rPr lang="en-US" sz="1500" dirty="0" smtClean="0">
                <a:latin typeface="Calibri"/>
                <a:cs typeface="Calibri"/>
              </a:rPr>
              <a:t>2013;  simulation </a:t>
            </a:r>
            <a:r>
              <a:rPr lang="en-US" sz="1500" dirty="0">
                <a:latin typeface="Calibri"/>
                <a:cs typeface="Calibri"/>
              </a:rPr>
              <a:t>details in Carlton et al., </a:t>
            </a:r>
            <a:r>
              <a:rPr lang="en-US" sz="1500" dirty="0" smtClean="0">
                <a:latin typeface="Calibri"/>
                <a:cs typeface="Calibri"/>
              </a:rPr>
              <a:t>2010</a:t>
            </a:r>
            <a:endParaRPr lang="en-US" sz="1500" dirty="0">
              <a:latin typeface="Calibri"/>
              <a:cs typeface="Calibri"/>
            </a:endParaRPr>
          </a:p>
        </p:txBody>
      </p:sp>
      <p:sp>
        <p:nvSpPr>
          <p:cNvPr id="17" name="TextBox 16"/>
          <p:cNvSpPr txBox="1"/>
          <p:nvPr/>
        </p:nvSpPr>
        <p:spPr>
          <a:xfrm>
            <a:off x="1" y="60811"/>
            <a:ext cx="9143999" cy="492443"/>
          </a:xfrm>
          <a:prstGeom prst="rect">
            <a:avLst/>
          </a:prstGeom>
          <a:noFill/>
        </p:spPr>
        <p:txBody>
          <a:bodyPr wrap="square" rtlCol="0" anchor="ctr">
            <a:spAutoFit/>
          </a:bodyPr>
          <a:lstStyle/>
          <a:p>
            <a:pPr algn="r"/>
            <a:r>
              <a:rPr lang="en-US" sz="2600" b="1" dirty="0" smtClean="0">
                <a:solidFill>
                  <a:schemeClr val="bg1"/>
                </a:solidFill>
                <a:latin typeface="Calibri"/>
                <a:cs typeface="Calibri"/>
                <a:sym typeface="Wingdings"/>
              </a:rPr>
              <a:t>Why</a:t>
            </a:r>
            <a:r>
              <a:rPr lang="en-US" sz="2600" dirty="0" smtClean="0">
                <a:solidFill>
                  <a:schemeClr val="bg1"/>
                </a:solidFill>
                <a:latin typeface="Calibri"/>
                <a:cs typeface="Calibri"/>
                <a:sym typeface="Wingdings"/>
              </a:rPr>
              <a:t> </a:t>
            </a:r>
            <a:r>
              <a:rPr lang="en-US" sz="2600" b="1" dirty="0" smtClean="0">
                <a:solidFill>
                  <a:schemeClr val="bg1"/>
                </a:solidFill>
                <a:latin typeface="Calibri"/>
                <a:cs typeface="Calibri"/>
                <a:sym typeface="Wingdings"/>
              </a:rPr>
              <a:t>SOAS?</a:t>
            </a:r>
            <a:endParaRPr lang="en-US" sz="2600" b="1" dirty="0">
              <a:solidFill>
                <a:schemeClr val="bg1"/>
              </a:solidFill>
              <a:latin typeface="Calibri"/>
              <a:cs typeface="Calibri"/>
            </a:endParaRPr>
          </a:p>
        </p:txBody>
      </p:sp>
      <p:sp>
        <p:nvSpPr>
          <p:cNvPr id="18" name="5-Point Star 17"/>
          <p:cNvSpPr/>
          <p:nvPr/>
        </p:nvSpPr>
        <p:spPr>
          <a:xfrm>
            <a:off x="3124200" y="4884794"/>
            <a:ext cx="76200" cy="76200"/>
          </a:xfrm>
          <a:prstGeom prst="star5">
            <a:avLst/>
          </a:prstGeom>
          <a:solidFill>
            <a:srgbClr val="FFF7F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5-Point Star 21"/>
          <p:cNvSpPr/>
          <p:nvPr/>
        </p:nvSpPr>
        <p:spPr>
          <a:xfrm>
            <a:off x="6544733" y="4884794"/>
            <a:ext cx="76200" cy="76200"/>
          </a:xfrm>
          <a:prstGeom prst="star5">
            <a:avLst/>
          </a:prstGeom>
          <a:solidFill>
            <a:srgbClr val="FFF7FD"/>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70700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 name="TextBox 16"/>
          <p:cNvSpPr txBox="1"/>
          <p:nvPr/>
        </p:nvSpPr>
        <p:spPr>
          <a:xfrm>
            <a:off x="1" y="60811"/>
            <a:ext cx="9143999" cy="492443"/>
          </a:xfrm>
          <a:prstGeom prst="rect">
            <a:avLst/>
          </a:prstGeom>
          <a:noFill/>
        </p:spPr>
        <p:txBody>
          <a:bodyPr wrap="square" rtlCol="0" anchor="ctr">
            <a:spAutoFit/>
          </a:bodyPr>
          <a:lstStyle/>
          <a:p>
            <a:pPr algn="r"/>
            <a:r>
              <a:rPr lang="en-US" sz="2600" b="1" dirty="0" smtClean="0">
                <a:solidFill>
                  <a:schemeClr val="bg1"/>
                </a:solidFill>
                <a:latin typeface="Calibri"/>
                <a:cs typeface="Calibri"/>
              </a:rPr>
              <a:t>Study Goals</a:t>
            </a:r>
            <a:endParaRPr lang="en-US" sz="2600" b="1" dirty="0">
              <a:solidFill>
                <a:schemeClr val="bg1"/>
              </a:solidFill>
              <a:latin typeface="Calibri"/>
              <a:cs typeface="Calibri"/>
            </a:endParaRPr>
          </a:p>
        </p:txBody>
      </p:sp>
      <p:sp>
        <p:nvSpPr>
          <p:cNvPr id="19" name="Content Placeholder 2"/>
          <p:cNvSpPr txBox="1">
            <a:spLocks/>
          </p:cNvSpPr>
          <p:nvPr/>
        </p:nvSpPr>
        <p:spPr>
          <a:xfrm>
            <a:off x="298164" y="2667000"/>
            <a:ext cx="5493036" cy="3886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smtClean="0">
                <a:latin typeface="Calibri"/>
                <a:cs typeface="Calibri"/>
              </a:rPr>
              <a:t>Instrument deployed during SOAS campaign</a:t>
            </a:r>
          </a:p>
          <a:p>
            <a:pPr lvl="1"/>
            <a:r>
              <a:rPr lang="en-US" sz="2100" dirty="0" smtClean="0">
                <a:latin typeface="Calibri"/>
                <a:cs typeface="Calibri"/>
              </a:rPr>
              <a:t>Collect 6 weeks of continuous </a:t>
            </a:r>
            <a:r>
              <a:rPr lang="en-US" sz="2100" i="1" dirty="0" smtClean="0">
                <a:latin typeface="Calibri"/>
                <a:cs typeface="Calibri"/>
              </a:rPr>
              <a:t>in situ</a:t>
            </a:r>
            <a:r>
              <a:rPr lang="en-US" sz="2100" dirty="0" smtClean="0">
                <a:latin typeface="Calibri"/>
                <a:cs typeface="Calibri"/>
              </a:rPr>
              <a:t> data</a:t>
            </a:r>
          </a:p>
          <a:p>
            <a:pPr lvl="1"/>
            <a:r>
              <a:rPr lang="en-US" sz="2100" dirty="0" smtClean="0">
                <a:latin typeface="Calibri"/>
                <a:cs typeface="Calibri"/>
              </a:rPr>
              <a:t>Identify chemical and thermodynamic controls on particle phase liquid water content</a:t>
            </a:r>
          </a:p>
          <a:p>
            <a:pPr lvl="1"/>
            <a:r>
              <a:rPr lang="en-US" sz="2100" dirty="0" smtClean="0">
                <a:latin typeface="Calibri"/>
                <a:cs typeface="Calibri"/>
              </a:rPr>
              <a:t>Validate model predictions of particle phase liquid water content</a:t>
            </a:r>
          </a:p>
          <a:p>
            <a:pPr marL="457200" lvl="1" indent="0">
              <a:buNone/>
            </a:pPr>
            <a:endParaRPr lang="en-US" sz="2000" dirty="0" smtClean="0">
              <a:latin typeface="Calibri"/>
              <a:cs typeface="Calibri"/>
            </a:endParaRPr>
          </a:p>
        </p:txBody>
      </p:sp>
      <p:sp>
        <p:nvSpPr>
          <p:cNvPr id="5" name="Rounded Rectangle 4"/>
          <p:cNvSpPr/>
          <p:nvPr/>
        </p:nvSpPr>
        <p:spPr bwMode="auto">
          <a:xfrm>
            <a:off x="2286000" y="685800"/>
            <a:ext cx="6705600" cy="1638092"/>
          </a:xfrm>
          <a:prstGeom prst="roundRect">
            <a:avLst/>
          </a:prstGeom>
          <a:ln>
            <a:no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a:spcAft>
                <a:spcPts val="1200"/>
              </a:spcAft>
            </a:pPr>
            <a:r>
              <a:rPr lang="en-US" sz="2400" b="1" dirty="0" smtClean="0">
                <a:solidFill>
                  <a:srgbClr val="3366FF"/>
                </a:solidFill>
                <a:latin typeface="Calibri"/>
                <a:cs typeface="Calibri"/>
              </a:rPr>
              <a:t>Semi-volatile Differential Mobility Analyzer (SVDMA)</a:t>
            </a:r>
            <a:r>
              <a:rPr lang="en-US" sz="2400" dirty="0" smtClean="0">
                <a:solidFill>
                  <a:srgbClr val="3366FF"/>
                </a:solidFill>
                <a:latin typeface="Calibri"/>
                <a:cs typeface="Calibri"/>
              </a:rPr>
              <a:t>: </a:t>
            </a:r>
            <a:r>
              <a:rPr lang="en-US" sz="2200" dirty="0" smtClean="0">
                <a:solidFill>
                  <a:srgbClr val="3366FF"/>
                </a:solidFill>
                <a:latin typeface="Calibri"/>
                <a:cs typeface="Calibri"/>
              </a:rPr>
              <a:t>Test the </a:t>
            </a:r>
            <a:r>
              <a:rPr lang="en-US" sz="2200" u="sng" dirty="0" smtClean="0">
                <a:solidFill>
                  <a:srgbClr val="3366FF"/>
                </a:solidFill>
                <a:latin typeface="Calibri"/>
                <a:cs typeface="Calibri"/>
              </a:rPr>
              <a:t>hypothesis</a:t>
            </a:r>
            <a:r>
              <a:rPr lang="en-US" sz="2200" dirty="0" smtClean="0">
                <a:solidFill>
                  <a:srgbClr val="3366FF"/>
                </a:solidFill>
                <a:latin typeface="Calibri"/>
                <a:cs typeface="Calibri"/>
              </a:rPr>
              <a:t> that water</a:t>
            </a:r>
            <a:r>
              <a:rPr lang="en-US" sz="2200" dirty="0" smtClean="0">
                <a:solidFill>
                  <a:srgbClr val="3366FF"/>
                </a:solidFill>
                <a:latin typeface="Calibri"/>
                <a:cs typeface="Calibri"/>
              </a:rPr>
              <a:t> is the dominant </a:t>
            </a:r>
            <a:r>
              <a:rPr lang="en-US" sz="2200" dirty="0" smtClean="0">
                <a:solidFill>
                  <a:srgbClr val="3366FF"/>
                </a:solidFill>
                <a:latin typeface="Calibri"/>
                <a:cs typeface="Calibri"/>
              </a:rPr>
              <a:t>aerosol </a:t>
            </a:r>
            <a:r>
              <a:rPr lang="en-US" sz="2200" dirty="0" smtClean="0">
                <a:solidFill>
                  <a:srgbClr val="3366FF"/>
                </a:solidFill>
                <a:latin typeface="Calibri"/>
                <a:cs typeface="Calibri"/>
              </a:rPr>
              <a:t>constituent in the SE U.S. </a:t>
            </a:r>
            <a:endParaRPr lang="en-US" sz="2200" dirty="0">
              <a:solidFill>
                <a:srgbClr val="3366FF"/>
              </a:solidFill>
              <a:latin typeface="Calibri"/>
              <a:cs typeface="Calibri"/>
            </a:endParaRPr>
          </a:p>
        </p:txBody>
      </p:sp>
      <p:pic>
        <p:nvPicPr>
          <p:cNvPr id="7" name="Picture 2" descr="http://climate.envsci.rutgers.edu/soas/images/soas_logo.png"/>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r="17288"/>
          <a:stretch>
            <a:fillRect/>
          </a:stretch>
        </p:blipFill>
        <p:spPr bwMode="auto">
          <a:xfrm>
            <a:off x="286781" y="990600"/>
            <a:ext cx="1676400" cy="1409492"/>
          </a:xfrm>
          <a:prstGeom prst="rect">
            <a:avLst/>
          </a:prstGeom>
          <a:noFill/>
          <a:ln>
            <a:noFill/>
          </a:ln>
          <a:effectLst/>
          <a:extLst/>
        </p:spPr>
        <p:style>
          <a:lnRef idx="3">
            <a:schemeClr val="lt1"/>
          </a:lnRef>
          <a:fillRef idx="1">
            <a:schemeClr val="accent6"/>
          </a:fillRef>
          <a:effectRef idx="1">
            <a:schemeClr val="accent6"/>
          </a:effectRef>
          <a:fontRef idx="minor">
            <a:schemeClr val="lt1"/>
          </a:fontRef>
        </p:style>
      </p:pic>
      <p:pic>
        <p:nvPicPr>
          <p:cNvPr id="13" name="Picture 4" descr="Photo: Paul Shepson was flying around CTR again yesterday: eat, sleep, fly!"/>
          <p:cNvPicPr>
            <a:picLocks noChangeAspect="1" noChangeArrowheads="1"/>
          </p:cNvPicPr>
          <p:nvPr/>
        </p:nvPicPr>
        <p:blipFill>
          <a:blip r:embed="rId4" cstate="print"/>
          <a:srcRect/>
          <a:stretch>
            <a:fillRect/>
          </a:stretch>
        </p:blipFill>
        <p:spPr bwMode="auto">
          <a:xfrm>
            <a:off x="5808133" y="2743200"/>
            <a:ext cx="3031067" cy="2273300"/>
          </a:xfrm>
          <a:prstGeom prst="rect">
            <a:avLst/>
          </a:prstGeom>
          <a:noFill/>
        </p:spPr>
      </p:pic>
      <p:sp>
        <p:nvSpPr>
          <p:cNvPr id="23" name="Content Placeholder 2"/>
          <p:cNvSpPr txBox="1">
            <a:spLocks/>
          </p:cNvSpPr>
          <p:nvPr/>
        </p:nvSpPr>
        <p:spPr>
          <a:xfrm>
            <a:off x="5808133" y="5143500"/>
            <a:ext cx="3031067" cy="8001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Georgia"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Georgia"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Georgia"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Georgia"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r>
              <a:rPr lang="en-US" sz="1800" i="1" dirty="0" smtClean="0">
                <a:latin typeface="Calibri"/>
                <a:cs typeface="Calibri"/>
              </a:rPr>
              <a:t>Aerial view of SOAS </a:t>
            </a:r>
          </a:p>
          <a:p>
            <a:pPr marL="0" indent="0" algn="ctr">
              <a:spcBef>
                <a:spcPts val="0"/>
              </a:spcBef>
              <a:buNone/>
            </a:pPr>
            <a:r>
              <a:rPr lang="en-US" sz="1800" i="1" dirty="0" smtClean="0">
                <a:latin typeface="Calibri"/>
                <a:cs typeface="Calibri"/>
              </a:rPr>
              <a:t>AL ground site</a:t>
            </a: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7070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Title 1"/>
          <p:cNvSpPr>
            <a:spLocks noGrp="1"/>
          </p:cNvSpPr>
          <p:nvPr>
            <p:ph type="title" idx="4294967295"/>
          </p:nvPr>
        </p:nvSpPr>
        <p:spPr>
          <a:xfrm>
            <a:off x="2971800" y="0"/>
            <a:ext cx="6172200" cy="596900"/>
          </a:xfrm>
        </p:spPr>
        <p:txBody>
          <a:bodyPr/>
          <a:lstStyle/>
          <a:p>
            <a:pPr algn="r"/>
            <a:r>
              <a:rPr lang="en-US" sz="2400" b="1" dirty="0" smtClean="0">
                <a:solidFill>
                  <a:srgbClr val="FFFFFF"/>
                </a:solidFill>
                <a:latin typeface="Calibri"/>
                <a:cs typeface="Calibri"/>
              </a:rPr>
              <a:t>SVDMA</a:t>
            </a:r>
            <a:endParaRPr lang="en-US" sz="2400" b="1" dirty="0">
              <a:solidFill>
                <a:srgbClr val="FFFFFF"/>
              </a:solidFill>
              <a:latin typeface="Calibri"/>
              <a:cs typeface="Calibri"/>
            </a:endParaRPr>
          </a:p>
        </p:txBody>
      </p:sp>
      <p:sp>
        <p:nvSpPr>
          <p:cNvPr id="4" name="Rectangle 3"/>
          <p:cNvSpPr/>
          <p:nvPr/>
        </p:nvSpPr>
        <p:spPr>
          <a:xfrm>
            <a:off x="533400" y="5105400"/>
            <a:ext cx="5422900" cy="1200329"/>
          </a:xfrm>
          <a:prstGeom prst="rect">
            <a:avLst/>
          </a:prstGeom>
          <a:ln w="44450" cap="rnd">
            <a:noFill/>
            <a:prstDash val="sysDot"/>
            <a:round/>
          </a:ln>
        </p:spPr>
        <p:txBody>
          <a:bodyPr wrap="square">
            <a:spAutoFit/>
          </a:bodyPr>
          <a:lstStyle/>
          <a:p>
            <a:pPr>
              <a:tabLst>
                <a:tab pos="0" algn="l"/>
              </a:tabLst>
            </a:pPr>
            <a:r>
              <a:rPr lang="en-US" sz="3600" b="1" dirty="0" err="1" smtClean="0">
                <a:solidFill>
                  <a:schemeClr val="tx1">
                    <a:lumMod val="95000"/>
                    <a:lumOff val="5000"/>
                  </a:schemeClr>
                </a:solidFill>
                <a:latin typeface="Calibri"/>
                <a:ea typeface="Cambria"/>
                <a:cs typeface="Calibri"/>
              </a:rPr>
              <a:t>V</a:t>
            </a:r>
            <a:r>
              <a:rPr lang="en-US" sz="3600" b="1" baseline="-25000" dirty="0" err="1" smtClean="0">
                <a:solidFill>
                  <a:schemeClr val="tx1">
                    <a:lumMod val="95000"/>
                    <a:lumOff val="5000"/>
                  </a:schemeClr>
                </a:solidFill>
                <a:latin typeface="Calibri"/>
                <a:ea typeface="Cambria"/>
                <a:cs typeface="Calibri"/>
              </a:rPr>
              <a:t>w</a:t>
            </a:r>
            <a:r>
              <a:rPr lang="en-US" sz="3600" b="1" dirty="0" smtClean="0">
                <a:solidFill>
                  <a:schemeClr val="tx1">
                    <a:lumMod val="95000"/>
                    <a:lumOff val="5000"/>
                  </a:schemeClr>
                </a:solidFill>
                <a:latin typeface="Calibri"/>
                <a:ea typeface="Cambria"/>
                <a:cs typeface="Calibri"/>
              </a:rPr>
              <a:t> </a:t>
            </a:r>
            <a:r>
              <a:rPr lang="en-US" sz="3600" b="1" dirty="0">
                <a:solidFill>
                  <a:schemeClr val="tx1">
                    <a:lumMod val="95000"/>
                    <a:lumOff val="5000"/>
                  </a:schemeClr>
                </a:solidFill>
                <a:latin typeface="Calibri"/>
                <a:ea typeface="Cambria"/>
                <a:cs typeface="Calibri"/>
              </a:rPr>
              <a:t>= </a:t>
            </a:r>
            <a:r>
              <a:rPr lang="en-US" sz="3600" b="1" dirty="0" err="1" smtClean="0">
                <a:solidFill>
                  <a:schemeClr val="tx1">
                    <a:lumMod val="95000"/>
                    <a:lumOff val="5000"/>
                  </a:schemeClr>
                </a:solidFill>
                <a:latin typeface="Calibri"/>
                <a:ea typeface="Cambria"/>
                <a:cs typeface="Calibri"/>
              </a:rPr>
              <a:t>V</a:t>
            </a:r>
            <a:r>
              <a:rPr lang="en-US" sz="3600" b="1" baseline="-25000" dirty="0" err="1" smtClean="0">
                <a:solidFill>
                  <a:schemeClr val="tx1">
                    <a:lumMod val="95000"/>
                    <a:lumOff val="5000"/>
                  </a:schemeClr>
                </a:solidFill>
                <a:latin typeface="Calibri"/>
                <a:ea typeface="Cambria"/>
                <a:cs typeface="Calibri"/>
              </a:rPr>
              <a:t>dryhumidifed</a:t>
            </a:r>
            <a:r>
              <a:rPr lang="en-US" sz="3600" b="1" baseline="-25000" dirty="0" smtClean="0">
                <a:solidFill>
                  <a:schemeClr val="tx1">
                    <a:lumMod val="95000"/>
                    <a:lumOff val="5000"/>
                  </a:schemeClr>
                </a:solidFill>
                <a:latin typeface="Calibri"/>
                <a:ea typeface="Cambria"/>
                <a:cs typeface="Calibri"/>
              </a:rPr>
              <a:t> </a:t>
            </a:r>
            <a:r>
              <a:rPr lang="en-US" sz="3600" b="1" dirty="0">
                <a:solidFill>
                  <a:schemeClr val="tx1">
                    <a:lumMod val="95000"/>
                    <a:lumOff val="5000"/>
                  </a:schemeClr>
                </a:solidFill>
                <a:latin typeface="Calibri"/>
                <a:ea typeface="Cambria"/>
                <a:cs typeface="Calibri"/>
              </a:rPr>
              <a:t>– </a:t>
            </a:r>
            <a:r>
              <a:rPr lang="en-US" sz="3600" b="1" dirty="0" err="1">
                <a:solidFill>
                  <a:schemeClr val="tx1">
                    <a:lumMod val="95000"/>
                    <a:lumOff val="5000"/>
                  </a:schemeClr>
                </a:solidFill>
                <a:latin typeface="Calibri"/>
                <a:ea typeface="Cambria"/>
                <a:cs typeface="Calibri"/>
              </a:rPr>
              <a:t>V</a:t>
            </a:r>
            <a:r>
              <a:rPr lang="en-US" sz="3600" b="1" baseline="-25000" dirty="0" err="1">
                <a:solidFill>
                  <a:schemeClr val="tx1">
                    <a:lumMod val="95000"/>
                    <a:lumOff val="5000"/>
                  </a:schemeClr>
                </a:solidFill>
                <a:latin typeface="Calibri"/>
                <a:ea typeface="Cambria"/>
                <a:cs typeface="Calibri"/>
              </a:rPr>
              <a:t>dry</a:t>
            </a:r>
            <a:endParaRPr lang="en-US" sz="3600" b="1" dirty="0">
              <a:solidFill>
                <a:schemeClr val="tx1">
                  <a:lumMod val="95000"/>
                  <a:lumOff val="5000"/>
                </a:schemeClr>
              </a:solidFill>
              <a:latin typeface="Calibri"/>
              <a:ea typeface="Cambria"/>
              <a:cs typeface="Calibri"/>
            </a:endParaRPr>
          </a:p>
          <a:p>
            <a:pPr>
              <a:tabLst>
                <a:tab pos="0" algn="l"/>
              </a:tabLst>
            </a:pPr>
            <a:r>
              <a:rPr lang="en-US" sz="3600" b="1" dirty="0" err="1">
                <a:solidFill>
                  <a:schemeClr val="tx1">
                    <a:lumMod val="95000"/>
                    <a:lumOff val="5000"/>
                  </a:schemeClr>
                </a:solidFill>
                <a:latin typeface="Calibri"/>
                <a:ea typeface="Cambria"/>
                <a:cs typeface="Calibri"/>
              </a:rPr>
              <a:t>V</a:t>
            </a:r>
            <a:r>
              <a:rPr lang="en-US" sz="3600" b="1" baseline="-25000" dirty="0" err="1">
                <a:solidFill>
                  <a:schemeClr val="tx1">
                    <a:lumMod val="95000"/>
                    <a:lumOff val="5000"/>
                  </a:schemeClr>
                </a:solidFill>
                <a:latin typeface="Calibri"/>
                <a:ea typeface="Cambria"/>
                <a:cs typeface="Calibri"/>
              </a:rPr>
              <a:t>sv</a:t>
            </a:r>
            <a:r>
              <a:rPr lang="en-US" sz="3600" b="1" dirty="0">
                <a:solidFill>
                  <a:schemeClr val="tx1">
                    <a:lumMod val="95000"/>
                    <a:lumOff val="5000"/>
                  </a:schemeClr>
                </a:solidFill>
                <a:latin typeface="Calibri"/>
                <a:ea typeface="Cambria"/>
                <a:cs typeface="Calibri"/>
              </a:rPr>
              <a:t> = </a:t>
            </a:r>
            <a:r>
              <a:rPr lang="en-US" sz="3600" b="1" dirty="0" err="1" smtClean="0">
                <a:solidFill>
                  <a:schemeClr val="tx1">
                    <a:lumMod val="95000"/>
                    <a:lumOff val="5000"/>
                  </a:schemeClr>
                </a:solidFill>
                <a:latin typeface="Calibri"/>
                <a:ea typeface="Cambria"/>
                <a:cs typeface="Calibri"/>
              </a:rPr>
              <a:t>V</a:t>
            </a:r>
            <a:r>
              <a:rPr lang="en-US" sz="3600" b="1" baseline="-25000" dirty="0" err="1" smtClean="0">
                <a:solidFill>
                  <a:schemeClr val="tx1">
                    <a:lumMod val="95000"/>
                    <a:lumOff val="5000"/>
                  </a:schemeClr>
                </a:solidFill>
                <a:latin typeface="Calibri"/>
                <a:ea typeface="Cambria"/>
                <a:cs typeface="Calibri"/>
              </a:rPr>
              <a:t>ambient</a:t>
            </a:r>
            <a:r>
              <a:rPr lang="en-US" sz="3600" b="1" dirty="0" smtClean="0">
                <a:solidFill>
                  <a:schemeClr val="tx1">
                    <a:lumMod val="95000"/>
                    <a:lumOff val="5000"/>
                  </a:schemeClr>
                </a:solidFill>
                <a:latin typeface="Calibri"/>
                <a:ea typeface="Cambria"/>
                <a:cs typeface="Calibri"/>
              </a:rPr>
              <a:t> </a:t>
            </a:r>
            <a:r>
              <a:rPr lang="en-US" sz="3600" b="1" dirty="0">
                <a:solidFill>
                  <a:schemeClr val="tx1">
                    <a:lumMod val="95000"/>
                    <a:lumOff val="5000"/>
                  </a:schemeClr>
                </a:solidFill>
                <a:latin typeface="Calibri"/>
                <a:ea typeface="Cambria"/>
                <a:cs typeface="Calibri"/>
              </a:rPr>
              <a:t>– </a:t>
            </a:r>
            <a:r>
              <a:rPr lang="en-US" sz="3600" b="1" dirty="0" err="1" smtClean="0">
                <a:solidFill>
                  <a:schemeClr val="tx1">
                    <a:lumMod val="95000"/>
                    <a:lumOff val="5000"/>
                  </a:schemeClr>
                </a:solidFill>
                <a:latin typeface="Calibri"/>
                <a:ea typeface="Cambria"/>
                <a:cs typeface="Calibri"/>
              </a:rPr>
              <a:t>V</a:t>
            </a:r>
            <a:r>
              <a:rPr lang="en-US" sz="3600" b="1" baseline="-25000" dirty="0" err="1" smtClean="0">
                <a:solidFill>
                  <a:schemeClr val="tx1">
                    <a:lumMod val="95000"/>
                    <a:lumOff val="5000"/>
                  </a:schemeClr>
                </a:solidFill>
                <a:latin typeface="Calibri"/>
                <a:ea typeface="Cambria"/>
                <a:cs typeface="Calibri"/>
              </a:rPr>
              <a:t>dryhumidifed</a:t>
            </a:r>
            <a:endParaRPr lang="en-US" sz="3600" b="1" dirty="0">
              <a:solidFill>
                <a:schemeClr val="tx1">
                  <a:lumMod val="95000"/>
                  <a:lumOff val="5000"/>
                </a:schemeClr>
              </a:solidFill>
              <a:latin typeface="Calibri"/>
              <a:ea typeface="Cambria"/>
              <a:cs typeface="Calibri"/>
            </a:endParaRPr>
          </a:p>
        </p:txBody>
      </p:sp>
      <p:sp>
        <p:nvSpPr>
          <p:cNvPr id="5" name="Rectangle 4"/>
          <p:cNvSpPr/>
          <p:nvPr/>
        </p:nvSpPr>
        <p:spPr>
          <a:xfrm>
            <a:off x="6315852" y="6400800"/>
            <a:ext cx="2980548" cy="400110"/>
          </a:xfrm>
          <a:prstGeom prst="rect">
            <a:avLst/>
          </a:prstGeom>
        </p:spPr>
        <p:txBody>
          <a:bodyPr wrap="square">
            <a:spAutoFit/>
          </a:bodyPr>
          <a:lstStyle/>
          <a:p>
            <a:r>
              <a:rPr lang="en-US" sz="2000" b="1" i="1" dirty="0" smtClean="0">
                <a:latin typeface="Calibri"/>
                <a:cs typeface="Calibri"/>
              </a:rPr>
              <a:t>Size range: ~10-1000 nm</a:t>
            </a:r>
            <a:endParaRPr lang="en-US" sz="2000" b="1" i="1" dirty="0">
              <a:latin typeface="Calibri"/>
              <a:cs typeface="Calibri"/>
            </a:endParaRPr>
          </a:p>
        </p:txBody>
      </p:sp>
      <p:sp>
        <p:nvSpPr>
          <p:cNvPr id="8" name="Rectangle 7"/>
          <p:cNvSpPr/>
          <p:nvPr/>
        </p:nvSpPr>
        <p:spPr>
          <a:xfrm>
            <a:off x="2451301" y="2994022"/>
            <a:ext cx="1739900" cy="16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0" name="Rectangle 9"/>
          <p:cNvSpPr/>
          <p:nvPr/>
        </p:nvSpPr>
        <p:spPr>
          <a:xfrm>
            <a:off x="2451301" y="2682872"/>
            <a:ext cx="173990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cxnSp>
        <p:nvCxnSpPr>
          <p:cNvPr id="12" name="Straight Connector 11"/>
          <p:cNvCxnSpPr/>
          <p:nvPr/>
        </p:nvCxnSpPr>
        <p:spPr>
          <a:xfrm>
            <a:off x="2260801" y="2841622"/>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260801" y="2994022"/>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333926" y="2308966"/>
            <a:ext cx="1893331" cy="338554"/>
          </a:xfrm>
          <a:prstGeom prst="rect">
            <a:avLst/>
          </a:prstGeom>
          <a:noFill/>
        </p:spPr>
        <p:txBody>
          <a:bodyPr wrap="none" rtlCol="0">
            <a:spAutoFit/>
          </a:bodyPr>
          <a:lstStyle/>
          <a:p>
            <a:r>
              <a:rPr lang="en-US" sz="1600" b="1" dirty="0" err="1" smtClean="0">
                <a:latin typeface="Calibri"/>
                <a:cs typeface="Calibri"/>
              </a:rPr>
              <a:t>T</a:t>
            </a:r>
            <a:r>
              <a:rPr lang="en-US" sz="1600" b="1" baseline="-25000" dirty="0" err="1" smtClean="0">
                <a:latin typeface="Calibri"/>
                <a:cs typeface="Calibri"/>
              </a:rPr>
              <a:t>inlet</a:t>
            </a:r>
            <a:r>
              <a:rPr lang="en-US" sz="1600" b="1" baseline="-25000" dirty="0" smtClean="0">
                <a:latin typeface="Calibri"/>
                <a:cs typeface="Calibri"/>
              </a:rPr>
              <a:t> </a:t>
            </a:r>
            <a:r>
              <a:rPr lang="en-US" sz="1600" b="1" dirty="0" smtClean="0">
                <a:latin typeface="Calibri"/>
                <a:cs typeface="Calibri"/>
              </a:rPr>
              <a:t>= </a:t>
            </a:r>
            <a:r>
              <a:rPr lang="en-US" sz="1600" b="1" dirty="0" err="1" smtClean="0">
                <a:latin typeface="Calibri"/>
                <a:cs typeface="Calibri"/>
              </a:rPr>
              <a:t>T</a:t>
            </a:r>
            <a:r>
              <a:rPr lang="en-US" sz="1600" b="1" baseline="-25000" dirty="0" err="1" smtClean="0">
                <a:latin typeface="Calibri"/>
                <a:cs typeface="Calibri"/>
              </a:rPr>
              <a:t>ambient</a:t>
            </a:r>
            <a:r>
              <a:rPr lang="en-US" sz="1600" b="1" dirty="0" smtClean="0">
                <a:latin typeface="Calibri"/>
                <a:cs typeface="Calibri"/>
              </a:rPr>
              <a:t> – 30</a:t>
            </a:r>
            <a:r>
              <a:rPr lang="en-US" sz="1600" b="1" dirty="0" smtClean="0">
                <a:latin typeface="Calibri"/>
                <a:cs typeface="Calibri"/>
                <a:sym typeface="Symbol"/>
              </a:rPr>
              <a:t></a:t>
            </a:r>
            <a:r>
              <a:rPr lang="en-US" sz="1600" b="1" dirty="0" smtClean="0">
                <a:latin typeface="Calibri"/>
                <a:cs typeface="Calibri"/>
              </a:rPr>
              <a:t>C</a:t>
            </a:r>
            <a:endParaRPr lang="en-US" b="1" dirty="0">
              <a:latin typeface="Calibri"/>
              <a:cs typeface="Calibri"/>
            </a:endParaRPr>
          </a:p>
        </p:txBody>
      </p:sp>
      <p:sp>
        <p:nvSpPr>
          <p:cNvPr id="15" name="Rectangle 14"/>
          <p:cNvSpPr/>
          <p:nvPr/>
        </p:nvSpPr>
        <p:spPr>
          <a:xfrm>
            <a:off x="2451301" y="1663700"/>
            <a:ext cx="1739900" cy="1682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16" name="Rectangle 15"/>
          <p:cNvSpPr/>
          <p:nvPr/>
        </p:nvSpPr>
        <p:spPr>
          <a:xfrm>
            <a:off x="2451301" y="1352550"/>
            <a:ext cx="173990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cxnSp>
        <p:nvCxnSpPr>
          <p:cNvPr id="17" name="Straight Connector 16"/>
          <p:cNvCxnSpPr/>
          <p:nvPr/>
        </p:nvCxnSpPr>
        <p:spPr>
          <a:xfrm>
            <a:off x="2260801" y="1511300"/>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260801" y="1663700"/>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87801" y="1003300"/>
            <a:ext cx="1299719" cy="338554"/>
          </a:xfrm>
          <a:prstGeom prst="rect">
            <a:avLst/>
          </a:prstGeom>
          <a:noFill/>
        </p:spPr>
        <p:txBody>
          <a:bodyPr wrap="none" rtlCol="0">
            <a:spAutoFit/>
          </a:bodyPr>
          <a:lstStyle/>
          <a:p>
            <a:r>
              <a:rPr lang="en-US" sz="1600" b="1" dirty="0" err="1" smtClean="0">
                <a:latin typeface="Calibri"/>
                <a:cs typeface="Calibri"/>
              </a:rPr>
              <a:t>T</a:t>
            </a:r>
            <a:r>
              <a:rPr lang="en-US" sz="1600" b="1" baseline="-25000" dirty="0" err="1" smtClean="0">
                <a:latin typeface="Calibri"/>
                <a:cs typeface="Calibri"/>
              </a:rPr>
              <a:t>inlet</a:t>
            </a:r>
            <a:r>
              <a:rPr lang="en-US" sz="1600" b="1" baseline="-25000" dirty="0" smtClean="0">
                <a:latin typeface="Calibri"/>
                <a:cs typeface="Calibri"/>
              </a:rPr>
              <a:t> </a:t>
            </a:r>
            <a:r>
              <a:rPr lang="en-US" sz="1600" b="1" dirty="0" smtClean="0">
                <a:latin typeface="Calibri"/>
                <a:cs typeface="Calibri"/>
              </a:rPr>
              <a:t>= </a:t>
            </a:r>
            <a:r>
              <a:rPr lang="en-US" sz="1600" b="1" dirty="0" err="1" smtClean="0">
                <a:latin typeface="Calibri"/>
                <a:cs typeface="Calibri"/>
              </a:rPr>
              <a:t>T</a:t>
            </a:r>
            <a:r>
              <a:rPr lang="en-US" sz="1600" b="1" baseline="-25000" dirty="0" err="1" smtClean="0">
                <a:latin typeface="Calibri"/>
                <a:cs typeface="Calibri"/>
              </a:rPr>
              <a:t>ambient</a:t>
            </a:r>
            <a:endParaRPr lang="en-US" b="1" dirty="0">
              <a:latin typeface="Calibri"/>
              <a:cs typeface="Calibri"/>
            </a:endParaRPr>
          </a:p>
        </p:txBody>
      </p:sp>
      <p:sp>
        <p:nvSpPr>
          <p:cNvPr id="20" name="TextBox 19"/>
          <p:cNvSpPr txBox="1"/>
          <p:nvPr/>
        </p:nvSpPr>
        <p:spPr>
          <a:xfrm>
            <a:off x="114300" y="803245"/>
            <a:ext cx="1241671" cy="369332"/>
          </a:xfrm>
          <a:prstGeom prst="rect">
            <a:avLst/>
          </a:prstGeom>
          <a:noFill/>
        </p:spPr>
        <p:txBody>
          <a:bodyPr wrap="none" rtlCol="0">
            <a:spAutoFit/>
          </a:bodyPr>
          <a:lstStyle/>
          <a:p>
            <a:r>
              <a:rPr lang="en-US" b="1" dirty="0" smtClean="0">
                <a:latin typeface="Calibri"/>
                <a:cs typeface="Calibri"/>
              </a:rPr>
              <a:t>1.</a:t>
            </a:r>
            <a:r>
              <a:rPr lang="en-US" b="1" dirty="0" smtClean="0">
                <a:latin typeface="Calibri"/>
                <a:cs typeface="Calibri"/>
              </a:rPr>
              <a:t> Ambient</a:t>
            </a:r>
            <a:endParaRPr lang="en-US" b="1" dirty="0">
              <a:latin typeface="Calibri"/>
              <a:cs typeface="Calibri"/>
            </a:endParaRPr>
          </a:p>
        </p:txBody>
      </p:sp>
      <p:sp>
        <p:nvSpPr>
          <p:cNvPr id="21" name="TextBox 20"/>
          <p:cNvSpPr txBox="1"/>
          <p:nvPr/>
        </p:nvSpPr>
        <p:spPr>
          <a:xfrm>
            <a:off x="114300" y="2293577"/>
            <a:ext cx="761747" cy="369332"/>
          </a:xfrm>
          <a:prstGeom prst="rect">
            <a:avLst/>
          </a:prstGeom>
          <a:noFill/>
        </p:spPr>
        <p:txBody>
          <a:bodyPr wrap="none" rtlCol="0">
            <a:spAutoFit/>
          </a:bodyPr>
          <a:lstStyle/>
          <a:p>
            <a:r>
              <a:rPr lang="en-US" b="1" dirty="0">
                <a:latin typeface="Calibri"/>
                <a:cs typeface="Calibri"/>
              </a:rPr>
              <a:t>2</a:t>
            </a:r>
            <a:r>
              <a:rPr lang="en-US" b="1" dirty="0" smtClean="0">
                <a:latin typeface="Calibri"/>
                <a:cs typeface="Calibri"/>
              </a:rPr>
              <a:t>. Dry</a:t>
            </a:r>
            <a:endParaRPr lang="en-US" b="1" dirty="0">
              <a:latin typeface="Calibri"/>
              <a:cs typeface="Calibri"/>
            </a:endParaRPr>
          </a:p>
        </p:txBody>
      </p:sp>
      <p:cxnSp>
        <p:nvCxnSpPr>
          <p:cNvPr id="22" name="Straight Arrow Connector 21"/>
          <p:cNvCxnSpPr/>
          <p:nvPr/>
        </p:nvCxnSpPr>
        <p:spPr>
          <a:xfrm>
            <a:off x="1416557" y="1587500"/>
            <a:ext cx="84424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267147" y="1587500"/>
            <a:ext cx="1016053"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43461" y="1282124"/>
            <a:ext cx="2253341" cy="584776"/>
          </a:xfrm>
          <a:prstGeom prst="rect">
            <a:avLst/>
          </a:prstGeom>
          <a:noFill/>
        </p:spPr>
        <p:txBody>
          <a:bodyPr wrap="none" rtlCol="0">
            <a:spAutoFit/>
          </a:bodyPr>
          <a:lstStyle/>
          <a:p>
            <a:r>
              <a:rPr lang="en-US" sz="1600" b="1" dirty="0" smtClean="0">
                <a:latin typeface="Calibri"/>
                <a:cs typeface="Calibri"/>
              </a:rPr>
              <a:t>To SMPS</a:t>
            </a:r>
          </a:p>
          <a:p>
            <a:r>
              <a:rPr lang="en-US" sz="1600" b="1" dirty="0" smtClean="0">
                <a:latin typeface="Calibri"/>
                <a:cs typeface="Calibri"/>
              </a:rPr>
              <a:t>RH sheath = RH ambient</a:t>
            </a:r>
            <a:endParaRPr lang="en-US" sz="1600" b="1" dirty="0">
              <a:latin typeface="Calibri"/>
              <a:cs typeface="Calibri"/>
            </a:endParaRPr>
          </a:p>
        </p:txBody>
      </p:sp>
      <p:cxnSp>
        <p:nvCxnSpPr>
          <p:cNvPr id="25" name="Straight Arrow Connector 24"/>
          <p:cNvCxnSpPr/>
          <p:nvPr/>
        </p:nvCxnSpPr>
        <p:spPr>
          <a:xfrm>
            <a:off x="1416557" y="2917822"/>
            <a:ext cx="84424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V="1">
            <a:off x="4206975" y="2917820"/>
            <a:ext cx="1076225" cy="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5443461" y="2625433"/>
            <a:ext cx="1606329" cy="584776"/>
          </a:xfrm>
          <a:prstGeom prst="rect">
            <a:avLst/>
          </a:prstGeom>
          <a:noFill/>
        </p:spPr>
        <p:txBody>
          <a:bodyPr wrap="none" rtlCol="0">
            <a:spAutoFit/>
          </a:bodyPr>
          <a:lstStyle/>
          <a:p>
            <a:r>
              <a:rPr lang="en-US" sz="1600" b="1" dirty="0" smtClean="0">
                <a:latin typeface="Calibri"/>
                <a:cs typeface="Calibri"/>
              </a:rPr>
              <a:t>To SMPS</a:t>
            </a:r>
          </a:p>
          <a:p>
            <a:r>
              <a:rPr lang="en-US" sz="1600" b="1" dirty="0" smtClean="0">
                <a:latin typeface="Calibri"/>
                <a:cs typeface="Calibri"/>
              </a:rPr>
              <a:t>RH sheath ~ 10%</a:t>
            </a:r>
            <a:endParaRPr lang="en-US" sz="1600" b="1" dirty="0">
              <a:latin typeface="Calibri"/>
              <a:cs typeface="Calibri"/>
            </a:endParaRPr>
          </a:p>
        </p:txBody>
      </p:sp>
      <p:cxnSp>
        <p:nvCxnSpPr>
          <p:cNvPr id="29" name="Straight Connector 28"/>
          <p:cNvCxnSpPr/>
          <p:nvPr/>
        </p:nvCxnSpPr>
        <p:spPr>
          <a:xfrm>
            <a:off x="2413201" y="1663700"/>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763148" y="1352550"/>
            <a:ext cx="520052"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1" name="Rectangle 30"/>
          <p:cNvSpPr/>
          <p:nvPr/>
        </p:nvSpPr>
        <p:spPr>
          <a:xfrm>
            <a:off x="4771040" y="1682749"/>
            <a:ext cx="51216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2" name="TextBox 31"/>
          <p:cNvSpPr txBox="1"/>
          <p:nvPr/>
        </p:nvSpPr>
        <p:spPr>
          <a:xfrm>
            <a:off x="4647173" y="994777"/>
            <a:ext cx="761746" cy="338554"/>
          </a:xfrm>
          <a:prstGeom prst="rect">
            <a:avLst/>
          </a:prstGeom>
          <a:noFill/>
        </p:spPr>
        <p:txBody>
          <a:bodyPr wrap="none" rtlCol="0">
            <a:spAutoFit/>
          </a:bodyPr>
          <a:lstStyle/>
          <a:p>
            <a:r>
              <a:rPr lang="en-US" sz="1600" b="1" dirty="0" err="1" smtClean="0">
                <a:latin typeface="Calibri"/>
                <a:cs typeface="Calibri"/>
              </a:rPr>
              <a:t>T</a:t>
            </a:r>
            <a:r>
              <a:rPr lang="en-US" sz="1600" b="1" baseline="-25000" dirty="0" err="1" smtClean="0">
                <a:latin typeface="Calibri"/>
                <a:cs typeface="Calibri"/>
              </a:rPr>
              <a:t>ambient</a:t>
            </a:r>
            <a:endParaRPr lang="en-US" b="1" dirty="0">
              <a:latin typeface="Calibri"/>
              <a:cs typeface="Calibri"/>
            </a:endParaRPr>
          </a:p>
        </p:txBody>
      </p:sp>
      <p:sp>
        <p:nvSpPr>
          <p:cNvPr id="33" name="Rectangle 32"/>
          <p:cNvSpPr/>
          <p:nvPr/>
        </p:nvSpPr>
        <p:spPr>
          <a:xfrm>
            <a:off x="4763148" y="2673348"/>
            <a:ext cx="520052"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4" name="Rectangle 33"/>
          <p:cNvSpPr/>
          <p:nvPr/>
        </p:nvSpPr>
        <p:spPr>
          <a:xfrm>
            <a:off x="4771040" y="3003547"/>
            <a:ext cx="51216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5" name="TextBox 34"/>
          <p:cNvSpPr txBox="1"/>
          <p:nvPr/>
        </p:nvSpPr>
        <p:spPr>
          <a:xfrm>
            <a:off x="4629634" y="2331619"/>
            <a:ext cx="761746" cy="338554"/>
          </a:xfrm>
          <a:prstGeom prst="rect">
            <a:avLst/>
          </a:prstGeom>
          <a:noFill/>
        </p:spPr>
        <p:txBody>
          <a:bodyPr wrap="none" rtlCol="0">
            <a:spAutoFit/>
          </a:bodyPr>
          <a:lstStyle/>
          <a:p>
            <a:r>
              <a:rPr lang="en-US" sz="1600" b="1" dirty="0" err="1" smtClean="0">
                <a:latin typeface="Calibri"/>
                <a:cs typeface="Calibri"/>
              </a:rPr>
              <a:t>T</a:t>
            </a:r>
            <a:r>
              <a:rPr lang="en-US" sz="1600" b="1" baseline="-25000" dirty="0" err="1" smtClean="0">
                <a:latin typeface="Calibri"/>
                <a:cs typeface="Calibri"/>
              </a:rPr>
              <a:t>ambient</a:t>
            </a:r>
            <a:endParaRPr lang="en-US" b="1" dirty="0">
              <a:latin typeface="Calibri"/>
              <a:cs typeface="Calibri"/>
            </a:endParaRPr>
          </a:p>
        </p:txBody>
      </p:sp>
      <p:sp>
        <p:nvSpPr>
          <p:cNvPr id="37" name="Rectangle 36"/>
          <p:cNvSpPr/>
          <p:nvPr/>
        </p:nvSpPr>
        <p:spPr>
          <a:xfrm>
            <a:off x="2467075" y="4316732"/>
            <a:ext cx="1739900" cy="1682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38" name="Rectangle 37"/>
          <p:cNvSpPr/>
          <p:nvPr/>
        </p:nvSpPr>
        <p:spPr>
          <a:xfrm>
            <a:off x="2467075" y="4005582"/>
            <a:ext cx="173990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cxnSp>
        <p:nvCxnSpPr>
          <p:cNvPr id="39" name="Straight Connector 38"/>
          <p:cNvCxnSpPr/>
          <p:nvPr/>
        </p:nvCxnSpPr>
        <p:spPr>
          <a:xfrm>
            <a:off x="2276575" y="4164332"/>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76575" y="4316732"/>
            <a:ext cx="20701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359326" y="3680155"/>
            <a:ext cx="1893331" cy="338554"/>
          </a:xfrm>
          <a:prstGeom prst="rect">
            <a:avLst/>
          </a:prstGeom>
          <a:noFill/>
        </p:spPr>
        <p:txBody>
          <a:bodyPr wrap="none" rtlCol="0">
            <a:spAutoFit/>
          </a:bodyPr>
          <a:lstStyle/>
          <a:p>
            <a:r>
              <a:rPr lang="en-US" sz="1600" b="1" dirty="0" err="1" smtClean="0">
                <a:latin typeface="Calibri"/>
                <a:cs typeface="Calibri"/>
              </a:rPr>
              <a:t>T</a:t>
            </a:r>
            <a:r>
              <a:rPr lang="en-US" sz="1600" b="1" baseline="-25000" dirty="0" err="1" smtClean="0">
                <a:latin typeface="Calibri"/>
                <a:cs typeface="Calibri"/>
              </a:rPr>
              <a:t>inlet</a:t>
            </a:r>
            <a:r>
              <a:rPr lang="en-US" sz="1600" b="1" baseline="-25000" dirty="0" smtClean="0">
                <a:latin typeface="Calibri"/>
                <a:cs typeface="Calibri"/>
              </a:rPr>
              <a:t> </a:t>
            </a:r>
            <a:r>
              <a:rPr lang="en-US" sz="1600" b="1" dirty="0" smtClean="0">
                <a:latin typeface="Calibri"/>
                <a:cs typeface="Calibri"/>
              </a:rPr>
              <a:t>= </a:t>
            </a:r>
            <a:r>
              <a:rPr lang="en-US" sz="1600" b="1" dirty="0" err="1" smtClean="0">
                <a:latin typeface="Calibri"/>
                <a:cs typeface="Calibri"/>
              </a:rPr>
              <a:t>T</a:t>
            </a:r>
            <a:r>
              <a:rPr lang="en-US" sz="1600" b="1" baseline="-25000" dirty="0" err="1" smtClean="0">
                <a:latin typeface="Calibri"/>
                <a:cs typeface="Calibri"/>
              </a:rPr>
              <a:t>ambient</a:t>
            </a:r>
            <a:r>
              <a:rPr lang="en-US" sz="1600" b="1" dirty="0" smtClean="0">
                <a:latin typeface="Calibri"/>
                <a:cs typeface="Calibri"/>
              </a:rPr>
              <a:t> – 30</a:t>
            </a:r>
            <a:r>
              <a:rPr lang="en-US" sz="1600" b="1" dirty="0" smtClean="0">
                <a:latin typeface="Calibri"/>
                <a:cs typeface="Calibri"/>
                <a:sym typeface="Symbol"/>
              </a:rPr>
              <a:t></a:t>
            </a:r>
            <a:r>
              <a:rPr lang="en-US" sz="1600" b="1" dirty="0" smtClean="0">
                <a:latin typeface="Calibri"/>
                <a:cs typeface="Calibri"/>
              </a:rPr>
              <a:t>C</a:t>
            </a:r>
            <a:endParaRPr lang="en-US" b="1" dirty="0">
              <a:latin typeface="Calibri"/>
              <a:cs typeface="Calibri"/>
            </a:endParaRPr>
          </a:p>
        </p:txBody>
      </p:sp>
      <p:sp>
        <p:nvSpPr>
          <p:cNvPr id="42" name="TextBox 41"/>
          <p:cNvSpPr txBox="1"/>
          <p:nvPr/>
        </p:nvSpPr>
        <p:spPr>
          <a:xfrm>
            <a:off x="114300" y="3475843"/>
            <a:ext cx="1860906" cy="369332"/>
          </a:xfrm>
          <a:prstGeom prst="rect">
            <a:avLst/>
          </a:prstGeom>
          <a:noFill/>
        </p:spPr>
        <p:txBody>
          <a:bodyPr wrap="none" rtlCol="0">
            <a:spAutoFit/>
          </a:bodyPr>
          <a:lstStyle/>
          <a:p>
            <a:r>
              <a:rPr lang="en-US" b="1" dirty="0" smtClean="0">
                <a:latin typeface="Calibri"/>
                <a:cs typeface="Calibri"/>
              </a:rPr>
              <a:t>3. Dry</a:t>
            </a:r>
            <a:r>
              <a:rPr lang="en-US" b="1" dirty="0" smtClean="0">
                <a:latin typeface="Calibri"/>
                <a:cs typeface="Calibri"/>
              </a:rPr>
              <a:t>-humidified</a:t>
            </a:r>
            <a:endParaRPr lang="en-US" b="1" dirty="0">
              <a:latin typeface="Calibri"/>
              <a:cs typeface="Calibri"/>
            </a:endParaRPr>
          </a:p>
        </p:txBody>
      </p:sp>
      <p:cxnSp>
        <p:nvCxnSpPr>
          <p:cNvPr id="43" name="Straight Arrow Connector 42"/>
          <p:cNvCxnSpPr/>
          <p:nvPr/>
        </p:nvCxnSpPr>
        <p:spPr>
          <a:xfrm>
            <a:off x="4242001" y="4227832"/>
            <a:ext cx="1041199"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1432331" y="4247884"/>
            <a:ext cx="844244"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6033756" y="4810852"/>
            <a:ext cx="2253341" cy="584776"/>
          </a:xfrm>
          <a:prstGeom prst="rect">
            <a:avLst/>
          </a:prstGeom>
          <a:noFill/>
        </p:spPr>
        <p:txBody>
          <a:bodyPr wrap="none" rtlCol="0">
            <a:spAutoFit/>
          </a:bodyPr>
          <a:lstStyle/>
          <a:p>
            <a:r>
              <a:rPr lang="en-US" sz="1600" b="1" dirty="0" smtClean="0">
                <a:latin typeface="Calibri"/>
                <a:cs typeface="Calibri"/>
              </a:rPr>
              <a:t>To SMPS</a:t>
            </a:r>
          </a:p>
          <a:p>
            <a:r>
              <a:rPr lang="en-US" sz="1600" b="1" dirty="0" smtClean="0">
                <a:latin typeface="Calibri"/>
                <a:cs typeface="Calibri"/>
              </a:rPr>
              <a:t>RH sheath = RH ambient</a:t>
            </a:r>
            <a:endParaRPr lang="en-US" sz="1600" b="1" dirty="0">
              <a:latin typeface="Calibri"/>
              <a:cs typeface="Calibri"/>
            </a:endParaRPr>
          </a:p>
        </p:txBody>
      </p:sp>
      <p:cxnSp>
        <p:nvCxnSpPr>
          <p:cNvPr id="47" name="Straight Arrow Connector 46"/>
          <p:cNvCxnSpPr/>
          <p:nvPr/>
        </p:nvCxnSpPr>
        <p:spPr>
          <a:xfrm>
            <a:off x="5772543" y="4485504"/>
            <a:ext cx="261213" cy="562968"/>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6304449" y="3961673"/>
            <a:ext cx="1574494" cy="523220"/>
          </a:xfrm>
          <a:prstGeom prst="rect">
            <a:avLst/>
          </a:prstGeom>
          <a:noFill/>
        </p:spPr>
        <p:txBody>
          <a:bodyPr wrap="square" rtlCol="0">
            <a:spAutoFit/>
          </a:bodyPr>
          <a:lstStyle/>
          <a:p>
            <a:r>
              <a:rPr lang="en-US" sz="1400" i="1" dirty="0" smtClean="0">
                <a:latin typeface="Calibri"/>
                <a:cs typeface="Calibri"/>
              </a:rPr>
              <a:t>sample </a:t>
            </a:r>
          </a:p>
          <a:p>
            <a:r>
              <a:rPr lang="en-US" sz="1400" i="1" dirty="0" smtClean="0">
                <a:latin typeface="Calibri"/>
                <a:cs typeface="Calibri"/>
              </a:rPr>
              <a:t>re-humidification</a:t>
            </a:r>
            <a:endParaRPr lang="en-US" sz="1600" i="1" dirty="0">
              <a:latin typeface="Calibri"/>
              <a:cs typeface="Calibri"/>
            </a:endParaRPr>
          </a:p>
        </p:txBody>
      </p:sp>
      <p:sp>
        <p:nvSpPr>
          <p:cNvPr id="49" name="Rectangle 48"/>
          <p:cNvSpPr/>
          <p:nvPr/>
        </p:nvSpPr>
        <p:spPr>
          <a:xfrm>
            <a:off x="4763148" y="3970657"/>
            <a:ext cx="520052"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0" name="Rectangle 49"/>
          <p:cNvSpPr/>
          <p:nvPr/>
        </p:nvSpPr>
        <p:spPr>
          <a:xfrm>
            <a:off x="4771040" y="4300856"/>
            <a:ext cx="512160" cy="15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51" name="TextBox 50"/>
          <p:cNvSpPr txBox="1"/>
          <p:nvPr/>
        </p:nvSpPr>
        <p:spPr>
          <a:xfrm>
            <a:off x="4618087" y="3631934"/>
            <a:ext cx="761746" cy="338554"/>
          </a:xfrm>
          <a:prstGeom prst="rect">
            <a:avLst/>
          </a:prstGeom>
          <a:noFill/>
        </p:spPr>
        <p:txBody>
          <a:bodyPr wrap="none" rtlCol="0">
            <a:spAutoFit/>
          </a:bodyPr>
          <a:lstStyle/>
          <a:p>
            <a:r>
              <a:rPr lang="en-US" sz="1600" b="1" dirty="0" err="1" smtClean="0">
                <a:latin typeface="Calibri"/>
                <a:cs typeface="Calibri"/>
              </a:rPr>
              <a:t>T</a:t>
            </a:r>
            <a:r>
              <a:rPr lang="en-US" sz="1600" b="1" baseline="-25000" dirty="0" err="1" smtClean="0">
                <a:latin typeface="Calibri"/>
                <a:cs typeface="Calibri"/>
              </a:rPr>
              <a:t>ambient</a:t>
            </a:r>
            <a:endParaRPr lang="en-US" b="1" dirty="0">
              <a:latin typeface="Calibri"/>
              <a:cs typeface="Calibri"/>
            </a:endParaRPr>
          </a:p>
        </p:txBody>
      </p:sp>
      <p:grpSp>
        <p:nvGrpSpPr>
          <p:cNvPr id="3" name="Group 2"/>
          <p:cNvGrpSpPr>
            <a:grpSpLocks noChangeAspect="1"/>
          </p:cNvGrpSpPr>
          <p:nvPr/>
        </p:nvGrpSpPr>
        <p:grpSpPr>
          <a:xfrm>
            <a:off x="7878943" y="838200"/>
            <a:ext cx="1135361" cy="1135361"/>
            <a:chOff x="3200400" y="3810000"/>
            <a:chExt cx="2171700" cy="2171700"/>
          </a:xfrm>
        </p:grpSpPr>
        <p:sp>
          <p:nvSpPr>
            <p:cNvPr id="52" name="Oval 51"/>
            <p:cNvSpPr>
              <a:spLocks noChangeAspect="1"/>
            </p:cNvSpPr>
            <p:nvPr/>
          </p:nvSpPr>
          <p:spPr>
            <a:xfrm>
              <a:off x="3200400" y="3810000"/>
              <a:ext cx="2171700" cy="2171700"/>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733800" y="4359954"/>
              <a:ext cx="1053246" cy="1050246"/>
            </a:xfrm>
            <a:prstGeom prst="ellipse">
              <a:avLst/>
            </a:prstGeom>
            <a:solidFill>
              <a:srgbClr val="A1C9A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flipV="1">
              <a:off x="3910746" y="4519244"/>
              <a:ext cx="723900" cy="722200"/>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8" name="Oval 57"/>
          <p:cNvSpPr>
            <a:spLocks noChangeAspect="1"/>
          </p:cNvSpPr>
          <p:nvPr/>
        </p:nvSpPr>
        <p:spPr>
          <a:xfrm flipV="1">
            <a:off x="8240710" y="2723888"/>
            <a:ext cx="378454" cy="37756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7878943" y="3631627"/>
            <a:ext cx="1135361" cy="1135361"/>
          </a:xfrm>
          <a:prstGeom prst="ellipse">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flipV="1">
            <a:off x="8250311" y="4002419"/>
            <a:ext cx="378454" cy="377565"/>
          </a:xfrm>
          <a:prstGeom prst="ellipse">
            <a:avLst/>
          </a:prstGeom>
          <a:solidFill>
            <a:srgbClr val="643A3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a:xfrm>
            <a:off x="5435600" y="3910196"/>
            <a:ext cx="825500" cy="6067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a:cs typeface="Calibri"/>
            </a:endParaRPr>
          </a:p>
        </p:txBody>
      </p:sp>
      <p:sp>
        <p:nvSpPr>
          <p:cNvPr id="64" name="Rectangle 63"/>
          <p:cNvSpPr/>
          <p:nvPr/>
        </p:nvSpPr>
        <p:spPr>
          <a:xfrm>
            <a:off x="8240710" y="1245600"/>
            <a:ext cx="415774" cy="276999"/>
          </a:xfrm>
          <a:prstGeom prst="rect">
            <a:avLst/>
          </a:prstGeom>
        </p:spPr>
        <p:txBody>
          <a:bodyPr wrap="none">
            <a:spAutoFit/>
          </a:bodyPr>
          <a:lstStyle/>
          <a:p>
            <a:pPr algn="ctr">
              <a:tabLst>
                <a:tab pos="0" algn="l"/>
              </a:tabLst>
            </a:pPr>
            <a:r>
              <a:rPr lang="en-US" sz="1200" b="1" dirty="0" err="1">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dry</a:t>
            </a:r>
            <a:endParaRPr lang="en-US" sz="1200" b="1" dirty="0">
              <a:solidFill>
                <a:schemeClr val="bg1"/>
              </a:solidFill>
              <a:latin typeface="Calibri"/>
              <a:ea typeface="Cambria"/>
              <a:cs typeface="Calibri"/>
            </a:endParaRPr>
          </a:p>
        </p:txBody>
      </p:sp>
      <p:sp>
        <p:nvSpPr>
          <p:cNvPr id="65" name="Rectangle 64"/>
          <p:cNvSpPr/>
          <p:nvPr/>
        </p:nvSpPr>
        <p:spPr>
          <a:xfrm>
            <a:off x="8222938" y="2779322"/>
            <a:ext cx="415774" cy="276999"/>
          </a:xfrm>
          <a:prstGeom prst="rect">
            <a:avLst/>
          </a:prstGeom>
        </p:spPr>
        <p:txBody>
          <a:bodyPr wrap="none">
            <a:spAutoFit/>
          </a:bodyPr>
          <a:lstStyle/>
          <a:p>
            <a:pPr algn="ctr">
              <a:tabLst>
                <a:tab pos="0" algn="l"/>
              </a:tabLst>
            </a:pPr>
            <a:r>
              <a:rPr lang="en-US" sz="1200" b="1" dirty="0" err="1">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dry</a:t>
            </a:r>
            <a:endParaRPr lang="en-US" sz="1200" b="1" dirty="0">
              <a:solidFill>
                <a:schemeClr val="bg1"/>
              </a:solidFill>
              <a:latin typeface="Calibri"/>
              <a:ea typeface="Cambria"/>
              <a:cs typeface="Calibri"/>
            </a:endParaRPr>
          </a:p>
        </p:txBody>
      </p:sp>
      <p:sp>
        <p:nvSpPr>
          <p:cNvPr id="66" name="Rectangle 65"/>
          <p:cNvSpPr/>
          <p:nvPr/>
        </p:nvSpPr>
        <p:spPr>
          <a:xfrm>
            <a:off x="8226992" y="4039733"/>
            <a:ext cx="415774" cy="276999"/>
          </a:xfrm>
          <a:prstGeom prst="rect">
            <a:avLst/>
          </a:prstGeom>
        </p:spPr>
        <p:txBody>
          <a:bodyPr wrap="none">
            <a:spAutoFit/>
          </a:bodyPr>
          <a:lstStyle/>
          <a:p>
            <a:pPr algn="ctr">
              <a:tabLst>
                <a:tab pos="0" algn="l"/>
              </a:tabLst>
            </a:pPr>
            <a:r>
              <a:rPr lang="en-US" sz="1200" b="1" dirty="0" err="1">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dry</a:t>
            </a:r>
            <a:endParaRPr lang="en-US" sz="1200" b="1" dirty="0">
              <a:solidFill>
                <a:schemeClr val="bg1"/>
              </a:solidFill>
              <a:latin typeface="Calibri"/>
              <a:ea typeface="Cambria"/>
              <a:cs typeface="Calibri"/>
            </a:endParaRPr>
          </a:p>
        </p:txBody>
      </p:sp>
      <p:sp>
        <p:nvSpPr>
          <p:cNvPr id="67" name="Rectangle 66"/>
          <p:cNvSpPr/>
          <p:nvPr/>
        </p:nvSpPr>
        <p:spPr>
          <a:xfrm>
            <a:off x="8418433" y="1398000"/>
            <a:ext cx="365129" cy="276999"/>
          </a:xfrm>
          <a:prstGeom prst="rect">
            <a:avLst/>
          </a:prstGeom>
        </p:spPr>
        <p:txBody>
          <a:bodyPr wrap="none">
            <a:spAutoFit/>
          </a:bodyPr>
          <a:lstStyle/>
          <a:p>
            <a:pPr algn="ctr">
              <a:tabLst>
                <a:tab pos="0" algn="l"/>
              </a:tabLst>
            </a:pPr>
            <a:r>
              <a:rPr lang="en-US" sz="1200" b="1" dirty="0" err="1" smtClean="0">
                <a:solidFill>
                  <a:schemeClr val="bg1"/>
                </a:solidFill>
                <a:latin typeface="Calibri"/>
                <a:ea typeface="Cambria"/>
                <a:cs typeface="Calibri"/>
              </a:rPr>
              <a:t>V</a:t>
            </a:r>
            <a:r>
              <a:rPr lang="en-US" sz="1200" b="1" baseline="-25000" dirty="0" err="1" smtClean="0">
                <a:solidFill>
                  <a:schemeClr val="bg1"/>
                </a:solidFill>
                <a:latin typeface="Calibri"/>
                <a:ea typeface="Cambria"/>
                <a:cs typeface="Calibri"/>
              </a:rPr>
              <a:t>sv</a:t>
            </a:r>
            <a:endParaRPr lang="en-US" sz="1200" b="1" dirty="0">
              <a:solidFill>
                <a:schemeClr val="bg1"/>
              </a:solidFill>
              <a:latin typeface="Calibri"/>
              <a:ea typeface="Cambria"/>
              <a:cs typeface="Calibri"/>
            </a:endParaRPr>
          </a:p>
        </p:txBody>
      </p:sp>
      <p:sp>
        <p:nvSpPr>
          <p:cNvPr id="68" name="Rectangle 67"/>
          <p:cNvSpPr/>
          <p:nvPr/>
        </p:nvSpPr>
        <p:spPr>
          <a:xfrm>
            <a:off x="8261434" y="1663700"/>
            <a:ext cx="352105" cy="276999"/>
          </a:xfrm>
          <a:prstGeom prst="rect">
            <a:avLst/>
          </a:prstGeom>
        </p:spPr>
        <p:txBody>
          <a:bodyPr wrap="none">
            <a:spAutoFit/>
          </a:bodyPr>
          <a:lstStyle/>
          <a:p>
            <a:pPr algn="ctr">
              <a:tabLst>
                <a:tab pos="0" algn="l"/>
              </a:tabLst>
            </a:pPr>
            <a:r>
              <a:rPr lang="en-US" sz="1200" b="1" dirty="0" err="1" smtClean="0">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w</a:t>
            </a:r>
            <a:endParaRPr lang="en-US" sz="1200" b="1" dirty="0">
              <a:solidFill>
                <a:schemeClr val="bg1"/>
              </a:solidFill>
              <a:latin typeface="Calibri"/>
              <a:ea typeface="Cambria"/>
              <a:cs typeface="Calibri"/>
            </a:endParaRPr>
          </a:p>
        </p:txBody>
      </p:sp>
      <p:sp>
        <p:nvSpPr>
          <p:cNvPr id="69" name="Rectangle 68"/>
          <p:cNvSpPr/>
          <p:nvPr/>
        </p:nvSpPr>
        <p:spPr>
          <a:xfrm>
            <a:off x="8239260" y="4388665"/>
            <a:ext cx="352105" cy="276999"/>
          </a:xfrm>
          <a:prstGeom prst="rect">
            <a:avLst/>
          </a:prstGeom>
        </p:spPr>
        <p:txBody>
          <a:bodyPr wrap="none">
            <a:spAutoFit/>
          </a:bodyPr>
          <a:lstStyle/>
          <a:p>
            <a:pPr algn="ctr">
              <a:tabLst>
                <a:tab pos="0" algn="l"/>
              </a:tabLst>
            </a:pPr>
            <a:r>
              <a:rPr lang="en-US" sz="1200" b="1" dirty="0" err="1" smtClean="0">
                <a:solidFill>
                  <a:schemeClr val="bg1"/>
                </a:solidFill>
                <a:latin typeface="Calibri"/>
                <a:ea typeface="Cambria"/>
                <a:cs typeface="Calibri"/>
              </a:rPr>
              <a:t>V</a:t>
            </a:r>
            <a:r>
              <a:rPr lang="en-US" sz="1200" b="1" baseline="-25000" dirty="0" err="1">
                <a:solidFill>
                  <a:schemeClr val="bg1"/>
                </a:solidFill>
                <a:latin typeface="Calibri"/>
                <a:ea typeface="Cambria"/>
                <a:cs typeface="Calibri"/>
              </a:rPr>
              <a:t>w</a:t>
            </a:r>
            <a:endParaRPr lang="en-US" sz="1200" b="1" dirty="0">
              <a:solidFill>
                <a:schemeClr val="bg1"/>
              </a:solidFill>
              <a:latin typeface="Calibri"/>
              <a:ea typeface="Cambria"/>
              <a:cs typeface="Calibri"/>
            </a:endParaRPr>
          </a:p>
        </p:txBody>
      </p:sp>
      <p:sp>
        <p:nvSpPr>
          <p:cNvPr id="71" name="Rounded Rectangle 70"/>
          <p:cNvSpPr/>
          <p:nvPr/>
        </p:nvSpPr>
        <p:spPr>
          <a:xfrm>
            <a:off x="762000" y="4930618"/>
            <a:ext cx="3721301" cy="1470182"/>
          </a:xfrm>
          <a:prstGeom prst="roundRect">
            <a:avLst/>
          </a:prstGeom>
          <a:noFill/>
          <a:ln w="25400">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4548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a:xfrm>
            <a:off x="2971800" y="63501"/>
            <a:ext cx="6172200" cy="495299"/>
          </a:xfrm>
          <a:prstGeom prst="rect">
            <a:avLst/>
          </a:prstGeom>
        </p:spPr>
        <p:txBody>
          <a:bodyPr/>
          <a:lstStyle>
            <a:lvl1pPr algn="r" defTabSz="914400" rtl="0" eaLnBrk="1" latinLnBrk="0" hangingPunct="1">
              <a:spcBef>
                <a:spcPct val="0"/>
              </a:spcBef>
              <a:buNone/>
              <a:defRPr sz="2400" b="1" kern="1200" baseline="0">
                <a:solidFill>
                  <a:schemeClr val="bg1"/>
                </a:solidFill>
                <a:latin typeface="Swis721 BT" pitchFamily="34" charset="0"/>
                <a:ea typeface="+mj-ea"/>
                <a:cs typeface="+mj-cs"/>
              </a:defRPr>
            </a:lvl1pPr>
          </a:lstStyle>
          <a:p>
            <a:r>
              <a:rPr lang="en-US" sz="2600" dirty="0" smtClean="0">
                <a:latin typeface="Calibri"/>
                <a:cs typeface="Calibri"/>
              </a:rPr>
              <a:t>SVDMA during SOAS</a:t>
            </a:r>
            <a:endParaRPr lang="en-US" sz="2600" dirty="0">
              <a:latin typeface="Calibri"/>
              <a:cs typeface="Calibri"/>
            </a:endParaRPr>
          </a:p>
        </p:txBody>
      </p:sp>
      <p:pic>
        <p:nvPicPr>
          <p:cNvPr id="5" name="Picture 4" descr="IMG_2498.jpg"/>
          <p:cNvPicPr>
            <a:picLocks noChangeAspect="1"/>
          </p:cNvPicPr>
          <p:nvPr/>
        </p:nvPicPr>
        <p:blipFill>
          <a:blip r:embed="rId3"/>
          <a:stretch>
            <a:fillRect/>
          </a:stretch>
        </p:blipFill>
        <p:spPr>
          <a:xfrm>
            <a:off x="189153" y="986227"/>
            <a:ext cx="7377353" cy="5533015"/>
          </a:xfrm>
          <a:prstGeom prst="rect">
            <a:avLst/>
          </a:prstGeom>
          <a:ln>
            <a:solidFill>
              <a:schemeClr val="tx1"/>
            </a:solidFill>
          </a:ln>
        </p:spPr>
      </p:pic>
      <p:sp>
        <p:nvSpPr>
          <p:cNvPr id="6" name="TextBox 5"/>
          <p:cNvSpPr txBox="1"/>
          <p:nvPr/>
        </p:nvSpPr>
        <p:spPr>
          <a:xfrm>
            <a:off x="4175091" y="3643130"/>
            <a:ext cx="999861"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CPC 2</a:t>
            </a:r>
            <a:endParaRPr lang="en-US" b="1" dirty="0">
              <a:latin typeface="Century Gothic"/>
              <a:cs typeface="Century Gothic"/>
            </a:endParaRPr>
          </a:p>
        </p:txBody>
      </p:sp>
      <p:sp>
        <p:nvSpPr>
          <p:cNvPr id="7" name="TextBox 6"/>
          <p:cNvSpPr txBox="1"/>
          <p:nvPr/>
        </p:nvSpPr>
        <p:spPr>
          <a:xfrm>
            <a:off x="4175091" y="5066240"/>
            <a:ext cx="999861"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CPC 1</a:t>
            </a:r>
            <a:endParaRPr lang="en-US" b="1" dirty="0">
              <a:latin typeface="Century Gothic"/>
              <a:cs typeface="Century Gothic"/>
            </a:endParaRPr>
          </a:p>
        </p:txBody>
      </p:sp>
      <p:sp>
        <p:nvSpPr>
          <p:cNvPr id="9" name="TextBox 8"/>
          <p:cNvSpPr txBox="1"/>
          <p:nvPr/>
        </p:nvSpPr>
        <p:spPr>
          <a:xfrm>
            <a:off x="1395462" y="4404251"/>
            <a:ext cx="1540325" cy="369332"/>
          </a:xfrm>
          <a:prstGeom prst="rect">
            <a:avLst/>
          </a:prstGeom>
          <a:solidFill>
            <a:schemeClr val="bg1">
              <a:alpha val="53000"/>
            </a:schemeClr>
          </a:solidFill>
        </p:spPr>
        <p:txBody>
          <a:bodyPr wrap="square" rtlCol="0">
            <a:spAutoFit/>
          </a:bodyPr>
          <a:lstStyle/>
          <a:p>
            <a:pPr algn="ctr"/>
            <a:r>
              <a:rPr lang="en-US" b="1" dirty="0" err="1" smtClean="0">
                <a:latin typeface="Century Gothic"/>
                <a:cs typeface="Century Gothic"/>
              </a:rPr>
              <a:t>LabView</a:t>
            </a:r>
            <a:endParaRPr lang="en-US" b="1" dirty="0">
              <a:latin typeface="Century Gothic"/>
              <a:cs typeface="Century Gothic"/>
            </a:endParaRPr>
          </a:p>
        </p:txBody>
      </p:sp>
      <p:sp>
        <p:nvSpPr>
          <p:cNvPr id="10" name="TextBox 9"/>
          <p:cNvSpPr txBox="1"/>
          <p:nvPr/>
        </p:nvSpPr>
        <p:spPr>
          <a:xfrm>
            <a:off x="1395463" y="1823846"/>
            <a:ext cx="1198002"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HVPS</a:t>
            </a:r>
            <a:endParaRPr lang="en-US" b="1" dirty="0">
              <a:latin typeface="Century Gothic"/>
              <a:cs typeface="Century Gothic"/>
            </a:endParaRPr>
          </a:p>
        </p:txBody>
      </p:sp>
      <p:sp>
        <p:nvSpPr>
          <p:cNvPr id="11" name="TextBox 10"/>
          <p:cNvSpPr txBox="1"/>
          <p:nvPr/>
        </p:nvSpPr>
        <p:spPr>
          <a:xfrm>
            <a:off x="5480509" y="4219585"/>
            <a:ext cx="951020"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DMA</a:t>
            </a:r>
            <a:endParaRPr lang="en-US" b="1" dirty="0">
              <a:latin typeface="Century Gothic"/>
              <a:cs typeface="Century Gothic"/>
            </a:endParaRPr>
          </a:p>
        </p:txBody>
      </p:sp>
      <p:sp>
        <p:nvSpPr>
          <p:cNvPr id="12" name="TextBox 11"/>
          <p:cNvSpPr txBox="1"/>
          <p:nvPr/>
        </p:nvSpPr>
        <p:spPr>
          <a:xfrm>
            <a:off x="6615486" y="4219585"/>
            <a:ext cx="951020"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Inlet</a:t>
            </a:r>
            <a:endParaRPr lang="en-US" b="1" dirty="0">
              <a:latin typeface="Century Gothic"/>
              <a:cs typeface="Century Gothic"/>
            </a:endParaRPr>
          </a:p>
        </p:txBody>
      </p:sp>
      <p:sp>
        <p:nvSpPr>
          <p:cNvPr id="14" name="TextBox 13"/>
          <p:cNvSpPr txBox="1"/>
          <p:nvPr/>
        </p:nvSpPr>
        <p:spPr>
          <a:xfrm>
            <a:off x="3034903" y="3458464"/>
            <a:ext cx="951020"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T bath</a:t>
            </a:r>
            <a:endParaRPr lang="en-US" b="1" dirty="0">
              <a:latin typeface="Century Gothic"/>
              <a:cs typeface="Century Gothic"/>
            </a:endParaRPr>
          </a:p>
        </p:txBody>
      </p:sp>
      <p:sp>
        <p:nvSpPr>
          <p:cNvPr id="15" name="TextBox 14"/>
          <p:cNvSpPr txBox="1"/>
          <p:nvPr/>
        </p:nvSpPr>
        <p:spPr>
          <a:xfrm>
            <a:off x="7634066" y="1487194"/>
            <a:ext cx="1577484" cy="369332"/>
          </a:xfrm>
          <a:prstGeom prst="rect">
            <a:avLst/>
          </a:prstGeom>
          <a:solidFill>
            <a:schemeClr val="bg1">
              <a:alpha val="53000"/>
            </a:schemeClr>
          </a:solidFill>
        </p:spPr>
        <p:txBody>
          <a:bodyPr wrap="square" rtlCol="0">
            <a:spAutoFit/>
          </a:bodyPr>
          <a:lstStyle/>
          <a:p>
            <a:pPr algn="ctr"/>
            <a:r>
              <a:rPr lang="en-US" b="1" dirty="0" err="1" smtClean="0">
                <a:latin typeface="Century Gothic"/>
                <a:cs typeface="Century Gothic"/>
              </a:rPr>
              <a:t>Nafion</a:t>
            </a:r>
            <a:r>
              <a:rPr lang="en-US" b="1" dirty="0" smtClean="0">
                <a:latin typeface="Century Gothic"/>
                <a:cs typeface="Century Gothic"/>
              </a:rPr>
              <a:t> tubes</a:t>
            </a:r>
            <a:endParaRPr lang="en-US" b="1" dirty="0">
              <a:latin typeface="Century Gothic"/>
              <a:cs typeface="Century Gothic"/>
            </a:endParaRPr>
          </a:p>
        </p:txBody>
      </p:sp>
      <p:cxnSp>
        <p:nvCxnSpPr>
          <p:cNvPr id="16" name="Straight Arrow Connector 15"/>
          <p:cNvCxnSpPr/>
          <p:nvPr/>
        </p:nvCxnSpPr>
        <p:spPr>
          <a:xfrm flipV="1">
            <a:off x="5561581" y="1958948"/>
            <a:ext cx="2531889" cy="1538905"/>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057745" y="2528356"/>
            <a:ext cx="1557741" cy="523220"/>
          </a:xfrm>
          <a:prstGeom prst="rect">
            <a:avLst/>
          </a:prstGeom>
          <a:solidFill>
            <a:schemeClr val="bg1">
              <a:alpha val="53000"/>
            </a:schemeClr>
          </a:solidFill>
        </p:spPr>
        <p:txBody>
          <a:bodyPr wrap="square" rtlCol="0">
            <a:spAutoFit/>
          </a:bodyPr>
          <a:lstStyle/>
          <a:p>
            <a:pPr algn="ctr"/>
            <a:r>
              <a:rPr lang="en-US" sz="1400" b="1" dirty="0" smtClean="0">
                <a:latin typeface="Century Gothic"/>
                <a:cs typeface="Century Gothic"/>
              </a:rPr>
              <a:t>Thermoelectric cooler</a:t>
            </a:r>
            <a:endParaRPr lang="en-US" sz="1400" b="1" dirty="0">
              <a:latin typeface="Century Gothic"/>
              <a:cs typeface="Century Gothic"/>
            </a:endParaRPr>
          </a:p>
        </p:txBody>
      </p:sp>
      <p:cxnSp>
        <p:nvCxnSpPr>
          <p:cNvPr id="18" name="Straight Arrow Connector 17"/>
          <p:cNvCxnSpPr/>
          <p:nvPr/>
        </p:nvCxnSpPr>
        <p:spPr>
          <a:xfrm>
            <a:off x="5561581" y="3497853"/>
            <a:ext cx="2829145" cy="514609"/>
          </a:xfrm>
          <a:prstGeom prst="straightConnector1">
            <a:avLst/>
          </a:prstGeom>
          <a:ln w="38100">
            <a:solidFill>
              <a:srgbClr val="3366FF"/>
            </a:solidFill>
            <a:tailEnd type="arrow"/>
          </a:ln>
        </p:spPr>
        <p:style>
          <a:lnRef idx="1">
            <a:schemeClr val="accent1"/>
          </a:lnRef>
          <a:fillRef idx="0">
            <a:schemeClr val="accent1"/>
          </a:fillRef>
          <a:effectRef idx="0">
            <a:schemeClr val="accent1"/>
          </a:effectRef>
          <a:fontRef idx="minor">
            <a:schemeClr val="tx1"/>
          </a:fontRef>
        </p:style>
      </p:cxnSp>
      <p:pic>
        <p:nvPicPr>
          <p:cNvPr id="19" name="Picture 18" descr="IMG_2496.jpg"/>
          <p:cNvPicPr>
            <a:picLocks noChangeAspect="1"/>
          </p:cNvPicPr>
          <p:nvPr/>
        </p:nvPicPr>
        <p:blipFill>
          <a:blip r:embed="rId4">
            <a:lum bright="17000" contrast="24000"/>
          </a:blip>
          <a:srcRect l="30643"/>
          <a:stretch>
            <a:fillRect/>
          </a:stretch>
        </p:blipFill>
        <p:spPr>
          <a:xfrm>
            <a:off x="7742162" y="1883546"/>
            <a:ext cx="1199158" cy="2305283"/>
          </a:xfrm>
          <a:prstGeom prst="rect">
            <a:avLst/>
          </a:prstGeom>
          <a:ln w="19050">
            <a:solidFill>
              <a:srgbClr val="3366FF"/>
            </a:solidFill>
          </a:ln>
        </p:spPr>
      </p:pic>
      <p:pic>
        <p:nvPicPr>
          <p:cNvPr id="2" name="Picture 1"/>
          <p:cNvPicPr>
            <a:picLocks noChangeAspect="1"/>
          </p:cNvPicPr>
          <p:nvPr/>
        </p:nvPicPr>
        <p:blipFill>
          <a:blip r:embed="rId5">
            <a:extLst>
              <a:ext uri="{BEBA8EAE-BF5A-486C-A8C5-ECC9F3942E4B}">
                <a14:imgProp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14:imgLayer r:embed="rId6">
                    <a14:imgEffect>
                      <a14:colorTemperature colorTemp="8800"/>
                    </a14:imgEffect>
                    <a14:imgEffect>
                      <a14:saturation sat="66000"/>
                    </a14:imgEffect>
                  </a14:imgLayer>
                </a14:imgProps>
              </a:ext>
            </a:extLst>
          </a:blip>
          <a:stretch>
            <a:fillRect/>
          </a:stretch>
        </p:blipFill>
        <p:spPr>
          <a:xfrm>
            <a:off x="620855" y="2286000"/>
            <a:ext cx="369745" cy="512587"/>
          </a:xfrm>
          <a:prstGeom prst="rect">
            <a:avLst/>
          </a:prstGeom>
        </p:spPr>
      </p:pic>
      <p:pic>
        <p:nvPicPr>
          <p:cNvPr id="21" name="Picture 20"/>
          <p:cNvPicPr>
            <a:picLocks noChangeAspect="1"/>
          </p:cNvPicPr>
          <p:nvPr/>
        </p:nvPicPr>
        <p:blipFill>
          <a:blip r:embed="rId7">
            <a:lum bright="9000" contrast="12000"/>
          </a:blip>
          <a:srcRect t="2710" r="2973"/>
          <a:stretch>
            <a:fillRect/>
          </a:stretch>
        </p:blipFill>
        <p:spPr>
          <a:xfrm>
            <a:off x="7295261" y="5486400"/>
            <a:ext cx="1772539" cy="1333010"/>
          </a:xfrm>
          <a:prstGeom prst="rect">
            <a:avLst/>
          </a:prstGeom>
          <a:noFill/>
          <a:ln/>
        </p:spPr>
        <p:style>
          <a:lnRef idx="3">
            <a:schemeClr val="lt1"/>
          </a:lnRef>
          <a:fillRef idx="1">
            <a:schemeClr val="accent6"/>
          </a:fillRef>
          <a:effectRef idx="1">
            <a:schemeClr val="accent6"/>
          </a:effectRef>
          <a:fontRef idx="minor">
            <a:schemeClr val="lt1"/>
          </a:fontRef>
        </p:style>
      </p:pic>
      <p:sp>
        <p:nvSpPr>
          <p:cNvPr id="13" name="TextBox 12"/>
          <p:cNvSpPr txBox="1"/>
          <p:nvPr/>
        </p:nvSpPr>
        <p:spPr>
          <a:xfrm>
            <a:off x="6615486" y="5110649"/>
            <a:ext cx="951020" cy="369332"/>
          </a:xfrm>
          <a:prstGeom prst="rect">
            <a:avLst/>
          </a:prstGeom>
          <a:solidFill>
            <a:schemeClr val="bg1">
              <a:alpha val="53000"/>
            </a:schemeClr>
          </a:solidFill>
        </p:spPr>
        <p:txBody>
          <a:bodyPr wrap="square" rtlCol="0">
            <a:spAutoFit/>
          </a:bodyPr>
          <a:lstStyle/>
          <a:p>
            <a:pPr algn="ctr"/>
            <a:r>
              <a:rPr lang="en-US" b="1" dirty="0" smtClean="0">
                <a:latin typeface="Century Gothic"/>
                <a:cs typeface="Century Gothic"/>
              </a:rPr>
              <a:t>Dryer</a:t>
            </a:r>
            <a:endParaRPr lang="en-US" b="1" dirty="0">
              <a:latin typeface="Century Gothic"/>
              <a:cs typeface="Century Gothic"/>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1"/>
          <p:cNvSpPr txBox="1">
            <a:spLocks/>
          </p:cNvSpPr>
          <p:nvPr/>
        </p:nvSpPr>
        <p:spPr>
          <a:xfrm>
            <a:off x="2971800" y="63501"/>
            <a:ext cx="6172200" cy="495299"/>
          </a:xfrm>
          <a:prstGeom prst="rect">
            <a:avLst/>
          </a:prstGeom>
        </p:spPr>
        <p:txBody>
          <a:bodyPr/>
          <a:lstStyle>
            <a:lvl1pPr algn="r" defTabSz="914400" rtl="0" eaLnBrk="1" latinLnBrk="0" hangingPunct="1">
              <a:spcBef>
                <a:spcPct val="0"/>
              </a:spcBef>
              <a:buNone/>
              <a:defRPr sz="2400" b="1" kern="1200" baseline="0">
                <a:solidFill>
                  <a:schemeClr val="bg1"/>
                </a:solidFill>
                <a:latin typeface="Swis721 BT" pitchFamily="34" charset="0"/>
                <a:ea typeface="+mj-ea"/>
                <a:cs typeface="+mj-cs"/>
              </a:defRPr>
            </a:lvl1pPr>
          </a:lstStyle>
          <a:p>
            <a:r>
              <a:rPr lang="en-US" sz="2600" dirty="0" smtClean="0">
                <a:latin typeface="Calibri"/>
                <a:cs typeface="Calibri"/>
              </a:rPr>
              <a:t>Bimodal distribution</a:t>
            </a:r>
            <a:endParaRPr lang="en-US" sz="2600" dirty="0">
              <a:latin typeface="Calibri"/>
              <a:cs typeface="Calibri"/>
            </a:endParaRPr>
          </a:p>
        </p:txBody>
      </p:sp>
      <p:grpSp>
        <p:nvGrpSpPr>
          <p:cNvPr id="70" name="Group 69"/>
          <p:cNvGrpSpPr/>
          <p:nvPr/>
        </p:nvGrpSpPr>
        <p:grpSpPr>
          <a:xfrm>
            <a:off x="624457" y="3200400"/>
            <a:ext cx="7924582" cy="2449045"/>
            <a:chOff x="491765" y="1869851"/>
            <a:chExt cx="7924582" cy="2449045"/>
          </a:xfrm>
        </p:grpSpPr>
        <p:pic>
          <p:nvPicPr>
            <p:cNvPr id="60" name="Picture 59" descr="state1.png"/>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491765" y="2269961"/>
              <a:ext cx="2437918" cy="2027870"/>
            </a:xfrm>
            <a:prstGeom prst="rect">
              <a:avLst/>
            </a:prstGeom>
          </p:spPr>
        </p:pic>
        <p:pic>
          <p:nvPicPr>
            <p:cNvPr id="61" name="Picture 60" descr="state2.png"/>
            <p:cNvPicPr>
              <a:picLocks noChangeAspect="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3158765" y="2269961"/>
              <a:ext cx="2494023" cy="2048935"/>
            </a:xfrm>
            <a:prstGeom prst="rect">
              <a:avLst/>
            </a:prstGeom>
          </p:spPr>
        </p:pic>
        <p:pic>
          <p:nvPicPr>
            <p:cNvPr id="62" name="Picture 61" descr="state3.png"/>
            <p:cNvPicPr>
              <a:picLocks noChangeAspect="1"/>
            </p:cNvPicPr>
            <p:nvPr/>
          </p:nvPicPr>
          <p:blipFill>
            <a:blip r:embed="rId4">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5943600" y="2269961"/>
              <a:ext cx="2472747" cy="1996347"/>
            </a:xfrm>
            <a:prstGeom prst="rect">
              <a:avLst/>
            </a:prstGeom>
          </p:spPr>
        </p:pic>
        <p:sp>
          <p:nvSpPr>
            <p:cNvPr id="63" name="Rectangle 62"/>
            <p:cNvSpPr/>
            <p:nvPr/>
          </p:nvSpPr>
          <p:spPr>
            <a:xfrm>
              <a:off x="1295400" y="1869851"/>
              <a:ext cx="1238882" cy="400110"/>
            </a:xfrm>
            <a:prstGeom prst="rect">
              <a:avLst/>
            </a:prstGeom>
          </p:spPr>
          <p:txBody>
            <a:bodyPr wrap="square">
              <a:spAutoFit/>
            </a:bodyPr>
            <a:lstStyle/>
            <a:p>
              <a:pPr algn="ctr"/>
              <a:r>
                <a:rPr lang="en-US" sz="2000" b="1" dirty="0" smtClean="0">
                  <a:latin typeface="Calibri"/>
                  <a:cs typeface="Calibri"/>
                </a:rPr>
                <a:t>Ambient</a:t>
              </a:r>
              <a:endParaRPr lang="en-US" sz="2000" dirty="0">
                <a:latin typeface="Calibri"/>
                <a:cs typeface="Calibri"/>
              </a:endParaRPr>
            </a:p>
          </p:txBody>
        </p:sp>
        <p:sp>
          <p:nvSpPr>
            <p:cNvPr id="64" name="Rectangle 63"/>
            <p:cNvSpPr/>
            <p:nvPr/>
          </p:nvSpPr>
          <p:spPr>
            <a:xfrm>
              <a:off x="3581400" y="1869851"/>
              <a:ext cx="2057400" cy="400110"/>
            </a:xfrm>
            <a:prstGeom prst="rect">
              <a:avLst/>
            </a:prstGeom>
          </p:spPr>
          <p:txBody>
            <a:bodyPr wrap="square">
              <a:spAutoFit/>
            </a:bodyPr>
            <a:lstStyle/>
            <a:p>
              <a:pPr algn="ctr"/>
              <a:r>
                <a:rPr lang="en-US" sz="2000" b="1" dirty="0" smtClean="0">
                  <a:latin typeface="Calibri"/>
                  <a:cs typeface="Calibri"/>
                </a:rPr>
                <a:t>Dry-humidified</a:t>
              </a:r>
              <a:endParaRPr lang="en-US" sz="2000" dirty="0">
                <a:latin typeface="Calibri"/>
                <a:cs typeface="Calibri"/>
              </a:endParaRPr>
            </a:p>
          </p:txBody>
        </p:sp>
        <p:sp>
          <p:nvSpPr>
            <p:cNvPr id="66" name="Rectangle 65"/>
            <p:cNvSpPr/>
            <p:nvPr/>
          </p:nvSpPr>
          <p:spPr>
            <a:xfrm>
              <a:off x="6358947" y="1869851"/>
              <a:ext cx="2057400" cy="400110"/>
            </a:xfrm>
            <a:prstGeom prst="rect">
              <a:avLst/>
            </a:prstGeom>
          </p:spPr>
          <p:txBody>
            <a:bodyPr wrap="square">
              <a:spAutoFit/>
            </a:bodyPr>
            <a:lstStyle/>
            <a:p>
              <a:pPr algn="ctr"/>
              <a:r>
                <a:rPr lang="en-US" sz="2000" b="1" dirty="0" smtClean="0">
                  <a:latin typeface="Calibri"/>
                  <a:cs typeface="Calibri"/>
                </a:rPr>
                <a:t>Dry</a:t>
              </a:r>
              <a:endParaRPr lang="en-US" sz="2000" dirty="0">
                <a:latin typeface="Calibri"/>
                <a:cs typeface="Calibri"/>
              </a:endParaRPr>
            </a:p>
          </p:txBody>
        </p:sp>
        <p:sp>
          <p:nvSpPr>
            <p:cNvPr id="67" name="Rectangle 66"/>
            <p:cNvSpPr/>
            <p:nvPr/>
          </p:nvSpPr>
          <p:spPr>
            <a:xfrm>
              <a:off x="956733" y="2345267"/>
              <a:ext cx="1786467"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p:cNvSpPr/>
            <p:nvPr/>
          </p:nvSpPr>
          <p:spPr>
            <a:xfrm>
              <a:off x="3581400" y="2383367"/>
              <a:ext cx="1786467"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p:cNvSpPr/>
            <p:nvPr/>
          </p:nvSpPr>
          <p:spPr>
            <a:xfrm>
              <a:off x="6443133" y="2383367"/>
              <a:ext cx="1786467" cy="228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72" name="TextBox 71"/>
          <p:cNvSpPr txBox="1"/>
          <p:nvPr/>
        </p:nvSpPr>
        <p:spPr>
          <a:xfrm>
            <a:off x="1428092" y="4378549"/>
            <a:ext cx="533400" cy="415498"/>
          </a:xfrm>
          <a:prstGeom prst="rect">
            <a:avLst/>
          </a:prstGeom>
          <a:noFill/>
        </p:spPr>
        <p:txBody>
          <a:bodyPr wrap="square" rtlCol="0">
            <a:spAutoFit/>
          </a:bodyPr>
          <a:lstStyle/>
          <a:p>
            <a:r>
              <a:rPr lang="en-US" sz="2100" dirty="0" smtClean="0">
                <a:solidFill>
                  <a:srgbClr val="0000FF"/>
                </a:solidFill>
                <a:latin typeface="Calibri"/>
                <a:cs typeface="Calibri"/>
              </a:rPr>
              <a:t>D1</a:t>
            </a:r>
            <a:endParaRPr lang="en-US" sz="2100" dirty="0">
              <a:solidFill>
                <a:srgbClr val="0000FF"/>
              </a:solidFill>
              <a:latin typeface="Calibri"/>
              <a:cs typeface="Calibri"/>
            </a:endParaRPr>
          </a:p>
        </p:txBody>
      </p:sp>
      <p:sp>
        <p:nvSpPr>
          <p:cNvPr id="73" name="Rectangle 72"/>
          <p:cNvSpPr/>
          <p:nvPr/>
        </p:nvSpPr>
        <p:spPr>
          <a:xfrm>
            <a:off x="2037692" y="3658251"/>
            <a:ext cx="1017705" cy="415498"/>
          </a:xfrm>
          <a:prstGeom prst="rect">
            <a:avLst/>
          </a:prstGeom>
        </p:spPr>
        <p:txBody>
          <a:bodyPr wrap="square">
            <a:spAutoFit/>
          </a:bodyPr>
          <a:lstStyle/>
          <a:p>
            <a:r>
              <a:rPr lang="en-US" sz="2100" dirty="0" smtClean="0">
                <a:solidFill>
                  <a:srgbClr val="0000FF"/>
                </a:solidFill>
                <a:latin typeface="Calibri"/>
                <a:cs typeface="Calibri"/>
              </a:rPr>
              <a:t>D2</a:t>
            </a:r>
            <a:endParaRPr lang="en-US" sz="2100" dirty="0">
              <a:solidFill>
                <a:srgbClr val="0000FF"/>
              </a:solidFill>
              <a:latin typeface="Calibri"/>
              <a:cs typeface="Calibri"/>
            </a:endParaRPr>
          </a:p>
        </p:txBody>
      </p:sp>
      <p:sp>
        <p:nvSpPr>
          <p:cNvPr id="74" name="TextBox 73"/>
          <p:cNvSpPr txBox="1"/>
          <p:nvPr/>
        </p:nvSpPr>
        <p:spPr>
          <a:xfrm>
            <a:off x="4067987" y="4455065"/>
            <a:ext cx="533400" cy="415498"/>
          </a:xfrm>
          <a:prstGeom prst="rect">
            <a:avLst/>
          </a:prstGeom>
          <a:noFill/>
        </p:spPr>
        <p:txBody>
          <a:bodyPr wrap="square" rtlCol="0">
            <a:spAutoFit/>
          </a:bodyPr>
          <a:lstStyle/>
          <a:p>
            <a:r>
              <a:rPr lang="en-US" sz="2100" dirty="0" smtClean="0">
                <a:solidFill>
                  <a:srgbClr val="0000FF"/>
                </a:solidFill>
                <a:latin typeface="Calibri"/>
                <a:cs typeface="Calibri"/>
              </a:rPr>
              <a:t>D1</a:t>
            </a:r>
            <a:endParaRPr lang="en-US" sz="2100" dirty="0">
              <a:solidFill>
                <a:srgbClr val="0000FF"/>
              </a:solidFill>
              <a:latin typeface="Calibri"/>
              <a:cs typeface="Calibri"/>
            </a:endParaRPr>
          </a:p>
        </p:txBody>
      </p:sp>
      <p:sp>
        <p:nvSpPr>
          <p:cNvPr id="88" name="Rectangle 87"/>
          <p:cNvSpPr/>
          <p:nvPr/>
        </p:nvSpPr>
        <p:spPr>
          <a:xfrm>
            <a:off x="4677587" y="3734767"/>
            <a:ext cx="1017705" cy="415498"/>
          </a:xfrm>
          <a:prstGeom prst="rect">
            <a:avLst/>
          </a:prstGeom>
        </p:spPr>
        <p:txBody>
          <a:bodyPr wrap="square">
            <a:spAutoFit/>
          </a:bodyPr>
          <a:lstStyle/>
          <a:p>
            <a:r>
              <a:rPr lang="en-US" sz="2100" dirty="0" smtClean="0">
                <a:solidFill>
                  <a:srgbClr val="0000FF"/>
                </a:solidFill>
                <a:latin typeface="Calibri"/>
                <a:cs typeface="Calibri"/>
              </a:rPr>
              <a:t>D2</a:t>
            </a:r>
            <a:endParaRPr lang="en-US" sz="2100" dirty="0">
              <a:solidFill>
                <a:srgbClr val="0000FF"/>
              </a:solidFill>
              <a:latin typeface="Calibri"/>
              <a:cs typeface="Calibri"/>
            </a:endParaRPr>
          </a:p>
        </p:txBody>
      </p:sp>
      <p:sp>
        <p:nvSpPr>
          <p:cNvPr id="89" name="TextBox 88"/>
          <p:cNvSpPr txBox="1"/>
          <p:nvPr/>
        </p:nvSpPr>
        <p:spPr>
          <a:xfrm>
            <a:off x="6811187" y="4413047"/>
            <a:ext cx="533400" cy="415498"/>
          </a:xfrm>
          <a:prstGeom prst="rect">
            <a:avLst/>
          </a:prstGeom>
          <a:noFill/>
        </p:spPr>
        <p:txBody>
          <a:bodyPr wrap="square" rtlCol="0">
            <a:spAutoFit/>
          </a:bodyPr>
          <a:lstStyle/>
          <a:p>
            <a:r>
              <a:rPr lang="en-US" sz="2100" dirty="0" smtClean="0">
                <a:solidFill>
                  <a:srgbClr val="0000FF"/>
                </a:solidFill>
                <a:latin typeface="Calibri"/>
                <a:cs typeface="Calibri"/>
              </a:rPr>
              <a:t>D1</a:t>
            </a:r>
            <a:endParaRPr lang="en-US" sz="2100" dirty="0">
              <a:solidFill>
                <a:srgbClr val="0000FF"/>
              </a:solidFill>
              <a:latin typeface="Calibri"/>
              <a:cs typeface="Calibri"/>
            </a:endParaRPr>
          </a:p>
        </p:txBody>
      </p:sp>
      <p:sp>
        <p:nvSpPr>
          <p:cNvPr id="90" name="Rectangle 89"/>
          <p:cNvSpPr/>
          <p:nvPr/>
        </p:nvSpPr>
        <p:spPr>
          <a:xfrm>
            <a:off x="7420787" y="3692749"/>
            <a:ext cx="1017705" cy="415498"/>
          </a:xfrm>
          <a:prstGeom prst="rect">
            <a:avLst/>
          </a:prstGeom>
        </p:spPr>
        <p:txBody>
          <a:bodyPr wrap="square">
            <a:spAutoFit/>
          </a:bodyPr>
          <a:lstStyle/>
          <a:p>
            <a:r>
              <a:rPr lang="en-US" sz="2100" dirty="0" smtClean="0">
                <a:solidFill>
                  <a:srgbClr val="0000FF"/>
                </a:solidFill>
                <a:latin typeface="Calibri"/>
                <a:cs typeface="Calibri"/>
              </a:rPr>
              <a:t>D2</a:t>
            </a:r>
            <a:endParaRPr lang="en-US" sz="2100" dirty="0">
              <a:solidFill>
                <a:srgbClr val="0000FF"/>
              </a:solidFill>
              <a:latin typeface="Calibri"/>
              <a:cs typeface="Calibri"/>
            </a:endParaRPr>
          </a:p>
        </p:txBody>
      </p:sp>
      <p:sp>
        <p:nvSpPr>
          <p:cNvPr id="91" name="Rectangle 90"/>
          <p:cNvSpPr/>
          <p:nvPr/>
        </p:nvSpPr>
        <p:spPr>
          <a:xfrm>
            <a:off x="437518" y="733961"/>
            <a:ext cx="8227231" cy="769441"/>
          </a:xfrm>
          <a:prstGeom prst="rect">
            <a:avLst/>
          </a:prstGeom>
        </p:spPr>
        <p:txBody>
          <a:bodyPr wrap="square">
            <a:spAutoFit/>
          </a:bodyPr>
          <a:lstStyle/>
          <a:p>
            <a:pPr marL="236538" indent="-236538">
              <a:buFont typeface="Arial"/>
              <a:buChar char="•"/>
            </a:pPr>
            <a:r>
              <a:rPr lang="en-US" sz="2200" b="1" dirty="0" smtClean="0">
                <a:latin typeface="Calibri"/>
                <a:cs typeface="Calibri"/>
              </a:rPr>
              <a:t>Two modes in volume </a:t>
            </a:r>
            <a:r>
              <a:rPr lang="en-US" sz="2200" b="1" dirty="0" smtClean="0">
                <a:latin typeface="Calibri"/>
                <a:cs typeface="Calibri"/>
              </a:rPr>
              <a:t>distribution: </a:t>
            </a:r>
            <a:r>
              <a:rPr lang="en-US" sz="2200" dirty="0" smtClean="0">
                <a:latin typeface="Calibri"/>
                <a:cs typeface="Calibri"/>
              </a:rPr>
              <a:t>lower diameter mode (D1) and higher diameter mode (D2)</a:t>
            </a:r>
            <a:r>
              <a:rPr lang="en-US" sz="2200" b="1" dirty="0" smtClean="0">
                <a:latin typeface="Calibri"/>
                <a:cs typeface="Calibri"/>
              </a:rPr>
              <a:t> </a:t>
            </a:r>
            <a:endParaRPr lang="en-US" sz="2200" dirty="0">
              <a:latin typeface="Calibri"/>
              <a:cs typeface="Calibri"/>
            </a:endParaRPr>
          </a:p>
        </p:txBody>
      </p:sp>
      <p:sp>
        <p:nvSpPr>
          <p:cNvPr id="92" name="Rectangle 91"/>
          <p:cNvSpPr/>
          <p:nvPr/>
        </p:nvSpPr>
        <p:spPr>
          <a:xfrm>
            <a:off x="437518" y="1699736"/>
            <a:ext cx="8227231" cy="769441"/>
          </a:xfrm>
          <a:prstGeom prst="rect">
            <a:avLst/>
          </a:prstGeom>
        </p:spPr>
        <p:txBody>
          <a:bodyPr wrap="square">
            <a:spAutoFit/>
          </a:bodyPr>
          <a:lstStyle/>
          <a:p>
            <a:pPr marL="236538" indent="-236538">
              <a:buFont typeface="Arial"/>
              <a:buChar char="•"/>
            </a:pPr>
            <a:r>
              <a:rPr lang="en-US" sz="2200" b="1" dirty="0" smtClean="0">
                <a:latin typeface="Calibri"/>
                <a:cs typeface="Calibri"/>
              </a:rPr>
              <a:t>Lognormal fittings: </a:t>
            </a:r>
            <a:r>
              <a:rPr lang="en-US" sz="2200" dirty="0" smtClean="0">
                <a:latin typeface="Calibri"/>
                <a:cs typeface="Calibri"/>
              </a:rPr>
              <a:t>Fit volume data to lognormal distribution to obtain mean diameter for each mode to use later on for analysis</a:t>
            </a:r>
            <a:endParaRPr lang="en-US" sz="2200" dirty="0">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29113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descr="figure5.pdf"/>
          <p:cNvPicPr>
            <a:picLocks noChangeAspect="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tretch>
            <a:fillRect/>
          </a:stretch>
        </p:blipFill>
        <p:spPr>
          <a:xfrm>
            <a:off x="838200" y="0"/>
            <a:ext cx="7543800" cy="6860888"/>
          </a:xfrm>
          <a:prstGeom prst="rect">
            <a:avLst/>
          </a:prstGeom>
        </p:spPr>
      </p:pic>
      <p:sp>
        <p:nvSpPr>
          <p:cNvPr id="5" name="Title 1"/>
          <p:cNvSpPr txBox="1">
            <a:spLocks/>
          </p:cNvSpPr>
          <p:nvPr/>
        </p:nvSpPr>
        <p:spPr bwMode="auto">
          <a:xfrm>
            <a:off x="0" y="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000">
                <a:solidFill>
                  <a:schemeClr val="tx2"/>
                </a:solidFill>
                <a:latin typeface="+mj-lt"/>
                <a:ea typeface="+mj-ea"/>
                <a:cs typeface="+mj-cs"/>
              </a:defRPr>
            </a:lvl1pPr>
            <a:lvl2pPr algn="l" rtl="0" eaLnBrk="1" fontAlgn="base" hangingPunct="1">
              <a:spcBef>
                <a:spcPct val="0"/>
              </a:spcBef>
              <a:spcAft>
                <a:spcPct val="0"/>
              </a:spcAft>
              <a:defRPr sz="3000">
                <a:solidFill>
                  <a:schemeClr val="tx2"/>
                </a:solidFill>
                <a:latin typeface="Formata BQ Regular" pitchFamily="50" charset="0"/>
              </a:defRPr>
            </a:lvl2pPr>
            <a:lvl3pPr algn="l" rtl="0" eaLnBrk="1" fontAlgn="base" hangingPunct="1">
              <a:spcBef>
                <a:spcPct val="0"/>
              </a:spcBef>
              <a:spcAft>
                <a:spcPct val="0"/>
              </a:spcAft>
              <a:defRPr sz="3000">
                <a:solidFill>
                  <a:schemeClr val="tx2"/>
                </a:solidFill>
                <a:latin typeface="Formata BQ Regular" pitchFamily="50" charset="0"/>
              </a:defRPr>
            </a:lvl3pPr>
            <a:lvl4pPr algn="l" rtl="0" eaLnBrk="1" fontAlgn="base" hangingPunct="1">
              <a:spcBef>
                <a:spcPct val="0"/>
              </a:spcBef>
              <a:spcAft>
                <a:spcPct val="0"/>
              </a:spcAft>
              <a:defRPr sz="3000">
                <a:solidFill>
                  <a:schemeClr val="tx2"/>
                </a:solidFill>
                <a:latin typeface="Formata BQ Regular" pitchFamily="50" charset="0"/>
              </a:defRPr>
            </a:lvl4pPr>
            <a:lvl5pPr algn="l" rtl="0" eaLnBrk="1" fontAlgn="base" hangingPunct="1">
              <a:spcBef>
                <a:spcPct val="0"/>
              </a:spcBef>
              <a:spcAft>
                <a:spcPct val="0"/>
              </a:spcAft>
              <a:defRPr sz="3000">
                <a:solidFill>
                  <a:schemeClr val="tx2"/>
                </a:solidFill>
                <a:latin typeface="Formata BQ Regular" pitchFamily="50" charset="0"/>
              </a:defRPr>
            </a:lvl5pPr>
            <a:lvl6pPr marL="457200" algn="l" rtl="0" eaLnBrk="1" fontAlgn="base" hangingPunct="1">
              <a:spcBef>
                <a:spcPct val="0"/>
              </a:spcBef>
              <a:spcAft>
                <a:spcPct val="0"/>
              </a:spcAft>
              <a:defRPr sz="3000">
                <a:solidFill>
                  <a:schemeClr val="tx2"/>
                </a:solidFill>
                <a:latin typeface="Formata BQ Regular" pitchFamily="50" charset="0"/>
              </a:defRPr>
            </a:lvl6pPr>
            <a:lvl7pPr marL="914400" algn="l" rtl="0" eaLnBrk="1" fontAlgn="base" hangingPunct="1">
              <a:spcBef>
                <a:spcPct val="0"/>
              </a:spcBef>
              <a:spcAft>
                <a:spcPct val="0"/>
              </a:spcAft>
              <a:defRPr sz="3000">
                <a:solidFill>
                  <a:schemeClr val="tx2"/>
                </a:solidFill>
                <a:latin typeface="Formata BQ Regular" pitchFamily="50" charset="0"/>
              </a:defRPr>
            </a:lvl7pPr>
            <a:lvl8pPr marL="1371600" algn="l" rtl="0" eaLnBrk="1" fontAlgn="base" hangingPunct="1">
              <a:spcBef>
                <a:spcPct val="0"/>
              </a:spcBef>
              <a:spcAft>
                <a:spcPct val="0"/>
              </a:spcAft>
              <a:defRPr sz="3000">
                <a:solidFill>
                  <a:schemeClr val="tx2"/>
                </a:solidFill>
                <a:latin typeface="Formata BQ Regular" pitchFamily="50" charset="0"/>
              </a:defRPr>
            </a:lvl8pPr>
            <a:lvl9pPr marL="1828800" algn="l" rtl="0" eaLnBrk="1" fontAlgn="base" hangingPunct="1">
              <a:spcBef>
                <a:spcPct val="0"/>
              </a:spcBef>
              <a:spcAft>
                <a:spcPct val="0"/>
              </a:spcAft>
              <a:defRPr sz="3000">
                <a:solidFill>
                  <a:schemeClr val="tx2"/>
                </a:solidFill>
                <a:latin typeface="Formata BQ Regular" pitchFamily="50" charset="0"/>
              </a:defRPr>
            </a:lvl9pPr>
          </a:lstStyle>
          <a:p>
            <a:pPr algn="r"/>
            <a:r>
              <a:rPr lang="en-US" sz="2600" b="1" dirty="0" smtClean="0">
                <a:solidFill>
                  <a:srgbClr val="FFFFFF"/>
                </a:solidFill>
                <a:latin typeface="Calibri"/>
                <a:cs typeface="Calibri"/>
              </a:rPr>
              <a:t>SOAS RH and water diurnal trends</a:t>
            </a:r>
            <a:endParaRPr lang="en-US" sz="2600" b="1" baseline="-25000" dirty="0">
              <a:solidFill>
                <a:srgbClr val="FFFFFF"/>
              </a:solidFill>
              <a:latin typeface="Calibri"/>
              <a:cs typeface="Calibri"/>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1881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U_Template_Formata_B[1]">
  <a:themeElements>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RU_Template_Formata_B[1]">
  <a:themeElements>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Formata_B">
      <a:majorFont>
        <a:latin typeface="Formata BQ Regular"/>
        <a:ea typeface=""/>
        <a:cs typeface=""/>
      </a:majorFont>
      <a:minorFont>
        <a:latin typeface="Formata BQ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Formata_B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Formata_B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Formata_B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Formata_B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Formata_B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Formata_B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Formata_B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Formata_B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Formata_B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Formata_B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Formata_B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Formata_B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32665</TotalTime>
  <Words>2378</Words>
  <Application>Microsoft Macintosh PowerPoint</Application>
  <PresentationFormat>On-screen Show (4:3)</PresentationFormat>
  <Paragraphs>368</Paragraphs>
  <Slides>39</Slides>
  <Notes>29</Notes>
  <HiddenSlides>0</HiddenSlides>
  <MMClips>0</MMClips>
  <ScaleCrop>false</ScaleCrop>
  <HeadingPairs>
    <vt:vector size="6" baseType="variant">
      <vt:variant>
        <vt:lpstr>Design Template</vt:lpstr>
      </vt:variant>
      <vt:variant>
        <vt:i4>2</vt:i4>
      </vt:variant>
      <vt:variant>
        <vt:lpstr>Embedded OLE Servers</vt:lpstr>
      </vt:variant>
      <vt:variant>
        <vt:i4>2</vt:i4>
      </vt:variant>
      <vt:variant>
        <vt:lpstr>Slide Titles</vt:lpstr>
      </vt:variant>
      <vt:variant>
        <vt:i4>39</vt:i4>
      </vt:variant>
    </vt:vector>
  </HeadingPairs>
  <TitlesOfParts>
    <vt:vector size="43" baseType="lpstr">
      <vt:lpstr>RU_Template_Formata_B[1]</vt:lpstr>
      <vt:lpstr>1_RU_Template_Formata_B[1]</vt:lpstr>
      <vt:lpstr>Microsoft Equation</vt:lpstr>
      <vt:lpstr>Equation</vt:lpstr>
      <vt:lpstr>Slide 1</vt:lpstr>
      <vt:lpstr>Introduction</vt:lpstr>
      <vt:lpstr>Slide 3</vt:lpstr>
      <vt:lpstr>Slide 4</vt:lpstr>
      <vt:lpstr>Slide 5</vt:lpstr>
      <vt:lpstr>SVDMA</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Introduction</vt:lpstr>
      <vt:lpstr>Slide 22</vt:lpstr>
      <vt:lpstr>Slide 23</vt:lpstr>
      <vt:lpstr>Loss of semi-volatiles</vt:lpstr>
      <vt:lpstr>Slide 25</vt:lpstr>
      <vt:lpstr>Slide 26</vt:lpstr>
      <vt:lpstr>Slide 27</vt:lpstr>
      <vt:lpstr>Slide 28</vt:lpstr>
      <vt:lpstr>Slide 29</vt:lpstr>
      <vt:lpstr>Slide 30</vt:lpstr>
      <vt:lpstr>Lognormal Distribution Fitting</vt:lpstr>
      <vt:lpstr>Slide 32</vt:lpstr>
      <vt:lpstr>Slide 33</vt:lpstr>
      <vt:lpstr>95% confidence interval for water</vt:lpstr>
      <vt:lpstr>Slide 35</vt:lpstr>
      <vt:lpstr>Slide 36</vt:lpstr>
      <vt:lpstr>Slide 37</vt:lpstr>
      <vt:lpstr>Slide 38</vt:lpstr>
      <vt:lpstr>Slide 39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SOAS SVDMA</dc:title>
  <dc:creator>Khoi Nguyen</dc:creator>
  <cp:lastModifiedBy>Khoi Nguyen</cp:lastModifiedBy>
  <cp:revision>657</cp:revision>
  <cp:lastPrinted>2013-10-25T19:09:09Z</cp:lastPrinted>
  <dcterms:created xsi:type="dcterms:W3CDTF">2013-10-27T23:39:24Z</dcterms:created>
  <dcterms:modified xsi:type="dcterms:W3CDTF">2013-10-29T03:48:55Z</dcterms:modified>
</cp:coreProperties>
</file>