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294" r:id="rId3"/>
    <p:sldId id="357" r:id="rId4"/>
    <p:sldId id="300" r:id="rId5"/>
    <p:sldId id="339" r:id="rId6"/>
    <p:sldId id="293" r:id="rId7"/>
    <p:sldId id="335" r:id="rId8"/>
    <p:sldId id="341" r:id="rId9"/>
    <p:sldId id="313" r:id="rId10"/>
    <p:sldId id="311" r:id="rId11"/>
    <p:sldId id="345" r:id="rId12"/>
    <p:sldId id="374" r:id="rId13"/>
    <p:sldId id="348" r:id="rId14"/>
    <p:sldId id="375" r:id="rId15"/>
    <p:sldId id="363" r:id="rId16"/>
    <p:sldId id="324" r:id="rId17"/>
    <p:sldId id="370" r:id="rId18"/>
    <p:sldId id="326" r:id="rId19"/>
    <p:sldId id="329" r:id="rId20"/>
    <p:sldId id="314" r:id="rId21"/>
    <p:sldId id="349" r:id="rId22"/>
    <p:sldId id="351" r:id="rId23"/>
    <p:sldId id="303" r:id="rId24"/>
    <p:sldId id="355" r:id="rId25"/>
    <p:sldId id="372" r:id="rId26"/>
    <p:sldId id="353" r:id="rId27"/>
    <p:sldId id="354" r:id="rId28"/>
    <p:sldId id="352" r:id="rId29"/>
    <p:sldId id="356" r:id="rId30"/>
    <p:sldId id="337" r:id="rId31"/>
    <p:sldId id="365" r:id="rId32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82" autoAdjust="0"/>
  </p:normalViewPr>
  <p:slideViewPr>
    <p:cSldViewPr>
      <p:cViewPr varScale="1">
        <p:scale>
          <a:sx n="59" d="100"/>
          <a:sy n="59" d="100"/>
        </p:scale>
        <p:origin x="-156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47" y="302"/>
      </p:cViewPr>
      <p:guideLst>
        <p:guide orient="horz" pos="2160"/>
        <p:guide pos="293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0595-946C-4BFE-A667-66CE4D6702E8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0FD94-9DEC-480B-9AA5-E5F7D4CD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AA75E-F136-4A99-B7BD-969D54B02B88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567E3-D2FA-4471-BB8F-D49F3D6F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8-hour ozone</a:t>
            </a:r>
            <a:r>
              <a:rPr lang="en-US" baseline="0" dirty="0" smtClean="0"/>
              <a:t> at a point in space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For one day</a:t>
            </a:r>
          </a:p>
          <a:p>
            <a:r>
              <a:rPr lang="en-US" baseline="0" dirty="0" smtClean="0"/>
              <a:t>I’ll explain about background ozone toward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original and </a:t>
            </a:r>
            <a:r>
              <a:rPr lang="en-US" dirty="0" err="1" smtClean="0"/>
              <a:t>metcov</a:t>
            </a:r>
            <a:r>
              <a:rPr lang="en-US" dirty="0" smtClean="0"/>
              <a:t> models:</a:t>
            </a:r>
          </a:p>
          <a:p>
            <a:r>
              <a:rPr lang="en-US" dirty="0" smtClean="0"/>
              <a:t>1) I got the NEI anthropogenic emissions data a </a:t>
            </a:r>
            <a:r>
              <a:rPr lang="en-US" dirty="0" err="1" smtClean="0"/>
              <a:t>looooong</a:t>
            </a:r>
            <a:r>
              <a:rPr lang="en-US" dirty="0" smtClean="0"/>
              <a:t> time ago from Rhonda Thompson, along with  a couple of hours of consultation</a:t>
            </a:r>
            <a:r>
              <a:rPr lang="en-US" baseline="0" dirty="0" smtClean="0"/>
              <a:t> about what it meant and how it was derived.</a:t>
            </a:r>
          </a:p>
          <a:p>
            <a:r>
              <a:rPr lang="en-US" baseline="0" dirty="0" smtClean="0"/>
              <a:t>2) I got the Biogenic emissions data a </a:t>
            </a:r>
            <a:r>
              <a:rPr lang="en-US" baseline="0" dirty="0" err="1" smtClean="0"/>
              <a:t>looooong</a:t>
            </a:r>
            <a:r>
              <a:rPr lang="en-US" baseline="0" dirty="0" smtClean="0"/>
              <a:t> time ago from Mark </a:t>
            </a:r>
            <a:r>
              <a:rPr lang="en-US" baseline="0" dirty="0" err="1" smtClean="0"/>
              <a:t>Pouliot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95</a:t>
            </a:r>
            <a:r>
              <a:rPr lang="en-US" baseline="30000" dirty="0" smtClean="0"/>
              <a:t>th</a:t>
            </a:r>
            <a:r>
              <a:rPr lang="en-US" dirty="0" smtClean="0"/>
              <a:t> percentile of temperature in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baseline="0" dirty="0" smtClean="0"/>
              <a:t> 9, Second full paragraph.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“while these….” clause at the beginning of this sentence is a manifestation that a paradigm is shifting, at least when it comes to meteorological modeling.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was never part of that paradigm. It is not a shift for me, which is probably why I was able to conceive of this idea. My paradigm is statistical models, aka probability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I’m not so much thinking outside the box. I’m thinking outside of one box, inside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4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retrospective prediction would have</a:t>
            </a:r>
            <a:r>
              <a:rPr lang="en-US" baseline="0" dirty="0" smtClean="0"/>
              <a:t> universal space-time coverage, because all of the inputs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Revised because at first modeling dispersion of </a:t>
            </a:r>
            <a:r>
              <a:rPr lang="en-US" dirty="0" err="1" smtClean="0"/>
              <a:t>Nox</a:t>
            </a:r>
            <a:r>
              <a:rPr lang="en-US" dirty="0" smtClean="0"/>
              <a:t> from point sources was a challenge I did not want to undertake along with all the rest</a:t>
            </a:r>
            <a:r>
              <a:rPr lang="en-US" baseline="0" dirty="0" smtClean="0"/>
              <a:t> of the challenges I was undertaking.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2001</a:t>
            </a:r>
            <a:r>
              <a:rPr lang="en-US" baseline="0" dirty="0" smtClean="0"/>
              <a:t> data from SLAMS/NAMS/PAMS.</a:t>
            </a:r>
          </a:p>
          <a:p>
            <a:r>
              <a:rPr lang="en-US" baseline="0" dirty="0" smtClean="0"/>
              <a:t>There are roughly 11K observations in this dataset.</a:t>
            </a:r>
          </a:p>
          <a:p>
            <a:r>
              <a:rPr lang="en-US" baseline="0" dirty="0" smtClean="0"/>
              <a:t>There is more data in the ozone season than in the 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8-hour ozone</a:t>
            </a:r>
            <a:r>
              <a:rPr lang="en-US" baseline="0" dirty="0" smtClean="0"/>
              <a:t> at a point in space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For one day</a:t>
            </a:r>
          </a:p>
          <a:p>
            <a:r>
              <a:rPr lang="en-US" baseline="0" dirty="0" smtClean="0"/>
              <a:t>I’ll explain about background ozone toward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7E3-D2FA-4471-BB8F-D49F3D6F9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DCE9-0DF5-46CA-BCD4-CEF47A5A9F15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2052-E438-4BF3-BA8D-8DF157FBFB8C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55B9-AA1C-4650-AC71-772206D1DCCE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7021-4982-42E6-B59A-9472A28116B3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489D-2D99-48C8-9709-D2635A612848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7C5-EBA1-4D44-A67C-1260862FF057}" type="datetime1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10A6-1688-496F-BEFB-0DDC175AC481}" type="datetime1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44F6-ECF8-461E-9F47-D76AC5D19627}" type="datetime1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380A-4D11-4899-9B42-0B66B8D21CF4}" type="datetime1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03C-8D5A-4FDE-BFD1-3B90F59FD00B}" type="datetime1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DD0A-5FC4-4AB8-9D25-6E9B70B05B28}" type="datetime1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7947-F9A2-4ADF-830C-958D2916A338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E231-2493-461E-9A22-56411BB0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0123" y="59439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using process-based statistical models of air pollutants to meet regulatory and research needs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971805"/>
            <a:ext cx="7315200" cy="342899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Amy Nail, Ph.D.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80"/>
                </a:solidFill>
                <a:latin typeface="Lucida Calligraphy"/>
                <a:ea typeface="Times New Roman"/>
                <a:cs typeface="Times-Roman"/>
              </a:rPr>
              <a:t>Honest</a:t>
            </a:r>
            <a:r>
              <a:rPr lang="en-US" sz="3600" dirty="0">
                <a:solidFill>
                  <a:srgbClr val="00CCFF"/>
                </a:solidFill>
                <a:latin typeface="Lucida Calligraphy"/>
                <a:ea typeface="Times New Roman"/>
                <a:cs typeface="Times-Roman"/>
              </a:rPr>
              <a:t>at, </a:t>
            </a:r>
            <a:r>
              <a:rPr lang="en-US" sz="3600" dirty="0" smtClean="0">
                <a:solidFill>
                  <a:srgbClr val="000080"/>
                </a:solidFill>
                <a:latin typeface="Lucida Calligraphy"/>
                <a:ea typeface="Times New Roman"/>
                <a:cs typeface="Times-Roman"/>
              </a:rPr>
              <a:t>LLC</a:t>
            </a:r>
            <a:endParaRPr lang="en-US" sz="2800" dirty="0" smtClean="0">
              <a:solidFill>
                <a:srgbClr val="00CCFF"/>
              </a:solidFill>
              <a:latin typeface="Lucida Calligraphy"/>
              <a:ea typeface="Times New Roman"/>
              <a:cs typeface="Times-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Cambria"/>
                <a:ea typeface="Times New Roman"/>
                <a:cs typeface="Times-Roman"/>
              </a:rPr>
              <a:t>Statistics </a:t>
            </a:r>
            <a:r>
              <a:rPr lang="en-US" dirty="0">
                <a:solidFill>
                  <a:srgbClr val="C00000"/>
                </a:solidFill>
                <a:latin typeface="Cambria"/>
                <a:ea typeface="Times New Roman"/>
                <a:cs typeface="Times-Roman"/>
              </a:rPr>
              <a:t>&amp; </a:t>
            </a:r>
            <a:r>
              <a:rPr lang="en-US" dirty="0" smtClean="0">
                <a:solidFill>
                  <a:srgbClr val="C00000"/>
                </a:solidFill>
                <a:latin typeface="Cambria"/>
                <a:ea typeface="Times New Roman"/>
                <a:cs typeface="Times-Roman"/>
              </a:rPr>
              <a:t>Analytics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C00000"/>
              </a:solidFill>
              <a:latin typeface="Cambria"/>
              <a:ea typeface="Times New Roman"/>
              <a:cs typeface="Times-Roman"/>
            </a:endParaRPr>
          </a:p>
          <a:p>
            <a:r>
              <a:rPr lang="en-US" sz="2400" b="1" dirty="0"/>
              <a:t>CMAS </a:t>
            </a:r>
            <a:r>
              <a:rPr lang="en-US" sz="2400" b="1" dirty="0" smtClean="0"/>
              <a:t>Conference</a:t>
            </a:r>
            <a:endParaRPr lang="en-US" sz="2400" b="1" dirty="0"/>
          </a:p>
          <a:p>
            <a:r>
              <a:rPr lang="en-US" sz="2400" b="1" dirty="0"/>
              <a:t>Chapel Hill, NC</a:t>
            </a:r>
          </a:p>
          <a:p>
            <a:r>
              <a:rPr lang="en-US" sz="2400" b="1" dirty="0"/>
              <a:t>October 28, 2013</a:t>
            </a:r>
          </a:p>
          <a:p>
            <a:pPr>
              <a:spcBef>
                <a:spcPts val="0"/>
              </a:spcBef>
            </a:pP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315200" cy="6477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80" y="1508781"/>
            <a:ext cx="7432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O3   = 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Created</a:t>
            </a:r>
            <a:r>
              <a:rPr lang="en-US" sz="3200" dirty="0" smtClean="0"/>
              <a:t>   +  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Transported</a:t>
            </a:r>
            <a:r>
              <a:rPr lang="en-US" sz="3200" dirty="0" smtClean="0"/>
              <a:t>   +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Error</a:t>
            </a:r>
            <a:r>
              <a:rPr lang="en-US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O3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68" y="4170387"/>
            <a:ext cx="3938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NOx,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temp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sinusoid, </a:t>
            </a:r>
          </a:p>
          <a:p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reactive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VOC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field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9893" y="2674298"/>
            <a:ext cx="361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ws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wd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O3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yesterday)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866" y="5532097"/>
            <a:ext cx="3791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VOC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emissions,   temp,  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sinusoid  ) 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+ 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Error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VOC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0875" y="3089797"/>
            <a:ext cx="2690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Random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Normally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Variance &amp; spatial correlation  parameters depend on temp and </a:t>
            </a:r>
            <a:r>
              <a:rPr lang="en-US" dirty="0" err="1" smtClean="0"/>
              <a:t>ws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80829" y="516507"/>
            <a:ext cx="2872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 SMO VOC</a:t>
            </a:r>
            <a:endParaRPr lang="en-US" sz="4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63074" y="5001384"/>
            <a:ext cx="91439" cy="5307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8684" y="2093557"/>
            <a:ext cx="1280146" cy="207683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" idx="2"/>
          </p:cNvCxnSpPr>
          <p:nvPr/>
        </p:nvCxnSpPr>
        <p:spPr>
          <a:xfrm flipV="1">
            <a:off x="4004818" y="2093556"/>
            <a:ext cx="0" cy="512493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40853" y="2093556"/>
            <a:ext cx="0" cy="8782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53410" y="5266740"/>
            <a:ext cx="747370" cy="6808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 time PB SMO VOC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9 hours on average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44676" y="516507"/>
            <a:ext cx="3730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PB SMO: 36 &amp; 12</a:t>
            </a:r>
            <a:endParaRPr lang="en-US" sz="4000" dirty="0"/>
          </a:p>
        </p:txBody>
      </p:sp>
      <p:cxnSp>
        <p:nvCxnSpPr>
          <p:cNvPr id="32" name="Straight Arrow Connector 31"/>
          <p:cNvCxnSpPr>
            <a:endCxn id="2" idx="2"/>
          </p:cNvCxnSpPr>
          <p:nvPr/>
        </p:nvCxnSpPr>
        <p:spPr>
          <a:xfrm flipH="1" flipV="1">
            <a:off x="3844518" y="2728142"/>
            <a:ext cx="160300" cy="51249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8480" y="2143367"/>
            <a:ext cx="8642763" cy="3704674"/>
            <a:chOff x="288480" y="1508781"/>
            <a:chExt cx="8642763" cy="3704674"/>
          </a:xfrm>
        </p:grpSpPr>
        <p:sp>
          <p:nvSpPr>
            <p:cNvPr id="2" name="TextBox 1"/>
            <p:cNvSpPr txBox="1"/>
            <p:nvPr/>
          </p:nvSpPr>
          <p:spPr>
            <a:xfrm>
              <a:off x="288480" y="1508781"/>
              <a:ext cx="7112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O3   =   </a:t>
              </a:r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</a:rPr>
                <a:t>Created</a:t>
              </a:r>
              <a:r>
                <a:rPr lang="en-US" sz="3200" dirty="0" smtClean="0"/>
                <a:t>   +   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</a:rPr>
                <a:t>Transported</a:t>
              </a:r>
              <a:r>
                <a:rPr lang="en-US" sz="3200" dirty="0" smtClean="0"/>
                <a:t>   +  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Error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4268" y="4170387"/>
              <a:ext cx="3895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f</a:t>
              </a:r>
              <a:r>
                <a:rPr lang="en-US" sz="2400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(</a:t>
              </a:r>
              <a:r>
                <a:rPr lang="en-US" sz="2400" dirty="0"/>
                <a:t>  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NOx,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   temp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,  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  sinusoid, </a:t>
              </a:r>
            </a:p>
            <a:p>
              <a:r>
                <a:rPr lang="en-US" sz="2400" dirty="0" smtClean="0"/>
                <a:t>         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VOC 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emissions 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00963" y="2674298"/>
              <a:ext cx="36794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f</a:t>
              </a:r>
              <a:r>
                <a:rPr lang="en-US" sz="2400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( </a:t>
              </a:r>
              <a:r>
                <a:rPr lang="en-US" sz="2400" dirty="0" err="1" smtClean="0">
                  <a:solidFill>
                    <a:schemeClr val="accent3">
                      <a:lumMod val="50000"/>
                    </a:schemeClr>
                  </a:solidFill>
                </a:rPr>
                <a:t>ws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, 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  </a:t>
              </a:r>
              <a:r>
                <a:rPr lang="en-US" sz="2400" dirty="0" err="1" smtClean="0">
                  <a:solidFill>
                    <a:schemeClr val="accent3">
                      <a:lumMod val="50000"/>
                    </a:schemeClr>
                  </a:solidFill>
                </a:rPr>
                <a:t>wd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, 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O3 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yesterday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) 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0875" y="3089797"/>
              <a:ext cx="269036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Random parts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Normally distributed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Mean zero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Variance &amp; spatial correlation  parameters depend on temp and </a:t>
              </a:r>
              <a:r>
                <a:rPr lang="en-US" dirty="0" err="1" smtClean="0"/>
                <a:t>ws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48684" y="2093557"/>
              <a:ext cx="1280146" cy="207683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040853" y="2093556"/>
              <a:ext cx="0" cy="878249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 time PB SMO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 – 19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24330"/>
              </p:ext>
            </p:extLst>
          </p:nvPr>
        </p:nvGraphicFramePr>
        <p:xfrm>
          <a:off x="274368" y="1070551"/>
          <a:ext cx="8320947" cy="563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028"/>
                <a:gridCol w="3327241"/>
                <a:gridCol w="3264678"/>
              </a:tblGrid>
              <a:tr h="986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PB SMO VOC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metcov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PB SMO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Chemmech</a:t>
                      </a:r>
                      <a:r>
                        <a:rPr lang="en-US" sz="2400" dirty="0" smtClean="0"/>
                        <a:t> 36 &amp; 12</a:t>
                      </a:r>
                    </a:p>
                  </a:txBody>
                  <a:tcPr anchor="ctr"/>
                </a:tc>
              </a:tr>
              <a:tr h="7315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NEI, BEIS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SMOKE, CB-IV</a:t>
                      </a:r>
                      <a:endParaRPr lang="en-US" sz="2400" dirty="0"/>
                    </a:p>
                  </a:txBody>
                  <a:tcPr anchor="ctr"/>
                </a:tc>
              </a:tr>
              <a:tr h="6590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 </a:t>
                      </a:r>
                      <a:r>
                        <a:rPr lang="en-US" sz="2400" baseline="0" dirty="0" smtClean="0"/>
                        <a:t>&amp;</a:t>
                      </a:r>
                      <a:r>
                        <a:rPr lang="en-US" sz="2400" dirty="0" smtClean="0"/>
                        <a:t> 12</a:t>
                      </a:r>
                      <a:r>
                        <a:rPr lang="en-US" sz="2400" baseline="0" dirty="0" smtClean="0"/>
                        <a:t> km</a:t>
                      </a:r>
                      <a:endParaRPr lang="en-US" sz="2400" dirty="0"/>
                    </a:p>
                  </a:txBody>
                  <a:tcPr anchor="ctr"/>
                </a:tc>
              </a:tr>
              <a:tr h="11009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    Bio             Monthly</a:t>
                      </a:r>
                    </a:p>
                    <a:p>
                      <a:r>
                        <a:rPr lang="en-US" sz="2400" dirty="0" smtClean="0"/>
                        <a:t>     </a:t>
                      </a:r>
                      <a:r>
                        <a:rPr lang="en-US" sz="2400" dirty="0" err="1" smtClean="0"/>
                        <a:t>Anthro</a:t>
                      </a:r>
                      <a:r>
                        <a:rPr lang="en-US" sz="2400" dirty="0" smtClean="0"/>
                        <a:t>      Annual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Hourly</a:t>
                      </a:r>
                    </a:p>
                  </a:txBody>
                  <a:tcPr anchor="ctr"/>
                </a:tc>
              </a:tr>
              <a:tr h="2158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Species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Onroad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Non-road</a:t>
                      </a:r>
                    </a:p>
                    <a:p>
                      <a:r>
                        <a:rPr lang="en-US" sz="2400" dirty="0" smtClean="0"/>
                        <a:t>Storage</a:t>
                      </a:r>
                      <a:r>
                        <a:rPr lang="en-US" sz="2400" baseline="0" dirty="0" smtClean="0"/>
                        <a:t> &amp; Transport</a:t>
                      </a:r>
                    </a:p>
                    <a:p>
                      <a:r>
                        <a:rPr lang="en-US" sz="2400" baseline="0" dirty="0" smtClean="0"/>
                        <a:t>Biogenic</a:t>
                      </a:r>
                    </a:p>
                    <a:p>
                      <a:r>
                        <a:rPr lang="en-US" sz="2400" baseline="0" dirty="0" smtClean="0"/>
                        <a:t>Other area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Ald2            Ole</a:t>
                      </a:r>
                    </a:p>
                    <a:p>
                      <a:r>
                        <a:rPr lang="en-US" sz="2400" dirty="0" smtClean="0"/>
                        <a:t>CO               Non-react</a:t>
                      </a:r>
                    </a:p>
                    <a:p>
                      <a:r>
                        <a:rPr lang="en-US" sz="2400" dirty="0" smtClean="0"/>
                        <a:t>Eth               Par</a:t>
                      </a:r>
                    </a:p>
                    <a:p>
                      <a:r>
                        <a:rPr lang="en-US" sz="2400" dirty="0" smtClean="0"/>
                        <a:t>Form            </a:t>
                      </a:r>
                      <a:r>
                        <a:rPr lang="en-US" sz="2400" dirty="0" err="1" smtClean="0"/>
                        <a:t>Tol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Isop</a:t>
                      </a:r>
                      <a:r>
                        <a:rPr lang="en-US" sz="2400" dirty="0" smtClean="0"/>
                        <a:t>              </a:t>
                      </a:r>
                      <a:r>
                        <a:rPr lang="en-US" sz="2400" dirty="0" err="1" smtClean="0"/>
                        <a:t>Xyl</a:t>
                      </a:r>
                      <a:endParaRPr 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454" y="301109"/>
            <a:ext cx="6143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VOC emission progression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1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is transported process-based?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Transported ozone (here, today) = </a:t>
            </a:r>
          </a:p>
          <a:p>
            <a:pPr marL="0" indent="0">
              <a:buNone/>
            </a:pPr>
            <a:r>
              <a:rPr lang="en-US" dirty="0" smtClean="0"/>
              <a:t>Yesterday’s ozone 24 hours upwind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Is a weighted average of yesterday’s ozone in the whole region.</a:t>
            </a:r>
          </a:p>
          <a:p>
            <a:r>
              <a:rPr lang="en-US" dirty="0" smtClean="0"/>
              <a:t>Weights </a:t>
            </a:r>
          </a:p>
          <a:p>
            <a:pPr lvl="1"/>
            <a:r>
              <a:rPr lang="en-US" dirty="0" smtClean="0"/>
              <a:t>depend on wind speed and direction</a:t>
            </a:r>
          </a:p>
          <a:p>
            <a:pPr lvl="1"/>
            <a:r>
              <a:rPr lang="en-US" dirty="0" smtClean="0"/>
              <a:t>are appropriately distributed over redundant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5" y="21488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created ozone process-based?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5" y="13719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Three atmospheric regimes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5120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Low VOC/NOx ratios</a:t>
            </a:r>
          </a:p>
          <a:p>
            <a:pPr marL="514350" indent="-514350"/>
            <a:r>
              <a:rPr lang="en-US" dirty="0" smtClean="0"/>
              <a:t>Changes in VOCs have no effect</a:t>
            </a:r>
          </a:p>
          <a:p>
            <a:pPr marL="514350" indent="-514350"/>
            <a:r>
              <a:rPr lang="en-US" dirty="0" smtClean="0"/>
              <a:t>Ozone increases when NOx increases</a:t>
            </a:r>
          </a:p>
          <a:p>
            <a:pPr marL="514350" indent="-514350"/>
            <a:r>
              <a:rPr lang="en-US" dirty="0" smtClean="0"/>
              <a:t>Created ozone can be 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Mid-level VOC/NOx ratios</a:t>
            </a:r>
          </a:p>
          <a:p>
            <a:pPr marL="514350" indent="-514350"/>
            <a:r>
              <a:rPr lang="en-US" dirty="0" smtClean="0"/>
              <a:t>Ozone increases when NOx increases for fixed VOCs</a:t>
            </a:r>
          </a:p>
          <a:p>
            <a:pPr marL="514350" indent="-514350"/>
            <a:r>
              <a:rPr lang="en-US" dirty="0" smtClean="0"/>
              <a:t>Ozone increases when VOCs increase at fixed NOx</a:t>
            </a:r>
          </a:p>
          <a:p>
            <a:pPr marL="514350" indent="-514350"/>
            <a:r>
              <a:rPr lang="en-US" dirty="0" smtClean="0"/>
              <a:t>Ozone increases when both VOCs and NOx increase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High VOC/NOx ratios</a:t>
            </a:r>
          </a:p>
          <a:p>
            <a:pPr marL="457200" indent="-457200"/>
            <a:r>
              <a:rPr lang="en-US" dirty="0" smtClean="0"/>
              <a:t>Ozone increases when NOx increases</a:t>
            </a:r>
          </a:p>
          <a:p>
            <a:pPr marL="457200" indent="-457200"/>
            <a:r>
              <a:rPr lang="en-US" dirty="0" smtClean="0"/>
              <a:t>Ozone does not change when VOCs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SMOG chamber contour plot</a:t>
            </a:r>
            <a:br>
              <a:rPr lang="en-US" dirty="0" smtClean="0"/>
            </a:br>
            <a:r>
              <a:rPr lang="en-US" sz="3600" dirty="0" smtClean="0"/>
              <a:t>NRC (1991), p. 165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74537"/>
            <a:ext cx="63185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two process-based statistical models (PBSMs) of 8-hour ozone to show that PBSMs of air pollutants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Can meet regulatory and research needs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Have a high return on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143025"/>
            <a:ext cx="4618406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806" y="316845"/>
            <a:ext cx="744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Contour plot at 95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percentile temperature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predictors for two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Process prediction</a:t>
            </a:r>
            <a:endParaRPr lang="en-US" b="1" dirty="0" smtClean="0"/>
          </a:p>
          <a:p>
            <a:r>
              <a:rPr lang="en-US" dirty="0" smtClean="0"/>
              <a:t>Created + transported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Process </a:t>
            </a:r>
            <a:r>
              <a:rPr lang="en-US" b="1" dirty="0" smtClean="0"/>
              <a:t>plus interpolated error</a:t>
            </a:r>
          </a:p>
          <a:p>
            <a:r>
              <a:rPr lang="en-US" dirty="0" smtClean="0"/>
              <a:t>For  exposure quantification, we can interpolate the error field to get better predictions.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000" y="-2278329"/>
            <a:ext cx="8092389" cy="107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806" y="0"/>
            <a:ext cx="45719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PB SMO VOC: </a:t>
            </a:r>
            <a:r>
              <a:rPr lang="en-US" sz="3600" b="1" dirty="0" err="1" smtClean="0"/>
              <a:t>metcov</a:t>
            </a:r>
            <a:endParaRPr lang="en-US" sz="36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3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 SMO VOC (</a:t>
            </a:r>
            <a:r>
              <a:rPr lang="en-US" dirty="0" err="1" smtClean="0"/>
              <a:t>metcov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621491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28825"/>
                <a:gridCol w="914375"/>
                <a:gridCol w="1371600"/>
                <a:gridCol w="1371600"/>
                <a:gridCol w="1371600"/>
                <a:gridCol w="1371600"/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RMSE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Slope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Intercept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 above</a:t>
                      </a:r>
                      <a:endParaRPr lang="en-US" sz="2400" dirty="0"/>
                    </a:p>
                  </a:txBody>
                  <a:tcPr anchor="b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r>
                        <a:rPr lang="en-US" sz="2400" baseline="0" dirty="0" smtClean="0"/>
                        <a:t> + interpolated error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.92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-.75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.65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-4.6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59</a:t>
                      </a:r>
                      <a:endParaRPr lang="en-US" sz="2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CMAQ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.64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.74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97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3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of ozone (ppb)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17780"/>
              </p:ext>
            </p:extLst>
          </p:nvPr>
        </p:nvGraphicFramePr>
        <p:xfrm>
          <a:off x="457200" y="1600200"/>
          <a:ext cx="822959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69"/>
                <a:gridCol w="966647"/>
                <a:gridCol w="966647"/>
                <a:gridCol w="966647"/>
                <a:gridCol w="966647"/>
                <a:gridCol w="966647"/>
                <a:gridCol w="966647"/>
                <a:gridCol w="966647"/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 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 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 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2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24.0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Deviation from </a:t>
                      </a:r>
                      <a:r>
                        <a:rPr lang="en-US" dirty="0" err="1" smtClean="0"/>
                        <a:t>obs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-28.4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Oz</a:t>
                      </a:r>
                      <a:r>
                        <a:rPr lang="en-US" baseline="0" dirty="0" smtClean="0"/>
                        <a:t> %-</a:t>
                      </a:r>
                      <a:r>
                        <a:rPr lang="en-US" baseline="0" dirty="0" err="1" smtClean="0"/>
                        <a:t>ile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background process-based?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600220"/>
            <a:ext cx="8229600" cy="4434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Functional forms have these properties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err="1" smtClean="0"/>
              <a:t>Nox</a:t>
            </a:r>
            <a:r>
              <a:rPr lang="en-US" dirty="0" smtClean="0"/>
              <a:t> = 0 and VOC </a:t>
            </a:r>
            <a:r>
              <a:rPr lang="en-US" dirty="0" err="1" smtClean="0"/>
              <a:t>emiss</a:t>
            </a:r>
            <a:r>
              <a:rPr lang="en-US" dirty="0" smtClean="0"/>
              <a:t> = 0 , then </a:t>
            </a:r>
          </a:p>
          <a:p>
            <a:pPr marL="0" indent="0">
              <a:buNone/>
            </a:pPr>
            <a:r>
              <a:rPr lang="en-US" dirty="0" smtClean="0"/>
              <a:t>created  = 0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If created = 0 and transport = 0, then </a:t>
            </a:r>
          </a:p>
          <a:p>
            <a:pPr marL="0" indent="0">
              <a:buNone/>
            </a:pPr>
            <a:r>
              <a:rPr lang="en-US" dirty="0" smtClean="0"/>
              <a:t>Ozone = intercept = </a:t>
            </a:r>
            <a:r>
              <a:rPr lang="en-US" dirty="0" smtClean="0"/>
              <a:t>background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b="1" dirty="0" smtClean="0"/>
              <a:t>Revised </a:t>
            </a:r>
            <a:r>
              <a:rPr lang="en-US" b="1" dirty="0" err="1" smtClean="0"/>
              <a:t>metcov</a:t>
            </a:r>
            <a:r>
              <a:rPr lang="en-US" b="1" dirty="0" smtClean="0"/>
              <a:t> model </a:t>
            </a:r>
          </a:p>
          <a:p>
            <a:pPr marL="0" indent="0">
              <a:buNone/>
            </a:pPr>
            <a:r>
              <a:rPr lang="en-US" b="1" dirty="0" smtClean="0"/>
              <a:t>Background estimate: </a:t>
            </a:r>
          </a:p>
          <a:p>
            <a:pPr marL="0" indent="0">
              <a:buNone/>
            </a:pPr>
            <a:r>
              <a:rPr lang="en-US" dirty="0" smtClean="0"/>
              <a:t>39ppb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Metcov</a:t>
            </a:r>
            <a:r>
              <a:rPr lang="en-US" dirty="0" smtClean="0"/>
              <a:t> vs. </a:t>
            </a:r>
            <a:r>
              <a:rPr lang="en-US" dirty="0" err="1" smtClean="0"/>
              <a:t>chemmech</a:t>
            </a:r>
            <a:r>
              <a:rPr lang="en-US" dirty="0" smtClean="0"/>
              <a:t> 36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04725"/>
              </p:ext>
            </p:extLst>
          </p:nvPr>
        </p:nvGraphicFramePr>
        <p:xfrm>
          <a:off x="457200" y="1600200"/>
          <a:ext cx="8229599" cy="46634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8752"/>
                <a:gridCol w="1645902"/>
                <a:gridCol w="731512"/>
                <a:gridCol w="1188707"/>
                <a:gridCol w="1005840"/>
                <a:gridCol w="1371574"/>
                <a:gridCol w="1097312"/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RMSE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Slope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Intercept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 above</a:t>
                      </a:r>
                      <a:endParaRPr lang="en-US" sz="2400" dirty="0"/>
                    </a:p>
                  </a:txBody>
                  <a:tcPr anchor="b"/>
                </a:tc>
              </a:tr>
              <a:tr h="1280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PPIE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Metcov</a:t>
                      </a:r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err="1" smtClean="0"/>
                        <a:t>Chmech</a:t>
                      </a:r>
                      <a:r>
                        <a:rPr lang="en-US" sz="2400" baseline="0" dirty="0" smtClean="0"/>
                        <a:t> 36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.92</a:t>
                      </a:r>
                    </a:p>
                    <a:p>
                      <a:pPr algn="r"/>
                      <a:r>
                        <a:rPr lang="en-US" sz="2400" dirty="0" smtClean="0"/>
                        <a:t>.93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5.8</a:t>
                      </a:r>
                    </a:p>
                    <a:p>
                      <a:pPr algn="r"/>
                      <a:r>
                        <a:rPr lang="en-US" sz="2400" dirty="0" smtClean="0"/>
                        <a:t>5.5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</a:t>
                      </a:r>
                    </a:p>
                    <a:p>
                      <a:pPr algn="r"/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-.75</a:t>
                      </a:r>
                    </a:p>
                    <a:p>
                      <a:pPr algn="r"/>
                      <a:r>
                        <a:rPr lang="en-US" sz="2400" dirty="0" smtClean="0"/>
                        <a:t>-1.1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1280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Metcov</a:t>
                      </a:r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err="1" smtClean="0"/>
                        <a:t>Chmech</a:t>
                      </a:r>
                      <a:r>
                        <a:rPr lang="en-US" sz="2400" baseline="0" dirty="0" smtClean="0"/>
                        <a:t> 36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.65</a:t>
                      </a:r>
                    </a:p>
                    <a:p>
                      <a:pPr algn="r"/>
                      <a:r>
                        <a:rPr lang="en-US" sz="2400" dirty="0" smtClean="0"/>
                        <a:t>.64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12.2</a:t>
                      </a:r>
                    </a:p>
                    <a:p>
                      <a:pPr algn="r"/>
                      <a:r>
                        <a:rPr lang="en-US" sz="2400" dirty="0" smtClean="0"/>
                        <a:t>12.3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1.1</a:t>
                      </a:r>
                    </a:p>
                    <a:p>
                      <a:pPr algn="r"/>
                      <a:r>
                        <a:rPr lang="en-US" sz="2400" dirty="0" smtClean="0"/>
                        <a:t>1.1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-4.6</a:t>
                      </a:r>
                    </a:p>
                    <a:p>
                      <a:pPr algn="r"/>
                      <a:r>
                        <a:rPr lang="en-US" sz="2400" dirty="0" smtClean="0"/>
                        <a:t>-3.9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59</a:t>
                      </a:r>
                    </a:p>
                    <a:p>
                      <a:pPr algn="r"/>
                      <a:r>
                        <a:rPr lang="en-US" sz="2400" dirty="0" smtClean="0"/>
                        <a:t>70</a:t>
                      </a:r>
                      <a:endParaRPr lang="en-US" sz="2400" dirty="0"/>
                    </a:p>
                  </a:txBody>
                  <a:tcPr anchor="ctr"/>
                </a:tc>
              </a:tr>
              <a:tr h="128014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CMAQ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.64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.74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97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Metcov</a:t>
            </a:r>
            <a:r>
              <a:rPr lang="en-US" dirty="0" smtClean="0"/>
              <a:t> vs. </a:t>
            </a:r>
            <a:r>
              <a:rPr lang="en-US" dirty="0" err="1" smtClean="0"/>
              <a:t>chemmech</a:t>
            </a:r>
            <a:r>
              <a:rPr lang="en-US" dirty="0" smtClean="0"/>
              <a:t> 36, 12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972813"/>
              </p:ext>
            </p:extLst>
          </p:nvPr>
        </p:nvGraphicFramePr>
        <p:xfrm>
          <a:off x="457200" y="1600200"/>
          <a:ext cx="8229599" cy="46634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8752"/>
                <a:gridCol w="1645902"/>
                <a:gridCol w="731512"/>
                <a:gridCol w="1188707"/>
                <a:gridCol w="1005840"/>
                <a:gridCol w="1371574"/>
                <a:gridCol w="1097312"/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RMSE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Slope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Intercept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 above</a:t>
                      </a:r>
                      <a:endParaRPr lang="en-US" sz="2400" dirty="0"/>
                    </a:p>
                  </a:txBody>
                  <a:tcPr anchor="b"/>
                </a:tc>
              </a:tr>
              <a:tr h="1280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PPIE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Metcov</a:t>
                      </a:r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err="1" smtClean="0"/>
                        <a:t>Chmech</a:t>
                      </a:r>
                      <a:r>
                        <a:rPr lang="en-US" sz="2400" baseline="0" dirty="0" smtClean="0"/>
                        <a:t> 36</a:t>
                      </a:r>
                    </a:p>
                    <a:p>
                      <a:pPr algn="l"/>
                      <a:r>
                        <a:rPr lang="en-US" sz="2400" b="1" baseline="0" dirty="0" err="1" smtClean="0"/>
                        <a:t>Chmech</a:t>
                      </a:r>
                      <a:r>
                        <a:rPr lang="en-US" sz="2400" b="1" baseline="0" dirty="0" smtClean="0"/>
                        <a:t> 12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.92</a:t>
                      </a:r>
                    </a:p>
                    <a:p>
                      <a:pPr algn="r"/>
                      <a:r>
                        <a:rPr lang="en-US" sz="2400" dirty="0" smtClean="0"/>
                        <a:t>.93</a:t>
                      </a:r>
                    </a:p>
                    <a:p>
                      <a:pPr algn="r"/>
                      <a:r>
                        <a:rPr lang="en-US" sz="2400" b="1" dirty="0" smtClean="0"/>
                        <a:t>.93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5.8</a:t>
                      </a:r>
                    </a:p>
                    <a:p>
                      <a:pPr algn="r"/>
                      <a:r>
                        <a:rPr lang="en-US" sz="2400" dirty="0" smtClean="0"/>
                        <a:t>5.5</a:t>
                      </a:r>
                    </a:p>
                    <a:p>
                      <a:pPr algn="r"/>
                      <a:r>
                        <a:rPr lang="en-US" sz="2400" b="1" dirty="0" smtClean="0"/>
                        <a:t>5.6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</a:t>
                      </a:r>
                    </a:p>
                    <a:p>
                      <a:pPr algn="r"/>
                      <a:r>
                        <a:rPr lang="en-US" sz="2400" dirty="0" smtClean="0"/>
                        <a:t>1.0</a:t>
                      </a:r>
                    </a:p>
                    <a:p>
                      <a:pPr algn="r"/>
                      <a:r>
                        <a:rPr lang="en-US" sz="2400" b="1" dirty="0" smtClean="0"/>
                        <a:t>1.0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-.75</a:t>
                      </a:r>
                    </a:p>
                    <a:p>
                      <a:pPr algn="r"/>
                      <a:r>
                        <a:rPr lang="en-US" sz="2400" dirty="0" smtClean="0"/>
                        <a:t>-1.1</a:t>
                      </a:r>
                    </a:p>
                    <a:p>
                      <a:pPr algn="r"/>
                      <a:r>
                        <a:rPr lang="en-US" sz="2400" b="1" dirty="0" smtClean="0"/>
                        <a:t>-1.0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12801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Metcov</a:t>
                      </a:r>
                      <a:endParaRPr lang="en-US" sz="2400" baseline="0" dirty="0" smtClean="0"/>
                    </a:p>
                    <a:p>
                      <a:pPr algn="l"/>
                      <a:r>
                        <a:rPr lang="en-US" sz="2400" baseline="0" dirty="0" err="1" smtClean="0"/>
                        <a:t>Chmech</a:t>
                      </a:r>
                      <a:r>
                        <a:rPr lang="en-US" sz="2400" baseline="0" dirty="0" smtClean="0"/>
                        <a:t> 36</a:t>
                      </a:r>
                    </a:p>
                    <a:p>
                      <a:pPr algn="l"/>
                      <a:r>
                        <a:rPr lang="en-US" sz="2400" b="1" baseline="0" dirty="0" err="1" smtClean="0"/>
                        <a:t>Chmech</a:t>
                      </a:r>
                      <a:r>
                        <a:rPr lang="en-US" sz="2400" b="1" baseline="0" dirty="0" smtClean="0"/>
                        <a:t> 12</a:t>
                      </a:r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.65</a:t>
                      </a:r>
                    </a:p>
                    <a:p>
                      <a:pPr algn="r"/>
                      <a:r>
                        <a:rPr lang="en-US" sz="2400" dirty="0" smtClean="0"/>
                        <a:t>.64</a:t>
                      </a:r>
                    </a:p>
                    <a:p>
                      <a:pPr algn="r"/>
                      <a:r>
                        <a:rPr lang="en-US" sz="2400" b="1" dirty="0" smtClean="0"/>
                        <a:t>.68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12.2</a:t>
                      </a:r>
                    </a:p>
                    <a:p>
                      <a:pPr algn="r"/>
                      <a:r>
                        <a:rPr lang="en-US" sz="2400" dirty="0" smtClean="0"/>
                        <a:t>12.3</a:t>
                      </a:r>
                    </a:p>
                    <a:p>
                      <a:pPr algn="r"/>
                      <a:r>
                        <a:rPr lang="en-US" sz="2400" b="1" dirty="0" smtClean="0"/>
                        <a:t>11.7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1.1</a:t>
                      </a:r>
                    </a:p>
                    <a:p>
                      <a:pPr algn="r"/>
                      <a:r>
                        <a:rPr lang="en-US" sz="2400" dirty="0" smtClean="0"/>
                        <a:t>1.1</a:t>
                      </a:r>
                    </a:p>
                    <a:p>
                      <a:pPr algn="r"/>
                      <a:r>
                        <a:rPr lang="en-US" sz="2400" b="1" dirty="0" smtClean="0"/>
                        <a:t>1.1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-4.6</a:t>
                      </a:r>
                    </a:p>
                    <a:p>
                      <a:pPr algn="r"/>
                      <a:r>
                        <a:rPr lang="en-US" sz="2400" dirty="0" smtClean="0"/>
                        <a:t>-3.9</a:t>
                      </a:r>
                    </a:p>
                    <a:p>
                      <a:pPr algn="r"/>
                      <a:r>
                        <a:rPr lang="en-US" sz="2400" b="1" dirty="0" smtClean="0"/>
                        <a:t>-4.0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59</a:t>
                      </a:r>
                    </a:p>
                    <a:p>
                      <a:pPr algn="r"/>
                      <a:r>
                        <a:rPr lang="en-US" sz="2400" dirty="0" smtClean="0"/>
                        <a:t>70</a:t>
                      </a:r>
                    </a:p>
                    <a:p>
                      <a:pPr algn="r"/>
                      <a:r>
                        <a:rPr lang="en-US" sz="2400" b="1" dirty="0" smtClean="0"/>
                        <a:t>84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28014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CMAQ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.64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.74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97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791" y="-1843201"/>
            <a:ext cx="8492419" cy="109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26" y="320074"/>
            <a:ext cx="58842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PB SMO: </a:t>
            </a:r>
            <a:r>
              <a:rPr lang="en-US" sz="3600" b="1" dirty="0" err="1" smtClean="0"/>
              <a:t>chemmech</a:t>
            </a:r>
            <a:r>
              <a:rPr lang="en-US" sz="3600" b="1" dirty="0" smtClean="0"/>
              <a:t>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2011 CMAQ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965976"/>
            <a:ext cx="8229600" cy="402333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They [ the CMAQ team] have led the way by demonstrating, in retrospective studies, that simple models constrained by observations are preferable to more complex models that contain many uncertain and unknown parameter values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3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 on investment: </a:t>
            </a:r>
            <a:br>
              <a:rPr lang="en-US" dirty="0" smtClean="0"/>
            </a:br>
            <a:r>
              <a:rPr lang="en-US" dirty="0" smtClean="0"/>
              <a:t>time and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Jan 2001:</a:t>
            </a:r>
            <a:r>
              <a:rPr lang="en-US" dirty="0" smtClean="0"/>
              <a:t> started internship at EPA</a:t>
            </a:r>
          </a:p>
          <a:p>
            <a:r>
              <a:rPr lang="en-US" b="1" dirty="0" smtClean="0"/>
              <a:t>Jan 2005:</a:t>
            </a:r>
            <a:r>
              <a:rPr lang="en-US" dirty="0" smtClean="0"/>
              <a:t> started first PBSM of ozone as dissertation research</a:t>
            </a:r>
          </a:p>
          <a:p>
            <a:r>
              <a:rPr lang="en-US" b="1" dirty="0" smtClean="0"/>
              <a:t>Aug 2007:</a:t>
            </a:r>
            <a:r>
              <a:rPr lang="en-US" dirty="0" smtClean="0"/>
              <a:t> first PBSMO, dissertation, Nail 2007</a:t>
            </a:r>
          </a:p>
          <a:p>
            <a:r>
              <a:rPr lang="en-US" b="1" dirty="0" smtClean="0"/>
              <a:t>Aug </a:t>
            </a:r>
            <a:r>
              <a:rPr lang="en-US" b="1" dirty="0" smtClean="0"/>
              <a:t>2007 – 2008:</a:t>
            </a:r>
            <a:r>
              <a:rPr lang="en-US" dirty="0" smtClean="0"/>
              <a:t> My own simple modifications to model</a:t>
            </a:r>
          </a:p>
          <a:p>
            <a:r>
              <a:rPr lang="en-US" b="1" dirty="0" smtClean="0"/>
              <a:t>2009: </a:t>
            </a:r>
            <a:r>
              <a:rPr lang="en-US" dirty="0" smtClean="0"/>
              <a:t>Help from George </a:t>
            </a:r>
            <a:r>
              <a:rPr lang="en-US" dirty="0" err="1" smtClean="0"/>
              <a:t>Pouliot</a:t>
            </a:r>
            <a:r>
              <a:rPr lang="en-US" dirty="0" smtClean="0"/>
              <a:t> and Joe Pinto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35" y="1051586"/>
            <a:ext cx="8229600" cy="25603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While these are data driven adjustments, they are based upon a thorough understanding of the physics of the lower atmosphere.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35" y="3977634"/>
            <a:ext cx="6400800" cy="22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Context: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Lauding improvements to the quality of science in meteorological models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9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is a process-based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Input variables have a cause-effect relationship with output, or are surrogates for variables that do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Mathematical representations are verifiably consistent with atmospheric chemistry results from chamber experiments and field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can be broken into interpretable components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</a:t>
            </a:r>
            <a:r>
              <a:rPr lang="en-US" dirty="0"/>
              <a:t>goal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295" y="2205648"/>
            <a:ext cx="2526925" cy="36534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NOx emissions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VOC emissions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Meteorology</a:t>
            </a:r>
            <a:endParaRPr lang="en-US" sz="2400" b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3291853" y="2697488"/>
            <a:ext cx="1956421" cy="2560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PBSM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954125" y="2053248"/>
            <a:ext cx="2971800" cy="381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8-hour ozone</a:t>
            </a:r>
          </a:p>
          <a:p>
            <a:endParaRPr lang="en-US" sz="12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Daily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2001 (whole year)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/>
              <a:t>Lat</a:t>
            </a:r>
            <a:r>
              <a:rPr lang="en-US" sz="2400" dirty="0" smtClean="0"/>
              <a:t>, </a:t>
            </a:r>
            <a:r>
              <a:rPr lang="en-US" sz="2400" dirty="0" err="1" smtClean="0"/>
              <a:t>lon</a:t>
            </a:r>
            <a:r>
              <a:rPr lang="en-US" sz="2400" dirty="0" smtClean="0"/>
              <a:t> resolution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Northeast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2743220" y="3958248"/>
            <a:ext cx="548633" cy="193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 flipV="1">
            <a:off x="5248274" y="3958248"/>
            <a:ext cx="748749" cy="193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met by original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Retrospective space-time prediction for exposure quantification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Decomposition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Assessment of </a:t>
            </a:r>
            <a:r>
              <a:rPr lang="en-US" dirty="0"/>
              <a:t>past and future emission controls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Exceptional event analyses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Mutual evaluation/validation with other models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Learning about process</a:t>
            </a:r>
          </a:p>
          <a:p>
            <a:pPr marL="514350" indent="-514350">
              <a:lnSpc>
                <a:spcPct val="120000"/>
              </a:lnSpc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Quantification of uncertainty</a:t>
            </a:r>
          </a:p>
          <a:p>
            <a:pPr marL="5175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(automatic with a statistical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goal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0587" y="3781839"/>
            <a:ext cx="2180285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VOC emissions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10586" y="2305878"/>
            <a:ext cx="21802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NOx observations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0587" y="5120101"/>
            <a:ext cx="228602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Meteorology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029986" y="2257839"/>
            <a:ext cx="2133600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PBSM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935155" y="2105439"/>
            <a:ext cx="2971800" cy="381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8-hour ozone</a:t>
            </a:r>
          </a:p>
          <a:p>
            <a:endParaRPr lang="en-US" sz="12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Daily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2001 (whole year)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/>
              <a:t>Lat</a:t>
            </a:r>
            <a:r>
              <a:rPr lang="en-US" sz="2400" dirty="0" smtClean="0"/>
              <a:t>, </a:t>
            </a:r>
            <a:r>
              <a:rPr lang="en-US" sz="2400" dirty="0" err="1" smtClean="0"/>
              <a:t>lon</a:t>
            </a:r>
            <a:r>
              <a:rPr lang="en-US" sz="2400" dirty="0" smtClean="0"/>
              <a:t> resolution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Northeast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390871" y="2763078"/>
            <a:ext cx="639115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2390872" y="4239039"/>
            <a:ext cx="65319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>
            <a:off x="5163586" y="4010439"/>
            <a:ext cx="7487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</p:cNvCxnSpPr>
          <p:nvPr/>
        </p:nvCxnSpPr>
        <p:spPr>
          <a:xfrm flipV="1">
            <a:off x="2496607" y="4940068"/>
            <a:ext cx="533379" cy="6372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needs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Exposure quantification		</a:t>
            </a:r>
            <a:r>
              <a:rPr lang="en-US" dirty="0" smtClean="0">
                <a:sym typeface="Wingdings" panose="05000000000000000000" pitchFamily="2" charset="2"/>
              </a:rPr>
              <a:t>   	Can’t do yet</a:t>
            </a:r>
            <a:endParaRPr lang="en-US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(No universal coverage for NOx)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dirty="0" smtClean="0"/>
              <a:t>Emission control assessment	</a:t>
            </a:r>
            <a:r>
              <a:rPr lang="en-US" dirty="0" smtClean="0">
                <a:sym typeface="Wingdings" panose="05000000000000000000" pitchFamily="2" charset="2"/>
              </a:rPr>
              <a:t>   	VOCs only </a:t>
            </a: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/>
              <a:t>Process learning			 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etter for VOCs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(Observed NOx more accurate than modeled NOx.)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0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NOx  and Ozone </a:t>
            </a:r>
            <a:r>
              <a:rPr lang="en-US" dirty="0" smtClean="0"/>
              <a:t>observations</a:t>
            </a:r>
          </a:p>
          <a:p>
            <a:r>
              <a:rPr lang="en-US" dirty="0" smtClean="0"/>
              <a:t>SLAMS/NAMS/PAMS &amp; </a:t>
            </a:r>
            <a:r>
              <a:rPr lang="en-US" dirty="0" err="1" smtClean="0"/>
              <a:t>CastNET</a:t>
            </a:r>
            <a:endParaRPr lang="en-US" dirty="0" smtClean="0"/>
          </a:p>
          <a:p>
            <a:r>
              <a:rPr lang="en-US" dirty="0" smtClean="0"/>
              <a:t>2001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231-2493-461E-9A22-56411BB023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1304</Words>
  <Application>Microsoft Office PowerPoint</Application>
  <PresentationFormat>On-screen Show (4:3)</PresentationFormat>
  <Paragraphs>395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On using process-based statistical models of air pollutants to meet regulatory and research needs</vt:lpstr>
      <vt:lpstr>Objective</vt:lpstr>
      <vt:lpstr>Return on investment:  time and expertise</vt:lpstr>
      <vt:lpstr>What is a process-based model?</vt:lpstr>
      <vt:lpstr>Original goal</vt:lpstr>
      <vt:lpstr>Needs met by original goal</vt:lpstr>
      <vt:lpstr>Revised goal </vt:lpstr>
      <vt:lpstr>Changes to needs met</vt:lpstr>
      <vt:lpstr>The data</vt:lpstr>
      <vt:lpstr>PowerPoint Presentation</vt:lpstr>
      <vt:lpstr>PowerPoint Presentation</vt:lpstr>
      <vt:lpstr>Run time PB SMO VOC</vt:lpstr>
      <vt:lpstr>PowerPoint Presentation</vt:lpstr>
      <vt:lpstr>Run time PB SMO</vt:lpstr>
      <vt:lpstr>PowerPoint Presentation</vt:lpstr>
      <vt:lpstr>How is transported process-based?</vt:lpstr>
      <vt:lpstr>How is created ozone process-based?</vt:lpstr>
      <vt:lpstr>Three atmospheric regimes </vt:lpstr>
      <vt:lpstr>SMOG chamber contour plot NRC (1991), p. 165</vt:lpstr>
      <vt:lpstr>PowerPoint Presentation</vt:lpstr>
      <vt:lpstr>Two predictors for two purposes</vt:lpstr>
      <vt:lpstr>PowerPoint Presentation</vt:lpstr>
      <vt:lpstr>PB SMO VOC (metcov)</vt:lpstr>
      <vt:lpstr>Decomposition of ozone (ppb)</vt:lpstr>
      <vt:lpstr>How is background process-based?</vt:lpstr>
      <vt:lpstr>Metcov vs. chemmech 36</vt:lpstr>
      <vt:lpstr>Metcov vs. chemmech 36, 12</vt:lpstr>
      <vt:lpstr>PowerPoint Presentation</vt:lpstr>
      <vt:lpstr>From 2011 CMAQ Peer review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Amy</cp:lastModifiedBy>
  <cp:revision>184</cp:revision>
  <cp:lastPrinted>2013-10-28T14:05:11Z</cp:lastPrinted>
  <dcterms:created xsi:type="dcterms:W3CDTF">2013-10-21T19:12:45Z</dcterms:created>
  <dcterms:modified xsi:type="dcterms:W3CDTF">2013-10-28T15:15:42Z</dcterms:modified>
</cp:coreProperties>
</file>