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367" r:id="rId4"/>
    <p:sldId id="368" r:id="rId5"/>
    <p:sldId id="370" r:id="rId6"/>
    <p:sldId id="371" r:id="rId7"/>
    <p:sldId id="372" r:id="rId8"/>
    <p:sldId id="351" r:id="rId9"/>
    <p:sldId id="377" r:id="rId10"/>
    <p:sldId id="378" r:id="rId11"/>
    <p:sldId id="373" r:id="rId12"/>
    <p:sldId id="374" r:id="rId13"/>
    <p:sldId id="383" r:id="rId14"/>
    <p:sldId id="344" r:id="rId15"/>
    <p:sldId id="384" r:id="rId16"/>
    <p:sldId id="390" r:id="rId17"/>
    <p:sldId id="388" r:id="rId18"/>
    <p:sldId id="389" r:id="rId19"/>
    <p:sldId id="385" r:id="rId20"/>
    <p:sldId id="386" r:id="rId21"/>
    <p:sldId id="387" r:id="rId22"/>
    <p:sldId id="354" r:id="rId23"/>
    <p:sldId id="381" r:id="rId24"/>
    <p:sldId id="382" r:id="rId25"/>
    <p:sldId id="331" r:id="rId26"/>
    <p:sldId id="391" r:id="rId2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yth, Alison" initials="AME" lastIdx="1" clrIdx="0"/>
  <p:cmAuthor id="1" name="Rich Mason" initials="ram" lastIdx="2" clrIdx="1"/>
  <p:cmAuthor id="2" name="newuser" initials="n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6" autoAdjust="0"/>
    <p:restoredTop sz="91246" autoAdjust="0"/>
  </p:normalViewPr>
  <p:slideViewPr>
    <p:cSldViewPr>
      <p:cViewPr>
        <p:scale>
          <a:sx n="90" d="100"/>
          <a:sy n="90" d="100"/>
        </p:scale>
        <p:origin x="-76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04" y="-72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PA%20Work\Conferences\CMAS2013\2007ee_rg_2018rg_2011ec_US49st_to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PA%20Work\Conferences\CMAS2013\2007ee_rg_2018rg_2011ec_US49st_to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PA%20Work\Conferences\CMAS2013\2007ee_rg_2018rg_2011ec_US49st_to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PA%20Work\Conferences\CMAS2013\2007ee_rg_2018rg_2011ec_US49st_to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PA%20Work\Conferences\CMAS2013\2007ee_rg_2018rg_2011ec_US49st_to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PA%20Work\Conferences\CMAS2013\2007ee_rg_2018rg_2011ec_US49st_to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PA%20Work\Conferences\CMAS2013\2007ee_rg_2018rg_2011ec_US49st_tot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PA%20Work\PROJECTIONS\oilgas\Oil%20and%20gas%20emissions%20growth%20factors%20101713%20v2_rm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PA%20Work\Conferences\CMAS2013\2007ee_rg_2018rg_2011ec_US49st_t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PA%20Work\Conferences\CMAS2013\2007ee_rg_2018rg_2011ec_US49st_tot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EPA%20Work\Conferences\CMAS2013\2007ee_rg_2018rg_2011ec_US49st_t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PA%20Work\Conferences\CMAS2013\2007ee_rg_2018rg_2011ec_US49st_to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PA%20Work\Conferences\CMAS2013\2007ee_rg_2018rg_2011ec_US49st_to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PA%20Work\Conferences\CMAS2013\2007ee_rg_2018rg_2011ec_US49st_to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PA%20Work\Conferences\CMAS2013\2007ee_rg_2018rg_2011ec_US49st_to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PA%20Work\Conferences\CMAS2013\2007ee_rg_2018rg_2011ec_US49st_tot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EPA%20Work\Conferences\CMAS2013\2007ee_rg_2018rg_2011ec_US49st_t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Sheet1!$A$14:$A$19</c:f>
              <c:strCache>
                <c:ptCount val="6"/>
                <c:pt idx="0">
                  <c:v>EGUs</c:v>
                </c:pt>
                <c:pt idx="1">
                  <c:v>onroad</c:v>
                </c:pt>
                <c:pt idx="2">
                  <c:v>nonroad</c:v>
                </c:pt>
                <c:pt idx="3">
                  <c:v>CMV+trains</c:v>
                </c:pt>
                <c:pt idx="4">
                  <c:v>nonpoint</c:v>
                </c:pt>
                <c:pt idx="5">
                  <c:v>non-EGU point</c:v>
                </c:pt>
              </c:strCache>
            </c:strRef>
          </c:cat>
          <c:val>
            <c:numRef>
              <c:f>Sheet1!$E$14:$E$19</c:f>
              <c:numCache>
                <c:formatCode>#,##0</c:formatCode>
                <c:ptCount val="6"/>
                <c:pt idx="0">
                  <c:v>1947683</c:v>
                </c:pt>
                <c:pt idx="1">
                  <c:v>5666702</c:v>
                </c:pt>
                <c:pt idx="2">
                  <c:v>1630409</c:v>
                </c:pt>
                <c:pt idx="3">
                  <c:v>1182470</c:v>
                </c:pt>
                <c:pt idx="4">
                  <c:v>1521056</c:v>
                </c:pt>
                <c:pt idx="5">
                  <c:v>1784774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Sheet1!$A$14:$A$19</c:f>
              <c:strCache>
                <c:ptCount val="6"/>
                <c:pt idx="0">
                  <c:v>EGUs</c:v>
                </c:pt>
                <c:pt idx="1">
                  <c:v>onroad</c:v>
                </c:pt>
                <c:pt idx="2">
                  <c:v>nonroad</c:v>
                </c:pt>
                <c:pt idx="3">
                  <c:v>CMV+trains</c:v>
                </c:pt>
                <c:pt idx="4">
                  <c:v>nonpoint</c:v>
                </c:pt>
                <c:pt idx="5">
                  <c:v>non-EGU point</c:v>
                </c:pt>
              </c:strCache>
            </c:strRef>
          </c:cat>
          <c:val>
            <c:numRef>
              <c:f>Sheet1!$L$14:$L$19</c:f>
              <c:numCache>
                <c:formatCode>#,##0</c:formatCode>
                <c:ptCount val="6"/>
                <c:pt idx="0">
                  <c:v>329525</c:v>
                </c:pt>
                <c:pt idx="1">
                  <c:v>277350</c:v>
                </c:pt>
                <c:pt idx="2">
                  <c:v>178345</c:v>
                </c:pt>
                <c:pt idx="3">
                  <c:v>52468</c:v>
                </c:pt>
                <c:pt idx="4">
                  <c:v>1501447</c:v>
                </c:pt>
                <c:pt idx="5">
                  <c:v>410771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Sheet1!$A$14:$A$19</c:f>
              <c:strCache>
                <c:ptCount val="6"/>
                <c:pt idx="0">
                  <c:v>EGUs</c:v>
                </c:pt>
                <c:pt idx="1">
                  <c:v>onroad</c:v>
                </c:pt>
                <c:pt idx="2">
                  <c:v>nonroad</c:v>
                </c:pt>
                <c:pt idx="3">
                  <c:v>CMV+trains</c:v>
                </c:pt>
                <c:pt idx="4">
                  <c:v>nonpoint</c:v>
                </c:pt>
                <c:pt idx="5">
                  <c:v>non-EGU point</c:v>
                </c:pt>
              </c:strCache>
            </c:strRef>
          </c:cat>
          <c:val>
            <c:numRef>
              <c:f>Sheet1!$O$14:$O$19</c:f>
              <c:numCache>
                <c:formatCode>#,##0</c:formatCode>
                <c:ptCount val="6"/>
                <c:pt idx="0">
                  <c:v>190698</c:v>
                </c:pt>
                <c:pt idx="1">
                  <c:v>205145</c:v>
                </c:pt>
                <c:pt idx="2">
                  <c:v>154660</c:v>
                </c:pt>
                <c:pt idx="3">
                  <c:v>36549</c:v>
                </c:pt>
                <c:pt idx="4">
                  <c:v>1919275</c:v>
                </c:pt>
                <c:pt idx="5">
                  <c:v>340257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cat>
            <c:strLit>
              <c:ptCount val="3"/>
              <c:pt idx="0">
                <c:v>2007</c:v>
              </c:pt>
              <c:pt idx="1">
                <c:v>2018_2007</c:v>
              </c:pt>
              <c:pt idx="2">
                <c:v>2011</c:v>
              </c:pt>
            </c:strLit>
          </c:cat>
          <c:val>
            <c:numRef>
              <c:f>(Sheet1!$L$13,Sheet1!$N$13,Sheet1!$O$13)</c:f>
              <c:numCache>
                <c:formatCode>#,##0</c:formatCode>
                <c:ptCount val="3"/>
                <c:pt idx="0">
                  <c:v>2749906</c:v>
                </c:pt>
                <c:pt idx="1">
                  <c:v>2426250</c:v>
                </c:pt>
                <c:pt idx="2">
                  <c:v>2846584</c:v>
                </c:pt>
              </c:numCache>
            </c:numRef>
          </c:val>
        </c:ser>
        <c:axId val="57932800"/>
        <c:axId val="57807616"/>
      </c:barChart>
      <c:catAx>
        <c:axId val="57932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807616"/>
        <c:crosses val="autoZero"/>
        <c:auto val="1"/>
        <c:lblAlgn val="ctr"/>
        <c:lblOffset val="100"/>
      </c:catAx>
      <c:valAx>
        <c:axId val="57807616"/>
        <c:scaling>
          <c:orientation val="minMax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93280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3.4591194968553458E-2"/>
                <c:y val="0.21319454386383521"/>
              </c:manualLayout>
            </c:layout>
            <c:tx>
              <c:rich>
                <a:bodyPr/>
                <a:lstStyle/>
                <a:p>
                  <a:pPr>
                    <a:defRPr sz="1200"/>
                  </a:pPr>
                  <a:r>
                    <a:rPr lang="en-US" sz="1200" dirty="0" smtClean="0"/>
                    <a:t>Thousand tons</a:t>
                  </a:r>
                  <a:endParaRPr lang="en-US" sz="1200" dirty="0"/>
                </a:p>
              </c:rich>
            </c:tx>
          </c:dispUnitsLbl>
        </c:dispUnits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np_negu_summary!$B$3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np_negu_summary!$A$4:$A$5</c:f>
              <c:strCache>
                <c:ptCount val="2"/>
                <c:pt idx="0">
                  <c:v>NOX</c:v>
                </c:pt>
                <c:pt idx="1">
                  <c:v>SO2</c:v>
                </c:pt>
              </c:strCache>
            </c:strRef>
          </c:cat>
          <c:val>
            <c:numRef>
              <c:f>np_negu_summary!$B$4:$B$5</c:f>
              <c:numCache>
                <c:formatCode>#,##0</c:formatCode>
                <c:ptCount val="2"/>
                <c:pt idx="0">
                  <c:v>3308691</c:v>
                </c:pt>
                <c:pt idx="1">
                  <c:v>1991528</c:v>
                </c:pt>
              </c:numCache>
            </c:numRef>
          </c:val>
        </c:ser>
        <c:ser>
          <c:idx val="1"/>
          <c:order val="1"/>
          <c:tx>
            <c:strRef>
              <c:f>np_negu_summary!$C$3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np_negu_summary!$A$4:$A$5</c:f>
              <c:strCache>
                <c:ptCount val="2"/>
                <c:pt idx="0">
                  <c:v>NOX</c:v>
                </c:pt>
                <c:pt idx="1">
                  <c:v>SO2</c:v>
                </c:pt>
              </c:strCache>
            </c:strRef>
          </c:cat>
          <c:val>
            <c:numRef>
              <c:f>np_negu_summary!$C$4:$C$5</c:f>
              <c:numCache>
                <c:formatCode>#,##0</c:formatCode>
                <c:ptCount val="2"/>
                <c:pt idx="0">
                  <c:v>3195950</c:v>
                </c:pt>
                <c:pt idx="1">
                  <c:v>1274458</c:v>
                </c:pt>
              </c:numCache>
            </c:numRef>
          </c:val>
        </c:ser>
        <c:ser>
          <c:idx val="2"/>
          <c:order val="2"/>
          <c:tx>
            <c:strRef>
              <c:f>np_negu_summary!$D$3</c:f>
              <c:strCache>
                <c:ptCount val="1"/>
                <c:pt idx="0">
                  <c:v>decrease</c:v>
                </c:pt>
              </c:strCache>
            </c:strRef>
          </c:tx>
          <c:cat>
            <c:strRef>
              <c:f>np_negu_summary!$A$4:$A$5</c:f>
              <c:strCache>
                <c:ptCount val="2"/>
                <c:pt idx="0">
                  <c:v>NOX</c:v>
                </c:pt>
                <c:pt idx="1">
                  <c:v>SO2</c:v>
                </c:pt>
              </c:strCache>
            </c:strRef>
          </c:cat>
          <c:val>
            <c:numRef>
              <c:f>np_negu_summary!$D$4:$D$5</c:f>
              <c:numCache>
                <c:formatCode>#,##0</c:formatCode>
                <c:ptCount val="2"/>
                <c:pt idx="0">
                  <c:v>112741</c:v>
                </c:pt>
                <c:pt idx="1">
                  <c:v>717070</c:v>
                </c:pt>
              </c:numCache>
            </c:numRef>
          </c:val>
        </c:ser>
        <c:axId val="57743616"/>
        <c:axId val="57753600"/>
      </c:barChart>
      <c:catAx>
        <c:axId val="57743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7753600"/>
        <c:crosses val="autoZero"/>
        <c:auto val="1"/>
        <c:lblAlgn val="ctr"/>
        <c:lblOffset val="100"/>
      </c:catAx>
      <c:valAx>
        <c:axId val="5775360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774361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4444444444444446E-2"/>
                <c:y val="0.23803434896724876"/>
              </c:manualLayout>
            </c:layout>
            <c:tx>
              <c:rich>
                <a:bodyPr/>
                <a:lstStyle/>
                <a:p>
                  <a:pPr>
                    <a:defRPr sz="1400"/>
                  </a:pPr>
                  <a:r>
                    <a:rPr lang="en-US" sz="1400" dirty="0" smtClean="0"/>
                    <a:t>Thousand tons</a:t>
                  </a:r>
                  <a:endParaRPr lang="en-US" sz="1400" dirty="0"/>
                </a:p>
              </c:rich>
            </c:tx>
          </c:dispUnitsLbl>
        </c:dispUnits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np_negu_summary!$F$10</c:f>
              <c:strCache>
                <c:ptCount val="1"/>
                <c:pt idx="0">
                  <c:v>NOX</c:v>
                </c:pt>
              </c:strCache>
            </c:strRef>
          </c:tx>
          <c:cat>
            <c:strRef>
              <c:f>np_negu_summary!$G$9:$N$9</c:f>
              <c:strCache>
                <c:ptCount val="8"/>
                <c:pt idx="0">
                  <c:v>Closures</c:v>
                </c:pt>
                <c:pt idx="1">
                  <c:v>ISIS Policy</c:v>
                </c:pt>
                <c:pt idx="2">
                  <c:v>RICE</c:v>
                </c:pt>
                <c:pt idx="3">
                  <c:v>CSAPR comments &amp; CDs</c:v>
                </c:pt>
                <c:pt idx="4">
                  <c:v>LaFarge/St. Gobain</c:v>
                </c:pt>
                <c:pt idx="5">
                  <c:v>RFS2 Refineries</c:v>
                </c:pt>
                <c:pt idx="6">
                  <c:v>aircraft</c:v>
                </c:pt>
                <c:pt idx="7">
                  <c:v>RWC</c:v>
                </c:pt>
              </c:strCache>
            </c:strRef>
          </c:cat>
          <c:val>
            <c:numRef>
              <c:f>np_negu_summary!$G$10:$N$10</c:f>
              <c:numCache>
                <c:formatCode>#,##0</c:formatCode>
                <c:ptCount val="8"/>
                <c:pt idx="0">
                  <c:v>96492</c:v>
                </c:pt>
                <c:pt idx="1">
                  <c:v>27313</c:v>
                </c:pt>
                <c:pt idx="2">
                  <c:v>9608</c:v>
                </c:pt>
                <c:pt idx="3">
                  <c:v>5170</c:v>
                </c:pt>
                <c:pt idx="4">
                  <c:v>6289</c:v>
                </c:pt>
                <c:pt idx="5">
                  <c:v>1608</c:v>
                </c:pt>
                <c:pt idx="6">
                  <c:v>-14380</c:v>
                </c:pt>
                <c:pt idx="7">
                  <c:v>-6123</c:v>
                </c:pt>
              </c:numCache>
            </c:numRef>
          </c:val>
        </c:ser>
        <c:axId val="57809536"/>
        <c:axId val="57779712"/>
      </c:barChart>
      <c:catAx>
        <c:axId val="57809536"/>
        <c:scaling>
          <c:orientation val="minMax"/>
        </c:scaling>
        <c:axPos val="b"/>
        <c:tickLblPos val="low"/>
        <c:txPr>
          <a:bodyPr/>
          <a:lstStyle/>
          <a:p>
            <a:pPr>
              <a:defRPr sz="1200" b="1"/>
            </a:pPr>
            <a:endParaRPr lang="en-US"/>
          </a:p>
        </c:txPr>
        <c:crossAx val="57779712"/>
        <c:crosses val="autoZero"/>
        <c:auto val="1"/>
        <c:lblAlgn val="ctr"/>
        <c:lblOffset val="100"/>
      </c:catAx>
      <c:valAx>
        <c:axId val="5777971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80953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5.345911949685532E-2"/>
                <c:y val="0.12865139584824625"/>
              </c:manualLayout>
            </c:layout>
            <c:tx>
              <c:rich>
                <a:bodyPr/>
                <a:lstStyle/>
                <a:p>
                  <a:pPr>
                    <a:defRPr sz="1200"/>
                  </a:pPr>
                  <a:r>
                    <a:rPr lang="en-US" sz="1200" dirty="0" smtClean="0"/>
                    <a:t>Thousand tons</a:t>
                  </a:r>
                  <a:endParaRPr lang="en-US" sz="1200" dirty="0"/>
                </a:p>
              </c:rich>
            </c:tx>
          </c:dispUnitsLbl>
        </c:dispUnits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np_negu_summary!$F$8</c:f>
              <c:strCache>
                <c:ptCount val="1"/>
                <c:pt idx="0">
                  <c:v>SO2</c:v>
                </c:pt>
              </c:strCache>
            </c:strRef>
          </c:tx>
          <c:cat>
            <c:strRef>
              <c:f>np_negu_summary!$G$7:$P$7</c:f>
              <c:strCache>
                <c:ptCount val="10"/>
                <c:pt idx="0">
                  <c:v>Closures</c:v>
                </c:pt>
                <c:pt idx="1">
                  <c:v>ISIS Policy</c:v>
                </c:pt>
                <c:pt idx="2">
                  <c:v>RICE</c:v>
                </c:pt>
                <c:pt idx="3">
                  <c:v>Blr MACT</c:v>
                </c:pt>
                <c:pt idx="4">
                  <c:v>CISWI</c:v>
                </c:pt>
                <c:pt idx="5">
                  <c:v>CSAPR comments &amp; CDs</c:v>
                </c:pt>
                <c:pt idx="6">
                  <c:v>LaFarge/St. Gobain</c:v>
                </c:pt>
                <c:pt idx="7">
                  <c:v>RFS2 Refineries</c:v>
                </c:pt>
                <c:pt idx="8">
                  <c:v>aircraft</c:v>
                </c:pt>
                <c:pt idx="9">
                  <c:v>RWC</c:v>
                </c:pt>
              </c:strCache>
            </c:strRef>
          </c:cat>
          <c:val>
            <c:numRef>
              <c:f>np_negu_summary!$G$8:$P$8</c:f>
              <c:numCache>
                <c:formatCode>#,##0</c:formatCode>
                <c:ptCount val="10"/>
                <c:pt idx="0">
                  <c:v>130115</c:v>
                </c:pt>
                <c:pt idx="1">
                  <c:v>21031</c:v>
                </c:pt>
                <c:pt idx="2">
                  <c:v>52725</c:v>
                </c:pt>
                <c:pt idx="3">
                  <c:v>423813</c:v>
                </c:pt>
                <c:pt idx="4">
                  <c:v>3520</c:v>
                </c:pt>
                <c:pt idx="5">
                  <c:v>41467</c:v>
                </c:pt>
                <c:pt idx="6">
                  <c:v>2129</c:v>
                </c:pt>
                <c:pt idx="7">
                  <c:v>4094</c:v>
                </c:pt>
                <c:pt idx="8">
                  <c:v>-1349</c:v>
                </c:pt>
                <c:pt idx="9">
                  <c:v>-2048</c:v>
                </c:pt>
              </c:numCache>
            </c:numRef>
          </c:val>
        </c:ser>
        <c:axId val="58008320"/>
        <c:axId val="58009856"/>
      </c:barChart>
      <c:catAx>
        <c:axId val="58008320"/>
        <c:scaling>
          <c:orientation val="minMax"/>
        </c:scaling>
        <c:axPos val="b"/>
        <c:tickLblPos val="low"/>
        <c:txPr>
          <a:bodyPr/>
          <a:lstStyle/>
          <a:p>
            <a:pPr>
              <a:defRPr sz="1200" b="1"/>
            </a:pPr>
            <a:endParaRPr lang="en-US"/>
          </a:p>
        </c:txPr>
        <c:crossAx val="58009856"/>
        <c:crosses val="autoZero"/>
        <c:auto val="1"/>
        <c:lblAlgn val="ctr"/>
        <c:lblOffset val="100"/>
      </c:catAx>
      <c:valAx>
        <c:axId val="5800985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800832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3.2786885245901641E-2"/>
                <c:y val="0.14683321403006441"/>
              </c:manualLayout>
            </c:layout>
            <c:tx>
              <c:rich>
                <a:bodyPr/>
                <a:lstStyle/>
                <a:p>
                  <a:pPr>
                    <a:defRPr sz="1200"/>
                  </a:pPr>
                  <a:r>
                    <a:rPr lang="en-US" sz="1200" dirty="0" smtClean="0"/>
                    <a:t>Thousand tons</a:t>
                  </a:r>
                  <a:endParaRPr lang="en-US" sz="1200" dirty="0"/>
                </a:p>
              </c:rich>
            </c:tx>
          </c:dispUnitsLbl>
        </c:dispUnits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'results for non-point sources'!$B$14</c:f>
              <c:strCache>
                <c:ptCount val="1"/>
                <c:pt idx="0">
                  <c:v>2011 NEI</c:v>
                </c:pt>
              </c:strCache>
            </c:strRef>
          </c:tx>
          <c:cat>
            <c:strRef>
              <c:f>'results for non-point sources'!$A$15:$A$19</c:f>
              <c:strCache>
                <c:ptCount val="5"/>
                <c:pt idx="0">
                  <c:v>Storage Tanks</c:v>
                </c:pt>
                <c:pt idx="1">
                  <c:v>Gas Well Completions</c:v>
                </c:pt>
                <c:pt idx="2">
                  <c:v>Pnuematic controllers</c:v>
                </c:pt>
                <c:pt idx="3">
                  <c:v>Not NSPS Source</c:v>
                </c:pt>
                <c:pt idx="4">
                  <c:v>Total</c:v>
                </c:pt>
              </c:strCache>
            </c:strRef>
          </c:cat>
          <c:val>
            <c:numRef>
              <c:f>'results for non-point sources'!$B$15:$B$19</c:f>
              <c:numCache>
                <c:formatCode>#,##0</c:formatCode>
                <c:ptCount val="5"/>
                <c:pt idx="0">
                  <c:v>1082652.9186347297</c:v>
                </c:pt>
                <c:pt idx="1">
                  <c:v>68250.249999999942</c:v>
                </c:pt>
                <c:pt idx="2">
                  <c:v>449609.32999999938</c:v>
                </c:pt>
                <c:pt idx="3">
                  <c:v>800827.91030279233</c:v>
                </c:pt>
                <c:pt idx="4">
                  <c:v>2401340.4089375217</c:v>
                </c:pt>
              </c:numCache>
            </c:numRef>
          </c:val>
        </c:ser>
        <c:ser>
          <c:idx val="1"/>
          <c:order val="1"/>
          <c:tx>
            <c:strRef>
              <c:f>'results for non-point sources'!$C$14</c:f>
              <c:strCache>
                <c:ptCount val="1"/>
                <c:pt idx="0">
                  <c:v>2018 w/ Growth only</c:v>
                </c:pt>
              </c:strCache>
            </c:strRef>
          </c:tx>
          <c:cat>
            <c:strRef>
              <c:f>'results for non-point sources'!$A$15:$A$19</c:f>
              <c:strCache>
                <c:ptCount val="5"/>
                <c:pt idx="0">
                  <c:v>Storage Tanks</c:v>
                </c:pt>
                <c:pt idx="1">
                  <c:v>Gas Well Completions</c:v>
                </c:pt>
                <c:pt idx="2">
                  <c:v>Pnuematic controllers</c:v>
                </c:pt>
                <c:pt idx="3">
                  <c:v>Not NSPS Source</c:v>
                </c:pt>
                <c:pt idx="4">
                  <c:v>Total</c:v>
                </c:pt>
              </c:strCache>
            </c:strRef>
          </c:cat>
          <c:val>
            <c:numRef>
              <c:f>'results for non-point sources'!$C$15:$C$19</c:f>
              <c:numCache>
                <c:formatCode>#,##0</c:formatCode>
                <c:ptCount val="5"/>
                <c:pt idx="0">
                  <c:v>1451690.2667150337</c:v>
                </c:pt>
                <c:pt idx="1">
                  <c:v>75376.725186519659</c:v>
                </c:pt>
                <c:pt idx="2">
                  <c:v>569363.1111240834</c:v>
                </c:pt>
                <c:pt idx="3">
                  <c:v>1038035.3090940664</c:v>
                </c:pt>
                <c:pt idx="4">
                  <c:v>3134465.4121196978</c:v>
                </c:pt>
              </c:numCache>
            </c:numRef>
          </c:val>
        </c:ser>
        <c:ser>
          <c:idx val="2"/>
          <c:order val="2"/>
          <c:tx>
            <c:strRef>
              <c:f>'results for non-point sources'!$D$14</c:f>
              <c:strCache>
                <c:ptCount val="1"/>
                <c:pt idx="0">
                  <c:v>2018 Net (w/ NSPS)</c:v>
                </c:pt>
              </c:strCache>
            </c:strRef>
          </c:tx>
          <c:cat>
            <c:strRef>
              <c:f>'results for non-point sources'!$A$15:$A$19</c:f>
              <c:strCache>
                <c:ptCount val="5"/>
                <c:pt idx="0">
                  <c:v>Storage Tanks</c:v>
                </c:pt>
                <c:pt idx="1">
                  <c:v>Gas Well Completions</c:v>
                </c:pt>
                <c:pt idx="2">
                  <c:v>Pnuematic controllers</c:v>
                </c:pt>
                <c:pt idx="3">
                  <c:v>Not NSPS Source</c:v>
                </c:pt>
                <c:pt idx="4">
                  <c:v>Total</c:v>
                </c:pt>
              </c:strCache>
            </c:strRef>
          </c:cat>
          <c:val>
            <c:numRef>
              <c:f>'results for non-point sources'!$D$15:$D$19</c:f>
              <c:numCache>
                <c:formatCode>#,##0</c:formatCode>
                <c:ptCount val="5"/>
                <c:pt idx="0">
                  <c:v>1192257.0110145831</c:v>
                </c:pt>
                <c:pt idx="1">
                  <c:v>3768.8362593259717</c:v>
                </c:pt>
                <c:pt idx="2">
                  <c:v>477152.6996585392</c:v>
                </c:pt>
                <c:pt idx="3">
                  <c:v>1038035.3090940664</c:v>
                </c:pt>
                <c:pt idx="4">
                  <c:v>2711213.8560265144</c:v>
                </c:pt>
              </c:numCache>
            </c:numRef>
          </c:val>
        </c:ser>
        <c:ser>
          <c:idx val="3"/>
          <c:order val="3"/>
          <c:tx>
            <c:strRef>
              <c:f>'results for non-point sources'!$E$14</c:f>
              <c:strCache>
                <c:ptCount val="1"/>
                <c:pt idx="0">
                  <c:v>NSPS Reductions 2018</c:v>
                </c:pt>
              </c:strCache>
            </c:strRef>
          </c:tx>
          <c:cat>
            <c:strRef>
              <c:f>'results for non-point sources'!$A$15:$A$19</c:f>
              <c:strCache>
                <c:ptCount val="5"/>
                <c:pt idx="0">
                  <c:v>Storage Tanks</c:v>
                </c:pt>
                <c:pt idx="1">
                  <c:v>Gas Well Completions</c:v>
                </c:pt>
                <c:pt idx="2">
                  <c:v>Pnuematic controllers</c:v>
                </c:pt>
                <c:pt idx="3">
                  <c:v>Not NSPS Source</c:v>
                </c:pt>
                <c:pt idx="4">
                  <c:v>Total</c:v>
                </c:pt>
              </c:strCache>
            </c:strRef>
          </c:cat>
          <c:val>
            <c:numRef>
              <c:f>'results for non-point sources'!$E$15:$E$19</c:f>
              <c:numCache>
                <c:formatCode>#,##0</c:formatCode>
                <c:ptCount val="5"/>
                <c:pt idx="0">
                  <c:v>259433.25570044969</c:v>
                </c:pt>
                <c:pt idx="1">
                  <c:v>71607.888927193693</c:v>
                </c:pt>
                <c:pt idx="2">
                  <c:v>92210.411465544195</c:v>
                </c:pt>
                <c:pt idx="3">
                  <c:v>0</c:v>
                </c:pt>
                <c:pt idx="4">
                  <c:v>423251.55609318754</c:v>
                </c:pt>
              </c:numCache>
            </c:numRef>
          </c:val>
        </c:ser>
        <c:axId val="57954304"/>
        <c:axId val="57955840"/>
      </c:barChart>
      <c:catAx>
        <c:axId val="57954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7955840"/>
        <c:crosses val="autoZero"/>
        <c:auto val="1"/>
        <c:lblAlgn val="ctr"/>
        <c:lblOffset val="100"/>
      </c:catAx>
      <c:valAx>
        <c:axId val="5795584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7954304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 sz="1400"/>
                  </a:pPr>
                  <a:r>
                    <a:rPr lang="en-US" dirty="0" smtClean="0"/>
                    <a:t>VOC Thousand</a:t>
                  </a:r>
                  <a:r>
                    <a:rPr lang="en-US" baseline="0" dirty="0" smtClean="0"/>
                    <a:t> tons</a:t>
                  </a:r>
                  <a:endParaRPr lang="en-US" dirty="0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73959658202083367"/>
          <c:y val="0.16733680771208401"/>
          <c:w val="0.25158799149184108"/>
          <c:h val="0.61428950615584754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RWC_PM25!$B$18</c:f>
              <c:strCache>
                <c:ptCount val="1"/>
                <c:pt idx="0">
                  <c:v>fireplaces</c:v>
                </c:pt>
              </c:strCache>
            </c:strRef>
          </c:tx>
          <c:cat>
            <c:strRef>
              <c:f>RWC_PM25!$C$17:$D$17</c:f>
              <c:strCache>
                <c:ptCount val="2"/>
                <c:pt idx="0">
                  <c:v>2011 NEI</c:v>
                </c:pt>
                <c:pt idx="1">
                  <c:v>2018 Estimate</c:v>
                </c:pt>
              </c:strCache>
            </c:strRef>
          </c:cat>
          <c:val>
            <c:numRef>
              <c:f>RWC_PM25!$C$18:$D$18</c:f>
              <c:numCache>
                <c:formatCode>#,##0</c:formatCode>
                <c:ptCount val="2"/>
                <c:pt idx="0">
                  <c:v>67007</c:v>
                </c:pt>
                <c:pt idx="1">
                  <c:v>71840</c:v>
                </c:pt>
              </c:numCache>
            </c:numRef>
          </c:val>
        </c:ser>
        <c:ser>
          <c:idx val="1"/>
          <c:order val="1"/>
          <c:tx>
            <c:strRef>
              <c:f>RWC_PM25!$B$19</c:f>
              <c:strCache>
                <c:ptCount val="1"/>
                <c:pt idx="0">
                  <c:v>woodstoves: non-certified</c:v>
                </c:pt>
              </c:strCache>
            </c:strRef>
          </c:tx>
          <c:cat>
            <c:strRef>
              <c:f>RWC_PM25!$C$17:$D$17</c:f>
              <c:strCache>
                <c:ptCount val="2"/>
                <c:pt idx="0">
                  <c:v>2011 NEI</c:v>
                </c:pt>
                <c:pt idx="1">
                  <c:v>2018 Estimate</c:v>
                </c:pt>
              </c:strCache>
            </c:strRef>
          </c:cat>
          <c:val>
            <c:numRef>
              <c:f>RWC_PM25!$C$19:$D$19</c:f>
              <c:numCache>
                <c:formatCode>#,##0</c:formatCode>
                <c:ptCount val="2"/>
                <c:pt idx="0">
                  <c:v>133884</c:v>
                </c:pt>
                <c:pt idx="1">
                  <c:v>127109</c:v>
                </c:pt>
              </c:numCache>
            </c:numRef>
          </c:val>
        </c:ser>
        <c:ser>
          <c:idx val="2"/>
          <c:order val="2"/>
          <c:tx>
            <c:strRef>
              <c:f>RWC_PM25!$B$20</c:f>
              <c:strCache>
                <c:ptCount val="1"/>
                <c:pt idx="0">
                  <c:v>woodstoves: certified &amp; not-specified</c:v>
                </c:pt>
              </c:strCache>
            </c:strRef>
          </c:tx>
          <c:cat>
            <c:strRef>
              <c:f>RWC_PM25!$C$17:$D$17</c:f>
              <c:strCache>
                <c:ptCount val="2"/>
                <c:pt idx="0">
                  <c:v>2011 NEI</c:v>
                </c:pt>
                <c:pt idx="1">
                  <c:v>2018 Estimate</c:v>
                </c:pt>
              </c:strCache>
            </c:strRef>
          </c:cat>
          <c:val>
            <c:numRef>
              <c:f>RWC_PM25!$C$20:$D$20</c:f>
              <c:numCache>
                <c:formatCode>#,##0</c:formatCode>
                <c:ptCount val="2"/>
                <c:pt idx="0">
                  <c:v>54170</c:v>
                </c:pt>
                <c:pt idx="1">
                  <c:v>59260</c:v>
                </c:pt>
              </c:numCache>
            </c:numRef>
          </c:val>
        </c:ser>
        <c:ser>
          <c:idx val="3"/>
          <c:order val="3"/>
          <c:tx>
            <c:strRef>
              <c:f>RWC_PM25!$B$21</c:f>
              <c:strCache>
                <c:ptCount val="1"/>
                <c:pt idx="0">
                  <c:v>pellet stoves</c:v>
                </c:pt>
              </c:strCache>
            </c:strRef>
          </c:tx>
          <c:cat>
            <c:strRef>
              <c:f>RWC_PM25!$C$17:$D$17</c:f>
              <c:strCache>
                <c:ptCount val="2"/>
                <c:pt idx="0">
                  <c:v>2011 NEI</c:v>
                </c:pt>
                <c:pt idx="1">
                  <c:v>2018 Estimate</c:v>
                </c:pt>
              </c:strCache>
            </c:strRef>
          </c:cat>
          <c:val>
            <c:numRef>
              <c:f>RWC_PM25!$C$21:$D$21</c:f>
              <c:numCache>
                <c:formatCode>#,##0</c:formatCode>
                <c:ptCount val="2"/>
                <c:pt idx="0">
                  <c:v>1752</c:v>
                </c:pt>
                <c:pt idx="1">
                  <c:v>2881</c:v>
                </c:pt>
              </c:numCache>
            </c:numRef>
          </c:val>
        </c:ser>
        <c:ser>
          <c:idx val="4"/>
          <c:order val="4"/>
          <c:tx>
            <c:strRef>
              <c:f>RWC_PM25!$B$22</c:f>
              <c:strCache>
                <c:ptCount val="1"/>
                <c:pt idx="0">
                  <c:v>indoor furnaces</c:v>
                </c:pt>
              </c:strCache>
            </c:strRef>
          </c:tx>
          <c:cat>
            <c:strRef>
              <c:f>RWC_PM25!$C$17:$D$17</c:f>
              <c:strCache>
                <c:ptCount val="2"/>
                <c:pt idx="0">
                  <c:v>2011 NEI</c:v>
                </c:pt>
                <c:pt idx="1">
                  <c:v>2018 Estimate</c:v>
                </c:pt>
              </c:strCache>
            </c:strRef>
          </c:cat>
          <c:val>
            <c:numRef>
              <c:f>RWC_PM25!$C$22:$D$22</c:f>
              <c:numCache>
                <c:formatCode>#,##0</c:formatCode>
                <c:ptCount val="2"/>
                <c:pt idx="0">
                  <c:v>26492</c:v>
                </c:pt>
                <c:pt idx="1">
                  <c:v>29220</c:v>
                </c:pt>
              </c:numCache>
            </c:numRef>
          </c:val>
        </c:ser>
        <c:ser>
          <c:idx val="5"/>
          <c:order val="5"/>
          <c:tx>
            <c:strRef>
              <c:f>RWC_PM25!$B$23</c:f>
              <c:strCache>
                <c:ptCount val="1"/>
                <c:pt idx="0">
                  <c:v>outdoor hydronic heaters</c:v>
                </c:pt>
              </c:strCache>
            </c:strRef>
          </c:tx>
          <c:cat>
            <c:strRef>
              <c:f>RWC_PM25!$C$17:$D$17</c:f>
              <c:strCache>
                <c:ptCount val="2"/>
                <c:pt idx="0">
                  <c:v>2011 NEI</c:v>
                </c:pt>
                <c:pt idx="1">
                  <c:v>2018 Estimate</c:v>
                </c:pt>
              </c:strCache>
            </c:strRef>
          </c:cat>
          <c:val>
            <c:numRef>
              <c:f>RWC_PM25!$C$23:$D$23</c:f>
              <c:numCache>
                <c:formatCode>#,##0</c:formatCode>
                <c:ptCount val="2"/>
                <c:pt idx="0">
                  <c:v>79198</c:v>
                </c:pt>
                <c:pt idx="1">
                  <c:v>97978</c:v>
                </c:pt>
              </c:numCache>
            </c:numRef>
          </c:val>
        </c:ser>
        <c:ser>
          <c:idx val="6"/>
          <c:order val="6"/>
          <c:tx>
            <c:strRef>
              <c:f>RWC_PM25!$B$24</c:f>
              <c:strCache>
                <c:ptCount val="1"/>
                <c:pt idx="0">
                  <c:v>outdoor NEC</c:v>
                </c:pt>
              </c:strCache>
            </c:strRef>
          </c:tx>
          <c:cat>
            <c:strRef>
              <c:f>RWC_PM25!$C$17:$D$17</c:f>
              <c:strCache>
                <c:ptCount val="2"/>
                <c:pt idx="0">
                  <c:v>2011 NEI</c:v>
                </c:pt>
                <c:pt idx="1">
                  <c:v>2018 Estimate</c:v>
                </c:pt>
              </c:strCache>
            </c:strRef>
          </c:cat>
          <c:val>
            <c:numRef>
              <c:f>RWC_PM25!$C$24:$D$24</c:f>
              <c:numCache>
                <c:formatCode>#,##0</c:formatCode>
                <c:ptCount val="2"/>
                <c:pt idx="0">
                  <c:v>20577</c:v>
                </c:pt>
                <c:pt idx="1">
                  <c:v>22062</c:v>
                </c:pt>
              </c:numCache>
            </c:numRef>
          </c:val>
        </c:ser>
        <c:ser>
          <c:idx val="7"/>
          <c:order val="7"/>
          <c:tx>
            <c:strRef>
              <c:f>RWC_PM25!$B$25</c:f>
              <c:strCache>
                <c:ptCount val="1"/>
                <c:pt idx="0">
                  <c:v>firelogs</c:v>
                </c:pt>
              </c:strCache>
            </c:strRef>
          </c:tx>
          <c:cat>
            <c:strRef>
              <c:f>RWC_PM25!$C$17:$D$17</c:f>
              <c:strCache>
                <c:ptCount val="2"/>
                <c:pt idx="0">
                  <c:v>2011 NEI</c:v>
                </c:pt>
                <c:pt idx="1">
                  <c:v>2018 Estimate</c:v>
                </c:pt>
              </c:strCache>
            </c:strRef>
          </c:cat>
          <c:val>
            <c:numRef>
              <c:f>RWC_PM25!$C$25:$D$25</c:f>
              <c:numCache>
                <c:formatCode>#,##0</c:formatCode>
                <c:ptCount val="2"/>
                <c:pt idx="0">
                  <c:v>6576</c:v>
                </c:pt>
                <c:pt idx="1">
                  <c:v>7050</c:v>
                </c:pt>
              </c:numCache>
            </c:numRef>
          </c:val>
        </c:ser>
        <c:overlap val="100"/>
        <c:axId val="57994240"/>
        <c:axId val="58082048"/>
      </c:barChart>
      <c:catAx>
        <c:axId val="57994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8082048"/>
        <c:crosses val="autoZero"/>
        <c:auto val="1"/>
        <c:lblAlgn val="ctr"/>
        <c:lblOffset val="100"/>
      </c:catAx>
      <c:valAx>
        <c:axId val="5808204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7994240"/>
        <c:crosses val="autoZero"/>
        <c:crossBetween val="between"/>
        <c:dispUnits>
          <c:builtInUnit val="thousands"/>
          <c:dispUnitsLbl>
            <c:layout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</c:dispUnitsLbl>
        </c:dispUnits>
      </c:valAx>
    </c:plotArea>
    <c:legend>
      <c:legendPos val="r"/>
      <c:layout>
        <c:manualLayout>
          <c:xMode val="edge"/>
          <c:yMode val="edge"/>
          <c:x val="0.65319629937600343"/>
          <c:y val="0.1432719024455652"/>
          <c:w val="0.34680370062399735"/>
          <c:h val="0.71345619510886948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Sheet1!$A$14:$A$19</c:f>
              <c:strCache>
                <c:ptCount val="6"/>
                <c:pt idx="0">
                  <c:v>EGUs</c:v>
                </c:pt>
                <c:pt idx="1">
                  <c:v>onroad</c:v>
                </c:pt>
                <c:pt idx="2">
                  <c:v>nonroad</c:v>
                </c:pt>
                <c:pt idx="3">
                  <c:v>CMV+trains</c:v>
                </c:pt>
                <c:pt idx="4">
                  <c:v>nonpoint</c:v>
                </c:pt>
                <c:pt idx="5">
                  <c:v>non-EGU point</c:v>
                </c:pt>
              </c:strCache>
            </c:strRef>
          </c:cat>
          <c:val>
            <c:numRef>
              <c:f>Sheet1!$B$14:$B$19</c:f>
              <c:numCache>
                <c:formatCode>#,##0</c:formatCode>
                <c:ptCount val="6"/>
                <c:pt idx="0">
                  <c:v>3357250</c:v>
                </c:pt>
                <c:pt idx="1">
                  <c:v>7562752</c:v>
                </c:pt>
                <c:pt idx="2">
                  <c:v>1877960</c:v>
                </c:pt>
                <c:pt idx="3">
                  <c:v>1476167</c:v>
                </c:pt>
                <c:pt idx="4">
                  <c:v>1229491</c:v>
                </c:pt>
                <c:pt idx="5">
                  <c:v>2079200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Sheet1!$A$14:$A$19</c:f>
              <c:strCache>
                <c:ptCount val="6"/>
                <c:pt idx="0">
                  <c:v>EGUs</c:v>
                </c:pt>
                <c:pt idx="1">
                  <c:v>onroad</c:v>
                </c:pt>
                <c:pt idx="2">
                  <c:v>nonroad</c:v>
                </c:pt>
                <c:pt idx="3">
                  <c:v>CMV+trains</c:v>
                </c:pt>
                <c:pt idx="4">
                  <c:v>nonpoint</c:v>
                </c:pt>
                <c:pt idx="5">
                  <c:v>non-EGU point</c:v>
                </c:pt>
              </c:strCache>
            </c:strRef>
          </c:cat>
          <c:val>
            <c:numRef>
              <c:f>Sheet1!$D$14:$D$19</c:f>
              <c:numCache>
                <c:formatCode>#,##0</c:formatCode>
                <c:ptCount val="6"/>
                <c:pt idx="0">
                  <c:v>1941441</c:v>
                </c:pt>
                <c:pt idx="1">
                  <c:v>2507662</c:v>
                </c:pt>
                <c:pt idx="2">
                  <c:v>1067481</c:v>
                </c:pt>
                <c:pt idx="3">
                  <c:v>1159692</c:v>
                </c:pt>
                <c:pt idx="4">
                  <c:v>1185288</c:v>
                </c:pt>
                <c:pt idx="5">
                  <c:v>2010662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8198468941382362"/>
          <c:y val="0.19242053076698745"/>
          <c:w val="0.30134864391951044"/>
          <c:h val="0.55034412365121022"/>
        </c:manualLayout>
      </c:layout>
      <c:txPr>
        <a:bodyPr/>
        <a:lstStyle/>
        <a:p>
          <a:pPr>
            <a:defRPr sz="1200" baseline="0"/>
          </a:pPr>
          <a:endParaRPr lang="en-US"/>
        </a:p>
      </c:txPr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Sheet1!$A$13</c:f>
              <c:strCache>
                <c:ptCount val="1"/>
                <c:pt idx="0">
                  <c:v>Total</c:v>
                </c:pt>
              </c:strCache>
            </c:strRef>
          </c:tx>
          <c:cat>
            <c:strLit>
              <c:ptCount val="3"/>
              <c:pt idx="0">
                <c:v>2007</c:v>
              </c:pt>
              <c:pt idx="1">
                <c:v>2018_2007</c:v>
              </c:pt>
              <c:pt idx="2">
                <c:v>2011</c:v>
              </c:pt>
            </c:strLit>
          </c:cat>
          <c:val>
            <c:numRef>
              <c:f>(Sheet1!$B$13:$C$13,Sheet1!$E$13)</c:f>
              <c:numCache>
                <c:formatCode>#,##0</c:formatCode>
                <c:ptCount val="3"/>
                <c:pt idx="0">
                  <c:v>17582820</c:v>
                </c:pt>
                <c:pt idx="1">
                  <c:v>16541913</c:v>
                </c:pt>
                <c:pt idx="2">
                  <c:v>13733094</c:v>
                </c:pt>
              </c:numCache>
            </c:numRef>
          </c:val>
        </c:ser>
        <c:axId val="57039104"/>
        <c:axId val="55013376"/>
      </c:barChart>
      <c:catAx>
        <c:axId val="57039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5013376"/>
        <c:crosses val="autoZero"/>
        <c:auto val="1"/>
        <c:lblAlgn val="ctr"/>
        <c:lblOffset val="100"/>
      </c:catAx>
      <c:valAx>
        <c:axId val="5501337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03910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2163742690058485E-2"/>
                <c:y val="0.27380060446989618"/>
              </c:manualLayout>
            </c:layout>
            <c:tx>
              <c:rich>
                <a:bodyPr/>
                <a:lstStyle/>
                <a:p>
                  <a:pPr>
                    <a:defRPr sz="1200"/>
                  </a:pPr>
                  <a:r>
                    <a:rPr lang="en-US" sz="1200" dirty="0" smtClean="0"/>
                    <a:t>Million</a:t>
                  </a:r>
                  <a:r>
                    <a:rPr lang="en-US" sz="1200" baseline="0" dirty="0" smtClean="0"/>
                    <a:t> tons</a:t>
                  </a:r>
                  <a:endParaRPr lang="en-US" sz="1200" dirty="0"/>
                </a:p>
              </c:rich>
            </c:tx>
          </c:dispUnitsLbl>
        </c:dispUnits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Sheet1!$A$14:$A$19</c:f>
              <c:strCache>
                <c:ptCount val="6"/>
                <c:pt idx="0">
                  <c:v>EGUs</c:v>
                </c:pt>
                <c:pt idx="1">
                  <c:v>onroad</c:v>
                </c:pt>
                <c:pt idx="2">
                  <c:v>nonroad</c:v>
                </c:pt>
                <c:pt idx="3">
                  <c:v>CMV+trains</c:v>
                </c:pt>
                <c:pt idx="4">
                  <c:v>nonpoint</c:v>
                </c:pt>
                <c:pt idx="5">
                  <c:v>non-EGU point</c:v>
                </c:pt>
              </c:strCache>
            </c:strRef>
          </c:cat>
          <c:val>
            <c:numRef>
              <c:f>Sheet1!$J$14:$J$19</c:f>
              <c:numCache>
                <c:formatCode>#,##0</c:formatCode>
                <c:ptCount val="6"/>
                <c:pt idx="0">
                  <c:v>4625133</c:v>
                </c:pt>
                <c:pt idx="1">
                  <c:v>27915</c:v>
                </c:pt>
                <c:pt idx="2">
                  <c:v>4031</c:v>
                </c:pt>
                <c:pt idx="3">
                  <c:v>59667</c:v>
                </c:pt>
                <c:pt idx="4">
                  <c:v>418820</c:v>
                </c:pt>
                <c:pt idx="5">
                  <c:v>1127091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Sheet1!$A$14:$A$19</c:f>
              <c:strCache>
                <c:ptCount val="6"/>
                <c:pt idx="0">
                  <c:v>EGUs</c:v>
                </c:pt>
                <c:pt idx="1">
                  <c:v>onroad</c:v>
                </c:pt>
                <c:pt idx="2">
                  <c:v>nonroad</c:v>
                </c:pt>
                <c:pt idx="3">
                  <c:v>CMV+trains</c:v>
                </c:pt>
                <c:pt idx="4">
                  <c:v>nonpoint</c:v>
                </c:pt>
                <c:pt idx="5">
                  <c:v>non-EGU point</c:v>
                </c:pt>
              </c:strCache>
            </c:strRef>
          </c:cat>
          <c:val>
            <c:numRef>
              <c:f>Sheet1!$G$14:$G$19</c:f>
              <c:numCache>
                <c:formatCode>#,##0</c:formatCode>
                <c:ptCount val="6"/>
                <c:pt idx="0">
                  <c:v>9135450</c:v>
                </c:pt>
                <c:pt idx="1">
                  <c:v>40406</c:v>
                </c:pt>
                <c:pt idx="2">
                  <c:v>100652</c:v>
                </c:pt>
                <c:pt idx="3">
                  <c:v>153627</c:v>
                </c:pt>
                <c:pt idx="4">
                  <c:v>401822</c:v>
                </c:pt>
                <c:pt idx="5">
                  <c:v>1589706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Sheet1!$A$14:$A$19</c:f>
              <c:strCache>
                <c:ptCount val="6"/>
                <c:pt idx="0">
                  <c:v>EGUs</c:v>
                </c:pt>
                <c:pt idx="1">
                  <c:v>onroad</c:v>
                </c:pt>
                <c:pt idx="2">
                  <c:v>nonroad</c:v>
                </c:pt>
                <c:pt idx="3">
                  <c:v>CMV+trains</c:v>
                </c:pt>
                <c:pt idx="4">
                  <c:v>nonpoint</c:v>
                </c:pt>
                <c:pt idx="5">
                  <c:v>non-EGU point</c:v>
                </c:pt>
              </c:strCache>
            </c:strRef>
          </c:cat>
          <c:val>
            <c:numRef>
              <c:f>Sheet1!$I$14:$I$19</c:f>
              <c:numCache>
                <c:formatCode>#,##0</c:formatCode>
                <c:ptCount val="6"/>
                <c:pt idx="0">
                  <c:v>2131278</c:v>
                </c:pt>
                <c:pt idx="1">
                  <c:v>26130</c:v>
                </c:pt>
                <c:pt idx="2">
                  <c:v>2670</c:v>
                </c:pt>
                <c:pt idx="3">
                  <c:v>11427</c:v>
                </c:pt>
                <c:pt idx="4">
                  <c:v>317310</c:v>
                </c:pt>
                <c:pt idx="5">
                  <c:v>957178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strLit>
              <c:ptCount val="3"/>
              <c:pt idx="0">
                <c:v>2007</c:v>
              </c:pt>
              <c:pt idx="1">
                <c:v>2018_2007</c:v>
              </c:pt>
              <c:pt idx="2">
                <c:v>2011</c:v>
              </c:pt>
            </c:strLit>
          </c:cat>
          <c:val>
            <c:numRef>
              <c:f>(Sheet1!$G$13,Sheet1!$I$13,Sheet1!$J$13)</c:f>
              <c:numCache>
                <c:formatCode>#,##0</c:formatCode>
                <c:ptCount val="3"/>
                <c:pt idx="0">
                  <c:v>11421663</c:v>
                </c:pt>
                <c:pt idx="1">
                  <c:v>3445993</c:v>
                </c:pt>
                <c:pt idx="2">
                  <c:v>6262657</c:v>
                </c:pt>
              </c:numCache>
            </c:numRef>
          </c:val>
        </c:ser>
        <c:axId val="57705216"/>
        <c:axId val="57706752"/>
      </c:barChart>
      <c:catAx>
        <c:axId val="57705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706752"/>
        <c:crosses val="autoZero"/>
        <c:auto val="1"/>
        <c:lblAlgn val="ctr"/>
        <c:lblOffset val="100"/>
      </c:catAx>
      <c:valAx>
        <c:axId val="5770675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7052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3950617283950615E-2"/>
                <c:y val="0.20674710016086714"/>
              </c:manualLayout>
            </c:layout>
            <c:tx>
              <c:rich>
                <a:bodyPr/>
                <a:lstStyle/>
                <a:p>
                  <a:pPr>
                    <a:defRPr sz="1200"/>
                  </a:pPr>
                  <a:r>
                    <a:rPr lang="en-US" sz="1200" dirty="0" smtClean="0"/>
                    <a:t>Million tons</a:t>
                  </a:r>
                  <a:endParaRPr lang="en-US" sz="1200" dirty="0"/>
                </a:p>
              </c:rich>
            </c:tx>
          </c:dispUnitsLbl>
        </c:dispUnits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Sheet1!$A$14:$A$19</c:f>
              <c:strCache>
                <c:ptCount val="6"/>
                <c:pt idx="0">
                  <c:v>EGUs</c:v>
                </c:pt>
                <c:pt idx="1">
                  <c:v>onroad</c:v>
                </c:pt>
                <c:pt idx="2">
                  <c:v>nonroad</c:v>
                </c:pt>
                <c:pt idx="3">
                  <c:v>CMV+trains</c:v>
                </c:pt>
                <c:pt idx="4">
                  <c:v>nonpoint</c:v>
                </c:pt>
                <c:pt idx="5">
                  <c:v>non-EGU point</c:v>
                </c:pt>
              </c:strCache>
            </c:strRef>
          </c:cat>
          <c:val>
            <c:numRef>
              <c:f>Sheet1!$N$14:$N$19</c:f>
              <c:numCache>
                <c:formatCode>#,##0</c:formatCode>
                <c:ptCount val="6"/>
                <c:pt idx="0">
                  <c:v>233699</c:v>
                </c:pt>
                <c:pt idx="1">
                  <c:v>111378</c:v>
                </c:pt>
                <c:pt idx="2">
                  <c:v>100588</c:v>
                </c:pt>
                <c:pt idx="3">
                  <c:v>29694</c:v>
                </c:pt>
                <c:pt idx="4">
                  <c:v>1582676</c:v>
                </c:pt>
                <c:pt idx="5">
                  <c:v>368215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0.12621</cdr:x>
      <cdr:y>0.00636</cdr:y>
    </cdr:from>
    <cdr:to>
      <cdr:x>0.34512</cdr:x>
      <cdr:y>0.69997</cdr:y>
    </cdr:to>
    <cdr:sp macro="" textlink="">
      <cdr:nvSpPr>
        <cdr:cNvPr id="2" name="Oval 1"/>
        <cdr:cNvSpPr/>
      </cdr:nvSpPr>
      <cdr:spPr>
        <a:xfrm xmlns:a="http://schemas.openxmlformats.org/drawingml/2006/main" rot="18755258">
          <a:off x="126111" y="468399"/>
          <a:ext cx="1902698" cy="100081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FF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0.61538</cdr:x>
      <cdr:y>0.58333</cdr:y>
    </cdr:from>
    <cdr:to>
      <cdr:x>1</cdr:x>
      <cdr:y>0.77778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200400" y="1600200"/>
          <a:ext cx="1524000" cy="5334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FF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BE8E-4388-45F4-AC55-867814BF78B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A806-AAAB-4323-9C5A-E0AE93302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768F8DF-0D6B-466A-A773-FCAEDD85D409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49FF909-214C-4283-A38D-5D8E6479E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Talking</a:t>
            </a:r>
            <a:r>
              <a:rPr lang="en-US" baseline="0" dirty="0" smtClean="0"/>
              <a:t> points 2011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2007:  EGU ~40% LESS, </a:t>
            </a:r>
            <a:r>
              <a:rPr lang="en-US" baseline="0" dirty="0" err="1" smtClean="0"/>
              <a:t>onroad</a:t>
            </a:r>
            <a:r>
              <a:rPr lang="en-US" baseline="0" dirty="0" smtClean="0"/>
              <a:t> ~25% LESS, rest stationary similar but </a:t>
            </a:r>
            <a:r>
              <a:rPr lang="en-US" baseline="0" dirty="0" err="1" smtClean="0"/>
              <a:t>o&amp;g</a:t>
            </a:r>
            <a:r>
              <a:rPr lang="en-US" baseline="0" dirty="0" smtClean="0"/>
              <a:t> INCREASED.</a:t>
            </a:r>
          </a:p>
          <a:p>
            <a:r>
              <a:rPr lang="en-US" baseline="0" dirty="0" smtClean="0"/>
              <a:t>Overall </a:t>
            </a:r>
            <a:r>
              <a:rPr lang="en-US" baseline="0" dirty="0" err="1" smtClean="0"/>
              <a:t>nEGU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pt+np</a:t>
            </a:r>
            <a:r>
              <a:rPr lang="en-US" baseline="0" dirty="0" smtClean="0"/>
              <a:t> NOX was ~19% of total in 2007, now 24%, old 2018 was 32%, likely &gt; 40% in new 2018.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Latest</a:t>
            </a:r>
            <a:r>
              <a:rPr lang="en-US" baseline="0" dirty="0" smtClean="0"/>
              <a:t> IPM v5.13 has ~25% LESS NOX and SO2 than 2018 here (old version 4.12 w/ CSAPR + MATS).</a:t>
            </a:r>
          </a:p>
          <a:p>
            <a:r>
              <a:rPr lang="en-US" baseline="0" dirty="0" smtClean="0"/>
              <a:t>Talking points for 2011 from 2007: EGUs DOWN almost 50%, nonroad ~95% LESS! Onroad ~30% LESS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more than ½ of nonpoint PM is fugitive dust –mostly</a:t>
            </a:r>
            <a:r>
              <a:rPr lang="en-US" baseline="0" dirty="0" smtClean="0"/>
              <a:t> crustal.  This is POST-TF/MET adjusted.</a:t>
            </a:r>
          </a:p>
          <a:p>
            <a:r>
              <a:rPr lang="en-US" baseline="0" dirty="0" smtClean="0"/>
              <a:t>Talking points: 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2007, in 2011, EGU DOWN ~40%, </a:t>
            </a:r>
            <a:r>
              <a:rPr lang="en-US" baseline="0" dirty="0" err="1" smtClean="0"/>
              <a:t>onroad</a:t>
            </a:r>
            <a:r>
              <a:rPr lang="en-US" baseline="0" dirty="0" smtClean="0"/>
              <a:t>/nonroad DOWN ~25%, </a:t>
            </a:r>
            <a:r>
              <a:rPr lang="en-US" baseline="0" dirty="0" err="1" smtClean="0"/>
              <a:t>nEGU</a:t>
            </a:r>
            <a:r>
              <a:rPr lang="en-US" baseline="0" dirty="0" smtClean="0"/>
              <a:t> pt DOWN ~15%, BUT </a:t>
            </a:r>
            <a:r>
              <a:rPr lang="en-US" baseline="0" dirty="0" err="1" smtClean="0"/>
              <a:t>o&amp;g</a:t>
            </a:r>
            <a:r>
              <a:rPr lang="en-US" baseline="0" dirty="0" smtClean="0"/>
              <a:t>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F8CA-7276-47C2-B7A7-4D158E216C1C}" type="datetime1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1E54-FDBA-45F8-91F6-5708D7EC203B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E3F2-AFAA-4D24-8B99-FEF50B4E69E7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200F-E07E-4ECE-96C1-2B9230187227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2F83-966E-4094-B6DF-D5B25EAF193A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C6A6-87B3-41A2-A18F-7E4E7206EED7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9EC-FA9C-4557-ADEF-16E6D24D8931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DEE-D6A2-4108-BF0D-8CD761C1BB4E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D2DA-F72F-4073-86DF-B0C2701F745E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3D3F-4CC0-49A9-B7A6-D83A4BA290F6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0F5D-DBD7-4E1C-AE9A-5E07E8AC14F9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9A2A93-CF92-4B7B-BCF1-09FEFD2E7F45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ttn/chief/emch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pa.gov/ttn/chief/emch/2007v5/2007v5_2020base_EmisMod_TSD_13dec2012.pdf" TargetMode="External"/><Relationship Id="rId2" Type="http://schemas.openxmlformats.org/officeDocument/2006/relationships/hyperlink" Target="http://epa.gov/ttn/chief/emch/2007v5/2007v5_TSD_Appendices_14dec1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a.gov/ttnecas1/models/CoST_CMDB_Document_2010-06-09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0772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Non-EGU Projections Issues for the 2011 Emissions Modeling Platform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733800"/>
            <a:ext cx="8534400" cy="1676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12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Annual CMAS Conference, Chapel Hill NC</a:t>
            </a:r>
          </a:p>
          <a:p>
            <a:r>
              <a:rPr lang="en-US" sz="1600" dirty="0" smtClean="0"/>
              <a:t>Emissions Inventories, Models, and Processes Session</a:t>
            </a:r>
          </a:p>
          <a:p>
            <a:r>
              <a:rPr lang="en-US" sz="1600" dirty="0" smtClean="0"/>
              <a:t>October 29, 2013</a:t>
            </a:r>
          </a:p>
          <a:p>
            <a:r>
              <a:rPr lang="en-US" sz="1600" dirty="0" smtClean="0"/>
              <a:t>Rich Mason, Alison Eyth, Alexis Zubrow</a:t>
            </a:r>
          </a:p>
        </p:txBody>
      </p:sp>
      <p:pic>
        <p:nvPicPr>
          <p:cNvPr id="4" name="Picture 3" descr="epa_logo_horiz_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285750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Specific Approaches to 2011 Non-EGU Projections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Update to new base and future year(s)</a:t>
            </a:r>
          </a:p>
          <a:p>
            <a:pPr lvl="1"/>
            <a:r>
              <a:rPr lang="en-US" dirty="0" smtClean="0"/>
              <a:t>Consideration of control programs/measures that may already be incorporated in the updated base year –NEI controls information often lacking</a:t>
            </a:r>
          </a:p>
          <a:p>
            <a:r>
              <a:rPr lang="en-US" dirty="0" smtClean="0"/>
              <a:t>Priority to programs/measures with largest impacts and areas of geographic/temporal concern (NAAs, RWC)</a:t>
            </a:r>
          </a:p>
          <a:p>
            <a:r>
              <a:rPr lang="en-US" dirty="0" smtClean="0"/>
              <a:t>Collaborate with EPA, RPO, state &amp; local experts on improved techniques &amp; data, examples include:</a:t>
            </a:r>
          </a:p>
          <a:p>
            <a:pPr lvl="1"/>
            <a:r>
              <a:rPr lang="en-US" dirty="0" smtClean="0"/>
              <a:t>Oil &amp; gas</a:t>
            </a:r>
          </a:p>
          <a:p>
            <a:pPr lvl="1"/>
            <a:r>
              <a:rPr lang="en-US" dirty="0" smtClean="0"/>
              <a:t>Cement</a:t>
            </a:r>
          </a:p>
          <a:p>
            <a:pPr lvl="1"/>
            <a:r>
              <a:rPr lang="en-US" dirty="0" smtClean="0"/>
              <a:t>RWC</a:t>
            </a:r>
          </a:p>
          <a:p>
            <a:pPr lvl="1"/>
            <a:r>
              <a:rPr lang="en-US" dirty="0" smtClean="0"/>
              <a:t>Consent decrees/settlements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849528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Hierarchy of PROJECTIONS &amp; CONTROLS application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492875"/>
            <a:ext cx="36576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1" y="1524000"/>
          <a:ext cx="8458203" cy="4724400"/>
        </p:xfrm>
        <a:graphic>
          <a:graphicData uri="http://schemas.openxmlformats.org/drawingml/2006/table">
            <a:tbl>
              <a:tblPr/>
              <a:tblGrid>
                <a:gridCol w="2215575"/>
                <a:gridCol w="891804"/>
                <a:gridCol w="891804"/>
                <a:gridCol w="891804"/>
                <a:gridCol w="891804"/>
                <a:gridCol w="891804"/>
                <a:gridCol w="891804"/>
                <a:gridCol w="891804"/>
              </a:tblGrid>
              <a:tr h="31496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Example: 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Decreasing Priority Top to Bottom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Comments, settlements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FIPS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Facility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Unit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Stack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SCC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Pollutant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Comments, settlements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FIPS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Facility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Unit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Stack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Pollutant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Comments, settlements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FIPS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Facility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Unit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SCC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Pollutant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Comments, settlements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FIPS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Facility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Unit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Pollutant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Boiler MACT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FIPS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Facility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SCC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Pollutant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Comments, settlements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FIPS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Facility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Pollutant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Cement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FIPS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Facility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Unit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SCC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RFS Upstream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FIPS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Facility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SCC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Closures, comments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FIPS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Facility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RFS Upstream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FIPS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SCC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Pollutant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RICE, RWC, oil &amp; gas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SCC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Pollutant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Aircraft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SCC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Source Apportionment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FIPS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Pollutant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Source Apportionment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FIPS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914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Context: from 2007 Platform</a:t>
            </a:r>
            <a:br>
              <a:rPr lang="en-US" dirty="0" smtClean="0"/>
            </a:br>
            <a:r>
              <a:rPr lang="en-US" sz="2200" dirty="0" smtClean="0"/>
              <a:t>non-EGU stationary (</a:t>
            </a:r>
            <a:r>
              <a:rPr lang="en-US" sz="2200" dirty="0" err="1" smtClean="0"/>
              <a:t>ptnonipm</a:t>
            </a:r>
            <a:r>
              <a:rPr lang="en-US" sz="2200" dirty="0" smtClean="0"/>
              <a:t>  + </a:t>
            </a:r>
            <a:r>
              <a:rPr lang="en-US" sz="2200" dirty="0" err="1" smtClean="0"/>
              <a:t>nonpt</a:t>
            </a:r>
            <a:r>
              <a:rPr lang="en-US" sz="2200" dirty="0" smtClean="0"/>
              <a:t>) reductions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37338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1143000" y="2057400"/>
          <a:ext cx="5715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Context: from 2007 Platform</a:t>
            </a:r>
            <a:br>
              <a:rPr lang="en-US" dirty="0" smtClean="0"/>
            </a:br>
            <a:r>
              <a:rPr lang="en-US" sz="2000" dirty="0" smtClean="0"/>
              <a:t>High-impact non-EGU stationary (</a:t>
            </a:r>
            <a:r>
              <a:rPr lang="en-US" sz="2000" dirty="0" err="1" smtClean="0"/>
              <a:t>ptnonipm</a:t>
            </a:r>
            <a:r>
              <a:rPr lang="en-US" sz="2000" dirty="0" smtClean="0"/>
              <a:t>  + </a:t>
            </a:r>
            <a:r>
              <a:rPr lang="en-US" sz="2000" dirty="0" err="1" smtClean="0"/>
              <a:t>nonpt</a:t>
            </a:r>
            <a:r>
              <a:rPr lang="en-US" sz="2000" dirty="0" smtClean="0"/>
              <a:t>) programs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24400" y="6492875"/>
            <a:ext cx="36576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228600" y="1981200"/>
          <a:ext cx="403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6002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Changes: NO</a:t>
            </a:r>
            <a:r>
              <a:rPr lang="en-US" b="1" baseline="-25000" dirty="0" smtClean="0"/>
              <a:t>X</a:t>
            </a:r>
            <a:endParaRPr lang="en-US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15240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Changes: SO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4267200" y="1981200"/>
          <a:ext cx="4648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New for 2011 Platform Projections </a:t>
            </a:r>
            <a:r>
              <a:rPr lang="en-US" sz="2200" dirty="0" smtClean="0"/>
              <a:t>(under development)</a:t>
            </a:r>
            <a:endParaRPr lang="en-US" sz="2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Outreach: public release prior to proposed or final rulemaking</a:t>
            </a:r>
          </a:p>
          <a:p>
            <a:r>
              <a:rPr lang="en-US" dirty="0" smtClean="0"/>
              <a:t>Oil and Gas production w/ limited NSPS</a:t>
            </a:r>
          </a:p>
          <a:p>
            <a:r>
              <a:rPr lang="en-US" dirty="0" smtClean="0"/>
              <a:t>Residential Wood Combustion (RWC)</a:t>
            </a:r>
          </a:p>
          <a:p>
            <a:r>
              <a:rPr lang="en-US" dirty="0" smtClean="0"/>
              <a:t>Airport-specific projections</a:t>
            </a:r>
          </a:p>
          <a:p>
            <a:r>
              <a:rPr lang="en-US" dirty="0" smtClean="0"/>
              <a:t>Revised ISIS-based methodology for cement manufacturing</a:t>
            </a:r>
          </a:p>
          <a:p>
            <a:r>
              <a:rPr lang="en-US" dirty="0" smtClean="0"/>
              <a:t>Updated Emission Inventory System (EIS)-based closures information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6492875"/>
            <a:ext cx="36576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&amp; Gas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Based on estimated Annual Energy Outlook (AEO) 2013 regional 2011-2018 growth factors</a:t>
            </a:r>
          </a:p>
          <a:p>
            <a:pPr lvl="1"/>
            <a:r>
              <a:rPr lang="en-US" dirty="0" smtClean="0"/>
              <a:t>Oil production, natural gas production, and combined oil &amp; natural gas activities (summed </a:t>
            </a:r>
            <a:r>
              <a:rPr lang="en-US" dirty="0" err="1" smtClean="0"/>
              <a:t>o&amp;g</a:t>
            </a:r>
            <a:r>
              <a:rPr lang="en-US" dirty="0" smtClean="0"/>
              <a:t> production levels barrel-of-oil equivalents, 0.178 bbl crude oil = 1,000 ft</a:t>
            </a:r>
            <a:r>
              <a:rPr lang="en-US" baseline="30000" dirty="0" smtClean="0"/>
              <a:t>3</a:t>
            </a:r>
            <a:r>
              <a:rPr lang="en-US" dirty="0" smtClean="0"/>
              <a:t> natural gas)</a:t>
            </a:r>
          </a:p>
          <a:p>
            <a:pPr lvl="1"/>
            <a:r>
              <a:rPr lang="en-US" dirty="0" smtClean="0"/>
              <a:t>EIA county-NEMS (National Energy Modeling System) region cross-walk</a:t>
            </a:r>
          </a:p>
          <a:p>
            <a:r>
              <a:rPr lang="en-US" dirty="0" smtClean="0"/>
              <a:t>SCCs impacted by NSPS verified w/ EPA SPPD &amp; OAP:</a:t>
            </a:r>
          </a:p>
          <a:p>
            <a:pPr lvl="1"/>
            <a:r>
              <a:rPr lang="en-US" sz="2600" dirty="0" smtClean="0"/>
              <a:t>Reduction factors estimated from Climate Action Report</a:t>
            </a:r>
          </a:p>
          <a:p>
            <a:pPr lvl="1"/>
            <a:r>
              <a:rPr lang="en-US" sz="2600" dirty="0" smtClean="0"/>
              <a:t>Assumed NSPS affects new activities in future, reduces increases </a:t>
            </a:r>
            <a:r>
              <a:rPr lang="en-US" sz="2600" i="1" dirty="0" smtClean="0"/>
              <a:t>ONLY</a:t>
            </a:r>
          </a:p>
          <a:p>
            <a:pPr lvl="1"/>
            <a:r>
              <a:rPr lang="en-US" sz="2600" dirty="0" smtClean="0"/>
              <a:t>Natural gas well completion-related activities are “one-shot”, so all emissions reduced, not just “growth”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&amp; Gas Projections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 growth rates computed from AEO growth + NSPS controls + other assumptions:</a:t>
            </a:r>
          </a:p>
          <a:p>
            <a:pPr lvl="1"/>
            <a:r>
              <a:rPr lang="en-US" sz="2600" dirty="0" smtClean="0"/>
              <a:t>No replacement of capital via NSPS, only affects growth</a:t>
            </a:r>
          </a:p>
          <a:p>
            <a:pPr lvl="1"/>
            <a:r>
              <a:rPr lang="en-US" sz="2600" dirty="0" smtClean="0"/>
              <a:t>Emissions change linearly with production level changes</a:t>
            </a:r>
          </a:p>
          <a:p>
            <a:pPr lvl="1"/>
            <a:r>
              <a:rPr lang="en-US" sz="2600" dirty="0" smtClean="0"/>
              <a:t>Does not account for engine-related regulatory impacts (e.g. RICE) or oil &amp; gas NESHAP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59" t="26780" r="66667" b="21016"/>
          <a:stretch>
            <a:fillRect/>
          </a:stretch>
        </p:blipFill>
        <p:spPr bwMode="auto">
          <a:xfrm>
            <a:off x="1219200" y="1219200"/>
            <a:ext cx="663702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Oil &amp; Gas NEMS Regions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39624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Oil &amp; Gas Draft Projection </a:t>
            </a:r>
            <a:r>
              <a:rPr lang="en-US" dirty="0" smtClean="0"/>
              <a:t>Estimates of VOC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39624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228600" y="1371600"/>
          <a:ext cx="8643938" cy="49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Cement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Industrial Sectors Integrated Solutions (ISIS) model (Aug 2013 version) projects cement kilns from 2011 to 2015-2030 for most CAPs, HCL and Hg</a:t>
            </a:r>
          </a:p>
          <a:p>
            <a:r>
              <a:rPr lang="en-US" dirty="0" smtClean="0"/>
              <a:t>Portland Cement Association (PCA) plant information summary from 12/31/10</a:t>
            </a:r>
          </a:p>
          <a:p>
            <a:r>
              <a:rPr lang="en-US" dirty="0" smtClean="0"/>
              <a:t>July 2012 outlook using 2011 NEI and 2015 NESHAP controls </a:t>
            </a:r>
          </a:p>
          <a:p>
            <a:pPr lvl="1"/>
            <a:r>
              <a:rPr lang="en-US" dirty="0" smtClean="0"/>
              <a:t>Production increases 65% from 2011 (71M tons) to 2018 (117M tons)</a:t>
            </a:r>
          </a:p>
          <a:p>
            <a:pPr lvl="1"/>
            <a:r>
              <a:rPr lang="en-US" dirty="0" smtClean="0"/>
              <a:t>But NO</a:t>
            </a:r>
            <a:r>
              <a:rPr lang="en-US" baseline="-25000" dirty="0" smtClean="0"/>
              <a:t>X</a:t>
            </a:r>
            <a:r>
              <a:rPr lang="en-US" dirty="0" smtClean="0"/>
              <a:t> only increases 46% and SO</a:t>
            </a:r>
            <a:r>
              <a:rPr lang="en-US" baseline="-25000" dirty="0" smtClean="0"/>
              <a:t>2</a:t>
            </a:r>
            <a:r>
              <a:rPr lang="en-US" dirty="0" smtClean="0"/>
              <a:t> decreases 13% and PM decreases 74%</a:t>
            </a:r>
          </a:p>
          <a:p>
            <a:r>
              <a:rPr lang="en-US" dirty="0" smtClean="0"/>
              <a:t>Also new: </a:t>
            </a:r>
          </a:p>
          <a:p>
            <a:pPr lvl="1"/>
            <a:r>
              <a:rPr lang="en-US" dirty="0" smtClean="0"/>
              <a:t>treatment of ISIS-generated new kilns as nonpoint sources</a:t>
            </a:r>
          </a:p>
          <a:p>
            <a:pPr lvl="1"/>
            <a:r>
              <a:rPr lang="en-US" dirty="0" smtClean="0"/>
              <a:t>Projections applied at state-level rather than kiln level + QA</a:t>
            </a:r>
          </a:p>
          <a:p>
            <a:pPr lvl="1"/>
            <a:r>
              <a:rPr lang="en-US" dirty="0" smtClean="0"/>
              <a:t>Permitted new kilns still treated as point sources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39624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2011 NEI-based Platform</a:t>
            </a:r>
          </a:p>
          <a:p>
            <a:pPr lvl="1"/>
            <a:r>
              <a:rPr lang="en-US" dirty="0" smtClean="0"/>
              <a:t>Non-EGU source categories targeted</a:t>
            </a:r>
          </a:p>
          <a:p>
            <a:pPr lvl="1"/>
            <a:r>
              <a:rPr lang="en-US" dirty="0" smtClean="0"/>
              <a:t>Non-EGU comparison to 2007 platform of relative contribution to total anthropogenic emissions</a:t>
            </a:r>
          </a:p>
          <a:p>
            <a:r>
              <a:rPr lang="en-US" dirty="0" smtClean="0"/>
              <a:t>First Projection Year is 2018</a:t>
            </a:r>
          </a:p>
          <a:p>
            <a:pPr lvl="1"/>
            <a:r>
              <a:rPr lang="en-US" dirty="0" smtClean="0"/>
              <a:t>General approach and background</a:t>
            </a:r>
          </a:p>
          <a:p>
            <a:pPr lvl="1"/>
            <a:r>
              <a:rPr lang="en-US" dirty="0" smtClean="0"/>
              <a:t>What is new in 2018 projections?</a:t>
            </a:r>
          </a:p>
          <a:p>
            <a:pPr lvl="1"/>
            <a:r>
              <a:rPr lang="en-US" dirty="0" smtClean="0"/>
              <a:t>Details of approaches used</a:t>
            </a:r>
          </a:p>
          <a:p>
            <a:pPr lvl="1"/>
            <a:r>
              <a:rPr lang="en-US" dirty="0" smtClean="0"/>
              <a:t>Limitations and areas of future concern</a:t>
            </a:r>
          </a:p>
          <a:p>
            <a:r>
              <a:rPr lang="en-US" dirty="0" smtClean="0"/>
              <a:t>Status of Non-Electric Generating Unit (EGU) projections</a:t>
            </a:r>
          </a:p>
          <a:p>
            <a:pPr lvl="1"/>
            <a:r>
              <a:rPr lang="en-US" dirty="0" smtClean="0"/>
              <a:t>Emissions for public release</a:t>
            </a:r>
          </a:p>
          <a:p>
            <a:pPr lvl="1"/>
            <a:r>
              <a:rPr lang="en-US" dirty="0" smtClean="0"/>
              <a:t>Comment and review requested</a:t>
            </a:r>
          </a:p>
          <a:p>
            <a:pPr lvl="1"/>
            <a:r>
              <a:rPr lang="en-US" dirty="0" smtClean="0"/>
              <a:t>Next steps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492875"/>
            <a:ext cx="3544728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Wood 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Factors by SCC for PM</a:t>
            </a:r>
            <a:r>
              <a:rPr lang="en-US" baseline="-25000" dirty="0" smtClean="0"/>
              <a:t>2.5</a:t>
            </a:r>
            <a:r>
              <a:rPr lang="en-US" dirty="0" smtClean="0"/>
              <a:t>, VOC and CO through 2035</a:t>
            </a:r>
          </a:p>
          <a:p>
            <a:r>
              <a:rPr lang="en-US" dirty="0" smtClean="0"/>
              <a:t>3 options:</a:t>
            </a:r>
          </a:p>
          <a:p>
            <a:pPr lvl="1"/>
            <a:r>
              <a:rPr lang="en-US" dirty="0" smtClean="0"/>
              <a:t>BAU (business as usual)</a:t>
            </a:r>
          </a:p>
          <a:p>
            <a:pPr lvl="1"/>
            <a:r>
              <a:rPr lang="en-US" dirty="0" smtClean="0"/>
              <a:t>Draft proposed NSPS (2-step)</a:t>
            </a:r>
          </a:p>
          <a:p>
            <a:pPr lvl="1"/>
            <a:r>
              <a:rPr lang="en-US" dirty="0" smtClean="0"/>
              <a:t>Alternative NSPS (3-step)</a:t>
            </a:r>
          </a:p>
          <a:p>
            <a:r>
              <a:rPr lang="en-US" dirty="0" smtClean="0"/>
              <a:t>Going with BAU –standard practice</a:t>
            </a:r>
          </a:p>
          <a:p>
            <a:pPr lvl="1"/>
            <a:r>
              <a:rPr lang="en-US" dirty="0" smtClean="0"/>
              <a:t>Growth based on 2012 shipments (Frost &amp; Sullivan) by appliance type</a:t>
            </a:r>
          </a:p>
          <a:p>
            <a:pPr lvl="1"/>
            <a:r>
              <a:rPr lang="en-US" dirty="0" smtClean="0"/>
              <a:t>For certified wood stoves, pellet stoves, indoor furnaces &amp; hydronic heaters, assumes correlated w/ revenue growth 2013-2035 (GDP via US BEA) ~2%/yr</a:t>
            </a:r>
          </a:p>
          <a:p>
            <a:pPr lvl="2"/>
            <a:r>
              <a:rPr lang="en-US" dirty="0" smtClean="0"/>
              <a:t>Modest replacement rates assumed for these appliance types, similar to 2007 platform assumptions</a:t>
            </a:r>
          </a:p>
          <a:p>
            <a:pPr lvl="1"/>
            <a:r>
              <a:rPr lang="en-US" dirty="0" smtClean="0"/>
              <a:t>Fireplaces, outdoor NEC &amp; firelogs based on 2002-2012 national number of houses ~1%; no replacement assumed</a:t>
            </a:r>
          </a:p>
          <a:p>
            <a:r>
              <a:rPr lang="en-US" dirty="0" smtClean="0"/>
              <a:t>Special procedure under development for CA, OR and WA likely involves “no net growth” in RWC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0386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RWC Draft PM</a:t>
            </a:r>
            <a:r>
              <a:rPr lang="en-US" baseline="-25000" dirty="0" smtClean="0"/>
              <a:t>2.5</a:t>
            </a:r>
            <a:r>
              <a:rPr lang="en-US" dirty="0" smtClean="0"/>
              <a:t> Projections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24400" y="6492875"/>
            <a:ext cx="36576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Release of Projected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sz="1800" dirty="0" smtClean="0"/>
          </a:p>
          <a:p>
            <a:r>
              <a:rPr lang="en-US" sz="2200" dirty="0" smtClean="0"/>
              <a:t>EPA posts emissions platform data, including projections, once available, on the CHIEF Emissions Modeling Clearinghouse</a:t>
            </a:r>
          </a:p>
          <a:p>
            <a:pPr lvl="1"/>
            <a:r>
              <a:rPr lang="en-US" sz="1900" dirty="0" smtClean="0">
                <a:hlinkClick r:id="rId2"/>
              </a:rPr>
              <a:t>http://www.epa.gov/ttn/chief/emch</a:t>
            </a:r>
            <a:r>
              <a:rPr lang="en-US" sz="1900" dirty="0" smtClean="0"/>
              <a:t>  </a:t>
            </a:r>
          </a:p>
          <a:p>
            <a:r>
              <a:rPr lang="en-US" sz="2300" dirty="0" smtClean="0"/>
              <a:t>2018 projections should be posted by the end of the year</a:t>
            </a:r>
          </a:p>
          <a:p>
            <a:r>
              <a:rPr lang="en-US" sz="2300" dirty="0" smtClean="0"/>
              <a:t>Once developed, Technical Support Documentation will describe the projections-related packets</a:t>
            </a:r>
          </a:p>
          <a:p>
            <a:r>
              <a:rPr lang="en-US" sz="2300" dirty="0" smtClean="0"/>
              <a:t>Data release will include a full set of non-EGU point, nonpoint (including CMV &amp; trains) CLOSURE, CONTROL and PROJECTION packets</a:t>
            </a:r>
          </a:p>
          <a:p>
            <a:r>
              <a:rPr lang="en-US" sz="2300" dirty="0" smtClean="0"/>
              <a:t>Year 2011 to 2018 emissions summaries/impacts for base and future year &amp; summaries of CLOSURE, CONTROL and PROJECTION packets will also be included</a:t>
            </a:r>
            <a:endParaRPr lang="en-US" sz="19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6492875"/>
            <a:ext cx="38100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and Areas </a:t>
            </a:r>
            <a:r>
              <a:rPr lang="en-US" dirty="0" smtClean="0"/>
              <a:t>for Future Improvement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NEI control information</a:t>
            </a:r>
          </a:p>
          <a:p>
            <a:r>
              <a:rPr lang="en-US" dirty="0" smtClean="0"/>
              <a:t>Canada emissions are year 2006</a:t>
            </a:r>
          </a:p>
          <a:p>
            <a:r>
              <a:rPr lang="en-US" dirty="0" smtClean="0"/>
              <a:t>Mexico emissions are 2018 but projected from 1999 inventory (MNEI).</a:t>
            </a:r>
          </a:p>
          <a:p>
            <a:r>
              <a:rPr lang="en-US" dirty="0" smtClean="0"/>
              <a:t>RWC “BAU” approach </a:t>
            </a:r>
            <a:r>
              <a:rPr lang="en-US" dirty="0" err="1" smtClean="0"/>
              <a:t>vs</a:t>
            </a:r>
            <a:r>
              <a:rPr lang="en-US" dirty="0" smtClean="0"/>
              <a:t> NSPS options, burn bans &amp; local base and future year AQM inventories</a:t>
            </a:r>
          </a:p>
          <a:p>
            <a:r>
              <a:rPr lang="en-US" dirty="0" smtClean="0"/>
              <a:t>Oil &amp; gas w/ NSPS, speciation/spatial/temporal?</a:t>
            </a:r>
          </a:p>
          <a:p>
            <a:r>
              <a:rPr lang="en-US" dirty="0" smtClean="0"/>
              <a:t>Revisit high-impact rules such as Boiler MACT, ULSD</a:t>
            </a:r>
          </a:p>
          <a:p>
            <a:r>
              <a:rPr lang="en-US" dirty="0" smtClean="0"/>
              <a:t>Upstream RFS2 impacts</a:t>
            </a:r>
          </a:p>
          <a:p>
            <a:r>
              <a:rPr lang="en-US" dirty="0" smtClean="0"/>
              <a:t>Industrial non-EGU sources</a:t>
            </a:r>
          </a:p>
          <a:p>
            <a:r>
              <a:rPr lang="en-US" dirty="0" smtClean="0"/>
              <a:t>Commercial Marine Vessel (CMV), particularly C3 data based on pre-Great Recession projections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24400" y="6492875"/>
            <a:ext cx="37338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Next Steps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2011 platform </a:t>
            </a:r>
            <a:r>
              <a:rPr lang="en-US" dirty="0" err="1" smtClean="0"/>
              <a:t>CoST</a:t>
            </a:r>
            <a:r>
              <a:rPr lang="en-US" dirty="0" smtClean="0"/>
              <a:t> packets.  Apply in </a:t>
            </a:r>
            <a:r>
              <a:rPr lang="en-US" dirty="0" err="1" smtClean="0"/>
              <a:t>CoST</a:t>
            </a:r>
            <a:r>
              <a:rPr lang="en-US" dirty="0" smtClean="0"/>
              <a:t>, QA, summarize and develop public TSD</a:t>
            </a:r>
          </a:p>
          <a:p>
            <a:r>
              <a:rPr lang="en-US" dirty="0" smtClean="0"/>
              <a:t>Public </a:t>
            </a:r>
            <a:r>
              <a:rPr lang="en-US" dirty="0" smtClean="0"/>
              <a:t>outreach: states, RPOs, industry, and all other for </a:t>
            </a:r>
            <a:r>
              <a:rPr lang="en-US" dirty="0" smtClean="0"/>
              <a:t>additional data.  3 stages of outreach.</a:t>
            </a:r>
          </a:p>
          <a:p>
            <a:r>
              <a:rPr lang="en-US" dirty="0" smtClean="0"/>
              <a:t>Gather preliminary comments/data for next set of projections (2018 or possibly other regulatory </a:t>
            </a:r>
            <a:r>
              <a:rPr lang="en-US" dirty="0" smtClean="0"/>
              <a:t>effort)</a:t>
            </a:r>
            <a:endParaRPr lang="en-US" dirty="0" smtClean="0"/>
          </a:p>
          <a:p>
            <a:r>
              <a:rPr lang="en-US" dirty="0" smtClean="0"/>
              <a:t>Ultimately, develop an updated version of the 2011 platform with 2018 projections for final rule-makings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35814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Emissions Modeling Team:  Alison Eyth,  Alexis Zubrow, Darin Del Vecchio</a:t>
            </a:r>
          </a:p>
          <a:p>
            <a:pPr>
              <a:buNone/>
            </a:pPr>
            <a:r>
              <a:rPr lang="en-US" dirty="0" smtClean="0"/>
              <a:t>NEI Team:  Roy Huntley, Madeleine Strum</a:t>
            </a:r>
          </a:p>
          <a:p>
            <a:pPr>
              <a:buNone/>
            </a:pPr>
            <a:r>
              <a:rPr lang="en-US" dirty="0" smtClean="0"/>
              <a:t>EIAG Group Leader:  Marc Houyoux</a:t>
            </a:r>
          </a:p>
          <a:p>
            <a:pPr>
              <a:buNone/>
            </a:pPr>
            <a:r>
              <a:rPr lang="en-US" dirty="0" smtClean="0"/>
              <a:t>AQMG:  Norm Possiel, Brian Timin</a:t>
            </a:r>
          </a:p>
          <a:p>
            <a:pPr>
              <a:buNone/>
            </a:pPr>
            <a:r>
              <a:rPr lang="en-US" dirty="0" smtClean="0"/>
              <a:t>HEID/SPPD:  Alex </a:t>
            </a:r>
            <a:r>
              <a:rPr lang="en-US" dirty="0" err="1" smtClean="0"/>
              <a:t>MacPherson</a:t>
            </a:r>
            <a:r>
              <a:rPr lang="en-US" dirty="0" smtClean="0"/>
              <a:t>, Melanie King, Elineth Torres</a:t>
            </a:r>
          </a:p>
          <a:p>
            <a:pPr>
              <a:buNone/>
            </a:pPr>
            <a:r>
              <a:rPr lang="en-US" dirty="0" smtClean="0"/>
              <a:t>OTAQ: Rich Cook, Margaret Zawacki</a:t>
            </a:r>
          </a:p>
          <a:p>
            <a:pPr>
              <a:buNone/>
            </a:pPr>
            <a:r>
              <a:rPr lang="en-US" dirty="0" smtClean="0"/>
              <a:t>Many others inside and outside EPA!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39624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0600" y="6476999"/>
            <a:ext cx="3581400" cy="381001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 descr="http://1mut.com/wp-content/uploads/2011/09/The-Most-Interesting-Man-In-The-World-meme-collection-1mut.com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4140547" cy="5196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NEI-based Platform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NEI Version 1 publicly-released September 30, 2013</a:t>
            </a:r>
          </a:p>
          <a:p>
            <a:pPr lvl="1"/>
            <a:r>
              <a:rPr lang="en-US" dirty="0" smtClean="0"/>
              <a:t>CAPs + HAPs</a:t>
            </a:r>
          </a:p>
          <a:p>
            <a:pPr lvl="1"/>
            <a:r>
              <a:rPr lang="en-US" dirty="0" smtClean="0"/>
              <a:t>Mostly annual</a:t>
            </a:r>
          </a:p>
          <a:p>
            <a:pPr lvl="1"/>
            <a:r>
              <a:rPr lang="en-US" dirty="0" smtClean="0"/>
              <a:t>SMOKE-MOVES-based </a:t>
            </a:r>
            <a:r>
              <a:rPr lang="en-US" dirty="0" err="1" smtClean="0"/>
              <a:t>onroad</a:t>
            </a:r>
            <a:r>
              <a:rPr lang="en-US" dirty="0" smtClean="0"/>
              <a:t> mobile county emissions</a:t>
            </a:r>
          </a:p>
          <a:p>
            <a:r>
              <a:rPr lang="en-US" dirty="0" smtClean="0"/>
              <a:t>Emissions Modeling Files (FF10) to be released soon</a:t>
            </a:r>
          </a:p>
          <a:p>
            <a:pPr lvl="1"/>
            <a:r>
              <a:rPr lang="en-US" dirty="0" smtClean="0"/>
              <a:t>Includes monthly </a:t>
            </a:r>
            <a:r>
              <a:rPr lang="en-US" dirty="0" err="1" smtClean="0"/>
              <a:t>onroad</a:t>
            </a:r>
            <a:r>
              <a:rPr lang="en-US" dirty="0" smtClean="0"/>
              <a:t> and nonroad county/SCC-level</a:t>
            </a:r>
          </a:p>
          <a:p>
            <a:pPr lvl="1"/>
            <a:r>
              <a:rPr lang="en-US" dirty="0" smtClean="0"/>
              <a:t>Hourly Continuous Emissions Monitoring System (CEMS) data</a:t>
            </a:r>
          </a:p>
          <a:p>
            <a:pPr lvl="1"/>
            <a:r>
              <a:rPr lang="en-US" dirty="0" smtClean="0"/>
              <a:t>Point-format daily wildfires and prescribed burning and process-level EGU and non-EGU point sources</a:t>
            </a:r>
          </a:p>
          <a:p>
            <a:pPr lvl="1"/>
            <a:r>
              <a:rPr lang="en-US" dirty="0" smtClean="0"/>
              <a:t>Similar sources as 2007 platform, including </a:t>
            </a:r>
            <a:r>
              <a:rPr lang="en-US" dirty="0" err="1" smtClean="0"/>
              <a:t>biogenics</a:t>
            </a:r>
            <a:endParaRPr lang="en-US" dirty="0" smtClean="0"/>
          </a:p>
          <a:p>
            <a:pPr lvl="1"/>
            <a:r>
              <a:rPr lang="en-US" dirty="0" smtClean="0"/>
              <a:t>Includes:  CAPs + some HAP (“</a:t>
            </a:r>
            <a:r>
              <a:rPr lang="en-US" dirty="0" err="1" smtClean="0"/>
              <a:t>lite</a:t>
            </a:r>
            <a:r>
              <a:rPr lang="en-US" dirty="0" smtClean="0"/>
              <a:t>”) emissions, ancillary inputs and scripts</a:t>
            </a:r>
          </a:p>
          <a:p>
            <a:pPr lvl="1"/>
            <a:r>
              <a:rPr lang="en-US" dirty="0" smtClean="0"/>
              <a:t>Limited activity data for </a:t>
            </a:r>
            <a:r>
              <a:rPr lang="en-US" dirty="0" err="1" smtClean="0"/>
              <a:t>onroad</a:t>
            </a:r>
            <a:r>
              <a:rPr lang="en-US" dirty="0" smtClean="0"/>
              <a:t> mobile sources also included</a:t>
            </a:r>
          </a:p>
          <a:p>
            <a:r>
              <a:rPr lang="en-US" dirty="0" smtClean="0"/>
              <a:t>Seeking review and comments on emissions and ancillary inputs from public, states/locals/regions, RPO</a:t>
            </a:r>
          </a:p>
          <a:p>
            <a:pPr lvl="1"/>
            <a:r>
              <a:rPr lang="en-US" dirty="0" smtClean="0"/>
              <a:t>Will be used for Transport Rule, O3 NAAQS, NATA and more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76800" y="6492875"/>
            <a:ext cx="35814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Non-EGU Source Categories Targeted for Projections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Targeted Inventories:</a:t>
            </a:r>
          </a:p>
          <a:p>
            <a:pPr lvl="1"/>
            <a:r>
              <a:rPr lang="en-US" dirty="0" smtClean="0"/>
              <a:t>Non-EGU point sources</a:t>
            </a:r>
          </a:p>
          <a:p>
            <a:pPr lvl="1"/>
            <a:r>
              <a:rPr lang="en-US" dirty="0" smtClean="0"/>
              <a:t>Nonpoint sources including CMV &amp; trains</a:t>
            </a:r>
          </a:p>
          <a:p>
            <a:r>
              <a:rPr lang="en-US" dirty="0" smtClean="0"/>
              <a:t>Specific projections inputs:</a:t>
            </a:r>
          </a:p>
          <a:p>
            <a:pPr lvl="1"/>
            <a:r>
              <a:rPr lang="en-US" dirty="0" smtClean="0"/>
              <a:t>Plant/unit closures, consent decrees/settlements &amp; controls</a:t>
            </a:r>
          </a:p>
          <a:p>
            <a:pPr lvl="1"/>
            <a:r>
              <a:rPr lang="en-US" dirty="0" smtClean="0"/>
              <a:t>Various sources of projection factors, discussed later</a:t>
            </a:r>
          </a:p>
          <a:p>
            <a:r>
              <a:rPr lang="en-US" dirty="0" smtClean="0"/>
              <a:t>Projected via other methods:</a:t>
            </a:r>
          </a:p>
          <a:p>
            <a:pPr lvl="1"/>
            <a:r>
              <a:rPr lang="en-US" dirty="0" smtClean="0"/>
              <a:t>EGUs:  IPM v5.13</a:t>
            </a:r>
          </a:p>
          <a:p>
            <a:pPr lvl="1"/>
            <a:r>
              <a:rPr lang="en-US" dirty="0" smtClean="0"/>
              <a:t>Onroad mobile:  SMOKE-MOVES + TX/CA emissions </a:t>
            </a:r>
          </a:p>
          <a:p>
            <a:pPr lvl="1"/>
            <a:r>
              <a:rPr lang="en-US" dirty="0" smtClean="0"/>
              <a:t>Nonroad mobile:  NMIM/NONROAD monthly/county/SCC</a:t>
            </a:r>
          </a:p>
          <a:p>
            <a:r>
              <a:rPr lang="en-US" dirty="0" smtClean="0"/>
              <a:t>Not targeted:</a:t>
            </a:r>
          </a:p>
          <a:p>
            <a:pPr lvl="1"/>
            <a:r>
              <a:rPr lang="en-US" dirty="0" smtClean="0"/>
              <a:t>Canada (2006) and Mexico (2018 from 1999)</a:t>
            </a:r>
          </a:p>
          <a:p>
            <a:pPr lvl="1"/>
            <a:r>
              <a:rPr lang="en-US" dirty="0" err="1" smtClean="0"/>
              <a:t>Biogenics</a:t>
            </a:r>
            <a:r>
              <a:rPr lang="en-US" dirty="0" smtClean="0"/>
              <a:t>, fires, most non-US emissions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24400" y="6492875"/>
            <a:ext cx="3886200" cy="365125"/>
          </a:xfrm>
        </p:spPr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4724400" y="1371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Non-EGU Contribution to Total Emissions: NO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36576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-228600" y="1295400"/>
          <a:ext cx="419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1447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1676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3581400"/>
            <a:ext cx="16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2018 </a:t>
            </a:r>
          </a:p>
          <a:p>
            <a:pPr algn="ctr"/>
            <a:r>
              <a:rPr lang="en-US" dirty="0" smtClean="0"/>
              <a:t>(based on 2007)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4267200" y="3962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Oval 14"/>
          <p:cNvSpPr/>
          <p:nvPr/>
        </p:nvSpPr>
        <p:spPr>
          <a:xfrm>
            <a:off x="7239000" y="5486400"/>
            <a:ext cx="15240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9896355">
            <a:off x="5710189" y="1845105"/>
            <a:ext cx="15240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9896355">
            <a:off x="680990" y="1616505"/>
            <a:ext cx="15240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hart 17"/>
          <p:cNvGraphicFramePr/>
          <p:nvPr/>
        </p:nvGraphicFramePr>
        <p:xfrm>
          <a:off x="0" y="4114800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66800" y="3886200"/>
            <a:ext cx="290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Anthropogenic NO</a:t>
            </a:r>
            <a:r>
              <a:rPr lang="en-US" baseline="-25000" dirty="0" smtClean="0"/>
              <a:t>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5867400" y="1066800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85800" y="1371600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572000" y="35814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Non-EGU Contribution to Total Emissions: SO</a:t>
            </a:r>
            <a:r>
              <a:rPr lang="en-US" baseline="-25000" dirty="0" smtClean="0"/>
              <a:t>2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24400" y="6492875"/>
            <a:ext cx="36576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0" y="4495800"/>
          <a:ext cx="4114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1447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3352800"/>
            <a:ext cx="16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2018</a:t>
            </a:r>
          </a:p>
          <a:p>
            <a:r>
              <a:rPr lang="en-US" dirty="0" smtClean="0"/>
              <a:t>(based on 2007)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1752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</a:p>
        </p:txBody>
      </p:sp>
      <p:sp>
        <p:nvSpPr>
          <p:cNvPr id="13" name="Oval 12"/>
          <p:cNvSpPr/>
          <p:nvPr/>
        </p:nvSpPr>
        <p:spPr>
          <a:xfrm>
            <a:off x="7162800" y="5181600"/>
            <a:ext cx="15240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9217854">
            <a:off x="6038432" y="1587101"/>
            <a:ext cx="1592459" cy="55959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0798143">
            <a:off x="1187613" y="1738355"/>
            <a:ext cx="1257903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52600" y="419100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SO</a:t>
            </a:r>
            <a:r>
              <a:rPr lang="en-US" baseline="-25000" dirty="0" smtClean="0"/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4267200" y="38100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304800" y="1295400"/>
          <a:ext cx="2971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6172200" y="1371600"/>
          <a:ext cx="2971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Non-EGU Contribution to Total Emissions: PM</a:t>
            </a:r>
            <a:r>
              <a:rPr lang="en-US" baseline="-25000" dirty="0" smtClean="0"/>
              <a:t>2.5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3581400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1752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219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3276600"/>
            <a:ext cx="16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2018</a:t>
            </a:r>
          </a:p>
          <a:p>
            <a:pPr algn="ctr"/>
            <a:r>
              <a:rPr lang="en-US" dirty="0" smtClean="0"/>
              <a:t>(based on 2007)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0" y="43434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Oval 15"/>
          <p:cNvSpPr/>
          <p:nvPr/>
        </p:nvSpPr>
        <p:spPr>
          <a:xfrm>
            <a:off x="7010400" y="1600200"/>
            <a:ext cx="609600" cy="2438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76800" y="3962400"/>
            <a:ext cx="838200" cy="2438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66800" y="1295400"/>
            <a:ext cx="609600" cy="2438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76400" y="411480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PM</a:t>
            </a:r>
            <a:r>
              <a:rPr lang="en-US" baseline="-25000" dirty="0" smtClean="0"/>
              <a:t>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to Non-EGU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Start with existing set of </a:t>
            </a:r>
            <a:r>
              <a:rPr lang="en-US" sz="3200" dirty="0" err="1" smtClean="0"/>
              <a:t>COntrol</a:t>
            </a:r>
            <a:r>
              <a:rPr lang="en-US" sz="3200" dirty="0" smtClean="0"/>
              <a:t> Strategy Tool (</a:t>
            </a:r>
            <a:r>
              <a:rPr lang="en-US" sz="3200" dirty="0" err="1" smtClean="0"/>
              <a:t>CoST</a:t>
            </a:r>
            <a:r>
              <a:rPr lang="en-US" sz="3200" dirty="0" smtClean="0"/>
              <a:t>) datasets from 2007 platform, organized by control program types/sources targeted</a:t>
            </a:r>
          </a:p>
          <a:p>
            <a:pPr lvl="1"/>
            <a:r>
              <a:rPr lang="en-US" sz="2900" dirty="0" smtClean="0"/>
              <a:t>Appendices E &amp; F from TSD: </a:t>
            </a:r>
            <a:r>
              <a:rPr lang="en-US" sz="2300" dirty="0" smtClean="0">
                <a:hlinkClick r:id="rId2"/>
              </a:rPr>
              <a:t>http://epa.gov/ttn/chief/emch/2007v5/2007v5_TSD_Appendices_14dec12.pdf</a:t>
            </a:r>
            <a:endParaRPr lang="en-US" sz="2300" dirty="0" smtClean="0"/>
          </a:p>
          <a:p>
            <a:pPr lvl="1"/>
            <a:r>
              <a:rPr lang="en-US" sz="2900" dirty="0" err="1" smtClean="0"/>
              <a:t>CoST</a:t>
            </a:r>
            <a:r>
              <a:rPr lang="en-US" sz="2900" dirty="0" smtClean="0"/>
              <a:t> datasets documented in Section 4.2 of the 2007 TSD: </a:t>
            </a:r>
            <a:r>
              <a:rPr lang="en-US" sz="2300" dirty="0" smtClean="0">
                <a:hlinkClick r:id="rId3"/>
              </a:rPr>
              <a:t>http://epa.gov/ttn/chief/emch/2007v5/2007v5_2020base_EmisMod_TSD_13dec2012.pdf</a:t>
            </a:r>
            <a:endParaRPr lang="en-US" sz="2300" dirty="0" smtClean="0"/>
          </a:p>
          <a:p>
            <a:r>
              <a:rPr lang="en-US" sz="3200" dirty="0" smtClean="0"/>
              <a:t>3 types of </a:t>
            </a:r>
            <a:r>
              <a:rPr lang="en-US" sz="3200" dirty="0" err="1" smtClean="0"/>
              <a:t>CoST</a:t>
            </a:r>
            <a:r>
              <a:rPr lang="en-US" sz="3200" dirty="0" smtClean="0"/>
              <a:t> packets (# in 2007 platform):</a:t>
            </a:r>
          </a:p>
          <a:p>
            <a:pPr lvl="1"/>
            <a:r>
              <a:rPr lang="en-US" sz="2600" dirty="0" smtClean="0"/>
              <a:t>CLOSURES (5):  100% reduction for facility, (optional down to process-level), includes effective date</a:t>
            </a:r>
          </a:p>
          <a:p>
            <a:pPr lvl="1"/>
            <a:r>
              <a:rPr lang="en-US" sz="2600" dirty="0" smtClean="0"/>
              <a:t>CONTROL (14):  Variables can include state/county FIPS, pollutant, SCC, facility-to-stack,  NAICS, replacement flag, compliance date and % reductions</a:t>
            </a:r>
          </a:p>
          <a:p>
            <a:pPr lvl="1"/>
            <a:r>
              <a:rPr lang="en-US" sz="2600" dirty="0" smtClean="0"/>
              <a:t>PROJECTION (8):  similar to CONTROL packet key fields but no compliance dates and expressed as fractions</a:t>
            </a:r>
          </a:p>
          <a:p>
            <a:pPr lvl="1"/>
            <a:r>
              <a:rPr lang="en-US" sz="2600" dirty="0" smtClean="0"/>
              <a:t>Additional ways to apply control measures, incremental controls are available</a:t>
            </a:r>
          </a:p>
          <a:p>
            <a:r>
              <a:rPr lang="en-US" sz="3200" dirty="0" err="1" smtClean="0"/>
              <a:t>CoST</a:t>
            </a:r>
            <a:r>
              <a:rPr lang="en-US" sz="3200" dirty="0" smtClean="0"/>
              <a:t> User’s Guide available at: </a:t>
            </a:r>
            <a:r>
              <a:rPr lang="en-US" dirty="0" smtClean="0">
                <a:hlinkClick r:id="rId4"/>
              </a:rPr>
              <a:t>http://www.epa.gov/ttnecas1/models/CoST_CMDB_Document_2010-06-09.pdf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0" y="6492875"/>
            <a:ext cx="3544728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Specific Approaches to 2011 Non-EGU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Pick a year, 2018 for 2011 platform –others to follow</a:t>
            </a:r>
          </a:p>
          <a:p>
            <a:r>
              <a:rPr lang="en-US" dirty="0" smtClean="0"/>
              <a:t>Evaluate relevance of existing set of packets:</a:t>
            </a:r>
          </a:p>
          <a:p>
            <a:pPr lvl="1"/>
            <a:r>
              <a:rPr lang="en-US" dirty="0" smtClean="0"/>
              <a:t>Have programs been partially/fully implemented in updated base year (i.e., 2011)?</a:t>
            </a:r>
          </a:p>
          <a:p>
            <a:pPr lvl="1"/>
            <a:r>
              <a:rPr lang="en-US" dirty="0" smtClean="0"/>
              <a:t>Are these programs partially/fully implemented by target future year (i.e., 2018)?</a:t>
            </a:r>
          </a:p>
          <a:p>
            <a:pPr lvl="1">
              <a:buNone/>
            </a:pPr>
            <a:r>
              <a:rPr lang="en-US" dirty="0" smtClean="0"/>
              <a:t>	Example: Fuel sulfur rules, Renewable Fuel Standards (RFS2)</a:t>
            </a:r>
          </a:p>
          <a:p>
            <a:pPr lvl="1"/>
            <a:r>
              <a:rPr lang="en-US" dirty="0" smtClean="0"/>
              <a:t>Are there any methodology improvements?</a:t>
            </a:r>
          </a:p>
          <a:p>
            <a:pPr lvl="1">
              <a:buNone/>
            </a:pPr>
            <a:r>
              <a:rPr lang="en-US" dirty="0" smtClean="0"/>
              <a:t>	Example: oil &amp; gas, residential wood combustion (RWC)</a:t>
            </a:r>
          </a:p>
          <a:p>
            <a:pPr lvl="1"/>
            <a:r>
              <a:rPr lang="en-US" dirty="0" smtClean="0"/>
              <a:t>Any regulatory or enforcement (consent decrees) changes? Example:  Reciprocating Internal Combustion Engines (RICE) NESHAP, &amp; Boiler MACT Reconsideration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492875"/>
            <a:ext cx="3697128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17266</TotalTime>
  <Words>1889</Words>
  <Application>Microsoft Office PowerPoint</Application>
  <PresentationFormat>On-screen Show (4:3)</PresentationFormat>
  <Paragraphs>350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Key Non-EGU Projections Issues for the 2011 Emissions Modeling Platform</vt:lpstr>
      <vt:lpstr>Overview </vt:lpstr>
      <vt:lpstr>2011 NEI-based Platform</vt:lpstr>
      <vt:lpstr>Non-EGU Source Categories Targeted for Projections</vt:lpstr>
      <vt:lpstr>Non-EGU Contribution to Total Emissions: NOX</vt:lpstr>
      <vt:lpstr>Non-EGU Contribution to Total Emissions: SO2</vt:lpstr>
      <vt:lpstr>Non-EGU Contribution to Total Emissions: PM2.5</vt:lpstr>
      <vt:lpstr>Approach to Non-EGU Projections</vt:lpstr>
      <vt:lpstr>Specific Approaches to 2011 Non-EGU Projections</vt:lpstr>
      <vt:lpstr>Specific Approaches to 2011 Non-EGU Projections (cont.)</vt:lpstr>
      <vt:lpstr>Hierarchy of PROJECTIONS &amp; CONTROLS application</vt:lpstr>
      <vt:lpstr>Context: from 2007 Platform non-EGU stationary (ptnonipm  + nonpt) reductions</vt:lpstr>
      <vt:lpstr>Context: from 2007 Platform High-impact non-EGU stationary (ptnonipm  + nonpt) programs</vt:lpstr>
      <vt:lpstr>What’s New for 2011 Platform Projections (under development)</vt:lpstr>
      <vt:lpstr>Oil &amp; Gas Projections</vt:lpstr>
      <vt:lpstr>Oil &amp; Gas Projections (cont.)</vt:lpstr>
      <vt:lpstr>Oil &amp; Gas NEMS Regions</vt:lpstr>
      <vt:lpstr>Oil &amp; Gas Draft Projection Estimates of VOC</vt:lpstr>
      <vt:lpstr>Cement Manufacturing</vt:lpstr>
      <vt:lpstr>Residential Wood Combustion</vt:lpstr>
      <vt:lpstr>RWC Draft PM2.5 Projections</vt:lpstr>
      <vt:lpstr>Public Release of Projected Emissions</vt:lpstr>
      <vt:lpstr>Limitations and Areas for Future Improvement</vt:lpstr>
      <vt:lpstr>Projections Next Steps</vt:lpstr>
      <vt:lpstr>Acknowledgements</vt:lpstr>
      <vt:lpstr>Questions?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Houyoux</dc:creator>
  <cp:lastModifiedBy>Marc Houyoux</cp:lastModifiedBy>
  <cp:revision>419</cp:revision>
  <dcterms:created xsi:type="dcterms:W3CDTF">2011-06-13T20:10:16Z</dcterms:created>
  <dcterms:modified xsi:type="dcterms:W3CDTF">2013-10-29T11:53:25Z</dcterms:modified>
</cp:coreProperties>
</file>