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56" r:id="rId2"/>
    <p:sldId id="257" r:id="rId3"/>
    <p:sldId id="275" r:id="rId4"/>
    <p:sldId id="276" r:id="rId5"/>
    <p:sldId id="277" r:id="rId6"/>
    <p:sldId id="278" r:id="rId7"/>
    <p:sldId id="266" r:id="rId8"/>
    <p:sldId id="267" r:id="rId9"/>
    <p:sldId id="263" r:id="rId10"/>
    <p:sldId id="268" r:id="rId11"/>
    <p:sldId id="259" r:id="rId12"/>
    <p:sldId id="260" r:id="rId13"/>
    <p:sldId id="281" r:id="rId14"/>
    <p:sldId id="282" r:id="rId15"/>
    <p:sldId id="283" r:id="rId16"/>
    <p:sldId id="262" r:id="rId17"/>
    <p:sldId id="273" r:id="rId18"/>
    <p:sldId id="285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1" autoAdjust="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BC97549-6608-4041-B692-0B228B8AE3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3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A207E-1F9F-4318-AC9C-CB2783D5CD26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C59E8-0F9E-41A6-8C71-C088154AB8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3CB7E-767E-447C-BE9D-EB3BF77CC4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A11DF-21BD-4A4D-861A-84F0CE4B96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BB5C2-627D-4FE2-849C-E863059043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552F8-0614-4A50-9E70-13ECAEEB52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727D5-E87C-40E6-9425-EF0DFA70D6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23A8B-7C6B-4A7D-A4D5-3DD870F20A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65B66-FBBC-4BE6-B61E-F9DF80ADB4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F5040-BB76-40F2-AB6F-8DE44270A4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5B9E1-E89D-4DBD-9D19-1E8AB2BB6D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090D5-9EF0-4D85-83C1-B00A0984F8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icePP-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24200" y="0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6E1ABE-4317-4F94-82FD-5208D75B82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Improving Estimates of Soil NO Emissions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Ben Lash</a:t>
            </a:r>
          </a:p>
          <a:p>
            <a:r>
              <a:rPr lang="en-US" dirty="0" smtClean="0"/>
              <a:t>PhD Student, CEVE, Rice U.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NO2 </a:t>
            </a:r>
            <a:r>
              <a:rPr lang="en-US" dirty="0" err="1" smtClean="0"/>
              <a:t>vs</a:t>
            </a:r>
            <a:r>
              <a:rPr lang="en-US" dirty="0" smtClean="0"/>
              <a:t>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295400"/>
            <a:ext cx="2743200" cy="4724400"/>
          </a:xfrm>
        </p:spPr>
        <p:txBody>
          <a:bodyPr/>
          <a:lstStyle/>
          <a:p>
            <a:r>
              <a:rPr lang="en-US" dirty="0" smtClean="0"/>
              <a:t>Fraction NO</a:t>
            </a:r>
            <a:r>
              <a:rPr lang="en-US" baseline="-25000" dirty="0" smtClean="0"/>
              <a:t>2</a:t>
            </a:r>
            <a:r>
              <a:rPr lang="en-US" dirty="0" smtClean="0"/>
              <a:t> from Soil</a:t>
            </a:r>
            <a:endParaRPr lang="en-US" baseline="-25000" dirty="0" smtClean="0"/>
          </a:p>
          <a:p>
            <a:pPr lvl="1"/>
            <a:r>
              <a:rPr lang="en-US" dirty="0" smtClean="0"/>
              <a:t>April-June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June-August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25417" t="26667" r="50000" b="30741"/>
          <a:stretch>
            <a:fillRect/>
          </a:stretch>
        </p:blipFill>
        <p:spPr bwMode="auto">
          <a:xfrm>
            <a:off x="381000" y="990600"/>
            <a:ext cx="5410200" cy="527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867400" y="624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Hudman et al. 2012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TitanTwo\Dropbox\Research\Plots\O3difference.jpg"/>
          <p:cNvPicPr>
            <a:picLocks noChangeAspect="1" noChangeArrowheads="1"/>
          </p:cNvPicPr>
          <p:nvPr/>
        </p:nvPicPr>
        <p:blipFill>
          <a:blip r:embed="rId2" cstate="print"/>
          <a:srcRect l="2814" r="30266" b="25441"/>
          <a:stretch>
            <a:fillRect/>
          </a:stretch>
        </p:blipFill>
        <p:spPr bwMode="auto">
          <a:xfrm>
            <a:off x="304800" y="1066800"/>
            <a:ext cx="8382000" cy="5638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 bwMode="auto">
          <a:xfrm>
            <a:off x="3276600" y="1447800"/>
            <a:ext cx="16002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TitanTwo\Dropbox\Research\Plots\BDSNPvsYLaugust15.jpg"/>
          <p:cNvPicPr>
            <a:picLocks noChangeAspect="1" noChangeArrowheads="1"/>
          </p:cNvPicPr>
          <p:nvPr/>
        </p:nvPicPr>
        <p:blipFill>
          <a:blip r:embed="rId2" cstate="print"/>
          <a:srcRect l="2642" r="28654" b="25602"/>
          <a:stretch>
            <a:fillRect/>
          </a:stretch>
        </p:blipFill>
        <p:spPr bwMode="auto">
          <a:xfrm>
            <a:off x="457200" y="1371599"/>
            <a:ext cx="8153400" cy="533106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 bwMode="auto">
          <a:xfrm>
            <a:off x="7328026" y="3733800"/>
            <a:ext cx="152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00400" y="6248400"/>
            <a:ext cx="1828800" cy="4542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Ben Lash\Documents\Research(local)\Biome Emissions Fract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14" b="29862"/>
          <a:stretch/>
        </p:blipFill>
        <p:spPr bwMode="auto">
          <a:xfrm>
            <a:off x="304800" y="1371600"/>
            <a:ext cx="8458200" cy="509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597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en Lash\Documents\Research(local)\Deposition Emissions Fract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07" b="28616"/>
          <a:stretch/>
        </p:blipFill>
        <p:spPr bwMode="auto">
          <a:xfrm>
            <a:off x="152400" y="1143000"/>
            <a:ext cx="868584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864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en Lash\Documents\Research(local)\Fertilizer Emissions Fract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82" b="28843"/>
          <a:stretch/>
        </p:blipFill>
        <p:spPr bwMode="auto">
          <a:xfrm>
            <a:off x="152400" y="1143000"/>
            <a:ext cx="8716252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367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7" name="Picture 3" descr="C:\Users\TitanTwo\Desktop\BD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7188200" cy="5397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7772400" y="1447800"/>
            <a:ext cx="914400" cy="2630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2400" y="1475693"/>
            <a:ext cx="1104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Mol</a:t>
            </a:r>
            <a:r>
              <a:rPr lang="en-US" sz="1400" dirty="0" smtClean="0"/>
              <a:t>/cm</a:t>
            </a:r>
            <a:r>
              <a:rPr lang="en-US" sz="1400" baseline="30000" dirty="0" smtClean="0"/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Ben Lash\Application Data\SSH\temp\aug14sat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7188200" cy="53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088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 </a:t>
            </a:r>
            <a:r>
              <a:rPr lang="en-US" dirty="0" smtClean="0"/>
              <a:t>Fertilizer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l="52083" t="16296" r="21042" b="53334"/>
          <a:stretch>
            <a:fillRect/>
          </a:stretch>
        </p:blipFill>
        <p:spPr bwMode="auto">
          <a:xfrm>
            <a:off x="838200" y="1524000"/>
            <a:ext cx="7848600" cy="498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429000" y="1073683"/>
            <a:ext cx="2632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Annual </a:t>
            </a:r>
            <a:r>
              <a:rPr lang="en-US" dirty="0" smtClean="0"/>
              <a:t> kg/county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48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Dan Cohan</a:t>
            </a:r>
          </a:p>
          <a:p>
            <a:r>
              <a:rPr lang="en-US" dirty="0" smtClean="0"/>
              <a:t>Jesse Bash</a:t>
            </a:r>
          </a:p>
          <a:p>
            <a:r>
              <a:rPr lang="en-US" dirty="0" smtClean="0"/>
              <a:t>Allen 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15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7407" r="23333" b="4444"/>
          <a:stretch>
            <a:fillRect/>
          </a:stretch>
        </p:blipFill>
        <p:spPr bwMode="auto">
          <a:xfrm>
            <a:off x="609600" y="1087582"/>
            <a:ext cx="7467600" cy="577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err="1"/>
              <a:t>Hudman</a:t>
            </a:r>
            <a:r>
              <a:rPr lang="en-US" sz="1600" dirty="0"/>
              <a:t>, R. C., Moore, N. E., </a:t>
            </a:r>
            <a:r>
              <a:rPr lang="en-US" sz="1600" dirty="0" err="1"/>
              <a:t>Mebust</a:t>
            </a:r>
            <a:r>
              <a:rPr lang="en-US" sz="1600" dirty="0"/>
              <a:t>, A. K., Martin, R. V., Russell, A. R., </a:t>
            </a:r>
            <a:r>
              <a:rPr lang="en-US" sz="1600" dirty="0" err="1"/>
              <a:t>Valin</a:t>
            </a:r>
            <a:r>
              <a:rPr lang="en-US" sz="1600" dirty="0"/>
              <a:t>, L. C., and Cohen, R. C. (2012). Steps towards a mechanistic model of global soil nitric oxide emissions: implementation and space based-constraints, Atmos. Chem. Phys., 12, 7779-7795, doi:10.5194/acp-12-7779-2012 </a:t>
            </a:r>
          </a:p>
          <a:p>
            <a:r>
              <a:rPr lang="en-US" sz="1600" dirty="0" err="1"/>
              <a:t>Jaegle</a:t>
            </a:r>
            <a:r>
              <a:rPr lang="en-US" sz="1600" dirty="0"/>
              <a:t>, L., Steinberger, L., Martin, R. V., &amp; Chance, K. (2005). Global partitioning of </a:t>
            </a:r>
            <a:r>
              <a:rPr lang="en-US" sz="1600" dirty="0" err="1"/>
              <a:t>NOx</a:t>
            </a:r>
            <a:r>
              <a:rPr lang="en-US" sz="1600" dirty="0"/>
              <a:t> sources using satellite observations: Relative roles of fossil fuel combustion, biomass burning and soil emissions. Faraday Discussions, 130, 407-423. </a:t>
            </a:r>
            <a:r>
              <a:rPr lang="en-US" sz="1600" dirty="0" err="1"/>
              <a:t>doi</a:t>
            </a:r>
            <a:r>
              <a:rPr lang="en-US" sz="1600" dirty="0"/>
              <a:t>: 10.1039/b502128f</a:t>
            </a:r>
          </a:p>
          <a:p>
            <a:r>
              <a:rPr lang="en-US" sz="1600" dirty="0" err="1"/>
              <a:t>Yienger</a:t>
            </a:r>
            <a:r>
              <a:rPr lang="en-US" sz="1600" dirty="0"/>
              <a:t>, J. J., &amp; Levy, H. (1995). EMPIRICAL-MODEL OF GLOBAL </a:t>
            </a:r>
            <a:r>
              <a:rPr lang="en-US" sz="1600" dirty="0" smtClean="0"/>
              <a:t>SOIL- BIOGENIC </a:t>
            </a:r>
            <a:r>
              <a:rPr lang="en-US" sz="1600" dirty="0"/>
              <a:t>NOX EMISSIONS. Journal of Geophysical Research-Atmospheres, 100(D6), 11447-11464. </a:t>
            </a:r>
            <a:r>
              <a:rPr lang="en-US" sz="1600" dirty="0" err="1"/>
              <a:t>doi</a:t>
            </a:r>
            <a:r>
              <a:rPr lang="en-US" sz="1600" dirty="0"/>
              <a:t>: 10.1029/95jd00370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71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6956669" cy="4559834"/>
          </a:xfrm>
        </p:spPr>
      </p:pic>
      <p:sp>
        <p:nvSpPr>
          <p:cNvPr id="6" name="AutoShape 2" descr="Inline image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71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5791200" cy="1143000"/>
          </a:xfrm>
        </p:spPr>
        <p:txBody>
          <a:bodyPr/>
          <a:lstStyle/>
          <a:p>
            <a:r>
              <a:rPr lang="en-US" dirty="0" smtClean="0"/>
              <a:t>YL95: Current CMAQ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 smtClean="0"/>
              <a:t>NO Emissions =</a:t>
            </a:r>
          </a:p>
          <a:p>
            <a:pPr lvl="1"/>
            <a:r>
              <a:rPr lang="en-US" dirty="0" err="1" smtClean="0"/>
              <a:t>F</a:t>
            </a:r>
            <a:r>
              <a:rPr lang="en-US" baseline="-25000" dirty="0" err="1" smtClean="0"/>
              <a:t>wet</a:t>
            </a:r>
            <a:r>
              <a:rPr lang="en-US" baseline="-25000" dirty="0" smtClean="0"/>
              <a:t> or dry</a:t>
            </a:r>
            <a:r>
              <a:rPr lang="en-US" dirty="0" smtClean="0"/>
              <a:t>(Soil Temp,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wet</a:t>
            </a:r>
            <a:r>
              <a:rPr lang="en-US" baseline="-25000" dirty="0" smtClean="0"/>
              <a:t> or dry</a:t>
            </a:r>
            <a:r>
              <a:rPr lang="en-US" dirty="0" smtClean="0"/>
              <a:t>(Biome)) x</a:t>
            </a:r>
            <a:br>
              <a:rPr lang="en-US" dirty="0" smtClean="0"/>
            </a:br>
            <a:r>
              <a:rPr lang="en-US" dirty="0" smtClean="0"/>
              <a:t>Pulse(Rainfall) x Canopy Reduction</a:t>
            </a:r>
            <a:endParaRPr lang="en-US" baseline="-25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28332" t="14074" r="40869" b="44445"/>
          <a:stretch/>
        </p:blipFill>
        <p:spPr bwMode="auto">
          <a:xfrm>
            <a:off x="2209801" y="3050141"/>
            <a:ext cx="3886200" cy="294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24200" y="6098232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Hudman</a:t>
            </a:r>
            <a:r>
              <a:rPr lang="en-US" dirty="0" smtClean="0"/>
              <a:t>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40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Jaegle</a:t>
            </a:r>
            <a:r>
              <a:rPr lang="en-US" dirty="0" smtClean="0"/>
              <a:t> 2004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7083" t="22222" r="48750" b="17038"/>
          <a:stretch>
            <a:fillRect/>
          </a:stretch>
        </p:blipFill>
        <p:spPr bwMode="auto">
          <a:xfrm>
            <a:off x="914400" y="1066800"/>
            <a:ext cx="7162800" cy="554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1921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BDSNP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724400" cy="4724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/>
              <a:t>Emissions =</a:t>
            </a:r>
          </a:p>
          <a:p>
            <a:pPr lvl="1"/>
            <a:r>
              <a:rPr lang="en-US" dirty="0" smtClean="0"/>
              <a:t>A(Biome, Soil Nitrogen) x f(T) x g(</a:t>
            </a:r>
            <a:r>
              <a:rPr lang="el-GR" dirty="0" smtClean="0"/>
              <a:t>θ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Pulse(Dry Period) </a:t>
            </a:r>
            <a:r>
              <a:rPr lang="en-US" dirty="0"/>
              <a:t>x Canopy Reduction</a:t>
            </a:r>
            <a:endParaRPr lang="en-US" baseline="-25000" dirty="0"/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60089" t="14074" r="10417" b="44445"/>
          <a:stretch/>
        </p:blipFill>
        <p:spPr bwMode="auto">
          <a:xfrm>
            <a:off x="5067300" y="2133600"/>
            <a:ext cx="3581400" cy="283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24200" y="6098232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Hudman</a:t>
            </a:r>
            <a:r>
              <a:rPr lang="en-US" dirty="0" smtClean="0"/>
              <a:t>, 2012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9906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Berkeley-Dalhousie Soil </a:t>
            </a:r>
            <a:r>
              <a:rPr lang="en-US" dirty="0" err="1" smtClean="0"/>
              <a:t>Nox</a:t>
            </a:r>
            <a:r>
              <a:rPr lang="en-US" dirty="0" smtClean="0"/>
              <a:t> Parameterization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16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BSNP </a:t>
            </a:r>
            <a:r>
              <a:rPr lang="en-US" dirty="0" err="1" smtClean="0"/>
              <a:t>vs</a:t>
            </a:r>
            <a:r>
              <a:rPr lang="en-US" dirty="0" smtClean="0"/>
              <a:t> YL95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5867400"/>
            <a:ext cx="3048000" cy="457200"/>
          </a:xfrm>
        </p:spPr>
        <p:txBody>
          <a:bodyPr/>
          <a:lstStyle/>
          <a:p>
            <a:r>
              <a:rPr lang="en-US" sz="2000" dirty="0" err="1" smtClean="0"/>
              <a:t>Hudman</a:t>
            </a:r>
            <a:r>
              <a:rPr lang="en-US" sz="2000" dirty="0" smtClean="0"/>
              <a:t> et al. 2012</a:t>
            </a:r>
            <a:endParaRPr lang="en-US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28333" t="14074" r="10417" b="44445"/>
          <a:stretch>
            <a:fillRect/>
          </a:stretch>
        </p:blipFill>
        <p:spPr bwMode="auto">
          <a:xfrm>
            <a:off x="228600" y="2209800"/>
            <a:ext cx="85344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Fertilizer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19583" t="19259" r="40833" b="8889"/>
          <a:stretch>
            <a:fillRect/>
          </a:stretch>
        </p:blipFill>
        <p:spPr bwMode="auto">
          <a:xfrm>
            <a:off x="1981200" y="990600"/>
            <a:ext cx="5181600" cy="529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95600" y="624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Hudman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al. 2012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48332" t="20741" r="15000" b="34075"/>
          <a:stretch>
            <a:fillRect/>
          </a:stretch>
        </p:blipFill>
        <p:spPr bwMode="auto">
          <a:xfrm>
            <a:off x="1219200" y="1295400"/>
            <a:ext cx="6858000" cy="475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95600" y="6172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Hudman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al. 2012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iceLogo_whiteba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RiceLogo_whitebak</Template>
  <TotalTime>7701</TotalTime>
  <Words>274</Words>
  <Application>Microsoft Office PowerPoint</Application>
  <PresentationFormat>On-screen Show (4:3)</PresentationFormat>
  <Paragraphs>38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RiceLogo_whitebak</vt:lpstr>
      <vt:lpstr>Improving Estimates of Soil NO Emissions</vt:lpstr>
      <vt:lpstr>PowerPoint Presentation</vt:lpstr>
      <vt:lpstr>PowerPoint Presentation</vt:lpstr>
      <vt:lpstr>YL95: Current CMAQ</vt:lpstr>
      <vt:lpstr>Jaegle 2004</vt:lpstr>
      <vt:lpstr>BDSNP</vt:lpstr>
      <vt:lpstr>BSNP vs YL95</vt:lpstr>
      <vt:lpstr>Fertilizer differences</vt:lpstr>
      <vt:lpstr>Pulsing</vt:lpstr>
      <vt:lpstr>Soil NO2 vs 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EPIC Fertilizer</vt:lpstr>
      <vt:lpstr>Special Thanks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Estimates of Soil NO Emissions</dc:title>
  <dc:creator>TitanTwo</dc:creator>
  <cp:lastModifiedBy>Ben Lash</cp:lastModifiedBy>
  <cp:revision>22</cp:revision>
  <dcterms:created xsi:type="dcterms:W3CDTF">2013-10-10T20:12:43Z</dcterms:created>
  <dcterms:modified xsi:type="dcterms:W3CDTF">2013-10-28T16:02:16Z</dcterms:modified>
</cp:coreProperties>
</file>