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05" r:id="rId2"/>
    <p:sldId id="326" r:id="rId3"/>
    <p:sldId id="341" r:id="rId4"/>
    <p:sldId id="280" r:id="rId5"/>
    <p:sldId id="348" r:id="rId6"/>
    <p:sldId id="297" r:id="rId7"/>
    <p:sldId id="282" r:id="rId8"/>
    <p:sldId id="334" r:id="rId9"/>
    <p:sldId id="290" r:id="rId10"/>
    <p:sldId id="306" r:id="rId11"/>
    <p:sldId id="279" r:id="rId12"/>
    <p:sldId id="269" r:id="rId13"/>
    <p:sldId id="328" r:id="rId14"/>
    <p:sldId id="351" r:id="rId15"/>
    <p:sldId id="270" r:id="rId16"/>
    <p:sldId id="311" r:id="rId17"/>
    <p:sldId id="268" r:id="rId18"/>
    <p:sldId id="324" r:id="rId19"/>
    <p:sldId id="347" r:id="rId20"/>
    <p:sldId id="343" r:id="rId21"/>
    <p:sldId id="342" r:id="rId22"/>
    <p:sldId id="344" r:id="rId23"/>
    <p:sldId id="345" r:id="rId24"/>
    <p:sldId id="30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031F"/>
    <a:srgbClr val="FF7891"/>
    <a:srgbClr val="FF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9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B3F7B-8AB9-F245-9FEF-C082618572D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7F399-550D-5740-901D-D4B25116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2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B81A81-9553-CA48-80C5-8AF09BCE1E29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B81A81-9553-CA48-80C5-8AF09BCE1E29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1BC2DD-73DA-8344-8557-59C6142A497A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Houston = Urban + Industry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E55244-04D2-D84F-8967-DE2351BCB75A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7F399-550D-5740-901D-D4B2511660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02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Model resolution – match with satellite resolutions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4D85DA-89E2-4249-A0A6-7A1780312D9F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7DC6D-25E8-A84F-A2AE-44E6317E1A5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7DC6D-25E8-A84F-A2AE-44E6317E1A5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8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0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5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3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7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3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0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6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9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2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79843-A0BB-924C-941C-7EC5C9DF6C11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EF888-5B9E-FB43-ABA9-4D7F4E75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5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03201" y="324909"/>
            <a:ext cx="8754532" cy="1470025"/>
          </a:xfrm>
          <a:ln w="38100" cmpd="dbl"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Evaluation of </a:t>
            </a:r>
            <a:r>
              <a:rPr lang="en-US" sz="260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NO</a:t>
            </a:r>
            <a:r>
              <a:rPr lang="en-US" sz="2600" baseline="-2500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x</a:t>
            </a: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emission inventories in California </a:t>
            </a:r>
            <a:b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</a:b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using multi-satellite data sets, AMAX-DOAS, in-situ airborne measurements, and regional model simulations </a:t>
            </a:r>
            <a:b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</a:b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during the </a:t>
            </a:r>
            <a:r>
              <a:rPr lang="en-US" sz="260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CalNex</a:t>
            </a: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2010</a:t>
            </a:r>
            <a:endParaRPr lang="en-US" sz="2600" dirty="0" smtClean="0">
              <a:solidFill>
                <a:srgbClr val="800000"/>
              </a:solidFill>
              <a:latin typeface="Arial"/>
            </a:endParaRP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423334" y="1984536"/>
            <a:ext cx="8413320" cy="4138532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sz="1000" dirty="0" smtClean="0">
              <a:solidFill>
                <a:schemeClr val="tx1"/>
              </a:solidFill>
              <a:latin typeface="Arial"/>
            </a:endParaRPr>
          </a:p>
          <a:p>
            <a:pPr algn="l" eaLnBrk="1" hangingPunct="1">
              <a:buFont typeface="Wingdings" charset="2"/>
              <a:buChar char="q"/>
              <a:defRPr/>
            </a:pPr>
            <a:r>
              <a:rPr lang="en-US" sz="2000" dirty="0" smtClean="0">
                <a:solidFill>
                  <a:srgbClr val="3366FF"/>
                </a:solidFill>
                <a:latin typeface="Arial"/>
              </a:rPr>
              <a:t> </a:t>
            </a:r>
            <a:r>
              <a:rPr lang="en-US" altLang="ko-KR" sz="2000" dirty="0" smtClean="0">
                <a:solidFill>
                  <a:srgbClr val="3366FF"/>
                </a:solidFill>
                <a:latin typeface="Arial"/>
              </a:rPr>
              <a:t>WRF-</a:t>
            </a:r>
            <a:r>
              <a:rPr lang="en-US" altLang="ko-KR" sz="2000" dirty="0" err="1" smtClean="0">
                <a:solidFill>
                  <a:srgbClr val="3366FF"/>
                </a:solidFill>
                <a:latin typeface="Arial"/>
              </a:rPr>
              <a:t>Chem</a:t>
            </a:r>
            <a:r>
              <a:rPr lang="ko-KR" altLang="en-US" sz="2000" dirty="0" smtClean="0">
                <a:solidFill>
                  <a:srgbClr val="3366FF"/>
                </a:solidFill>
                <a:latin typeface="Arial"/>
              </a:rPr>
              <a:t> </a:t>
            </a:r>
            <a:r>
              <a:rPr lang="en-US" sz="2000" dirty="0" smtClean="0">
                <a:solidFill>
                  <a:srgbClr val="3366FF"/>
                </a:solidFill>
                <a:latin typeface="Arial"/>
              </a:rPr>
              <a:t>Model Simulations, Inverse Model</a:t>
            </a:r>
          </a:p>
          <a:p>
            <a:pPr algn="l" eaLnBrk="1" hangingPunct="1">
              <a:defRPr/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NOAA Earth System Research Laboratory, U. of Colorado CIRES</a:t>
            </a:r>
          </a:p>
          <a:p>
            <a:pPr algn="l">
              <a:defRPr/>
            </a:pPr>
            <a:r>
              <a:rPr lang="en-US" sz="1800" b="1" u="sng" dirty="0" smtClean="0">
                <a:solidFill>
                  <a:schemeClr val="tx1"/>
                </a:solidFill>
                <a:latin typeface="Arial"/>
              </a:rPr>
              <a:t>Si-Wan Kim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, Jerome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Brioude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, Sang-Hyun Lee,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Ravan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Ahmadov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, Wayne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Angevine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, Gregory Frost, Stuart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McKeen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, Michael Trainer </a:t>
            </a:r>
          </a:p>
          <a:p>
            <a:pPr algn="l">
              <a:defRPr/>
            </a:pPr>
            <a:endParaRPr lang="en-US" sz="1600" dirty="0" smtClean="0">
              <a:solidFill>
                <a:schemeClr val="tx1"/>
              </a:solidFill>
              <a:latin typeface="Arial"/>
            </a:endParaRPr>
          </a:p>
          <a:p>
            <a:pPr marL="342900" indent="-342900" algn="l">
              <a:buFont typeface="Wingdings" charset="2"/>
              <a:buChar char="q"/>
              <a:defRPr/>
            </a:pPr>
            <a:r>
              <a:rPr lang="en-US" sz="2000" dirty="0" smtClean="0">
                <a:solidFill>
                  <a:srgbClr val="3366FF"/>
                </a:solidFill>
                <a:latin typeface="Arial"/>
              </a:rPr>
              <a:t>CMAQ Model Simulations</a:t>
            </a:r>
            <a:endParaRPr lang="en-US" sz="2000" dirty="0" smtClean="0">
              <a:solidFill>
                <a:schemeClr val="tx1"/>
              </a:solidFill>
              <a:latin typeface="Arial"/>
            </a:endParaRPr>
          </a:p>
          <a:p>
            <a:pPr algn="l">
              <a:defRPr/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EPA  OAQPS</a:t>
            </a:r>
            <a:endParaRPr lang="en-US" sz="1800" dirty="0" smtClean="0">
              <a:solidFill>
                <a:schemeClr val="tx1"/>
              </a:solidFill>
              <a:latin typeface="Arial"/>
            </a:endParaRPr>
          </a:p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/>
              </a:rPr>
              <a:t>James Kelly, Kirk Baker</a:t>
            </a:r>
          </a:p>
          <a:p>
            <a:pPr algn="l">
              <a:defRPr/>
            </a:pPr>
            <a:endParaRPr lang="en-US" sz="1000" dirty="0" smtClean="0">
              <a:solidFill>
                <a:schemeClr val="tx1"/>
              </a:solidFill>
              <a:latin typeface="Arial"/>
            </a:endParaRPr>
          </a:p>
          <a:p>
            <a:pPr marL="342900" indent="-342900" algn="l">
              <a:buFont typeface="Wingdings" charset="2"/>
              <a:buChar char="q"/>
              <a:defRPr/>
            </a:pPr>
            <a:r>
              <a:rPr lang="en-US" sz="2000" dirty="0" smtClean="0">
                <a:solidFill>
                  <a:srgbClr val="3366FF"/>
                </a:solidFill>
                <a:latin typeface="Arial"/>
              </a:rPr>
              <a:t>California </a:t>
            </a:r>
            <a:r>
              <a:rPr lang="en-US" sz="2000" dirty="0">
                <a:solidFill>
                  <a:srgbClr val="3366FF"/>
                </a:solidFill>
                <a:latin typeface="Arial"/>
              </a:rPr>
              <a:t>Emission Inventory </a:t>
            </a:r>
          </a:p>
          <a:p>
            <a:pPr algn="l">
              <a:defRPr/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EPA NEI05</a:t>
            </a:r>
          </a:p>
          <a:p>
            <a:pPr algn="l">
              <a:defRPr/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CARB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2010 </a:t>
            </a: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(released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in 2013 for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CalNex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modeling or other research </a:t>
            </a: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purposes)</a:t>
            </a:r>
          </a:p>
          <a:p>
            <a:pPr algn="l">
              <a:defRPr/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UC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Berkeley</a:t>
            </a:r>
            <a:r>
              <a:rPr lang="en-US" sz="1800" dirty="0">
                <a:solidFill>
                  <a:schemeClr val="tx1"/>
                </a:solidFill>
                <a:latin typeface="Arial"/>
              </a:rPr>
              <a:t>   Brian 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McDonald, Robert Harley </a:t>
            </a: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(Fuel-use base method)</a:t>
            </a:r>
            <a:endParaRPr lang="en-US" sz="1800" dirty="0">
              <a:solidFill>
                <a:schemeClr val="tx1"/>
              </a:solidFill>
              <a:latin typeface="Arial"/>
            </a:endParaRPr>
          </a:p>
          <a:p>
            <a:pPr algn="l">
              <a:defRPr/>
            </a:pPr>
            <a:endParaRPr lang="en-US" sz="16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algn="l">
              <a:defRPr/>
            </a:pPr>
            <a:endParaRPr lang="en-US" sz="1600" dirty="0" smtClean="0">
              <a:solidFill>
                <a:schemeClr val="tx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44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388" y="215004"/>
            <a:ext cx="763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</a:rPr>
              <a:t>Motivation and Goal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885" y="732497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4416" y="916593"/>
            <a:ext cx="7632699" cy="4924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cs typeface="Arial"/>
              </a:rPr>
              <a:t>California emission inventories need to include recent reductions </a:t>
            </a:r>
            <a:r>
              <a:rPr lang="en-US" sz="2000" dirty="0">
                <a:cs typeface="Arial"/>
              </a:rPr>
              <a:t>in NO</a:t>
            </a:r>
            <a:r>
              <a:rPr lang="en-US" sz="2000" baseline="-25000" dirty="0">
                <a:cs typeface="Arial"/>
              </a:rPr>
              <a:t>X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emissions (e.g., McDonald et al., 2012) and reduce uncertainties in emission factors/activities</a:t>
            </a:r>
          </a:p>
          <a:p>
            <a:endParaRPr lang="en-US" sz="2000" dirty="0" smtClean="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cs typeface="Arial"/>
              </a:rPr>
              <a:t>Evaluate up-to-date California NO</a:t>
            </a:r>
            <a:r>
              <a:rPr lang="en-US" sz="2000" baseline="-25000" dirty="0" smtClean="0">
                <a:cs typeface="Arial"/>
              </a:rPr>
              <a:t>X</a:t>
            </a:r>
            <a:r>
              <a:rPr lang="en-US" sz="2000" dirty="0" smtClean="0">
                <a:cs typeface="Arial"/>
              </a:rPr>
              <a:t> and VOC emission inventories</a:t>
            </a:r>
          </a:p>
          <a:p>
            <a:r>
              <a:rPr lang="en-US" sz="2000" dirty="0" smtClean="0">
                <a:cs typeface="Arial"/>
              </a:rPr>
              <a:t>     with model simulations and observations during </a:t>
            </a:r>
            <a:r>
              <a:rPr lang="en-US" sz="2000" dirty="0" err="1" smtClean="0">
                <a:cs typeface="Arial"/>
              </a:rPr>
              <a:t>CalNex</a:t>
            </a:r>
            <a:r>
              <a:rPr lang="en-US" sz="2000" dirty="0" smtClean="0">
                <a:cs typeface="Arial"/>
              </a:rPr>
              <a:t> 2010 and </a:t>
            </a:r>
          </a:p>
          <a:p>
            <a:r>
              <a:rPr lang="en-US" sz="2000" dirty="0"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    find solutions for better emission inventories.</a:t>
            </a:r>
          </a:p>
          <a:p>
            <a:endParaRPr lang="en-US" sz="2400" dirty="0">
              <a:cs typeface="Arial"/>
            </a:endParaRPr>
          </a:p>
          <a:p>
            <a:r>
              <a:rPr lang="en-US" sz="2400" dirty="0" smtClean="0">
                <a:cs typeface="Arial"/>
              </a:rPr>
              <a:t>            </a:t>
            </a:r>
            <a:r>
              <a:rPr lang="en-US" dirty="0" smtClean="0">
                <a:cs typeface="Arial"/>
              </a:rPr>
              <a:t> * NOAA-P3 in-situ NO</a:t>
            </a:r>
            <a:r>
              <a:rPr lang="en-US" baseline="-25000" dirty="0" smtClean="0">
                <a:cs typeface="Arial"/>
              </a:rPr>
              <a:t>2</a:t>
            </a:r>
            <a:r>
              <a:rPr lang="en-US" dirty="0" smtClean="0">
                <a:cs typeface="Arial"/>
              </a:rPr>
              <a:t> aircraft observation</a:t>
            </a:r>
          </a:p>
          <a:p>
            <a:r>
              <a:rPr lang="en-US" dirty="0">
                <a:cs typeface="Arial"/>
              </a:rPr>
              <a:t> </a:t>
            </a:r>
            <a:r>
              <a:rPr lang="en-US" dirty="0" smtClean="0">
                <a:cs typeface="Arial"/>
              </a:rPr>
              <a:t>                  </a:t>
            </a:r>
            <a:r>
              <a:rPr lang="en-US" dirty="0">
                <a:solidFill>
                  <a:srgbClr val="FF0000"/>
                </a:solidFill>
                <a:cs typeface="Arial"/>
              </a:rPr>
              <a:t>5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/4, 5/14, 5</a:t>
            </a:r>
            <a:r>
              <a:rPr lang="en-US" dirty="0">
                <a:solidFill>
                  <a:srgbClr val="FF0000"/>
                </a:solidFill>
                <a:cs typeface="Arial"/>
              </a:rPr>
              <a:t>/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19,</a:t>
            </a:r>
            <a:r>
              <a:rPr lang="en-US" dirty="0" smtClean="0">
                <a:cs typeface="Arial"/>
              </a:rPr>
              <a:t> </a:t>
            </a:r>
            <a:r>
              <a:rPr lang="en-US" dirty="0">
                <a:solidFill>
                  <a:srgbClr val="3366FF"/>
                </a:solidFill>
                <a:cs typeface="Arial"/>
              </a:rPr>
              <a:t>5</a:t>
            </a:r>
            <a:r>
              <a:rPr lang="en-US" dirty="0" smtClean="0">
                <a:solidFill>
                  <a:srgbClr val="3366FF"/>
                </a:solidFill>
                <a:cs typeface="Arial"/>
              </a:rPr>
              <a:t>/</a:t>
            </a:r>
            <a:r>
              <a:rPr lang="en-US" dirty="0">
                <a:solidFill>
                  <a:srgbClr val="3366FF"/>
                </a:solidFill>
                <a:cs typeface="Arial"/>
              </a:rPr>
              <a:t>8</a:t>
            </a:r>
            <a:r>
              <a:rPr lang="en-US" dirty="0" smtClean="0">
                <a:solidFill>
                  <a:srgbClr val="3366FF"/>
                </a:solidFill>
                <a:cs typeface="Arial"/>
              </a:rPr>
              <a:t>, 5/16</a:t>
            </a:r>
            <a:r>
              <a:rPr lang="en-US" dirty="0">
                <a:solidFill>
                  <a:srgbClr val="3366FF"/>
                </a:solidFill>
                <a:cs typeface="Arial"/>
              </a:rPr>
              <a:t>, </a:t>
            </a:r>
            <a:r>
              <a:rPr lang="en-US" dirty="0" smtClean="0">
                <a:solidFill>
                  <a:srgbClr val="3366FF"/>
                </a:solidFill>
                <a:cs typeface="Arial"/>
              </a:rPr>
              <a:t>6/20 </a:t>
            </a:r>
          </a:p>
          <a:p>
            <a:endParaRPr lang="en-US" dirty="0" smtClean="0">
              <a:cs typeface="Arial"/>
            </a:endParaRPr>
          </a:p>
          <a:p>
            <a:r>
              <a:rPr lang="en-US" dirty="0">
                <a:cs typeface="Arial"/>
              </a:rPr>
              <a:t> </a:t>
            </a:r>
            <a:r>
              <a:rPr lang="en-US" dirty="0" smtClean="0">
                <a:cs typeface="Arial"/>
              </a:rPr>
              <a:t>               * NOAA Twin Otter CU-AMAX-DOAS NO</a:t>
            </a:r>
            <a:r>
              <a:rPr lang="en-US" baseline="-25000" dirty="0" smtClean="0">
                <a:cs typeface="Arial"/>
              </a:rPr>
              <a:t>2</a:t>
            </a:r>
            <a:r>
              <a:rPr lang="en-US" dirty="0" smtClean="0">
                <a:cs typeface="Arial"/>
              </a:rPr>
              <a:t> column</a:t>
            </a:r>
          </a:p>
          <a:p>
            <a:r>
              <a:rPr lang="en-US" dirty="0" smtClean="0">
                <a:solidFill>
                  <a:srgbClr val="FF0000"/>
                </a:solidFill>
                <a:cs typeface="Arial"/>
              </a:rPr>
              <a:t>                   6/1, 6/4</a:t>
            </a:r>
            <a:r>
              <a:rPr lang="en-US" dirty="0">
                <a:solidFill>
                  <a:srgbClr val="FF0000"/>
                </a:solidFill>
                <a:cs typeface="Arial"/>
              </a:rPr>
              <a:t>, 6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/7, </a:t>
            </a:r>
            <a:r>
              <a:rPr lang="en-US" dirty="0">
                <a:solidFill>
                  <a:srgbClr val="FF0000"/>
                </a:solidFill>
                <a:cs typeface="Arial"/>
              </a:rPr>
              <a:t>6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/24, 7/12, 7/16,</a:t>
            </a:r>
            <a:r>
              <a:rPr lang="en-US" dirty="0" smtClean="0">
                <a:cs typeface="Arial"/>
              </a:rPr>
              <a:t> </a:t>
            </a:r>
            <a:r>
              <a:rPr lang="en-US" dirty="0" smtClean="0">
                <a:solidFill>
                  <a:srgbClr val="3366FF"/>
                </a:solidFill>
                <a:cs typeface="Arial"/>
              </a:rPr>
              <a:t>6/5, </a:t>
            </a:r>
            <a:r>
              <a:rPr lang="en-US" dirty="0">
                <a:solidFill>
                  <a:srgbClr val="3366FF"/>
                </a:solidFill>
                <a:cs typeface="Arial"/>
              </a:rPr>
              <a:t>6/26, 7</a:t>
            </a:r>
            <a:r>
              <a:rPr lang="en-US" dirty="0" smtClean="0">
                <a:solidFill>
                  <a:srgbClr val="3366FF"/>
                </a:solidFill>
                <a:cs typeface="Arial"/>
              </a:rPr>
              <a:t>/5, </a:t>
            </a:r>
            <a:r>
              <a:rPr lang="en-US" dirty="0">
                <a:solidFill>
                  <a:srgbClr val="3366FF"/>
                </a:solidFill>
                <a:cs typeface="Arial"/>
              </a:rPr>
              <a:t>7</a:t>
            </a:r>
            <a:r>
              <a:rPr lang="en-US" dirty="0" smtClean="0">
                <a:solidFill>
                  <a:srgbClr val="3366FF"/>
                </a:solidFill>
                <a:cs typeface="Arial"/>
              </a:rPr>
              <a:t>/17 </a:t>
            </a:r>
          </a:p>
          <a:p>
            <a:endParaRPr lang="en-US" dirty="0" smtClean="0">
              <a:cs typeface="Arial"/>
            </a:endParaRPr>
          </a:p>
          <a:p>
            <a:r>
              <a:rPr lang="en-US" dirty="0">
                <a:cs typeface="Arial"/>
              </a:rPr>
              <a:t> </a:t>
            </a:r>
            <a:r>
              <a:rPr lang="en-US" dirty="0" smtClean="0">
                <a:cs typeface="Arial"/>
              </a:rPr>
              <a:t>               * Multiple satellite tropospheric NO</a:t>
            </a:r>
            <a:r>
              <a:rPr lang="en-US" baseline="-25000" dirty="0" smtClean="0">
                <a:cs typeface="Arial"/>
              </a:rPr>
              <a:t>2</a:t>
            </a:r>
            <a:r>
              <a:rPr lang="en-US" dirty="0" smtClean="0">
                <a:cs typeface="Arial"/>
              </a:rPr>
              <a:t> columns</a:t>
            </a:r>
          </a:p>
          <a:p>
            <a:r>
              <a:rPr lang="en-US" dirty="0">
                <a:cs typeface="Arial"/>
              </a:rPr>
              <a:t> </a:t>
            </a:r>
            <a:r>
              <a:rPr lang="en-US" dirty="0" smtClean="0">
                <a:cs typeface="Arial"/>
              </a:rPr>
              <a:t>                 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5/7, 5/14, 6/1, 6/3, 6/17, 6/24, 7/12,</a:t>
            </a:r>
            <a:r>
              <a:rPr lang="en-US" dirty="0" smtClean="0">
                <a:cs typeface="Arial"/>
              </a:rPr>
              <a:t> </a:t>
            </a:r>
            <a:r>
              <a:rPr lang="en-US" dirty="0" smtClean="0">
                <a:solidFill>
                  <a:srgbClr val="3366FF"/>
                </a:solidFill>
                <a:cs typeface="Arial"/>
              </a:rPr>
              <a:t>5/16, 6/26, 7/3, 7/5 </a:t>
            </a:r>
            <a:endParaRPr lang="en-US" dirty="0">
              <a:solidFill>
                <a:srgbClr val="3366FF"/>
              </a:solidFill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930" y="3724637"/>
            <a:ext cx="106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Weekday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3789" y="3743311"/>
            <a:ext cx="108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Weekend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63107" y="3965325"/>
            <a:ext cx="302279" cy="2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980593" y="3963251"/>
            <a:ext cx="302279" cy="2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211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215004"/>
            <a:ext cx="763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</a:rPr>
              <a:t>Emission inventories</a:t>
            </a:r>
            <a:endParaRPr lang="en-US" sz="2800" dirty="0">
              <a:latin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3885" y="732497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08405" y="1128213"/>
            <a:ext cx="7917242" cy="492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NEI05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sz="2400" dirty="0" smtClean="0"/>
              <a:t>     </a:t>
            </a:r>
            <a:r>
              <a:rPr lang="en-US" sz="2000" dirty="0" smtClean="0"/>
              <a:t>EPA NEI 2005 (MOBILE6, NONROAD)</a:t>
            </a:r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0000"/>
                </a:solidFill>
              </a:rPr>
              <a:t>JB_NOx</a:t>
            </a:r>
            <a:r>
              <a:rPr lang="en-US" sz="2400" dirty="0" smtClean="0">
                <a:solidFill>
                  <a:srgbClr val="FF0000"/>
                </a:solidFill>
              </a:rPr>
              <a:t> (</a:t>
            </a:r>
            <a:r>
              <a:rPr lang="en-US" sz="2400" dirty="0" err="1" smtClean="0">
                <a:solidFill>
                  <a:srgbClr val="FF0000"/>
                </a:solidFill>
              </a:rPr>
              <a:t>NOx</a:t>
            </a:r>
            <a:r>
              <a:rPr lang="en-US" sz="2400" dirty="0" smtClean="0">
                <a:solidFill>
                  <a:srgbClr val="FF0000"/>
                </a:solidFill>
              </a:rPr>
              <a:t> inverse model results + NEI05_VOC)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000" dirty="0" smtClean="0"/>
              <a:t>Inverse model results using aircraft obs. during </a:t>
            </a:r>
            <a:r>
              <a:rPr lang="en-US" sz="2000" dirty="0" err="1" smtClean="0"/>
              <a:t>CalNex</a:t>
            </a:r>
            <a:r>
              <a:rPr lang="en-US" sz="2000" dirty="0" smtClean="0"/>
              <a:t> 2010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(Jerome </a:t>
            </a:r>
            <a:r>
              <a:rPr lang="en-US" sz="2000" dirty="0" err="1" smtClean="0"/>
              <a:t>Brioude</a:t>
            </a:r>
            <a:r>
              <a:rPr lang="en-US" sz="2000" dirty="0" smtClean="0"/>
              <a:t> et al., ACP, 2013)</a:t>
            </a:r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/>
                </a:solidFill>
              </a:rPr>
              <a:t>AB_VOC</a:t>
            </a:r>
            <a:r>
              <a:rPr lang="en-US" dirty="0" smtClean="0">
                <a:solidFill>
                  <a:schemeClr val="accent6"/>
                </a:solidFill>
              </a:rPr>
              <a:t>  </a:t>
            </a:r>
            <a:r>
              <a:rPr lang="en-US" sz="2400" dirty="0" smtClean="0">
                <a:solidFill>
                  <a:schemeClr val="accent6"/>
                </a:solidFill>
              </a:rPr>
              <a:t>(</a:t>
            </a:r>
            <a:r>
              <a:rPr lang="en-US" sz="2400" dirty="0" err="1" smtClean="0">
                <a:solidFill>
                  <a:schemeClr val="accent6"/>
                </a:solidFill>
              </a:rPr>
              <a:t>NOx</a:t>
            </a:r>
            <a:r>
              <a:rPr lang="en-US" sz="2400" dirty="0" smtClean="0">
                <a:solidFill>
                  <a:schemeClr val="accent6"/>
                </a:solidFill>
              </a:rPr>
              <a:t> inverse model results + </a:t>
            </a:r>
            <a:r>
              <a:rPr lang="en-US" sz="2400" dirty="0" err="1" smtClean="0">
                <a:solidFill>
                  <a:schemeClr val="accent6"/>
                </a:solidFill>
              </a:rPr>
              <a:t>Borbon</a:t>
            </a:r>
            <a:r>
              <a:rPr lang="en-US" sz="2400" dirty="0" smtClean="0">
                <a:solidFill>
                  <a:schemeClr val="accent6"/>
                </a:solidFill>
              </a:rPr>
              <a:t> VOC)</a:t>
            </a: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000" dirty="0" smtClean="0"/>
              <a:t>   The same as </a:t>
            </a:r>
            <a:r>
              <a:rPr lang="en-US" sz="2000" dirty="0" err="1" smtClean="0"/>
              <a:t>JB_NOx</a:t>
            </a:r>
            <a:r>
              <a:rPr lang="en-US" sz="2000" dirty="0" smtClean="0"/>
              <a:t> except for VOC updates  based on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Agnes </a:t>
            </a:r>
            <a:r>
              <a:rPr lang="en-US" sz="2000" dirty="0" err="1" smtClean="0"/>
              <a:t>Borbon</a:t>
            </a:r>
            <a:r>
              <a:rPr lang="en-US" sz="2000" dirty="0" smtClean="0"/>
              <a:t> et al. (JGR, 2012) observations at the </a:t>
            </a:r>
            <a:r>
              <a:rPr lang="en-US" sz="2000" dirty="0" err="1" smtClean="0"/>
              <a:t>CalTech</a:t>
            </a:r>
            <a:r>
              <a:rPr lang="en-US" sz="2000" dirty="0" smtClean="0"/>
              <a:t> site</a:t>
            </a:r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CARB10 </a:t>
            </a:r>
            <a:endParaRPr lang="en-US" sz="2400" dirty="0">
              <a:solidFill>
                <a:srgbClr val="008000"/>
              </a:solidFill>
            </a:endParaRPr>
          </a:p>
          <a:p>
            <a:r>
              <a:rPr lang="en-US" dirty="0" smtClean="0"/>
              <a:t>       Released in 2013 for research purpose (e.g., </a:t>
            </a:r>
            <a:r>
              <a:rPr lang="en-US" dirty="0" err="1" smtClean="0"/>
              <a:t>CalNex</a:t>
            </a:r>
            <a:r>
              <a:rPr lang="en-US" dirty="0" smtClean="0"/>
              <a:t> modeling)</a:t>
            </a:r>
          </a:p>
          <a:p>
            <a:pPr>
              <a:lnSpc>
                <a:spcPts val="1200"/>
              </a:lnSpc>
            </a:pPr>
            <a:r>
              <a:rPr lang="en-US" sz="2000" dirty="0" smtClean="0"/>
              <a:t> </a:t>
            </a:r>
            <a:r>
              <a:rPr lang="en-US" sz="2400" dirty="0" smtClean="0"/>
              <a:t>   </a:t>
            </a:r>
            <a:endParaRPr lang="en-US" sz="2400" dirty="0"/>
          </a:p>
          <a:p>
            <a:pPr>
              <a:lnSpc>
                <a:spcPts val="1800"/>
              </a:lnSpc>
            </a:pPr>
            <a:r>
              <a:rPr lang="en-US" sz="2000" dirty="0" smtClean="0"/>
              <a:t>  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126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274" y="215004"/>
            <a:ext cx="8714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</a:rPr>
              <a:t>NOAA-P3 (in-situ) v. Model using different EIs: LA</a:t>
            </a:r>
            <a:endParaRPr lang="en-US" sz="2800" dirty="0">
              <a:latin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3885" y="732497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NOAA_P3trac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059"/>
            <a:ext cx="5503900" cy="2838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199" y="1320810"/>
            <a:ext cx="340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Altitude above ground level &lt; 1km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2158" y="5340778"/>
            <a:ext cx="766214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Inverse model  emissions and CARB10 are much improved compared to NEI05</a:t>
            </a:r>
          </a:p>
          <a:p>
            <a:r>
              <a:rPr lang="en-US" dirty="0" smtClean="0"/>
              <a:t>Inverse model results (</a:t>
            </a:r>
            <a:r>
              <a:rPr lang="en-US" dirty="0" err="1" smtClean="0"/>
              <a:t>JB_NOx</a:t>
            </a:r>
            <a:r>
              <a:rPr lang="en-US" dirty="0" smtClean="0"/>
              <a:t> and AB_VOC) have the best correlation with obs.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1460500"/>
            <a:ext cx="378714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8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119112" y="0"/>
            <a:ext cx="6911342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Diurnal variations of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NOx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emissions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92681"/>
            <a:ext cx="9144000" cy="1587"/>
          </a:xfrm>
          <a:prstGeom prst="line">
            <a:avLst/>
          </a:prstGeom>
          <a:ln w="38100" cmpd="dbl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98997" y="5146912"/>
            <a:ext cx="6400790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err="1" smtClean="0"/>
              <a:t>Offroad</a:t>
            </a:r>
            <a:r>
              <a:rPr lang="en-US" dirty="0" smtClean="0"/>
              <a:t> + Stationary Area Sources in the NEI2005 may explain large discrepancies between the model and the </a:t>
            </a:r>
            <a:r>
              <a:rPr lang="en-US" dirty="0" err="1" smtClean="0"/>
              <a:t>obs</a:t>
            </a:r>
            <a:r>
              <a:rPr lang="en-US" dirty="0" smtClean="0"/>
              <a:t> during </a:t>
            </a:r>
            <a:r>
              <a:rPr lang="en-US" dirty="0" err="1" smtClean="0"/>
              <a:t>CalNex</a:t>
            </a:r>
            <a:r>
              <a:rPr lang="en-US" dirty="0" smtClean="0"/>
              <a:t> 2010.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sym typeface="Wingdings"/>
              </a:rPr>
              <a:t> large nighttime emissions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Improved in NEI2008 and NEI2011?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9" y="762000"/>
            <a:ext cx="7793990" cy="436118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798997" y="3454400"/>
            <a:ext cx="0" cy="609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910667" y="1896533"/>
            <a:ext cx="0" cy="113453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10667" y="2169067"/>
            <a:ext cx="213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Offroad+Area</a:t>
            </a:r>
            <a:r>
              <a:rPr lang="en-US" dirty="0" smtClean="0"/>
              <a:t>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8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55800" y="215004"/>
            <a:ext cx="572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NEI-2005 </a:t>
            </a:r>
            <a:r>
              <a:rPr lang="en-US" sz="2400" dirty="0" err="1" smtClean="0"/>
              <a:t>NO</a:t>
            </a:r>
            <a:r>
              <a:rPr lang="en-US" sz="2400" baseline="-25000" dirty="0" err="1" smtClean="0"/>
              <a:t>x</a:t>
            </a:r>
            <a:r>
              <a:rPr lang="en-US" sz="2400" dirty="0" smtClean="0"/>
              <a:t> partition in Los Angeles</a:t>
            </a:r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3885" y="732497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pie_la_nox_to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4" t="8536" r="18789" b="6265"/>
          <a:stretch/>
        </p:blipFill>
        <p:spPr>
          <a:xfrm>
            <a:off x="560911" y="1117601"/>
            <a:ext cx="3672422" cy="2559326"/>
          </a:xfrm>
          <a:prstGeom prst="rect">
            <a:avLst/>
          </a:prstGeom>
        </p:spPr>
      </p:pic>
      <p:pic>
        <p:nvPicPr>
          <p:cNvPr id="9" name="Picture 8" descr="pie_la_nox_area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7" t="11972" r="2799" b="6526"/>
          <a:stretch/>
        </p:blipFill>
        <p:spPr>
          <a:xfrm>
            <a:off x="5232400" y="4250267"/>
            <a:ext cx="3789136" cy="240453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3000000">
            <a:off x="3512249" y="3647694"/>
            <a:ext cx="2304381" cy="245134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0911" y="3676926"/>
            <a:ext cx="414945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Potentially large uncertainties in:</a:t>
            </a:r>
          </a:p>
          <a:p>
            <a:endParaRPr lang="en-US" sz="800" dirty="0"/>
          </a:p>
          <a:p>
            <a:pPr marL="342900" indent="-342900">
              <a:buAutoNum type="arabicPeriod"/>
            </a:pPr>
            <a:r>
              <a:rPr lang="en-US" dirty="0" err="1" smtClean="0"/>
              <a:t>NonRoad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Construction &amp; Lawn Mowing</a:t>
            </a:r>
          </a:p>
          <a:p>
            <a:r>
              <a:rPr lang="en-US" dirty="0" smtClean="0"/>
              <a:t>2.   Area source (based on year 2002)</a:t>
            </a:r>
          </a:p>
          <a:p>
            <a:r>
              <a:rPr lang="en-US" dirty="0" smtClean="0">
                <a:sym typeface="Wingdings"/>
              </a:rPr>
              <a:t>      Commercial Marine Vessels (CMVs)</a:t>
            </a:r>
          </a:p>
          <a:p>
            <a:r>
              <a:rPr lang="en-US" dirty="0" smtClean="0"/>
              <a:t>   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Kim et al., 2011, ACP </a:t>
            </a:r>
          </a:p>
          <a:p>
            <a:r>
              <a:rPr lang="en-US" dirty="0" smtClean="0"/>
              <a:t>3.   Point source (based on year 2002)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42003" y="850377"/>
            <a:ext cx="317953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NEI05_Gas &gt; </a:t>
            </a:r>
            <a:r>
              <a:rPr lang="en-US" dirty="0" smtClean="0">
                <a:solidFill>
                  <a:srgbClr val="FF0000"/>
                </a:solidFill>
              </a:rPr>
              <a:t>CARB10*</a:t>
            </a:r>
            <a:r>
              <a:rPr lang="en-US" dirty="0" smtClean="0"/>
              <a:t>_Gas</a:t>
            </a:r>
          </a:p>
          <a:p>
            <a:r>
              <a:rPr lang="en-US" dirty="0" smtClean="0"/>
              <a:t>(70% higher)</a:t>
            </a:r>
          </a:p>
          <a:p>
            <a:r>
              <a:rPr lang="en-US" dirty="0" smtClean="0"/>
              <a:t>NEI05_Diesel ≈ </a:t>
            </a:r>
            <a:r>
              <a:rPr lang="en-US" dirty="0" smtClean="0">
                <a:solidFill>
                  <a:srgbClr val="FF0000"/>
                </a:solidFill>
              </a:rPr>
              <a:t>CARB10*</a:t>
            </a:r>
            <a:r>
              <a:rPr lang="en-US" dirty="0" smtClean="0"/>
              <a:t>_Diesel</a:t>
            </a:r>
          </a:p>
          <a:p>
            <a:r>
              <a:rPr lang="en-US" dirty="0" smtClean="0"/>
              <a:t>NEI05_Onroad is 33% higher than </a:t>
            </a:r>
            <a:r>
              <a:rPr lang="en-US" dirty="0" smtClean="0">
                <a:solidFill>
                  <a:srgbClr val="FF0000"/>
                </a:solidFill>
              </a:rPr>
              <a:t>CARB10*</a:t>
            </a:r>
            <a:r>
              <a:rPr lang="en-US" dirty="0" smtClean="0"/>
              <a:t>_</a:t>
            </a:r>
            <a:r>
              <a:rPr lang="en-US" dirty="0" err="1" smtClean="0"/>
              <a:t>Onroad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sz="1600" dirty="0" smtClean="0">
                <a:solidFill>
                  <a:srgbClr val="FF0000"/>
                </a:solidFill>
              </a:rPr>
              <a:t>*CARB10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CEPAM: 2009 Almanac-Standard Emission Tool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http</a:t>
            </a:r>
            <a:r>
              <a:rPr lang="en-US" sz="1600" dirty="0">
                <a:solidFill>
                  <a:srgbClr val="FF0000"/>
                </a:solidFill>
              </a:rPr>
              <a:t>://</a:t>
            </a:r>
            <a:r>
              <a:rPr lang="en-US" sz="1600" dirty="0" err="1">
                <a:solidFill>
                  <a:srgbClr val="FF0000"/>
                </a:solidFill>
              </a:rPr>
              <a:t>www.arb.ca.gov</a:t>
            </a:r>
            <a:r>
              <a:rPr lang="en-US" sz="1600" dirty="0">
                <a:solidFill>
                  <a:srgbClr val="FF0000"/>
                </a:solidFill>
              </a:rPr>
              <a:t>/app/</a:t>
            </a:r>
            <a:r>
              <a:rPr lang="en-US" sz="1600" dirty="0" err="1">
                <a:solidFill>
                  <a:srgbClr val="FF0000"/>
                </a:solidFill>
              </a:rPr>
              <a:t>emsinv</a:t>
            </a:r>
            <a:r>
              <a:rPr lang="en-US" sz="1600" dirty="0">
                <a:solidFill>
                  <a:srgbClr val="FF0000"/>
                </a:solidFill>
              </a:rPr>
              <a:t>/fcemssumcat2009.php</a:t>
            </a:r>
            <a:endParaRPr lang="en-US" sz="16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106" y="5857504"/>
            <a:ext cx="443732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75% reduction in </a:t>
            </a:r>
            <a:r>
              <a:rPr lang="en-US" dirty="0" err="1" smtClean="0"/>
              <a:t>Nonroad</a:t>
            </a:r>
            <a:r>
              <a:rPr lang="en-US" dirty="0" smtClean="0"/>
              <a:t> </a:t>
            </a:r>
          </a:p>
          <a:p>
            <a:r>
              <a:rPr lang="en-US" dirty="0" smtClean="0"/>
              <a:t>40% reduction in Area to be consistent with McDonald et al. (2012)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42003" y="4011211"/>
            <a:ext cx="209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 </a:t>
            </a:r>
            <a:r>
              <a:rPr lang="en-US" b="1" dirty="0" err="1" smtClean="0"/>
              <a:t>NOx</a:t>
            </a:r>
            <a:r>
              <a:rPr lang="en-US" b="1" dirty="0" smtClean="0"/>
              <a:t> Area Source</a:t>
            </a:r>
            <a:endParaRPr lang="en-US" b="1" dirty="0"/>
          </a:p>
        </p:txBody>
      </p:sp>
      <p:sp>
        <p:nvSpPr>
          <p:cNvPr id="12" name="Right Arrow 11"/>
          <p:cNvSpPr/>
          <p:nvPr/>
        </p:nvSpPr>
        <p:spPr>
          <a:xfrm rot="20760000">
            <a:off x="2648684" y="1567438"/>
            <a:ext cx="2878667" cy="203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5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4416" y="98225"/>
            <a:ext cx="7918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</a:rPr>
              <a:t>NOAA Twin Otter CU-AMAX-DOAS column NO</a:t>
            </a:r>
            <a:r>
              <a:rPr lang="en-US" sz="2800" baseline="-25000" dirty="0" smtClean="0">
                <a:latin typeface="Arial"/>
              </a:rPr>
              <a:t>2</a:t>
            </a:r>
          </a:p>
          <a:p>
            <a:pPr algn="ctr"/>
            <a:r>
              <a:rPr lang="en-US" sz="2800" dirty="0" smtClean="0">
                <a:latin typeface="Arial"/>
              </a:rPr>
              <a:t> v. Model using different EIs over LA</a:t>
            </a:r>
            <a:endParaRPr lang="en-US" sz="2800" dirty="0">
              <a:latin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3885" y="1077578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NOAA_TwinOtter_flightTrac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524"/>
            <a:ext cx="5503900" cy="2838489"/>
          </a:xfrm>
          <a:prstGeom prst="rect">
            <a:avLst/>
          </a:prstGeom>
        </p:spPr>
      </p:pic>
      <p:pic>
        <p:nvPicPr>
          <p:cNvPr id="6" name="Picture 5" descr="P3TwinOtter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58"/>
            <a:ext cx="5503900" cy="2838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4416" y="5153069"/>
            <a:ext cx="7557578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Model  &gt; AMAX-DOAS obs.</a:t>
            </a:r>
          </a:p>
          <a:p>
            <a:r>
              <a:rPr lang="en-US" sz="1600" dirty="0" smtClean="0"/>
              <a:t>Inverse model emissions and CARB10 are improved compared to NEI05</a:t>
            </a:r>
          </a:p>
          <a:p>
            <a:r>
              <a:rPr lang="en-US" sz="1600" dirty="0" smtClean="0"/>
              <a:t>CARB10 has the best correlation with obs.</a:t>
            </a:r>
          </a:p>
          <a:p>
            <a:r>
              <a:rPr lang="en-US" sz="1600" dirty="0" smtClean="0"/>
              <a:t>*</a:t>
            </a:r>
            <a:r>
              <a:rPr lang="en-US" sz="1600" dirty="0"/>
              <a:t>M</a:t>
            </a:r>
            <a:r>
              <a:rPr lang="en-US" sz="1600" dirty="0" smtClean="0"/>
              <a:t>orning observations (influence of nighttime emission and previous day’s condition)</a:t>
            </a:r>
          </a:p>
          <a:p>
            <a:r>
              <a:rPr lang="en-US" sz="1600" dirty="0" smtClean="0"/>
              <a:t>*Warm July episodes (sensitive to local circulation: </a:t>
            </a:r>
            <a:r>
              <a:rPr lang="en-US" sz="1600" dirty="0" err="1" smtClean="0"/>
              <a:t>seabreeze</a:t>
            </a:r>
            <a:r>
              <a:rPr lang="en-US" sz="1600" dirty="0" smtClean="0"/>
              <a:t> onset, nighttime drainage)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192" y="1518750"/>
            <a:ext cx="378714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9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149024"/>
            <a:ext cx="7632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</a:rPr>
              <a:t> OMI tropospheric NO</a:t>
            </a:r>
            <a:r>
              <a:rPr lang="en-US" sz="2800" baseline="-25000" dirty="0" smtClean="0">
                <a:latin typeface="Arial"/>
              </a:rPr>
              <a:t>2</a:t>
            </a:r>
            <a:r>
              <a:rPr lang="en-US" sz="2800" dirty="0" smtClean="0">
                <a:latin typeface="Arial"/>
              </a:rPr>
              <a:t> columns</a:t>
            </a:r>
          </a:p>
          <a:p>
            <a:pPr algn="ctr"/>
            <a:r>
              <a:rPr lang="en-US" sz="2800" dirty="0" smtClean="0">
                <a:latin typeface="Arial"/>
              </a:rPr>
              <a:t>v. Model using different EIs over LA</a:t>
            </a:r>
            <a:endParaRPr lang="en-US" sz="2800" dirty="0">
              <a:latin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3885" y="1128377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5317" y="5225542"/>
            <a:ext cx="7122463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Correlation between the model and OMI columns is high (0.8-0.9).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OMI retrievals are variable (UCB/NASA=1.6).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CARB10</a:t>
            </a:r>
            <a:r>
              <a:rPr lang="en-US" sz="1600" dirty="0"/>
              <a:t> </a:t>
            </a:r>
            <a:r>
              <a:rPr lang="en-US" sz="1600" dirty="0" smtClean="0"/>
              <a:t>and inverse model results are improved compared to NEI05.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NASA retrieval is being recalculated with the WRF-</a:t>
            </a:r>
            <a:r>
              <a:rPr lang="en-US" sz="1600" dirty="0" err="1" smtClean="0"/>
              <a:t>Chem</a:t>
            </a:r>
            <a:r>
              <a:rPr lang="en-US" sz="1600" dirty="0" smtClean="0"/>
              <a:t> 4km x 4km NO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profile.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01962" y="1288943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of 3 OMI retrievals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7" y="1642025"/>
            <a:ext cx="3787140" cy="3600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537" y="1658275"/>
            <a:ext cx="3787140" cy="3600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537" y="1642025"/>
            <a:ext cx="378714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2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4128" y="5071635"/>
            <a:ext cx="78857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Ratio of Weekend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to Weekday</a:t>
            </a:r>
            <a:r>
              <a:rPr lang="en-US" sz="1600" dirty="0" smtClean="0"/>
              <a:t> Observation (NOAA P3) = </a:t>
            </a:r>
            <a:r>
              <a:rPr lang="en-US" sz="1600" b="1" dirty="0" smtClean="0"/>
              <a:t>0.37 (63% reduction)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                                     </a:t>
            </a:r>
            <a:r>
              <a:rPr lang="en-US" sz="1600" dirty="0" smtClean="0">
                <a:solidFill>
                  <a:srgbClr val="FF0000"/>
                </a:solidFill>
              </a:rPr>
              <a:t>WRF-</a:t>
            </a:r>
            <a:r>
              <a:rPr lang="en-US" sz="1600" dirty="0" err="1" smtClean="0">
                <a:solidFill>
                  <a:srgbClr val="FF0000"/>
                </a:solidFill>
              </a:rPr>
              <a:t>Chem</a:t>
            </a:r>
            <a:r>
              <a:rPr lang="en-US" sz="1600" dirty="0" smtClean="0">
                <a:solidFill>
                  <a:srgbClr val="FF0000"/>
                </a:solidFill>
              </a:rPr>
              <a:t> NO</a:t>
            </a:r>
            <a:r>
              <a:rPr 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 NEI05 = </a:t>
            </a:r>
            <a:r>
              <a:rPr lang="en-US" sz="1600" b="1" dirty="0" smtClean="0">
                <a:solidFill>
                  <a:srgbClr val="FF0000"/>
                </a:solidFill>
              </a:rPr>
              <a:t>0.51  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NOx</a:t>
            </a:r>
            <a:r>
              <a:rPr lang="en-US" sz="1600" b="1" dirty="0" smtClean="0"/>
              <a:t> emission ratio = 0.71)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r>
              <a:rPr lang="en-US" sz="1600" dirty="0" err="1" smtClean="0">
                <a:solidFill>
                  <a:srgbClr val="FF0000"/>
                </a:solidFill>
              </a:rPr>
              <a:t>JB_NOx</a:t>
            </a:r>
            <a:r>
              <a:rPr lang="en-US" sz="1600" dirty="0" smtClean="0">
                <a:solidFill>
                  <a:srgbClr val="FF0000"/>
                </a:solidFill>
              </a:rPr>
              <a:t> = </a:t>
            </a:r>
            <a:r>
              <a:rPr lang="en-US" sz="1600" b="1" dirty="0" smtClean="0">
                <a:solidFill>
                  <a:srgbClr val="FF0000"/>
                </a:solidFill>
              </a:rPr>
              <a:t>0.37</a:t>
            </a:r>
            <a:r>
              <a:rPr lang="en-US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</a:rPr>
              <a:t>emission ratio = 0.62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                                                                                  AB_VOC = </a:t>
            </a:r>
            <a:r>
              <a:rPr lang="en-US" sz="1600" b="1" dirty="0" smtClean="0">
                <a:solidFill>
                  <a:srgbClr val="FF0000"/>
                </a:solidFill>
              </a:rPr>
              <a:t>0.37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                                                                                 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CARB10 = </a:t>
            </a:r>
            <a:r>
              <a:rPr lang="en-US" sz="1600" b="1" dirty="0" smtClean="0">
                <a:solidFill>
                  <a:srgbClr val="FF0000"/>
                </a:solidFill>
              </a:rPr>
              <a:t>0.49  </a:t>
            </a:r>
            <a:r>
              <a:rPr lang="en-US" sz="1600" b="1" dirty="0" smtClean="0">
                <a:solidFill>
                  <a:srgbClr val="000000"/>
                </a:solidFill>
              </a:rPr>
              <a:t>(emission ratio= 0.76)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43" y="209277"/>
            <a:ext cx="9110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</a:rPr>
              <a:t>Weekday v. Weekend over LA: NOAA P3 (in-situ data)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885" y="732497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0" y="916485"/>
            <a:ext cx="4328160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957" y="882619"/>
            <a:ext cx="43281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2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9537" y="215004"/>
            <a:ext cx="8714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</a:rPr>
              <a:t>CA urban and agricultural areas</a:t>
            </a:r>
            <a:endParaRPr lang="en-US" sz="2800" dirty="0">
              <a:latin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3885" y="766363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98143" y="5509901"/>
            <a:ext cx="57519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OMI agrees better with CARB10 across CA urban areas.</a:t>
            </a:r>
          </a:p>
          <a:p>
            <a:r>
              <a:rPr lang="en-US" dirty="0" smtClean="0"/>
              <a:t>Model columns over central valley are lower than the obs.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67" y="1257300"/>
            <a:ext cx="7122160" cy="40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aq_cno2_swath_Page_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15899" r="9059" b="29455"/>
          <a:stretch/>
        </p:blipFill>
        <p:spPr>
          <a:xfrm>
            <a:off x="4511969" y="3305665"/>
            <a:ext cx="4453508" cy="2335811"/>
          </a:xfrm>
          <a:prstGeom prst="rect">
            <a:avLst/>
          </a:prstGeom>
        </p:spPr>
      </p:pic>
      <p:pic>
        <p:nvPicPr>
          <p:cNvPr id="11" name="Picture 10" descr="wrfnei05_cno2_swath_Page_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77659" r="18897" b="12304"/>
          <a:stretch/>
        </p:blipFill>
        <p:spPr>
          <a:xfrm>
            <a:off x="2445136" y="5451126"/>
            <a:ext cx="4302706" cy="5845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0970" y="87068"/>
            <a:ext cx="638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Satellite v. CMAQ:  6/</a:t>
            </a:r>
            <a:r>
              <a:rPr lang="en-US" sz="2400" dirty="0"/>
              <a:t>1</a:t>
            </a:r>
            <a:r>
              <a:rPr lang="en-US" sz="2400" dirty="0" smtClean="0"/>
              <a:t>/2010 over the LA basin</a:t>
            </a:r>
            <a:endParaRPr lang="en-US" sz="2400" dirty="0"/>
          </a:p>
        </p:txBody>
      </p:sp>
      <p:pic>
        <p:nvPicPr>
          <p:cNvPr id="12" name="Picture 11" descr="nasaomiwrf_cno2_swath_Page_0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6083" r="10686" b="30402"/>
          <a:stretch/>
        </p:blipFill>
        <p:spPr>
          <a:xfrm>
            <a:off x="200500" y="951270"/>
            <a:ext cx="4342667" cy="22874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58075" y="949922"/>
            <a:ext cx="1638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OMI NO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14" name="Picture 13" descr="knmiomiwrf_cno2_swath_Page_0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16569" r="10873" b="30647"/>
          <a:stretch/>
        </p:blipFill>
        <p:spPr>
          <a:xfrm>
            <a:off x="4557312" y="998301"/>
            <a:ext cx="4301125" cy="22561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75735" y="969854"/>
            <a:ext cx="160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KNMI OMI NO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16" name="Picture 15" descr="behromiwrf_cno2_swath_Page_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16814" r="11062" b="30646"/>
          <a:stretch/>
        </p:blipFill>
        <p:spPr>
          <a:xfrm>
            <a:off x="200500" y="3305665"/>
            <a:ext cx="4311469" cy="22457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27318" y="3260506"/>
            <a:ext cx="1584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BEHR OMI NO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7974836" y="3308236"/>
            <a:ext cx="79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CMAQ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3885" y="654253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69429" y="1200723"/>
            <a:ext cx="1287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OMI albedo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GMI NO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62943" y="1217656"/>
            <a:ext cx="1287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OMI albedo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TM4 NO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7318" y="3492834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MODIS albedo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WRF-</a:t>
            </a:r>
            <a:r>
              <a:rPr lang="en-US" dirty="0" err="1" smtClean="0">
                <a:solidFill>
                  <a:srgbClr val="FF0000"/>
                </a:solidFill>
              </a:rPr>
              <a:t>Chem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NO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            NEI0</a:t>
            </a:r>
            <a:r>
              <a:rPr lang="en-US" baseline="-25000" dirty="0" smtClean="0">
                <a:solidFill>
                  <a:srgbClr val="FF0000"/>
                </a:solidFill>
              </a:rPr>
              <a:t>5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4640" y="6076882"/>
            <a:ext cx="4951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CMAQ columns were projected to OMI pixels.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249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9826" y="658753"/>
            <a:ext cx="7595958" cy="255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000" dirty="0" smtClean="0">
              <a:latin typeface="Arial"/>
            </a:endParaRPr>
          </a:p>
          <a:p>
            <a:pPr>
              <a:buFont typeface="Wingdings" charset="2"/>
              <a:buChar char="q"/>
              <a:defRPr/>
            </a:pPr>
            <a:r>
              <a:rPr lang="en-US" sz="2000" dirty="0" smtClean="0">
                <a:solidFill>
                  <a:srgbClr val="3366FF"/>
                </a:solidFill>
                <a:latin typeface="Arial"/>
              </a:rPr>
              <a:t> NOAA WP-3D NO</a:t>
            </a:r>
            <a:r>
              <a:rPr lang="en-US" sz="2000" baseline="-25000" dirty="0" smtClean="0">
                <a:solidFill>
                  <a:srgbClr val="3366FF"/>
                </a:solidFill>
                <a:latin typeface="Arial"/>
              </a:rPr>
              <a:t>2</a:t>
            </a:r>
            <a:r>
              <a:rPr lang="en-US" sz="2000" dirty="0" smtClean="0">
                <a:solidFill>
                  <a:srgbClr val="3366FF"/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NOAA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Earth System Research Laboratory, U. of Colorado CIRES</a:t>
            </a:r>
          </a:p>
          <a:p>
            <a:pPr>
              <a:defRPr/>
            </a:pPr>
            <a:r>
              <a:rPr lang="en-US" dirty="0" err="1" smtClean="0">
                <a:latin typeface="Arial"/>
              </a:rPr>
              <a:t>Ilana</a:t>
            </a:r>
            <a:r>
              <a:rPr lang="en-US" dirty="0" smtClean="0">
                <a:latin typeface="Arial"/>
              </a:rPr>
              <a:t> Pollack, Thomas Ryerson</a:t>
            </a:r>
          </a:p>
          <a:p>
            <a:pPr>
              <a:lnSpc>
                <a:spcPts val="1200"/>
              </a:lnSpc>
              <a:defRPr/>
            </a:pPr>
            <a:endParaRPr lang="en-US" sz="2000" dirty="0" smtClean="0">
              <a:solidFill>
                <a:srgbClr val="3366FF"/>
              </a:solidFill>
              <a:latin typeface="Arial"/>
            </a:endParaRPr>
          </a:p>
          <a:p>
            <a:pPr>
              <a:lnSpc>
                <a:spcPts val="1200"/>
              </a:lnSpc>
              <a:defRPr/>
            </a:pPr>
            <a:endParaRPr lang="en-US" sz="2000" dirty="0">
              <a:solidFill>
                <a:srgbClr val="3366FF"/>
              </a:solidFill>
              <a:latin typeface="Arial"/>
            </a:endParaRPr>
          </a:p>
          <a:p>
            <a:pPr>
              <a:buFont typeface="Wingdings" charset="2"/>
              <a:buChar char="q"/>
              <a:defRPr/>
            </a:pPr>
            <a:r>
              <a:rPr lang="en-US" sz="2000" dirty="0" smtClean="0">
                <a:solidFill>
                  <a:srgbClr val="3366FF"/>
                </a:solidFill>
                <a:latin typeface="Arial"/>
              </a:rPr>
              <a:t> CU-AMAX-DOAS NO</a:t>
            </a:r>
            <a:r>
              <a:rPr lang="en-US" sz="2000" baseline="-25000" dirty="0" smtClean="0">
                <a:solidFill>
                  <a:srgbClr val="3366FF"/>
                </a:solidFill>
                <a:latin typeface="Arial"/>
              </a:rPr>
              <a:t>2</a:t>
            </a:r>
            <a:endParaRPr lang="en-US" sz="2000" baseline="-25000" dirty="0">
              <a:solidFill>
                <a:srgbClr val="3366FF"/>
              </a:solidFill>
              <a:latin typeface="Arial"/>
            </a:endParaRPr>
          </a:p>
          <a:p>
            <a:pPr>
              <a:defRPr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U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. of Colorado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en-US" dirty="0" err="1" smtClean="0">
                <a:latin typeface="Arial"/>
              </a:rPr>
              <a:t>Hilke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Oetjen</a:t>
            </a:r>
            <a:r>
              <a:rPr lang="en-US" dirty="0" smtClean="0">
                <a:latin typeface="Arial"/>
              </a:rPr>
              <a:t>*, Sunil </a:t>
            </a:r>
            <a:r>
              <a:rPr lang="en-US" dirty="0" err="1" smtClean="0">
                <a:latin typeface="Arial"/>
              </a:rPr>
              <a:t>Baidar</a:t>
            </a:r>
            <a:r>
              <a:rPr lang="en-US" dirty="0" smtClean="0">
                <a:latin typeface="Arial"/>
              </a:rPr>
              <a:t>, Rainer </a:t>
            </a:r>
            <a:r>
              <a:rPr lang="en-US" dirty="0" err="1" smtClean="0">
                <a:latin typeface="Arial"/>
              </a:rPr>
              <a:t>Volkamer</a:t>
            </a:r>
            <a:endParaRPr lang="en-US" dirty="0" smtClean="0">
              <a:latin typeface="Arial"/>
            </a:endParaRPr>
          </a:p>
          <a:p>
            <a:pPr>
              <a:defRPr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*Now at Jet Propulsion Laboratory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66759" y="3059100"/>
            <a:ext cx="7879920" cy="3161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000" dirty="0" smtClean="0">
              <a:solidFill>
                <a:schemeClr val="tx1"/>
              </a:solidFill>
              <a:latin typeface="Arial"/>
            </a:endParaRPr>
          </a:p>
          <a:p>
            <a:pPr algn="l">
              <a:defRPr/>
            </a:pPr>
            <a:endParaRPr lang="en-US" sz="1000" dirty="0" smtClean="0">
              <a:solidFill>
                <a:schemeClr val="tx1"/>
              </a:solidFill>
              <a:latin typeface="Arial"/>
            </a:endParaRPr>
          </a:p>
          <a:p>
            <a:pPr algn="l">
              <a:buFont typeface="Wingdings" charset="2"/>
              <a:buChar char="q"/>
              <a:defRPr/>
            </a:pPr>
            <a:r>
              <a:rPr lang="en-US" sz="2000" dirty="0" smtClean="0">
                <a:solidFill>
                  <a:srgbClr val="3366FF"/>
                </a:solidFill>
                <a:latin typeface="Arial"/>
              </a:rPr>
              <a:t> Satellite NO</a:t>
            </a:r>
            <a:r>
              <a:rPr lang="en-US" sz="2000" baseline="-25000" dirty="0" smtClean="0">
                <a:solidFill>
                  <a:srgbClr val="3366FF"/>
                </a:solidFill>
                <a:latin typeface="Arial"/>
              </a:rPr>
              <a:t>2</a:t>
            </a:r>
            <a:r>
              <a:rPr lang="en-US" sz="2000" dirty="0" smtClean="0">
                <a:solidFill>
                  <a:srgbClr val="3366FF"/>
                </a:solidFill>
                <a:latin typeface="Arial"/>
              </a:rPr>
              <a:t> columns</a:t>
            </a:r>
          </a:p>
          <a:p>
            <a:pPr algn="l">
              <a:defRPr/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Dalhousie U.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      Randall Martin</a:t>
            </a:r>
          </a:p>
          <a:p>
            <a:pPr algn="l">
              <a:defRPr/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KNMI</a:t>
            </a:r>
            <a:r>
              <a:rPr lang="en-US" sz="1800" dirty="0">
                <a:solidFill>
                  <a:schemeClr val="tx1"/>
                </a:solidFill>
                <a:latin typeface="Arial"/>
              </a:rPr>
              <a:t>             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     </a:t>
            </a:r>
            <a:r>
              <a:rPr lang="en-US" sz="1800" dirty="0">
                <a:solidFill>
                  <a:schemeClr val="tx1"/>
                </a:solidFill>
                <a:latin typeface="Arial"/>
              </a:rPr>
              <a:t>K.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Folkard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Boersma</a:t>
            </a:r>
            <a:endParaRPr lang="en-US" sz="1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algn="l">
              <a:defRPr/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NASA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                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Lok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Lamsal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, Eric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Bucsela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, Edward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Celarier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, </a:t>
            </a:r>
          </a:p>
          <a:p>
            <a:pPr algn="l">
              <a:defRPr/>
            </a:pPr>
            <a:r>
              <a:rPr lang="en-US" sz="1800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                         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Nickolay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Krotkov</a:t>
            </a:r>
            <a:endParaRPr lang="en-US" sz="1800" dirty="0" smtClean="0">
              <a:solidFill>
                <a:schemeClr val="tx1"/>
              </a:solidFill>
              <a:latin typeface="Arial"/>
            </a:endParaRPr>
          </a:p>
          <a:p>
            <a:pPr algn="l">
              <a:defRPr/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UC Berkeley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       Ashley Russell, Lukas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</a:rPr>
              <a:t>Valin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, Ronald Cohen</a:t>
            </a:r>
          </a:p>
          <a:p>
            <a:pPr algn="l">
              <a:defRPr/>
            </a:pP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U. Bremen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          Andreas Richter, John Burrows</a:t>
            </a:r>
          </a:p>
          <a:p>
            <a:pPr algn="l">
              <a:defRPr/>
            </a:pPr>
            <a:endParaRPr lang="en-US" sz="2400" dirty="0" smtClean="0">
              <a:solidFill>
                <a:srgbClr val="89898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17558" y="4453488"/>
            <a:ext cx="706441" cy="169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32278" y="4809086"/>
            <a:ext cx="708654" cy="2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68357" y="5469480"/>
            <a:ext cx="12313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8534" y="5113884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BEHR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204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2" y="1026488"/>
            <a:ext cx="4584700" cy="359156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67530" y="1043649"/>
            <a:ext cx="4584700" cy="359156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1727" y="135464"/>
            <a:ext cx="8432800" cy="69268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NOx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emission used for CMAQ simulations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11212"/>
            <a:ext cx="9144000" cy="1587"/>
          </a:xfrm>
          <a:prstGeom prst="line">
            <a:avLst/>
          </a:prstGeom>
          <a:ln w="38100" cmpd="dbl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19327" y="4601115"/>
            <a:ext cx="60875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Purple line</a:t>
            </a:r>
            <a:r>
              <a:rPr lang="en-US" dirty="0" smtClean="0"/>
              <a:t>: CMAQ</a:t>
            </a:r>
          </a:p>
          <a:p>
            <a:r>
              <a:rPr lang="en-US" dirty="0" err="1" smtClean="0"/>
              <a:t>NOx</a:t>
            </a:r>
            <a:r>
              <a:rPr lang="en-US" dirty="0" smtClean="0"/>
              <a:t> emission in CMAQ is much reduced compared to NEI05.</a:t>
            </a:r>
          </a:p>
          <a:p>
            <a:r>
              <a:rPr lang="en-US" dirty="0" smtClean="0"/>
              <a:t>But it is slighter larger than CARB10 and </a:t>
            </a:r>
            <a:r>
              <a:rPr lang="en-US" dirty="0" smtClean="0"/>
              <a:t>inversion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NO</a:t>
            </a:r>
            <a:r>
              <a:rPr lang="en-US" baseline="-25000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emission in CMAQ: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On-road emission was interpolated from CARB07 and CARB11.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Spatial distribution using SMOKE-MOVE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CEMS 2010 for point source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1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705" y="3321090"/>
            <a:ext cx="4257675" cy="3533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7730"/>
          <a:stretch/>
        </p:blipFill>
        <p:spPr>
          <a:xfrm>
            <a:off x="4523277" y="71459"/>
            <a:ext cx="4257675" cy="326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9090" y="83751"/>
            <a:ext cx="1429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Los Angeles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56" y="3314899"/>
            <a:ext cx="4257675" cy="35337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38667" y="358121"/>
            <a:ext cx="3979333" cy="9796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CMAQ v. WRF-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Chem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NO</a:t>
            </a:r>
            <a:r>
              <a:rPr lang="en-US" sz="28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columns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8667" y="1608666"/>
            <a:ext cx="3979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 substantial biases between two model simulations</a:t>
            </a:r>
          </a:p>
          <a:p>
            <a:endParaRPr lang="en-US" sz="2000" i="1" dirty="0" smtClean="0">
              <a:solidFill>
                <a:srgbClr val="FF0000"/>
              </a:solidFill>
            </a:endParaRPr>
          </a:p>
          <a:p>
            <a:r>
              <a:rPr lang="en-US" sz="2000" i="1" dirty="0" smtClean="0">
                <a:solidFill>
                  <a:srgbClr val="FF0000"/>
                </a:solidFill>
              </a:rPr>
              <a:t>Preliminary results!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4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42578" y="1857564"/>
            <a:ext cx="1429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Los Angeles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6" y="687204"/>
            <a:ext cx="3689985" cy="3062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541" y="704823"/>
            <a:ext cx="3689985" cy="3062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6" y="3730140"/>
            <a:ext cx="3689985" cy="30626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6643" y="845087"/>
            <a:ext cx="1379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bias</a:t>
            </a:r>
          </a:p>
          <a:p>
            <a:r>
              <a:rPr lang="en-US" dirty="0" smtClean="0"/>
              <a:t>= 65%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2897" y="845087"/>
            <a:ext cx="1379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bias</a:t>
            </a:r>
          </a:p>
          <a:p>
            <a:r>
              <a:rPr lang="en-US" dirty="0" smtClean="0"/>
              <a:t>= 24%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24715" y="3966355"/>
            <a:ext cx="1379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bias</a:t>
            </a:r>
          </a:p>
          <a:p>
            <a:r>
              <a:rPr lang="en-US" dirty="0" smtClean="0"/>
              <a:t>= 3%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080184" y="-18513"/>
            <a:ext cx="6911342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CMAQ v. OMI (NASA, KNMI, BEHR)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92681"/>
            <a:ext cx="9144000" cy="1587"/>
          </a:xfrm>
          <a:prstGeom prst="line">
            <a:avLst/>
          </a:prstGeom>
          <a:ln w="38100" cmpd="dbl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65277" y="4275104"/>
            <a:ext cx="3298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CMAQ 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columns agree better with KNMI and BEHR columns in terms of biases</a:t>
            </a:r>
          </a:p>
          <a:p>
            <a:endParaRPr lang="en-US" sz="2000" dirty="0" smtClean="0"/>
          </a:p>
          <a:p>
            <a:r>
              <a:rPr lang="en-US" sz="2000" i="1" dirty="0" smtClean="0">
                <a:solidFill>
                  <a:srgbClr val="FF0000"/>
                </a:solidFill>
              </a:rPr>
              <a:t>Preliminary results!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36" y="710196"/>
            <a:ext cx="4044950" cy="3079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306" y="727129"/>
            <a:ext cx="4044950" cy="307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36" y="3778885"/>
            <a:ext cx="4044950" cy="30791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7399" y="2701721"/>
            <a:ext cx="1429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Los Angeles</a:t>
            </a:r>
            <a:endParaRPr lang="en-US" sz="2000" b="1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19111" y="0"/>
            <a:ext cx="7195155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Impact of </a:t>
            </a:r>
            <a:r>
              <a:rPr lang="en-US" sz="2800" i="1" dirty="0" smtClean="0">
                <a:latin typeface="Calibri" charset="0"/>
                <a:ea typeface="ＭＳ Ｐゴシック" charset="0"/>
                <a:cs typeface="ＭＳ Ｐゴシック" charset="0"/>
              </a:rPr>
              <a:t>A Priori 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NO</a:t>
            </a:r>
            <a:r>
              <a:rPr lang="en-US" sz="28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profiles on NASA OMI retrieval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92681"/>
            <a:ext cx="9144000" cy="1587"/>
          </a:xfrm>
          <a:prstGeom prst="line">
            <a:avLst/>
          </a:prstGeom>
          <a:ln w="38100" cmpd="dbl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81587" y="4521202"/>
            <a:ext cx="4106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Satellite NO</a:t>
            </a:r>
            <a:r>
              <a:rPr lang="en-US" sz="2000" baseline="-25000" dirty="0" smtClean="0"/>
              <a:t>2 </a:t>
            </a:r>
            <a:r>
              <a:rPr lang="en-US" sz="2000" dirty="0" smtClean="0"/>
              <a:t>columns increased when WRF-</a:t>
            </a:r>
            <a:r>
              <a:rPr lang="en-US" sz="2000" dirty="0" err="1" smtClean="0"/>
              <a:t>Chem</a:t>
            </a:r>
            <a:r>
              <a:rPr lang="en-US" sz="2000" dirty="0" smtClean="0"/>
              <a:t> 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profiles were used as </a:t>
            </a:r>
            <a:r>
              <a:rPr lang="en-US" sz="2000" i="1" dirty="0" smtClean="0"/>
              <a:t>a priori</a:t>
            </a:r>
            <a:r>
              <a:rPr lang="en-US" sz="2000" dirty="0" smtClean="0"/>
              <a:t> profile for retrieval.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811867" y="866801"/>
            <a:ext cx="73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NEI05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23469" y="914404"/>
            <a:ext cx="92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CARB10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17450" y="3964002"/>
            <a:ext cx="104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4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215004"/>
            <a:ext cx="763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</a:rPr>
              <a:t>Summary and Conclusions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885" y="732497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2401" y="980949"/>
            <a:ext cx="89737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 Uncertainties in California NO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emission inventories  </a:t>
            </a:r>
          </a:p>
          <a:p>
            <a:r>
              <a:rPr lang="en-US" sz="2000" dirty="0" smtClean="0">
                <a:sym typeface="Wingdings"/>
              </a:rPr>
              <a:t>    - </a:t>
            </a:r>
            <a:r>
              <a:rPr lang="en-US" sz="2000" dirty="0" err="1" smtClean="0">
                <a:sym typeface="Wingdings"/>
              </a:rPr>
              <a:t>NOx</a:t>
            </a:r>
            <a:r>
              <a:rPr lang="en-US" sz="2000" dirty="0" smtClean="0">
                <a:sym typeface="Wingdings"/>
              </a:rPr>
              <a:t> (and CO) in CARB10 is improved compared to NEI05 (correlation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000" dirty="0" smtClean="0">
                <a:sym typeface="Wingdings"/>
              </a:rPr>
              <a:t>, bias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000" dirty="0" smtClean="0">
                <a:sym typeface="Wingdings"/>
              </a:rPr>
              <a:t>).</a:t>
            </a:r>
          </a:p>
          <a:p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   - Inversion results are promising </a:t>
            </a:r>
            <a:r>
              <a:rPr lang="en-US" sz="2000" dirty="0">
                <a:sym typeface="Wingdings"/>
              </a:rPr>
              <a:t>(correlation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000" dirty="0" smtClean="0">
                <a:sym typeface="Wingdings"/>
              </a:rPr>
              <a:t>, </a:t>
            </a:r>
            <a:r>
              <a:rPr lang="en-US" sz="2000" dirty="0">
                <a:sym typeface="Wingdings"/>
              </a:rPr>
              <a:t>bias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000" dirty="0" smtClean="0">
                <a:sym typeface="Wingdings"/>
              </a:rPr>
              <a:t>).</a:t>
            </a:r>
          </a:p>
          <a:p>
            <a:r>
              <a:rPr lang="en-US" sz="2000" dirty="0" smtClean="0">
                <a:sym typeface="Wingdings"/>
              </a:rPr>
              <a:t>         </a:t>
            </a:r>
            <a:r>
              <a:rPr lang="en-US" sz="2000" dirty="0" smtClean="0"/>
              <a:t>Large </a:t>
            </a:r>
            <a:r>
              <a:rPr lang="en-US" sz="2000" dirty="0"/>
              <a:t>uncertainties in </a:t>
            </a:r>
            <a:r>
              <a:rPr lang="en-US" sz="2000" dirty="0">
                <a:solidFill>
                  <a:srgbClr val="FF0000"/>
                </a:solidFill>
              </a:rPr>
              <a:t>area </a:t>
            </a:r>
            <a:r>
              <a:rPr lang="en-US" sz="2000" dirty="0" smtClean="0">
                <a:solidFill>
                  <a:srgbClr val="FF0000"/>
                </a:solidFill>
              </a:rPr>
              <a:t>and </a:t>
            </a:r>
            <a:r>
              <a:rPr lang="en-US" sz="2000" dirty="0" err="1" smtClean="0">
                <a:solidFill>
                  <a:srgbClr val="FF0000"/>
                </a:solidFill>
              </a:rPr>
              <a:t>offroad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source </a:t>
            </a:r>
            <a:r>
              <a:rPr lang="en-US" sz="2000" dirty="0" smtClean="0">
                <a:solidFill>
                  <a:srgbClr val="FF0000"/>
                </a:solidFill>
              </a:rPr>
              <a:t>in EPA NEI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NOx</a:t>
            </a:r>
            <a:r>
              <a:rPr lang="en-US" sz="2000" dirty="0" smtClean="0"/>
              <a:t> emission biases in the NEI05 were identified with satellite retrievals of tropospheric 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as well as AMAX-DOAS and in-situ aircraft observations.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/>
              <a:t>                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   Biases of CMAQ 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columns relative to different retrievals were consistent with</a:t>
            </a:r>
          </a:p>
          <a:p>
            <a:r>
              <a:rPr lang="en-US" sz="2000" dirty="0" smtClean="0"/>
              <a:t>      those of WRF-</a:t>
            </a:r>
            <a:r>
              <a:rPr lang="en-US" sz="2000" dirty="0" err="1" smtClean="0"/>
              <a:t>Chem</a:t>
            </a:r>
            <a:r>
              <a:rPr lang="en-US" sz="2000" dirty="0" smtClean="0"/>
              <a:t> columns.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ym typeface="Wingdings"/>
              </a:rPr>
              <a:t>To understand variability among the satellite retrievals, impact of </a:t>
            </a:r>
            <a:r>
              <a:rPr lang="en-US" sz="2000" i="1" dirty="0" smtClean="0">
                <a:sym typeface="Wingdings"/>
              </a:rPr>
              <a:t>a priori </a:t>
            </a:r>
            <a:r>
              <a:rPr lang="en-US" sz="2000" dirty="0" smtClean="0">
                <a:sym typeface="Wingdings"/>
              </a:rPr>
              <a:t>profile on NASA standard retrieval was  examined.</a:t>
            </a:r>
          </a:p>
          <a:p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     Using WRF-</a:t>
            </a:r>
            <a:r>
              <a:rPr lang="en-US" sz="2000" dirty="0" err="1" smtClean="0">
                <a:sym typeface="Wingdings"/>
              </a:rPr>
              <a:t>Chem</a:t>
            </a:r>
            <a:r>
              <a:rPr lang="en-US" sz="2000" dirty="0" smtClean="0">
                <a:sym typeface="Wingdings"/>
              </a:rPr>
              <a:t> NO</a:t>
            </a:r>
            <a:r>
              <a:rPr lang="en-US" sz="2000" baseline="-25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 profile as </a:t>
            </a:r>
            <a:r>
              <a:rPr lang="en-US" sz="2000" i="1" dirty="0" smtClean="0">
                <a:sym typeface="Wingdings"/>
              </a:rPr>
              <a:t>a priori</a:t>
            </a:r>
            <a:r>
              <a:rPr lang="en-US" sz="2000" dirty="0" smtClean="0">
                <a:sym typeface="Wingdings"/>
              </a:rPr>
              <a:t> for retrieval increase satellite columns.</a:t>
            </a:r>
          </a:p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Emission inventory also affects the satellite retrieval.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21068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0" y="203196"/>
            <a:ext cx="9144000" cy="538163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Outline</a:t>
            </a:r>
            <a:endParaRPr lang="en-US" sz="3600" b="1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27"/>
          <p:cNvSpPr>
            <a:spLocks noChangeArrowheads="1"/>
          </p:cNvSpPr>
          <p:nvPr/>
        </p:nvSpPr>
        <p:spPr bwMode="auto">
          <a:xfrm>
            <a:off x="775756" y="905355"/>
            <a:ext cx="787717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Background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-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  <a:cs typeface="Calibri" charset="0"/>
              </a:rPr>
              <a:t>CalNex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2010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- Trend in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  <a:cs typeface="Calibri" charset="0"/>
              </a:rPr>
              <a:t>NOx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emission </a:t>
            </a:r>
            <a:endParaRPr lang="en-US" sz="2000" dirty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endParaRPr lang="en-US" sz="8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457200" indent="-457200">
              <a:buAutoNum type="arabicPeriod" startAt="2"/>
            </a:pPr>
            <a:r>
              <a:rPr lang="en-US" sz="24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Motivation and goal</a:t>
            </a:r>
          </a:p>
          <a:p>
            <a:pPr marL="457200" indent="-457200">
              <a:buAutoNum type="arabicPeriod" startAt="2"/>
            </a:pPr>
            <a:endParaRPr lang="en-US" sz="8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3.   Results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- Emission inventories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- Comparisons of model and observations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           In-situ aircraft obs.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           AMAX-DOAS obs.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           Satellite obs. (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WRF-</a:t>
            </a:r>
            <a:r>
              <a:rPr lang="en-US" sz="2000" dirty="0" err="1" smtClean="0">
                <a:solidFill>
                  <a:srgbClr val="FF0000"/>
                </a:solidFill>
                <a:latin typeface="Calibri" charset="0"/>
                <a:cs typeface="Calibri" charset="0"/>
              </a:rPr>
              <a:t>Chem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 and CMAQ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)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           </a:t>
            </a:r>
            <a:r>
              <a:rPr lang="en-US" sz="2000" i="1" dirty="0" smtClean="0">
                <a:solidFill>
                  <a:srgbClr val="3366FF"/>
                </a:solidFill>
                <a:latin typeface="Calibri" charset="0"/>
                <a:cs typeface="Calibri" charset="0"/>
              </a:rPr>
              <a:t>All days, Weekday and Weekend</a:t>
            </a:r>
          </a:p>
          <a:p>
            <a:endParaRPr lang="en-US" sz="8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4.   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2064170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_Basin_doasno2_7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56" y="4346311"/>
            <a:ext cx="4280811" cy="2207714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314011" y="206114"/>
            <a:ext cx="8609860" cy="9921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>
                <a:latin typeface="Helvetica Neue" charset="0"/>
                <a:ea typeface="ＭＳ Ｐゴシック" charset="0"/>
                <a:cs typeface="ＭＳ Ｐゴシック" charset="0"/>
              </a:rPr>
              <a:t>California case: </a:t>
            </a:r>
            <a:r>
              <a:rPr lang="en-US" sz="3200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CalNex</a:t>
            </a:r>
            <a:r>
              <a:rPr lang="en-US" sz="3200" dirty="0" smtClean="0">
                <a:latin typeface="Helvetica Neue" charset="0"/>
                <a:ea typeface="ＭＳ Ｐゴシック" charset="0"/>
                <a:cs typeface="ＭＳ Ｐゴシック" charset="0"/>
              </a:rPr>
              <a:t> 2010</a:t>
            </a:r>
            <a:br>
              <a:rPr lang="en-US" sz="3200" dirty="0" smtClean="0">
                <a:latin typeface="Helvetica Neue" charset="0"/>
                <a:ea typeface="ＭＳ Ｐゴシック" charset="0"/>
                <a:cs typeface="ＭＳ Ｐゴシック" charset="0"/>
              </a:rPr>
            </a:br>
            <a:r>
              <a:rPr lang="en-US" sz="2200" dirty="0" smtClean="0">
                <a:latin typeface="Helvetica Neue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300" dirty="0" smtClean="0">
                <a:latin typeface="Helvetica Neue" charset="0"/>
                <a:ea typeface="ＭＳ Ｐゴシック" charset="0"/>
                <a:cs typeface="ＭＳ Ｐゴシック" charset="0"/>
              </a:rPr>
              <a:t>California Research at the Nexus of Air Quality and Climate Change</a:t>
            </a:r>
            <a:r>
              <a:rPr lang="en-US" sz="2200" dirty="0" smtClean="0">
                <a:latin typeface="Helvetica Neue" charset="0"/>
                <a:ea typeface="ＭＳ Ｐゴシック" charset="0"/>
                <a:cs typeface="ＭＳ Ｐゴシック" charset="0"/>
              </a:rPr>
              <a:t>)</a:t>
            </a:r>
            <a:br>
              <a:rPr lang="en-US" sz="2200" dirty="0" smtClean="0">
                <a:latin typeface="Helvetica Neue" charset="0"/>
                <a:ea typeface="ＭＳ Ｐゴシック" charset="0"/>
                <a:cs typeface="ＭＳ Ｐゴシック" charset="0"/>
              </a:rPr>
            </a:br>
            <a:r>
              <a:rPr lang="en-US" sz="2200" dirty="0" smtClean="0">
                <a:latin typeface="Helvetica Neue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2200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www.esrl.noaa.gov</a:t>
            </a:r>
            <a:r>
              <a:rPr lang="en-US" sz="2200" dirty="0" smtClean="0">
                <a:latin typeface="Helvetica Neue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200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csd</a:t>
            </a:r>
            <a:r>
              <a:rPr lang="en-US" sz="2200" dirty="0" smtClean="0">
                <a:latin typeface="Helvetica Neue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200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calnex</a:t>
            </a:r>
            <a:endParaRPr lang="en-US" sz="2200" dirty="0">
              <a:latin typeface="Helvetica Neu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293813"/>
            <a:ext cx="9144000" cy="1587"/>
          </a:xfrm>
          <a:prstGeom prst="line">
            <a:avLst/>
          </a:prstGeom>
          <a:ln w="38100" cmpd="dbl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winot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1854199"/>
            <a:ext cx="3200400" cy="213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2573" y="1434068"/>
            <a:ext cx="308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NOAA WP-3D (May-June 2010)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3800" y="1443672"/>
            <a:ext cx="337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NOAA Twin-Otter (May-July 2010)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p3_no2_05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5" y="4363607"/>
            <a:ext cx="4280811" cy="2207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6394" y="4065485"/>
            <a:ext cx="2661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CU-AMAX-DOAS NO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columns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968500" y="4073266"/>
            <a:ext cx="110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In-Situ NO</a:t>
            </a:r>
            <a:r>
              <a:rPr lang="en-US" sz="1600" baseline="-25000" dirty="0" smtClean="0"/>
              <a:t>2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968500" y="6026935"/>
            <a:ext cx="1160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Los Angeles</a:t>
            </a:r>
            <a:endParaRPr lang="en-US" sz="1600" dirty="0">
              <a:solidFill>
                <a:srgbClr val="3366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405464" y="4546600"/>
            <a:ext cx="0" cy="13885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72464" y="4546600"/>
            <a:ext cx="0" cy="13885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05464" y="5935133"/>
            <a:ext cx="2667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96991" y="4538072"/>
            <a:ext cx="2667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630491" y="4555061"/>
            <a:ext cx="0" cy="13885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97491" y="4555061"/>
            <a:ext cx="0" cy="13885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30491" y="5943594"/>
            <a:ext cx="2667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22018" y="4546533"/>
            <a:ext cx="2667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 descr="feature051413.jp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7" t="14061" b="28521"/>
          <a:stretch/>
        </p:blipFill>
        <p:spPr>
          <a:xfrm>
            <a:off x="672122" y="1803400"/>
            <a:ext cx="4044639" cy="225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6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93128" y="110856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93128" y="344337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096701" y="819994"/>
            <a:ext cx="6869987" cy="5875401"/>
            <a:chOff x="1096701" y="464401"/>
            <a:chExt cx="6869987" cy="5875401"/>
          </a:xfrm>
        </p:grpSpPr>
        <p:pic>
          <p:nvPicPr>
            <p:cNvPr id="6" name="Picture 5" descr="la_ubscia_Page_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5" r="24322"/>
            <a:stretch/>
          </p:blipFill>
          <p:spPr>
            <a:xfrm rot="16200000">
              <a:off x="3076395" y="-1120342"/>
              <a:ext cx="2922586" cy="6858000"/>
            </a:xfrm>
            <a:prstGeom prst="rect">
              <a:avLst/>
            </a:prstGeom>
          </p:spPr>
        </p:pic>
        <p:pic>
          <p:nvPicPr>
            <p:cNvPr id="7" name="Picture 6" descr="la_ubscia_Page_8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6" r="28843"/>
            <a:stretch/>
          </p:blipFill>
          <p:spPr>
            <a:xfrm rot="16200000">
              <a:off x="3059372" y="1444473"/>
              <a:ext cx="2932658" cy="6858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63958" y="464401"/>
              <a:ext cx="34929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SCIAMACHY (University of Bremen)</a:t>
              </a:r>
            </a:p>
            <a:p>
              <a:r>
                <a:rPr lang="en-US" dirty="0" smtClean="0"/>
                <a:t>                May-September 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58537" y="4622798"/>
              <a:ext cx="496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LAX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00405" y="3959209"/>
              <a:ext cx="983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Pasadena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19599" y="4108412"/>
              <a:ext cx="8221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Ontario</a:t>
              </a:r>
              <a:endParaRPr lang="en-US" sz="1600" dirty="0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0" y="760413"/>
            <a:ext cx="9144000" cy="1587"/>
          </a:xfrm>
          <a:prstGeom prst="line">
            <a:avLst/>
          </a:prstGeom>
          <a:ln w="38100" cmpd="dbl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65626" y="153794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57866" y="389213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628055" y="0"/>
            <a:ext cx="8024888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atellite tropospheric NO</a:t>
            </a:r>
            <a:r>
              <a:rPr lang="en-US" sz="28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columns and trend: the LA basin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41607" y="2556975"/>
            <a:ext cx="496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LAX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183475" y="1893386"/>
            <a:ext cx="983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Pasadena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402669" y="2042589"/>
            <a:ext cx="822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Ontario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740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8055" y="0"/>
            <a:ext cx="8024888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atellite tropospheric NO</a:t>
            </a:r>
            <a:r>
              <a:rPr lang="en-US" sz="28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columns and trend: the LA basin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760413"/>
            <a:ext cx="9144000" cy="1587"/>
          </a:xfrm>
          <a:prstGeom prst="line">
            <a:avLst/>
          </a:prstGeom>
          <a:ln w="38100" cmpd="dbl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294025" y="1202453"/>
            <a:ext cx="3680460" cy="2941320"/>
            <a:chOff x="5294025" y="1676577"/>
            <a:chExt cx="3680460" cy="2941320"/>
          </a:xfrm>
        </p:grpSpPr>
        <p:pic>
          <p:nvPicPr>
            <p:cNvPr id="11" name="Picture 10" descr="omitrend_LA_v2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4025" y="1676577"/>
              <a:ext cx="3680460" cy="294132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808147" y="1930410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  <a:r>
                <a:rPr lang="en-US" dirty="0" smtClean="0"/>
                <a:t>urface monitor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265333" y="2278204"/>
              <a:ext cx="0" cy="3803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8098186" y="3285069"/>
              <a:ext cx="131413" cy="310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764152" y="3556003"/>
              <a:ext cx="593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OMI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90354" y="993295"/>
            <a:ext cx="5532933" cy="5368926"/>
            <a:chOff x="11244" y="1196491"/>
            <a:chExt cx="5532933" cy="5368926"/>
          </a:xfrm>
        </p:grpSpPr>
        <p:pic>
          <p:nvPicPr>
            <p:cNvPr id="2" name="Picture 1" descr="la_ubomi_Page_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6" r="25230"/>
            <a:stretch/>
          </p:blipFill>
          <p:spPr>
            <a:xfrm rot="16200000">
              <a:off x="1508944" y="58914"/>
              <a:ext cx="2536168" cy="55315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462928" y="1196491"/>
              <a:ext cx="266110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</a:t>
              </a:r>
              <a:r>
                <a:rPr lang="en-US" sz="1600" dirty="0" smtClean="0"/>
                <a:t>OMI (University of Bremen)</a:t>
              </a:r>
            </a:p>
            <a:p>
              <a:r>
                <a:rPr lang="en-US" sz="1600" dirty="0" smtClean="0"/>
                <a:t>             May-September 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98997" y="1908872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2005</a:t>
              </a:r>
              <a:endParaRPr lang="en-US" dirty="0"/>
            </a:p>
          </p:txBody>
        </p:sp>
        <p:pic>
          <p:nvPicPr>
            <p:cNvPr id="3" name="Picture 2" descr="la_ubomi_Page_6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7" r="29794"/>
            <a:stretch/>
          </p:blipFill>
          <p:spPr>
            <a:xfrm rot="16200000">
              <a:off x="1615994" y="2637234"/>
              <a:ext cx="2324799" cy="553156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40438" y="4381591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2010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32752" y="2658537"/>
              <a:ext cx="496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LAX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5" y="2096546"/>
              <a:ext cx="983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Pasadena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09336" y="2364280"/>
              <a:ext cx="8221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Ontario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19205" y="5147691"/>
              <a:ext cx="496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LAX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6408" y="4585700"/>
              <a:ext cx="983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Pasadena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56942" y="4684104"/>
              <a:ext cx="8221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Ontario</a:t>
              </a:r>
              <a:endParaRPr lang="en-US" sz="16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294025" y="4201294"/>
            <a:ext cx="3714327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Temporal change</a:t>
            </a:r>
          </a:p>
          <a:p>
            <a:r>
              <a:rPr lang="en-US" dirty="0"/>
              <a:t> </a:t>
            </a:r>
            <a:r>
              <a:rPr lang="en-US" dirty="0" smtClean="0"/>
              <a:t>     ~30% reduction of ambient NO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      between 2005 and 2010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sym typeface="Wingdings"/>
              </a:rPr>
              <a:t> Mobile emission control and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recession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(McDonald et al., JGR, 2012)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Model(NEI05)/Obs. ≈ 1.4</a:t>
            </a:r>
          </a:p>
        </p:txBody>
      </p:sp>
    </p:spTree>
    <p:extLst>
      <p:ext uri="{BB962C8B-B14F-4D97-AF65-F5344CB8AC3E}">
        <p14:creationId xmlns:p14="http://schemas.microsoft.com/office/powerpoint/2010/main" val="23248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448549" y="0"/>
            <a:ext cx="8286216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Using model for evaluation of NO</a:t>
            </a:r>
            <a:r>
              <a:rPr lang="en-US" sz="28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emission inventory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152400" y="1024463"/>
            <a:ext cx="4964019" cy="127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latin typeface="Calibri" charset="0"/>
              </a:rPr>
              <a:t>WRF-</a:t>
            </a:r>
            <a:r>
              <a:rPr lang="en-US" sz="1800" b="1" dirty="0" err="1">
                <a:latin typeface="Calibri" charset="0"/>
              </a:rPr>
              <a:t>Chem</a:t>
            </a:r>
            <a:r>
              <a:rPr lang="en-US" sz="1800" b="1" dirty="0">
                <a:latin typeface="Calibri" charset="0"/>
              </a:rPr>
              <a:t> Model </a:t>
            </a:r>
            <a:r>
              <a:rPr lang="en-US" sz="1800" b="1" dirty="0" smtClean="0">
                <a:latin typeface="Calibri" charset="0"/>
              </a:rPr>
              <a:t>Domains</a:t>
            </a:r>
            <a:endParaRPr lang="en-US" sz="1800" b="1" dirty="0">
              <a:latin typeface="Calibri" charset="0"/>
            </a:endParaRPr>
          </a:p>
          <a:p>
            <a:pPr eaLnBrk="1" hangingPunct="1">
              <a:lnSpc>
                <a:spcPts val="1400"/>
              </a:lnSpc>
            </a:pPr>
            <a:r>
              <a:rPr lang="en-US" sz="1800" dirty="0">
                <a:latin typeface="Calibri" charset="0"/>
              </a:rPr>
              <a:t>     </a:t>
            </a:r>
            <a:r>
              <a:rPr lang="en-US" sz="1600" dirty="0" smtClean="0">
                <a:solidFill>
                  <a:srgbClr val="000090"/>
                </a:solidFill>
                <a:latin typeface="Calibri" charset="0"/>
                <a:sym typeface="Wingdings" charset="0"/>
              </a:rPr>
              <a:t>      </a:t>
            </a:r>
            <a:endParaRPr lang="en-US" sz="1600" dirty="0">
              <a:solidFill>
                <a:srgbClr val="000090"/>
              </a:solidFill>
              <a:latin typeface="Calibri" charset="0"/>
              <a:sym typeface="Wingdings" charset="0"/>
            </a:endParaRPr>
          </a:p>
          <a:p>
            <a:pPr eaLnBrk="1" hangingPunct="1">
              <a:lnSpc>
                <a:spcPts val="1400"/>
              </a:lnSpc>
            </a:pPr>
            <a:r>
              <a:rPr lang="en-US" sz="1600" dirty="0">
                <a:solidFill>
                  <a:srgbClr val="000090"/>
                </a:solidFill>
                <a:latin typeface="Calibri" charset="0"/>
                <a:sym typeface="Wingdings" charset="0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alibri" charset="0"/>
                <a:sym typeface="Wingdings" charset="0"/>
              </a:rPr>
              <a:t>   </a:t>
            </a:r>
            <a:r>
              <a:rPr lang="en-US" sz="1600" dirty="0" smtClean="0">
                <a:solidFill>
                  <a:srgbClr val="000090"/>
                </a:solidFill>
                <a:latin typeface="Calibri" charset="0"/>
              </a:rPr>
              <a:t>D1: Western US (12 </a:t>
            </a:r>
            <a:r>
              <a:rPr lang="en-US" sz="1600" dirty="0">
                <a:solidFill>
                  <a:srgbClr val="000090"/>
                </a:solidFill>
                <a:latin typeface="Calibri" charset="0"/>
              </a:rPr>
              <a:t>x </a:t>
            </a:r>
            <a:r>
              <a:rPr lang="en-US" sz="1600" dirty="0" smtClean="0">
                <a:solidFill>
                  <a:srgbClr val="000090"/>
                </a:solidFill>
                <a:latin typeface="Calibri" charset="0"/>
              </a:rPr>
              <a:t>12 </a:t>
            </a:r>
            <a:r>
              <a:rPr lang="en-US" sz="1600" dirty="0">
                <a:solidFill>
                  <a:srgbClr val="000090"/>
                </a:solidFill>
                <a:latin typeface="Calibri" charset="0"/>
              </a:rPr>
              <a:t>km</a:t>
            </a:r>
            <a:r>
              <a:rPr lang="en-US" sz="1600" baseline="30000" dirty="0">
                <a:solidFill>
                  <a:srgbClr val="000090"/>
                </a:solidFill>
                <a:latin typeface="Calibri" charset="0"/>
              </a:rPr>
              <a:t>2</a:t>
            </a:r>
            <a:r>
              <a:rPr lang="en-US" sz="1600" dirty="0">
                <a:solidFill>
                  <a:srgbClr val="000090"/>
                </a:solidFill>
                <a:latin typeface="Calibri" charset="0"/>
              </a:rPr>
              <a:t> resolution)</a:t>
            </a:r>
          </a:p>
          <a:p>
            <a:pPr eaLnBrk="1" hangingPunct="1">
              <a:lnSpc>
                <a:spcPts val="1400"/>
              </a:lnSpc>
            </a:pPr>
            <a:r>
              <a:rPr lang="en-US" sz="1600" dirty="0" smtClean="0">
                <a:solidFill>
                  <a:srgbClr val="000090"/>
                </a:solidFill>
                <a:latin typeface="Calibri" charset="0"/>
                <a:sym typeface="Wingdings" charset="0"/>
              </a:rPr>
              <a:t>  </a:t>
            </a:r>
            <a:endParaRPr lang="en-US" sz="1600" dirty="0">
              <a:solidFill>
                <a:srgbClr val="000090"/>
              </a:solidFill>
              <a:latin typeface="Calibri" charset="0"/>
            </a:endParaRPr>
          </a:p>
          <a:p>
            <a:pPr eaLnBrk="1" hangingPunct="1">
              <a:lnSpc>
                <a:spcPts val="1400"/>
              </a:lnSpc>
            </a:pPr>
            <a:r>
              <a:rPr lang="en-US" sz="1600" dirty="0">
                <a:latin typeface="Calibri" charset="0"/>
              </a:rPr>
              <a:t>   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</a:rPr>
              <a:t>D2: California </a:t>
            </a:r>
            <a:r>
              <a:rPr lang="en-US" sz="1600" dirty="0">
                <a:solidFill>
                  <a:srgbClr val="FF0000"/>
                </a:solidFill>
                <a:latin typeface="Calibri" charset="0"/>
              </a:rPr>
              <a:t>(4 x 4 km</a:t>
            </a:r>
            <a:r>
              <a:rPr lang="en-US" sz="1600" baseline="30000" dirty="0">
                <a:solidFill>
                  <a:srgbClr val="FF0000"/>
                </a:solidFill>
                <a:latin typeface="Calibri" charset="0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Calibri" charset="0"/>
              </a:rPr>
              <a:t> resolution)</a:t>
            </a:r>
          </a:p>
          <a:p>
            <a:pPr eaLnBrk="1" hangingPunct="1">
              <a:lnSpc>
                <a:spcPts val="1400"/>
              </a:lnSpc>
            </a:pPr>
            <a:r>
              <a:rPr lang="en-US" sz="1600" dirty="0">
                <a:solidFill>
                  <a:srgbClr val="FF0000"/>
                </a:solidFill>
                <a:latin typeface="Calibri" charset="0"/>
              </a:rPr>
              <a:t>   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- Satellite, Aircraft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sym typeface="Wingdings" charset="0"/>
              </a:rPr>
              <a:t>observations and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Model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sym typeface="Wingdings" charset="0"/>
              </a:rPr>
              <a:t>comparison</a:t>
            </a: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5076638" y="774702"/>
            <a:ext cx="3989387" cy="606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WRF-</a:t>
            </a:r>
            <a:r>
              <a:rPr lang="en-US" sz="1800" dirty="0" err="1">
                <a:latin typeface="Calibri" charset="0"/>
              </a:rPr>
              <a:t>Chem</a:t>
            </a:r>
            <a:r>
              <a:rPr lang="en-US" sz="1800" dirty="0">
                <a:latin typeface="Calibri" charset="0"/>
              </a:rPr>
              <a:t> model version </a:t>
            </a:r>
            <a:r>
              <a:rPr lang="en-US" sz="1800" dirty="0" smtClean="0">
                <a:latin typeface="Calibri" charset="0"/>
              </a:rPr>
              <a:t>3.4.1 </a:t>
            </a:r>
            <a:endParaRPr lang="en-US" sz="1800" dirty="0">
              <a:latin typeface="Calibri" charset="0"/>
            </a:endParaRPr>
          </a:p>
          <a:p>
            <a:pPr eaLnBrk="1" hangingPunct="1"/>
            <a:r>
              <a:rPr lang="en-US" sz="1800" dirty="0">
                <a:latin typeface="Calibri" charset="0"/>
              </a:rPr>
              <a:t>Domains:  </a:t>
            </a:r>
            <a:r>
              <a:rPr lang="en-US" sz="1800" dirty="0" smtClean="0">
                <a:latin typeface="Calibri" charset="0"/>
              </a:rPr>
              <a:t>Western US &amp; CA</a:t>
            </a:r>
            <a:endParaRPr lang="en-US" sz="1800" dirty="0">
              <a:latin typeface="Calibri" charset="0"/>
            </a:endParaRPr>
          </a:p>
          <a:p>
            <a:pPr eaLnBrk="1" hangingPunct="1"/>
            <a:r>
              <a:rPr lang="en-US" sz="1800" dirty="0">
                <a:latin typeface="Calibri" charset="0"/>
              </a:rPr>
              <a:t>Number of vertical levels: </a:t>
            </a:r>
            <a:r>
              <a:rPr lang="en-US" sz="1800" dirty="0" smtClean="0">
                <a:latin typeface="Calibri" charset="0"/>
              </a:rPr>
              <a:t>60 </a:t>
            </a:r>
            <a:endParaRPr lang="en-US" sz="1800" dirty="0">
              <a:latin typeface="Calibri" charset="0"/>
            </a:endParaRPr>
          </a:p>
          <a:p>
            <a:pPr eaLnBrk="1" hangingPunct="1"/>
            <a:endParaRPr lang="en-US" sz="1800" dirty="0">
              <a:latin typeface="Calibri" charset="0"/>
            </a:endParaRPr>
          </a:p>
          <a:p>
            <a:pPr eaLnBrk="1" hangingPunct="1"/>
            <a:r>
              <a:rPr lang="en-US" sz="1800" b="1" u="sng" dirty="0">
                <a:solidFill>
                  <a:srgbClr val="0000FF"/>
                </a:solidFill>
                <a:latin typeface="Calibri" charset="0"/>
              </a:rPr>
              <a:t>Simulation period: </a:t>
            </a:r>
            <a:r>
              <a:rPr lang="en-US" sz="1800" b="1" u="sng" dirty="0" smtClean="0">
                <a:solidFill>
                  <a:srgbClr val="0000FF"/>
                </a:solidFill>
                <a:latin typeface="Calibri" charset="0"/>
              </a:rPr>
              <a:t>Apr/</a:t>
            </a:r>
            <a:r>
              <a:rPr lang="en-US" sz="1800" b="1" u="sng" dirty="0">
                <a:solidFill>
                  <a:srgbClr val="0000FF"/>
                </a:solidFill>
                <a:latin typeface="Calibri" charset="0"/>
              </a:rPr>
              <a:t>26</a:t>
            </a:r>
            <a:r>
              <a:rPr lang="en-US" sz="1800" b="1" u="sng" dirty="0" smtClean="0">
                <a:solidFill>
                  <a:srgbClr val="0000FF"/>
                </a:solidFill>
                <a:latin typeface="Calibri" charset="0"/>
              </a:rPr>
              <a:t>-Jul/17 2010</a:t>
            </a:r>
            <a:endParaRPr lang="en-US" sz="1800" b="1" u="sng" dirty="0">
              <a:solidFill>
                <a:srgbClr val="0000FF"/>
              </a:solidFill>
              <a:latin typeface="Calibri" charset="0"/>
            </a:endParaRPr>
          </a:p>
          <a:p>
            <a:pPr eaLnBrk="1" hangingPunct="1"/>
            <a:r>
              <a:rPr lang="en-US" sz="1800" dirty="0">
                <a:latin typeface="Calibri" charset="0"/>
              </a:rPr>
              <a:t>Meteorological I.C. and B.C.: NCEP GFS</a:t>
            </a:r>
          </a:p>
          <a:p>
            <a:pPr eaLnBrk="1" hangingPunct="1"/>
            <a:r>
              <a:rPr lang="en-US" sz="1800" dirty="0">
                <a:latin typeface="Calibri" charset="0"/>
              </a:rPr>
              <a:t>Idealized Chemical I.C. and B.C. for U.S. </a:t>
            </a:r>
            <a:r>
              <a:rPr lang="en-US" sz="1800" dirty="0" smtClean="0">
                <a:latin typeface="Calibri" charset="0"/>
              </a:rPr>
              <a:t>12km </a:t>
            </a:r>
            <a:r>
              <a:rPr lang="en-US" sz="1800" dirty="0">
                <a:latin typeface="Calibri" charset="0"/>
              </a:rPr>
              <a:t>resolution </a:t>
            </a:r>
            <a:r>
              <a:rPr lang="en-US" sz="1800" dirty="0" smtClean="0">
                <a:latin typeface="Calibri" charset="0"/>
              </a:rPr>
              <a:t>domain (D1): </a:t>
            </a:r>
            <a:r>
              <a:rPr lang="en-US" sz="1800" dirty="0">
                <a:latin typeface="Calibri" charset="0"/>
              </a:rPr>
              <a:t>clean maritime condition</a:t>
            </a:r>
          </a:p>
          <a:p>
            <a:pPr eaLnBrk="1" hangingPunct="1"/>
            <a:endParaRPr lang="en-US" sz="1800" dirty="0">
              <a:latin typeface="Calibri" charset="0"/>
            </a:endParaRPr>
          </a:p>
          <a:p>
            <a:pPr eaLnBrk="1" hangingPunct="1"/>
            <a:r>
              <a:rPr lang="en-US" sz="1800" b="1" u="sng" dirty="0">
                <a:solidFill>
                  <a:srgbClr val="0000FF"/>
                </a:solidFill>
                <a:latin typeface="Calibri" charset="0"/>
              </a:rPr>
              <a:t>Anthropogenic emissions: </a:t>
            </a:r>
            <a:r>
              <a:rPr lang="en-US" sz="1800" b="1" u="sng" dirty="0" smtClean="0">
                <a:solidFill>
                  <a:srgbClr val="0000FF"/>
                </a:solidFill>
                <a:latin typeface="Calibri" charset="0"/>
              </a:rPr>
              <a:t>EPA NEI</a:t>
            </a:r>
            <a:r>
              <a:rPr lang="en-US" sz="1800" b="1" u="sng" dirty="0">
                <a:solidFill>
                  <a:srgbClr val="0000FF"/>
                </a:solidFill>
                <a:latin typeface="Calibri" charset="0"/>
              </a:rPr>
              <a:t>-</a:t>
            </a:r>
            <a:r>
              <a:rPr lang="en-US" sz="1800" b="1" u="sng" dirty="0" smtClean="0">
                <a:solidFill>
                  <a:srgbClr val="0000FF"/>
                </a:solidFill>
                <a:latin typeface="Calibri" charset="0"/>
              </a:rPr>
              <a:t>2005 , Inverse models, and CARB10</a:t>
            </a: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  <a:latin typeface="Calibri" charset="0"/>
              </a:rPr>
              <a:t>Biogenic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emissions: </a:t>
            </a:r>
            <a:r>
              <a:rPr lang="en-US" sz="1800" dirty="0" smtClean="0">
                <a:solidFill>
                  <a:srgbClr val="FF0000"/>
                </a:solidFill>
                <a:latin typeface="Calibri" charset="0"/>
              </a:rPr>
              <a:t>BEIS3.13+Urban isoprene</a:t>
            </a:r>
            <a:endParaRPr lang="en-US" sz="1800" dirty="0" smtClean="0">
              <a:latin typeface="Calibri" charset="0"/>
            </a:endParaRPr>
          </a:p>
          <a:p>
            <a:pPr eaLnBrk="1" hangingPunct="1"/>
            <a:r>
              <a:rPr lang="en-US" sz="1800" dirty="0">
                <a:latin typeface="Calibri" charset="0"/>
              </a:rPr>
              <a:t>Chemical mechanisms: RACM (</a:t>
            </a:r>
            <a:r>
              <a:rPr lang="en-US" sz="1800" dirty="0" err="1">
                <a:latin typeface="Calibri" charset="0"/>
              </a:rPr>
              <a:t>Stockwell</a:t>
            </a:r>
            <a:r>
              <a:rPr lang="en-US" sz="1800" dirty="0">
                <a:latin typeface="Calibri" charset="0"/>
              </a:rPr>
              <a:t> et al., 1997) </a:t>
            </a:r>
            <a:r>
              <a:rPr lang="en-US" sz="1800" dirty="0">
                <a:latin typeface="Calibri" charset="0"/>
                <a:sym typeface="Wingdings"/>
              </a:rPr>
              <a:t> </a:t>
            </a:r>
            <a:r>
              <a:rPr lang="en-US" sz="1800" dirty="0">
                <a:latin typeface="Calibri" charset="0"/>
              </a:rPr>
              <a:t>~30 reactions updated following JPL 2006 </a:t>
            </a:r>
            <a:r>
              <a:rPr lang="en-US" sz="1800" dirty="0" smtClean="0">
                <a:latin typeface="Calibri" charset="0"/>
              </a:rPr>
              <a:t>report</a:t>
            </a:r>
          </a:p>
          <a:p>
            <a:pPr eaLnBrk="1" hangingPunct="1"/>
            <a:endParaRPr lang="en-US" sz="1800" dirty="0" smtClean="0">
              <a:latin typeface="Calibri" charset="0"/>
            </a:endParaRPr>
          </a:p>
          <a:p>
            <a:r>
              <a:rPr lang="en-US" sz="1600" dirty="0" smtClean="0">
                <a:latin typeface="Calibri" charset="0"/>
              </a:rPr>
              <a:t>Cumulus parameterization for D1 only</a:t>
            </a:r>
          </a:p>
          <a:p>
            <a:r>
              <a:rPr lang="en-US" sz="1600" dirty="0" smtClean="0">
                <a:latin typeface="Calibri" charset="0"/>
              </a:rPr>
              <a:t>Lin microphysics scheme</a:t>
            </a:r>
          </a:p>
          <a:p>
            <a:r>
              <a:rPr lang="en-US" sz="1600" dirty="0" smtClean="0">
                <a:latin typeface="Calibri" charset="0"/>
              </a:rPr>
              <a:t>YSU Planetary Boundary Layer model</a:t>
            </a:r>
            <a:endParaRPr lang="en-US" sz="1600" dirty="0">
              <a:latin typeface="Calibri" charset="0"/>
            </a:endParaRPr>
          </a:p>
          <a:p>
            <a:r>
              <a:rPr lang="en-US" sz="1600" dirty="0" smtClean="0">
                <a:latin typeface="Calibri" charset="0"/>
              </a:rPr>
              <a:t>Noah </a:t>
            </a:r>
            <a:r>
              <a:rPr lang="en-US" sz="1600" dirty="0">
                <a:latin typeface="Calibri" charset="0"/>
              </a:rPr>
              <a:t>Land surface </a:t>
            </a:r>
            <a:r>
              <a:rPr lang="en-US" sz="1600" dirty="0" smtClean="0">
                <a:latin typeface="Calibri" charset="0"/>
              </a:rPr>
              <a:t>model</a:t>
            </a:r>
            <a:endParaRPr lang="en-US" sz="1600" dirty="0">
              <a:latin typeface="Calibri" charset="0"/>
            </a:endParaRP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401638" y="325755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90"/>
                </a:solidFill>
              </a:rPr>
              <a:t>D1</a:t>
            </a:r>
          </a:p>
        </p:txBody>
      </p:sp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2306638" y="485775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D2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9614"/>
            <a:ext cx="9144000" cy="1587"/>
          </a:xfrm>
          <a:prstGeom prst="line">
            <a:avLst/>
          </a:prstGeom>
          <a:ln w="38100" cmpd="dbl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wrf_domains_calnex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534185"/>
            <a:ext cx="4917781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 rot="21300000">
            <a:off x="905784" y="3056777"/>
            <a:ext cx="1431802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D1 12 x 12 km</a:t>
            </a:r>
            <a:r>
              <a:rPr lang="en-US" sz="1600" baseline="30000" dirty="0" smtClean="0">
                <a:solidFill>
                  <a:srgbClr val="000090"/>
                </a:solidFill>
              </a:rPr>
              <a:t>2</a:t>
            </a:r>
            <a:endParaRPr lang="en-US" sz="1600" baseline="300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300000">
            <a:off x="718992" y="3752552"/>
            <a:ext cx="1112111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D2 4 x 4 km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4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rfnei05_cno2_swath_Page_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77659" r="18897" b="12304"/>
          <a:stretch/>
        </p:blipFill>
        <p:spPr>
          <a:xfrm>
            <a:off x="2445136" y="5247930"/>
            <a:ext cx="4302706" cy="584515"/>
          </a:xfrm>
          <a:prstGeom prst="rect">
            <a:avLst/>
          </a:prstGeom>
        </p:spPr>
      </p:pic>
      <p:pic>
        <p:nvPicPr>
          <p:cNvPr id="20" name="Picture 19" descr="wrfnei05_cno2_swath_Page_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t="16083" r="10685" b="30402"/>
          <a:stretch/>
        </p:blipFill>
        <p:spPr>
          <a:xfrm>
            <a:off x="4511969" y="3097280"/>
            <a:ext cx="4321924" cy="22874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2533" y="87068"/>
            <a:ext cx="852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Satellite v. </a:t>
            </a:r>
            <a:r>
              <a:rPr lang="en-US" sz="2400" dirty="0" smtClean="0"/>
              <a:t>Model (projected to pixels):  </a:t>
            </a:r>
            <a:r>
              <a:rPr lang="en-US" sz="2400" dirty="0" smtClean="0"/>
              <a:t>6/</a:t>
            </a:r>
            <a:r>
              <a:rPr lang="en-US" sz="2400" dirty="0"/>
              <a:t>1</a:t>
            </a:r>
            <a:r>
              <a:rPr lang="en-US" sz="2400" dirty="0" smtClean="0"/>
              <a:t>/2010 over the LA basin</a:t>
            </a:r>
            <a:endParaRPr lang="en-US" sz="2400" dirty="0"/>
          </a:p>
        </p:txBody>
      </p:sp>
      <p:pic>
        <p:nvPicPr>
          <p:cNvPr id="12" name="Picture 11" descr="nasaomiwrf_cno2_swath_Page_0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6083" r="10686" b="30402"/>
          <a:stretch/>
        </p:blipFill>
        <p:spPr>
          <a:xfrm>
            <a:off x="200500" y="748074"/>
            <a:ext cx="4342667" cy="22874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58075" y="746726"/>
            <a:ext cx="1638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OMI NO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14" name="Picture 13" descr="knmiomiwrf_cno2_swath_Page_0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16569" r="10873" b="30647"/>
          <a:stretch/>
        </p:blipFill>
        <p:spPr>
          <a:xfrm>
            <a:off x="4557312" y="795105"/>
            <a:ext cx="4301125" cy="22561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75735" y="766658"/>
            <a:ext cx="160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KNMI OMI NO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16" name="Picture 15" descr="behromiwrf_cno2_swath_Page_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16814" r="11062" b="30646"/>
          <a:stretch/>
        </p:blipFill>
        <p:spPr>
          <a:xfrm>
            <a:off x="200500" y="3102469"/>
            <a:ext cx="4311469" cy="22457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27318" y="3057310"/>
            <a:ext cx="1584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BEHR OMI NO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7053142" y="3063414"/>
            <a:ext cx="184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WRF-</a:t>
            </a:r>
            <a:r>
              <a:rPr lang="en-US" dirty="0" err="1" smtClean="0"/>
              <a:t>Chem</a:t>
            </a:r>
            <a:r>
              <a:rPr lang="en-US" dirty="0" smtClean="0"/>
              <a:t> NEI05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3885" y="654253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95865" y="5798579"/>
            <a:ext cx="8229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Excellent spatial coverage of satellite data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Large difference among the retrievals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Model (NEI05) &gt;&gt; OMI columns  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>
                <a:sym typeface="Wingdings"/>
              </a:rPr>
              <a:t>Satellite problem</a:t>
            </a:r>
            <a:r>
              <a:rPr lang="en-US" dirty="0" smtClean="0">
                <a:sym typeface="Wingdings"/>
              </a:rPr>
              <a:t>? or Emission problem?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69429" y="997527"/>
            <a:ext cx="1287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OMI albedo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GMI NO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62943" y="1014460"/>
            <a:ext cx="1287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OMI albedo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TM4 NO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7318" y="3289638"/>
            <a:ext cx="16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MODIS albedo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WRF-</a:t>
            </a:r>
            <a:r>
              <a:rPr lang="en-US" dirty="0" err="1" smtClean="0">
                <a:solidFill>
                  <a:srgbClr val="FF0000"/>
                </a:solidFill>
              </a:rPr>
              <a:t>Chem</a:t>
            </a:r>
            <a:r>
              <a:rPr lang="en-US" dirty="0" smtClean="0">
                <a:solidFill>
                  <a:srgbClr val="FF0000"/>
                </a:solidFill>
              </a:rPr>
              <a:t> NO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5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2500" y="215004"/>
            <a:ext cx="76326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/>
              </a:rPr>
              <a:t>Consistent large biases </a:t>
            </a:r>
            <a:r>
              <a:rPr lang="en-US" sz="2200" dirty="0" smtClean="0">
                <a:latin typeface="Arial"/>
                <a:sym typeface="Wingdings"/>
              </a:rPr>
              <a:t> </a:t>
            </a:r>
            <a:r>
              <a:rPr lang="en-US" sz="2200" dirty="0">
                <a:latin typeface="Arial"/>
                <a:sym typeface="Wingdings"/>
              </a:rPr>
              <a:t>i</a:t>
            </a:r>
            <a:r>
              <a:rPr lang="en-US" sz="2200" dirty="0" smtClean="0">
                <a:latin typeface="Arial"/>
              </a:rPr>
              <a:t>ssues in emission inventory</a:t>
            </a:r>
            <a:endParaRPr lang="en-US" sz="2200" dirty="0"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885" y="732497"/>
            <a:ext cx="9116092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08251" y="1439045"/>
            <a:ext cx="1973504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Emission year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2005</a:t>
            </a:r>
            <a:endParaRPr lang="en-US" dirty="0">
              <a:solidFill>
                <a:srgbClr val="FF0000"/>
              </a:solidFill>
              <a:sym typeface="Wingdings"/>
            </a:endParaRPr>
          </a:p>
          <a:p>
            <a:r>
              <a:rPr lang="en-US" dirty="0" err="1" smtClean="0">
                <a:sym typeface="Wingdings"/>
              </a:rPr>
              <a:t>CalNex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(</a:t>
            </a:r>
            <a:r>
              <a:rPr lang="en-US" dirty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imulation period)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2010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1581" y="2082799"/>
            <a:ext cx="3129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WRF(Model)/Obs. &gt; 1.4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865" y="751018"/>
            <a:ext cx="3556000" cy="3182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65" y="3746728"/>
            <a:ext cx="3556000" cy="3182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065" y="3746728"/>
            <a:ext cx="3556000" cy="3182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34408" y="1490135"/>
            <a:ext cx="200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In-situ Aircraft Obs.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6715" y="4284132"/>
            <a:ext cx="154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Satellite (OMI)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9865" y="4265602"/>
            <a:ext cx="1715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CU-AMAX-DOAS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2133" y="3509666"/>
            <a:ext cx="4741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80798" y="6505601"/>
            <a:ext cx="4741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71066" y="6513677"/>
            <a:ext cx="4741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08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2816</TotalTime>
  <Words>1830</Words>
  <Application>Microsoft Macintosh PowerPoint</Application>
  <PresentationFormat>On-screen Show (4:3)</PresentationFormat>
  <Paragraphs>295</Paragraphs>
  <Slides>24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Evaluation of NOx emission inventories in California  using multi-satellite data sets, AMAX-DOAS, in-situ airborne measurements, and regional model simulations  during the CalNex 2010</vt:lpstr>
      <vt:lpstr>PowerPoint Presentation</vt:lpstr>
      <vt:lpstr>Outline</vt:lpstr>
      <vt:lpstr>California case: CalNex 2010 (California Research at the Nexus of Air Quality and Climate Change) http://www.esrl.noaa.gov/csd/calnex</vt:lpstr>
      <vt:lpstr>Satellite tropospheric NO2 columns and trend: the LA basin</vt:lpstr>
      <vt:lpstr>Satellite tropospheric NO2 columns and trend: the LA basin</vt:lpstr>
      <vt:lpstr>Using model for evaluation of NOX emission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Diurnal variations of NOx emissions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NOx emission used for CMAQ simulations</vt:lpstr>
      <vt:lpstr>CMAQ v. WRF-Chem  NO2 columns </vt:lpstr>
      <vt:lpstr>CMAQ v. OMI (NASA, KNMI, BEHR)</vt:lpstr>
      <vt:lpstr>Impact of A Priori NO2 profiles on NASA OMI retrieval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Si-Wan Kim</dc:creator>
  <cp:lastModifiedBy>Si-Wan Kim</cp:lastModifiedBy>
  <cp:revision>785</cp:revision>
  <dcterms:created xsi:type="dcterms:W3CDTF">2012-11-27T21:01:59Z</dcterms:created>
  <dcterms:modified xsi:type="dcterms:W3CDTF">2013-10-29T11:21:34Z</dcterms:modified>
</cp:coreProperties>
</file>