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76" r:id="rId2"/>
    <p:sldId id="370" r:id="rId3"/>
    <p:sldId id="344" r:id="rId4"/>
    <p:sldId id="349" r:id="rId5"/>
    <p:sldId id="350" r:id="rId6"/>
    <p:sldId id="351" r:id="rId7"/>
    <p:sldId id="352" r:id="rId8"/>
    <p:sldId id="353" r:id="rId9"/>
    <p:sldId id="356" r:id="rId10"/>
    <p:sldId id="372" r:id="rId11"/>
    <p:sldId id="357" r:id="rId12"/>
    <p:sldId id="358" r:id="rId13"/>
    <p:sldId id="359" r:id="rId14"/>
    <p:sldId id="361" r:id="rId15"/>
    <p:sldId id="362" r:id="rId16"/>
    <p:sldId id="364" r:id="rId17"/>
    <p:sldId id="365" r:id="rId18"/>
    <p:sldId id="345" r:id="rId19"/>
    <p:sldId id="366" r:id="rId20"/>
    <p:sldId id="376" r:id="rId21"/>
    <p:sldId id="368" r:id="rId22"/>
    <p:sldId id="375" r:id="rId23"/>
    <p:sldId id="373" r:id="rId24"/>
    <p:sldId id="377" r:id="rId2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CDA8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6" autoAdjust="0"/>
    <p:restoredTop sz="94600" autoAdjust="0"/>
  </p:normalViewPr>
  <p:slideViewPr>
    <p:cSldViewPr>
      <p:cViewPr>
        <p:scale>
          <a:sx n="80" d="100"/>
          <a:sy n="80" d="100"/>
        </p:scale>
        <p:origin x="-1688" y="-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1" tIns="46151" rIns="92301" bIns="46151" rtlCol="0"/>
          <a:lstStyle>
            <a:lvl1pPr algn="r">
              <a:defRPr sz="1200"/>
            </a:lvl1pPr>
          </a:lstStyle>
          <a:p>
            <a:fld id="{0085DC63-5220-4D44-BB95-1971E560EE91}" type="datetimeFigureOut">
              <a:rPr lang="en-US" smtClean="0"/>
              <a:pPr/>
              <a:t>10/29/13</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301" tIns="46151" rIns="92301" bIns="46151"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1" rIns="92301"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1" rIns="92301"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1" tIns="46151" rIns="92301" bIns="46151" rtlCol="0" anchor="b"/>
          <a:lstStyle>
            <a:lvl1pPr algn="r">
              <a:defRPr sz="1200"/>
            </a:lvl1pPr>
          </a:lstStyle>
          <a:p>
            <a:fld id="{44968C90-F160-400A-9168-041FF088281A}" type="slidenum">
              <a:rPr lang="en-US" smtClean="0"/>
              <a:pPr/>
              <a:t>‹#›</a:t>
            </a:fld>
            <a:endParaRPr lang="en-US"/>
          </a:p>
        </p:txBody>
      </p:sp>
    </p:spTree>
    <p:extLst>
      <p:ext uri="{BB962C8B-B14F-4D97-AF65-F5344CB8AC3E}">
        <p14:creationId xmlns:p14="http://schemas.microsoft.com/office/powerpoint/2010/main" val="197141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vl1p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3124200" cy="365125"/>
          </a:xfrm>
          <a:prstGeom prst="rect">
            <a:avLst/>
          </a:prstGeom>
        </p:spPr>
        <p:txBody>
          <a:bodyPr vert="horz" lIns="0" tIns="0" rIns="0" bIns="0" anchor="b"/>
          <a:lstStyle>
            <a:lvl1pPr algn="l" eaLnBrk="1" latinLnBrk="0" hangingPunct="1">
              <a:defRPr kumimoji="0" sz="1400">
                <a:solidFill>
                  <a:schemeClr val="tx2">
                    <a:shade val="90000"/>
                  </a:schemeClr>
                </a:solidFill>
                <a:latin typeface="Arial Black" pitchFamily="34" charset="0"/>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Black" pitchFamily="34" charset="0"/>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p:nvPicPr>
        <p:blipFill>
          <a:blip r:embed="rId11"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png"/><Relationship Id="rId3"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gif"/><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a:t>
            </a:fld>
            <a:endParaRPr lang="en-US" dirty="0"/>
          </a:p>
        </p:txBody>
      </p:sp>
      <p:sp>
        <p:nvSpPr>
          <p:cNvPr id="16" name="Title 1"/>
          <p:cNvSpPr txBox="1">
            <a:spLocks/>
          </p:cNvSpPr>
          <p:nvPr/>
        </p:nvSpPr>
        <p:spPr>
          <a:xfrm>
            <a:off x="381000" y="1752600"/>
            <a:ext cx="8458200" cy="1600200"/>
          </a:xfrm>
          <a:prstGeom prst="rect">
            <a:avLst/>
          </a:prstGeom>
        </p:spPr>
        <p:txBody>
          <a:bodyPr/>
          <a:lstStyle/>
          <a:p>
            <a:pPr lvl="0" algn="ctr">
              <a:spcBef>
                <a:spcPct val="0"/>
              </a:spcBef>
              <a:defRPr/>
            </a:pPr>
            <a:r>
              <a:rPr lang="en-US" sz="3200" dirty="0" smtClean="0"/>
              <a:t>HCHO and NO</a:t>
            </a:r>
            <a:r>
              <a:rPr lang="en-US" sz="3200" baseline="-25000" dirty="0" smtClean="0"/>
              <a:t>2</a:t>
            </a:r>
            <a:r>
              <a:rPr lang="en-US" sz="3200" dirty="0" smtClean="0"/>
              <a:t> column comparisons between OMI, GOME-2 and CMAQ </a:t>
            </a:r>
          </a:p>
          <a:p>
            <a:pPr lvl="0" algn="ctr">
              <a:spcBef>
                <a:spcPct val="0"/>
              </a:spcBef>
              <a:defRPr/>
            </a:pPr>
            <a:r>
              <a:rPr lang="en-US" sz="3200" dirty="0" smtClean="0"/>
              <a:t>during 2013 SENEX campaign</a:t>
            </a:r>
            <a:r>
              <a:rPr kumimoji="0" lang="en-US" sz="3200" b="0" i="0" u="none" strike="noStrike" kern="1200" cap="none" spc="0" normalizeH="0" noProof="0" dirty="0" smtClean="0">
                <a:ln>
                  <a:noFill/>
                </a:ln>
                <a:solidFill>
                  <a:schemeClr val="tx2"/>
                </a:solidFill>
                <a:effectLst/>
                <a:uLnTx/>
                <a:uFillTx/>
                <a:latin typeface="+mj-lt"/>
                <a:ea typeface="+mj-ea"/>
                <a:cs typeface="+mj-cs"/>
              </a:rPr>
              <a:t> </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8" name="Rectangle 3"/>
          <p:cNvSpPr txBox="1">
            <a:spLocks noChangeArrowheads="1"/>
          </p:cNvSpPr>
          <p:nvPr/>
        </p:nvSpPr>
        <p:spPr>
          <a:xfrm>
            <a:off x="609600" y="4038600"/>
            <a:ext cx="8305800" cy="1828800"/>
          </a:xfrm>
          <a:prstGeom prst="rect">
            <a:avLst/>
          </a:prstGeom>
        </p:spPr>
        <p:txBody>
          <a:bodyPr>
            <a:noAutofit/>
          </a:bodyPr>
          <a:lstStyle/>
          <a:p>
            <a:pPr algn="ctr"/>
            <a:r>
              <a:rPr lang="en-US" sz="2000" dirty="0" smtClean="0"/>
              <a:t>Hyun </a:t>
            </a:r>
            <a:r>
              <a:rPr lang="en-US" sz="2000" dirty="0" err="1" smtClean="0"/>
              <a:t>Cheol</a:t>
            </a:r>
            <a:r>
              <a:rPr lang="en-US" sz="2000" dirty="0" smtClean="0"/>
              <a:t> Kim </a:t>
            </a:r>
            <a:r>
              <a:rPr lang="en-US" sz="2000" baseline="30000" dirty="0" smtClean="0"/>
              <a:t>1,2</a:t>
            </a:r>
            <a:r>
              <a:rPr lang="en-US" sz="2000" dirty="0" smtClean="0"/>
              <a:t>, Li Pan </a:t>
            </a:r>
            <a:r>
              <a:rPr lang="en-US" sz="2000" baseline="30000" dirty="0" smtClean="0"/>
              <a:t>1,2</a:t>
            </a:r>
            <a:r>
              <a:rPr lang="en-US" sz="2000" dirty="0" smtClean="0"/>
              <a:t>, Pius Lee </a:t>
            </a:r>
            <a:r>
              <a:rPr lang="en-US" sz="2000" baseline="30000" dirty="0" smtClean="0"/>
              <a:t>1</a:t>
            </a:r>
            <a:r>
              <a:rPr lang="en-US" sz="2000" dirty="0" smtClean="0"/>
              <a:t>, Rick Saylor </a:t>
            </a:r>
            <a:r>
              <a:rPr lang="en-US" sz="2000" baseline="30000" dirty="0" smtClean="0"/>
              <a:t>3</a:t>
            </a:r>
            <a:r>
              <a:rPr lang="en-US" sz="2000" dirty="0" smtClean="0"/>
              <a:t>, and Daniel Tong </a:t>
            </a:r>
            <a:r>
              <a:rPr lang="en-US" sz="2000" baseline="30000" dirty="0" smtClean="0"/>
              <a:t>1,2</a:t>
            </a:r>
          </a:p>
          <a:p>
            <a:pPr algn="ctr"/>
            <a:endParaRPr lang="en-US" sz="2000" dirty="0" smtClean="0"/>
          </a:p>
          <a:p>
            <a:pPr algn="ctr"/>
            <a:r>
              <a:rPr lang="en-US" sz="1600" baseline="30000" dirty="0" smtClean="0"/>
              <a:t>1</a:t>
            </a:r>
            <a:r>
              <a:rPr lang="en-US" sz="1600" dirty="0" smtClean="0"/>
              <a:t> NOAA/Air Resources Laboratory, College Park, MD</a:t>
            </a:r>
          </a:p>
          <a:p>
            <a:pPr algn="ctr"/>
            <a:r>
              <a:rPr lang="en-US" sz="1600" baseline="30000" dirty="0" smtClean="0"/>
              <a:t>2</a:t>
            </a:r>
            <a:r>
              <a:rPr lang="en-US" sz="1600" dirty="0" smtClean="0"/>
              <a:t> UMD/Cooperative Institute for Climate and Satellites, College Park, MD</a:t>
            </a:r>
          </a:p>
          <a:p>
            <a:pPr algn="ctr"/>
            <a:r>
              <a:rPr lang="en-US" sz="1600" baseline="30000" dirty="0" smtClean="0"/>
              <a:t>3</a:t>
            </a:r>
            <a:r>
              <a:rPr lang="en-US" sz="1600" dirty="0" smtClean="0"/>
              <a:t> NOAA/ARL/Atmospheric Turbulence and Diffusion Division, Oak Ridge, TN</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altLang="ko-KR" sz="3200" dirty="0" smtClean="0"/>
              <a:t>How downscaling method works</a:t>
            </a:r>
            <a:endParaRPr lang="ko-KR" altLang="en-US" sz="3200" dirty="0"/>
          </a:p>
        </p:txBody>
      </p:sp>
      <p:sp>
        <p:nvSpPr>
          <p:cNvPr id="5" name="Content Placeholder 4"/>
          <p:cNvSpPr>
            <a:spLocks noGrp="1"/>
          </p:cNvSpPr>
          <p:nvPr>
            <p:ph idx="1"/>
          </p:nvPr>
        </p:nvSpPr>
        <p:spPr/>
        <p:txBody>
          <a:bodyPr>
            <a:normAutofit/>
          </a:bodyPr>
          <a:lstStyle/>
          <a:p>
            <a:r>
              <a:rPr lang="en-US" altLang="ko-KR" sz="2400" dirty="0" smtClean="0"/>
              <a:t>Satellite measurement is strictly preserved within each footprint. Strength of model does not affect satellite measurement’s strength at all.</a:t>
            </a:r>
          </a:p>
          <a:p>
            <a:r>
              <a:rPr lang="en-US" altLang="ko-KR" sz="2400" dirty="0" smtClean="0"/>
              <a:t>The only information that passed from model to satellite is relative spatial information within each satellite footprint.</a:t>
            </a:r>
          </a:p>
          <a:p>
            <a:r>
              <a:rPr lang="en-US" altLang="ko-KR" sz="2400" dirty="0" smtClean="0"/>
              <a:t>Eventually, this method converts systematic  negative bias due to coarse resolution to random errors, which can be cancelled out by temporal averaging.</a:t>
            </a:r>
            <a:endParaRPr lang="ko-KR" altLang="en-US" sz="2400" dirty="0"/>
          </a:p>
        </p:txBody>
      </p:sp>
      <p:sp>
        <p:nvSpPr>
          <p:cNvPr id="3" name="Date Placeholder 2"/>
          <p:cNvSpPr>
            <a:spLocks noGrp="1"/>
          </p:cNvSpPr>
          <p:nvPr>
            <p:ph type="dt" sz="half" idx="10"/>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yunCheol.Kim\Dropbox\work\2013 SENEX\talk\no2c-gome2-cr.201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1704163"/>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yunCheol.Kim\Dropbox\work\2013 SENEX\talk\no2c-gome2-ds.201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56341"/>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yunCheol.Kim\Dropbox\work\2013 SENEX\talk\no2c-cmaq.09_30.201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41741"/>
            <a:ext cx="4114800" cy="2525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4751" y="1601945"/>
            <a:ext cx="791242" cy="369332"/>
          </a:xfrm>
          <a:prstGeom prst="rect">
            <a:avLst/>
          </a:prstGeom>
          <a:noFill/>
        </p:spPr>
        <p:txBody>
          <a:bodyPr wrap="none" rtlCol="0">
            <a:spAutoFit/>
          </a:bodyPr>
          <a:lstStyle/>
          <a:p>
            <a:r>
              <a:rPr lang="en-US" dirty="0" smtClean="0"/>
              <a:t>CMAQ</a:t>
            </a:r>
            <a:endParaRPr lang="en-US" dirty="0"/>
          </a:p>
        </p:txBody>
      </p:sp>
      <p:sp>
        <p:nvSpPr>
          <p:cNvPr id="4" name="TextBox 3"/>
          <p:cNvSpPr txBox="1"/>
          <p:nvPr/>
        </p:nvSpPr>
        <p:spPr>
          <a:xfrm>
            <a:off x="4686300" y="1540823"/>
            <a:ext cx="1143000" cy="381000"/>
          </a:xfrm>
          <a:prstGeom prst="rect">
            <a:avLst/>
          </a:prstGeom>
          <a:noFill/>
        </p:spPr>
        <p:txBody>
          <a:bodyPr wrap="square" rtlCol="0">
            <a:spAutoFit/>
          </a:bodyPr>
          <a:lstStyle/>
          <a:p>
            <a:r>
              <a:rPr lang="en-US" dirty="0" smtClean="0"/>
              <a:t>GOME-2</a:t>
            </a:r>
            <a:endParaRPr lang="en-US" dirty="0"/>
          </a:p>
        </p:txBody>
      </p:sp>
      <p:sp>
        <p:nvSpPr>
          <p:cNvPr id="8" name="TextBox 7"/>
          <p:cNvSpPr txBox="1"/>
          <p:nvPr/>
        </p:nvSpPr>
        <p:spPr>
          <a:xfrm>
            <a:off x="3429000" y="6412468"/>
            <a:ext cx="1828800" cy="369332"/>
          </a:xfrm>
          <a:prstGeom prst="rect">
            <a:avLst/>
          </a:prstGeom>
          <a:noFill/>
        </p:spPr>
        <p:txBody>
          <a:bodyPr wrap="square" rtlCol="0">
            <a:spAutoFit/>
          </a:bodyPr>
          <a:lstStyle/>
          <a:p>
            <a:r>
              <a:rPr lang="en-US" dirty="0" smtClean="0"/>
              <a:t>GOME-2/ds</a:t>
            </a:r>
            <a:endParaRPr lang="en-US" dirty="0"/>
          </a:p>
        </p:txBody>
      </p:sp>
      <p:sp>
        <p:nvSpPr>
          <p:cNvPr id="5" name="TextBox 4"/>
          <p:cNvSpPr txBox="1"/>
          <p:nvPr/>
        </p:nvSpPr>
        <p:spPr>
          <a:xfrm>
            <a:off x="990600" y="5489138"/>
            <a:ext cx="3581400" cy="923330"/>
          </a:xfrm>
          <a:prstGeom prst="rect">
            <a:avLst/>
          </a:prstGeom>
          <a:noFill/>
        </p:spPr>
        <p:txBody>
          <a:bodyPr wrap="square" rtlCol="0">
            <a:spAutoFit/>
          </a:bodyPr>
          <a:lstStyle/>
          <a:p>
            <a:r>
              <a:rPr lang="en-US" dirty="0" smtClean="0"/>
              <a:t>Small-scale features are well reconstructed by downscaling method</a:t>
            </a:r>
            <a:endParaRPr lang="en-US" dirty="0"/>
          </a:p>
        </p:txBody>
      </p:sp>
      <p:cxnSp>
        <p:nvCxnSpPr>
          <p:cNvPr id="7" name="Straight Arrow Connector 6"/>
          <p:cNvCxnSpPr/>
          <p:nvPr/>
        </p:nvCxnSpPr>
        <p:spPr>
          <a:xfrm flipV="1">
            <a:off x="3962400" y="5715000"/>
            <a:ext cx="2667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57200" y="304800"/>
            <a:ext cx="8305800" cy="1143000"/>
          </a:xfrm>
          <a:prstGeom prst="rect">
            <a:avLst/>
          </a:prstGeom>
        </p:spPr>
        <p:txBody>
          <a:bodyPr vert="horz" lIns="0" tIns="45720" rIns="0" bIns="0" anchor="b">
            <a:normAutofit fontScale="85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3600" b="0" kern="1200">
                <a:ln>
                  <a:noFill/>
                </a:ln>
                <a:solidFill>
                  <a:schemeClr val="tx2"/>
                </a:solidFill>
                <a:effectLst/>
                <a:latin typeface="+mj-lt"/>
                <a:ea typeface="+mj-ea"/>
                <a:cs typeface="+mj-cs"/>
              </a:defRPr>
            </a:lvl1pPr>
          </a:lstStyle>
          <a:p>
            <a:pPr algn="ctr"/>
            <a:endParaRPr lang="en-US" sz="3200" dirty="0" smtClean="0"/>
          </a:p>
          <a:p>
            <a:pPr algn="ctr"/>
            <a:r>
              <a:rPr lang="en-US" sz="3200" dirty="0" smtClean="0"/>
              <a:t>Monthly mean NO2 columns (Jul 2011)</a:t>
            </a:r>
          </a:p>
          <a:p>
            <a:pPr algn="ctr"/>
            <a:r>
              <a:rPr lang="en-US" sz="3200" dirty="0" smtClean="0"/>
              <a:t>CMAQ, GOME-2, Adjusted GOME-2</a:t>
            </a:r>
            <a:endParaRPr lang="en-US" sz="3200" dirty="0"/>
          </a:p>
        </p:txBody>
      </p:sp>
    </p:spTree>
    <p:extLst>
      <p:ext uri="{BB962C8B-B14F-4D97-AF65-F5344CB8AC3E}">
        <p14:creationId xmlns:p14="http://schemas.microsoft.com/office/powerpoint/2010/main" val="19784683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yunCheol.Kim\Dropbox\work\2013 SENEX\talk\no2c-cmaq.13_30.201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17941"/>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yunCheol.Kim\Dropbox\work\2013 SENEX\talk\no2c-omi-cr.201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yunCheol.Kim\Dropbox\work\2013 SENEX\talk\no2c-omi-ds.201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56341"/>
            <a:ext cx="4114800" cy="252545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304800"/>
            <a:ext cx="8305800" cy="1143000"/>
          </a:xfrm>
          <a:prstGeom prst="rect">
            <a:avLst/>
          </a:prstGeom>
        </p:spPr>
        <p:txBody>
          <a:bodyPr vert="horz" lIns="0" tIns="45720" rIns="0" bIns="0" anchor="b">
            <a:normAutofit fontScale="85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3600" b="0" kern="1200">
                <a:ln>
                  <a:noFill/>
                </a:ln>
                <a:solidFill>
                  <a:schemeClr val="tx2"/>
                </a:solidFill>
                <a:effectLst/>
                <a:latin typeface="+mj-lt"/>
                <a:ea typeface="+mj-ea"/>
                <a:cs typeface="+mj-cs"/>
              </a:defRPr>
            </a:lvl1pPr>
          </a:lstStyle>
          <a:p>
            <a:pPr algn="ctr"/>
            <a:endParaRPr lang="en-US" sz="3200" dirty="0" smtClean="0"/>
          </a:p>
          <a:p>
            <a:pPr algn="ctr"/>
            <a:r>
              <a:rPr lang="en-US" sz="3200" dirty="0" smtClean="0"/>
              <a:t>Monthly mean NO2 columns (Jul 2011)</a:t>
            </a:r>
          </a:p>
          <a:p>
            <a:pPr algn="ctr"/>
            <a:r>
              <a:rPr lang="en-US" sz="3200" dirty="0" smtClean="0"/>
              <a:t>CMAQ, OMI, Adjusted OMI</a:t>
            </a:r>
            <a:endParaRPr lang="en-US" sz="3200" dirty="0"/>
          </a:p>
        </p:txBody>
      </p:sp>
      <p:sp>
        <p:nvSpPr>
          <p:cNvPr id="3" name="TextBox 2"/>
          <p:cNvSpPr txBox="1"/>
          <p:nvPr/>
        </p:nvSpPr>
        <p:spPr>
          <a:xfrm>
            <a:off x="416626" y="1633275"/>
            <a:ext cx="3124200" cy="369332"/>
          </a:xfrm>
          <a:prstGeom prst="rect">
            <a:avLst/>
          </a:prstGeom>
          <a:noFill/>
        </p:spPr>
        <p:txBody>
          <a:bodyPr wrap="square" rtlCol="0">
            <a:spAutoFit/>
          </a:bodyPr>
          <a:lstStyle/>
          <a:p>
            <a:r>
              <a:rPr lang="en-US" dirty="0" smtClean="0"/>
              <a:t>CMAQ</a:t>
            </a:r>
            <a:endParaRPr lang="en-US" dirty="0"/>
          </a:p>
        </p:txBody>
      </p:sp>
      <p:sp>
        <p:nvSpPr>
          <p:cNvPr id="8" name="TextBox 7"/>
          <p:cNvSpPr txBox="1"/>
          <p:nvPr/>
        </p:nvSpPr>
        <p:spPr>
          <a:xfrm>
            <a:off x="3886200" y="6324600"/>
            <a:ext cx="1143000" cy="369332"/>
          </a:xfrm>
          <a:prstGeom prst="rect">
            <a:avLst/>
          </a:prstGeom>
          <a:noFill/>
        </p:spPr>
        <p:txBody>
          <a:bodyPr wrap="square" rtlCol="0">
            <a:spAutoFit/>
          </a:bodyPr>
          <a:lstStyle/>
          <a:p>
            <a:r>
              <a:rPr lang="en-US" dirty="0" smtClean="0"/>
              <a:t>OMI/ds</a:t>
            </a:r>
            <a:endParaRPr lang="en-US" dirty="0"/>
          </a:p>
        </p:txBody>
      </p:sp>
      <p:sp>
        <p:nvSpPr>
          <p:cNvPr id="9" name="TextBox 8"/>
          <p:cNvSpPr txBox="1"/>
          <p:nvPr/>
        </p:nvSpPr>
        <p:spPr>
          <a:xfrm>
            <a:off x="4800600" y="1598013"/>
            <a:ext cx="1143000" cy="369332"/>
          </a:xfrm>
          <a:prstGeom prst="rect">
            <a:avLst/>
          </a:prstGeom>
          <a:noFill/>
        </p:spPr>
        <p:txBody>
          <a:bodyPr wrap="square" rtlCol="0">
            <a:spAutoFit/>
          </a:bodyPr>
          <a:lstStyle/>
          <a:p>
            <a:r>
              <a:rPr lang="en-US" dirty="0" smtClean="0"/>
              <a:t>OMI</a:t>
            </a:r>
            <a:endParaRPr lang="en-US" dirty="0"/>
          </a:p>
        </p:txBody>
      </p:sp>
      <p:sp>
        <p:nvSpPr>
          <p:cNvPr id="2" name="TextBox 1"/>
          <p:cNvSpPr txBox="1"/>
          <p:nvPr/>
        </p:nvSpPr>
        <p:spPr>
          <a:xfrm>
            <a:off x="452252" y="4724400"/>
            <a:ext cx="3814948" cy="1477328"/>
          </a:xfrm>
          <a:prstGeom prst="rect">
            <a:avLst/>
          </a:prstGeom>
          <a:noFill/>
        </p:spPr>
        <p:txBody>
          <a:bodyPr wrap="square" rtlCol="0">
            <a:spAutoFit/>
          </a:bodyPr>
          <a:lstStyle/>
          <a:p>
            <a:r>
              <a:rPr lang="en-US" dirty="0" smtClean="0"/>
              <a:t>Since OMI has better resolution than GOME-2, the adjustment effect in small that GOME-2 case, but it still shows clear improvement in urban cities.</a:t>
            </a:r>
            <a:endParaRPr lang="en-US" dirty="0"/>
          </a:p>
        </p:txBody>
      </p:sp>
    </p:spTree>
    <p:extLst>
      <p:ext uri="{BB962C8B-B14F-4D97-AF65-F5344CB8AC3E}">
        <p14:creationId xmlns:p14="http://schemas.microsoft.com/office/powerpoint/2010/main" val="762681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pPr algn="ctr"/>
            <a:r>
              <a:rPr lang="en-US" dirty="0" smtClean="0"/>
              <a:t>Difference (CMAQ-Sat)/Sat [%]</a:t>
            </a:r>
            <a:endParaRPr lang="en-US" dirty="0"/>
          </a:p>
        </p:txBody>
      </p:sp>
      <p:pic>
        <p:nvPicPr>
          <p:cNvPr id="4103" name="Picture 7" descr="C:\Users\HyunCheol.Kim\Dropbox\work\2013 SENEX\talk\cmaq-gome2-ratio.cr.201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2535"/>
            <a:ext cx="4572000" cy="28060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HyunCheol.Kim\Dropbox\work\2013 SENEX\talk\cmaq-gome2-ratio.ds.201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572000" cy="280606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HyunCheol.Kim\Dropbox\work\2013 SENEX\talk\cmaq-omi-ratio.cr.201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1935"/>
            <a:ext cx="4572000" cy="280606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HyunCheol.Kim\Dropbox\work\2013 SENEX\talk\cmaq-omi-ratio.ds.2011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482" y="4051935"/>
            <a:ext cx="4572000" cy="2806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581400"/>
            <a:ext cx="3505200" cy="369332"/>
          </a:xfrm>
          <a:prstGeom prst="rect">
            <a:avLst/>
          </a:prstGeom>
          <a:noFill/>
        </p:spPr>
        <p:txBody>
          <a:bodyPr wrap="square" rtlCol="0">
            <a:spAutoFit/>
          </a:bodyPr>
          <a:lstStyle/>
          <a:p>
            <a:r>
              <a:rPr lang="en-US" dirty="0" smtClean="0"/>
              <a:t>(CMAQ-GOME2)/GOME2</a:t>
            </a:r>
            <a:endParaRPr lang="en-US" dirty="0"/>
          </a:p>
        </p:txBody>
      </p:sp>
      <p:sp>
        <p:nvSpPr>
          <p:cNvPr id="9" name="TextBox 8"/>
          <p:cNvSpPr txBox="1"/>
          <p:nvPr/>
        </p:nvSpPr>
        <p:spPr>
          <a:xfrm>
            <a:off x="4648200" y="3581400"/>
            <a:ext cx="3505200" cy="369332"/>
          </a:xfrm>
          <a:prstGeom prst="rect">
            <a:avLst/>
          </a:prstGeom>
          <a:noFill/>
        </p:spPr>
        <p:txBody>
          <a:bodyPr wrap="square" rtlCol="0">
            <a:spAutoFit/>
          </a:bodyPr>
          <a:lstStyle/>
          <a:p>
            <a:r>
              <a:rPr lang="en-US" dirty="0" smtClean="0"/>
              <a:t>Resolution Adjusted</a:t>
            </a:r>
            <a:endParaRPr lang="en-US" dirty="0"/>
          </a:p>
        </p:txBody>
      </p:sp>
      <p:sp>
        <p:nvSpPr>
          <p:cNvPr id="10" name="TextBox 9"/>
          <p:cNvSpPr txBox="1"/>
          <p:nvPr/>
        </p:nvSpPr>
        <p:spPr>
          <a:xfrm>
            <a:off x="152400" y="6488668"/>
            <a:ext cx="3505200" cy="369332"/>
          </a:xfrm>
          <a:prstGeom prst="rect">
            <a:avLst/>
          </a:prstGeom>
          <a:noFill/>
        </p:spPr>
        <p:txBody>
          <a:bodyPr wrap="square" rtlCol="0">
            <a:spAutoFit/>
          </a:bodyPr>
          <a:lstStyle/>
          <a:p>
            <a:r>
              <a:rPr lang="en-US" dirty="0" smtClean="0"/>
              <a:t>(CMAQ-OMI)/OMI</a:t>
            </a:r>
            <a:endParaRPr lang="en-US" dirty="0"/>
          </a:p>
        </p:txBody>
      </p:sp>
      <p:sp>
        <p:nvSpPr>
          <p:cNvPr id="11" name="TextBox 10"/>
          <p:cNvSpPr txBox="1"/>
          <p:nvPr/>
        </p:nvSpPr>
        <p:spPr>
          <a:xfrm>
            <a:off x="4648200" y="6488668"/>
            <a:ext cx="3505200" cy="369332"/>
          </a:xfrm>
          <a:prstGeom prst="rect">
            <a:avLst/>
          </a:prstGeom>
          <a:noFill/>
        </p:spPr>
        <p:txBody>
          <a:bodyPr wrap="square" rtlCol="0">
            <a:spAutoFit/>
          </a:bodyPr>
          <a:lstStyle/>
          <a:p>
            <a:r>
              <a:rPr lang="en-US" dirty="0" smtClean="0"/>
              <a:t>Resolution Adjusted</a:t>
            </a:r>
            <a:endParaRPr lang="en-US" dirty="0"/>
          </a:p>
        </p:txBody>
      </p:sp>
    </p:spTree>
    <p:extLst>
      <p:ext uri="{BB962C8B-B14F-4D97-AF65-F5344CB8AC3E}">
        <p14:creationId xmlns:p14="http://schemas.microsoft.com/office/powerpoint/2010/main" val="47342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143000"/>
          </a:xfrm>
        </p:spPr>
        <p:txBody>
          <a:bodyPr>
            <a:normAutofit/>
          </a:bodyPr>
          <a:lstStyle/>
          <a:p>
            <a:pPr algn="ctr"/>
            <a:r>
              <a:rPr lang="en-US" sz="3200" dirty="0"/>
              <a:t>HCHO column </a:t>
            </a:r>
            <a:r>
              <a:rPr lang="en-US" sz="3200" dirty="0" smtClean="0"/>
              <a:t>CMAQ &amp; GOME-2 </a:t>
            </a:r>
            <a:r>
              <a:rPr lang="en-US" sz="3200" dirty="0"/>
              <a:t>(Jul </a:t>
            </a:r>
            <a:r>
              <a:rPr lang="en-US" sz="3200" dirty="0" smtClean="0"/>
              <a:t>2011)</a:t>
            </a:r>
            <a:endParaRPr lang="en-US" sz="3200" dirty="0"/>
          </a:p>
        </p:txBody>
      </p:sp>
      <p:pic>
        <p:nvPicPr>
          <p:cNvPr id="7170" name="Picture 2" descr="C:\Users\HyunCheol.Kim\Dropbox\work\2013 SENEX\talk\hcho.gome2a.4007899_50x30k108.rw.201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51935"/>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HyunCheol.Kim\Dropbox\work\2013 SENEX\talk\hcho.gome2a.4151743_147x89k36.rw.201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29075"/>
            <a:ext cx="4114800" cy="25460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yunCheol.Kim\Dropbox\work\2013 SENEX\talk\hcho.gome2a.4199272_442x265k12.rw.201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08735"/>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HyunCheol.Kim\Dropbox\work\2013 SENEX\talk\hcho.cmaq.4199272_442x265k12.9_30LT.2011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4114800" cy="252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045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ormAutofit/>
          </a:bodyPr>
          <a:lstStyle/>
          <a:p>
            <a:pPr algn="ctr"/>
            <a:r>
              <a:rPr lang="en-US" sz="3200" dirty="0" smtClean="0"/>
              <a:t>HCHO column comparison (CMAQ &amp; GOME-2)</a:t>
            </a:r>
            <a:endParaRPr lang="en-US" sz="3200" dirty="0"/>
          </a:p>
        </p:txBody>
      </p:sp>
      <p:pic>
        <p:nvPicPr>
          <p:cNvPr id="3074" name="Picture 2" descr="C:\Users\HyunCheol.Kim\Dropbox\work\2013 SENEX\talk\hcho-ratio-gome2-cmaq.5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43000"/>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yunCheol.Kim\Dropbox\work\2013 SENEX\talk\hcho-ratio-gome2-cmaq.5x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4114800" cy="2546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yunCheol.Kim\Dropbox\work\2013 SENEX\talk\hcho-ratio-gome2-cmaq-.5x3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4114800" cy="25460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HyunCheol.Kim\Dropbox\work\2013 SENEX\talk\hcho-ratio-gome2-cmaq.5x1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6200"/>
            <a:ext cx="4114800" cy="25254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6800" y="3657600"/>
            <a:ext cx="3200400" cy="369332"/>
          </a:xfrm>
          <a:prstGeom prst="rect">
            <a:avLst/>
          </a:prstGeom>
          <a:noFill/>
        </p:spPr>
        <p:txBody>
          <a:bodyPr wrap="square" rtlCol="0">
            <a:spAutoFit/>
          </a:bodyPr>
          <a:lstStyle/>
          <a:p>
            <a:r>
              <a:rPr lang="en-US" altLang="ko-KR" dirty="0" smtClean="0"/>
              <a:t>Difference (CMAS-GOME2)</a:t>
            </a:r>
            <a:endParaRPr lang="ko-KR" altLang="en-US" dirty="0"/>
          </a:p>
        </p:txBody>
      </p:sp>
      <p:sp>
        <p:nvSpPr>
          <p:cNvPr id="8" name="TextBox 7"/>
          <p:cNvSpPr txBox="1"/>
          <p:nvPr/>
        </p:nvSpPr>
        <p:spPr>
          <a:xfrm>
            <a:off x="5562600" y="3657600"/>
            <a:ext cx="3200400" cy="369332"/>
          </a:xfrm>
          <a:prstGeom prst="rect">
            <a:avLst/>
          </a:prstGeom>
          <a:noFill/>
        </p:spPr>
        <p:txBody>
          <a:bodyPr wrap="square" rtlCol="0">
            <a:spAutoFit/>
          </a:bodyPr>
          <a:lstStyle/>
          <a:p>
            <a:r>
              <a:rPr lang="en-US" altLang="ko-KR" dirty="0" smtClean="0"/>
              <a:t>% Difference (12km)</a:t>
            </a:r>
            <a:endParaRPr lang="ko-KR" altLang="en-US" dirty="0"/>
          </a:p>
        </p:txBody>
      </p:sp>
      <p:sp>
        <p:nvSpPr>
          <p:cNvPr id="9" name="TextBox 8"/>
          <p:cNvSpPr txBox="1"/>
          <p:nvPr/>
        </p:nvSpPr>
        <p:spPr>
          <a:xfrm>
            <a:off x="5562600" y="6336268"/>
            <a:ext cx="3200400" cy="369332"/>
          </a:xfrm>
          <a:prstGeom prst="rect">
            <a:avLst/>
          </a:prstGeom>
          <a:noFill/>
        </p:spPr>
        <p:txBody>
          <a:bodyPr wrap="square" rtlCol="0">
            <a:spAutoFit/>
          </a:bodyPr>
          <a:lstStyle/>
          <a:p>
            <a:r>
              <a:rPr lang="en-US" altLang="ko-KR" dirty="0" smtClean="0"/>
              <a:t>% Difference (108km)</a:t>
            </a:r>
            <a:endParaRPr lang="ko-KR" altLang="en-US" dirty="0"/>
          </a:p>
        </p:txBody>
      </p:sp>
      <p:sp>
        <p:nvSpPr>
          <p:cNvPr id="10" name="TextBox 9"/>
          <p:cNvSpPr txBox="1"/>
          <p:nvPr/>
        </p:nvSpPr>
        <p:spPr>
          <a:xfrm>
            <a:off x="1295400" y="6336268"/>
            <a:ext cx="3200400" cy="369332"/>
          </a:xfrm>
          <a:prstGeom prst="rect">
            <a:avLst/>
          </a:prstGeom>
          <a:noFill/>
        </p:spPr>
        <p:txBody>
          <a:bodyPr wrap="square" rtlCol="0">
            <a:spAutoFit/>
          </a:bodyPr>
          <a:lstStyle/>
          <a:p>
            <a:r>
              <a:rPr lang="en-US" altLang="ko-KR" dirty="0" smtClean="0"/>
              <a:t>% Difference (36km)</a:t>
            </a:r>
            <a:endParaRPr lang="ko-KR" altLang="en-US" dirty="0"/>
          </a:p>
        </p:txBody>
      </p:sp>
    </p:spTree>
    <p:extLst>
      <p:ext uri="{BB962C8B-B14F-4D97-AF65-F5344CB8AC3E}">
        <p14:creationId xmlns:p14="http://schemas.microsoft.com/office/powerpoint/2010/main" val="117758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yunCheol.Kim\Dropbox\work\2013 SENEX\talk\CMAS2013_poster_L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905000"/>
            <a:ext cx="4885461" cy="36100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305800" cy="1143000"/>
          </a:xfrm>
        </p:spPr>
        <p:txBody>
          <a:bodyPr/>
          <a:lstStyle/>
          <a:p>
            <a:pPr algn="ctr"/>
            <a:r>
              <a:rPr lang="en-US" altLang="ko-KR" dirty="0" smtClean="0"/>
              <a:t>Preliminary comparison with SENEX</a:t>
            </a:r>
            <a:endParaRPr lang="ko-KR" altLang="en-US" dirty="0"/>
          </a:p>
        </p:txBody>
      </p:sp>
      <p:sp>
        <p:nvSpPr>
          <p:cNvPr id="4" name="TextBox 3"/>
          <p:cNvSpPr txBox="1"/>
          <p:nvPr/>
        </p:nvSpPr>
        <p:spPr>
          <a:xfrm>
            <a:off x="5109730" y="5715000"/>
            <a:ext cx="2286000" cy="369332"/>
          </a:xfrm>
          <a:prstGeom prst="rect">
            <a:avLst/>
          </a:prstGeom>
          <a:noFill/>
        </p:spPr>
        <p:txBody>
          <a:bodyPr wrap="square" rtlCol="0">
            <a:spAutoFit/>
          </a:bodyPr>
          <a:lstStyle/>
          <a:p>
            <a:r>
              <a:rPr lang="en-US" altLang="ko-KR" dirty="0" smtClean="0"/>
              <a:t>Poster by </a:t>
            </a:r>
            <a:r>
              <a:rPr lang="en-US" altLang="ko-KR" dirty="0" smtClean="0"/>
              <a:t>Pan</a:t>
            </a:r>
            <a:r>
              <a:rPr lang="en-US" altLang="ko-KR" dirty="0" smtClean="0"/>
              <a:t> </a:t>
            </a:r>
            <a:r>
              <a:rPr lang="en-US" altLang="ko-KR" dirty="0" smtClean="0"/>
              <a:t>et al. </a:t>
            </a:r>
            <a:endParaRPr lang="ko-KR" altLang="en-US" dirty="0"/>
          </a:p>
        </p:txBody>
      </p:sp>
      <p:sp>
        <p:nvSpPr>
          <p:cNvPr id="2" name="TextBox 1"/>
          <p:cNvSpPr txBox="1"/>
          <p:nvPr/>
        </p:nvSpPr>
        <p:spPr>
          <a:xfrm>
            <a:off x="152400" y="1869281"/>
            <a:ext cx="3657600" cy="3693319"/>
          </a:xfrm>
          <a:prstGeom prst="rect">
            <a:avLst/>
          </a:prstGeom>
          <a:noFill/>
        </p:spPr>
        <p:txBody>
          <a:bodyPr wrap="square" rtlCol="0">
            <a:spAutoFit/>
          </a:bodyPr>
          <a:lstStyle/>
          <a:p>
            <a:pPr marL="285750" indent="-285750">
              <a:buFont typeface="Wingdings" panose="05000000000000000000" pitchFamily="2" charset="2"/>
              <a:buChar char="q"/>
            </a:pPr>
            <a:r>
              <a:rPr lang="en-US" dirty="0"/>
              <a:t>The </a:t>
            </a:r>
            <a:r>
              <a:rPr lang="en-US" dirty="0" smtClean="0"/>
              <a:t>SENEX campaign targets </a:t>
            </a:r>
            <a:r>
              <a:rPr lang="en-US" dirty="0"/>
              <a:t>the investigation of the interactions between natural and anthropogenic emissions and their impact on air quality and climate change. </a:t>
            </a:r>
            <a:endParaRPr lang="en-US" dirty="0" smtClean="0"/>
          </a:p>
          <a:p>
            <a:pPr marL="285750" indent="-285750">
              <a:buFont typeface="Wingdings" panose="05000000000000000000" pitchFamily="2" charset="2"/>
              <a:buChar char="q"/>
            </a:pPr>
            <a:r>
              <a:rPr lang="en-US" dirty="0" smtClean="0"/>
              <a:t>To </a:t>
            </a:r>
            <a:r>
              <a:rPr lang="en-US" dirty="0"/>
              <a:t>support this field campaign, NOAA/Air Resources Laboratory provides high horizontal grid resolution (4km) CMAQ model simulations covering the Southeast U.S. to conduct a post-campaign analysis.</a:t>
            </a:r>
          </a:p>
        </p:txBody>
      </p:sp>
    </p:spTree>
    <p:extLst>
      <p:ext uri="{BB962C8B-B14F-4D97-AF65-F5344CB8AC3E}">
        <p14:creationId xmlns:p14="http://schemas.microsoft.com/office/powerpoint/2010/main" val="387470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ormAutofit/>
          </a:bodyPr>
          <a:lstStyle/>
          <a:p>
            <a:pPr algn="ctr"/>
            <a:r>
              <a:rPr lang="en-US" sz="3200" dirty="0" smtClean="0"/>
              <a:t>NO</a:t>
            </a:r>
            <a:r>
              <a:rPr lang="en-US" sz="3200" baseline="-25000" dirty="0" smtClean="0"/>
              <a:t>2</a:t>
            </a:r>
            <a:r>
              <a:rPr lang="en-US" sz="3200" dirty="0" smtClean="0"/>
              <a:t> column comparison (06/10~07/18 average)</a:t>
            </a:r>
            <a:endParaRPr lang="en-US" sz="3200" dirty="0"/>
          </a:p>
        </p:txBody>
      </p:sp>
      <p:pic>
        <p:nvPicPr>
          <p:cNvPr id="1026" name="Picture 2" descr="C:\Users\HyunCheol.Kim\Dropbox\work\2013 SENEX\talk\no2.cmaq.467427_308x244k4.20130610-20130718.1330L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311876"/>
            <a:ext cx="3017520" cy="24441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yunCheol.Kim\Dropbox\work\2013 SENEX\talk\no2.gome2-temis.467427_308x244k4.20130610-201307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9" y="1588615"/>
            <a:ext cx="3017520" cy="2444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yunCheol.Kim\Dropbox\work\2013 SENEX\talk\no2.gome2-temis.467427_308x244k4.20130610-20130718.w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8480" y="1588618"/>
            <a:ext cx="3017520" cy="24441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yunCheol.Kim\Dropbox\work\2013 SENEX\talk\no2.omi-temis.467427_308x244k4.20130610-201307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29" y="4337606"/>
            <a:ext cx="3017520" cy="24441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yunCheol.Kim\Dropbox\work\2013 SENEX\talk\no2.omi-temis.467427_308x244k4.20130610-20130718.w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3949" y="4337609"/>
            <a:ext cx="3017520" cy="244419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yunCheol.Kim\Dropbox\work\2013 SENEX\talk\no2.cmaq.467427_308x244k4.20130610-20130718.0930L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0490" y="1600200"/>
            <a:ext cx="3017520" cy="24441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83710" y="-381000"/>
            <a:ext cx="1066800" cy="381000"/>
          </a:xfrm>
          <a:prstGeom prst="rect">
            <a:avLst/>
          </a:prstGeom>
          <a:noFill/>
        </p:spPr>
        <p:txBody>
          <a:bodyPr wrap="square" rtlCol="0">
            <a:spAutoFit/>
          </a:bodyPr>
          <a:lstStyle/>
          <a:p>
            <a:r>
              <a:rPr lang="en-US" dirty="0" smtClean="0"/>
              <a:t>CMAQ</a:t>
            </a:r>
            <a:endParaRPr lang="en-US" dirty="0"/>
          </a:p>
        </p:txBody>
      </p:sp>
      <p:sp>
        <p:nvSpPr>
          <p:cNvPr id="10" name="TextBox 9"/>
          <p:cNvSpPr txBox="1"/>
          <p:nvPr/>
        </p:nvSpPr>
        <p:spPr>
          <a:xfrm>
            <a:off x="81169" y="1398115"/>
            <a:ext cx="1066800" cy="381000"/>
          </a:xfrm>
          <a:prstGeom prst="rect">
            <a:avLst/>
          </a:prstGeom>
          <a:noFill/>
        </p:spPr>
        <p:txBody>
          <a:bodyPr wrap="square" rtlCol="0">
            <a:spAutoFit/>
          </a:bodyPr>
          <a:lstStyle/>
          <a:p>
            <a:r>
              <a:rPr lang="en-US" dirty="0" smtClean="0"/>
              <a:t>GOME-2</a:t>
            </a:r>
            <a:endParaRPr lang="en-US" dirty="0"/>
          </a:p>
        </p:txBody>
      </p:sp>
      <p:sp>
        <p:nvSpPr>
          <p:cNvPr id="11" name="TextBox 10"/>
          <p:cNvSpPr txBox="1"/>
          <p:nvPr/>
        </p:nvSpPr>
        <p:spPr>
          <a:xfrm>
            <a:off x="3081449" y="1415534"/>
            <a:ext cx="2362200" cy="369332"/>
          </a:xfrm>
          <a:prstGeom prst="rect">
            <a:avLst/>
          </a:prstGeom>
          <a:noFill/>
        </p:spPr>
        <p:txBody>
          <a:bodyPr wrap="square" rtlCol="0">
            <a:spAutoFit/>
          </a:bodyPr>
          <a:lstStyle/>
          <a:p>
            <a:r>
              <a:rPr lang="en-US" dirty="0" smtClean="0"/>
              <a:t>GOME-2/ds</a:t>
            </a:r>
            <a:endParaRPr lang="en-US" dirty="0"/>
          </a:p>
        </p:txBody>
      </p:sp>
      <p:sp>
        <p:nvSpPr>
          <p:cNvPr id="13" name="TextBox 12"/>
          <p:cNvSpPr txBox="1"/>
          <p:nvPr/>
        </p:nvSpPr>
        <p:spPr>
          <a:xfrm>
            <a:off x="6140490" y="1375354"/>
            <a:ext cx="2514600" cy="369332"/>
          </a:xfrm>
          <a:prstGeom prst="rect">
            <a:avLst/>
          </a:prstGeom>
          <a:noFill/>
        </p:spPr>
        <p:txBody>
          <a:bodyPr wrap="square" rtlCol="0">
            <a:spAutoFit/>
          </a:bodyPr>
          <a:lstStyle/>
          <a:p>
            <a:r>
              <a:rPr lang="en-US" dirty="0" smtClean="0"/>
              <a:t>CMAQ (09:30LT)</a:t>
            </a:r>
            <a:endParaRPr lang="en-US" dirty="0"/>
          </a:p>
        </p:txBody>
      </p:sp>
      <p:sp>
        <p:nvSpPr>
          <p:cNvPr id="14" name="TextBox 13"/>
          <p:cNvSpPr txBox="1"/>
          <p:nvPr/>
        </p:nvSpPr>
        <p:spPr>
          <a:xfrm>
            <a:off x="74242" y="4191000"/>
            <a:ext cx="1066800" cy="381000"/>
          </a:xfrm>
          <a:prstGeom prst="rect">
            <a:avLst/>
          </a:prstGeom>
          <a:noFill/>
        </p:spPr>
        <p:txBody>
          <a:bodyPr wrap="square" rtlCol="0">
            <a:spAutoFit/>
          </a:bodyPr>
          <a:lstStyle/>
          <a:p>
            <a:r>
              <a:rPr lang="en-US" dirty="0" smtClean="0"/>
              <a:t>OMI</a:t>
            </a:r>
            <a:endParaRPr lang="en-US" dirty="0"/>
          </a:p>
        </p:txBody>
      </p:sp>
      <p:sp>
        <p:nvSpPr>
          <p:cNvPr id="15" name="TextBox 14"/>
          <p:cNvSpPr txBox="1"/>
          <p:nvPr/>
        </p:nvSpPr>
        <p:spPr>
          <a:xfrm>
            <a:off x="3081449" y="4191000"/>
            <a:ext cx="2362200" cy="369332"/>
          </a:xfrm>
          <a:prstGeom prst="rect">
            <a:avLst/>
          </a:prstGeom>
          <a:noFill/>
        </p:spPr>
        <p:txBody>
          <a:bodyPr wrap="square" rtlCol="0">
            <a:spAutoFit/>
          </a:bodyPr>
          <a:lstStyle/>
          <a:p>
            <a:r>
              <a:rPr lang="en-US" dirty="0" smtClean="0"/>
              <a:t>OMI/ds</a:t>
            </a:r>
            <a:endParaRPr lang="en-US" dirty="0"/>
          </a:p>
        </p:txBody>
      </p:sp>
      <p:sp>
        <p:nvSpPr>
          <p:cNvPr id="16" name="TextBox 15"/>
          <p:cNvSpPr txBox="1"/>
          <p:nvPr/>
        </p:nvSpPr>
        <p:spPr>
          <a:xfrm>
            <a:off x="6144448" y="4152943"/>
            <a:ext cx="2514600" cy="369332"/>
          </a:xfrm>
          <a:prstGeom prst="rect">
            <a:avLst/>
          </a:prstGeom>
          <a:noFill/>
        </p:spPr>
        <p:txBody>
          <a:bodyPr wrap="square" rtlCol="0">
            <a:spAutoFit/>
          </a:bodyPr>
          <a:lstStyle/>
          <a:p>
            <a:r>
              <a:rPr lang="en-US" dirty="0" smtClean="0"/>
              <a:t>CMAQ (13:30LT)</a:t>
            </a:r>
            <a:endParaRPr lang="en-US" dirty="0"/>
          </a:p>
        </p:txBody>
      </p:sp>
    </p:spTree>
    <p:extLst>
      <p:ext uri="{BB962C8B-B14F-4D97-AF65-F5344CB8AC3E}">
        <p14:creationId xmlns:p14="http://schemas.microsoft.com/office/powerpoint/2010/main" val="117095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05800" cy="1143000"/>
          </a:xfrm>
        </p:spPr>
        <p:txBody>
          <a:bodyPr>
            <a:normAutofit/>
          </a:bodyPr>
          <a:lstStyle/>
          <a:p>
            <a:pPr algn="ctr"/>
            <a:r>
              <a:rPr lang="en-US" sz="3200" dirty="0" smtClean="0"/>
              <a:t>Time series comparison (domain average)</a:t>
            </a:r>
            <a:endParaRPr lang="en-US" sz="3200" dirty="0"/>
          </a:p>
        </p:txBody>
      </p:sp>
      <p:sp>
        <p:nvSpPr>
          <p:cNvPr id="2" name="Date Placeholder 1"/>
          <p:cNvSpPr>
            <a:spLocks noGrp="1"/>
          </p:cNvSpPr>
          <p:nvPr>
            <p:ph type="dt" sz="half" idx="10"/>
          </p:nvPr>
        </p:nvSpPr>
        <p:spPr/>
        <p:txBody>
          <a:bodyPr/>
          <a:lstStyle/>
          <a:p>
            <a:r>
              <a:rPr lang="en-US" smtClean="0"/>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18</a:t>
            </a:fld>
            <a:endParaRPr lang="en-US"/>
          </a:p>
        </p:txBody>
      </p:sp>
      <p:pic>
        <p:nvPicPr>
          <p:cNvPr id="1026" name="Picture 2" descr="C:\Users\HyunCheol.Kim\Dropbox\work\2013 SENEX\talk\ts-no2-cmaq-omi-sen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06026"/>
            <a:ext cx="8229600" cy="2470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yunCheol.Kim\Dropbox\work\2013 SENEX\talk\ts-no2-cmaq-gome2-sen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67626"/>
            <a:ext cx="8229600" cy="24709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6324600"/>
            <a:ext cx="5029200" cy="369332"/>
          </a:xfrm>
          <a:prstGeom prst="rect">
            <a:avLst/>
          </a:prstGeom>
          <a:noFill/>
        </p:spPr>
        <p:txBody>
          <a:bodyPr wrap="square" rtlCol="0">
            <a:spAutoFit/>
          </a:bodyPr>
          <a:lstStyle/>
          <a:p>
            <a:r>
              <a:rPr lang="en-US" b="1" dirty="0" smtClean="0">
                <a:solidFill>
                  <a:srgbClr val="FF0000"/>
                </a:solidFill>
              </a:rPr>
              <a:t>CMAQ NO2 column is mostly underestimated</a:t>
            </a:r>
            <a:endParaRPr lang="en-US"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ormAutofit/>
          </a:bodyPr>
          <a:lstStyle/>
          <a:p>
            <a:pPr algn="ctr"/>
            <a:r>
              <a:rPr lang="en-US" sz="3200" dirty="0" smtClean="0"/>
              <a:t>HCHO column comparison (</a:t>
            </a:r>
            <a:r>
              <a:rPr lang="en-US" sz="3200" dirty="0"/>
              <a:t>06/10~07/18 average)</a:t>
            </a:r>
          </a:p>
        </p:txBody>
      </p:sp>
      <p:pic>
        <p:nvPicPr>
          <p:cNvPr id="4098" name="Picture 2" descr="C:\Users\HyunCheol.Kim\Dropbox\work\2013 SENEX\talk\hcho.gome2a-temis.4199272_442x265k12.20130610-201307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23606"/>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yunCheol.Kim\Dropbox\work\2013 SENEX\talk\hcho.cmaq.4199272_442x265k12.20130610-20130718.0930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8754"/>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yunCheol.Kim\Dropbox\work\2013 SENEX\talk\hcho.gome2a-temis.5x108.20130610-201307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40392"/>
            <a:ext cx="4114800" cy="252545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HyunCheol.Kim\Dropbox\work\2013 SENEX\talk\hcho.cmaq.5x108.20130610-2013071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256341"/>
            <a:ext cx="4114800" cy="2525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219200"/>
            <a:ext cx="1524000" cy="369332"/>
          </a:xfrm>
          <a:prstGeom prst="rect">
            <a:avLst/>
          </a:prstGeom>
          <a:noFill/>
        </p:spPr>
        <p:txBody>
          <a:bodyPr wrap="square" rtlCol="0">
            <a:spAutoFit/>
          </a:bodyPr>
          <a:lstStyle/>
          <a:p>
            <a:r>
              <a:rPr lang="en-US" dirty="0" smtClean="0"/>
              <a:t>CMAQ 12km</a:t>
            </a:r>
            <a:endParaRPr lang="en-US" dirty="0"/>
          </a:p>
        </p:txBody>
      </p:sp>
      <p:sp>
        <p:nvSpPr>
          <p:cNvPr id="8" name="TextBox 7"/>
          <p:cNvSpPr txBox="1"/>
          <p:nvPr/>
        </p:nvSpPr>
        <p:spPr>
          <a:xfrm>
            <a:off x="152400" y="4126468"/>
            <a:ext cx="3276600" cy="369332"/>
          </a:xfrm>
          <a:prstGeom prst="rect">
            <a:avLst/>
          </a:prstGeom>
          <a:noFill/>
        </p:spPr>
        <p:txBody>
          <a:bodyPr wrap="square" rtlCol="0">
            <a:spAutoFit/>
          </a:bodyPr>
          <a:lstStyle/>
          <a:p>
            <a:r>
              <a:rPr lang="en-US" dirty="0" smtClean="0"/>
              <a:t>CMAQ 108km (</a:t>
            </a:r>
            <a:r>
              <a:rPr lang="en-US" dirty="0" err="1" smtClean="0"/>
              <a:t>upscaled</a:t>
            </a:r>
            <a:r>
              <a:rPr lang="en-US" dirty="0" smtClean="0"/>
              <a:t>)</a:t>
            </a:r>
            <a:endParaRPr lang="en-US" dirty="0"/>
          </a:p>
        </p:txBody>
      </p:sp>
      <p:sp>
        <p:nvSpPr>
          <p:cNvPr id="4" name="TextBox 3"/>
          <p:cNvSpPr txBox="1"/>
          <p:nvPr/>
        </p:nvSpPr>
        <p:spPr>
          <a:xfrm>
            <a:off x="4724400" y="1307068"/>
            <a:ext cx="2590800" cy="369332"/>
          </a:xfrm>
          <a:prstGeom prst="rect">
            <a:avLst/>
          </a:prstGeom>
          <a:noFill/>
        </p:spPr>
        <p:txBody>
          <a:bodyPr wrap="square" rtlCol="0">
            <a:spAutoFit/>
          </a:bodyPr>
          <a:lstStyle/>
          <a:p>
            <a:r>
              <a:rPr lang="en-US" dirty="0" smtClean="0"/>
              <a:t>GOME-2 (12km)</a:t>
            </a:r>
            <a:endParaRPr lang="en-US" dirty="0"/>
          </a:p>
        </p:txBody>
      </p:sp>
      <p:sp>
        <p:nvSpPr>
          <p:cNvPr id="10" name="TextBox 9"/>
          <p:cNvSpPr txBox="1"/>
          <p:nvPr/>
        </p:nvSpPr>
        <p:spPr>
          <a:xfrm>
            <a:off x="4724400" y="4126468"/>
            <a:ext cx="2362200" cy="369332"/>
          </a:xfrm>
          <a:prstGeom prst="rect">
            <a:avLst/>
          </a:prstGeom>
          <a:noFill/>
        </p:spPr>
        <p:txBody>
          <a:bodyPr wrap="square" rtlCol="0">
            <a:spAutoFit/>
          </a:bodyPr>
          <a:lstStyle/>
          <a:p>
            <a:r>
              <a:rPr lang="en-US" dirty="0" smtClean="0"/>
              <a:t>GOME-2 (108km)</a:t>
            </a:r>
            <a:endParaRPr lang="en-US" dirty="0"/>
          </a:p>
        </p:txBody>
      </p:sp>
    </p:spTree>
    <p:extLst>
      <p:ext uri="{BB962C8B-B14F-4D97-AF65-F5344CB8AC3E}">
        <p14:creationId xmlns:p14="http://schemas.microsoft.com/office/powerpoint/2010/main" val="224427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normAutofit/>
          </a:bodyPr>
          <a:lstStyle/>
          <a:p>
            <a:pPr algn="ctr"/>
            <a:r>
              <a:rPr lang="en-US" altLang="ko-KR" dirty="0" smtClean="0"/>
              <a:t>Background</a:t>
            </a:r>
            <a:endParaRPr lang="ko-KR" altLang="en-US" dirty="0"/>
          </a:p>
        </p:txBody>
      </p:sp>
      <p:sp>
        <p:nvSpPr>
          <p:cNvPr id="8" name="Content Placeholder 7"/>
          <p:cNvSpPr>
            <a:spLocks noGrp="1"/>
          </p:cNvSpPr>
          <p:nvPr>
            <p:ph idx="1"/>
          </p:nvPr>
        </p:nvSpPr>
        <p:spPr/>
        <p:txBody>
          <a:bodyPr>
            <a:normAutofit/>
          </a:bodyPr>
          <a:lstStyle/>
          <a:p>
            <a:r>
              <a:rPr lang="en-US" sz="2200" dirty="0" smtClean="0"/>
              <a:t>Monitoring NO</a:t>
            </a:r>
            <a:r>
              <a:rPr lang="en-US" sz="2200" baseline="-25000" dirty="0" smtClean="0"/>
              <a:t>2</a:t>
            </a:r>
            <a:r>
              <a:rPr lang="en-US" sz="2200" dirty="0" smtClean="0"/>
              <a:t> is important to investigate locations of natural and anthropogenic </a:t>
            </a:r>
            <a:r>
              <a:rPr lang="en-US" sz="2200" dirty="0" err="1" smtClean="0"/>
              <a:t>NO</a:t>
            </a:r>
            <a:r>
              <a:rPr lang="en-US" sz="2200" baseline="-25000" dirty="0" err="1" smtClean="0"/>
              <a:t>x</a:t>
            </a:r>
            <a:r>
              <a:rPr lang="en-US" sz="2200" dirty="0" smtClean="0"/>
              <a:t> emission sources, and chemical regimes according to Ozone-</a:t>
            </a:r>
            <a:r>
              <a:rPr lang="en-US" sz="2200" dirty="0" err="1" smtClean="0"/>
              <a:t>NO</a:t>
            </a:r>
            <a:r>
              <a:rPr lang="en-US" sz="2200" baseline="-25000" dirty="0" err="1" smtClean="0"/>
              <a:t>x</a:t>
            </a:r>
            <a:r>
              <a:rPr lang="en-US" sz="2200" dirty="0" smtClean="0"/>
              <a:t>-VOC chemistry. </a:t>
            </a:r>
          </a:p>
          <a:p>
            <a:r>
              <a:rPr lang="en-US" sz="2200" dirty="0" smtClean="0"/>
              <a:t>HCHO is a common intermediate product from the degradation of volatile organic compounds (VOCs), it can be used as a proxy to monitor emissions of VOCs from biogenic, biomass burning, and anthropogenic sources. </a:t>
            </a:r>
          </a:p>
          <a:p>
            <a:r>
              <a:rPr lang="en-US" sz="2200" dirty="0" smtClean="0"/>
              <a:t>Monitoring the spatial and temporal variability of VOC emissions in the southeast US region is crucial to understanding control processes in this region’s air quality, especially for ozone and secondary organic aerosols productions. </a:t>
            </a:r>
          </a:p>
          <a:p>
            <a:endParaRPr lang="ko-KR" altLang="en-US" dirty="0"/>
          </a:p>
        </p:txBody>
      </p:sp>
      <p:sp>
        <p:nvSpPr>
          <p:cNvPr id="5" name="Date Placeholder 4"/>
          <p:cNvSpPr>
            <a:spLocks noGrp="1"/>
          </p:cNvSpPr>
          <p:nvPr>
            <p:ph type="dt" sz="half" idx="10"/>
          </p:nvPr>
        </p:nvSpPr>
        <p:spPr/>
        <p:txBody>
          <a:bodyPr/>
          <a:lstStyle/>
          <a:p>
            <a:r>
              <a:rPr lang="en-US"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yunCheol.Kim\Dropbox\work\2013 SENEX\talk\ts-hcho-cmaq-gome2-sen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91426"/>
            <a:ext cx="8229600" cy="24709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yunCheol.Kim\Dropbox\work\2013 SENEX\talk\ts-hcho-cmaq-omi-sen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229600" cy="247097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20</a:t>
            </a:fld>
            <a:endParaRPr lang="en-US"/>
          </a:p>
        </p:txBody>
      </p:sp>
      <p:sp>
        <p:nvSpPr>
          <p:cNvPr id="7" name="Title 3"/>
          <p:cNvSpPr txBox="1">
            <a:spLocks/>
          </p:cNvSpPr>
          <p:nvPr/>
        </p:nvSpPr>
        <p:spPr>
          <a:xfrm>
            <a:off x="457200" y="0"/>
            <a:ext cx="830580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3600" b="0" kern="1200">
                <a:ln>
                  <a:noFill/>
                </a:ln>
                <a:solidFill>
                  <a:schemeClr val="tx2"/>
                </a:solidFill>
                <a:effectLst/>
                <a:latin typeface="+mj-lt"/>
                <a:ea typeface="+mj-ea"/>
                <a:cs typeface="+mj-cs"/>
              </a:defRPr>
            </a:lvl1pPr>
          </a:lstStyle>
          <a:p>
            <a:pPr algn="ctr"/>
            <a:r>
              <a:rPr lang="en-US" sz="3200" smtClean="0"/>
              <a:t>Time series comparison (domain average)</a:t>
            </a:r>
            <a:endParaRPr lang="en-US" sz="3200" dirty="0"/>
          </a:p>
        </p:txBody>
      </p:sp>
      <p:sp>
        <p:nvSpPr>
          <p:cNvPr id="5" name="TextBox 4"/>
          <p:cNvSpPr txBox="1"/>
          <p:nvPr/>
        </p:nvSpPr>
        <p:spPr>
          <a:xfrm>
            <a:off x="3810000" y="6260068"/>
            <a:ext cx="5257800" cy="369332"/>
          </a:xfrm>
          <a:prstGeom prst="rect">
            <a:avLst/>
          </a:prstGeom>
          <a:noFill/>
        </p:spPr>
        <p:txBody>
          <a:bodyPr wrap="square" rtlCol="0">
            <a:spAutoFit/>
          </a:bodyPr>
          <a:lstStyle/>
          <a:p>
            <a:r>
              <a:rPr lang="en-US" b="1" dirty="0" smtClean="0">
                <a:solidFill>
                  <a:srgbClr val="FF0000"/>
                </a:solidFill>
              </a:rPr>
              <a:t>CMAQ HCHO column is mostly overestimated</a:t>
            </a:r>
            <a:endParaRPr lang="en-US" b="1" dirty="0">
              <a:solidFill>
                <a:srgbClr val="FF0000"/>
              </a:solidFill>
            </a:endParaRPr>
          </a:p>
        </p:txBody>
      </p:sp>
    </p:spTree>
    <p:extLst>
      <p:ext uri="{BB962C8B-B14F-4D97-AF65-F5344CB8AC3E}">
        <p14:creationId xmlns:p14="http://schemas.microsoft.com/office/powerpoint/2010/main" val="100798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3200" dirty="0" smtClean="0"/>
              <a:t>Summary</a:t>
            </a:r>
            <a:endParaRPr lang="en-US" sz="3200" dirty="0"/>
          </a:p>
        </p:txBody>
      </p:sp>
      <p:sp>
        <p:nvSpPr>
          <p:cNvPr id="3" name="Content Placeholder 2"/>
          <p:cNvSpPr>
            <a:spLocks noGrp="1"/>
          </p:cNvSpPr>
          <p:nvPr>
            <p:ph idx="1"/>
          </p:nvPr>
        </p:nvSpPr>
        <p:spPr/>
        <p:txBody>
          <a:bodyPr/>
          <a:lstStyle/>
          <a:p>
            <a:r>
              <a:rPr lang="en-US" dirty="0" smtClean="0"/>
              <a:t>We introduce conservative reconstruction method to compare coarse resolution satellite observation to fine-scale regional chemistry model simulations</a:t>
            </a:r>
          </a:p>
          <a:p>
            <a:r>
              <a:rPr lang="en-US" dirty="0" smtClean="0"/>
              <a:t>For NO2 column and surface concentration, the downscaling method provides better agreement with fine scale regional simulation</a:t>
            </a:r>
          </a:p>
          <a:p>
            <a:r>
              <a:rPr lang="en-US" dirty="0" err="1" smtClean="0"/>
              <a:t>Upscaling</a:t>
            </a:r>
            <a:r>
              <a:rPr lang="en-US" dirty="0" smtClean="0"/>
              <a:t> works better for HCHO due to its smoother spatial distribution and noises in satellite retrieval</a:t>
            </a:r>
          </a:p>
          <a:p>
            <a:r>
              <a:rPr lang="en-US" dirty="0" smtClean="0"/>
              <a:t>SENEX aircraft comparison will be followed</a:t>
            </a:r>
            <a:endParaRPr lang="en-US" dirty="0"/>
          </a:p>
        </p:txBody>
      </p:sp>
    </p:spTree>
    <p:extLst>
      <p:ext uri="{BB962C8B-B14F-4D97-AF65-F5344CB8AC3E}">
        <p14:creationId xmlns:p14="http://schemas.microsoft.com/office/powerpoint/2010/main" val="235650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a:t>
            </a:r>
            <a:endParaRPr lang="en-US" dirty="0"/>
          </a:p>
        </p:txBody>
      </p:sp>
      <p:sp>
        <p:nvSpPr>
          <p:cNvPr id="5" name="Date Placeholder 4"/>
          <p:cNvSpPr>
            <a:spLocks noGrp="1"/>
          </p:cNvSpPr>
          <p:nvPr>
            <p:ph type="dt" sz="half" idx="10"/>
          </p:nvPr>
        </p:nvSpPr>
        <p:spPr/>
        <p:txBody>
          <a:bodyPr/>
          <a:lstStyle/>
          <a:p>
            <a:r>
              <a:rPr lang="en-US"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22</a:t>
            </a:fld>
            <a:endParaRPr lang="en-US"/>
          </a:p>
        </p:txBody>
      </p:sp>
    </p:spTree>
    <p:extLst>
      <p:ext uri="{BB962C8B-B14F-4D97-AF65-F5344CB8AC3E}">
        <p14:creationId xmlns:p14="http://schemas.microsoft.com/office/powerpoint/2010/main" val="2434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Hyunk\My Documents\Dropbox\work\2013 NO2col-aqmd\no2s-no2c.ts-diurnal.200808.png"/>
          <p:cNvPicPr>
            <a:picLocks noChangeAspect="1" noChangeArrowheads="1"/>
          </p:cNvPicPr>
          <p:nvPr/>
        </p:nvPicPr>
        <p:blipFill>
          <a:blip r:embed="rId2" cstate="print"/>
          <a:srcRect/>
          <a:stretch>
            <a:fillRect/>
          </a:stretch>
        </p:blipFill>
        <p:spPr bwMode="auto">
          <a:xfrm>
            <a:off x="4343400" y="1828800"/>
            <a:ext cx="4572000" cy="3258589"/>
          </a:xfrm>
          <a:prstGeom prst="rect">
            <a:avLst/>
          </a:prstGeom>
          <a:noFill/>
        </p:spPr>
      </p:pic>
      <p:pic>
        <p:nvPicPr>
          <p:cNvPr id="2" name="Picture 4" descr="C:\Documents and Settings\Hyunk\My Documents\Dropbox\work\2013 NO2col-aqmd\no2s-no2c.ts-diurnal.200801.png"/>
          <p:cNvPicPr>
            <a:picLocks noChangeAspect="1" noChangeArrowheads="1"/>
          </p:cNvPicPr>
          <p:nvPr/>
        </p:nvPicPr>
        <p:blipFill>
          <a:blip r:embed="rId3" cstate="print"/>
          <a:srcRect/>
          <a:stretch>
            <a:fillRect/>
          </a:stretch>
        </p:blipFill>
        <p:spPr bwMode="auto">
          <a:xfrm>
            <a:off x="76200" y="1828800"/>
            <a:ext cx="4572000" cy="3258589"/>
          </a:xfrm>
          <a:prstGeom prst="rect">
            <a:avLst/>
          </a:prstGeom>
          <a:noFill/>
        </p:spPr>
      </p:pic>
      <p:sp>
        <p:nvSpPr>
          <p:cNvPr id="4" name="TextBox 3"/>
          <p:cNvSpPr txBox="1"/>
          <p:nvPr/>
        </p:nvSpPr>
        <p:spPr>
          <a:xfrm>
            <a:off x="381000" y="4953000"/>
            <a:ext cx="8458200" cy="1754326"/>
          </a:xfrm>
          <a:prstGeom prst="rect">
            <a:avLst/>
          </a:prstGeom>
          <a:noFill/>
        </p:spPr>
        <p:txBody>
          <a:bodyPr wrap="square" rtlCol="0">
            <a:spAutoFit/>
          </a:bodyPr>
          <a:lstStyle/>
          <a:p>
            <a:r>
              <a:rPr lang="en-US" altLang="ko-KR" dirty="0" smtClean="0"/>
              <a:t>Figure 7.</a:t>
            </a:r>
            <a:r>
              <a:rPr lang="en-US" dirty="0" smtClean="0"/>
              <a:t> Surface NO2 concentration diurnal variation over 70 AQS sites, (a) for Jan. 2008, and (b) for Aug. 2008. Blue line indicate CMAQ NO2 concentration in the 1</a:t>
            </a:r>
            <a:r>
              <a:rPr lang="en-US" baseline="30000" dirty="0" smtClean="0"/>
              <a:t>st</a:t>
            </a:r>
            <a:r>
              <a:rPr lang="en-US" dirty="0" smtClean="0"/>
              <a:t> layer, gray dots represent AQS surface NO2 observations. GOME-2-inferred surface NO2 concentrations are shown in red rectangles (closed: DS+CR method, open: CR method), and OMI-inferred surface NO2 concentrations are shown in blue triangles (closed: DS+CR method, open: CR method).</a:t>
            </a:r>
            <a:endParaRPr lang="ko-KR" altLang="en-US" dirty="0"/>
          </a:p>
        </p:txBody>
      </p:sp>
      <p:sp>
        <p:nvSpPr>
          <p:cNvPr id="5" name="TextBox 4"/>
          <p:cNvSpPr txBox="1"/>
          <p:nvPr/>
        </p:nvSpPr>
        <p:spPr>
          <a:xfrm>
            <a:off x="762000" y="1676400"/>
            <a:ext cx="609600" cy="381000"/>
          </a:xfrm>
          <a:prstGeom prst="rect">
            <a:avLst/>
          </a:prstGeom>
          <a:noFill/>
        </p:spPr>
        <p:txBody>
          <a:bodyPr wrap="square" rtlCol="0">
            <a:spAutoFit/>
          </a:bodyPr>
          <a:lstStyle/>
          <a:p>
            <a:r>
              <a:rPr lang="en-US" dirty="0" smtClean="0"/>
              <a:t>(a)</a:t>
            </a:r>
            <a:endParaRPr lang="en-US" dirty="0"/>
          </a:p>
        </p:txBody>
      </p:sp>
      <p:sp>
        <p:nvSpPr>
          <p:cNvPr id="6" name="TextBox 5"/>
          <p:cNvSpPr txBox="1"/>
          <p:nvPr/>
        </p:nvSpPr>
        <p:spPr>
          <a:xfrm>
            <a:off x="5029200" y="1676400"/>
            <a:ext cx="685800" cy="369332"/>
          </a:xfrm>
          <a:prstGeom prst="rect">
            <a:avLst/>
          </a:prstGeom>
          <a:noFill/>
        </p:spPr>
        <p:txBody>
          <a:bodyPr wrap="square" rtlCol="0">
            <a:spAutoFit/>
          </a:bodyPr>
          <a:lstStyle/>
          <a:p>
            <a:r>
              <a:rPr lang="en-US" dirty="0" smtClean="0"/>
              <a:t>(b)</a:t>
            </a:r>
            <a:endParaRPr lang="en-US" dirty="0"/>
          </a:p>
        </p:txBody>
      </p:sp>
      <p:sp>
        <p:nvSpPr>
          <p:cNvPr id="9" name="Title 8"/>
          <p:cNvSpPr>
            <a:spLocks noGrp="1"/>
          </p:cNvSpPr>
          <p:nvPr>
            <p:ph type="title"/>
          </p:nvPr>
        </p:nvSpPr>
        <p:spPr/>
        <p:txBody>
          <a:bodyPr>
            <a:normAutofit/>
          </a:bodyPr>
          <a:lstStyle/>
          <a:p>
            <a:r>
              <a:rPr lang="en-US" sz="3200" dirty="0" smtClean="0"/>
              <a:t>Diurnal variation</a:t>
            </a:r>
            <a:endParaRPr lang="en-US" sz="3200" dirty="0"/>
          </a:p>
        </p:txBody>
      </p:sp>
      <p:sp>
        <p:nvSpPr>
          <p:cNvPr id="7" name="Date Placeholder 6"/>
          <p:cNvSpPr>
            <a:spLocks noGrp="1"/>
          </p:cNvSpPr>
          <p:nvPr>
            <p:ph type="dt" sz="half" idx="10"/>
          </p:nvPr>
        </p:nvSpPr>
        <p:spPr/>
        <p:txBody>
          <a:bodyPr/>
          <a:lstStyle/>
          <a:p>
            <a:fld id="{80187ADF-C55B-4299-BF1A-2C734871002C}" type="datetime1">
              <a:rPr lang="en-US" smtClean="0"/>
              <a:pPr/>
              <a:t>10/29/13</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58402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yunk\My Documents\Dropbox\work\2013 NO2col-aqmd\no2s-gome2-site.sc.200808.png"/>
          <p:cNvPicPr>
            <a:picLocks noChangeAspect="1" noChangeArrowheads="1"/>
          </p:cNvPicPr>
          <p:nvPr/>
        </p:nvPicPr>
        <p:blipFill>
          <a:blip r:embed="rId2" cstate="print"/>
          <a:srcRect/>
          <a:stretch>
            <a:fillRect/>
          </a:stretch>
        </p:blipFill>
        <p:spPr bwMode="auto">
          <a:xfrm>
            <a:off x="1295400" y="1415218"/>
            <a:ext cx="6167252" cy="4635260"/>
          </a:xfrm>
          <a:prstGeom prst="rect">
            <a:avLst/>
          </a:prstGeom>
          <a:noFill/>
        </p:spPr>
      </p:pic>
      <p:sp>
        <p:nvSpPr>
          <p:cNvPr id="6" name="Title 5"/>
          <p:cNvSpPr>
            <a:spLocks noGrp="1"/>
          </p:cNvSpPr>
          <p:nvPr>
            <p:ph type="title"/>
          </p:nvPr>
        </p:nvSpPr>
        <p:spPr>
          <a:xfrm>
            <a:off x="457200" y="228600"/>
            <a:ext cx="8305800" cy="1143000"/>
          </a:xfrm>
        </p:spPr>
        <p:txBody>
          <a:bodyPr>
            <a:normAutofit/>
          </a:bodyPr>
          <a:lstStyle/>
          <a:p>
            <a:pPr algn="ctr"/>
            <a:r>
              <a:rPr lang="en-US" sz="3200" dirty="0" smtClean="0"/>
              <a:t>Surface NO</a:t>
            </a:r>
            <a:r>
              <a:rPr lang="en-US" sz="3200" baseline="-25000" dirty="0" smtClean="0"/>
              <a:t>2</a:t>
            </a:r>
            <a:r>
              <a:rPr lang="en-US" sz="3200" dirty="0" smtClean="0"/>
              <a:t> comparison</a:t>
            </a:r>
            <a:endParaRPr lang="en-US" sz="3200" dirty="0"/>
          </a:p>
        </p:txBody>
      </p:sp>
      <p:sp>
        <p:nvSpPr>
          <p:cNvPr id="9" name="Date Placeholder 8"/>
          <p:cNvSpPr>
            <a:spLocks noGrp="1"/>
          </p:cNvSpPr>
          <p:nvPr>
            <p:ph type="dt" sz="half" idx="10"/>
          </p:nvPr>
        </p:nvSpPr>
        <p:spPr/>
        <p:txBody>
          <a:bodyPr/>
          <a:lstStyle/>
          <a:p>
            <a:fld id="{5A88ADE8-E7F8-43FC-A9A0-EFC4C38313CD}" type="datetime1">
              <a:rPr lang="en-US" smtClean="0"/>
              <a:pPr/>
              <a:t>10/29/13</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24</a:t>
            </a:fld>
            <a:endParaRPr lang="en-US"/>
          </a:p>
        </p:txBody>
      </p:sp>
      <p:sp>
        <p:nvSpPr>
          <p:cNvPr id="3" name="TextBox 2"/>
          <p:cNvSpPr txBox="1"/>
          <p:nvPr/>
        </p:nvSpPr>
        <p:spPr>
          <a:xfrm>
            <a:off x="533400" y="6019800"/>
            <a:ext cx="8229600" cy="338554"/>
          </a:xfrm>
          <a:prstGeom prst="rect">
            <a:avLst/>
          </a:prstGeom>
          <a:noFill/>
        </p:spPr>
        <p:txBody>
          <a:bodyPr wrap="square" rtlCol="0">
            <a:spAutoFit/>
          </a:bodyPr>
          <a:lstStyle/>
          <a:p>
            <a:r>
              <a:rPr lang="en-US" sz="1600" dirty="0" smtClean="0"/>
              <a:t>GOME-2 inferred surface NO2 =  (GOME-2 column / CMAQ column ) * CMAQ surface NO2</a:t>
            </a:r>
          </a:p>
        </p:txBody>
      </p:sp>
    </p:spTree>
    <p:extLst>
      <p:ext uri="{BB962C8B-B14F-4D97-AF65-F5344CB8AC3E}">
        <p14:creationId xmlns:p14="http://schemas.microsoft.com/office/powerpoint/2010/main" val="12234179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pPr algn="ctr"/>
            <a:r>
              <a:rPr lang="en-US" altLang="ko-KR" dirty="0" smtClean="0"/>
              <a:t>The Goal of this presentation</a:t>
            </a:r>
            <a:endParaRPr lang="ko-KR" altLang="en-US" dirty="0"/>
          </a:p>
        </p:txBody>
      </p:sp>
      <p:sp>
        <p:nvSpPr>
          <p:cNvPr id="5" name="Content Placeholder 4"/>
          <p:cNvSpPr>
            <a:spLocks noGrp="1"/>
          </p:cNvSpPr>
          <p:nvPr>
            <p:ph idx="1"/>
          </p:nvPr>
        </p:nvSpPr>
        <p:spPr/>
        <p:txBody>
          <a:bodyPr>
            <a:normAutofit/>
          </a:bodyPr>
          <a:lstStyle/>
          <a:p>
            <a:r>
              <a:rPr lang="en-US" altLang="ko-KR" sz="2400" dirty="0" smtClean="0"/>
              <a:t>How to compare space-born satellite measurements to fine scale regional chemistry model simulations</a:t>
            </a:r>
          </a:p>
          <a:p>
            <a:pPr lvl="1"/>
            <a:r>
              <a:rPr lang="en-US" altLang="ko-KR" sz="2200" dirty="0" smtClean="0"/>
              <a:t>How to resolve variable resolution issues</a:t>
            </a:r>
          </a:p>
          <a:p>
            <a:pPr lvl="1"/>
            <a:r>
              <a:rPr lang="en-US" altLang="ko-KR" sz="2200" dirty="0"/>
              <a:t>C</a:t>
            </a:r>
            <a:r>
              <a:rPr lang="en-US" altLang="ko-KR" sz="2200" dirty="0" smtClean="0"/>
              <a:t>haracteristics of different species</a:t>
            </a:r>
          </a:p>
          <a:p>
            <a:pPr lvl="1"/>
            <a:r>
              <a:rPr lang="en-US" altLang="ko-KR" sz="2200" dirty="0" smtClean="0"/>
              <a:t>Retrieval uncertainties</a:t>
            </a:r>
          </a:p>
          <a:p>
            <a:r>
              <a:rPr lang="en-US" altLang="ko-KR" sz="2400" dirty="0" smtClean="0"/>
              <a:t>To discuss the Impact by different footprint pixel sizes for different satellite instruments and even within the same instrument.</a:t>
            </a:r>
          </a:p>
          <a:p>
            <a:r>
              <a:rPr lang="en-US" altLang="ko-KR" sz="2400" dirty="0" smtClean="0"/>
              <a:t>NO2 and HCHO column comparisons during SENEX </a:t>
            </a:r>
            <a:r>
              <a:rPr lang="en-US" altLang="ko-KR" sz="2400" dirty="0" err="1" smtClean="0"/>
              <a:t>compaign</a:t>
            </a:r>
            <a:r>
              <a:rPr lang="en-US" altLang="ko-KR" sz="2400" dirty="0" smtClean="0"/>
              <a:t> (preliminary)</a:t>
            </a:r>
          </a:p>
          <a:p>
            <a:endParaRPr lang="ko-KR" altLang="en-US" dirty="0"/>
          </a:p>
        </p:txBody>
      </p:sp>
      <p:sp>
        <p:nvSpPr>
          <p:cNvPr id="2" name="Date Placeholder 1"/>
          <p:cNvSpPr>
            <a:spLocks noGrp="1"/>
          </p:cNvSpPr>
          <p:nvPr>
            <p:ph type="dt" sz="half" idx="10"/>
          </p:nvPr>
        </p:nvSpPr>
        <p:spPr/>
        <p:txBody>
          <a:bodyPr/>
          <a:lstStyle/>
          <a:p>
            <a:r>
              <a:rPr lang="en-US" smtClean="0"/>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normAutofit/>
          </a:bodyPr>
          <a:lstStyle/>
          <a:p>
            <a:pPr algn="ctr"/>
            <a:r>
              <a:rPr lang="en-US" sz="3200" dirty="0" smtClean="0"/>
              <a:t>NO</a:t>
            </a:r>
            <a:r>
              <a:rPr lang="en-US" sz="3200" baseline="-25000" dirty="0" smtClean="0"/>
              <a:t>2</a:t>
            </a:r>
            <a:r>
              <a:rPr lang="en-US" sz="3200" dirty="0" smtClean="0"/>
              <a:t> &amp; HCHO observations from space</a:t>
            </a:r>
            <a:endParaRPr lang="en-US" sz="3200" dirty="0"/>
          </a:p>
        </p:txBody>
      </p:sp>
      <p:graphicFrame>
        <p:nvGraphicFramePr>
          <p:cNvPr id="4" name="Table 3"/>
          <p:cNvGraphicFramePr>
            <a:graphicFrameLocks noGrp="1"/>
          </p:cNvGraphicFramePr>
          <p:nvPr/>
        </p:nvGraphicFramePr>
        <p:xfrm>
          <a:off x="990600" y="2133600"/>
          <a:ext cx="7391400" cy="3048000"/>
        </p:xfrm>
        <a:graphic>
          <a:graphicData uri="http://schemas.openxmlformats.org/drawingml/2006/table">
            <a:tbl>
              <a:tblPr firstRow="1" bandRow="1">
                <a:tableStyleId>{5C22544A-7EE6-4342-B048-85BDC9FD1C3A}</a:tableStyleId>
              </a:tblPr>
              <a:tblGrid>
                <a:gridCol w="1478280"/>
                <a:gridCol w="1478280"/>
                <a:gridCol w="1478280"/>
                <a:gridCol w="1478280"/>
                <a:gridCol w="1478280"/>
              </a:tblGrid>
              <a:tr h="732916">
                <a:tc>
                  <a:txBody>
                    <a:bodyPr/>
                    <a:lstStyle/>
                    <a:p>
                      <a:pPr algn="ctr" latinLnBrk="1"/>
                      <a:r>
                        <a:rPr lang="en-US" altLang="ko-KR" dirty="0" smtClean="0"/>
                        <a:t>Instrument</a:t>
                      </a:r>
                      <a:endParaRPr lang="ko-KR" altLang="en-US" dirty="0"/>
                    </a:p>
                  </a:txBody>
                  <a:tcPr anchor="ctr"/>
                </a:tc>
                <a:tc>
                  <a:txBody>
                    <a:bodyPr/>
                    <a:lstStyle/>
                    <a:p>
                      <a:pPr algn="ctr" latinLnBrk="1"/>
                      <a:r>
                        <a:rPr lang="en-US" altLang="ko-KR" dirty="0" smtClean="0"/>
                        <a:t>Satellite</a:t>
                      </a:r>
                      <a:endParaRPr lang="ko-KR" altLang="en-US" dirty="0"/>
                    </a:p>
                  </a:txBody>
                  <a:tcPr anchor="ctr"/>
                </a:tc>
                <a:tc>
                  <a:txBody>
                    <a:bodyPr/>
                    <a:lstStyle/>
                    <a:p>
                      <a:pPr algn="ctr" latinLnBrk="1"/>
                      <a:r>
                        <a:rPr lang="en-US" altLang="ko-KR" dirty="0" smtClean="0"/>
                        <a:t>Local pass</a:t>
                      </a:r>
                      <a:endParaRPr lang="ko-KR" altLang="en-US" dirty="0"/>
                    </a:p>
                  </a:txBody>
                  <a:tcPr anchor="ctr"/>
                </a:tc>
                <a:tc>
                  <a:txBody>
                    <a:bodyPr/>
                    <a:lstStyle/>
                    <a:p>
                      <a:pPr algn="ctr" latinLnBrk="1"/>
                      <a:r>
                        <a:rPr lang="en-US" altLang="ko-KR" dirty="0" smtClean="0"/>
                        <a:t>Resolution</a:t>
                      </a:r>
                      <a:endParaRPr lang="ko-KR" altLang="en-US" dirty="0"/>
                    </a:p>
                  </a:txBody>
                  <a:tcPr anchor="ctr"/>
                </a:tc>
                <a:tc>
                  <a:txBody>
                    <a:bodyPr/>
                    <a:lstStyle/>
                    <a:p>
                      <a:pPr algn="ctr" latinLnBrk="1"/>
                      <a:r>
                        <a:rPr lang="en-US" altLang="ko-KR" dirty="0" smtClean="0"/>
                        <a:t>Data</a:t>
                      </a:r>
                      <a:endParaRPr lang="ko-KR" altLang="en-US" dirty="0"/>
                    </a:p>
                  </a:txBody>
                  <a:tcPr anchor="ctr"/>
                </a:tc>
              </a:tr>
              <a:tr h="424626">
                <a:tc>
                  <a:txBody>
                    <a:bodyPr/>
                    <a:lstStyle/>
                    <a:p>
                      <a:pPr algn="ctr" latinLnBrk="1"/>
                      <a:r>
                        <a:rPr lang="en-US" altLang="ko-KR" dirty="0" smtClean="0"/>
                        <a:t>GOME</a:t>
                      </a:r>
                      <a:endParaRPr lang="ko-KR" altLang="en-US" dirty="0"/>
                    </a:p>
                  </a:txBody>
                  <a:tcPr anchor="ctr"/>
                </a:tc>
                <a:tc>
                  <a:txBody>
                    <a:bodyPr/>
                    <a:lstStyle/>
                    <a:p>
                      <a:pPr algn="ctr" latinLnBrk="1"/>
                      <a:r>
                        <a:rPr lang="en-US" altLang="ko-KR" dirty="0" smtClean="0"/>
                        <a:t>ERS</a:t>
                      </a:r>
                      <a:endParaRPr lang="ko-KR" altLang="en-US" dirty="0"/>
                    </a:p>
                  </a:txBody>
                  <a:tcPr anchor="ctr"/>
                </a:tc>
                <a:tc>
                  <a:txBody>
                    <a:bodyPr/>
                    <a:lstStyle/>
                    <a:p>
                      <a:pPr algn="ctr" latinLnBrk="1"/>
                      <a:r>
                        <a:rPr lang="en-US" altLang="ko-KR" dirty="0" smtClean="0"/>
                        <a:t>10:30</a:t>
                      </a:r>
                      <a:r>
                        <a:rPr lang="en-US" altLang="ko-KR" baseline="0" dirty="0" smtClean="0"/>
                        <a:t> LT</a:t>
                      </a:r>
                      <a:endParaRPr lang="ko-KR" altLang="en-US" dirty="0"/>
                    </a:p>
                  </a:txBody>
                  <a:tcPr anchor="ctr"/>
                </a:tc>
                <a:tc>
                  <a:txBody>
                    <a:bodyPr/>
                    <a:lstStyle/>
                    <a:p>
                      <a:pPr algn="ctr" latinLnBrk="1"/>
                      <a:r>
                        <a:rPr lang="en-US" altLang="ko-KR" dirty="0" smtClean="0"/>
                        <a:t>320x40 km</a:t>
                      </a:r>
                      <a:endParaRPr lang="ko-KR" altLang="en-US" dirty="0"/>
                    </a:p>
                  </a:txBody>
                  <a:tcPr anchor="ctr"/>
                </a:tc>
                <a:tc>
                  <a:txBody>
                    <a:bodyPr/>
                    <a:lstStyle/>
                    <a:p>
                      <a:pPr algn="ctr" latinLnBrk="1"/>
                      <a:r>
                        <a:rPr lang="en-US" altLang="ko-KR" dirty="0" smtClean="0"/>
                        <a:t>1996-2003</a:t>
                      </a:r>
                      <a:endParaRPr lang="ko-KR" altLang="en-US" dirty="0"/>
                    </a:p>
                  </a:txBody>
                  <a:tcPr anchor="ctr"/>
                </a:tc>
              </a:tr>
              <a:tr h="732916">
                <a:tc>
                  <a:txBody>
                    <a:bodyPr/>
                    <a:lstStyle/>
                    <a:p>
                      <a:pPr algn="ctr" latinLnBrk="1"/>
                      <a:r>
                        <a:rPr lang="en-US" altLang="ko-KR" dirty="0" smtClean="0"/>
                        <a:t>SCIAMACHY</a:t>
                      </a:r>
                      <a:endParaRPr lang="ko-KR" altLang="en-US" dirty="0"/>
                    </a:p>
                  </a:txBody>
                  <a:tcPr anchor="ctr"/>
                </a:tc>
                <a:tc>
                  <a:txBody>
                    <a:bodyPr/>
                    <a:lstStyle/>
                    <a:p>
                      <a:pPr algn="ctr" latinLnBrk="1"/>
                      <a:r>
                        <a:rPr lang="en-US" altLang="ko-KR" dirty="0" smtClean="0"/>
                        <a:t>ENVISAT</a:t>
                      </a:r>
                      <a:endParaRPr lang="ko-KR" altLang="en-US" dirty="0"/>
                    </a:p>
                  </a:txBody>
                  <a:tcPr anchor="ctr"/>
                </a:tc>
                <a:tc>
                  <a:txBody>
                    <a:bodyPr/>
                    <a:lstStyle/>
                    <a:p>
                      <a:pPr algn="ctr" latinLnBrk="1"/>
                      <a:r>
                        <a:rPr lang="en-US" altLang="ko-KR" dirty="0" smtClean="0"/>
                        <a:t>10:00</a:t>
                      </a:r>
                      <a:r>
                        <a:rPr lang="en-US" altLang="ko-KR" baseline="0" dirty="0" smtClean="0"/>
                        <a:t> LT</a:t>
                      </a:r>
                      <a:endParaRPr lang="ko-KR" altLang="en-US" dirty="0"/>
                    </a:p>
                  </a:txBody>
                  <a:tcPr anchor="ctr"/>
                </a:tc>
                <a:tc>
                  <a:txBody>
                    <a:bodyPr/>
                    <a:lstStyle/>
                    <a:p>
                      <a:pPr algn="ctr" latinLnBrk="1"/>
                      <a:r>
                        <a:rPr lang="en-US" altLang="ko-KR" dirty="0" smtClean="0"/>
                        <a:t>30x60 km</a:t>
                      </a:r>
                      <a:endParaRPr lang="ko-KR" altLang="en-US" dirty="0"/>
                    </a:p>
                  </a:txBody>
                  <a:tcPr anchor="ctr"/>
                </a:tc>
                <a:tc>
                  <a:txBody>
                    <a:bodyPr/>
                    <a:lstStyle/>
                    <a:p>
                      <a:pPr algn="ctr" latinLnBrk="1"/>
                      <a:r>
                        <a:rPr lang="en-US" altLang="ko-KR" dirty="0" smtClean="0"/>
                        <a:t>2002-2012</a:t>
                      </a:r>
                      <a:endParaRPr lang="ko-KR" altLang="en-US" dirty="0"/>
                    </a:p>
                  </a:txBody>
                  <a:tcPr anchor="ctr"/>
                </a:tc>
              </a:tr>
              <a:tr h="424626">
                <a:tc>
                  <a:txBody>
                    <a:bodyPr/>
                    <a:lstStyle/>
                    <a:p>
                      <a:pPr algn="ctr" latinLnBrk="1"/>
                      <a:r>
                        <a:rPr lang="en-US" altLang="ko-KR" dirty="0" smtClean="0"/>
                        <a:t>OMI</a:t>
                      </a:r>
                      <a:endParaRPr lang="ko-KR" altLang="en-US" dirty="0"/>
                    </a:p>
                  </a:txBody>
                  <a:tcPr anchor="ctr"/>
                </a:tc>
                <a:tc>
                  <a:txBody>
                    <a:bodyPr/>
                    <a:lstStyle/>
                    <a:p>
                      <a:pPr algn="ctr" latinLnBrk="1"/>
                      <a:r>
                        <a:rPr lang="en-US" altLang="ko-KR" dirty="0" smtClean="0"/>
                        <a:t>Aura</a:t>
                      </a:r>
                      <a:endParaRPr lang="ko-KR" altLang="en-US" dirty="0"/>
                    </a:p>
                  </a:txBody>
                  <a:tcPr anchor="ctr"/>
                </a:tc>
                <a:tc>
                  <a:txBody>
                    <a:bodyPr/>
                    <a:lstStyle/>
                    <a:p>
                      <a:pPr algn="ctr" latinLnBrk="1"/>
                      <a:r>
                        <a:rPr lang="en-US" altLang="ko-KR" dirty="0" smtClean="0"/>
                        <a:t>13:30 LT</a:t>
                      </a:r>
                      <a:endParaRPr lang="ko-KR" altLang="en-US" dirty="0"/>
                    </a:p>
                  </a:txBody>
                  <a:tcPr anchor="ctr"/>
                </a:tc>
                <a:tc>
                  <a:txBody>
                    <a:bodyPr/>
                    <a:lstStyle/>
                    <a:p>
                      <a:pPr algn="ctr" latinLnBrk="1"/>
                      <a:r>
                        <a:rPr lang="en-US" altLang="ko-KR" dirty="0" smtClean="0"/>
                        <a:t>13x24 km</a:t>
                      </a:r>
                      <a:endParaRPr lang="ko-KR" altLang="en-US" dirty="0"/>
                    </a:p>
                  </a:txBody>
                  <a:tcPr anchor="ctr"/>
                </a:tc>
                <a:tc>
                  <a:txBody>
                    <a:bodyPr/>
                    <a:lstStyle/>
                    <a:p>
                      <a:pPr algn="ctr" latinLnBrk="1"/>
                      <a:r>
                        <a:rPr lang="en-US" altLang="ko-KR" dirty="0" smtClean="0"/>
                        <a:t>2004-</a:t>
                      </a:r>
                      <a:endParaRPr lang="ko-KR" altLang="en-US" dirty="0"/>
                    </a:p>
                  </a:txBody>
                  <a:tcPr anchor="ctr"/>
                </a:tc>
              </a:tr>
              <a:tr h="732916">
                <a:tc>
                  <a:txBody>
                    <a:bodyPr/>
                    <a:lstStyle/>
                    <a:p>
                      <a:pPr algn="ctr" latinLnBrk="1"/>
                      <a:r>
                        <a:rPr lang="en-US" altLang="ko-KR" dirty="0" smtClean="0"/>
                        <a:t>GOME-2</a:t>
                      </a:r>
                      <a:endParaRPr lang="ko-KR" altLang="en-US" dirty="0"/>
                    </a:p>
                  </a:txBody>
                  <a:tcPr anchor="ctr"/>
                </a:tc>
                <a:tc>
                  <a:txBody>
                    <a:bodyPr/>
                    <a:lstStyle/>
                    <a:p>
                      <a:pPr algn="ctr" latinLnBrk="1"/>
                      <a:r>
                        <a:rPr lang="en-US" altLang="ko-KR" dirty="0" err="1" smtClean="0"/>
                        <a:t>MetOp</a:t>
                      </a:r>
                      <a:r>
                        <a:rPr lang="en-US" altLang="ko-KR" dirty="0" smtClean="0"/>
                        <a:t>-A</a:t>
                      </a:r>
                    </a:p>
                    <a:p>
                      <a:pPr algn="ctr" latinLnBrk="1"/>
                      <a:r>
                        <a:rPr lang="en-US" altLang="ko-KR" dirty="0" err="1" smtClean="0"/>
                        <a:t>MetOp</a:t>
                      </a:r>
                      <a:r>
                        <a:rPr lang="en-US" altLang="ko-KR" dirty="0" smtClean="0"/>
                        <a:t>-B</a:t>
                      </a:r>
                      <a:endParaRPr lang="ko-KR" altLang="en-US" dirty="0"/>
                    </a:p>
                  </a:txBody>
                  <a:tcPr anchor="ctr"/>
                </a:tc>
                <a:tc>
                  <a:txBody>
                    <a:bodyPr/>
                    <a:lstStyle/>
                    <a:p>
                      <a:pPr algn="ctr" latinLnBrk="1"/>
                      <a:r>
                        <a:rPr lang="en-US" altLang="ko-KR" dirty="0" smtClean="0"/>
                        <a:t>09:30 LT</a:t>
                      </a:r>
                      <a:endParaRPr lang="ko-KR" altLang="en-US" dirty="0"/>
                    </a:p>
                  </a:txBody>
                  <a:tcPr anchor="ctr"/>
                </a:tc>
                <a:tc>
                  <a:txBody>
                    <a:bodyPr/>
                    <a:lstStyle/>
                    <a:p>
                      <a:pPr algn="ctr" latinLnBrk="1"/>
                      <a:r>
                        <a:rPr lang="en-US" altLang="ko-KR" dirty="0" smtClean="0"/>
                        <a:t>40x80 km</a:t>
                      </a:r>
                      <a:endParaRPr lang="ko-KR" altLang="en-US" dirty="0"/>
                    </a:p>
                  </a:txBody>
                  <a:tcPr anchor="ctr"/>
                </a:tc>
                <a:tc>
                  <a:txBody>
                    <a:bodyPr/>
                    <a:lstStyle/>
                    <a:p>
                      <a:pPr algn="ctr" latinLnBrk="1"/>
                      <a:r>
                        <a:rPr lang="en-US" altLang="ko-KR" dirty="0" smtClean="0"/>
                        <a:t>2007-</a:t>
                      </a:r>
                    </a:p>
                    <a:p>
                      <a:pPr algn="ctr" latinLnBrk="1"/>
                      <a:r>
                        <a:rPr lang="en-US" altLang="ko-KR" dirty="0" smtClean="0"/>
                        <a:t>2013-</a:t>
                      </a:r>
                      <a:endParaRPr lang="ko-KR" altLang="en-US" dirty="0"/>
                    </a:p>
                  </a:txBody>
                  <a:tcPr anchor="ctr"/>
                </a:tc>
              </a:tr>
            </a:tbl>
          </a:graphicData>
        </a:graphic>
      </p:graphicFrame>
    </p:spTree>
    <p:extLst>
      <p:ext uri="{BB962C8B-B14F-4D97-AF65-F5344CB8AC3E}">
        <p14:creationId xmlns:p14="http://schemas.microsoft.com/office/powerpoint/2010/main" val="187306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05800" cy="1143000"/>
          </a:xfrm>
        </p:spPr>
        <p:txBody>
          <a:bodyPr>
            <a:normAutofit/>
          </a:bodyPr>
          <a:lstStyle/>
          <a:p>
            <a:pPr algn="ctr"/>
            <a:r>
              <a:rPr lang="en-US" sz="3200" dirty="0" smtClean="0"/>
              <a:t>NO</a:t>
            </a:r>
            <a:r>
              <a:rPr lang="en-US" sz="3200" baseline="-25000" dirty="0" smtClean="0"/>
              <a:t>2</a:t>
            </a:r>
            <a:r>
              <a:rPr lang="en-US" sz="3200" dirty="0" smtClean="0"/>
              <a:t> and HCHO columns </a:t>
            </a:r>
            <a:r>
              <a:rPr lang="en-US" sz="3200" dirty="0"/>
              <a:t>(</a:t>
            </a:r>
            <a:r>
              <a:rPr lang="en-US" sz="3200" dirty="0" smtClean="0"/>
              <a:t>CMAQ &amp; Satellite)</a:t>
            </a:r>
            <a:endParaRPr lang="en-US" sz="3200" dirty="0"/>
          </a:p>
        </p:txBody>
      </p:sp>
      <p:pic>
        <p:nvPicPr>
          <p:cNvPr id="5" name="Picture 4" descr="C:\Users\HyunCheol.Kim\Dropbox\work\2013 SENEX\talk\no2c-cmaq.09_30.201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657600" cy="2244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HyunCheol.Kim\Dropbox\work\2013 SENEX\talk\hcho.cmaq.4199272_442x265k12.9_30LT.201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657600" cy="2244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yunCheol.Kim\Dropbox\work\2013 SENEX\talk\no2c-gome2-cr.201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98748"/>
            <a:ext cx="3657600" cy="2244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HyunCheol.Kim\Dropbox\work\2013 SENEX\talk\hcho.gome2a.4199272_442x265k12.rw.2011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98748"/>
            <a:ext cx="3657600" cy="22448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3276600"/>
            <a:ext cx="1981200" cy="369332"/>
          </a:xfrm>
          <a:prstGeom prst="rect">
            <a:avLst/>
          </a:prstGeom>
          <a:noFill/>
        </p:spPr>
        <p:txBody>
          <a:bodyPr wrap="square" rtlCol="0">
            <a:spAutoFit/>
          </a:bodyPr>
          <a:lstStyle/>
          <a:p>
            <a:r>
              <a:rPr lang="en-US" dirty="0" smtClean="0"/>
              <a:t>CMAQ NO2</a:t>
            </a:r>
            <a:endParaRPr lang="en-US" dirty="0"/>
          </a:p>
        </p:txBody>
      </p:sp>
      <p:sp>
        <p:nvSpPr>
          <p:cNvPr id="9" name="TextBox 8"/>
          <p:cNvSpPr txBox="1"/>
          <p:nvPr/>
        </p:nvSpPr>
        <p:spPr>
          <a:xfrm>
            <a:off x="838200" y="5486400"/>
            <a:ext cx="1981200" cy="369332"/>
          </a:xfrm>
          <a:prstGeom prst="rect">
            <a:avLst/>
          </a:prstGeom>
          <a:noFill/>
        </p:spPr>
        <p:txBody>
          <a:bodyPr wrap="square" rtlCol="0">
            <a:spAutoFit/>
          </a:bodyPr>
          <a:lstStyle/>
          <a:p>
            <a:r>
              <a:rPr lang="en-US" dirty="0" smtClean="0"/>
              <a:t>GOME-2 NO2</a:t>
            </a:r>
            <a:endParaRPr lang="en-US" dirty="0"/>
          </a:p>
        </p:txBody>
      </p:sp>
      <p:sp>
        <p:nvSpPr>
          <p:cNvPr id="10" name="TextBox 9"/>
          <p:cNvSpPr txBox="1"/>
          <p:nvPr/>
        </p:nvSpPr>
        <p:spPr>
          <a:xfrm>
            <a:off x="4648200" y="3276600"/>
            <a:ext cx="1981200" cy="369332"/>
          </a:xfrm>
          <a:prstGeom prst="rect">
            <a:avLst/>
          </a:prstGeom>
          <a:noFill/>
        </p:spPr>
        <p:txBody>
          <a:bodyPr wrap="square" rtlCol="0">
            <a:spAutoFit/>
          </a:bodyPr>
          <a:lstStyle/>
          <a:p>
            <a:r>
              <a:rPr lang="en-US" dirty="0" smtClean="0"/>
              <a:t>CMAQ HCHO</a:t>
            </a:r>
            <a:endParaRPr lang="en-US" dirty="0"/>
          </a:p>
        </p:txBody>
      </p:sp>
      <p:sp>
        <p:nvSpPr>
          <p:cNvPr id="11" name="TextBox 10"/>
          <p:cNvSpPr txBox="1"/>
          <p:nvPr/>
        </p:nvSpPr>
        <p:spPr>
          <a:xfrm>
            <a:off x="4648200" y="5486400"/>
            <a:ext cx="1981200" cy="369332"/>
          </a:xfrm>
          <a:prstGeom prst="rect">
            <a:avLst/>
          </a:prstGeom>
          <a:noFill/>
        </p:spPr>
        <p:txBody>
          <a:bodyPr wrap="square" rtlCol="0">
            <a:spAutoFit/>
          </a:bodyPr>
          <a:lstStyle/>
          <a:p>
            <a:r>
              <a:rPr lang="en-US" dirty="0" smtClean="0"/>
              <a:t>GOME-2 HCHO</a:t>
            </a:r>
            <a:endParaRPr lang="en-US" dirty="0"/>
          </a:p>
        </p:txBody>
      </p:sp>
      <p:sp>
        <p:nvSpPr>
          <p:cNvPr id="3" name="TextBox 2"/>
          <p:cNvSpPr txBox="1"/>
          <p:nvPr/>
        </p:nvSpPr>
        <p:spPr>
          <a:xfrm>
            <a:off x="609600" y="6183868"/>
            <a:ext cx="8153400" cy="369332"/>
          </a:xfrm>
          <a:prstGeom prst="rect">
            <a:avLst/>
          </a:prstGeom>
          <a:noFill/>
        </p:spPr>
        <p:txBody>
          <a:bodyPr wrap="square" rtlCol="0">
            <a:spAutoFit/>
          </a:bodyPr>
          <a:lstStyle/>
          <a:p>
            <a:r>
              <a:rPr lang="en-US" b="1" dirty="0" smtClean="0">
                <a:solidFill>
                  <a:srgbClr val="FF0000"/>
                </a:solidFill>
              </a:rPr>
              <a:t>Problems: Cannot capture fine-scale details (NO2), Retrieval is very noisy (HCHO)</a:t>
            </a:r>
          </a:p>
        </p:txBody>
      </p:sp>
    </p:spTree>
    <p:extLst>
      <p:ext uri="{BB962C8B-B14F-4D97-AF65-F5344CB8AC3E}">
        <p14:creationId xmlns:p14="http://schemas.microsoft.com/office/powerpoint/2010/main" val="113844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152400" y="1171575"/>
            <a:ext cx="8763000" cy="2971800"/>
            <a:chOff x="228600" y="1295400"/>
            <a:chExt cx="8763000" cy="2971800"/>
          </a:xfrm>
        </p:grpSpPr>
        <p:grpSp>
          <p:nvGrpSpPr>
            <p:cNvPr id="3" name="Group 24"/>
            <p:cNvGrpSpPr/>
            <p:nvPr/>
          </p:nvGrpSpPr>
          <p:grpSpPr>
            <a:xfrm>
              <a:off x="228600" y="1295400"/>
              <a:ext cx="8763000" cy="2971800"/>
              <a:chOff x="228600" y="1295400"/>
              <a:chExt cx="8763000" cy="2971800"/>
            </a:xfrm>
          </p:grpSpPr>
          <p:grpSp>
            <p:nvGrpSpPr>
              <p:cNvPr id="4" name="Group 20"/>
              <p:cNvGrpSpPr/>
              <p:nvPr/>
            </p:nvGrpSpPr>
            <p:grpSpPr>
              <a:xfrm>
                <a:off x="228600" y="1295400"/>
                <a:ext cx="8421024" cy="2971800"/>
                <a:chOff x="366483" y="2438400"/>
                <a:chExt cx="8421024" cy="2971800"/>
              </a:xfrm>
            </p:grpSpPr>
            <p:grpSp>
              <p:nvGrpSpPr>
                <p:cNvPr id="5" name="Group 15"/>
                <p:cNvGrpSpPr/>
                <p:nvPr/>
              </p:nvGrpSpPr>
              <p:grpSpPr>
                <a:xfrm>
                  <a:off x="366483" y="2438400"/>
                  <a:ext cx="8421024" cy="2971800"/>
                  <a:chOff x="366483" y="2438400"/>
                  <a:chExt cx="8421024" cy="2971800"/>
                </a:xfrm>
              </p:grpSpPr>
              <p:pic>
                <p:nvPicPr>
                  <p:cNvPr id="2050" name="Picture 2" descr="C:\Documents and Settings\Hyunk\My Documents\Dropbox\work\2013 NO2col-aqmd\plot\omi-NO2.20080819.png"/>
                  <p:cNvPicPr>
                    <a:picLocks noChangeAspect="1" noChangeArrowheads="1"/>
                  </p:cNvPicPr>
                  <p:nvPr/>
                </p:nvPicPr>
                <p:blipFill>
                  <a:blip r:embed="rId2" cstate="print"/>
                  <a:srcRect/>
                  <a:stretch>
                    <a:fillRect/>
                  </a:stretch>
                </p:blipFill>
                <p:spPr bwMode="auto">
                  <a:xfrm>
                    <a:off x="366483" y="2438400"/>
                    <a:ext cx="4443813" cy="29718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5410200" y="2667000"/>
                    <a:ext cx="3377307" cy="2667000"/>
                  </a:xfrm>
                  <a:prstGeom prst="rect">
                    <a:avLst/>
                  </a:prstGeom>
                  <a:noFill/>
                  <a:ln w="9525">
                    <a:noFill/>
                    <a:miter lim="800000"/>
                    <a:headEnd/>
                    <a:tailEnd/>
                  </a:ln>
                </p:spPr>
              </p:pic>
              <p:cxnSp>
                <p:nvCxnSpPr>
                  <p:cNvPr id="8" name="Straight Arrow Connector 7"/>
                  <p:cNvCxnSpPr/>
                  <p:nvPr/>
                </p:nvCxnSpPr>
                <p:spPr>
                  <a:xfrm>
                    <a:off x="2362200" y="3124200"/>
                    <a:ext cx="304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91399" y="3669268"/>
                    <a:ext cx="442683" cy="369332"/>
                  </a:xfrm>
                  <a:prstGeom prst="rect">
                    <a:avLst/>
                  </a:prstGeom>
                  <a:noFill/>
                </p:spPr>
                <p:txBody>
                  <a:bodyPr wrap="square" rtlCol="0">
                    <a:spAutoFit/>
                  </a:bodyPr>
                  <a:lstStyle/>
                  <a:p>
                    <a:r>
                      <a:rPr lang="en-US" dirty="0" smtClean="0"/>
                      <a:t>f</a:t>
                    </a:r>
                    <a:r>
                      <a:rPr lang="en-US" baseline="-25000" dirty="0" smtClean="0"/>
                      <a:t>2</a:t>
                    </a:r>
                    <a:endParaRPr lang="en-US" baseline="-25000" dirty="0"/>
                  </a:p>
                </p:txBody>
              </p:sp>
              <p:sp>
                <p:nvSpPr>
                  <p:cNvPr id="15" name="Rectangle 14"/>
                  <p:cNvSpPr/>
                  <p:nvPr/>
                </p:nvSpPr>
                <p:spPr>
                  <a:xfrm>
                    <a:off x="7078287" y="3564774"/>
                    <a:ext cx="838200" cy="83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852883" y="3102114"/>
                  <a:ext cx="1371600" cy="707886"/>
                </a:xfrm>
                <a:prstGeom prst="rect">
                  <a:avLst/>
                </a:prstGeom>
                <a:noFill/>
              </p:spPr>
              <p:txBody>
                <a:bodyPr wrap="square" rtlCol="0">
                  <a:spAutoFit/>
                </a:bodyPr>
                <a:lstStyle/>
                <a:p>
                  <a:r>
                    <a:rPr lang="en-US" sz="4000" dirty="0" smtClean="0">
                      <a:solidFill>
                        <a:srgbClr val="FF0000"/>
                      </a:solidFill>
                    </a:rPr>
                    <a:t>P</a:t>
                  </a:r>
                  <a:r>
                    <a:rPr lang="en-US" sz="4000" baseline="-25000" dirty="0" smtClean="0">
                      <a:solidFill>
                        <a:srgbClr val="FF0000"/>
                      </a:solidFill>
                    </a:rPr>
                    <a:t>1</a:t>
                  </a:r>
                  <a:endParaRPr lang="en-US" sz="4000" baseline="-25000" dirty="0">
                    <a:solidFill>
                      <a:srgbClr val="FF0000"/>
                    </a:solidFill>
                  </a:endParaRPr>
                </a:p>
              </p:txBody>
            </p:sp>
          </p:grpSp>
          <p:sp>
            <p:nvSpPr>
              <p:cNvPr id="22" name="TextBox 21"/>
              <p:cNvSpPr txBox="1"/>
              <p:nvPr/>
            </p:nvSpPr>
            <p:spPr>
              <a:xfrm>
                <a:off x="7391400" y="1676400"/>
                <a:ext cx="1371600" cy="707886"/>
              </a:xfrm>
              <a:prstGeom prst="rect">
                <a:avLst/>
              </a:prstGeom>
              <a:noFill/>
            </p:spPr>
            <p:txBody>
              <a:bodyPr wrap="square" rtlCol="0">
                <a:spAutoFit/>
              </a:bodyPr>
              <a:lstStyle/>
              <a:p>
                <a:r>
                  <a:rPr lang="en-US" sz="4000" dirty="0" smtClean="0">
                    <a:solidFill>
                      <a:srgbClr val="FF0000"/>
                    </a:solidFill>
                  </a:rPr>
                  <a:t>P</a:t>
                </a:r>
                <a:r>
                  <a:rPr lang="en-US" sz="4000" baseline="-25000" dirty="0" smtClean="0">
                    <a:solidFill>
                      <a:srgbClr val="FF0000"/>
                    </a:solidFill>
                  </a:rPr>
                  <a:t>2</a:t>
                </a:r>
                <a:endParaRPr lang="en-US" sz="4000" baseline="-25000" dirty="0">
                  <a:solidFill>
                    <a:srgbClr val="FF0000"/>
                  </a:solidFill>
                </a:endParaRPr>
              </a:p>
            </p:txBody>
          </p:sp>
          <p:sp>
            <p:nvSpPr>
              <p:cNvPr id="23" name="TextBox 22"/>
              <p:cNvSpPr txBox="1"/>
              <p:nvPr/>
            </p:nvSpPr>
            <p:spPr>
              <a:xfrm>
                <a:off x="5867400" y="3330714"/>
                <a:ext cx="1371600" cy="707886"/>
              </a:xfrm>
              <a:prstGeom prst="rect">
                <a:avLst/>
              </a:prstGeom>
              <a:noFill/>
            </p:spPr>
            <p:txBody>
              <a:bodyPr wrap="square" rtlCol="0">
                <a:spAutoFit/>
              </a:bodyPr>
              <a:lstStyle/>
              <a:p>
                <a:r>
                  <a:rPr lang="en-US" sz="4000" dirty="0" smtClean="0">
                    <a:solidFill>
                      <a:srgbClr val="FF0000"/>
                    </a:solidFill>
                  </a:rPr>
                  <a:t>P</a:t>
                </a:r>
                <a:r>
                  <a:rPr lang="en-US" sz="4000" baseline="-25000" dirty="0" smtClean="0">
                    <a:solidFill>
                      <a:srgbClr val="FF0000"/>
                    </a:solidFill>
                  </a:rPr>
                  <a:t>3</a:t>
                </a:r>
                <a:endParaRPr lang="en-US" sz="4000" baseline="-25000" dirty="0">
                  <a:solidFill>
                    <a:srgbClr val="FF0000"/>
                  </a:solidFill>
                </a:endParaRPr>
              </a:p>
            </p:txBody>
          </p:sp>
          <p:sp>
            <p:nvSpPr>
              <p:cNvPr id="24" name="TextBox 23"/>
              <p:cNvSpPr txBox="1"/>
              <p:nvPr/>
            </p:nvSpPr>
            <p:spPr>
              <a:xfrm>
                <a:off x="7620000" y="3330714"/>
                <a:ext cx="1371600" cy="707886"/>
              </a:xfrm>
              <a:prstGeom prst="rect">
                <a:avLst/>
              </a:prstGeom>
              <a:noFill/>
            </p:spPr>
            <p:txBody>
              <a:bodyPr wrap="square" rtlCol="0">
                <a:spAutoFit/>
              </a:bodyPr>
              <a:lstStyle/>
              <a:p>
                <a:r>
                  <a:rPr lang="en-US" sz="4000" dirty="0" smtClean="0">
                    <a:solidFill>
                      <a:srgbClr val="FF0000"/>
                    </a:solidFill>
                  </a:rPr>
                  <a:t>P</a:t>
                </a:r>
                <a:r>
                  <a:rPr lang="en-US" sz="4000" baseline="-25000" dirty="0" smtClean="0">
                    <a:solidFill>
                      <a:srgbClr val="FF0000"/>
                    </a:solidFill>
                  </a:rPr>
                  <a:t>4</a:t>
                </a:r>
                <a:endParaRPr lang="en-US" sz="4000" baseline="-25000" dirty="0">
                  <a:solidFill>
                    <a:srgbClr val="FF0000"/>
                  </a:solidFill>
                </a:endParaRPr>
              </a:p>
            </p:txBody>
          </p:sp>
        </p:grpSp>
        <p:sp>
          <p:nvSpPr>
            <p:cNvPr id="18" name="TextBox 17"/>
            <p:cNvSpPr txBox="1"/>
            <p:nvPr/>
          </p:nvSpPr>
          <p:spPr>
            <a:xfrm>
              <a:off x="6916444" y="2599678"/>
              <a:ext cx="442683" cy="369332"/>
            </a:xfrm>
            <a:prstGeom prst="rect">
              <a:avLst/>
            </a:prstGeom>
            <a:noFill/>
          </p:spPr>
          <p:txBody>
            <a:bodyPr wrap="square" rtlCol="0">
              <a:spAutoFit/>
            </a:bodyPr>
            <a:lstStyle/>
            <a:p>
              <a:r>
                <a:rPr lang="en-US" dirty="0" smtClean="0"/>
                <a:t>f</a:t>
              </a:r>
              <a:r>
                <a:rPr lang="en-US" baseline="-25000" dirty="0" smtClean="0"/>
                <a:t>1</a:t>
              </a:r>
              <a:endParaRPr lang="en-US" baseline="-25000" dirty="0"/>
            </a:p>
          </p:txBody>
        </p:sp>
        <p:sp>
          <p:nvSpPr>
            <p:cNvPr id="19" name="TextBox 18"/>
            <p:cNvSpPr txBox="1"/>
            <p:nvPr/>
          </p:nvSpPr>
          <p:spPr>
            <a:xfrm>
              <a:off x="7239000" y="2907268"/>
              <a:ext cx="442683" cy="369332"/>
            </a:xfrm>
            <a:prstGeom prst="rect">
              <a:avLst/>
            </a:prstGeom>
            <a:noFill/>
          </p:spPr>
          <p:txBody>
            <a:bodyPr wrap="square" rtlCol="0">
              <a:spAutoFit/>
            </a:bodyPr>
            <a:lstStyle/>
            <a:p>
              <a:r>
                <a:rPr lang="en-US" dirty="0" smtClean="0"/>
                <a:t>f</a:t>
              </a:r>
              <a:r>
                <a:rPr lang="en-US" baseline="-25000" dirty="0" smtClean="0"/>
                <a:t>4</a:t>
              </a:r>
              <a:endParaRPr lang="en-US" baseline="-25000" dirty="0"/>
            </a:p>
          </p:txBody>
        </p:sp>
        <p:sp>
          <p:nvSpPr>
            <p:cNvPr id="20" name="TextBox 19"/>
            <p:cNvSpPr txBox="1"/>
            <p:nvPr/>
          </p:nvSpPr>
          <p:spPr>
            <a:xfrm>
              <a:off x="6934200" y="2907268"/>
              <a:ext cx="442683" cy="369332"/>
            </a:xfrm>
            <a:prstGeom prst="rect">
              <a:avLst/>
            </a:prstGeom>
            <a:noFill/>
          </p:spPr>
          <p:txBody>
            <a:bodyPr wrap="square" rtlCol="0">
              <a:spAutoFit/>
            </a:bodyPr>
            <a:lstStyle/>
            <a:p>
              <a:r>
                <a:rPr lang="en-US" dirty="0" smtClean="0"/>
                <a:t>f</a:t>
              </a:r>
              <a:r>
                <a:rPr lang="en-US" baseline="-25000" dirty="0" smtClean="0"/>
                <a:t>3</a:t>
              </a:r>
              <a:endParaRPr lang="en-US" baseline="-25000" dirty="0"/>
            </a:p>
          </p:txBody>
        </p:sp>
        <p:sp>
          <p:nvSpPr>
            <p:cNvPr id="26" name="TextBox 25"/>
            <p:cNvSpPr txBox="1"/>
            <p:nvPr/>
          </p:nvSpPr>
          <p:spPr>
            <a:xfrm>
              <a:off x="7772400" y="2514600"/>
              <a:ext cx="685800" cy="584775"/>
            </a:xfrm>
            <a:prstGeom prst="rect">
              <a:avLst/>
            </a:prstGeom>
            <a:noFill/>
          </p:spPr>
          <p:txBody>
            <a:bodyPr wrap="square" rtlCol="0">
              <a:spAutoFit/>
            </a:bodyPr>
            <a:lstStyle/>
            <a:p>
              <a:r>
                <a:rPr lang="en-US" altLang="ko-KR" sz="3200" dirty="0" smtClean="0"/>
                <a:t>C</a:t>
              </a:r>
              <a:r>
                <a:rPr lang="en-US" altLang="ko-KR" sz="3200" baseline="-25000" dirty="0" smtClean="0"/>
                <a:t>j</a:t>
              </a:r>
              <a:endParaRPr lang="ko-KR" altLang="en-US" sz="3200" baseline="-25000" dirty="0"/>
            </a:p>
          </p:txBody>
        </p:sp>
        <p:sp>
          <p:nvSpPr>
            <p:cNvPr id="27" name="Rectangle 26"/>
            <p:cNvSpPr/>
            <p:nvPr/>
          </p:nvSpPr>
          <p:spPr>
            <a:xfrm>
              <a:off x="1752600" y="1828800"/>
              <a:ext cx="457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4818" name="Rectangle 2"/>
          <p:cNvSpPr>
            <a:spLocks noChangeArrowheads="1"/>
          </p:cNvSpPr>
          <p:nvPr/>
        </p:nvSpPr>
        <p:spPr bwMode="auto">
          <a:xfrm>
            <a:off x="-7620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0" name="Rectangle 4"/>
          <p:cNvSpPr>
            <a:spLocks noChangeArrowheads="1"/>
          </p:cNvSpPr>
          <p:nvPr/>
        </p:nvSpPr>
        <p:spPr bwMode="auto">
          <a:xfrm>
            <a:off x="-7620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802247" y="5117068"/>
            <a:ext cx="4419600" cy="369332"/>
          </a:xfrm>
          <a:prstGeom prst="rect">
            <a:avLst/>
          </a:prstGeom>
          <a:noFill/>
        </p:spPr>
        <p:txBody>
          <a:bodyPr wrap="square" rtlCol="0">
            <a:spAutoFit/>
          </a:bodyPr>
          <a:lstStyle/>
          <a:p>
            <a:r>
              <a:rPr lang="en-US" dirty="0" smtClean="0"/>
              <a:t>Cj = (P1·f1+P2·f2+P3·3+P4·f4)/(f1+f2+f3+f4)</a:t>
            </a:r>
            <a:endParaRPr lang="en-US" dirty="0"/>
          </a:p>
        </p:txBody>
      </p:sp>
      <p:sp>
        <p:nvSpPr>
          <p:cNvPr id="34823" name="Rectangle 7"/>
          <p:cNvSpPr>
            <a:spLocks noChangeArrowheads="1"/>
          </p:cNvSpPr>
          <p:nvPr/>
        </p:nvSpPr>
        <p:spPr bwMode="auto">
          <a:xfrm>
            <a:off x="-7620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24" name="Rectangle 8"/>
          <p:cNvSpPr>
            <a:spLocks noChangeArrowheads="1"/>
          </p:cNvSpPr>
          <p:nvPr/>
        </p:nvSpPr>
        <p:spPr bwMode="auto">
          <a:xfrm>
            <a:off x="-7620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25" name="Rectangle 9"/>
          <p:cNvSpPr>
            <a:spLocks noChangeArrowheads="1"/>
          </p:cNvSpPr>
          <p:nvPr/>
        </p:nvSpPr>
        <p:spPr bwMode="auto">
          <a:xfrm>
            <a:off x="-76200" y="1924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4826" name="Picture 10"/>
          <p:cNvPicPr>
            <a:picLocks noChangeAspect="1" noChangeArrowheads="1"/>
          </p:cNvPicPr>
          <p:nvPr/>
        </p:nvPicPr>
        <p:blipFill>
          <a:blip r:embed="rId4" cstate="print"/>
          <a:srcRect/>
          <a:stretch>
            <a:fillRect/>
          </a:stretch>
        </p:blipFill>
        <p:spPr bwMode="auto">
          <a:xfrm>
            <a:off x="5553075" y="4572001"/>
            <a:ext cx="2143125" cy="1600200"/>
          </a:xfrm>
          <a:prstGeom prst="rect">
            <a:avLst/>
          </a:prstGeom>
          <a:noFill/>
          <a:ln w="9525">
            <a:noFill/>
            <a:miter lim="800000"/>
            <a:headEnd/>
            <a:tailEnd/>
          </a:ln>
        </p:spPr>
      </p:pic>
      <p:sp>
        <p:nvSpPr>
          <p:cNvPr id="31" name="Title 30"/>
          <p:cNvSpPr>
            <a:spLocks noGrp="1"/>
          </p:cNvSpPr>
          <p:nvPr>
            <p:ph type="title"/>
          </p:nvPr>
        </p:nvSpPr>
        <p:spPr>
          <a:xfrm>
            <a:off x="457200" y="0"/>
            <a:ext cx="8305800" cy="1143000"/>
          </a:xfrm>
        </p:spPr>
        <p:txBody>
          <a:bodyPr>
            <a:normAutofit/>
          </a:bodyPr>
          <a:lstStyle/>
          <a:p>
            <a:pPr algn="ctr"/>
            <a:r>
              <a:rPr lang="en-US" sz="3200" dirty="0" smtClean="0"/>
              <a:t>Method 1: Conservative remapping</a:t>
            </a:r>
            <a:endParaRPr lang="en-US" sz="3200" dirty="0"/>
          </a:p>
        </p:txBody>
      </p:sp>
      <p:sp>
        <p:nvSpPr>
          <p:cNvPr id="33" name="TextBox 32"/>
          <p:cNvSpPr txBox="1"/>
          <p:nvPr/>
        </p:nvSpPr>
        <p:spPr>
          <a:xfrm>
            <a:off x="228600" y="6248400"/>
            <a:ext cx="8686800" cy="369332"/>
          </a:xfrm>
          <a:prstGeom prst="rect">
            <a:avLst/>
          </a:prstGeom>
          <a:noFill/>
        </p:spPr>
        <p:txBody>
          <a:bodyPr wrap="square" rtlCol="0">
            <a:spAutoFit/>
          </a:bodyPr>
          <a:lstStyle/>
          <a:p>
            <a:r>
              <a:rPr lang="en-US" dirty="0" smtClean="0"/>
              <a:t>Overlapping fractions (f</a:t>
            </a:r>
            <a:r>
              <a:rPr lang="en-US" baseline="-25000" dirty="0" smtClean="0"/>
              <a:t>i,j</a:t>
            </a:r>
            <a:r>
              <a:rPr lang="en-US" dirty="0" smtClean="0"/>
              <a:t>) are calculated using IDL-based Geospatial Data Processor (IGDP)</a:t>
            </a:r>
            <a:endParaRPr lang="en-US" dirty="0"/>
          </a:p>
        </p:txBody>
      </p:sp>
      <p:sp>
        <p:nvSpPr>
          <p:cNvPr id="34" name="Date Placeholder 33"/>
          <p:cNvSpPr>
            <a:spLocks noGrp="1"/>
          </p:cNvSpPr>
          <p:nvPr>
            <p:ph type="dt" sz="half" idx="10"/>
          </p:nvPr>
        </p:nvSpPr>
        <p:spPr/>
        <p:txBody>
          <a:bodyPr/>
          <a:lstStyle/>
          <a:p>
            <a:fld id="{54FEB288-214D-4C4B-8352-578838776D41}" type="datetime1">
              <a:rPr lang="en-US" smtClean="0"/>
              <a:pPr/>
              <a:t>10/29/13</a:t>
            </a:fld>
            <a:endParaRPr lang="en-US"/>
          </a:p>
        </p:txBody>
      </p:sp>
      <p:sp>
        <p:nvSpPr>
          <p:cNvPr id="35" name="Slide Number Placeholder 3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33521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Hyunk\My Documents\Dropbox\work\2013 NO2col-aqmd\plot\cmaq-NO2.20080818.png"/>
          <p:cNvPicPr>
            <a:picLocks noChangeAspect="1" noChangeArrowheads="1"/>
          </p:cNvPicPr>
          <p:nvPr/>
        </p:nvPicPr>
        <p:blipFill>
          <a:blip r:embed="rId2" cstate="print"/>
          <a:srcRect/>
          <a:stretch>
            <a:fillRect/>
          </a:stretch>
        </p:blipFill>
        <p:spPr bwMode="auto">
          <a:xfrm>
            <a:off x="4648200" y="990600"/>
            <a:ext cx="3657600" cy="2446019"/>
          </a:xfrm>
          <a:prstGeom prst="rect">
            <a:avLst/>
          </a:prstGeom>
          <a:noFill/>
        </p:spPr>
      </p:pic>
      <p:pic>
        <p:nvPicPr>
          <p:cNvPr id="50178" name="Picture 2"/>
          <p:cNvPicPr>
            <a:picLocks noChangeAspect="1" noChangeArrowheads="1"/>
          </p:cNvPicPr>
          <p:nvPr/>
        </p:nvPicPr>
        <p:blipFill>
          <a:blip r:embed="rId3" cstate="print"/>
          <a:srcRect/>
          <a:stretch>
            <a:fillRect/>
          </a:stretch>
        </p:blipFill>
        <p:spPr bwMode="auto">
          <a:xfrm>
            <a:off x="152400" y="5867400"/>
            <a:ext cx="2276475" cy="990600"/>
          </a:xfrm>
          <a:prstGeom prst="rect">
            <a:avLst/>
          </a:prstGeom>
          <a:noFill/>
          <a:ln w="9525">
            <a:noFill/>
            <a:miter lim="800000"/>
            <a:headEnd/>
            <a:tailEnd/>
          </a:ln>
        </p:spPr>
      </p:pic>
      <p:sp>
        <p:nvSpPr>
          <p:cNvPr id="3" name="TextBox 2"/>
          <p:cNvSpPr txBox="1"/>
          <p:nvPr/>
        </p:nvSpPr>
        <p:spPr>
          <a:xfrm>
            <a:off x="2286000" y="5943600"/>
            <a:ext cx="7010400" cy="369332"/>
          </a:xfrm>
          <a:prstGeom prst="rect">
            <a:avLst/>
          </a:prstGeom>
          <a:noFill/>
        </p:spPr>
        <p:txBody>
          <a:bodyPr wrap="square" rtlCol="0">
            <a:spAutoFit/>
          </a:bodyPr>
          <a:lstStyle/>
          <a:p>
            <a:r>
              <a:rPr lang="en-US" dirty="0" smtClean="0"/>
              <a:t>where k</a:t>
            </a:r>
            <a:r>
              <a:rPr lang="en-US" baseline="-25000" dirty="0" smtClean="0"/>
              <a:t>i,j</a:t>
            </a:r>
            <a:r>
              <a:rPr lang="en-US" dirty="0" smtClean="0"/>
              <a:t> is the spatial weighting kernel of P</a:t>
            </a:r>
            <a:r>
              <a:rPr lang="en-US" baseline="-25000" dirty="0" smtClean="0"/>
              <a:t>i</a:t>
            </a:r>
            <a:r>
              <a:rPr lang="en-US" dirty="0" smtClean="0"/>
              <a:t>  in the position of </a:t>
            </a:r>
            <a:r>
              <a:rPr lang="en-US" dirty="0" err="1" smtClean="0"/>
              <a:t>C</a:t>
            </a:r>
            <a:r>
              <a:rPr lang="en-US" baseline="-25000" dirty="0" err="1" smtClean="0"/>
              <a:t>j</a:t>
            </a:r>
            <a:r>
              <a:rPr lang="en-US" dirty="0" smtClean="0"/>
              <a:t> </a:t>
            </a:r>
          </a:p>
        </p:txBody>
      </p:sp>
      <p:sp>
        <p:nvSpPr>
          <p:cNvPr id="4" name="Title 3"/>
          <p:cNvSpPr>
            <a:spLocks noGrp="1"/>
          </p:cNvSpPr>
          <p:nvPr>
            <p:ph type="title"/>
          </p:nvPr>
        </p:nvSpPr>
        <p:spPr>
          <a:xfrm>
            <a:off x="457200" y="0"/>
            <a:ext cx="8305800" cy="990600"/>
          </a:xfrm>
        </p:spPr>
        <p:txBody>
          <a:bodyPr>
            <a:normAutofit/>
          </a:bodyPr>
          <a:lstStyle/>
          <a:p>
            <a:pPr algn="ctr"/>
            <a:r>
              <a:rPr lang="en-US" sz="3200" dirty="0" smtClean="0"/>
              <a:t>Method 2: Downscaling (DS)</a:t>
            </a:r>
            <a:endParaRPr lang="en-US" sz="3200" dirty="0"/>
          </a:p>
        </p:txBody>
      </p:sp>
      <p:pic>
        <p:nvPicPr>
          <p:cNvPr id="5" name="Picture 2" descr="C:\Documents and Settings\Hyunk\My Documents\Dropbox\work\2013 NO2col-aqmd\plot\weighting-cmaq-to-GOME2.png"/>
          <p:cNvPicPr>
            <a:picLocks noChangeAspect="1" noChangeArrowheads="1"/>
          </p:cNvPicPr>
          <p:nvPr/>
        </p:nvPicPr>
        <p:blipFill>
          <a:blip r:embed="rId4" cstate="print"/>
          <a:srcRect/>
          <a:stretch>
            <a:fillRect/>
          </a:stretch>
        </p:blipFill>
        <p:spPr bwMode="auto">
          <a:xfrm>
            <a:off x="4648200" y="3429000"/>
            <a:ext cx="3657600" cy="2446021"/>
          </a:xfrm>
          <a:prstGeom prst="rect">
            <a:avLst/>
          </a:prstGeom>
          <a:noFill/>
        </p:spPr>
      </p:pic>
      <p:pic>
        <p:nvPicPr>
          <p:cNvPr id="7" name="Picture 4" descr="C:\Documents and Settings\Hyunk\My Documents\Dropbox\work\2013 NO2col-aqmd\plot\gome2-NO2.20080818.png"/>
          <p:cNvPicPr>
            <a:picLocks noChangeAspect="1" noChangeArrowheads="1"/>
          </p:cNvPicPr>
          <p:nvPr/>
        </p:nvPicPr>
        <p:blipFill>
          <a:blip r:embed="rId5" cstate="print"/>
          <a:srcRect/>
          <a:stretch>
            <a:fillRect/>
          </a:stretch>
        </p:blipFill>
        <p:spPr bwMode="auto">
          <a:xfrm>
            <a:off x="685800" y="990600"/>
            <a:ext cx="3657600" cy="2446019"/>
          </a:xfrm>
          <a:prstGeom prst="rect">
            <a:avLst/>
          </a:prstGeom>
          <a:noFill/>
        </p:spPr>
      </p:pic>
      <p:cxnSp>
        <p:nvCxnSpPr>
          <p:cNvPr id="8" name="Straight Arrow Connector 7"/>
          <p:cNvCxnSpPr/>
          <p:nvPr/>
        </p:nvCxnSpPr>
        <p:spPr>
          <a:xfrm>
            <a:off x="6477000" y="2438400"/>
            <a:ext cx="76200" cy="1752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743200" y="2362200"/>
            <a:ext cx="3124200" cy="2057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 name="Picture 8" descr="C:\Documents and Settings\Hyunk\My Documents\Dropbox\work\2013 NO2col-aqmd\no2.gome2-temis.627735_156x102k4.wt.20080818.png"/>
          <p:cNvPicPr>
            <a:picLocks noChangeAspect="1" noChangeArrowheads="1"/>
          </p:cNvPicPr>
          <p:nvPr/>
        </p:nvPicPr>
        <p:blipFill>
          <a:blip r:embed="rId6" cstate="print"/>
          <a:srcRect/>
          <a:stretch>
            <a:fillRect/>
          </a:stretch>
        </p:blipFill>
        <p:spPr bwMode="auto">
          <a:xfrm>
            <a:off x="685800" y="3429000"/>
            <a:ext cx="3657600" cy="2446019"/>
          </a:xfrm>
          <a:prstGeom prst="rect">
            <a:avLst/>
          </a:prstGeom>
          <a:noFill/>
        </p:spPr>
      </p:pic>
      <p:sp>
        <p:nvSpPr>
          <p:cNvPr id="11" name="Down Arrow 10"/>
          <p:cNvSpPr/>
          <p:nvPr/>
        </p:nvSpPr>
        <p:spPr>
          <a:xfrm>
            <a:off x="2057400" y="3276600"/>
            <a:ext cx="685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838200" y="1295400"/>
            <a:ext cx="2895600" cy="369332"/>
          </a:xfrm>
          <a:prstGeom prst="rect">
            <a:avLst/>
          </a:prstGeom>
          <a:noFill/>
        </p:spPr>
        <p:txBody>
          <a:bodyPr wrap="square" rtlCol="0">
            <a:spAutoFit/>
          </a:bodyPr>
          <a:lstStyle/>
          <a:p>
            <a:r>
              <a:rPr lang="en-US" dirty="0" smtClean="0"/>
              <a:t>GOME-2 NO2 raw pixels</a:t>
            </a:r>
            <a:endParaRPr lang="en-US" dirty="0"/>
          </a:p>
        </p:txBody>
      </p:sp>
      <p:sp>
        <p:nvSpPr>
          <p:cNvPr id="22" name="TextBox 21"/>
          <p:cNvSpPr txBox="1"/>
          <p:nvPr/>
        </p:nvSpPr>
        <p:spPr>
          <a:xfrm>
            <a:off x="4724400" y="1295400"/>
            <a:ext cx="2895600" cy="369332"/>
          </a:xfrm>
          <a:prstGeom prst="rect">
            <a:avLst/>
          </a:prstGeom>
          <a:noFill/>
        </p:spPr>
        <p:txBody>
          <a:bodyPr wrap="square" rtlCol="0">
            <a:spAutoFit/>
          </a:bodyPr>
          <a:lstStyle/>
          <a:p>
            <a:r>
              <a:rPr lang="en-US" dirty="0" smtClean="0"/>
              <a:t>CMAQ NO2 column</a:t>
            </a:r>
            <a:endParaRPr lang="en-US" dirty="0"/>
          </a:p>
        </p:txBody>
      </p:sp>
      <p:sp>
        <p:nvSpPr>
          <p:cNvPr id="23" name="TextBox 22"/>
          <p:cNvSpPr txBox="1"/>
          <p:nvPr/>
        </p:nvSpPr>
        <p:spPr>
          <a:xfrm>
            <a:off x="4800600" y="5410200"/>
            <a:ext cx="2819400" cy="369332"/>
          </a:xfrm>
          <a:prstGeom prst="rect">
            <a:avLst/>
          </a:prstGeom>
          <a:noFill/>
        </p:spPr>
        <p:txBody>
          <a:bodyPr wrap="square" rtlCol="0">
            <a:spAutoFit/>
          </a:bodyPr>
          <a:lstStyle/>
          <a:p>
            <a:r>
              <a:rPr lang="en-US" dirty="0" smtClean="0"/>
              <a:t>Spatial weighting kernel</a:t>
            </a:r>
            <a:endParaRPr lang="en-US" dirty="0"/>
          </a:p>
        </p:txBody>
      </p:sp>
      <p:sp>
        <p:nvSpPr>
          <p:cNvPr id="24" name="TextBox 23"/>
          <p:cNvSpPr txBox="1"/>
          <p:nvPr/>
        </p:nvSpPr>
        <p:spPr>
          <a:xfrm>
            <a:off x="762000" y="5486400"/>
            <a:ext cx="3505200" cy="369332"/>
          </a:xfrm>
          <a:prstGeom prst="rect">
            <a:avLst/>
          </a:prstGeom>
          <a:noFill/>
        </p:spPr>
        <p:txBody>
          <a:bodyPr wrap="square" rtlCol="0">
            <a:spAutoFit/>
          </a:bodyPr>
          <a:lstStyle/>
          <a:p>
            <a:r>
              <a:rPr lang="en-US" dirty="0" smtClean="0"/>
              <a:t>Downscaled GOME-2 NO2 column</a:t>
            </a:r>
            <a:endParaRPr lang="en-US" dirty="0"/>
          </a:p>
        </p:txBody>
      </p:sp>
      <p:sp>
        <p:nvSpPr>
          <p:cNvPr id="25" name="TextBox 24"/>
          <p:cNvSpPr txBox="1"/>
          <p:nvPr/>
        </p:nvSpPr>
        <p:spPr>
          <a:xfrm>
            <a:off x="2209800" y="6248400"/>
            <a:ext cx="6934200" cy="923330"/>
          </a:xfrm>
          <a:prstGeom prst="rect">
            <a:avLst/>
          </a:prstGeom>
          <a:noFill/>
        </p:spPr>
        <p:txBody>
          <a:bodyPr wrap="square" rtlCol="0">
            <a:spAutoFit/>
          </a:bodyPr>
          <a:lstStyle/>
          <a:p>
            <a:r>
              <a:rPr lang="en-US" dirty="0" smtClean="0">
                <a:solidFill>
                  <a:srgbClr val="FF0000"/>
                </a:solidFill>
                <a:latin typeface="Calibri" pitchFamily="34" charset="0"/>
              </a:rPr>
              <a:t>Each spatial weighting kernel is satellite pixel-specific, so the quantity in the original pixel never propagates out of original data pixel’s coverage</a:t>
            </a:r>
            <a:endParaRPr lang="en-US" dirty="0" smtClean="0"/>
          </a:p>
          <a:p>
            <a:endParaRPr lang="en-US" dirty="0"/>
          </a:p>
        </p:txBody>
      </p:sp>
      <p:sp>
        <p:nvSpPr>
          <p:cNvPr id="26" name="Date Placeholder 25"/>
          <p:cNvSpPr>
            <a:spLocks noGrp="1"/>
          </p:cNvSpPr>
          <p:nvPr>
            <p:ph type="dt" sz="half" idx="10"/>
          </p:nvPr>
        </p:nvSpPr>
        <p:spPr/>
        <p:txBody>
          <a:bodyPr/>
          <a:lstStyle/>
          <a:p>
            <a:fld id="{F8F4D9B4-A51C-40AA-B622-898B0115AE62}" type="datetime1">
              <a:rPr lang="en-US" smtClean="0"/>
              <a:pPr/>
              <a:t>10/29/13</a:t>
            </a:fld>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619350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3200" dirty="0" smtClean="0"/>
              <a:t>Powered by </a:t>
            </a:r>
            <a:br>
              <a:rPr lang="en-US" sz="3200" dirty="0" smtClean="0"/>
            </a:br>
            <a:r>
              <a:rPr lang="en-US" sz="3200" dirty="0" smtClean="0"/>
              <a:t>IDL-based Geospatial Data Processor (IGDP)</a:t>
            </a:r>
            <a:endParaRPr lang="en-US" sz="3200" dirty="0"/>
          </a:p>
        </p:txBody>
      </p:sp>
      <p:sp>
        <p:nvSpPr>
          <p:cNvPr id="3" name="Content Placeholder 2"/>
          <p:cNvSpPr>
            <a:spLocks noGrp="1"/>
          </p:cNvSpPr>
          <p:nvPr>
            <p:ph idx="1"/>
          </p:nvPr>
        </p:nvSpPr>
        <p:spPr>
          <a:xfrm>
            <a:off x="457200" y="1554480"/>
            <a:ext cx="8229600" cy="1645920"/>
          </a:xfrm>
        </p:spPr>
        <p:txBody>
          <a:bodyPr>
            <a:noAutofit/>
          </a:bodyPr>
          <a:lstStyle/>
          <a:p>
            <a:r>
              <a:rPr lang="en-US" sz="2000" dirty="0" smtClean="0"/>
              <a:t>Developed by NOAA/ARL funded by TCEQ/AQRP.</a:t>
            </a:r>
          </a:p>
          <a:p>
            <a:r>
              <a:rPr lang="en-US" sz="2000" dirty="0" smtClean="0"/>
              <a:t>Fast and accurate polygon, </a:t>
            </a:r>
            <a:r>
              <a:rPr lang="en-US" sz="2000" dirty="0" err="1" smtClean="0"/>
              <a:t>polyline</a:t>
            </a:r>
            <a:r>
              <a:rPr lang="en-US" sz="2000" dirty="0" smtClean="0"/>
              <a:t>, and pixel data processing capability</a:t>
            </a:r>
          </a:p>
          <a:p>
            <a:r>
              <a:rPr lang="en-US" sz="2000" dirty="0" smtClean="0"/>
              <a:t>Conservative conversion (e.g. </a:t>
            </a:r>
            <a:r>
              <a:rPr lang="en-US" sz="2000" dirty="0" err="1" smtClean="0"/>
              <a:t>regridding</a:t>
            </a:r>
            <a:r>
              <a:rPr lang="en-US" sz="2000" dirty="0" smtClean="0"/>
              <a:t>) between different map projections and domain settings.</a:t>
            </a:r>
          </a:p>
          <a:p>
            <a:r>
              <a:rPr lang="en-US" sz="2000" dirty="0" smtClean="0"/>
              <a:t>GIS, model comparison</a:t>
            </a:r>
          </a:p>
          <a:p>
            <a:r>
              <a:rPr lang="en-US" sz="2000" dirty="0" smtClean="0"/>
              <a:t>Emission processing (e.g. surrogate files)</a:t>
            </a:r>
            <a:endParaRPr lang="en-US" sz="2000" dirty="0"/>
          </a:p>
        </p:txBody>
      </p:sp>
      <p:pic>
        <p:nvPicPr>
          <p:cNvPr id="18434" name="Picture 2" descr="http://gis.townofchapelhill.org/_img/ClipArt-GIS.gif"/>
          <p:cNvPicPr>
            <a:picLocks noChangeAspect="1" noChangeArrowheads="1"/>
          </p:cNvPicPr>
          <p:nvPr/>
        </p:nvPicPr>
        <p:blipFill>
          <a:blip r:embed="rId2"/>
          <a:srcRect/>
          <a:stretch>
            <a:fillRect/>
          </a:stretch>
        </p:blipFill>
        <p:spPr bwMode="auto">
          <a:xfrm>
            <a:off x="1219200" y="3796792"/>
            <a:ext cx="2133600" cy="2375408"/>
          </a:xfrm>
          <a:prstGeom prst="rect">
            <a:avLst/>
          </a:prstGeom>
          <a:noFill/>
        </p:spPr>
      </p:pic>
      <p:sp>
        <p:nvSpPr>
          <p:cNvPr id="5" name="TextBox 4"/>
          <p:cNvSpPr txBox="1"/>
          <p:nvPr/>
        </p:nvSpPr>
        <p:spPr>
          <a:xfrm>
            <a:off x="838200" y="6248400"/>
            <a:ext cx="3276600" cy="646331"/>
          </a:xfrm>
          <a:prstGeom prst="rect">
            <a:avLst/>
          </a:prstGeom>
          <a:noFill/>
        </p:spPr>
        <p:txBody>
          <a:bodyPr wrap="square" rtlCol="0">
            <a:spAutoFit/>
          </a:bodyPr>
          <a:lstStyle/>
          <a:p>
            <a:r>
              <a:rPr lang="en-US" altLang="ko-KR" dirty="0" smtClean="0"/>
              <a:t>Polygon, polyline, and pixels (GIS, Satellites, Emission)</a:t>
            </a:r>
            <a:endParaRPr lang="ko-KR" altLang="en-US" dirty="0"/>
          </a:p>
        </p:txBody>
      </p:sp>
      <p:pic>
        <p:nvPicPr>
          <p:cNvPr id="18436" name="Picture 4" descr="Plots not available."/>
          <p:cNvPicPr>
            <a:picLocks noChangeAspect="1" noChangeArrowheads="1"/>
          </p:cNvPicPr>
          <p:nvPr/>
        </p:nvPicPr>
        <p:blipFill>
          <a:blip r:embed="rId3"/>
          <a:srcRect/>
          <a:stretch>
            <a:fillRect/>
          </a:stretch>
        </p:blipFill>
        <p:spPr bwMode="auto">
          <a:xfrm>
            <a:off x="5334000" y="3962400"/>
            <a:ext cx="3228023" cy="1981200"/>
          </a:xfrm>
          <a:prstGeom prst="rect">
            <a:avLst/>
          </a:prstGeom>
          <a:noFill/>
        </p:spPr>
      </p:pic>
      <p:sp>
        <p:nvSpPr>
          <p:cNvPr id="7" name="TextBox 6"/>
          <p:cNvSpPr txBox="1"/>
          <p:nvPr/>
        </p:nvSpPr>
        <p:spPr>
          <a:xfrm>
            <a:off x="5791200" y="6019800"/>
            <a:ext cx="2667000" cy="369332"/>
          </a:xfrm>
          <a:prstGeom prst="rect">
            <a:avLst/>
          </a:prstGeom>
          <a:noFill/>
        </p:spPr>
        <p:txBody>
          <a:bodyPr wrap="square" rtlCol="0">
            <a:spAutoFit/>
          </a:bodyPr>
          <a:lstStyle/>
          <a:p>
            <a:r>
              <a:rPr lang="en-US" altLang="ko-KR" dirty="0" smtClean="0"/>
              <a:t>Gridded world (Model)</a:t>
            </a:r>
            <a:endParaRPr lang="ko-KR" altLang="en-US" dirty="0"/>
          </a:p>
        </p:txBody>
      </p:sp>
      <p:sp>
        <p:nvSpPr>
          <p:cNvPr id="8" name="Left-Right Arrow 7"/>
          <p:cNvSpPr/>
          <p:nvPr/>
        </p:nvSpPr>
        <p:spPr>
          <a:xfrm>
            <a:off x="3886200" y="4800600"/>
            <a:ext cx="9144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4038600" y="5185558"/>
            <a:ext cx="838200" cy="381000"/>
          </a:xfrm>
          <a:prstGeom prst="rect">
            <a:avLst/>
          </a:prstGeom>
          <a:noFill/>
        </p:spPr>
        <p:txBody>
          <a:bodyPr wrap="square" rtlCol="0">
            <a:spAutoFit/>
          </a:bodyPr>
          <a:lstStyle/>
          <a:p>
            <a:r>
              <a:rPr lang="en-US" dirty="0" smtClean="0"/>
              <a:t>IGDP</a:t>
            </a:r>
            <a:endParaRPr lang="en-US" dirty="0"/>
          </a:p>
        </p:txBody>
      </p:sp>
    </p:spTree>
    <p:extLst>
      <p:ext uri="{BB962C8B-B14F-4D97-AF65-F5344CB8AC3E}">
        <p14:creationId xmlns:p14="http://schemas.microsoft.com/office/powerpoint/2010/main" val="172288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533400"/>
            <a:ext cx="8305800" cy="1143000"/>
          </a:xfrm>
        </p:spPr>
        <p:txBody>
          <a:bodyPr>
            <a:normAutofit/>
          </a:bodyPr>
          <a:lstStyle/>
          <a:p>
            <a:pPr algn="ctr"/>
            <a:r>
              <a:rPr lang="en-US" sz="3200" dirty="0" smtClean="0"/>
              <a:t>Monthly averaged NO2 column </a:t>
            </a:r>
            <a:br>
              <a:rPr lang="en-US" sz="3200" dirty="0" smtClean="0"/>
            </a:br>
            <a:r>
              <a:rPr lang="en-US" sz="3200" dirty="0" smtClean="0"/>
              <a:t>S</a:t>
            </a:r>
            <a:r>
              <a:rPr lang="en-US" sz="3200" dirty="0"/>
              <a:t>.</a:t>
            </a:r>
            <a:r>
              <a:rPr lang="en-US" sz="3200" dirty="0" smtClean="0"/>
              <a:t> California Aug. 2008</a:t>
            </a:r>
            <a:endParaRPr lang="en-US" sz="3200" dirty="0"/>
          </a:p>
        </p:txBody>
      </p:sp>
      <p:sp>
        <p:nvSpPr>
          <p:cNvPr id="20" name="Date Placeholder 19"/>
          <p:cNvSpPr>
            <a:spLocks noGrp="1"/>
          </p:cNvSpPr>
          <p:nvPr>
            <p:ph type="dt" sz="half" idx="10"/>
          </p:nvPr>
        </p:nvSpPr>
        <p:spPr/>
        <p:txBody>
          <a:bodyPr/>
          <a:lstStyle/>
          <a:p>
            <a:fld id="{42B5979D-AFA9-455E-B2F6-1DE1B0E62647}" type="datetime1">
              <a:rPr lang="en-US" smtClean="0"/>
              <a:pPr/>
              <a:t>10/29/13</a:t>
            </a:fld>
            <a:endParaRPr lang="en-US"/>
          </a:p>
        </p:txBody>
      </p:sp>
      <p:sp>
        <p:nvSpPr>
          <p:cNvPr id="21" name="Slide Number Placeholder 20"/>
          <p:cNvSpPr>
            <a:spLocks noGrp="1"/>
          </p:cNvSpPr>
          <p:nvPr>
            <p:ph type="sldNum" sz="quarter" idx="12"/>
          </p:nvPr>
        </p:nvSpPr>
        <p:spPr/>
        <p:txBody>
          <a:bodyPr/>
          <a:lstStyle/>
          <a:p>
            <a:fld id="{B6F15528-21DE-4FAA-801E-634DDDAF4B2B}" type="slidenum">
              <a:rPr lang="en-US" smtClean="0"/>
              <a:pPr/>
              <a:t>9</a:t>
            </a:fld>
            <a:endParaRPr lang="en-US"/>
          </a:p>
        </p:txBody>
      </p:sp>
      <p:sp>
        <p:nvSpPr>
          <p:cNvPr id="24" name="TextBox 23"/>
          <p:cNvSpPr txBox="1"/>
          <p:nvPr/>
        </p:nvSpPr>
        <p:spPr>
          <a:xfrm>
            <a:off x="1656411" y="3602184"/>
            <a:ext cx="863806" cy="385062"/>
          </a:xfrm>
          <a:prstGeom prst="rect">
            <a:avLst/>
          </a:prstGeom>
          <a:solidFill>
            <a:schemeClr val="bg1"/>
          </a:solidFill>
        </p:spPr>
        <p:txBody>
          <a:bodyPr wrap="square" lIns="99499" tIns="49750" rIns="99499" bIns="49750" rtlCol="0">
            <a:spAutoFit/>
          </a:bodyPr>
          <a:lstStyle/>
          <a:p>
            <a:endParaRPr lang="en-US" dirty="0"/>
          </a:p>
        </p:txBody>
      </p:sp>
      <p:pic>
        <p:nvPicPr>
          <p:cNvPr id="36" name="Picture 2" descr="C:\Users\Hyun\Dropbox\work\2013 NO2col-aqmd\no2c.sp.gome2.200808.png"/>
          <p:cNvPicPr>
            <a:picLocks noChangeAspect="1" noChangeArrowheads="1"/>
          </p:cNvPicPr>
          <p:nvPr/>
        </p:nvPicPr>
        <p:blipFill>
          <a:blip r:embed="rId2" cstate="print"/>
          <a:srcRect/>
          <a:stretch>
            <a:fillRect/>
          </a:stretch>
        </p:blipFill>
        <p:spPr bwMode="auto">
          <a:xfrm>
            <a:off x="3200400" y="2058346"/>
            <a:ext cx="2743200" cy="2056454"/>
          </a:xfrm>
          <a:prstGeom prst="rect">
            <a:avLst/>
          </a:prstGeom>
          <a:noFill/>
        </p:spPr>
      </p:pic>
      <p:pic>
        <p:nvPicPr>
          <p:cNvPr id="38" name="Picture 4" descr="C:\Users\Hyun\Dropbox\work\2013 NO2col-aqmd\no2c.sp.gome2-raw.200808.png"/>
          <p:cNvPicPr>
            <a:picLocks noChangeAspect="1" noChangeArrowheads="1"/>
          </p:cNvPicPr>
          <p:nvPr/>
        </p:nvPicPr>
        <p:blipFill>
          <a:blip r:embed="rId3" cstate="print"/>
          <a:srcRect/>
          <a:stretch>
            <a:fillRect/>
          </a:stretch>
        </p:blipFill>
        <p:spPr bwMode="auto">
          <a:xfrm>
            <a:off x="298166" y="2058346"/>
            <a:ext cx="2743200" cy="2056454"/>
          </a:xfrm>
          <a:prstGeom prst="rect">
            <a:avLst/>
          </a:prstGeom>
          <a:noFill/>
        </p:spPr>
      </p:pic>
      <p:pic>
        <p:nvPicPr>
          <p:cNvPr id="39" name="Picture 5" descr="C:\Users\Hyun\Dropbox\work\2013 NO2col-aqmd\no2c.sp.cmaq-0930.200808.png"/>
          <p:cNvPicPr>
            <a:picLocks noChangeAspect="1" noChangeArrowheads="1"/>
          </p:cNvPicPr>
          <p:nvPr/>
        </p:nvPicPr>
        <p:blipFill>
          <a:blip r:embed="rId4" cstate="print"/>
          <a:srcRect/>
          <a:stretch>
            <a:fillRect/>
          </a:stretch>
        </p:blipFill>
        <p:spPr bwMode="auto">
          <a:xfrm>
            <a:off x="6019800" y="2058346"/>
            <a:ext cx="2743200" cy="2056454"/>
          </a:xfrm>
          <a:prstGeom prst="rect">
            <a:avLst/>
          </a:prstGeom>
          <a:noFill/>
        </p:spPr>
      </p:pic>
      <p:pic>
        <p:nvPicPr>
          <p:cNvPr id="40" name="Picture 2" descr="C:\Users\Hyun\Dropbox\work\2013 NO2col-aqmd\no2c.sp.cmaq-1330.200808.png"/>
          <p:cNvPicPr>
            <a:picLocks noChangeAspect="1" noChangeArrowheads="1"/>
          </p:cNvPicPr>
          <p:nvPr/>
        </p:nvPicPr>
        <p:blipFill>
          <a:blip r:embed="rId5" cstate="print"/>
          <a:srcRect/>
          <a:stretch>
            <a:fillRect/>
          </a:stretch>
        </p:blipFill>
        <p:spPr bwMode="auto">
          <a:xfrm>
            <a:off x="6019800" y="4191946"/>
            <a:ext cx="2743200" cy="2056454"/>
          </a:xfrm>
          <a:prstGeom prst="rect">
            <a:avLst/>
          </a:prstGeom>
          <a:noFill/>
        </p:spPr>
      </p:pic>
      <p:pic>
        <p:nvPicPr>
          <p:cNvPr id="41" name="Picture 3" descr="C:\Users\Hyun\Dropbox\work\2013 NO2col-aqmd\no2c.sp.omi.200808.png"/>
          <p:cNvPicPr>
            <a:picLocks noChangeAspect="1" noChangeArrowheads="1"/>
          </p:cNvPicPr>
          <p:nvPr/>
        </p:nvPicPr>
        <p:blipFill>
          <a:blip r:embed="rId6" cstate="print"/>
          <a:srcRect/>
          <a:stretch>
            <a:fillRect/>
          </a:stretch>
        </p:blipFill>
        <p:spPr bwMode="auto">
          <a:xfrm>
            <a:off x="3200400" y="4191946"/>
            <a:ext cx="2743200" cy="2056454"/>
          </a:xfrm>
          <a:prstGeom prst="rect">
            <a:avLst/>
          </a:prstGeom>
          <a:noFill/>
        </p:spPr>
      </p:pic>
      <p:pic>
        <p:nvPicPr>
          <p:cNvPr id="43" name="Picture 5" descr="C:\Users\Hyun\Dropbox\work\2013 NO2col-aqmd\no2c.sp.omi-raw.200808.png"/>
          <p:cNvPicPr>
            <a:picLocks noChangeAspect="1" noChangeArrowheads="1"/>
          </p:cNvPicPr>
          <p:nvPr/>
        </p:nvPicPr>
        <p:blipFill>
          <a:blip r:embed="rId7" cstate="print"/>
          <a:srcRect/>
          <a:stretch>
            <a:fillRect/>
          </a:stretch>
        </p:blipFill>
        <p:spPr bwMode="auto">
          <a:xfrm>
            <a:off x="304800" y="4191946"/>
            <a:ext cx="2743200" cy="2056454"/>
          </a:xfrm>
          <a:prstGeom prst="rect">
            <a:avLst/>
          </a:prstGeom>
          <a:noFill/>
        </p:spPr>
      </p:pic>
      <p:sp>
        <p:nvSpPr>
          <p:cNvPr id="32" name="TextBox 31"/>
          <p:cNvSpPr txBox="1"/>
          <p:nvPr/>
        </p:nvSpPr>
        <p:spPr>
          <a:xfrm>
            <a:off x="402829" y="3733800"/>
            <a:ext cx="1806971" cy="378802"/>
          </a:xfrm>
          <a:prstGeom prst="rect">
            <a:avLst/>
          </a:prstGeom>
          <a:noFill/>
        </p:spPr>
        <p:txBody>
          <a:bodyPr wrap="square" rtlCol="0">
            <a:spAutoFit/>
          </a:bodyPr>
          <a:lstStyle/>
          <a:p>
            <a:r>
              <a:rPr lang="en-US" dirty="0" smtClean="0">
                <a:latin typeface="Calibri" pitchFamily="34" charset="0"/>
              </a:rPr>
              <a:t>GOME-2</a:t>
            </a:r>
            <a:endParaRPr lang="en-US" dirty="0">
              <a:latin typeface="Calibri" pitchFamily="34" charset="0"/>
            </a:endParaRPr>
          </a:p>
        </p:txBody>
      </p:sp>
      <p:sp>
        <p:nvSpPr>
          <p:cNvPr id="33" name="TextBox 32"/>
          <p:cNvSpPr txBox="1"/>
          <p:nvPr/>
        </p:nvSpPr>
        <p:spPr>
          <a:xfrm>
            <a:off x="2993629" y="3733800"/>
            <a:ext cx="1806971" cy="378802"/>
          </a:xfrm>
          <a:prstGeom prst="rect">
            <a:avLst/>
          </a:prstGeom>
          <a:noFill/>
        </p:spPr>
        <p:txBody>
          <a:bodyPr wrap="square" rtlCol="0">
            <a:spAutoFit/>
          </a:bodyPr>
          <a:lstStyle/>
          <a:p>
            <a:pPr algn="ctr"/>
            <a:r>
              <a:rPr lang="en-US" dirty="0" smtClean="0">
                <a:latin typeface="Calibri" pitchFamily="34" charset="0"/>
              </a:rPr>
              <a:t>GOME-2/ds</a:t>
            </a:r>
            <a:endParaRPr lang="en-US" dirty="0">
              <a:latin typeface="Calibri" pitchFamily="34" charset="0"/>
            </a:endParaRPr>
          </a:p>
        </p:txBody>
      </p:sp>
      <p:sp>
        <p:nvSpPr>
          <p:cNvPr id="35" name="TextBox 34"/>
          <p:cNvSpPr txBox="1"/>
          <p:nvPr/>
        </p:nvSpPr>
        <p:spPr>
          <a:xfrm>
            <a:off x="6019800" y="3657600"/>
            <a:ext cx="1806971" cy="378802"/>
          </a:xfrm>
          <a:prstGeom prst="rect">
            <a:avLst/>
          </a:prstGeom>
          <a:noFill/>
        </p:spPr>
        <p:txBody>
          <a:bodyPr wrap="square" rtlCol="0">
            <a:spAutoFit/>
          </a:bodyPr>
          <a:lstStyle/>
          <a:p>
            <a:pPr algn="ctr"/>
            <a:r>
              <a:rPr lang="en-US" dirty="0" smtClean="0">
                <a:latin typeface="Calibri" pitchFamily="34" charset="0"/>
              </a:rPr>
              <a:t>CMAQ (09:30LT)</a:t>
            </a:r>
            <a:endParaRPr lang="en-US" dirty="0">
              <a:latin typeface="Calibri" pitchFamily="34" charset="0"/>
            </a:endParaRPr>
          </a:p>
        </p:txBody>
      </p:sp>
      <p:sp>
        <p:nvSpPr>
          <p:cNvPr id="28" name="TextBox 27"/>
          <p:cNvSpPr txBox="1"/>
          <p:nvPr/>
        </p:nvSpPr>
        <p:spPr>
          <a:xfrm>
            <a:off x="374403" y="5846677"/>
            <a:ext cx="768597" cy="378802"/>
          </a:xfrm>
          <a:prstGeom prst="rect">
            <a:avLst/>
          </a:prstGeom>
          <a:noFill/>
        </p:spPr>
        <p:txBody>
          <a:bodyPr wrap="square" rtlCol="0">
            <a:spAutoFit/>
          </a:bodyPr>
          <a:lstStyle/>
          <a:p>
            <a:r>
              <a:rPr lang="en-US" dirty="0" smtClean="0">
                <a:latin typeface="Calibri" pitchFamily="34" charset="0"/>
              </a:rPr>
              <a:t>OMI</a:t>
            </a:r>
            <a:endParaRPr lang="en-US" dirty="0">
              <a:latin typeface="Calibri" pitchFamily="34" charset="0"/>
            </a:endParaRPr>
          </a:p>
        </p:txBody>
      </p:sp>
      <p:sp>
        <p:nvSpPr>
          <p:cNvPr id="29" name="TextBox 28"/>
          <p:cNvSpPr txBox="1"/>
          <p:nvPr/>
        </p:nvSpPr>
        <p:spPr>
          <a:xfrm>
            <a:off x="2819400" y="5813138"/>
            <a:ext cx="1806971" cy="378802"/>
          </a:xfrm>
          <a:prstGeom prst="rect">
            <a:avLst/>
          </a:prstGeom>
          <a:noFill/>
        </p:spPr>
        <p:txBody>
          <a:bodyPr wrap="square" rtlCol="0">
            <a:spAutoFit/>
          </a:bodyPr>
          <a:lstStyle/>
          <a:p>
            <a:pPr algn="ctr"/>
            <a:r>
              <a:rPr lang="en-US" dirty="0" smtClean="0">
                <a:latin typeface="Calibri" pitchFamily="34" charset="0"/>
              </a:rPr>
              <a:t>OMI/ds</a:t>
            </a:r>
            <a:endParaRPr lang="en-US" dirty="0">
              <a:latin typeface="Calibri" pitchFamily="34" charset="0"/>
            </a:endParaRPr>
          </a:p>
        </p:txBody>
      </p:sp>
      <p:sp>
        <p:nvSpPr>
          <p:cNvPr id="31" name="TextBox 30"/>
          <p:cNvSpPr txBox="1"/>
          <p:nvPr/>
        </p:nvSpPr>
        <p:spPr>
          <a:xfrm>
            <a:off x="6117829" y="5813138"/>
            <a:ext cx="1806971" cy="378802"/>
          </a:xfrm>
          <a:prstGeom prst="rect">
            <a:avLst/>
          </a:prstGeom>
          <a:noFill/>
        </p:spPr>
        <p:txBody>
          <a:bodyPr wrap="square" rtlCol="0">
            <a:spAutoFit/>
          </a:bodyPr>
          <a:lstStyle/>
          <a:p>
            <a:pPr algn="ctr"/>
            <a:r>
              <a:rPr lang="en-US" dirty="0" smtClean="0">
                <a:latin typeface="Calibri" pitchFamily="34" charset="0"/>
              </a:rPr>
              <a:t>CMAQ (13:30LT)</a:t>
            </a:r>
            <a:endParaRPr lang="en-US" dirty="0">
              <a:latin typeface="Calibri" pitchFamily="34" charset="0"/>
            </a:endParaRPr>
          </a:p>
        </p:txBody>
      </p:sp>
    </p:spTree>
    <p:extLst>
      <p:ext uri="{BB962C8B-B14F-4D97-AF65-F5344CB8AC3E}">
        <p14:creationId xmlns:p14="http://schemas.microsoft.com/office/powerpoint/2010/main" val="1685658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ARL_Template_RDS.potx</Template>
  <TotalTime>5059</TotalTime>
  <Words>1196</Words>
  <Application>Microsoft Macintosh PowerPoint</Application>
  <PresentationFormat>On-screen Show (4:3)</PresentationFormat>
  <Paragraphs>173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1_Flow</vt:lpstr>
      <vt:lpstr>PowerPoint Presentation</vt:lpstr>
      <vt:lpstr>Background</vt:lpstr>
      <vt:lpstr>The Goal of this presentation</vt:lpstr>
      <vt:lpstr>NO2 &amp; HCHO observations from space</vt:lpstr>
      <vt:lpstr>NO2 and HCHO columns (CMAQ &amp; Satellite)</vt:lpstr>
      <vt:lpstr>Method 1: Conservative remapping</vt:lpstr>
      <vt:lpstr>Method 2: Downscaling (DS)</vt:lpstr>
      <vt:lpstr>Powered by  IDL-based Geospatial Data Processor (IGDP)</vt:lpstr>
      <vt:lpstr>Monthly averaged NO2 column  S. California Aug. 2008</vt:lpstr>
      <vt:lpstr>How downscaling method works</vt:lpstr>
      <vt:lpstr>PowerPoint Presentation</vt:lpstr>
      <vt:lpstr>PowerPoint Presentation</vt:lpstr>
      <vt:lpstr>Difference (CMAQ-Sat)/Sat [%]</vt:lpstr>
      <vt:lpstr>HCHO column CMAQ &amp; GOME-2 (Jul 2011)</vt:lpstr>
      <vt:lpstr>HCHO column comparison (CMAQ &amp; GOME-2)</vt:lpstr>
      <vt:lpstr>Preliminary comparison with SENEX</vt:lpstr>
      <vt:lpstr>NO2 column comparison (06/10~07/18 average)</vt:lpstr>
      <vt:lpstr>Time series comparison (domain average)</vt:lpstr>
      <vt:lpstr>HCHO column comparison (06/10~07/18 average)</vt:lpstr>
      <vt:lpstr>PowerPoint Presentation</vt:lpstr>
      <vt:lpstr>Summary</vt:lpstr>
      <vt:lpstr>End</vt:lpstr>
      <vt:lpstr>Diurnal variation</vt:lpstr>
      <vt:lpstr>Surface NO2 comparison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Saylor</dc:creator>
  <cp:lastModifiedBy>Hyun Kim</cp:lastModifiedBy>
  <cp:revision>195</cp:revision>
  <cp:lastPrinted>2013-10-27T17:33:43Z</cp:lastPrinted>
  <dcterms:created xsi:type="dcterms:W3CDTF">2010-09-09T13:56:55Z</dcterms:created>
  <dcterms:modified xsi:type="dcterms:W3CDTF">2013-10-29T10:42:18Z</dcterms:modified>
</cp:coreProperties>
</file>