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sldIdLst>
    <p:sldId id="346" r:id="rId2"/>
    <p:sldId id="296" r:id="rId3"/>
    <p:sldId id="337" r:id="rId4"/>
    <p:sldId id="340" r:id="rId5"/>
    <p:sldId id="352" r:id="rId6"/>
    <p:sldId id="297" r:id="rId7"/>
    <p:sldId id="298" r:id="rId8"/>
    <p:sldId id="353" r:id="rId9"/>
    <p:sldId id="354" r:id="rId10"/>
    <p:sldId id="355" r:id="rId11"/>
    <p:sldId id="326" r:id="rId12"/>
    <p:sldId id="306" r:id="rId13"/>
    <p:sldId id="329" r:id="rId14"/>
    <p:sldId id="330" r:id="rId15"/>
    <p:sldId id="331" r:id="rId16"/>
    <p:sldId id="347" r:id="rId17"/>
    <p:sldId id="315" r:id="rId18"/>
    <p:sldId id="348" r:id="rId19"/>
    <p:sldId id="316" r:id="rId20"/>
    <p:sldId id="350" r:id="rId21"/>
    <p:sldId id="351" r:id="rId22"/>
    <p:sldId id="319" r:id="rId23"/>
    <p:sldId id="320" r:id="rId24"/>
    <p:sldId id="321" r:id="rId25"/>
    <p:sldId id="322" r:id="rId26"/>
    <p:sldId id="34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85"/>
    <a:srgbClr val="4A03FF"/>
    <a:srgbClr val="FF0011"/>
    <a:srgbClr val="869E8D"/>
    <a:srgbClr val="8C9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4" autoAdjust="0"/>
    <p:restoredTop sz="94660"/>
  </p:normalViewPr>
  <p:slideViewPr>
    <p:cSldViewPr>
      <p:cViewPr varScale="1">
        <p:scale>
          <a:sx n="71" d="100"/>
          <a:sy n="71" d="100"/>
        </p:scale>
        <p:origin x="-1592" y="-112"/>
      </p:cViewPr>
      <p:guideLst>
        <p:guide orient="horz" pos="2160"/>
        <p:guide pos="2880"/>
      </p:guideLst>
    </p:cSldViewPr>
  </p:slideViewPr>
  <p:notesTextViewPr>
    <p:cViewPr>
      <p:scale>
        <a:sx n="1" d="1"/>
        <a:sy n="1" d="1"/>
      </p:scale>
      <p:origin x="0" y="0"/>
    </p:cViewPr>
  </p:notesTextViewPr>
  <p:sorterViewPr>
    <p:cViewPr>
      <p:scale>
        <a:sx n="66" d="100"/>
        <a:sy n="66" d="100"/>
      </p:scale>
      <p:origin x="0" y="512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9EF621-B7BC-724B-8869-FD10CD6118E8}" type="datetimeFigureOut">
              <a:rPr lang="en-US" smtClean="0"/>
              <a:t>10/30/13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4588A5-7A1D-3E4E-8500-0C4038DE701F}" type="slidenum">
              <a:rPr lang="en-US" smtClean="0"/>
              <a:t>‹#›</a:t>
            </a:fld>
            <a:endParaRPr lang="en-US"/>
          </a:p>
        </p:txBody>
      </p:sp>
    </p:spTree>
    <p:extLst>
      <p:ext uri="{BB962C8B-B14F-4D97-AF65-F5344CB8AC3E}">
        <p14:creationId xmlns:p14="http://schemas.microsoft.com/office/powerpoint/2010/main" val="28142988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277938" y="787400"/>
            <a:ext cx="4303712" cy="3227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bwMode="auto">
          <a:xfrm>
            <a:off x="914400" y="4346575"/>
            <a:ext cx="5029200" cy="3870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277938" y="787400"/>
            <a:ext cx="4303712" cy="3227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bwMode="auto">
          <a:xfrm>
            <a:off x="914400" y="4346575"/>
            <a:ext cx="5029200" cy="3870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277938" y="787400"/>
            <a:ext cx="4303712" cy="3227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bwMode="auto">
          <a:xfrm>
            <a:off x="914400" y="4346575"/>
            <a:ext cx="5029200" cy="3870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1277938" y="787400"/>
            <a:ext cx="4303712" cy="3227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bwMode="auto">
          <a:xfrm>
            <a:off x="914400" y="4346575"/>
            <a:ext cx="5029200" cy="3870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1277938" y="787400"/>
            <a:ext cx="4303712" cy="3227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bwMode="auto">
          <a:xfrm>
            <a:off x="914400" y="4346575"/>
            <a:ext cx="5029200" cy="3870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CESM: Community Earth System Model</a:t>
            </a:r>
          </a:p>
          <a:p>
            <a:pPr eaLnBrk="1" hangingPunct="1">
              <a:spcBef>
                <a:spcPct val="50000"/>
              </a:spcBef>
            </a:pPr>
            <a:r>
              <a:rPr lang="en-US">
                <a:latin typeface="Calibri" charset="0"/>
              </a:rPr>
              <a:t>RCP: Representative Concentration Pathways</a:t>
            </a:r>
          </a:p>
          <a:p>
            <a:pPr eaLnBrk="1" hangingPunct="1">
              <a:spcBef>
                <a:spcPct val="0"/>
              </a:spcBef>
            </a:pPr>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Seasonal mean surface ozone changes from CMAQ outputs under future climate (2057-2059 minus 2001-2004) for RCP 4.5 (a-d), RCP 8.5(e-h), and the bottom panel (i-l) shows ozone changes by the end of 2050s without methane increases in RCP 8.5 (ozone in 2050s with 2000s methane concentrations  – ozone in 2000s).</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685817" indent="-263776" eaLnBrk="0" hangingPunct="0">
              <a:defRPr>
                <a:solidFill>
                  <a:schemeClr val="tx1"/>
                </a:solidFill>
                <a:latin typeface="Arial" charset="0"/>
                <a:ea typeface="Arial" charset="0"/>
                <a:cs typeface="Arial" charset="0"/>
              </a:defRPr>
            </a:lvl2pPr>
            <a:lvl3pPr marL="1055103" indent="-211021" eaLnBrk="0" hangingPunct="0">
              <a:defRPr>
                <a:solidFill>
                  <a:schemeClr val="tx1"/>
                </a:solidFill>
                <a:latin typeface="Arial" charset="0"/>
                <a:ea typeface="Arial" charset="0"/>
                <a:cs typeface="Arial" charset="0"/>
              </a:defRPr>
            </a:lvl3pPr>
            <a:lvl4pPr marL="1477145" indent="-211021" eaLnBrk="0" hangingPunct="0">
              <a:defRPr>
                <a:solidFill>
                  <a:schemeClr val="tx1"/>
                </a:solidFill>
                <a:latin typeface="Arial" charset="0"/>
                <a:ea typeface="Arial" charset="0"/>
                <a:cs typeface="Arial" charset="0"/>
              </a:defRPr>
            </a:lvl4pPr>
            <a:lvl5pPr marL="1899186" indent="-211021" eaLnBrk="0" hangingPunct="0">
              <a:defRPr>
                <a:solidFill>
                  <a:schemeClr val="tx1"/>
                </a:solidFill>
                <a:latin typeface="Arial" charset="0"/>
                <a:ea typeface="Arial" charset="0"/>
                <a:cs typeface="Arial" charset="0"/>
              </a:defRPr>
            </a:lvl5pPr>
            <a:lvl6pPr marL="2321227" indent="-211021" eaLnBrk="0" fontAlgn="base" hangingPunct="0">
              <a:spcBef>
                <a:spcPct val="0"/>
              </a:spcBef>
              <a:spcAft>
                <a:spcPct val="0"/>
              </a:spcAft>
              <a:defRPr>
                <a:solidFill>
                  <a:schemeClr val="tx1"/>
                </a:solidFill>
                <a:latin typeface="Arial" charset="0"/>
                <a:ea typeface="Arial" charset="0"/>
                <a:cs typeface="Arial" charset="0"/>
              </a:defRPr>
            </a:lvl6pPr>
            <a:lvl7pPr marL="2743269" indent="-211021" eaLnBrk="0" fontAlgn="base" hangingPunct="0">
              <a:spcBef>
                <a:spcPct val="0"/>
              </a:spcBef>
              <a:spcAft>
                <a:spcPct val="0"/>
              </a:spcAft>
              <a:defRPr>
                <a:solidFill>
                  <a:schemeClr val="tx1"/>
                </a:solidFill>
                <a:latin typeface="Arial" charset="0"/>
                <a:ea typeface="Arial" charset="0"/>
                <a:cs typeface="Arial" charset="0"/>
              </a:defRPr>
            </a:lvl7pPr>
            <a:lvl8pPr marL="3165310" indent="-211021" eaLnBrk="0" fontAlgn="base" hangingPunct="0">
              <a:spcBef>
                <a:spcPct val="0"/>
              </a:spcBef>
              <a:spcAft>
                <a:spcPct val="0"/>
              </a:spcAft>
              <a:defRPr>
                <a:solidFill>
                  <a:schemeClr val="tx1"/>
                </a:solidFill>
                <a:latin typeface="Arial" charset="0"/>
                <a:ea typeface="Arial" charset="0"/>
                <a:cs typeface="Arial" charset="0"/>
              </a:defRPr>
            </a:lvl8pPr>
            <a:lvl9pPr marL="3587351" indent="-21102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AC00B99-C5BE-4342-94D8-C941F9F35953}" type="slidenum">
              <a:rPr lang="en-US"/>
              <a:pPr eaLnBrk="1" hangingPunct="1"/>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Distributions of MDA8 during the entire period (referred to as ALL) and non-heat wave period (referred to as NOHW) for RCP 4.5 and RCP 8.5 from June to October. There are two columns of numbers (top four rows), and they represent percentage of MDA8 ozone exceeding 70 ppbv (top row) and 60 ppbv (second row), mean MDA8 ozone (third row, with unit of ppbv) and mean daily maximum temperature (TMX, fourth row, with unit of °C) for both scenarios. The bottom two rows numbers in italic in parenthesis represent the 95% confidence interval of MDA8 differences (ppbv) between entire period and non-heat wave period under RCP 8.5 (red numbers) and RCP 4.5 (blue numbers). Statistical significance was tested for the mean MDA8 differences and marked with star to indicate statistical significant at the level of 0.05. All TMX mean differences are statistically significant. </a:t>
            </a:r>
          </a:p>
          <a:p>
            <a:endParaRPr lang="en-US">
              <a:latin typeface="Calibri" charset="0"/>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685817" indent="-263776" eaLnBrk="0" hangingPunct="0">
              <a:defRPr>
                <a:solidFill>
                  <a:schemeClr val="tx1"/>
                </a:solidFill>
                <a:latin typeface="Arial" charset="0"/>
                <a:ea typeface="Arial" charset="0"/>
                <a:cs typeface="Arial" charset="0"/>
              </a:defRPr>
            </a:lvl2pPr>
            <a:lvl3pPr marL="1055103" indent="-211021" eaLnBrk="0" hangingPunct="0">
              <a:defRPr>
                <a:solidFill>
                  <a:schemeClr val="tx1"/>
                </a:solidFill>
                <a:latin typeface="Arial" charset="0"/>
                <a:ea typeface="Arial" charset="0"/>
                <a:cs typeface="Arial" charset="0"/>
              </a:defRPr>
            </a:lvl3pPr>
            <a:lvl4pPr marL="1477145" indent="-211021" eaLnBrk="0" hangingPunct="0">
              <a:defRPr>
                <a:solidFill>
                  <a:schemeClr val="tx1"/>
                </a:solidFill>
                <a:latin typeface="Arial" charset="0"/>
                <a:ea typeface="Arial" charset="0"/>
                <a:cs typeface="Arial" charset="0"/>
              </a:defRPr>
            </a:lvl4pPr>
            <a:lvl5pPr marL="1899186" indent="-211021" eaLnBrk="0" hangingPunct="0">
              <a:defRPr>
                <a:solidFill>
                  <a:schemeClr val="tx1"/>
                </a:solidFill>
                <a:latin typeface="Arial" charset="0"/>
                <a:ea typeface="Arial" charset="0"/>
                <a:cs typeface="Arial" charset="0"/>
              </a:defRPr>
            </a:lvl5pPr>
            <a:lvl6pPr marL="2321227" indent="-211021" eaLnBrk="0" fontAlgn="base" hangingPunct="0">
              <a:spcBef>
                <a:spcPct val="0"/>
              </a:spcBef>
              <a:spcAft>
                <a:spcPct val="0"/>
              </a:spcAft>
              <a:defRPr>
                <a:solidFill>
                  <a:schemeClr val="tx1"/>
                </a:solidFill>
                <a:latin typeface="Arial" charset="0"/>
                <a:ea typeface="Arial" charset="0"/>
                <a:cs typeface="Arial" charset="0"/>
              </a:defRPr>
            </a:lvl6pPr>
            <a:lvl7pPr marL="2743269" indent="-211021" eaLnBrk="0" fontAlgn="base" hangingPunct="0">
              <a:spcBef>
                <a:spcPct val="0"/>
              </a:spcBef>
              <a:spcAft>
                <a:spcPct val="0"/>
              </a:spcAft>
              <a:defRPr>
                <a:solidFill>
                  <a:schemeClr val="tx1"/>
                </a:solidFill>
                <a:latin typeface="Arial" charset="0"/>
                <a:ea typeface="Arial" charset="0"/>
                <a:cs typeface="Arial" charset="0"/>
              </a:defRPr>
            </a:lvl7pPr>
            <a:lvl8pPr marL="3165310" indent="-211021" eaLnBrk="0" fontAlgn="base" hangingPunct="0">
              <a:spcBef>
                <a:spcPct val="0"/>
              </a:spcBef>
              <a:spcAft>
                <a:spcPct val="0"/>
              </a:spcAft>
              <a:defRPr>
                <a:solidFill>
                  <a:schemeClr val="tx1"/>
                </a:solidFill>
                <a:latin typeface="Arial" charset="0"/>
                <a:ea typeface="Arial" charset="0"/>
                <a:cs typeface="Arial" charset="0"/>
              </a:defRPr>
            </a:lvl8pPr>
            <a:lvl9pPr marL="3587351" indent="-21102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F50C16D-53DC-1B45-A518-722557A9A8E3}" type="slidenum">
              <a:rPr lang="en-US"/>
              <a:pPr eaLnBrk="1" hangingPunct="1"/>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81D98F3-1E5F-4E95-8AED-01CEC538FF7E}" type="datetimeFigureOut">
              <a:rPr lang="en-US" smtClean="0"/>
              <a:t>10/30/13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FB4EC38-2D48-461B-95EB-0692FC394B7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1D98F3-1E5F-4E95-8AED-01CEC538FF7E}" type="datetimeFigureOut">
              <a:rPr lang="en-US" smtClean="0"/>
              <a:t>10/30/13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EC38-2D48-461B-95EB-0692FC394B7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81D98F3-1E5F-4E95-8AED-01CEC538FF7E}" type="datetimeFigureOut">
              <a:rPr lang="en-US" smtClean="0"/>
              <a:t>10/30/13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FB4EC38-2D48-461B-95EB-0692FC394B7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81D98F3-1E5F-4E95-8AED-01CEC538FF7E}" type="datetimeFigureOut">
              <a:rPr lang="en-US" smtClean="0"/>
              <a:t>10/30/13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FB4EC38-2D48-461B-95EB-0692FC394B78}"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81D98F3-1E5F-4E95-8AED-01CEC538FF7E}" type="datetimeFigureOut">
              <a:rPr lang="en-US" smtClean="0"/>
              <a:t>10/30/13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FB4EC38-2D48-461B-95EB-0692FC394B7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81D98F3-1E5F-4E95-8AED-01CEC538FF7E}" type="datetimeFigureOut">
              <a:rPr lang="en-US" smtClean="0"/>
              <a:t>10/30/13</a:t>
            </a:fld>
            <a:endParaRPr lang="en-US"/>
          </a:p>
        </p:txBody>
      </p:sp>
      <p:sp>
        <p:nvSpPr>
          <p:cNvPr id="10" name="Slide Number Placeholder 9"/>
          <p:cNvSpPr>
            <a:spLocks noGrp="1"/>
          </p:cNvSpPr>
          <p:nvPr>
            <p:ph type="sldNum" sz="quarter" idx="16"/>
          </p:nvPr>
        </p:nvSpPr>
        <p:spPr/>
        <p:txBody>
          <a:bodyPr rtlCol="0"/>
          <a:lstStyle/>
          <a:p>
            <a:fld id="{1FB4EC38-2D48-461B-95EB-0692FC394B78}"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81D98F3-1E5F-4E95-8AED-01CEC538FF7E}" type="datetimeFigureOut">
              <a:rPr lang="en-US" smtClean="0"/>
              <a:t>10/30/13</a:t>
            </a:fld>
            <a:endParaRPr lang="en-US"/>
          </a:p>
        </p:txBody>
      </p:sp>
      <p:sp>
        <p:nvSpPr>
          <p:cNvPr id="12" name="Slide Number Placeholder 11"/>
          <p:cNvSpPr>
            <a:spLocks noGrp="1"/>
          </p:cNvSpPr>
          <p:nvPr>
            <p:ph type="sldNum" sz="quarter" idx="16"/>
          </p:nvPr>
        </p:nvSpPr>
        <p:spPr/>
        <p:txBody>
          <a:bodyPr rtlCol="0"/>
          <a:lstStyle/>
          <a:p>
            <a:fld id="{1FB4EC38-2D48-461B-95EB-0692FC394B78}"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81D98F3-1E5F-4E95-8AED-01CEC538FF7E}" type="datetimeFigureOut">
              <a:rPr lang="en-US" smtClean="0"/>
              <a:t>10/30/13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FB4EC38-2D48-461B-95EB-0692FC394B7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D98F3-1E5F-4E95-8AED-01CEC538FF7E}" type="datetimeFigureOut">
              <a:rPr lang="en-US" smtClean="0"/>
              <a:t>10/30/13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FB4EC38-2D48-461B-95EB-0692FC394B7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81D98F3-1E5F-4E95-8AED-01CEC538FF7E}" type="datetimeFigureOut">
              <a:rPr lang="en-US" smtClean="0"/>
              <a:t>10/30/13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FB4EC38-2D48-461B-95EB-0692FC394B78}"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81D98F3-1E5F-4E95-8AED-01CEC538FF7E}" type="datetimeFigureOut">
              <a:rPr lang="en-US" smtClean="0"/>
              <a:t>10/30/13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FB4EC38-2D48-461B-95EB-0692FC394B78}"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81D98F3-1E5F-4E95-8AED-01CEC538FF7E}" type="datetimeFigureOut">
              <a:rPr lang="en-US" smtClean="0"/>
              <a:t>10/30/13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FB4EC38-2D48-461B-95EB-0692FC394B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wmf"/><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4.wmf"/></Relationships>
</file>

<file path=ppt/slides/_rels/slide12.x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image" Target="../media/image29.wmf"/><Relationship Id="rId5" Type="http://schemas.openxmlformats.org/officeDocument/2006/relationships/image" Target="../media/image30.wmf"/><Relationship Id="rId6" Type="http://schemas.openxmlformats.org/officeDocument/2006/relationships/image" Target="../media/image31.wmf"/><Relationship Id="rId7" Type="http://schemas.openxmlformats.org/officeDocument/2006/relationships/image" Target="../media/image32.wmf"/><Relationship Id="rId8" Type="http://schemas.openxmlformats.org/officeDocument/2006/relationships/image" Target="../media/image33.w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35.wmf"/><Relationship Id="rId4" Type="http://schemas.openxmlformats.org/officeDocument/2006/relationships/image" Target="../media/image36.wmf"/><Relationship Id="rId5" Type="http://schemas.openxmlformats.org/officeDocument/2006/relationships/image" Target="../media/image37.wmf"/><Relationship Id="rId6" Type="http://schemas.openxmlformats.org/officeDocument/2006/relationships/image" Target="../media/image38.wmf"/><Relationship Id="rId1" Type="http://schemas.openxmlformats.org/officeDocument/2006/relationships/slideLayout" Target="../slideLayouts/slideLayout2.xml"/><Relationship Id="rId2" Type="http://schemas.openxmlformats.org/officeDocument/2006/relationships/image" Target="../media/image3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 Id="rId3" Type="http://schemas.openxmlformats.org/officeDocument/2006/relationships/hyperlink" Target="http://www.epa.gov/ttn/airs/airsaqs/detaildata/downloadaqsdata.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3.wmf"/><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png"/><Relationship Id="rId5" Type="http://schemas.openxmlformats.org/officeDocument/2006/relationships/image" Target="../media/image8.wmf"/><Relationship Id="rId6" Type="http://schemas.openxmlformats.org/officeDocument/2006/relationships/image" Target="../media/image9.wmf"/><Relationship Id="rId7" Type="http://schemas.openxmlformats.org/officeDocument/2006/relationships/image" Target="../media/image10.jpeg"/><Relationship Id="rId8" Type="http://schemas.openxmlformats.org/officeDocument/2006/relationships/image" Target="../media/image11.wmf"/><Relationship Id="rId9" Type="http://schemas.openxmlformats.org/officeDocument/2006/relationships/image" Target="../media/image12.jpeg"/><Relationship Id="rId10" Type="http://schemas.openxmlformats.org/officeDocument/2006/relationships/image" Target="../media/image13.jpeg"/><Relationship Id="rId11"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0" y="838200"/>
            <a:ext cx="8610600" cy="1143000"/>
          </a:xfrm>
        </p:spPr>
        <p:txBody>
          <a:bodyPr>
            <a:normAutofit/>
          </a:bodyPr>
          <a:lstStyle/>
          <a:p>
            <a:pPr algn="r"/>
            <a:r>
              <a:rPr lang="en-US" sz="3200" dirty="0">
                <a:latin typeface="Helvetica" charset="0"/>
                <a:cs typeface="Times New Roman" charset="0"/>
              </a:rPr>
              <a:t> </a:t>
            </a:r>
            <a:r>
              <a:rPr lang="en-US" sz="3200" i="1" dirty="0">
                <a:latin typeface="Helvetica" charset="0"/>
                <a:cs typeface="Times New Roman" charset="0"/>
              </a:rPr>
              <a:t>Study of </a:t>
            </a:r>
            <a:r>
              <a:rPr lang="en-US" sz="3200" i="1" dirty="0" smtClean="0">
                <a:latin typeface="Helvetica" charset="0"/>
                <a:cs typeface="Times New Roman" charset="0"/>
              </a:rPr>
              <a:t>REGIONAL </a:t>
            </a:r>
            <a:r>
              <a:rPr lang="en-US" sz="3200" b="1" i="1" dirty="0" smtClean="0">
                <a:latin typeface="Helvetica" charset="0"/>
                <a:cs typeface="Times New Roman" charset="0"/>
              </a:rPr>
              <a:t>extreme</a:t>
            </a:r>
            <a:r>
              <a:rPr lang="en-US" sz="3200" i="1" dirty="0" smtClean="0">
                <a:latin typeface="Helvetica" charset="0"/>
                <a:cs typeface="Times New Roman" charset="0"/>
              </a:rPr>
              <a:t> </a:t>
            </a:r>
            <a:r>
              <a:rPr lang="en-US" sz="3200" i="1" dirty="0">
                <a:latin typeface="Helvetica" charset="0"/>
                <a:cs typeface="Times New Roman" charset="0"/>
              </a:rPr>
              <a:t>climate </a:t>
            </a:r>
            <a:r>
              <a:rPr lang="en-US" sz="3200" i="1" dirty="0" smtClean="0">
                <a:latin typeface="Helvetica" charset="0"/>
                <a:cs typeface="Times New Roman" charset="0"/>
              </a:rPr>
              <a:t>and ITS impact </a:t>
            </a:r>
            <a:r>
              <a:rPr lang="en-US" sz="3200" i="1" dirty="0">
                <a:latin typeface="Helvetica" charset="0"/>
                <a:cs typeface="Times New Roman" charset="0"/>
              </a:rPr>
              <a:t>on air quality in U.S. </a:t>
            </a:r>
          </a:p>
        </p:txBody>
      </p:sp>
      <p:sp>
        <p:nvSpPr>
          <p:cNvPr id="13315" name="Rectangle 3"/>
          <p:cNvSpPr>
            <a:spLocks noGrp="1" noChangeArrowheads="1"/>
          </p:cNvSpPr>
          <p:nvPr>
            <p:ph type="subTitle" idx="1"/>
          </p:nvPr>
        </p:nvSpPr>
        <p:spPr>
          <a:xfrm>
            <a:off x="609600" y="2133600"/>
            <a:ext cx="8001000" cy="3886200"/>
          </a:xfrm>
        </p:spPr>
        <p:txBody>
          <a:bodyPr>
            <a:normAutofit fontScale="55000" lnSpcReduction="20000"/>
          </a:bodyPr>
          <a:lstStyle/>
          <a:p>
            <a:pPr algn="r" eaLnBrk="1" hangingPunct="1">
              <a:spcBef>
                <a:spcPct val="0"/>
              </a:spcBef>
            </a:pPr>
            <a:r>
              <a:rPr lang="en-US" sz="2900" b="1" i="1" dirty="0" smtClean="0">
                <a:latin typeface="Helvetica" charset="0"/>
                <a:cs typeface="Times New Roman" charset="0"/>
              </a:rPr>
              <a:t>Joshua S. Fu, Ph.D</a:t>
            </a:r>
            <a:r>
              <a:rPr lang="en-US" sz="2900" dirty="0" smtClean="0">
                <a:latin typeface="Helvetica" charset="0"/>
                <a:cs typeface="Times New Roman" charset="0"/>
              </a:rPr>
              <a:t>.</a:t>
            </a:r>
          </a:p>
          <a:p>
            <a:pPr algn="r" eaLnBrk="1" hangingPunct="1">
              <a:spcBef>
                <a:spcPct val="0"/>
              </a:spcBef>
            </a:pPr>
            <a:endParaRPr lang="en-US" sz="2300" dirty="0" smtClean="0">
              <a:latin typeface="Helvetica" charset="0"/>
              <a:cs typeface="Times New Roman" charset="0"/>
            </a:endParaRPr>
          </a:p>
          <a:p>
            <a:pPr algn="r">
              <a:spcBef>
                <a:spcPct val="0"/>
              </a:spcBef>
            </a:pPr>
            <a:endParaRPr lang="en-US" sz="1900" i="1" dirty="0" smtClean="0">
              <a:solidFill>
                <a:schemeClr val="tx1"/>
              </a:solidFill>
              <a:latin typeface="Helvetica" charset="0"/>
              <a:cs typeface="Times New Roman" charset="0"/>
            </a:endParaRPr>
          </a:p>
          <a:p>
            <a:pPr algn="r">
              <a:spcBef>
                <a:spcPct val="0"/>
              </a:spcBef>
            </a:pPr>
            <a:r>
              <a:rPr lang="en-US" sz="2000" i="1" dirty="0" smtClean="0">
                <a:solidFill>
                  <a:schemeClr val="tx1"/>
                </a:solidFill>
                <a:latin typeface="Helvetica" charset="0"/>
                <a:cs typeface="Times New Roman" charset="0"/>
              </a:rPr>
              <a:t>Department of Civil and Environmental Engineering </a:t>
            </a:r>
          </a:p>
          <a:p>
            <a:pPr algn="r">
              <a:spcBef>
                <a:spcPct val="0"/>
              </a:spcBef>
            </a:pPr>
            <a:r>
              <a:rPr lang="en-US" sz="2000" i="1" dirty="0" smtClean="0">
                <a:solidFill>
                  <a:schemeClr val="tx1"/>
                </a:solidFill>
                <a:latin typeface="Helvetica" charset="0"/>
                <a:cs typeface="Times New Roman" charset="0"/>
              </a:rPr>
              <a:t>University of Tennessee, Knoxville</a:t>
            </a:r>
          </a:p>
          <a:p>
            <a:pPr algn="r" eaLnBrk="1" hangingPunct="1">
              <a:spcBef>
                <a:spcPct val="0"/>
              </a:spcBef>
            </a:pPr>
            <a:endParaRPr lang="en-US" sz="2000" i="1" dirty="0" smtClean="0">
              <a:latin typeface="Helvetica" charset="0"/>
              <a:cs typeface="Times New Roman" charset="0"/>
            </a:endParaRPr>
          </a:p>
          <a:p>
            <a:pPr algn="r">
              <a:spcBef>
                <a:spcPct val="0"/>
              </a:spcBef>
            </a:pPr>
            <a:r>
              <a:rPr lang="en-US" sz="2000" i="1" dirty="0">
                <a:latin typeface="Helvetica" charset="0"/>
                <a:cs typeface="Times New Roman" charset="0"/>
              </a:rPr>
              <a:t>International Center for Air Pollution and Energy Study</a:t>
            </a:r>
          </a:p>
          <a:p>
            <a:pPr algn="r">
              <a:spcBef>
                <a:spcPct val="0"/>
              </a:spcBef>
            </a:pPr>
            <a:r>
              <a:rPr lang="en-US" sz="2000" i="1" dirty="0">
                <a:latin typeface="Helvetica" charset="0"/>
                <a:cs typeface="Times New Roman" charset="0"/>
              </a:rPr>
              <a:t>Institute for Security and Sustainable Environment</a:t>
            </a:r>
          </a:p>
          <a:p>
            <a:pPr algn="r" eaLnBrk="1" hangingPunct="1">
              <a:spcBef>
                <a:spcPct val="0"/>
              </a:spcBef>
            </a:pPr>
            <a:endParaRPr lang="en-US" sz="2000" i="1" dirty="0" smtClean="0">
              <a:latin typeface="Helvetica" charset="0"/>
              <a:cs typeface="Times New Roman" charset="0"/>
            </a:endParaRPr>
          </a:p>
          <a:p>
            <a:pPr algn="r" eaLnBrk="1" hangingPunct="1">
              <a:spcBef>
                <a:spcPct val="0"/>
              </a:spcBef>
            </a:pPr>
            <a:r>
              <a:rPr lang="en-US" sz="2000" i="1" dirty="0" err="1" smtClean="0">
                <a:solidFill>
                  <a:schemeClr val="tx1"/>
                </a:solidFill>
                <a:latin typeface="Helvetica" charset="0"/>
                <a:cs typeface="Times New Roman" charset="0"/>
              </a:rPr>
              <a:t>Bredesen</a:t>
            </a:r>
            <a:r>
              <a:rPr lang="en-US" sz="2000" i="1" dirty="0" smtClean="0">
                <a:solidFill>
                  <a:schemeClr val="tx1"/>
                </a:solidFill>
                <a:latin typeface="Helvetica" charset="0"/>
                <a:cs typeface="Times New Roman" charset="0"/>
              </a:rPr>
              <a:t> Center for Interdisciplinary Research and Graduate Study- </a:t>
            </a:r>
          </a:p>
          <a:p>
            <a:pPr algn="r" eaLnBrk="1" hangingPunct="1">
              <a:spcBef>
                <a:spcPct val="0"/>
              </a:spcBef>
            </a:pPr>
            <a:r>
              <a:rPr lang="en-US" sz="2000" i="1" dirty="0" smtClean="0">
                <a:solidFill>
                  <a:schemeClr val="tx1"/>
                </a:solidFill>
                <a:latin typeface="Helvetica" charset="0"/>
                <a:cs typeface="Times New Roman" charset="0"/>
              </a:rPr>
              <a:t>Energy Science and Engineering</a:t>
            </a:r>
          </a:p>
          <a:p>
            <a:pPr algn="r" eaLnBrk="1" hangingPunct="1">
              <a:spcBef>
                <a:spcPct val="0"/>
              </a:spcBef>
            </a:pPr>
            <a:endParaRPr lang="en-US" sz="2000" i="1" dirty="0">
              <a:solidFill>
                <a:schemeClr val="tx1"/>
              </a:solidFill>
              <a:latin typeface="Helvetica" charset="0"/>
              <a:cs typeface="Times New Roman" charset="0"/>
            </a:endParaRPr>
          </a:p>
          <a:p>
            <a:pPr algn="r" eaLnBrk="1" hangingPunct="1">
              <a:spcBef>
                <a:spcPct val="0"/>
              </a:spcBef>
            </a:pPr>
            <a:r>
              <a:rPr lang="en-US" sz="2000" i="1" dirty="0" smtClean="0">
                <a:solidFill>
                  <a:schemeClr val="tx1"/>
                </a:solidFill>
                <a:latin typeface="Helvetica" charset="0"/>
                <a:cs typeface="Times New Roman" charset="0"/>
              </a:rPr>
              <a:t>Joint Institute for Computational Sciences</a:t>
            </a:r>
          </a:p>
          <a:p>
            <a:pPr algn="r" eaLnBrk="1" hangingPunct="1">
              <a:spcBef>
                <a:spcPct val="0"/>
              </a:spcBef>
            </a:pPr>
            <a:endParaRPr lang="en-US" sz="2000" i="1" dirty="0">
              <a:solidFill>
                <a:schemeClr val="tx1"/>
              </a:solidFill>
              <a:latin typeface="Helvetica" charset="0"/>
              <a:cs typeface="Times New Roman" charset="0"/>
            </a:endParaRPr>
          </a:p>
          <a:p>
            <a:pPr algn="r" eaLnBrk="1" hangingPunct="1">
              <a:spcBef>
                <a:spcPct val="0"/>
              </a:spcBef>
            </a:pPr>
            <a:r>
              <a:rPr lang="en-US" sz="2000" i="1" dirty="0" smtClean="0">
                <a:solidFill>
                  <a:schemeClr val="tx1"/>
                </a:solidFill>
                <a:latin typeface="Helvetica" charset="0"/>
                <a:cs typeface="Times New Roman" charset="0"/>
              </a:rPr>
              <a:t>Institute for Biomedical Engineering </a:t>
            </a:r>
            <a:endParaRPr lang="en-US" sz="2000" i="1" dirty="0">
              <a:solidFill>
                <a:schemeClr val="tx1"/>
              </a:solidFill>
              <a:latin typeface="Helvetica" charset="0"/>
              <a:cs typeface="Times New Roman" charset="0"/>
            </a:endParaRPr>
          </a:p>
          <a:p>
            <a:pPr algn="r">
              <a:spcBef>
                <a:spcPct val="0"/>
              </a:spcBef>
            </a:pPr>
            <a:endParaRPr lang="en-US" sz="2000" dirty="0">
              <a:solidFill>
                <a:schemeClr val="tx1"/>
              </a:solidFill>
              <a:latin typeface="Helvetica" charset="0"/>
              <a:cs typeface="Times New Roman" charset="0"/>
            </a:endParaRPr>
          </a:p>
          <a:p>
            <a:pPr algn="r">
              <a:spcBef>
                <a:spcPct val="0"/>
              </a:spcBef>
            </a:pPr>
            <a:r>
              <a:rPr lang="en-US" sz="2000" i="1" dirty="0" smtClean="0">
                <a:solidFill>
                  <a:schemeClr val="tx1"/>
                </a:solidFill>
                <a:latin typeface="Helvetica" charset="0"/>
                <a:cs typeface="Times New Roman" charset="0"/>
              </a:rPr>
              <a:t>Computer </a:t>
            </a:r>
            <a:r>
              <a:rPr lang="en-US" sz="2000" i="1" dirty="0">
                <a:solidFill>
                  <a:schemeClr val="tx1"/>
                </a:solidFill>
                <a:latin typeface="Helvetica" charset="0"/>
                <a:cs typeface="Times New Roman" charset="0"/>
              </a:rPr>
              <a:t>Science and Mathematics Division</a:t>
            </a:r>
          </a:p>
          <a:p>
            <a:pPr algn="r">
              <a:spcBef>
                <a:spcPct val="0"/>
              </a:spcBef>
            </a:pPr>
            <a:r>
              <a:rPr lang="en-US" sz="2000" i="1" dirty="0">
                <a:solidFill>
                  <a:schemeClr val="tx1"/>
                </a:solidFill>
                <a:latin typeface="Helvetica" charset="0"/>
                <a:cs typeface="Times New Roman" charset="0"/>
              </a:rPr>
              <a:t>Oak Ridge National Laboratory</a:t>
            </a:r>
          </a:p>
          <a:p>
            <a:pPr algn="ctr" eaLnBrk="1" hangingPunct="1">
              <a:spcBef>
                <a:spcPct val="0"/>
              </a:spcBef>
            </a:pPr>
            <a:endParaRPr lang="en-US" sz="2000" dirty="0">
              <a:solidFill>
                <a:schemeClr val="tx1"/>
              </a:solidFill>
              <a:latin typeface="Helvetica" charset="0"/>
              <a:cs typeface="Times New Roman" charset="0"/>
            </a:endParaRPr>
          </a:p>
          <a:p>
            <a:pPr algn="ctr" eaLnBrk="1" hangingPunct="1">
              <a:spcBef>
                <a:spcPct val="0"/>
              </a:spcBef>
            </a:pPr>
            <a:endParaRPr lang="en-US" sz="1200" dirty="0">
              <a:solidFill>
                <a:schemeClr val="tx1"/>
              </a:solidFill>
              <a:latin typeface="Helvetica" charset="0"/>
              <a:cs typeface="Times New Roman" charset="0"/>
            </a:endParaRPr>
          </a:p>
          <a:p>
            <a:pPr eaLnBrk="1" hangingPunct="1">
              <a:spcBef>
                <a:spcPct val="0"/>
              </a:spcBef>
            </a:pPr>
            <a:endParaRPr lang="en-US" sz="2000" dirty="0" smtClean="0">
              <a:solidFill>
                <a:schemeClr val="tx1"/>
              </a:solidFill>
              <a:latin typeface="Helvetica" charset="0"/>
              <a:cs typeface="Times New Roman" charset="0"/>
            </a:endParaRPr>
          </a:p>
          <a:p>
            <a:pPr eaLnBrk="1" hangingPunct="1">
              <a:spcBef>
                <a:spcPct val="0"/>
              </a:spcBef>
            </a:pPr>
            <a:r>
              <a:rPr lang="en-US" sz="1800" dirty="0" smtClean="0">
                <a:solidFill>
                  <a:schemeClr val="tx1"/>
                </a:solidFill>
                <a:latin typeface="Helvetica" charset="0"/>
                <a:cs typeface="Times New Roman" charset="0"/>
              </a:rPr>
              <a:t>October 30, 2013</a:t>
            </a:r>
          </a:p>
          <a:p>
            <a:pPr eaLnBrk="1" hangingPunct="1">
              <a:spcBef>
                <a:spcPct val="0"/>
              </a:spcBef>
            </a:pPr>
            <a:endParaRPr lang="en-US" sz="1800" dirty="0">
              <a:solidFill>
                <a:schemeClr val="tx1"/>
              </a:solidFill>
              <a:latin typeface="Helvetica" charset="0"/>
              <a:cs typeface="Times New Roman" charset="0"/>
            </a:endParaRPr>
          </a:p>
          <a:p>
            <a:pPr eaLnBrk="1" hangingPunct="1">
              <a:spcBef>
                <a:spcPct val="0"/>
              </a:spcBef>
            </a:pPr>
            <a:r>
              <a:rPr lang="en-US" sz="1800" dirty="0" smtClean="0">
                <a:solidFill>
                  <a:schemeClr val="tx1"/>
                </a:solidFill>
                <a:latin typeface="Helvetica" charset="0"/>
                <a:cs typeface="Times New Roman" charset="0"/>
              </a:rPr>
              <a:t>Presented at </a:t>
            </a:r>
          </a:p>
          <a:p>
            <a:pPr eaLnBrk="1" hangingPunct="1">
              <a:spcBef>
                <a:spcPct val="0"/>
              </a:spcBef>
            </a:pPr>
            <a:r>
              <a:rPr lang="en-US" sz="1800" dirty="0" smtClean="0">
                <a:solidFill>
                  <a:schemeClr val="tx1"/>
                </a:solidFill>
                <a:latin typeface="Helvetica" charset="0"/>
                <a:cs typeface="Times New Roman" charset="0"/>
              </a:rPr>
              <a:t>12</a:t>
            </a:r>
            <a:r>
              <a:rPr lang="en-US" sz="1800" baseline="30000" dirty="0" smtClean="0">
                <a:solidFill>
                  <a:schemeClr val="tx1"/>
                </a:solidFill>
                <a:latin typeface="Helvetica" charset="0"/>
                <a:cs typeface="Times New Roman" charset="0"/>
              </a:rPr>
              <a:t>th</a:t>
            </a:r>
            <a:r>
              <a:rPr lang="en-US" sz="1800" dirty="0" smtClean="0">
                <a:solidFill>
                  <a:schemeClr val="tx1"/>
                </a:solidFill>
                <a:latin typeface="Helvetica" charset="0"/>
                <a:cs typeface="Times New Roman" charset="0"/>
              </a:rPr>
              <a:t> Annual CAMS Conference</a:t>
            </a:r>
            <a:endParaRPr lang="en-US" sz="1800" dirty="0">
              <a:solidFill>
                <a:schemeClr val="tx1"/>
              </a:solidFill>
              <a:latin typeface="Helvetica" charset="0"/>
              <a:cs typeface="Times New Roman" charset="0"/>
            </a:endParaRPr>
          </a:p>
        </p:txBody>
      </p:sp>
      <p:pic>
        <p:nvPicPr>
          <p:cNvPr id="6" name="Picture 4" descr="ORNL2006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6096000"/>
            <a:ext cx="1143000" cy="63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3886200" y="6096000"/>
            <a:ext cx="1371600" cy="609600"/>
          </a:xfrm>
          <a:prstGeom prst="rect">
            <a:avLst/>
          </a:prstGeom>
        </p:spPr>
      </p:pic>
      <p:pic>
        <p:nvPicPr>
          <p:cNvPr id="9" name="Picture 26" descr="ut-word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6096000"/>
            <a:ext cx="146304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730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2"/>
          </p:nvPr>
        </p:nvSpPr>
        <p:spPr>
          <a:xfrm>
            <a:off x="0" y="1295400"/>
            <a:ext cx="533400" cy="244476"/>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ormAutofit fontScale="85000" lnSpcReduction="20000"/>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8EC231F-7E91-5442-BB70-CCADEDDC24A4}" type="slidenum">
              <a:rPr lang="en-US">
                <a:solidFill>
                  <a:schemeClr val="bg1"/>
                </a:solidFill>
              </a:rPr>
              <a:pPr eaLnBrk="1" hangingPunct="1"/>
              <a:t>10</a:t>
            </a:fld>
            <a:endParaRPr lang="en-US" dirty="0">
              <a:solidFill>
                <a:schemeClr val="bg1"/>
              </a:solidFill>
            </a:endParaRPr>
          </a:p>
        </p:txBody>
      </p:sp>
      <p:sp>
        <p:nvSpPr>
          <p:cNvPr id="19459" name="Rectangle 40"/>
          <p:cNvSpPr>
            <a:spLocks noChangeArrowheads="1"/>
          </p:cNvSpPr>
          <p:nvPr/>
        </p:nvSpPr>
        <p:spPr bwMode="auto">
          <a:xfrm>
            <a:off x="304800" y="304800"/>
            <a:ext cx="830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3200" b="1" dirty="0">
                <a:solidFill>
                  <a:srgbClr val="FF6600"/>
                </a:solidFill>
                <a:latin typeface="Helvetica" charset="0"/>
                <a:cs typeface="Times New Roman" charset="0"/>
              </a:rPr>
              <a:t>Major focus study area</a:t>
            </a:r>
          </a:p>
        </p:txBody>
      </p:sp>
      <p:sp>
        <p:nvSpPr>
          <p:cNvPr id="415800" name="Rectangle 56"/>
          <p:cNvSpPr>
            <a:spLocks noChangeArrowheads="1"/>
          </p:cNvSpPr>
          <p:nvPr/>
        </p:nvSpPr>
        <p:spPr bwMode="auto">
          <a:xfrm>
            <a:off x="152400" y="1647825"/>
            <a:ext cx="27432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nSpc>
                <a:spcPct val="150000"/>
              </a:lnSpc>
            </a:pPr>
            <a:r>
              <a:rPr lang="en-US" dirty="0">
                <a:solidFill>
                  <a:srgbClr val="0000FF"/>
                </a:solidFill>
                <a:latin typeface="Helvetica" charset="0"/>
                <a:cs typeface="Times New Roman" charset="0"/>
              </a:rPr>
              <a:t>The points represent National Climatic Data Center (NCDC) U.S. the Cooperative Observer Network (COOP) stations in the Eastern US</a:t>
            </a:r>
          </a:p>
        </p:txBody>
      </p:sp>
      <p:pic>
        <p:nvPicPr>
          <p:cNvPr id="194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1604963"/>
            <a:ext cx="2374900" cy="334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Rectangle 1"/>
          <p:cNvSpPr>
            <a:spLocks noChangeArrowheads="1"/>
          </p:cNvSpPr>
          <p:nvPr/>
        </p:nvSpPr>
        <p:spPr bwMode="auto">
          <a:xfrm>
            <a:off x="533400" y="5057775"/>
            <a:ext cx="80010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C00000"/>
                </a:solidFill>
                <a:latin typeface="Helvetica" charset="0"/>
                <a:cs typeface="Times New Roman" charset="0"/>
              </a:rPr>
              <a:t>Northeast (red color)</a:t>
            </a:r>
            <a:r>
              <a:rPr lang="en-US" b="1">
                <a:latin typeface="Helvetica" charset="0"/>
                <a:cs typeface="Times New Roman" charset="0"/>
              </a:rPr>
              <a:t>, </a:t>
            </a:r>
            <a:r>
              <a:rPr lang="en-US" b="1">
                <a:solidFill>
                  <a:srgbClr val="0070C0"/>
                </a:solidFill>
                <a:latin typeface="Helvetica" charset="0"/>
                <a:cs typeface="Times New Roman" charset="0"/>
              </a:rPr>
              <a:t>Midwest (blue color) </a:t>
            </a:r>
            <a:r>
              <a:rPr lang="en-US" b="1">
                <a:latin typeface="Helvetica" charset="0"/>
                <a:cs typeface="Times New Roman" charset="0"/>
              </a:rPr>
              <a:t>and </a:t>
            </a:r>
            <a:r>
              <a:rPr lang="en-US" b="1">
                <a:solidFill>
                  <a:srgbClr val="31BA0C"/>
                </a:solidFill>
                <a:latin typeface="Helvetica" charset="0"/>
                <a:cs typeface="Times New Roman" charset="0"/>
              </a:rPr>
              <a:t>Southeast (green color) </a:t>
            </a:r>
          </a:p>
        </p:txBody>
      </p:sp>
      <p:sp>
        <p:nvSpPr>
          <p:cNvPr id="24" name="Rectangle 23"/>
          <p:cNvSpPr/>
          <p:nvPr/>
        </p:nvSpPr>
        <p:spPr>
          <a:xfrm>
            <a:off x="1638300" y="5715000"/>
            <a:ext cx="5676900" cy="923925"/>
          </a:xfrm>
          <a:prstGeom prst="rect">
            <a:avLst/>
          </a:prstGeom>
          <a:noFill/>
        </p:spPr>
        <p:txBody>
          <a:bodyPr>
            <a:spAutoFit/>
          </a:bodyPr>
          <a:lstStyle/>
          <a:p>
            <a:r>
              <a:rPr lang="en-US" b="1" dirty="0">
                <a:solidFill>
                  <a:srgbClr val="0000FF"/>
                </a:solidFill>
                <a:latin typeface="Helvetica" charset="0"/>
                <a:cs typeface="Times New Roman" charset="0"/>
              </a:rPr>
              <a:t>Present: 2001-2004                   RCP 8.5: 2057-2059</a:t>
            </a:r>
          </a:p>
          <a:p>
            <a:endParaRPr lang="en-US" b="1" dirty="0">
              <a:solidFill>
                <a:srgbClr val="0000FF"/>
              </a:solidFill>
              <a:latin typeface="Helvetica" charset="0"/>
              <a:cs typeface="Times New Roman" charset="0"/>
            </a:endParaRPr>
          </a:p>
          <a:p>
            <a:r>
              <a:rPr lang="en-US" b="1" dirty="0">
                <a:solidFill>
                  <a:srgbClr val="0000FF"/>
                </a:solidFill>
                <a:latin typeface="Helvetica" charset="0"/>
                <a:cs typeface="Times New Roman" charset="0"/>
              </a:rPr>
              <a:t>Under working: 2054-2056 + RCP 4.5</a:t>
            </a:r>
          </a:p>
        </p:txBody>
      </p:sp>
      <p:sp>
        <p:nvSpPr>
          <p:cNvPr id="25" name="Rectangle 56"/>
          <p:cNvSpPr>
            <a:spLocks noChangeArrowheads="1"/>
          </p:cNvSpPr>
          <p:nvPr/>
        </p:nvSpPr>
        <p:spPr bwMode="auto">
          <a:xfrm>
            <a:off x="5181600" y="1986476"/>
            <a:ext cx="47244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285750" indent="-285750">
              <a:lnSpc>
                <a:spcPct val="150000"/>
              </a:lnSpc>
              <a:buFont typeface="Wingdings" charset="0"/>
              <a:buChar char="Ø"/>
            </a:pPr>
            <a:r>
              <a:rPr lang="en-US">
                <a:solidFill>
                  <a:srgbClr val="0000FF"/>
                </a:solidFill>
                <a:latin typeface="Helvetica" charset="0"/>
                <a:cs typeface="Times New Roman" charset="0"/>
              </a:rPr>
              <a:t>Selection of physics options</a:t>
            </a:r>
          </a:p>
        </p:txBody>
      </p:sp>
      <p:sp>
        <p:nvSpPr>
          <p:cNvPr id="26" name="Rectangle 25"/>
          <p:cNvSpPr>
            <a:spLocks noChangeArrowheads="1"/>
          </p:cNvSpPr>
          <p:nvPr/>
        </p:nvSpPr>
        <p:spPr bwMode="auto">
          <a:xfrm>
            <a:off x="5181600" y="2700337"/>
            <a:ext cx="4511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Wingdings" charset="0"/>
              <a:buChar char="Ø"/>
            </a:pPr>
            <a:r>
              <a:rPr lang="en-US">
                <a:solidFill>
                  <a:srgbClr val="0000FF"/>
                </a:solidFill>
                <a:latin typeface="Helvetica" charset="0"/>
                <a:cs typeface="Times New Roman" charset="0"/>
              </a:rPr>
              <a:t>Constraint from the boundary conditions, i.e., nudging techniques</a:t>
            </a:r>
          </a:p>
        </p:txBody>
      </p:sp>
      <p:sp>
        <p:nvSpPr>
          <p:cNvPr id="27" name="Rectangle 26"/>
          <p:cNvSpPr>
            <a:spLocks noChangeArrowheads="1"/>
          </p:cNvSpPr>
          <p:nvPr/>
        </p:nvSpPr>
        <p:spPr bwMode="auto">
          <a:xfrm>
            <a:off x="5181600" y="3767137"/>
            <a:ext cx="396240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Wingdings" charset="0"/>
              <a:buChar char="Ø"/>
            </a:pPr>
            <a:r>
              <a:rPr lang="en-US">
                <a:solidFill>
                  <a:srgbClr val="0000FF"/>
                </a:solidFill>
                <a:latin typeface="Helvetica" charset="0"/>
                <a:cs typeface="Times New Roman" charset="0"/>
              </a:rPr>
              <a:t>Evaluation of global and regional modeling</a:t>
            </a:r>
          </a:p>
        </p:txBody>
      </p:sp>
      <p:sp>
        <p:nvSpPr>
          <p:cNvPr id="28" name="Rectangle 27"/>
          <p:cNvSpPr>
            <a:spLocks noChangeArrowheads="1"/>
          </p:cNvSpPr>
          <p:nvPr/>
        </p:nvSpPr>
        <p:spPr bwMode="auto">
          <a:xfrm>
            <a:off x="5376863" y="1600200"/>
            <a:ext cx="3462337"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dirty="0">
                <a:solidFill>
                  <a:srgbClr val="0000FF"/>
                </a:solidFill>
                <a:latin typeface="Helvetica" charset="0"/>
                <a:cs typeface="Times New Roman" charset="0"/>
              </a:rPr>
              <a:t>Issues in dynamical downscaling</a:t>
            </a:r>
          </a:p>
        </p:txBody>
      </p:sp>
      <p:grpSp>
        <p:nvGrpSpPr>
          <p:cNvPr id="4" name="Group 3"/>
          <p:cNvGrpSpPr>
            <a:grpSpLocks/>
          </p:cNvGrpSpPr>
          <p:nvPr/>
        </p:nvGrpSpPr>
        <p:grpSpPr bwMode="auto">
          <a:xfrm>
            <a:off x="1066800" y="1776693"/>
            <a:ext cx="7038975" cy="5076825"/>
            <a:chOff x="1052513" y="1095375"/>
            <a:chExt cx="7038975" cy="5076825"/>
          </a:xfrm>
        </p:grpSpPr>
        <p:pic>
          <p:nvPicPr>
            <p:cNvPr id="1947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1095375"/>
              <a:ext cx="7038975"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Rectangle 2"/>
            <p:cNvSpPr/>
            <p:nvPr/>
          </p:nvSpPr>
          <p:spPr>
            <a:xfrm>
              <a:off x="5943600" y="5762625"/>
              <a:ext cx="2147888" cy="409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b="1">
                  <a:solidFill>
                    <a:srgbClr val="0000FF"/>
                  </a:solidFill>
                  <a:latin typeface="Helvetica" charset="0"/>
                  <a:ea typeface="ＭＳ Ｐゴシック" charset="0"/>
                  <a:cs typeface="Times New Roman" charset="0"/>
                </a:rPr>
                <a:t>Gustafson et al. 2010</a:t>
              </a:r>
              <a:endParaRPr lang="en-US" sz="1400">
                <a:solidFill>
                  <a:srgbClr val="0000FF"/>
                </a:solidFill>
                <a:latin typeface="Helvetica" charset="0"/>
                <a:ea typeface="ＭＳ Ｐゴシック" charset="0"/>
                <a:cs typeface="Times New Roman" charset="0"/>
              </a:endParaRPr>
            </a:p>
          </p:txBody>
        </p:sp>
      </p:grpSp>
    </p:spTree>
    <p:extLst>
      <p:ext uri="{BB962C8B-B14F-4D97-AF65-F5344CB8AC3E}">
        <p14:creationId xmlns:p14="http://schemas.microsoft.com/office/powerpoint/2010/main" val="3653693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5800"/>
                                        </p:tgtEl>
                                        <p:attrNameLst>
                                          <p:attrName>style.visibility</p:attrName>
                                        </p:attrNameLst>
                                      </p:cBhvr>
                                      <p:to>
                                        <p:strVal val="visible"/>
                                      </p:to>
                                    </p:set>
                                    <p:animEffect transition="in" filter="fade">
                                      <p:cBhvr>
                                        <p:cTn id="10" dur="500"/>
                                        <p:tgtEl>
                                          <p:spTgt spid="41580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1000" fill="hold"/>
                                        <p:tgtEl>
                                          <p:spTgt spid="25"/>
                                        </p:tgtEl>
                                        <p:attrNameLst>
                                          <p:attrName>ppt_w</p:attrName>
                                        </p:attrNameLst>
                                      </p:cBhvr>
                                      <p:tavLst>
                                        <p:tav tm="0">
                                          <p:val>
                                            <p:fltVal val="0"/>
                                          </p:val>
                                        </p:tav>
                                        <p:tav tm="100000">
                                          <p:val>
                                            <p:strVal val="#ppt_w"/>
                                          </p:val>
                                        </p:tav>
                                      </p:tavLst>
                                    </p:anim>
                                    <p:anim calcmode="lin" valueType="num">
                                      <p:cBhvr>
                                        <p:cTn id="27" dur="1000" fill="hold"/>
                                        <p:tgtEl>
                                          <p:spTgt spid="25"/>
                                        </p:tgtEl>
                                        <p:attrNameLst>
                                          <p:attrName>ppt_h</p:attrName>
                                        </p:attrNameLst>
                                      </p:cBhvr>
                                      <p:tavLst>
                                        <p:tav tm="0">
                                          <p:val>
                                            <p:fltVal val="0"/>
                                          </p:val>
                                        </p:tav>
                                        <p:tav tm="100000">
                                          <p:val>
                                            <p:strVal val="#ppt_h"/>
                                          </p:val>
                                        </p:tav>
                                      </p:tavLst>
                                    </p:anim>
                                    <p:anim calcmode="lin" valueType="num">
                                      <p:cBhvr>
                                        <p:cTn id="28" dur="1000" fill="hold"/>
                                        <p:tgtEl>
                                          <p:spTgt spid="25"/>
                                        </p:tgtEl>
                                        <p:attrNameLst>
                                          <p:attrName>style.rotation</p:attrName>
                                        </p:attrNameLst>
                                      </p:cBhvr>
                                      <p:tavLst>
                                        <p:tav tm="0">
                                          <p:val>
                                            <p:fltVal val="90"/>
                                          </p:val>
                                        </p:tav>
                                        <p:tav tm="100000">
                                          <p:val>
                                            <p:fltVal val="0"/>
                                          </p:val>
                                        </p:tav>
                                      </p:tavLst>
                                    </p:anim>
                                    <p:animEffect transition="in" filter="fade">
                                      <p:cBhvr>
                                        <p:cTn id="29" dur="1000"/>
                                        <p:tgtEl>
                                          <p:spTgt spid="2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xit" presetSubtype="4" fill="hold" nodeType="clickEffect">
                                  <p:stCondLst>
                                    <p:cond delay="0"/>
                                  </p:stCondLst>
                                  <p:childTnLst>
                                    <p:anim calcmode="lin" valueType="num">
                                      <p:cBhvr additive="base">
                                        <p:cTn id="38" dur="500"/>
                                        <p:tgtEl>
                                          <p:spTgt spid="4"/>
                                        </p:tgtEl>
                                        <p:attrNameLst>
                                          <p:attrName>ppt_x</p:attrName>
                                        </p:attrNameLst>
                                      </p:cBhvr>
                                      <p:tavLst>
                                        <p:tav tm="0">
                                          <p:val>
                                            <p:strVal val="ppt_x"/>
                                          </p:val>
                                        </p:tav>
                                        <p:tav tm="100000">
                                          <p:val>
                                            <p:strVal val="ppt_x"/>
                                          </p:val>
                                        </p:tav>
                                      </p:tavLst>
                                    </p:anim>
                                    <p:anim calcmode="lin" valueType="num">
                                      <p:cBhvr additive="base">
                                        <p:cTn id="39" dur="500"/>
                                        <p:tgtEl>
                                          <p:spTgt spid="4"/>
                                        </p:tgtEl>
                                        <p:attrNameLst>
                                          <p:attrName>ppt_y</p:attrName>
                                        </p:attrNameLst>
                                      </p:cBhvr>
                                      <p:tavLst>
                                        <p:tav tm="0">
                                          <p:val>
                                            <p:strVal val="ppt_y"/>
                                          </p:val>
                                        </p:tav>
                                        <p:tav tm="100000">
                                          <p:val>
                                            <p:strVal val="1+ppt_h/2"/>
                                          </p:val>
                                        </p:tav>
                                      </p:tavLst>
                                    </p:anim>
                                    <p:set>
                                      <p:cBhvr>
                                        <p:cTn id="40" dur="1" fill="hold">
                                          <p:stCondLst>
                                            <p:cond delay="499"/>
                                          </p:stCondLst>
                                        </p:cTn>
                                        <p:tgtEl>
                                          <p:spTgt spid="4"/>
                                        </p:tgtEl>
                                        <p:attrNameLst>
                                          <p:attrName>style.visibility</p:attrName>
                                        </p:attrNameLst>
                                      </p:cBhvr>
                                      <p:to>
                                        <p:strVal val="hidden"/>
                                      </p:to>
                                    </p:set>
                                  </p:childTnLst>
                                </p:cTn>
                              </p:par>
                              <p:par>
                                <p:cTn id="41" presetID="3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1000" fill="hold"/>
                                        <p:tgtEl>
                                          <p:spTgt spid="26"/>
                                        </p:tgtEl>
                                        <p:attrNameLst>
                                          <p:attrName>ppt_w</p:attrName>
                                        </p:attrNameLst>
                                      </p:cBhvr>
                                      <p:tavLst>
                                        <p:tav tm="0">
                                          <p:val>
                                            <p:fltVal val="0"/>
                                          </p:val>
                                        </p:tav>
                                        <p:tav tm="100000">
                                          <p:val>
                                            <p:strVal val="#ppt_w"/>
                                          </p:val>
                                        </p:tav>
                                      </p:tavLst>
                                    </p:anim>
                                    <p:anim calcmode="lin" valueType="num">
                                      <p:cBhvr>
                                        <p:cTn id="44" dur="1000" fill="hold"/>
                                        <p:tgtEl>
                                          <p:spTgt spid="26"/>
                                        </p:tgtEl>
                                        <p:attrNameLst>
                                          <p:attrName>ppt_h</p:attrName>
                                        </p:attrNameLst>
                                      </p:cBhvr>
                                      <p:tavLst>
                                        <p:tav tm="0">
                                          <p:val>
                                            <p:fltVal val="0"/>
                                          </p:val>
                                        </p:tav>
                                        <p:tav tm="100000">
                                          <p:val>
                                            <p:strVal val="#ppt_h"/>
                                          </p:val>
                                        </p:tav>
                                      </p:tavLst>
                                    </p:anim>
                                    <p:anim calcmode="lin" valueType="num">
                                      <p:cBhvr>
                                        <p:cTn id="45" dur="1000" fill="hold"/>
                                        <p:tgtEl>
                                          <p:spTgt spid="26"/>
                                        </p:tgtEl>
                                        <p:attrNameLst>
                                          <p:attrName>style.rotation</p:attrName>
                                        </p:attrNameLst>
                                      </p:cBhvr>
                                      <p:tavLst>
                                        <p:tav tm="0">
                                          <p:val>
                                            <p:fltVal val="90"/>
                                          </p:val>
                                        </p:tav>
                                        <p:tav tm="100000">
                                          <p:val>
                                            <p:fltVal val="0"/>
                                          </p:val>
                                        </p:tav>
                                      </p:tavLst>
                                    </p:anim>
                                    <p:animEffect transition="in" filter="fade">
                                      <p:cBhvr>
                                        <p:cTn id="46" dur="1000"/>
                                        <p:tgtEl>
                                          <p:spTgt spid="2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1000" fill="hold"/>
                                        <p:tgtEl>
                                          <p:spTgt spid="27"/>
                                        </p:tgtEl>
                                        <p:attrNameLst>
                                          <p:attrName>ppt_w</p:attrName>
                                        </p:attrNameLst>
                                      </p:cBhvr>
                                      <p:tavLst>
                                        <p:tav tm="0">
                                          <p:val>
                                            <p:fltVal val="0"/>
                                          </p:val>
                                        </p:tav>
                                        <p:tav tm="100000">
                                          <p:val>
                                            <p:strVal val="#ppt_w"/>
                                          </p:val>
                                        </p:tav>
                                      </p:tavLst>
                                    </p:anim>
                                    <p:anim calcmode="lin" valueType="num">
                                      <p:cBhvr>
                                        <p:cTn id="52" dur="1000" fill="hold"/>
                                        <p:tgtEl>
                                          <p:spTgt spid="27"/>
                                        </p:tgtEl>
                                        <p:attrNameLst>
                                          <p:attrName>ppt_h</p:attrName>
                                        </p:attrNameLst>
                                      </p:cBhvr>
                                      <p:tavLst>
                                        <p:tav tm="0">
                                          <p:val>
                                            <p:fltVal val="0"/>
                                          </p:val>
                                        </p:tav>
                                        <p:tav tm="100000">
                                          <p:val>
                                            <p:strVal val="#ppt_h"/>
                                          </p:val>
                                        </p:tav>
                                      </p:tavLst>
                                    </p:anim>
                                    <p:anim calcmode="lin" valueType="num">
                                      <p:cBhvr>
                                        <p:cTn id="53" dur="1000" fill="hold"/>
                                        <p:tgtEl>
                                          <p:spTgt spid="27"/>
                                        </p:tgtEl>
                                        <p:attrNameLst>
                                          <p:attrName>style.rotation</p:attrName>
                                        </p:attrNameLst>
                                      </p:cBhvr>
                                      <p:tavLst>
                                        <p:tav tm="0">
                                          <p:val>
                                            <p:fltVal val="90"/>
                                          </p:val>
                                        </p:tav>
                                        <p:tav tm="100000">
                                          <p:val>
                                            <p:fltVal val="0"/>
                                          </p:val>
                                        </p:tav>
                                      </p:tavLst>
                                    </p:anim>
                                    <p:animEffect transition="in" filter="fade">
                                      <p:cBhvr>
                                        <p:cTn id="5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800" grpId="0"/>
      <p:bldP spid="2" grpId="0" animBg="1"/>
      <p:bldP spid="24" grpId="0"/>
      <p:bldP spid="25" grpId="0"/>
      <p:bldP spid="26" grpId="0"/>
      <p:bldP spid="27" grpId="0"/>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81000" y="304800"/>
            <a:ext cx="830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3200" b="1" dirty="0">
                <a:solidFill>
                  <a:srgbClr val="FF6600"/>
                </a:solidFill>
                <a:latin typeface="Helvetica" charset="0"/>
                <a:cs typeface="Times New Roman" charset="0"/>
              </a:rPr>
              <a:t>Evaluation of daily maximum temperature (T1/T2)</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00"/>
            <a:ext cx="663575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Text Box 5"/>
          <p:cNvSpPr txBox="1">
            <a:spLocks noChangeArrowheads="1"/>
          </p:cNvSpPr>
          <p:nvPr/>
        </p:nvSpPr>
        <p:spPr bwMode="auto">
          <a:xfrm>
            <a:off x="228600" y="1494978"/>
            <a:ext cx="2209800" cy="300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Font typeface="Wingdings" charset="0"/>
              <a:buChar char="v"/>
            </a:pPr>
            <a:r>
              <a:rPr lang="en-US" altLang="zh-TW" b="1" dirty="0">
                <a:solidFill>
                  <a:srgbClr val="0000FF"/>
                </a:solidFill>
                <a:latin typeface="Helvetica" charset="0"/>
                <a:ea typeface="PMingLiU" charset="0"/>
                <a:cs typeface="Times New Roman" charset="0"/>
              </a:rPr>
              <a:t> 19 states in WRF and 17 states in CESM have bias less than 2 ºC. </a:t>
            </a:r>
          </a:p>
          <a:p>
            <a:pPr eaLnBrk="1" hangingPunct="1">
              <a:spcBef>
                <a:spcPct val="50000"/>
              </a:spcBef>
              <a:buFont typeface="Wingdings" charset="0"/>
              <a:buChar char="v"/>
            </a:pPr>
            <a:r>
              <a:rPr lang="en-US" altLang="zh-TW" b="1" dirty="0">
                <a:solidFill>
                  <a:srgbClr val="0000FF"/>
                </a:solidFill>
                <a:latin typeface="Helvetica" charset="0"/>
                <a:ea typeface="PMingLiU" charset="0"/>
                <a:cs typeface="Times New Roman" charset="0"/>
              </a:rPr>
              <a:t> In WRF, more than half of the states (13 out of 23) shows bias less than 1 ºC </a:t>
            </a:r>
            <a:endParaRPr lang="en-US" b="1" dirty="0">
              <a:solidFill>
                <a:srgbClr val="0000FF"/>
              </a:solidFill>
              <a:latin typeface="Helvetica" charset="0"/>
              <a:ea typeface="PMingLiU" charset="0"/>
              <a:cs typeface="Times New Roman"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6511925"/>
            <a:ext cx="49530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572000"/>
            <a:ext cx="1593850"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371600"/>
            <a:ext cx="4803775" cy="39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 name="Text Box 11"/>
          <p:cNvSpPr txBox="1">
            <a:spLocks noChangeArrowheads="1"/>
          </p:cNvSpPr>
          <p:nvPr/>
        </p:nvSpPr>
        <p:spPr bwMode="auto">
          <a:xfrm>
            <a:off x="3810000" y="16764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rgbClr val="0000FF"/>
                </a:solidFill>
                <a:latin typeface="Times New Roman" charset="0"/>
                <a:cs typeface="Times New Roman" charset="0"/>
              </a:rPr>
              <a:t>97.5%  81%</a:t>
            </a:r>
          </a:p>
        </p:txBody>
      </p:sp>
      <p:sp>
        <p:nvSpPr>
          <p:cNvPr id="13" name="Line 12"/>
          <p:cNvSpPr>
            <a:spLocks noChangeShapeType="1"/>
          </p:cNvSpPr>
          <p:nvPr/>
        </p:nvSpPr>
        <p:spPr bwMode="auto">
          <a:xfrm>
            <a:off x="4724400" y="1676400"/>
            <a:ext cx="0" cy="114300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rgbClr val="0000FF"/>
              </a:solidFill>
            </a:endParaRPr>
          </a:p>
        </p:txBody>
      </p:sp>
      <p:sp>
        <p:nvSpPr>
          <p:cNvPr id="14" name="Rectangle 13"/>
          <p:cNvSpPr>
            <a:spLocks noChangeArrowheads="1"/>
          </p:cNvSpPr>
          <p:nvPr/>
        </p:nvSpPr>
        <p:spPr bwMode="auto">
          <a:xfrm>
            <a:off x="2209800" y="1981200"/>
            <a:ext cx="1676400" cy="53340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FF"/>
                </a:solidFill>
                <a:latin typeface="Helvetica" charset="0"/>
                <a:cs typeface="Times New Roman" charset="0"/>
              </a:rPr>
              <a:t>WRF-NCDC</a:t>
            </a:r>
          </a:p>
        </p:txBody>
      </p:sp>
      <p:sp>
        <p:nvSpPr>
          <p:cNvPr id="15" name="Rectangle 14"/>
          <p:cNvSpPr>
            <a:spLocks noChangeArrowheads="1"/>
          </p:cNvSpPr>
          <p:nvPr/>
        </p:nvSpPr>
        <p:spPr bwMode="auto">
          <a:xfrm>
            <a:off x="2209800" y="2362200"/>
            <a:ext cx="1676400" cy="53340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FF"/>
                </a:solidFill>
                <a:latin typeface="Helvetica" charset="0"/>
                <a:cs typeface="Times New Roman" charset="0"/>
              </a:rPr>
              <a:t>CESM-NCDC</a:t>
            </a:r>
          </a:p>
        </p:txBody>
      </p:sp>
      <p:sp>
        <p:nvSpPr>
          <p:cNvPr id="16" name="Slide Number Placeholder 5"/>
          <p:cNvSpPr txBox="1">
            <a:spLocks/>
          </p:cNvSpPr>
          <p:nvPr/>
        </p:nvSpPr>
        <p:spPr>
          <a:xfrm>
            <a:off x="0" y="1272222"/>
            <a:ext cx="533400" cy="244476"/>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anchor="ctr" anchorCtr="0">
            <a:normAutofit fontScale="85000" lnSpcReduction="20000"/>
          </a:bodyPr>
          <a:lstStyle>
            <a:defPPr>
              <a:defRPr lang="en-US"/>
            </a:defPPr>
            <a:lvl1pPr marL="0" algn="ctr" defTabSz="914400" rtl="0" eaLnBrk="0" latinLnBrk="0" hangingPunct="0">
              <a:defRPr kumimoji="0" sz="1400" b="1" kern="1200">
                <a:solidFill>
                  <a:schemeClr val="tx1"/>
                </a:solidFill>
                <a:latin typeface="Arial" charset="0"/>
                <a:ea typeface="ＭＳ Ｐゴシック" charset="0"/>
                <a:cs typeface="Arial" charset="0"/>
              </a:defRPr>
            </a:lvl1pPr>
            <a:lvl2pPr marL="742950" indent="-285750" algn="l" defTabSz="914400" rtl="0" eaLnBrk="0" latinLnBrk="0" hangingPunct="0">
              <a:defRPr sz="1800" kern="1200">
                <a:solidFill>
                  <a:schemeClr val="tx1"/>
                </a:solidFill>
                <a:latin typeface="Arial" charset="0"/>
                <a:ea typeface="Arial" charset="0"/>
                <a:cs typeface="Arial" charset="0"/>
              </a:defRPr>
            </a:lvl2pPr>
            <a:lvl3pPr marL="1143000" indent="-228600" algn="l" defTabSz="914400" rtl="0" eaLnBrk="0" latinLnBrk="0" hangingPunct="0">
              <a:defRPr sz="1800" kern="1200">
                <a:solidFill>
                  <a:schemeClr val="tx1"/>
                </a:solidFill>
                <a:latin typeface="Arial" charset="0"/>
                <a:ea typeface="Arial" charset="0"/>
                <a:cs typeface="Arial" charset="0"/>
              </a:defRPr>
            </a:lvl3pPr>
            <a:lvl4pPr marL="1600200" indent="-228600" algn="l" defTabSz="914400" rtl="0" eaLnBrk="0" latinLnBrk="0" hangingPunct="0">
              <a:defRPr sz="1800" kern="1200">
                <a:solidFill>
                  <a:schemeClr val="tx1"/>
                </a:solidFill>
                <a:latin typeface="Arial" charset="0"/>
                <a:ea typeface="Arial" charset="0"/>
                <a:cs typeface="Arial" charset="0"/>
              </a:defRPr>
            </a:lvl4pPr>
            <a:lvl5pPr marL="2057400" indent="-228600" algn="l" defTabSz="914400" rtl="0" eaLnBrk="0" latinLnBrk="0" hangingPunct="0">
              <a:defRPr sz="1800" kern="1200">
                <a:solidFill>
                  <a:schemeClr val="tx1"/>
                </a:solidFill>
                <a:latin typeface="Arial" charset="0"/>
                <a:ea typeface="Arial" charset="0"/>
                <a:cs typeface="Arial" charset="0"/>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Arial" charset="0"/>
                <a:cs typeface="Arial" charset="0"/>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Arial" charset="0"/>
                <a:cs typeface="Arial" charset="0"/>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Arial" charset="0"/>
                <a:cs typeface="Arial" charset="0"/>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Arial" charset="0"/>
                <a:cs typeface="Arial" charset="0"/>
              </a:defRPr>
            </a:lvl9pPr>
          </a:lstStyle>
          <a:p>
            <a:pPr eaLnBrk="1" hangingPunct="1"/>
            <a:fld id="{D431790F-F829-2A42-91A4-56EA05DD7F24}" type="slidenum">
              <a:rPr lang="en-US" smtClean="0">
                <a:solidFill>
                  <a:schemeClr val="bg1"/>
                </a:solidFill>
              </a:rPr>
              <a:pPr eaLnBrk="1" hangingPunct="1"/>
              <a:t>11</a:t>
            </a:fld>
            <a:endParaRPr lang="en-US" dirty="0">
              <a:solidFill>
                <a:schemeClr val="bg1"/>
              </a:solidFill>
            </a:endParaRPr>
          </a:p>
        </p:txBody>
      </p:sp>
    </p:spTree>
    <p:extLst>
      <p:ext uri="{BB962C8B-B14F-4D97-AF65-F5344CB8AC3E}">
        <p14:creationId xmlns:p14="http://schemas.microsoft.com/office/powerpoint/2010/main" val="4061942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6107113" y="4005263"/>
            <a:ext cx="2274887" cy="2700337"/>
            <a:chOff x="5268468" y="3657600"/>
            <a:chExt cx="2249487" cy="2700338"/>
          </a:xfrm>
        </p:grpSpPr>
        <p:pic>
          <p:nvPicPr>
            <p:cNvPr id="2459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468" y="3657600"/>
              <a:ext cx="2249487" cy="270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Rectangle 3"/>
            <p:cNvSpPr/>
            <p:nvPr/>
          </p:nvSpPr>
          <p:spPr>
            <a:xfrm>
              <a:off x="7488720" y="5257801"/>
              <a:ext cx="27612" cy="904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0000FF"/>
                </a:solidFill>
                <a:latin typeface="Helvetica" charset="0"/>
                <a:ea typeface="ＭＳ Ｐゴシック" charset="0"/>
                <a:cs typeface="Times New Roman" charset="0"/>
              </a:endParaRPr>
            </a:p>
          </p:txBody>
        </p:sp>
      </p:grpSp>
      <p:sp>
        <p:nvSpPr>
          <p:cNvPr id="24579"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ormAutofit fontScale="85000" lnSpcReduction="20000"/>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BF8C69F-92D5-484F-A9A7-D9BB0662D489}" type="slidenum">
              <a:rPr lang="en-US">
                <a:solidFill>
                  <a:schemeClr val="bg1"/>
                </a:solidFill>
              </a:rPr>
              <a:pPr eaLnBrk="1" hangingPunct="1"/>
              <a:t>12</a:t>
            </a:fld>
            <a:endParaRPr lang="en-US" dirty="0">
              <a:solidFill>
                <a:schemeClr val="bg1"/>
              </a:solidFill>
            </a:endParaRPr>
          </a:p>
        </p:txBody>
      </p:sp>
      <p:sp>
        <p:nvSpPr>
          <p:cNvPr id="24580" name="Text Box 2"/>
          <p:cNvSpPr txBox="1">
            <a:spLocks noChangeArrowheads="1"/>
          </p:cNvSpPr>
          <p:nvPr/>
        </p:nvSpPr>
        <p:spPr bwMode="auto">
          <a:xfrm>
            <a:off x="1219200" y="152400"/>
            <a:ext cx="769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endParaRPr lang="en-US" sz="1200">
              <a:solidFill>
                <a:srgbClr val="0000FF"/>
              </a:solidFill>
              <a:latin typeface="Arial Narrow" charset="0"/>
              <a:cs typeface="Times New Roman" charset="0"/>
            </a:endParaRPr>
          </a:p>
        </p:txBody>
      </p:sp>
      <p:sp>
        <p:nvSpPr>
          <p:cNvPr id="24581" name="Rectangle 3"/>
          <p:cNvSpPr>
            <a:spLocks noChangeArrowheads="1"/>
          </p:cNvSpPr>
          <p:nvPr/>
        </p:nvSpPr>
        <p:spPr bwMode="auto">
          <a:xfrm>
            <a:off x="0" y="1524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3200" b="1" dirty="0">
                <a:solidFill>
                  <a:srgbClr val="FF6600"/>
                </a:solidFill>
                <a:latin typeface="Helvetica" charset="0"/>
                <a:cs typeface="Times New Roman" charset="0"/>
              </a:rPr>
              <a:t>More intense and frequent heat waves in future climate</a:t>
            </a:r>
          </a:p>
        </p:txBody>
      </p:sp>
      <p:sp>
        <p:nvSpPr>
          <p:cNvPr id="24583" name="Rectangle 6"/>
          <p:cNvSpPr>
            <a:spLocks noChangeArrowheads="1"/>
          </p:cNvSpPr>
          <p:nvPr/>
        </p:nvSpPr>
        <p:spPr bwMode="auto">
          <a:xfrm>
            <a:off x="228600" y="1905000"/>
            <a:ext cx="2590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dirty="0">
                <a:solidFill>
                  <a:srgbClr val="0000FF"/>
                </a:solidFill>
                <a:latin typeface="Helvetica" charset="0"/>
                <a:cs typeface="Times New Roman" charset="0"/>
              </a:rPr>
              <a:t>Heat wave intensity</a:t>
            </a:r>
          </a:p>
          <a:p>
            <a:pPr algn="ctr"/>
            <a:r>
              <a:rPr lang="en-US" sz="2400" dirty="0">
                <a:solidFill>
                  <a:srgbClr val="0000FF"/>
                </a:solidFill>
                <a:latin typeface="Helvetica" charset="0"/>
                <a:cs typeface="Times New Roman" charset="0"/>
              </a:rPr>
              <a:t>(ºC)</a:t>
            </a:r>
          </a:p>
        </p:txBody>
      </p:sp>
      <p:sp>
        <p:nvSpPr>
          <p:cNvPr id="453640" name="Rectangle 8"/>
          <p:cNvSpPr>
            <a:spLocks noChangeArrowheads="1"/>
          </p:cNvSpPr>
          <p:nvPr/>
        </p:nvSpPr>
        <p:spPr bwMode="auto">
          <a:xfrm>
            <a:off x="76200" y="4876800"/>
            <a:ext cx="2895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rgbClr val="0000FF"/>
                </a:solidFill>
                <a:latin typeface="Helvetica" charset="0"/>
                <a:cs typeface="Times New Roman" charset="0"/>
              </a:rPr>
              <a:t>Heat wave frequency</a:t>
            </a:r>
          </a:p>
          <a:p>
            <a:pPr algn="ctr"/>
            <a:r>
              <a:rPr lang="en-US" sz="2400">
                <a:solidFill>
                  <a:srgbClr val="0000FF"/>
                </a:solidFill>
                <a:latin typeface="Helvetica" charset="0"/>
                <a:cs typeface="Times New Roman" charset="0"/>
              </a:rPr>
              <a:t>(events/year)</a:t>
            </a:r>
          </a:p>
        </p:txBody>
      </p:sp>
      <p:sp>
        <p:nvSpPr>
          <p:cNvPr id="24585" name="Rectangle 9"/>
          <p:cNvSpPr>
            <a:spLocks noChangeArrowheads="1"/>
          </p:cNvSpPr>
          <p:nvPr/>
        </p:nvSpPr>
        <p:spPr bwMode="auto">
          <a:xfrm>
            <a:off x="3200400" y="762000"/>
            <a:ext cx="2209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1600">
                <a:solidFill>
                  <a:srgbClr val="0000FF"/>
                </a:solidFill>
                <a:latin typeface="Helvetica" charset="0"/>
                <a:cs typeface="Times New Roman" charset="0"/>
              </a:rPr>
              <a:t>Present (2001-2004</a:t>
            </a:r>
            <a:r>
              <a:rPr lang="en-US">
                <a:solidFill>
                  <a:srgbClr val="0000FF"/>
                </a:solidFill>
                <a:latin typeface="Helvetica" charset="0"/>
                <a:cs typeface="Times New Roman" charset="0"/>
              </a:rPr>
              <a:t>)</a:t>
            </a:r>
          </a:p>
        </p:txBody>
      </p:sp>
      <p:pic>
        <p:nvPicPr>
          <p:cNvPr id="2458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526055"/>
            <a:ext cx="2286000" cy="239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587"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7113" y="1499628"/>
            <a:ext cx="2198687" cy="2416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588" name="Rectangle 13"/>
          <p:cNvSpPr>
            <a:spLocks noChangeArrowheads="1"/>
          </p:cNvSpPr>
          <p:nvPr/>
        </p:nvSpPr>
        <p:spPr bwMode="auto">
          <a:xfrm>
            <a:off x="6019800" y="762000"/>
            <a:ext cx="259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1600" dirty="0">
                <a:solidFill>
                  <a:srgbClr val="0000FF"/>
                </a:solidFill>
                <a:latin typeface="Helvetica" charset="0"/>
                <a:cs typeface="Times New Roman" charset="0"/>
              </a:rPr>
              <a:t>RCP 8.5 (2057-2059) - P</a:t>
            </a:r>
          </a:p>
        </p:txBody>
      </p:sp>
      <p:pic>
        <p:nvPicPr>
          <p:cNvPr id="453648"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4513" y="3962400"/>
            <a:ext cx="232568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53654" name="Text Box 22"/>
          <p:cNvSpPr txBox="1">
            <a:spLocks noChangeArrowheads="1"/>
          </p:cNvSpPr>
          <p:nvPr/>
        </p:nvSpPr>
        <p:spPr bwMode="auto">
          <a:xfrm>
            <a:off x="0" y="4800600"/>
            <a:ext cx="2895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rgbClr val="0000FF"/>
                </a:solidFill>
                <a:latin typeface="Helvetica" charset="0"/>
                <a:cs typeface="Times New Roman" charset="0"/>
              </a:rPr>
              <a:t>Heat wave duration</a:t>
            </a:r>
          </a:p>
          <a:p>
            <a:pPr eaLnBrk="1" hangingPunct="1">
              <a:spcBef>
                <a:spcPct val="50000"/>
              </a:spcBef>
            </a:pPr>
            <a:r>
              <a:rPr lang="en-US" sz="2400">
                <a:solidFill>
                  <a:srgbClr val="0000FF"/>
                </a:solidFill>
                <a:latin typeface="Helvetica" charset="0"/>
                <a:cs typeface="Times New Roman" charset="0"/>
              </a:rPr>
              <a:t>     (days/event)</a:t>
            </a:r>
          </a:p>
        </p:txBody>
      </p:sp>
      <p:grpSp>
        <p:nvGrpSpPr>
          <p:cNvPr id="3" name="Group 2"/>
          <p:cNvGrpSpPr>
            <a:grpSpLocks/>
          </p:cNvGrpSpPr>
          <p:nvPr/>
        </p:nvGrpSpPr>
        <p:grpSpPr bwMode="auto">
          <a:xfrm>
            <a:off x="3098800" y="3962400"/>
            <a:ext cx="2311400" cy="2743201"/>
            <a:chOff x="3098800" y="4005263"/>
            <a:chExt cx="2235200" cy="2700337"/>
          </a:xfrm>
        </p:grpSpPr>
        <p:pic>
          <p:nvPicPr>
            <p:cNvPr id="24595"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8800" y="4005263"/>
              <a:ext cx="2235200"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Rectangle 1"/>
            <p:cNvSpPr/>
            <p:nvPr/>
          </p:nvSpPr>
          <p:spPr>
            <a:xfrm>
              <a:off x="5307316" y="4005263"/>
              <a:ext cx="26684" cy="2674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0000FF"/>
                </a:solidFill>
                <a:latin typeface="Helvetica" charset="0"/>
                <a:ea typeface="ＭＳ Ｐゴシック" charset="0"/>
                <a:cs typeface="Times New Roman" charset="0"/>
              </a:endParaRPr>
            </a:p>
          </p:txBody>
        </p:sp>
      </p:grpSp>
      <p:grpSp>
        <p:nvGrpSpPr>
          <p:cNvPr id="7" name="Group 6"/>
          <p:cNvGrpSpPr>
            <a:grpSpLocks/>
          </p:cNvGrpSpPr>
          <p:nvPr/>
        </p:nvGrpSpPr>
        <p:grpSpPr bwMode="auto">
          <a:xfrm>
            <a:off x="6107114" y="3962400"/>
            <a:ext cx="2198686" cy="2743201"/>
            <a:chOff x="6064250" y="3952874"/>
            <a:chExt cx="2241550" cy="2700337"/>
          </a:xfrm>
        </p:grpSpPr>
        <p:pic>
          <p:nvPicPr>
            <p:cNvPr id="24593"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4250" y="3952874"/>
              <a:ext cx="2241550"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5"/>
            <p:cNvSpPr/>
            <p:nvPr/>
          </p:nvSpPr>
          <p:spPr>
            <a:xfrm>
              <a:off x="8276773" y="5410199"/>
              <a:ext cx="27414" cy="1087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0000FF"/>
                </a:solidFill>
                <a:latin typeface="Helvetica" charset="0"/>
                <a:ea typeface="ＭＳ Ｐゴシック" charset="0"/>
                <a:cs typeface="Times New Roman" charset="0"/>
              </a:endParaRPr>
            </a:p>
          </p:txBody>
        </p:sp>
      </p:grpSp>
    </p:spTree>
    <p:extLst>
      <p:ext uri="{BB962C8B-B14F-4D97-AF65-F5344CB8AC3E}">
        <p14:creationId xmlns:p14="http://schemas.microsoft.com/office/powerpoint/2010/main" val="3716264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3640"/>
                                        </p:tgtEl>
                                        <p:attrNameLst>
                                          <p:attrName>style.visibility</p:attrName>
                                        </p:attrNameLst>
                                      </p:cBhvr>
                                      <p:to>
                                        <p:strVal val="visible"/>
                                      </p:to>
                                    </p:set>
                                    <p:anim calcmode="lin" valueType="num">
                                      <p:cBhvr additive="base">
                                        <p:cTn id="7" dur="500" fill="hold"/>
                                        <p:tgtEl>
                                          <p:spTgt spid="453640"/>
                                        </p:tgtEl>
                                        <p:attrNameLst>
                                          <p:attrName>ppt_x</p:attrName>
                                        </p:attrNameLst>
                                      </p:cBhvr>
                                      <p:tavLst>
                                        <p:tav tm="0">
                                          <p:val>
                                            <p:strVal val="#ppt_x"/>
                                          </p:val>
                                        </p:tav>
                                        <p:tav tm="100000">
                                          <p:val>
                                            <p:strVal val="#ppt_x"/>
                                          </p:val>
                                        </p:tav>
                                      </p:tavLst>
                                    </p:anim>
                                    <p:anim calcmode="lin" valueType="num">
                                      <p:cBhvr additive="base">
                                        <p:cTn id="8" dur="500" fill="hold"/>
                                        <p:tgtEl>
                                          <p:spTgt spid="4536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xit" presetSubtype="10" fill="hold" grpId="1" nodeType="clickEffect">
                                  <p:stCondLst>
                                    <p:cond delay="0"/>
                                  </p:stCondLst>
                                  <p:childTnLst>
                                    <p:animEffect transition="out" filter="blinds(horizontal)">
                                      <p:cBhvr>
                                        <p:cTn id="20" dur="500"/>
                                        <p:tgtEl>
                                          <p:spTgt spid="453640"/>
                                        </p:tgtEl>
                                      </p:cBhvr>
                                    </p:animEffect>
                                    <p:set>
                                      <p:cBhvr>
                                        <p:cTn id="21" dur="1" fill="hold">
                                          <p:stCondLst>
                                            <p:cond delay="499"/>
                                          </p:stCondLst>
                                        </p:cTn>
                                        <p:tgtEl>
                                          <p:spTgt spid="453640"/>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42" presetClass="entr" presetSubtype="0" fill="hold" grpId="0" nodeType="withEffect">
                                  <p:stCondLst>
                                    <p:cond delay="0"/>
                                  </p:stCondLst>
                                  <p:childTnLst>
                                    <p:set>
                                      <p:cBhvr>
                                        <p:cTn id="29" dur="1" fill="hold">
                                          <p:stCondLst>
                                            <p:cond delay="0"/>
                                          </p:stCondLst>
                                        </p:cTn>
                                        <p:tgtEl>
                                          <p:spTgt spid="453654"/>
                                        </p:tgtEl>
                                        <p:attrNameLst>
                                          <p:attrName>style.visibility</p:attrName>
                                        </p:attrNameLst>
                                      </p:cBhvr>
                                      <p:to>
                                        <p:strVal val="visible"/>
                                      </p:to>
                                    </p:set>
                                    <p:animEffect transition="in" filter="fade">
                                      <p:cBhvr>
                                        <p:cTn id="30" dur="1000"/>
                                        <p:tgtEl>
                                          <p:spTgt spid="453654"/>
                                        </p:tgtEl>
                                      </p:cBhvr>
                                    </p:animEffect>
                                    <p:anim calcmode="lin" valueType="num">
                                      <p:cBhvr>
                                        <p:cTn id="31" dur="1000" fill="hold"/>
                                        <p:tgtEl>
                                          <p:spTgt spid="453654"/>
                                        </p:tgtEl>
                                        <p:attrNameLst>
                                          <p:attrName>ppt_x</p:attrName>
                                        </p:attrNameLst>
                                      </p:cBhvr>
                                      <p:tavLst>
                                        <p:tav tm="0">
                                          <p:val>
                                            <p:strVal val="#ppt_x"/>
                                          </p:val>
                                        </p:tav>
                                        <p:tav tm="100000">
                                          <p:val>
                                            <p:strVal val="#ppt_x"/>
                                          </p:val>
                                        </p:tav>
                                      </p:tavLst>
                                    </p:anim>
                                    <p:anim calcmode="lin" valueType="num">
                                      <p:cBhvr>
                                        <p:cTn id="32" dur="1000" fill="hold"/>
                                        <p:tgtEl>
                                          <p:spTgt spid="45365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53648"/>
                                        </p:tgtEl>
                                        <p:attrNameLst>
                                          <p:attrName>style.visibility</p:attrName>
                                        </p:attrNameLst>
                                      </p:cBhvr>
                                      <p:to>
                                        <p:strVal val="visible"/>
                                      </p:to>
                                    </p:set>
                                    <p:animEffect transition="in" filter="fade">
                                      <p:cBhvr>
                                        <p:cTn id="35" dur="1000"/>
                                        <p:tgtEl>
                                          <p:spTgt spid="453648"/>
                                        </p:tgtEl>
                                      </p:cBhvr>
                                    </p:animEffect>
                                    <p:anim calcmode="lin" valueType="num">
                                      <p:cBhvr>
                                        <p:cTn id="36" dur="1000" fill="hold"/>
                                        <p:tgtEl>
                                          <p:spTgt spid="453648"/>
                                        </p:tgtEl>
                                        <p:attrNameLst>
                                          <p:attrName>ppt_x</p:attrName>
                                        </p:attrNameLst>
                                      </p:cBhvr>
                                      <p:tavLst>
                                        <p:tav tm="0">
                                          <p:val>
                                            <p:strVal val="#ppt_x"/>
                                          </p:val>
                                        </p:tav>
                                        <p:tav tm="100000">
                                          <p:val>
                                            <p:strVal val="#ppt_x"/>
                                          </p:val>
                                        </p:tav>
                                      </p:tavLst>
                                    </p:anim>
                                    <p:anim calcmode="lin" valueType="num">
                                      <p:cBhvr>
                                        <p:cTn id="37" dur="1000" fill="hold"/>
                                        <p:tgtEl>
                                          <p:spTgt spid="453648"/>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40" grpId="0"/>
      <p:bldP spid="453640" grpId="1"/>
      <p:bldP spid="4536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533400" y="228600"/>
            <a:ext cx="830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3200" b="1" dirty="0">
                <a:solidFill>
                  <a:srgbClr val="FF6600"/>
                </a:solidFill>
                <a:latin typeface="Helvetica" charset="0"/>
                <a:cs typeface="Times New Roman" charset="0"/>
              </a:rPr>
              <a:t>Published paper </a:t>
            </a:r>
          </a:p>
        </p:txBody>
      </p:sp>
      <p:pic>
        <p:nvPicPr>
          <p:cNvPr id="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903288"/>
            <a:ext cx="8115300" cy="283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49750"/>
            <a:ext cx="51816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4438" y="4448175"/>
            <a:ext cx="2392362"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173663"/>
            <a:ext cx="46291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5625" y="5194300"/>
            <a:ext cx="30511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 name="Text Box 12"/>
          <p:cNvSpPr txBox="1">
            <a:spLocks noChangeArrowheads="1"/>
          </p:cNvSpPr>
          <p:nvPr/>
        </p:nvSpPr>
        <p:spPr bwMode="auto">
          <a:xfrm>
            <a:off x="490538" y="6019800"/>
            <a:ext cx="834866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b="1" dirty="0" smtClean="0">
                <a:solidFill>
                  <a:srgbClr val="0000FF"/>
                </a:solidFill>
                <a:latin typeface="+mj-lt"/>
                <a:ea typeface="+mn-ea"/>
              </a:rPr>
              <a:t>One of top 5 downloads in the last 30 days in the Environmental Research Letters (more than 1000 downloads within 3 months)</a:t>
            </a:r>
          </a:p>
        </p:txBody>
      </p:sp>
      <p:sp>
        <p:nvSpPr>
          <p:cNvPr id="13" name="Text Box 12"/>
          <p:cNvSpPr txBox="1">
            <a:spLocks noChangeArrowheads="1"/>
          </p:cNvSpPr>
          <p:nvPr/>
        </p:nvSpPr>
        <p:spPr bwMode="auto">
          <a:xfrm>
            <a:off x="533400" y="3733800"/>
            <a:ext cx="83486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1600" b="1" dirty="0" smtClean="0">
                <a:solidFill>
                  <a:srgbClr val="0000FF"/>
                </a:solidFill>
                <a:latin typeface="+mj-lt"/>
                <a:ea typeface="+mn-ea"/>
              </a:rPr>
              <a:t>This paper has been featured in  Environmental Research Web and more than 30 public media</a:t>
            </a:r>
          </a:p>
        </p:txBody>
      </p:sp>
      <p:sp>
        <p:nvSpPr>
          <p:cNvPr id="14" name="Rectangle 13"/>
          <p:cNvSpPr/>
          <p:nvPr/>
        </p:nvSpPr>
        <p:spPr>
          <a:xfrm>
            <a:off x="109071" y="1247001"/>
            <a:ext cx="424329" cy="276999"/>
          </a:xfrm>
          <a:prstGeom prst="rect">
            <a:avLst/>
          </a:prstGeom>
        </p:spPr>
        <p:txBody>
          <a:bodyPr wrap="square">
            <a:spAutoFit/>
          </a:bodyPr>
          <a:lstStyle/>
          <a:p>
            <a:fld id="{E2C4E103-E958-694A-8EBE-B0DDE0EF78A5}" type="slidenum">
              <a:rPr lang="en-US" sz="1200" b="1">
                <a:solidFill>
                  <a:schemeClr val="bg1"/>
                </a:solidFill>
                <a:latin typeface="Arial"/>
              </a:rPr>
              <a:pPr/>
              <a:t>13</a:t>
            </a:fld>
            <a:endParaRPr lang="en-US" sz="1200" b="1" dirty="0">
              <a:solidFill>
                <a:schemeClr val="bg1"/>
              </a:solidFill>
              <a:latin typeface="Arial"/>
            </a:endParaRPr>
          </a:p>
        </p:txBody>
      </p:sp>
    </p:spTree>
    <p:extLst>
      <p:ext uri="{BB962C8B-B14F-4D97-AF65-F5344CB8AC3E}">
        <p14:creationId xmlns:p14="http://schemas.microsoft.com/office/powerpoint/2010/main" val="27591301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0" y="457200"/>
            <a:ext cx="914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3200" b="1" dirty="0">
                <a:solidFill>
                  <a:srgbClr val="FF6600"/>
                </a:solidFill>
                <a:latin typeface="Helvetica" charset="0"/>
                <a:cs typeface="Times New Roman" charset="0"/>
              </a:rPr>
              <a:t>Dynamical chemistry downscaling</a:t>
            </a:r>
          </a:p>
        </p:txBody>
      </p:sp>
      <p:grpSp>
        <p:nvGrpSpPr>
          <p:cNvPr id="7" name="Group 42"/>
          <p:cNvGrpSpPr>
            <a:grpSpLocks/>
          </p:cNvGrpSpPr>
          <p:nvPr/>
        </p:nvGrpSpPr>
        <p:grpSpPr bwMode="auto">
          <a:xfrm>
            <a:off x="-76200" y="1473487"/>
            <a:ext cx="4778375" cy="3810000"/>
            <a:chOff x="0" y="1104"/>
            <a:chExt cx="3010" cy="2400"/>
          </a:xfrm>
        </p:grpSpPr>
        <p:sp>
          <p:nvSpPr>
            <p:cNvPr id="8" name="Text Box 38"/>
            <p:cNvSpPr txBox="1">
              <a:spLocks noChangeArrowheads="1"/>
            </p:cNvSpPr>
            <p:nvPr/>
          </p:nvSpPr>
          <p:spPr bwMode="auto">
            <a:xfrm>
              <a:off x="0" y="2240"/>
              <a:ext cx="768"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1400" b="1">
                  <a:solidFill>
                    <a:srgbClr val="0000FF"/>
                  </a:solidFill>
                  <a:latin typeface="Helvetica" charset="0"/>
                  <a:cs typeface="Times New Roman" charset="0"/>
                </a:rPr>
                <a:t>Community Land Model</a:t>
              </a:r>
            </a:p>
            <a:p>
              <a:pPr algn="ctr"/>
              <a:r>
                <a:rPr lang="en-US" sz="1400" b="1">
                  <a:solidFill>
                    <a:srgbClr val="0000FF"/>
                  </a:solidFill>
                  <a:latin typeface="Helvetica" charset="0"/>
                  <a:cs typeface="Times New Roman" charset="0"/>
                </a:rPr>
                <a:t>(CLM)</a:t>
              </a:r>
            </a:p>
          </p:txBody>
        </p:sp>
        <p:grpSp>
          <p:nvGrpSpPr>
            <p:cNvPr id="9" name="Group 41"/>
            <p:cNvGrpSpPr>
              <a:grpSpLocks/>
            </p:cNvGrpSpPr>
            <p:nvPr/>
          </p:nvGrpSpPr>
          <p:grpSpPr bwMode="auto">
            <a:xfrm>
              <a:off x="528" y="1104"/>
              <a:ext cx="2482" cy="2400"/>
              <a:chOff x="528" y="1104"/>
              <a:chExt cx="2482" cy="2400"/>
            </a:xfrm>
          </p:grpSpPr>
          <p:pic>
            <p:nvPicPr>
              <p:cNvPr id="10"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 y="1488"/>
                <a:ext cx="2021"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31"/>
              <p:cNvSpPr>
                <a:spLocks noChangeShapeType="1"/>
              </p:cNvSpPr>
              <p:nvPr/>
            </p:nvSpPr>
            <p:spPr bwMode="auto">
              <a:xfrm flipH="1" flipV="1">
                <a:off x="2304" y="1392"/>
                <a:ext cx="192" cy="52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sp>
            <p:nvSpPr>
              <p:cNvPr id="12" name="Text Box 32"/>
              <p:cNvSpPr txBox="1">
                <a:spLocks noChangeArrowheads="1"/>
              </p:cNvSpPr>
              <p:nvPr/>
            </p:nvSpPr>
            <p:spPr bwMode="auto">
              <a:xfrm>
                <a:off x="1296" y="1104"/>
                <a:ext cx="171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1600" b="1" dirty="0">
                    <a:solidFill>
                      <a:srgbClr val="0000FF"/>
                    </a:solidFill>
                    <a:latin typeface="Helvetica" charset="0"/>
                    <a:cs typeface="Times New Roman" charset="0"/>
                  </a:rPr>
                  <a:t>Community Atmosphere Model (CAM-</a:t>
                </a:r>
                <a:r>
                  <a:rPr lang="en-US" sz="1600" b="1" dirty="0" err="1">
                    <a:solidFill>
                      <a:srgbClr val="FF0000"/>
                    </a:solidFill>
                    <a:latin typeface="Helvetica" charset="0"/>
                    <a:cs typeface="Times New Roman" charset="0"/>
                  </a:rPr>
                  <a:t>Chem</a:t>
                </a:r>
                <a:r>
                  <a:rPr lang="en-US" sz="1600" b="1" dirty="0">
                    <a:solidFill>
                      <a:srgbClr val="0000FF"/>
                    </a:solidFill>
                    <a:latin typeface="Helvetica" charset="0"/>
                    <a:cs typeface="Times New Roman" charset="0"/>
                  </a:rPr>
                  <a:t>)</a:t>
                </a:r>
              </a:p>
            </p:txBody>
          </p:sp>
          <p:sp>
            <p:nvSpPr>
              <p:cNvPr id="13" name="Text Box 34"/>
              <p:cNvSpPr txBox="1">
                <a:spLocks noChangeArrowheads="1"/>
              </p:cNvSpPr>
              <p:nvPr/>
            </p:nvSpPr>
            <p:spPr bwMode="auto">
              <a:xfrm>
                <a:off x="1824" y="3024"/>
                <a:ext cx="106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1600" b="1">
                    <a:solidFill>
                      <a:srgbClr val="0000FF"/>
                    </a:solidFill>
                    <a:latin typeface="Helvetica" charset="0"/>
                    <a:cs typeface="Times New Roman" charset="0"/>
                  </a:rPr>
                  <a:t>Community Sea Ice Model </a:t>
                </a:r>
              </a:p>
              <a:p>
                <a:pPr algn="ctr"/>
                <a:r>
                  <a:rPr lang="en-US" sz="1600" b="1">
                    <a:solidFill>
                      <a:srgbClr val="0000FF"/>
                    </a:solidFill>
                    <a:latin typeface="Helvetica" charset="0"/>
                    <a:cs typeface="Times New Roman" charset="0"/>
                  </a:rPr>
                  <a:t>(CSIM)</a:t>
                </a:r>
              </a:p>
            </p:txBody>
          </p:sp>
          <p:sp>
            <p:nvSpPr>
              <p:cNvPr id="14" name="Line 35"/>
              <p:cNvSpPr>
                <a:spLocks noChangeShapeType="1"/>
              </p:cNvSpPr>
              <p:nvPr/>
            </p:nvSpPr>
            <p:spPr bwMode="auto">
              <a:xfrm flipH="1">
                <a:off x="1056" y="2400"/>
                <a:ext cx="618" cy="81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sp>
            <p:nvSpPr>
              <p:cNvPr id="15" name="Text Box 36"/>
              <p:cNvSpPr txBox="1">
                <a:spLocks noChangeArrowheads="1"/>
              </p:cNvSpPr>
              <p:nvPr/>
            </p:nvSpPr>
            <p:spPr bwMode="auto">
              <a:xfrm>
                <a:off x="528" y="3168"/>
                <a:ext cx="115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1400" b="1">
                    <a:solidFill>
                      <a:srgbClr val="0000FF"/>
                    </a:solidFill>
                    <a:latin typeface="Helvetica" charset="0"/>
                    <a:cs typeface="Times New Roman" charset="0"/>
                  </a:rPr>
                  <a:t>Ocean component</a:t>
                </a:r>
              </a:p>
              <a:p>
                <a:pPr algn="ctr"/>
                <a:r>
                  <a:rPr lang="en-US" sz="1400" b="1">
                    <a:solidFill>
                      <a:srgbClr val="0000FF"/>
                    </a:solidFill>
                    <a:latin typeface="Helvetica" charset="0"/>
                    <a:cs typeface="Times New Roman" charset="0"/>
                  </a:rPr>
                  <a:t>(POP)</a:t>
                </a:r>
              </a:p>
            </p:txBody>
          </p:sp>
          <p:sp>
            <p:nvSpPr>
              <p:cNvPr id="16" name="Line 37"/>
              <p:cNvSpPr>
                <a:spLocks noChangeShapeType="1"/>
              </p:cNvSpPr>
              <p:nvPr/>
            </p:nvSpPr>
            <p:spPr bwMode="auto">
              <a:xfrm flipH="1">
                <a:off x="720" y="2304"/>
                <a:ext cx="384" cy="9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sp>
            <p:nvSpPr>
              <p:cNvPr id="17" name="Line 40"/>
              <p:cNvSpPr>
                <a:spLocks noChangeShapeType="1"/>
              </p:cNvSpPr>
              <p:nvPr/>
            </p:nvSpPr>
            <p:spPr bwMode="auto">
              <a:xfrm>
                <a:off x="1872" y="2256"/>
                <a:ext cx="384" cy="81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grpSp>
      </p:grpSp>
      <p:sp>
        <p:nvSpPr>
          <p:cNvPr id="18" name="AutoShape 43"/>
          <p:cNvSpPr>
            <a:spLocks noChangeArrowheads="1"/>
          </p:cNvSpPr>
          <p:nvPr/>
        </p:nvSpPr>
        <p:spPr bwMode="auto">
          <a:xfrm>
            <a:off x="4495800" y="3378487"/>
            <a:ext cx="6858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rgbClr val="FF0000"/>
            </a:solidFill>
            <a:miter lim="800000"/>
            <a:headEnd/>
            <a:tailEnd/>
          </a:ln>
        </p:spPr>
        <p:txBody>
          <a:bodyPr wrap="none" anchor="ctr"/>
          <a:lstStyle/>
          <a:p>
            <a:endParaRPr lang="en-US">
              <a:solidFill>
                <a:srgbClr val="0000FF"/>
              </a:solidFill>
            </a:endParaRPr>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075150"/>
            <a:ext cx="377666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 name="Rectangle 56"/>
          <p:cNvSpPr>
            <a:spLocks noChangeArrowheads="1"/>
          </p:cNvSpPr>
          <p:nvPr/>
        </p:nvSpPr>
        <p:spPr bwMode="auto">
          <a:xfrm>
            <a:off x="560388" y="5304269"/>
            <a:ext cx="4724400" cy="52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285750" indent="-285750">
              <a:lnSpc>
                <a:spcPct val="150000"/>
              </a:lnSpc>
              <a:buFont typeface="Wingdings" charset="0"/>
              <a:buChar char="Ø"/>
            </a:pPr>
            <a:r>
              <a:rPr lang="en-US" sz="2000">
                <a:solidFill>
                  <a:srgbClr val="0000FF"/>
                </a:solidFill>
                <a:latin typeface="Helvetica" charset="0"/>
                <a:cs typeface="Times New Roman" charset="0"/>
              </a:rPr>
              <a:t>Projection of future emissions</a:t>
            </a:r>
          </a:p>
        </p:txBody>
      </p:sp>
      <p:sp>
        <p:nvSpPr>
          <p:cNvPr id="21" name="Rectangle 20"/>
          <p:cNvSpPr>
            <a:spLocks noChangeArrowheads="1"/>
          </p:cNvSpPr>
          <p:nvPr/>
        </p:nvSpPr>
        <p:spPr bwMode="auto">
          <a:xfrm>
            <a:off x="579438" y="5638800"/>
            <a:ext cx="396240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Wingdings" charset="0"/>
              <a:buChar char="Ø"/>
            </a:pPr>
            <a:r>
              <a:rPr lang="en-US" sz="2000" dirty="0">
                <a:solidFill>
                  <a:srgbClr val="0000FF"/>
                </a:solidFill>
                <a:latin typeface="Helvetica" charset="0"/>
                <a:cs typeface="Times New Roman" charset="0"/>
              </a:rPr>
              <a:t>Evaluation methods</a:t>
            </a:r>
          </a:p>
        </p:txBody>
      </p:sp>
      <p:sp>
        <p:nvSpPr>
          <p:cNvPr id="22" name="Rectangle 21"/>
          <p:cNvSpPr/>
          <p:nvPr/>
        </p:nvSpPr>
        <p:spPr>
          <a:xfrm>
            <a:off x="5638800" y="3019605"/>
            <a:ext cx="2819400" cy="1273281"/>
          </a:xfrm>
          <a:prstGeom prst="rect">
            <a:avLst/>
          </a:prstGeom>
          <a:noFill/>
          <a:ln w="38100">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0000FF"/>
              </a:solidFill>
              <a:latin typeface="Helvetica" charset="0"/>
              <a:ea typeface="ＭＳ Ｐゴシック" charset="0"/>
              <a:cs typeface="Times New Roman" charset="0"/>
            </a:endParaRPr>
          </a:p>
        </p:txBody>
      </p:sp>
      <p:sp>
        <p:nvSpPr>
          <p:cNvPr id="23" name="Rectangle 22"/>
          <p:cNvSpPr>
            <a:spLocks noChangeArrowheads="1"/>
          </p:cNvSpPr>
          <p:nvPr/>
        </p:nvSpPr>
        <p:spPr bwMode="auto">
          <a:xfrm>
            <a:off x="582613" y="6019800"/>
            <a:ext cx="4675187"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Wingdings" charset="0"/>
              <a:buChar char="Ø"/>
            </a:pPr>
            <a:r>
              <a:rPr lang="en-US" sz="2000" dirty="0">
                <a:solidFill>
                  <a:srgbClr val="0000FF"/>
                </a:solidFill>
                <a:latin typeface="Helvetica" charset="0"/>
                <a:cs typeface="Times New Roman" charset="0"/>
              </a:rPr>
              <a:t>Climate impact on O</a:t>
            </a:r>
            <a:r>
              <a:rPr lang="en-US" sz="2000" baseline="-25000" dirty="0">
                <a:solidFill>
                  <a:srgbClr val="0000FF"/>
                </a:solidFill>
                <a:latin typeface="Helvetica" charset="0"/>
                <a:cs typeface="Times New Roman" charset="0"/>
              </a:rPr>
              <a:t>3</a:t>
            </a:r>
            <a:r>
              <a:rPr lang="en-US" sz="2000" dirty="0">
                <a:solidFill>
                  <a:srgbClr val="0000FF"/>
                </a:solidFill>
                <a:latin typeface="Helvetica" charset="0"/>
                <a:cs typeface="Times New Roman" charset="0"/>
              </a:rPr>
              <a:t> and PM</a:t>
            </a:r>
            <a:r>
              <a:rPr lang="en-US" sz="2000" baseline="-25000" dirty="0">
                <a:solidFill>
                  <a:srgbClr val="0000FF"/>
                </a:solidFill>
                <a:latin typeface="Helvetica" charset="0"/>
                <a:cs typeface="Times New Roman" charset="0"/>
              </a:rPr>
              <a:t>2.5</a:t>
            </a:r>
          </a:p>
        </p:txBody>
      </p:sp>
      <p:sp>
        <p:nvSpPr>
          <p:cNvPr id="24" name="Rectangle 23"/>
          <p:cNvSpPr/>
          <p:nvPr/>
        </p:nvSpPr>
        <p:spPr>
          <a:xfrm>
            <a:off x="109071" y="1247001"/>
            <a:ext cx="424329" cy="276999"/>
          </a:xfrm>
          <a:prstGeom prst="rect">
            <a:avLst/>
          </a:prstGeom>
        </p:spPr>
        <p:txBody>
          <a:bodyPr wrap="square">
            <a:spAutoFit/>
          </a:bodyPr>
          <a:lstStyle/>
          <a:p>
            <a:fld id="{E2C4E103-E958-694A-8EBE-B0DDE0EF78A5}" type="slidenum">
              <a:rPr lang="en-US" sz="1200" b="1">
                <a:solidFill>
                  <a:schemeClr val="bg1"/>
                </a:solidFill>
                <a:latin typeface="Arial"/>
              </a:rPr>
              <a:pPr/>
              <a:t>14</a:t>
            </a:fld>
            <a:endParaRPr lang="en-US" sz="1200" b="1" dirty="0">
              <a:solidFill>
                <a:schemeClr val="bg1"/>
              </a:solidFill>
              <a:latin typeface="Arial"/>
            </a:endParaRPr>
          </a:p>
        </p:txBody>
      </p:sp>
    </p:spTree>
    <p:extLst>
      <p:ext uri="{BB962C8B-B14F-4D97-AF65-F5344CB8AC3E}">
        <p14:creationId xmlns:p14="http://schemas.microsoft.com/office/powerpoint/2010/main" val="2987857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9"/>
          <p:cNvSpPr>
            <a:spLocks noChangeArrowheads="1"/>
          </p:cNvSpPr>
          <p:nvPr/>
        </p:nvSpPr>
        <p:spPr bwMode="auto">
          <a:xfrm>
            <a:off x="228600" y="304800"/>
            <a:ext cx="8686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3200" b="1" dirty="0" smtClean="0">
                <a:solidFill>
                  <a:srgbClr val="FF6600"/>
                </a:solidFill>
              </a:rPr>
              <a:t>CAM</a:t>
            </a:r>
            <a:r>
              <a:rPr lang="en-US" sz="3200" b="1" dirty="0">
                <a:solidFill>
                  <a:srgbClr val="FF6600"/>
                </a:solidFill>
              </a:rPr>
              <a:t>-</a:t>
            </a:r>
            <a:r>
              <a:rPr lang="en-US" sz="3200" b="1" dirty="0" err="1">
                <a:solidFill>
                  <a:srgbClr val="FF6600"/>
                </a:solidFill>
              </a:rPr>
              <a:t>Chem</a:t>
            </a:r>
            <a:r>
              <a:rPr lang="en-US" sz="3200" b="1" dirty="0">
                <a:solidFill>
                  <a:srgbClr val="FF6600"/>
                </a:solidFill>
              </a:rPr>
              <a:t> </a:t>
            </a:r>
            <a:r>
              <a:rPr lang="en-US" sz="3200" b="1" dirty="0" smtClean="0">
                <a:solidFill>
                  <a:srgbClr val="FF6600"/>
                </a:solidFill>
              </a:rPr>
              <a:t>VS. </a:t>
            </a:r>
            <a:r>
              <a:rPr lang="en-US" sz="3200" b="1" dirty="0">
                <a:solidFill>
                  <a:srgbClr val="FF6600"/>
                </a:solidFill>
              </a:rPr>
              <a:t>CMAQ for O3 concentrations </a:t>
            </a:r>
            <a:endParaRPr lang="en-US" sz="3200" b="1" dirty="0">
              <a:solidFill>
                <a:srgbClr val="FF6600"/>
              </a:solidFill>
              <a:latin typeface="Helvetica" charset="0"/>
              <a:cs typeface="Times New Roman" charset="0"/>
            </a:endParaRPr>
          </a:p>
        </p:txBody>
      </p:sp>
      <p:sp>
        <p:nvSpPr>
          <p:cNvPr id="13" name="Rectangle 12"/>
          <p:cNvSpPr/>
          <p:nvPr/>
        </p:nvSpPr>
        <p:spPr>
          <a:xfrm>
            <a:off x="109071" y="1247001"/>
            <a:ext cx="424329" cy="276999"/>
          </a:xfrm>
          <a:prstGeom prst="rect">
            <a:avLst/>
          </a:prstGeom>
        </p:spPr>
        <p:txBody>
          <a:bodyPr wrap="square">
            <a:spAutoFit/>
          </a:bodyPr>
          <a:lstStyle/>
          <a:p>
            <a:fld id="{E2C4E103-E958-694A-8EBE-B0DDE0EF78A5}" type="slidenum">
              <a:rPr lang="en-US" sz="1200" b="1">
                <a:solidFill>
                  <a:schemeClr val="bg1"/>
                </a:solidFill>
                <a:latin typeface="Arial"/>
              </a:rPr>
              <a:pPr/>
              <a:t>15</a:t>
            </a:fld>
            <a:endParaRPr lang="en-US" sz="1200" b="1" dirty="0">
              <a:solidFill>
                <a:schemeClr val="bg1"/>
              </a:solidFill>
              <a:latin typeface="Arial"/>
            </a:endParaRPr>
          </a:p>
        </p:txBody>
      </p:sp>
      <p:pic>
        <p:nvPicPr>
          <p:cNvPr id="2" name="Picture 1"/>
          <p:cNvPicPr>
            <a:picLocks noChangeAspect="1"/>
          </p:cNvPicPr>
          <p:nvPr/>
        </p:nvPicPr>
        <p:blipFill>
          <a:blip r:embed="rId2"/>
          <a:stretch>
            <a:fillRect/>
          </a:stretch>
        </p:blipFill>
        <p:spPr>
          <a:xfrm>
            <a:off x="152400" y="1868067"/>
            <a:ext cx="8839200" cy="4151733"/>
          </a:xfrm>
          <a:prstGeom prst="rect">
            <a:avLst/>
          </a:prstGeom>
        </p:spPr>
      </p:pic>
    </p:spTree>
    <p:extLst>
      <p:ext uri="{BB962C8B-B14F-4D97-AF65-F5344CB8AC3E}">
        <p14:creationId xmlns:p14="http://schemas.microsoft.com/office/powerpoint/2010/main" val="21139601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25650"/>
            <a:ext cx="8374063"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Text Box 3"/>
          <p:cNvSpPr txBox="1">
            <a:spLocks noChangeArrowheads="1"/>
          </p:cNvSpPr>
          <p:nvPr/>
        </p:nvSpPr>
        <p:spPr bwMode="auto">
          <a:xfrm>
            <a:off x="6629400" y="61722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000">
                <a:latin typeface="Times New Roman" charset="0"/>
                <a:cs typeface="Times New Roman" charset="0"/>
              </a:rPr>
              <a:t>(kton/year)</a:t>
            </a:r>
          </a:p>
        </p:txBody>
      </p:sp>
      <p:sp>
        <p:nvSpPr>
          <p:cNvPr id="6" name="Text Box 4"/>
          <p:cNvSpPr txBox="1">
            <a:spLocks noChangeArrowheads="1"/>
          </p:cNvSpPr>
          <p:nvPr/>
        </p:nvSpPr>
        <p:spPr bwMode="auto">
          <a:xfrm>
            <a:off x="1676400" y="3535363"/>
            <a:ext cx="2667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b="1">
                <a:latin typeface="Times New Roman" charset="0"/>
                <a:cs typeface="Times New Roman" charset="0"/>
              </a:rPr>
              <a:t>(a) RCP8.5: NMVOC</a:t>
            </a:r>
          </a:p>
        </p:txBody>
      </p:sp>
      <p:sp>
        <p:nvSpPr>
          <p:cNvPr id="7" name="Text Box 5"/>
          <p:cNvSpPr txBox="1">
            <a:spLocks noChangeArrowheads="1"/>
          </p:cNvSpPr>
          <p:nvPr/>
        </p:nvSpPr>
        <p:spPr bwMode="auto">
          <a:xfrm>
            <a:off x="6096000" y="3535363"/>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b="1">
                <a:latin typeface="Times New Roman" charset="0"/>
                <a:cs typeface="Times New Roman" charset="0"/>
              </a:rPr>
              <a:t>(b) RCP8.5: NOx</a:t>
            </a:r>
          </a:p>
        </p:txBody>
      </p:sp>
      <p:sp>
        <p:nvSpPr>
          <p:cNvPr id="8" name="Text Box 6"/>
          <p:cNvSpPr txBox="1">
            <a:spLocks noChangeArrowheads="1"/>
          </p:cNvSpPr>
          <p:nvPr/>
        </p:nvSpPr>
        <p:spPr bwMode="auto">
          <a:xfrm>
            <a:off x="1676400" y="5653088"/>
            <a:ext cx="2667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b="1">
                <a:latin typeface="Times New Roman" charset="0"/>
                <a:cs typeface="Times New Roman" charset="0"/>
              </a:rPr>
              <a:t>(c) RCP4.5: NMVOC</a:t>
            </a:r>
          </a:p>
        </p:txBody>
      </p:sp>
      <p:sp>
        <p:nvSpPr>
          <p:cNvPr id="9" name="Text Box 7"/>
          <p:cNvSpPr txBox="1">
            <a:spLocks noChangeArrowheads="1"/>
          </p:cNvSpPr>
          <p:nvPr/>
        </p:nvSpPr>
        <p:spPr bwMode="auto">
          <a:xfrm>
            <a:off x="6096000" y="56530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b="1">
                <a:latin typeface="Times New Roman" charset="0"/>
                <a:cs typeface="Times New Roman" charset="0"/>
              </a:rPr>
              <a:t>(d) RCP4.5: NOx</a:t>
            </a:r>
          </a:p>
        </p:txBody>
      </p:sp>
      <p:sp>
        <p:nvSpPr>
          <p:cNvPr id="10" name="Text Box 8"/>
          <p:cNvSpPr txBox="1">
            <a:spLocks noChangeArrowheads="1"/>
          </p:cNvSpPr>
          <p:nvPr/>
        </p:nvSpPr>
        <p:spPr bwMode="auto">
          <a:xfrm>
            <a:off x="3581400" y="1425575"/>
            <a:ext cx="2057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2400" b="1" dirty="0" smtClean="0">
                <a:solidFill>
                  <a:srgbClr val="0000FF"/>
                </a:solidFill>
                <a:latin typeface="+mj-lt"/>
                <a:ea typeface="+mn-ea"/>
              </a:rPr>
              <a:t>2060 - 2005</a:t>
            </a:r>
          </a:p>
        </p:txBody>
      </p:sp>
      <p:sp>
        <p:nvSpPr>
          <p:cNvPr id="11" name="Rectangle 19"/>
          <p:cNvSpPr>
            <a:spLocks noChangeArrowheads="1"/>
          </p:cNvSpPr>
          <p:nvPr/>
        </p:nvSpPr>
        <p:spPr bwMode="auto">
          <a:xfrm>
            <a:off x="228600" y="304800"/>
            <a:ext cx="8686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3200" b="1" dirty="0">
                <a:solidFill>
                  <a:srgbClr val="FF6600"/>
                </a:solidFill>
                <a:latin typeface="Helvetica" charset="0"/>
                <a:cs typeface="Times New Roman" charset="0"/>
              </a:rPr>
              <a:t>Projection of emissions</a:t>
            </a:r>
          </a:p>
        </p:txBody>
      </p:sp>
      <p:sp>
        <p:nvSpPr>
          <p:cNvPr id="13" name="Rectangle 12"/>
          <p:cNvSpPr/>
          <p:nvPr/>
        </p:nvSpPr>
        <p:spPr>
          <a:xfrm>
            <a:off x="109071" y="1247001"/>
            <a:ext cx="424329" cy="276999"/>
          </a:xfrm>
          <a:prstGeom prst="rect">
            <a:avLst/>
          </a:prstGeom>
        </p:spPr>
        <p:txBody>
          <a:bodyPr wrap="square">
            <a:spAutoFit/>
          </a:bodyPr>
          <a:lstStyle/>
          <a:p>
            <a:fld id="{E2C4E103-E958-694A-8EBE-B0DDE0EF78A5}" type="slidenum">
              <a:rPr lang="en-US" sz="1200" b="1">
                <a:solidFill>
                  <a:schemeClr val="bg1"/>
                </a:solidFill>
                <a:latin typeface="Arial"/>
              </a:rPr>
              <a:pPr/>
              <a:t>16</a:t>
            </a:fld>
            <a:endParaRPr lang="en-US" sz="1200" b="1" dirty="0">
              <a:solidFill>
                <a:schemeClr val="bg1"/>
              </a:solidFill>
              <a:latin typeface="Arial"/>
            </a:endParaRPr>
          </a:p>
        </p:txBody>
      </p:sp>
    </p:spTree>
    <p:extLst>
      <p:ext uri="{BB962C8B-B14F-4D97-AF65-F5344CB8AC3E}">
        <p14:creationId xmlns:p14="http://schemas.microsoft.com/office/powerpoint/2010/main" val="23302460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ormAutofit fontScale="85000" lnSpcReduction="20000"/>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03820B7-580E-2843-A431-97C37AAF8C7A}" type="slidenum">
              <a:rPr lang="en-US">
                <a:solidFill>
                  <a:srgbClr val="FFFFFF"/>
                </a:solidFill>
              </a:rPr>
              <a:pPr eaLnBrk="1" hangingPunct="1"/>
              <a:t>17</a:t>
            </a:fld>
            <a:endParaRPr lang="en-US">
              <a:solidFill>
                <a:srgbClr val="FFFFFF"/>
              </a:solidFill>
            </a:endParaRPr>
          </a:p>
        </p:txBody>
      </p:sp>
      <p:pic>
        <p:nvPicPr>
          <p:cNvPr id="33795"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73" y="1528207"/>
            <a:ext cx="8458199" cy="388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3796" name="Rectangle 19"/>
          <p:cNvSpPr>
            <a:spLocks noChangeArrowheads="1"/>
          </p:cNvSpPr>
          <p:nvPr/>
        </p:nvSpPr>
        <p:spPr bwMode="auto">
          <a:xfrm>
            <a:off x="228600" y="304800"/>
            <a:ext cx="8686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3200" b="1" dirty="0">
                <a:solidFill>
                  <a:srgbClr val="FF6600"/>
                </a:solidFill>
                <a:latin typeface="Helvetica" charset="0"/>
                <a:cs typeface="Times New Roman" charset="0"/>
              </a:rPr>
              <a:t>Projection of emissions</a:t>
            </a:r>
          </a:p>
        </p:txBody>
      </p:sp>
      <p:sp>
        <p:nvSpPr>
          <p:cNvPr id="33797" name="Line 20"/>
          <p:cNvSpPr>
            <a:spLocks noChangeShapeType="1"/>
          </p:cNvSpPr>
          <p:nvPr/>
        </p:nvSpPr>
        <p:spPr bwMode="auto">
          <a:xfrm>
            <a:off x="228600" y="914400"/>
            <a:ext cx="86106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9013" name="Oval 21"/>
          <p:cNvSpPr>
            <a:spLocks noChangeArrowheads="1"/>
          </p:cNvSpPr>
          <p:nvPr/>
        </p:nvSpPr>
        <p:spPr bwMode="auto">
          <a:xfrm>
            <a:off x="4876800" y="3658838"/>
            <a:ext cx="1883404" cy="459137"/>
          </a:xfrm>
          <a:prstGeom prst="ellipse">
            <a:avLst/>
          </a:prstGeom>
          <a:solidFill>
            <a:schemeClr val="accent1">
              <a:alpha val="0"/>
            </a:schemeClr>
          </a:solidFill>
          <a:ln w="25400">
            <a:solidFill>
              <a:srgbClr val="FF0000"/>
            </a:solidFill>
            <a:prstDash val="sysDot"/>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Times New Roman" charset="0"/>
              <a:cs typeface="Times New Roman" charset="0"/>
            </a:endParaRPr>
          </a:p>
        </p:txBody>
      </p:sp>
      <p:sp>
        <p:nvSpPr>
          <p:cNvPr id="469014" name="Oval 22"/>
          <p:cNvSpPr>
            <a:spLocks noChangeArrowheads="1"/>
          </p:cNvSpPr>
          <p:nvPr/>
        </p:nvSpPr>
        <p:spPr bwMode="auto">
          <a:xfrm>
            <a:off x="6873874" y="3658838"/>
            <a:ext cx="1793126" cy="459137"/>
          </a:xfrm>
          <a:prstGeom prst="ellipse">
            <a:avLst/>
          </a:prstGeom>
          <a:solidFill>
            <a:schemeClr val="accent1">
              <a:alpha val="0"/>
            </a:schemeClr>
          </a:solidFill>
          <a:ln w="25400">
            <a:solidFill>
              <a:srgbClr val="FF0000"/>
            </a:solidFill>
            <a:prstDash val="sysDot"/>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Times New Roman" charset="0"/>
              <a:cs typeface="Times New Roman" charset="0"/>
            </a:endParaRPr>
          </a:p>
        </p:txBody>
      </p:sp>
      <p:sp>
        <p:nvSpPr>
          <p:cNvPr id="469015" name="Oval 23"/>
          <p:cNvSpPr>
            <a:spLocks noChangeArrowheads="1"/>
          </p:cNvSpPr>
          <p:nvPr/>
        </p:nvSpPr>
        <p:spPr bwMode="auto">
          <a:xfrm>
            <a:off x="4892674" y="2439638"/>
            <a:ext cx="1867839" cy="459137"/>
          </a:xfrm>
          <a:prstGeom prst="ellipse">
            <a:avLst/>
          </a:prstGeom>
          <a:solidFill>
            <a:schemeClr val="accent1">
              <a:alpha val="0"/>
            </a:schemeClr>
          </a:solidFill>
          <a:ln w="25400">
            <a:solidFill>
              <a:srgbClr val="FF0000"/>
            </a:solidFill>
            <a:prstDash val="sysDot"/>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Times New Roman" charset="0"/>
              <a:cs typeface="Times New Roman" charset="0"/>
            </a:endParaRPr>
          </a:p>
        </p:txBody>
      </p:sp>
      <p:sp>
        <p:nvSpPr>
          <p:cNvPr id="469016" name="Oval 24"/>
          <p:cNvSpPr>
            <a:spLocks noChangeArrowheads="1"/>
          </p:cNvSpPr>
          <p:nvPr/>
        </p:nvSpPr>
        <p:spPr bwMode="auto">
          <a:xfrm>
            <a:off x="6797674" y="2439638"/>
            <a:ext cx="1942553" cy="459137"/>
          </a:xfrm>
          <a:prstGeom prst="ellipse">
            <a:avLst/>
          </a:prstGeom>
          <a:solidFill>
            <a:schemeClr val="accent1">
              <a:alpha val="0"/>
            </a:schemeClr>
          </a:solidFill>
          <a:ln w="25400">
            <a:solidFill>
              <a:srgbClr val="FF0000"/>
            </a:solidFill>
            <a:prstDash val="sysDot"/>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Times New Roman" charset="0"/>
              <a:cs typeface="Times New Roman" charset="0"/>
            </a:endParaRPr>
          </a:p>
        </p:txBody>
      </p:sp>
      <p:sp>
        <p:nvSpPr>
          <p:cNvPr id="469017" name="Oval 25"/>
          <p:cNvSpPr>
            <a:spLocks noChangeArrowheads="1"/>
          </p:cNvSpPr>
          <p:nvPr/>
        </p:nvSpPr>
        <p:spPr bwMode="auto">
          <a:xfrm>
            <a:off x="4892674" y="3049238"/>
            <a:ext cx="1867839" cy="459137"/>
          </a:xfrm>
          <a:prstGeom prst="ellipse">
            <a:avLst/>
          </a:prstGeom>
          <a:solidFill>
            <a:schemeClr val="accent1">
              <a:alpha val="0"/>
            </a:schemeClr>
          </a:solidFill>
          <a:ln w="25400">
            <a:solidFill>
              <a:srgbClr val="FF00FF"/>
            </a:solidFill>
            <a:prstDash val="dashDot"/>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Times New Roman" charset="0"/>
              <a:cs typeface="Times New Roman" charset="0"/>
            </a:endParaRPr>
          </a:p>
        </p:txBody>
      </p:sp>
      <p:sp>
        <p:nvSpPr>
          <p:cNvPr id="469018" name="Oval 26"/>
          <p:cNvSpPr>
            <a:spLocks noChangeArrowheads="1"/>
          </p:cNvSpPr>
          <p:nvPr/>
        </p:nvSpPr>
        <p:spPr bwMode="auto">
          <a:xfrm>
            <a:off x="6858000" y="3049238"/>
            <a:ext cx="1793126" cy="459137"/>
          </a:xfrm>
          <a:prstGeom prst="ellipse">
            <a:avLst/>
          </a:prstGeom>
          <a:solidFill>
            <a:schemeClr val="accent1">
              <a:alpha val="0"/>
            </a:schemeClr>
          </a:solidFill>
          <a:ln w="25400">
            <a:solidFill>
              <a:srgbClr val="FF00FF"/>
            </a:solidFill>
            <a:prstDash val="dashDot"/>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Times New Roman" charset="0"/>
              <a:cs typeface="Times New Roman" charset="0"/>
            </a:endParaRPr>
          </a:p>
        </p:txBody>
      </p:sp>
      <p:sp>
        <p:nvSpPr>
          <p:cNvPr id="469019" name="Oval 27"/>
          <p:cNvSpPr>
            <a:spLocks noChangeArrowheads="1"/>
          </p:cNvSpPr>
          <p:nvPr/>
        </p:nvSpPr>
        <p:spPr bwMode="auto">
          <a:xfrm>
            <a:off x="4876800" y="4334029"/>
            <a:ext cx="1883404" cy="393546"/>
          </a:xfrm>
          <a:prstGeom prst="ellipse">
            <a:avLst/>
          </a:prstGeom>
          <a:solidFill>
            <a:schemeClr val="accent1">
              <a:alpha val="0"/>
            </a:schemeClr>
          </a:solidFill>
          <a:ln w="25400">
            <a:solidFill>
              <a:srgbClr val="008000"/>
            </a:solidFill>
            <a:prstDash val="lgDashDotDot"/>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Times New Roman" charset="0"/>
              <a:cs typeface="Times New Roman" charset="0"/>
            </a:endParaRPr>
          </a:p>
        </p:txBody>
      </p:sp>
      <p:sp>
        <p:nvSpPr>
          <p:cNvPr id="469020" name="Oval 28"/>
          <p:cNvSpPr>
            <a:spLocks noChangeArrowheads="1"/>
          </p:cNvSpPr>
          <p:nvPr/>
        </p:nvSpPr>
        <p:spPr bwMode="auto">
          <a:xfrm>
            <a:off x="6781800" y="4334029"/>
            <a:ext cx="1956562" cy="393546"/>
          </a:xfrm>
          <a:prstGeom prst="ellipse">
            <a:avLst/>
          </a:prstGeom>
          <a:solidFill>
            <a:schemeClr val="accent1">
              <a:alpha val="0"/>
            </a:schemeClr>
          </a:solidFill>
          <a:ln w="25400">
            <a:solidFill>
              <a:srgbClr val="008000"/>
            </a:solidFill>
            <a:prstDash val="lgDashDotDot"/>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Times New Roman" charset="0"/>
              <a:cs typeface="Times New Roman" charset="0"/>
            </a:endParaRPr>
          </a:p>
        </p:txBody>
      </p:sp>
      <p:sp>
        <p:nvSpPr>
          <p:cNvPr id="469021" name="Text Box 29"/>
          <p:cNvSpPr txBox="1">
            <a:spLocks noChangeArrowheads="1"/>
          </p:cNvSpPr>
          <p:nvPr/>
        </p:nvSpPr>
        <p:spPr bwMode="auto">
          <a:xfrm>
            <a:off x="304800" y="5345668"/>
            <a:ext cx="8153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Font typeface="Wingdings" charset="0"/>
              <a:buChar char="Ø"/>
            </a:pPr>
            <a:r>
              <a:rPr lang="en-US" altLang="zh-CN" dirty="0">
                <a:solidFill>
                  <a:srgbClr val="0000FF"/>
                </a:solidFill>
                <a:latin typeface="Helvetica"/>
                <a:ea typeface="宋体" charset="0"/>
                <a:cs typeface="Times New Roman" charset="0"/>
              </a:rPr>
              <a:t>more than 35% in VOC and </a:t>
            </a:r>
            <a:r>
              <a:rPr lang="en-US" altLang="zh-CN" dirty="0" smtClean="0">
                <a:solidFill>
                  <a:srgbClr val="0000FF"/>
                </a:solidFill>
                <a:latin typeface="Helvetica"/>
                <a:ea typeface="宋体" charset="0"/>
                <a:cs typeface="Times New Roman" charset="0"/>
              </a:rPr>
              <a:t>65</a:t>
            </a:r>
            <a:r>
              <a:rPr lang="en-US" altLang="zh-CN" dirty="0">
                <a:solidFill>
                  <a:srgbClr val="0000FF"/>
                </a:solidFill>
                <a:latin typeface="Helvetica"/>
                <a:ea typeface="宋体" charset="0"/>
                <a:cs typeface="Times New Roman" charset="0"/>
              </a:rPr>
              <a:t>% in </a:t>
            </a:r>
            <a:r>
              <a:rPr lang="en-US" altLang="zh-CN" dirty="0" err="1">
                <a:solidFill>
                  <a:srgbClr val="0000FF"/>
                </a:solidFill>
                <a:latin typeface="Helvetica"/>
                <a:ea typeface="宋体" charset="0"/>
                <a:cs typeface="Times New Roman" charset="0"/>
              </a:rPr>
              <a:t>NOx</a:t>
            </a:r>
            <a:r>
              <a:rPr lang="en-US" altLang="zh-CN" dirty="0">
                <a:solidFill>
                  <a:srgbClr val="0000FF"/>
                </a:solidFill>
                <a:latin typeface="Helvetica"/>
                <a:ea typeface="宋体" charset="0"/>
                <a:cs typeface="Times New Roman" charset="0"/>
              </a:rPr>
              <a:t> reduction in RCP 4.5, about 70% in VOC and 50% in </a:t>
            </a:r>
            <a:r>
              <a:rPr lang="en-US" altLang="zh-CN" dirty="0" err="1">
                <a:solidFill>
                  <a:srgbClr val="0000FF"/>
                </a:solidFill>
                <a:latin typeface="Helvetica"/>
                <a:ea typeface="宋体" charset="0"/>
                <a:cs typeface="Times New Roman" charset="0"/>
              </a:rPr>
              <a:t>NOx</a:t>
            </a:r>
            <a:r>
              <a:rPr lang="en-US" altLang="zh-CN" dirty="0">
                <a:solidFill>
                  <a:srgbClr val="0000FF"/>
                </a:solidFill>
                <a:latin typeface="Helvetica"/>
                <a:ea typeface="宋体" charset="0"/>
                <a:cs typeface="Times New Roman" charset="0"/>
              </a:rPr>
              <a:t> in RCP 8.5 </a:t>
            </a:r>
            <a:endParaRPr lang="en-US" altLang="zh-TW" dirty="0">
              <a:solidFill>
                <a:srgbClr val="0000FF"/>
              </a:solidFill>
              <a:latin typeface="Helvetica"/>
              <a:ea typeface="PMingLiU" charset="0"/>
              <a:cs typeface="Times New Roman" charset="0"/>
            </a:endParaRPr>
          </a:p>
        </p:txBody>
      </p:sp>
      <p:sp>
        <p:nvSpPr>
          <p:cNvPr id="469022" name="Text Box 30"/>
          <p:cNvSpPr txBox="1">
            <a:spLocks noChangeArrowheads="1"/>
          </p:cNvSpPr>
          <p:nvPr/>
        </p:nvSpPr>
        <p:spPr bwMode="auto">
          <a:xfrm>
            <a:off x="304800" y="5943600"/>
            <a:ext cx="8153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Font typeface="Wingdings" charset="0"/>
              <a:buChar char="Ø"/>
            </a:pPr>
            <a:r>
              <a:rPr lang="en-US" altLang="zh-TW" dirty="0">
                <a:solidFill>
                  <a:srgbClr val="0000FF"/>
                </a:solidFill>
                <a:latin typeface="Helvetica"/>
                <a:ea typeface="PMingLiU" charset="0"/>
                <a:cs typeface="Times New Roman" charset="0"/>
              </a:rPr>
              <a:t>About </a:t>
            </a:r>
            <a:r>
              <a:rPr lang="en-US" altLang="zh-TW" dirty="0" smtClean="0">
                <a:solidFill>
                  <a:srgbClr val="0000FF"/>
                </a:solidFill>
                <a:latin typeface="Helvetica"/>
                <a:ea typeface="PMingLiU" charset="0"/>
                <a:cs typeface="Times New Roman" charset="0"/>
              </a:rPr>
              <a:t>25</a:t>
            </a:r>
            <a:r>
              <a:rPr lang="en-US" altLang="zh-TW" dirty="0">
                <a:solidFill>
                  <a:srgbClr val="0000FF"/>
                </a:solidFill>
                <a:latin typeface="Helvetica"/>
                <a:ea typeface="PMingLiU" charset="0"/>
                <a:cs typeface="Times New Roman" charset="0"/>
              </a:rPr>
              <a:t>% (RCP 4.5) and 60% (RCP 8.5) reduction in PM2.5</a:t>
            </a:r>
          </a:p>
        </p:txBody>
      </p:sp>
      <p:sp>
        <p:nvSpPr>
          <p:cNvPr id="469023" name="Text Box 31"/>
          <p:cNvSpPr txBox="1">
            <a:spLocks noChangeArrowheads="1"/>
          </p:cNvSpPr>
          <p:nvPr/>
        </p:nvSpPr>
        <p:spPr bwMode="auto">
          <a:xfrm>
            <a:off x="304800" y="6324600"/>
            <a:ext cx="8915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prstDash val="lgDashDot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Font typeface="Wingdings" charset="0"/>
              <a:buChar char="Ø"/>
            </a:pPr>
            <a:r>
              <a:rPr lang="en-US" altLang="zh-TW" dirty="0">
                <a:solidFill>
                  <a:srgbClr val="0000FF"/>
                </a:solidFill>
                <a:latin typeface="Helvetica"/>
                <a:ea typeface="PMingLiU" charset="0"/>
                <a:cs typeface="Times New Roman" charset="0"/>
              </a:rPr>
              <a:t>10% reduction in RCP 4.5 but 60% increase in methane in RCP 8.5</a:t>
            </a:r>
          </a:p>
        </p:txBody>
      </p:sp>
    </p:spTree>
    <p:extLst>
      <p:ext uri="{BB962C8B-B14F-4D97-AF65-F5344CB8AC3E}">
        <p14:creationId xmlns:p14="http://schemas.microsoft.com/office/powerpoint/2010/main" val="2527422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9015"/>
                                        </p:tgtEl>
                                        <p:attrNameLst>
                                          <p:attrName>style.visibility</p:attrName>
                                        </p:attrNameLst>
                                      </p:cBhvr>
                                      <p:to>
                                        <p:strVal val="visible"/>
                                      </p:to>
                                    </p:set>
                                    <p:anim calcmode="lin" valueType="num">
                                      <p:cBhvr additive="base">
                                        <p:cTn id="7" dur="500" fill="hold"/>
                                        <p:tgtEl>
                                          <p:spTgt spid="469015"/>
                                        </p:tgtEl>
                                        <p:attrNameLst>
                                          <p:attrName>ppt_x</p:attrName>
                                        </p:attrNameLst>
                                      </p:cBhvr>
                                      <p:tavLst>
                                        <p:tav tm="0">
                                          <p:val>
                                            <p:strVal val="#ppt_x"/>
                                          </p:val>
                                        </p:tav>
                                        <p:tav tm="100000">
                                          <p:val>
                                            <p:strVal val="#ppt_x"/>
                                          </p:val>
                                        </p:tav>
                                      </p:tavLst>
                                    </p:anim>
                                    <p:anim calcmode="lin" valueType="num">
                                      <p:cBhvr additive="base">
                                        <p:cTn id="8" dur="500" fill="hold"/>
                                        <p:tgtEl>
                                          <p:spTgt spid="4690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9016"/>
                                        </p:tgtEl>
                                        <p:attrNameLst>
                                          <p:attrName>style.visibility</p:attrName>
                                        </p:attrNameLst>
                                      </p:cBhvr>
                                      <p:to>
                                        <p:strVal val="visible"/>
                                      </p:to>
                                    </p:set>
                                    <p:anim calcmode="lin" valueType="num">
                                      <p:cBhvr additive="base">
                                        <p:cTn id="11" dur="500" fill="hold"/>
                                        <p:tgtEl>
                                          <p:spTgt spid="469016"/>
                                        </p:tgtEl>
                                        <p:attrNameLst>
                                          <p:attrName>ppt_x</p:attrName>
                                        </p:attrNameLst>
                                      </p:cBhvr>
                                      <p:tavLst>
                                        <p:tav tm="0">
                                          <p:val>
                                            <p:strVal val="#ppt_x"/>
                                          </p:val>
                                        </p:tav>
                                        <p:tav tm="100000">
                                          <p:val>
                                            <p:strVal val="#ppt_x"/>
                                          </p:val>
                                        </p:tav>
                                      </p:tavLst>
                                    </p:anim>
                                    <p:anim calcmode="lin" valueType="num">
                                      <p:cBhvr additive="base">
                                        <p:cTn id="12" dur="500" fill="hold"/>
                                        <p:tgtEl>
                                          <p:spTgt spid="4690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69013"/>
                                        </p:tgtEl>
                                        <p:attrNameLst>
                                          <p:attrName>style.visibility</p:attrName>
                                        </p:attrNameLst>
                                      </p:cBhvr>
                                      <p:to>
                                        <p:strVal val="visible"/>
                                      </p:to>
                                    </p:set>
                                    <p:anim calcmode="lin" valueType="num">
                                      <p:cBhvr additive="base">
                                        <p:cTn id="15" dur="500" fill="hold"/>
                                        <p:tgtEl>
                                          <p:spTgt spid="469013"/>
                                        </p:tgtEl>
                                        <p:attrNameLst>
                                          <p:attrName>ppt_x</p:attrName>
                                        </p:attrNameLst>
                                      </p:cBhvr>
                                      <p:tavLst>
                                        <p:tav tm="0">
                                          <p:val>
                                            <p:strVal val="#ppt_x"/>
                                          </p:val>
                                        </p:tav>
                                        <p:tav tm="100000">
                                          <p:val>
                                            <p:strVal val="#ppt_x"/>
                                          </p:val>
                                        </p:tav>
                                      </p:tavLst>
                                    </p:anim>
                                    <p:anim calcmode="lin" valueType="num">
                                      <p:cBhvr additive="base">
                                        <p:cTn id="16" dur="500" fill="hold"/>
                                        <p:tgtEl>
                                          <p:spTgt spid="4690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69014"/>
                                        </p:tgtEl>
                                        <p:attrNameLst>
                                          <p:attrName>style.visibility</p:attrName>
                                        </p:attrNameLst>
                                      </p:cBhvr>
                                      <p:to>
                                        <p:strVal val="visible"/>
                                      </p:to>
                                    </p:set>
                                    <p:anim calcmode="lin" valueType="num">
                                      <p:cBhvr additive="base">
                                        <p:cTn id="19" dur="500" fill="hold"/>
                                        <p:tgtEl>
                                          <p:spTgt spid="469014"/>
                                        </p:tgtEl>
                                        <p:attrNameLst>
                                          <p:attrName>ppt_x</p:attrName>
                                        </p:attrNameLst>
                                      </p:cBhvr>
                                      <p:tavLst>
                                        <p:tav tm="0">
                                          <p:val>
                                            <p:strVal val="#ppt_x"/>
                                          </p:val>
                                        </p:tav>
                                        <p:tav tm="100000">
                                          <p:val>
                                            <p:strVal val="#ppt_x"/>
                                          </p:val>
                                        </p:tav>
                                      </p:tavLst>
                                    </p:anim>
                                    <p:anim calcmode="lin" valueType="num">
                                      <p:cBhvr additive="base">
                                        <p:cTn id="20" dur="500" fill="hold"/>
                                        <p:tgtEl>
                                          <p:spTgt spid="4690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9021"/>
                                        </p:tgtEl>
                                        <p:attrNameLst>
                                          <p:attrName>style.visibility</p:attrName>
                                        </p:attrNameLst>
                                      </p:cBhvr>
                                      <p:to>
                                        <p:strVal val="visible"/>
                                      </p:to>
                                    </p:set>
                                    <p:anim calcmode="lin" valueType="num">
                                      <p:cBhvr additive="base">
                                        <p:cTn id="23" dur="500" fill="hold"/>
                                        <p:tgtEl>
                                          <p:spTgt spid="469021"/>
                                        </p:tgtEl>
                                        <p:attrNameLst>
                                          <p:attrName>ppt_x</p:attrName>
                                        </p:attrNameLst>
                                      </p:cBhvr>
                                      <p:tavLst>
                                        <p:tav tm="0">
                                          <p:val>
                                            <p:strVal val="#ppt_x"/>
                                          </p:val>
                                        </p:tav>
                                        <p:tav tm="100000">
                                          <p:val>
                                            <p:strVal val="#ppt_x"/>
                                          </p:val>
                                        </p:tav>
                                      </p:tavLst>
                                    </p:anim>
                                    <p:anim calcmode="lin" valueType="num">
                                      <p:cBhvr additive="base">
                                        <p:cTn id="24" dur="500" fill="hold"/>
                                        <p:tgtEl>
                                          <p:spTgt spid="46902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469022"/>
                                        </p:tgtEl>
                                        <p:attrNameLst>
                                          <p:attrName>style.visibility</p:attrName>
                                        </p:attrNameLst>
                                      </p:cBhvr>
                                      <p:to>
                                        <p:strVal val="visible"/>
                                      </p:to>
                                    </p:set>
                                    <p:animEffect transition="in" filter="box(in)">
                                      <p:cBhvr>
                                        <p:cTn id="29" dur="500"/>
                                        <p:tgtEl>
                                          <p:spTgt spid="469022"/>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469017"/>
                                        </p:tgtEl>
                                        <p:attrNameLst>
                                          <p:attrName>style.visibility</p:attrName>
                                        </p:attrNameLst>
                                      </p:cBhvr>
                                      <p:to>
                                        <p:strVal val="visible"/>
                                      </p:to>
                                    </p:set>
                                    <p:animEffect transition="in" filter="box(in)">
                                      <p:cBhvr>
                                        <p:cTn id="32" dur="500"/>
                                        <p:tgtEl>
                                          <p:spTgt spid="469017"/>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469018"/>
                                        </p:tgtEl>
                                        <p:attrNameLst>
                                          <p:attrName>style.visibility</p:attrName>
                                        </p:attrNameLst>
                                      </p:cBhvr>
                                      <p:to>
                                        <p:strVal val="visible"/>
                                      </p:to>
                                    </p:set>
                                    <p:animEffect transition="in" filter="box(in)">
                                      <p:cBhvr>
                                        <p:cTn id="35" dur="500"/>
                                        <p:tgtEl>
                                          <p:spTgt spid="46901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469023"/>
                                        </p:tgtEl>
                                        <p:attrNameLst>
                                          <p:attrName>style.visibility</p:attrName>
                                        </p:attrNameLst>
                                      </p:cBhvr>
                                      <p:to>
                                        <p:strVal val="visible"/>
                                      </p:to>
                                    </p:set>
                                    <p:animEffect transition="in" filter="checkerboard(across)">
                                      <p:cBhvr>
                                        <p:cTn id="40" dur="500"/>
                                        <p:tgtEl>
                                          <p:spTgt spid="469023"/>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469019"/>
                                        </p:tgtEl>
                                        <p:attrNameLst>
                                          <p:attrName>style.visibility</p:attrName>
                                        </p:attrNameLst>
                                      </p:cBhvr>
                                      <p:to>
                                        <p:strVal val="visible"/>
                                      </p:to>
                                    </p:set>
                                    <p:animEffect transition="in" filter="checkerboard(across)">
                                      <p:cBhvr>
                                        <p:cTn id="43" dur="500"/>
                                        <p:tgtEl>
                                          <p:spTgt spid="469019"/>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469020"/>
                                        </p:tgtEl>
                                        <p:attrNameLst>
                                          <p:attrName>style.visibility</p:attrName>
                                        </p:attrNameLst>
                                      </p:cBhvr>
                                      <p:to>
                                        <p:strVal val="visible"/>
                                      </p:to>
                                    </p:set>
                                    <p:animEffect transition="in" filter="checkerboard(across)">
                                      <p:cBhvr>
                                        <p:cTn id="46" dur="500"/>
                                        <p:tgtEl>
                                          <p:spTgt spid="469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013" grpId="0" animBg="1"/>
      <p:bldP spid="469014" grpId="0" animBg="1"/>
      <p:bldP spid="469015" grpId="0" animBg="1"/>
      <p:bldP spid="469016" grpId="0" animBg="1"/>
      <p:bldP spid="469017" grpId="0" animBg="1"/>
      <p:bldP spid="469018" grpId="0" animBg="1"/>
      <p:bldP spid="469019" grpId="0" animBg="1"/>
      <p:bldP spid="469020" grpId="0" animBg="1"/>
      <p:bldP spid="469021" grpId="0"/>
      <p:bldP spid="469022" grpId="0"/>
      <p:bldP spid="4690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73100"/>
            <a:ext cx="6848475" cy="442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1" name="TextBox 1"/>
          <p:cNvSpPr txBox="1">
            <a:spLocks noChangeArrowheads="1"/>
          </p:cNvSpPr>
          <p:nvPr/>
        </p:nvSpPr>
        <p:spPr bwMode="auto">
          <a:xfrm>
            <a:off x="457200" y="5029200"/>
            <a:ext cx="8610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a:latin typeface="Times New Roman" charset="0"/>
                <a:cs typeface="Times New Roman" charset="0"/>
              </a:rPr>
              <a:t>The red points (~1200), the gray triangles (~450) and black squares (~450) represent the observational sites of O</a:t>
            </a:r>
            <a:r>
              <a:rPr lang="en-US" sz="2000" baseline="-25000">
                <a:latin typeface="Times New Roman" charset="0"/>
                <a:cs typeface="Times New Roman" charset="0"/>
              </a:rPr>
              <a:t>3</a:t>
            </a:r>
            <a:r>
              <a:rPr lang="en-US" sz="2000">
                <a:latin typeface="Times New Roman" charset="0"/>
                <a:cs typeface="Times New Roman" charset="0"/>
              </a:rPr>
              <a:t>, NO</a:t>
            </a:r>
            <a:r>
              <a:rPr lang="en-US" sz="2000" baseline="-25000">
                <a:latin typeface="Times New Roman" charset="0"/>
                <a:cs typeface="Times New Roman" charset="0"/>
              </a:rPr>
              <a:t>2</a:t>
            </a:r>
            <a:r>
              <a:rPr lang="en-US" sz="2000">
                <a:latin typeface="Times New Roman" charset="0"/>
                <a:cs typeface="Times New Roman" charset="0"/>
              </a:rPr>
              <a:t> and CO, respectively, obtained from Air Quality System (AQS, </a:t>
            </a:r>
            <a:r>
              <a:rPr lang="en-US" sz="2000" u="sng">
                <a:latin typeface="Times New Roman" charset="0"/>
                <a:cs typeface="Times New Roman" charset="0"/>
                <a:hlinkClick r:id="rId3"/>
              </a:rPr>
              <a:t>http://www.epa.gov/ttn/airs/airsaqs/detaildata/downloadaqsdata.htm</a:t>
            </a:r>
            <a:r>
              <a:rPr lang="en-US" sz="2000">
                <a:latin typeface="Times New Roman" charset="0"/>
                <a:cs typeface="Times New Roman" charset="0"/>
              </a:rPr>
              <a:t>)</a:t>
            </a:r>
          </a:p>
          <a:p>
            <a:pPr eaLnBrk="1" hangingPunct="1"/>
            <a:endParaRPr lang="en-US"/>
          </a:p>
        </p:txBody>
      </p:sp>
      <p:sp>
        <p:nvSpPr>
          <p:cNvPr id="2052" name="TextBox 3"/>
          <p:cNvSpPr txBox="1">
            <a:spLocks noChangeArrowheads="1"/>
          </p:cNvSpPr>
          <p:nvPr/>
        </p:nvSpPr>
        <p:spPr bwMode="auto">
          <a:xfrm>
            <a:off x="6705600" y="64770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Gao et al., ACP, 2013</a:t>
            </a:r>
          </a:p>
        </p:txBody>
      </p:sp>
      <p:sp>
        <p:nvSpPr>
          <p:cNvPr id="2053" name="TextBox 2"/>
          <p:cNvSpPr txBox="1">
            <a:spLocks noChangeArrowheads="1"/>
          </p:cNvSpPr>
          <p:nvPr/>
        </p:nvSpPr>
        <p:spPr bwMode="auto">
          <a:xfrm>
            <a:off x="457200" y="15240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a:latin typeface="Times New Roman" charset="0"/>
                <a:cs typeface="Times New Roman" charset="0"/>
              </a:rPr>
              <a:t>12 km by 12 km simulation domain with nine climate regions</a:t>
            </a:r>
            <a:endParaRPr lang="en-US" sz="2400"/>
          </a:p>
        </p:txBody>
      </p:sp>
    </p:spTree>
    <p:extLst>
      <p:ext uri="{BB962C8B-B14F-4D97-AF65-F5344CB8AC3E}">
        <p14:creationId xmlns:p14="http://schemas.microsoft.com/office/powerpoint/2010/main" val="18407098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ormAutofit fontScale="85000" lnSpcReduction="20000"/>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BA05A89-8F5F-6140-B97A-CD265D82AFF9}" type="slidenum">
              <a:rPr lang="en-US">
                <a:solidFill>
                  <a:schemeClr val="bg1"/>
                </a:solidFill>
              </a:rPr>
              <a:pPr eaLnBrk="1" hangingPunct="1"/>
              <a:t>19</a:t>
            </a:fld>
            <a:endParaRPr lang="en-US" dirty="0">
              <a:solidFill>
                <a:schemeClr val="bg1"/>
              </a:solidFill>
            </a:endParaRPr>
          </a:p>
        </p:txBody>
      </p:sp>
      <p:pic>
        <p:nvPicPr>
          <p:cNvPr id="47208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8626475" cy="359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4820" name="Rectangle 6"/>
          <p:cNvSpPr>
            <a:spLocks noChangeArrowheads="1"/>
          </p:cNvSpPr>
          <p:nvPr/>
        </p:nvSpPr>
        <p:spPr bwMode="auto">
          <a:xfrm>
            <a:off x="152400" y="304800"/>
            <a:ext cx="8686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3200" b="1" dirty="0">
                <a:solidFill>
                  <a:srgbClr val="FF6600"/>
                </a:solidFill>
                <a:latin typeface="Helvetica" charset="0"/>
                <a:cs typeface="Times New Roman" charset="0"/>
              </a:rPr>
              <a:t>Statistical evaluation</a:t>
            </a:r>
          </a:p>
        </p:txBody>
      </p:sp>
      <p:sp>
        <p:nvSpPr>
          <p:cNvPr id="34821" name="Line 7"/>
          <p:cNvSpPr>
            <a:spLocks noChangeShapeType="1"/>
          </p:cNvSpPr>
          <p:nvPr/>
        </p:nvSpPr>
        <p:spPr bwMode="auto">
          <a:xfrm>
            <a:off x="228600" y="1143000"/>
            <a:ext cx="8763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rgbClr val="0000FF"/>
              </a:solidFill>
            </a:endParaRPr>
          </a:p>
        </p:txBody>
      </p:sp>
      <p:sp>
        <p:nvSpPr>
          <p:cNvPr id="472072" name="Text Box 8"/>
          <p:cNvSpPr txBox="1">
            <a:spLocks noChangeArrowheads="1"/>
          </p:cNvSpPr>
          <p:nvPr/>
        </p:nvSpPr>
        <p:spPr bwMode="auto">
          <a:xfrm>
            <a:off x="304800" y="5486400"/>
            <a:ext cx="853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Font typeface="Wingdings" charset="0"/>
              <a:buNone/>
            </a:pPr>
            <a:r>
              <a:rPr lang="en-US" altLang="zh-TW" sz="2000">
                <a:solidFill>
                  <a:srgbClr val="0000FF"/>
                </a:solidFill>
                <a:latin typeface="Helvetica" charset="0"/>
                <a:ea typeface="PMingLiU" charset="0"/>
                <a:cs typeface="Times New Roman" charset="0"/>
              </a:rPr>
              <a:t>MFB/MFE and NMB/NME is within (circled) or quite close to benchmark. </a:t>
            </a:r>
          </a:p>
        </p:txBody>
      </p:sp>
      <p:sp>
        <p:nvSpPr>
          <p:cNvPr id="472077" name="Oval 13"/>
          <p:cNvSpPr>
            <a:spLocks noChangeArrowheads="1"/>
          </p:cNvSpPr>
          <p:nvPr/>
        </p:nvSpPr>
        <p:spPr bwMode="auto">
          <a:xfrm>
            <a:off x="1905000" y="1922463"/>
            <a:ext cx="914400" cy="838200"/>
          </a:xfrm>
          <a:prstGeom prst="ellipse">
            <a:avLst/>
          </a:prstGeom>
          <a:solidFill>
            <a:schemeClr val="accent1">
              <a:alpha val="0"/>
            </a:schemeClr>
          </a:solidFill>
          <a:ln w="25400" cap="rnd">
            <a:solidFill>
              <a:srgbClr val="993300"/>
            </a:solidFill>
            <a:prstDash val="sysDot"/>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FF"/>
              </a:solidFill>
              <a:latin typeface="Times New Roman" charset="0"/>
              <a:cs typeface="Times New Roman" charset="0"/>
            </a:endParaRPr>
          </a:p>
        </p:txBody>
      </p:sp>
      <p:sp>
        <p:nvSpPr>
          <p:cNvPr id="472078" name="Oval 14"/>
          <p:cNvSpPr>
            <a:spLocks noChangeArrowheads="1"/>
          </p:cNvSpPr>
          <p:nvPr/>
        </p:nvSpPr>
        <p:spPr bwMode="auto">
          <a:xfrm>
            <a:off x="3657600" y="1922463"/>
            <a:ext cx="914400" cy="1676400"/>
          </a:xfrm>
          <a:prstGeom prst="ellipse">
            <a:avLst/>
          </a:prstGeom>
          <a:solidFill>
            <a:schemeClr val="accent1">
              <a:alpha val="0"/>
            </a:schemeClr>
          </a:solidFill>
          <a:ln w="25400" cap="rnd">
            <a:solidFill>
              <a:srgbClr val="993300"/>
            </a:solidFill>
            <a:prstDash val="sysDot"/>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FF"/>
              </a:solidFill>
              <a:latin typeface="Times New Roman" charset="0"/>
              <a:cs typeface="Times New Roman" charset="0"/>
            </a:endParaRPr>
          </a:p>
        </p:txBody>
      </p:sp>
      <p:sp>
        <p:nvSpPr>
          <p:cNvPr id="472079" name="Oval 15"/>
          <p:cNvSpPr>
            <a:spLocks noChangeArrowheads="1"/>
          </p:cNvSpPr>
          <p:nvPr/>
        </p:nvSpPr>
        <p:spPr bwMode="auto">
          <a:xfrm>
            <a:off x="4648200" y="2151063"/>
            <a:ext cx="533400" cy="381000"/>
          </a:xfrm>
          <a:prstGeom prst="ellipse">
            <a:avLst/>
          </a:prstGeom>
          <a:solidFill>
            <a:schemeClr val="accent1">
              <a:alpha val="0"/>
            </a:schemeClr>
          </a:solidFill>
          <a:ln w="25400" cap="rnd">
            <a:solidFill>
              <a:srgbClr val="993300"/>
            </a:solidFill>
            <a:prstDash val="sysDot"/>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FF"/>
              </a:solidFill>
              <a:latin typeface="Times New Roman" charset="0"/>
              <a:cs typeface="Times New Roman" charset="0"/>
            </a:endParaRPr>
          </a:p>
        </p:txBody>
      </p:sp>
      <p:sp>
        <p:nvSpPr>
          <p:cNvPr id="472080" name="Oval 16"/>
          <p:cNvSpPr>
            <a:spLocks noChangeArrowheads="1"/>
          </p:cNvSpPr>
          <p:nvPr/>
        </p:nvSpPr>
        <p:spPr bwMode="auto">
          <a:xfrm>
            <a:off x="4648200" y="2684463"/>
            <a:ext cx="533400" cy="381000"/>
          </a:xfrm>
          <a:prstGeom prst="ellipse">
            <a:avLst/>
          </a:prstGeom>
          <a:solidFill>
            <a:schemeClr val="accent1">
              <a:alpha val="0"/>
            </a:schemeClr>
          </a:solidFill>
          <a:ln w="25400" cap="rnd">
            <a:solidFill>
              <a:srgbClr val="993300"/>
            </a:solidFill>
            <a:prstDash val="sysDot"/>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FF"/>
              </a:solidFill>
              <a:latin typeface="Times New Roman" charset="0"/>
              <a:cs typeface="Times New Roman" charset="0"/>
            </a:endParaRPr>
          </a:p>
        </p:txBody>
      </p:sp>
      <p:sp>
        <p:nvSpPr>
          <p:cNvPr id="472081" name="Oval 17"/>
          <p:cNvSpPr>
            <a:spLocks noChangeArrowheads="1"/>
          </p:cNvSpPr>
          <p:nvPr/>
        </p:nvSpPr>
        <p:spPr bwMode="auto">
          <a:xfrm>
            <a:off x="4648200" y="3294063"/>
            <a:ext cx="533400" cy="381000"/>
          </a:xfrm>
          <a:prstGeom prst="ellipse">
            <a:avLst/>
          </a:prstGeom>
          <a:solidFill>
            <a:schemeClr val="accent1">
              <a:alpha val="0"/>
            </a:schemeClr>
          </a:solidFill>
          <a:ln w="25400" cap="rnd">
            <a:solidFill>
              <a:srgbClr val="993300"/>
            </a:solidFill>
            <a:prstDash val="sysDot"/>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FF"/>
              </a:solidFill>
              <a:latin typeface="Times New Roman" charset="0"/>
              <a:cs typeface="Times New Roman" charset="0"/>
            </a:endParaRPr>
          </a:p>
        </p:txBody>
      </p:sp>
      <p:sp>
        <p:nvSpPr>
          <p:cNvPr id="472082" name="Oval 18"/>
          <p:cNvSpPr>
            <a:spLocks noChangeArrowheads="1"/>
          </p:cNvSpPr>
          <p:nvPr/>
        </p:nvSpPr>
        <p:spPr bwMode="auto">
          <a:xfrm>
            <a:off x="6172200" y="1998663"/>
            <a:ext cx="533400" cy="762000"/>
          </a:xfrm>
          <a:prstGeom prst="ellipse">
            <a:avLst/>
          </a:prstGeom>
          <a:solidFill>
            <a:schemeClr val="accent1">
              <a:alpha val="0"/>
            </a:schemeClr>
          </a:solidFill>
          <a:ln w="25400" cap="rnd">
            <a:solidFill>
              <a:srgbClr val="993300"/>
            </a:solidFill>
            <a:prstDash val="sysDot"/>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FF"/>
              </a:solidFill>
              <a:latin typeface="Times New Roman" charset="0"/>
              <a:cs typeface="Times New Roman" charset="0"/>
            </a:endParaRPr>
          </a:p>
        </p:txBody>
      </p:sp>
      <p:sp>
        <p:nvSpPr>
          <p:cNvPr id="472083" name="Oval 19"/>
          <p:cNvSpPr>
            <a:spLocks noChangeArrowheads="1"/>
          </p:cNvSpPr>
          <p:nvPr/>
        </p:nvSpPr>
        <p:spPr bwMode="auto">
          <a:xfrm>
            <a:off x="6858000" y="1922463"/>
            <a:ext cx="533400" cy="304800"/>
          </a:xfrm>
          <a:prstGeom prst="ellipse">
            <a:avLst/>
          </a:prstGeom>
          <a:solidFill>
            <a:schemeClr val="accent1">
              <a:alpha val="0"/>
            </a:schemeClr>
          </a:solidFill>
          <a:ln w="25400" cap="rnd">
            <a:solidFill>
              <a:srgbClr val="993300"/>
            </a:solidFill>
            <a:prstDash val="sysDot"/>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FF"/>
              </a:solidFill>
              <a:latin typeface="Times New Roman" charset="0"/>
              <a:cs typeface="Times New Roman" charset="0"/>
            </a:endParaRPr>
          </a:p>
        </p:txBody>
      </p:sp>
      <p:sp>
        <p:nvSpPr>
          <p:cNvPr id="472084" name="Oval 20"/>
          <p:cNvSpPr>
            <a:spLocks noChangeArrowheads="1"/>
          </p:cNvSpPr>
          <p:nvPr/>
        </p:nvSpPr>
        <p:spPr bwMode="auto">
          <a:xfrm>
            <a:off x="6858000" y="2455863"/>
            <a:ext cx="533400" cy="838200"/>
          </a:xfrm>
          <a:prstGeom prst="ellipse">
            <a:avLst/>
          </a:prstGeom>
          <a:solidFill>
            <a:schemeClr val="accent1">
              <a:alpha val="0"/>
            </a:schemeClr>
          </a:solidFill>
          <a:ln w="25400" cap="rnd">
            <a:solidFill>
              <a:srgbClr val="993300"/>
            </a:solidFill>
            <a:prstDash val="sysDot"/>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FF"/>
              </a:solidFill>
              <a:latin typeface="Times New Roman" charset="0"/>
              <a:cs typeface="Times New Roman" charset="0"/>
            </a:endParaRPr>
          </a:p>
        </p:txBody>
      </p:sp>
      <p:sp>
        <p:nvSpPr>
          <p:cNvPr id="472085" name="Oval 21"/>
          <p:cNvSpPr>
            <a:spLocks noChangeArrowheads="1"/>
          </p:cNvSpPr>
          <p:nvPr/>
        </p:nvSpPr>
        <p:spPr bwMode="auto">
          <a:xfrm>
            <a:off x="7467600" y="1998663"/>
            <a:ext cx="609600" cy="1371600"/>
          </a:xfrm>
          <a:prstGeom prst="ellipse">
            <a:avLst/>
          </a:prstGeom>
          <a:solidFill>
            <a:schemeClr val="accent1">
              <a:alpha val="0"/>
            </a:schemeClr>
          </a:solidFill>
          <a:ln w="25400" cap="rnd">
            <a:solidFill>
              <a:srgbClr val="993300"/>
            </a:solidFill>
            <a:prstDash val="sysDot"/>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FF"/>
              </a:solidFill>
              <a:latin typeface="Times New Roman" charset="0"/>
              <a:cs typeface="Times New Roman" charset="0"/>
            </a:endParaRPr>
          </a:p>
        </p:txBody>
      </p:sp>
      <p:sp>
        <p:nvSpPr>
          <p:cNvPr id="472086" name="Oval 22"/>
          <p:cNvSpPr>
            <a:spLocks noChangeArrowheads="1"/>
          </p:cNvSpPr>
          <p:nvPr/>
        </p:nvSpPr>
        <p:spPr bwMode="auto">
          <a:xfrm>
            <a:off x="8229600" y="2989263"/>
            <a:ext cx="457200" cy="381000"/>
          </a:xfrm>
          <a:prstGeom prst="ellipse">
            <a:avLst/>
          </a:prstGeom>
          <a:solidFill>
            <a:schemeClr val="accent1">
              <a:alpha val="0"/>
            </a:schemeClr>
          </a:solidFill>
          <a:ln w="25400" cap="rnd">
            <a:solidFill>
              <a:srgbClr val="993300"/>
            </a:solidFill>
            <a:prstDash val="sysDot"/>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FF"/>
              </a:solidFill>
              <a:latin typeface="Times New Roman" charset="0"/>
              <a:cs typeface="Times New Roman" charset="0"/>
            </a:endParaRPr>
          </a:p>
        </p:txBody>
      </p:sp>
      <p:pic>
        <p:nvPicPr>
          <p:cNvPr id="47207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0" y="144462"/>
            <a:ext cx="5886450" cy="671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 name="Text Box 8"/>
          <p:cNvSpPr txBox="1">
            <a:spLocks noChangeArrowheads="1"/>
          </p:cNvSpPr>
          <p:nvPr/>
        </p:nvSpPr>
        <p:spPr bwMode="auto">
          <a:xfrm>
            <a:off x="304800" y="5927725"/>
            <a:ext cx="8534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Font typeface="Wingdings" charset="0"/>
              <a:buNone/>
            </a:pPr>
            <a:r>
              <a:rPr lang="en-US" altLang="zh-TW" sz="2000">
                <a:solidFill>
                  <a:srgbClr val="0000FF"/>
                </a:solidFill>
                <a:latin typeface="Helvetica" charset="0"/>
                <a:ea typeface="PMingLiU" charset="0"/>
                <a:cs typeface="Times New Roman" charset="0"/>
              </a:rPr>
              <a:t>With improved climate and accurate regional emission inventory, paired statistical evaluation is possible for climate studies</a:t>
            </a:r>
          </a:p>
        </p:txBody>
      </p:sp>
      <p:sp>
        <p:nvSpPr>
          <p:cNvPr id="19" name="TextBox 5"/>
          <p:cNvSpPr txBox="1">
            <a:spLocks noChangeArrowheads="1"/>
          </p:cNvSpPr>
          <p:nvPr/>
        </p:nvSpPr>
        <p:spPr bwMode="auto">
          <a:xfrm>
            <a:off x="6705600" y="64770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err="1"/>
              <a:t>Gao</a:t>
            </a:r>
            <a:r>
              <a:rPr lang="en-US" dirty="0"/>
              <a:t> et al., ACP, 2013</a:t>
            </a:r>
          </a:p>
        </p:txBody>
      </p:sp>
    </p:spTree>
    <p:extLst>
      <p:ext uri="{BB962C8B-B14F-4D97-AF65-F5344CB8AC3E}">
        <p14:creationId xmlns:p14="http://schemas.microsoft.com/office/powerpoint/2010/main" val="4223773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2073"/>
                                        </p:tgtEl>
                                        <p:attrNameLst>
                                          <p:attrName>style.visibility</p:attrName>
                                        </p:attrNameLst>
                                      </p:cBhvr>
                                      <p:to>
                                        <p:strVal val="visible"/>
                                      </p:to>
                                    </p:set>
                                    <p:anim calcmode="lin" valueType="num">
                                      <p:cBhvr additive="base">
                                        <p:cTn id="7" dur="500" fill="hold"/>
                                        <p:tgtEl>
                                          <p:spTgt spid="472073"/>
                                        </p:tgtEl>
                                        <p:attrNameLst>
                                          <p:attrName>ppt_x</p:attrName>
                                        </p:attrNameLst>
                                      </p:cBhvr>
                                      <p:tavLst>
                                        <p:tav tm="0">
                                          <p:val>
                                            <p:strVal val="#ppt_x"/>
                                          </p:val>
                                        </p:tav>
                                        <p:tav tm="100000">
                                          <p:val>
                                            <p:strVal val="#ppt_x"/>
                                          </p:val>
                                        </p:tav>
                                      </p:tavLst>
                                    </p:anim>
                                    <p:anim calcmode="lin" valueType="num">
                                      <p:cBhvr additive="base">
                                        <p:cTn id="8" dur="500" fill="hold"/>
                                        <p:tgtEl>
                                          <p:spTgt spid="47207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472087"/>
                                        </p:tgtEl>
                                        <p:attrNameLst>
                                          <p:attrName>style.visibility</p:attrName>
                                        </p:attrNameLst>
                                      </p:cBhvr>
                                      <p:to>
                                        <p:strVal val="visible"/>
                                      </p:to>
                                    </p:set>
                                    <p:animEffect transition="in" filter="diamond(in)">
                                      <p:cBhvr>
                                        <p:cTn id="13" dur="2000"/>
                                        <p:tgtEl>
                                          <p:spTgt spid="472087"/>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72072"/>
                                        </p:tgtEl>
                                        <p:attrNameLst>
                                          <p:attrName>style.visibility</p:attrName>
                                        </p:attrNameLst>
                                      </p:cBhvr>
                                      <p:to>
                                        <p:strVal val="visible"/>
                                      </p:to>
                                    </p:set>
                                    <p:animEffect transition="in" filter="diamond(in)">
                                      <p:cBhvr>
                                        <p:cTn id="16" dur="2000"/>
                                        <p:tgtEl>
                                          <p:spTgt spid="472072"/>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72077"/>
                                        </p:tgtEl>
                                        <p:attrNameLst>
                                          <p:attrName>style.visibility</p:attrName>
                                        </p:attrNameLst>
                                      </p:cBhvr>
                                      <p:to>
                                        <p:strVal val="visible"/>
                                      </p:to>
                                    </p:set>
                                    <p:animEffect transition="in" filter="diamond(in)">
                                      <p:cBhvr>
                                        <p:cTn id="19" dur="2000"/>
                                        <p:tgtEl>
                                          <p:spTgt spid="47207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472078"/>
                                        </p:tgtEl>
                                        <p:attrNameLst>
                                          <p:attrName>style.visibility</p:attrName>
                                        </p:attrNameLst>
                                      </p:cBhvr>
                                      <p:to>
                                        <p:strVal val="visible"/>
                                      </p:to>
                                    </p:set>
                                    <p:animEffect transition="in" filter="diamond(in)">
                                      <p:cBhvr>
                                        <p:cTn id="22" dur="2000"/>
                                        <p:tgtEl>
                                          <p:spTgt spid="472078"/>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472079"/>
                                        </p:tgtEl>
                                        <p:attrNameLst>
                                          <p:attrName>style.visibility</p:attrName>
                                        </p:attrNameLst>
                                      </p:cBhvr>
                                      <p:to>
                                        <p:strVal val="visible"/>
                                      </p:to>
                                    </p:set>
                                    <p:animEffect transition="in" filter="diamond(in)">
                                      <p:cBhvr>
                                        <p:cTn id="25" dur="2000"/>
                                        <p:tgtEl>
                                          <p:spTgt spid="472079"/>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472080"/>
                                        </p:tgtEl>
                                        <p:attrNameLst>
                                          <p:attrName>style.visibility</p:attrName>
                                        </p:attrNameLst>
                                      </p:cBhvr>
                                      <p:to>
                                        <p:strVal val="visible"/>
                                      </p:to>
                                    </p:set>
                                    <p:animEffect transition="in" filter="diamond(in)">
                                      <p:cBhvr>
                                        <p:cTn id="28" dur="2000"/>
                                        <p:tgtEl>
                                          <p:spTgt spid="472080"/>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472081"/>
                                        </p:tgtEl>
                                        <p:attrNameLst>
                                          <p:attrName>style.visibility</p:attrName>
                                        </p:attrNameLst>
                                      </p:cBhvr>
                                      <p:to>
                                        <p:strVal val="visible"/>
                                      </p:to>
                                    </p:set>
                                    <p:animEffect transition="in" filter="diamond(in)">
                                      <p:cBhvr>
                                        <p:cTn id="31" dur="2000"/>
                                        <p:tgtEl>
                                          <p:spTgt spid="472081"/>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472082"/>
                                        </p:tgtEl>
                                        <p:attrNameLst>
                                          <p:attrName>style.visibility</p:attrName>
                                        </p:attrNameLst>
                                      </p:cBhvr>
                                      <p:to>
                                        <p:strVal val="visible"/>
                                      </p:to>
                                    </p:set>
                                    <p:animEffect transition="in" filter="diamond(in)">
                                      <p:cBhvr>
                                        <p:cTn id="34" dur="2000"/>
                                        <p:tgtEl>
                                          <p:spTgt spid="472082"/>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472083"/>
                                        </p:tgtEl>
                                        <p:attrNameLst>
                                          <p:attrName>style.visibility</p:attrName>
                                        </p:attrNameLst>
                                      </p:cBhvr>
                                      <p:to>
                                        <p:strVal val="visible"/>
                                      </p:to>
                                    </p:set>
                                    <p:animEffect transition="in" filter="diamond(in)">
                                      <p:cBhvr>
                                        <p:cTn id="37" dur="2000"/>
                                        <p:tgtEl>
                                          <p:spTgt spid="472083"/>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472084"/>
                                        </p:tgtEl>
                                        <p:attrNameLst>
                                          <p:attrName>style.visibility</p:attrName>
                                        </p:attrNameLst>
                                      </p:cBhvr>
                                      <p:to>
                                        <p:strVal val="visible"/>
                                      </p:to>
                                    </p:set>
                                    <p:animEffect transition="in" filter="diamond(in)">
                                      <p:cBhvr>
                                        <p:cTn id="40" dur="2000"/>
                                        <p:tgtEl>
                                          <p:spTgt spid="472084"/>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472085"/>
                                        </p:tgtEl>
                                        <p:attrNameLst>
                                          <p:attrName>style.visibility</p:attrName>
                                        </p:attrNameLst>
                                      </p:cBhvr>
                                      <p:to>
                                        <p:strVal val="visible"/>
                                      </p:to>
                                    </p:set>
                                    <p:animEffect transition="in" filter="diamond(in)">
                                      <p:cBhvr>
                                        <p:cTn id="43" dur="2000"/>
                                        <p:tgtEl>
                                          <p:spTgt spid="472085"/>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472086"/>
                                        </p:tgtEl>
                                        <p:attrNameLst>
                                          <p:attrName>style.visibility</p:attrName>
                                        </p:attrNameLst>
                                      </p:cBhvr>
                                      <p:to>
                                        <p:strVal val="visible"/>
                                      </p:to>
                                    </p:set>
                                    <p:animEffect transition="in" filter="diamond(in)">
                                      <p:cBhvr>
                                        <p:cTn id="46" dur="2000"/>
                                        <p:tgtEl>
                                          <p:spTgt spid="472086"/>
                                        </p:tgtEl>
                                      </p:cBhvr>
                                    </p:animEffect>
                                  </p:childTnLst>
                                </p:cTn>
                              </p:par>
                              <p:par>
                                <p:cTn id="47" presetID="4" presetClass="exit" presetSubtype="16" fill="hold" nodeType="withEffect">
                                  <p:stCondLst>
                                    <p:cond delay="0"/>
                                  </p:stCondLst>
                                  <p:childTnLst>
                                    <p:animEffect transition="out" filter="box(in)">
                                      <p:cBhvr>
                                        <p:cTn id="48" dur="500"/>
                                        <p:tgtEl>
                                          <p:spTgt spid="472073"/>
                                        </p:tgtEl>
                                      </p:cBhvr>
                                    </p:animEffect>
                                    <p:set>
                                      <p:cBhvr>
                                        <p:cTn id="49" dur="1" fill="hold">
                                          <p:stCondLst>
                                            <p:cond delay="499"/>
                                          </p:stCondLst>
                                        </p:cTn>
                                        <p:tgtEl>
                                          <p:spTgt spid="472073"/>
                                        </p:tgtEl>
                                        <p:attrNameLst>
                                          <p:attrName>style.visibility</p:attrName>
                                        </p:attrNameLst>
                                      </p:cBhvr>
                                      <p:to>
                                        <p:strVal val="hidden"/>
                                      </p:to>
                                    </p:set>
                                  </p:childTnLst>
                                </p:cTn>
                              </p:par>
                              <p:par>
                                <p:cTn id="50" presetID="8" presetClass="entr" presetSubtype="16"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diamond(in)">
                                      <p:cBhvr>
                                        <p:cTn id="5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72" grpId="0"/>
      <p:bldP spid="472077" grpId="0" animBg="1"/>
      <p:bldP spid="472078" grpId="0" animBg="1"/>
      <p:bldP spid="472079" grpId="0" animBg="1"/>
      <p:bldP spid="472080" grpId="0" animBg="1"/>
      <p:bldP spid="472081" grpId="0" animBg="1"/>
      <p:bldP spid="472082" grpId="0" animBg="1"/>
      <p:bldP spid="472083" grpId="0" animBg="1"/>
      <p:bldP spid="472084" grpId="0" animBg="1"/>
      <p:bldP spid="472085" grpId="0" animBg="1"/>
      <p:bldP spid="472086"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ormAutofit fontScale="85000" lnSpcReduction="20000"/>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4F77AAA-B656-C943-965B-94BF7D87C028}" type="slidenum">
              <a:rPr lang="en-US">
                <a:solidFill>
                  <a:srgbClr val="FFFFFF"/>
                </a:solidFill>
              </a:rPr>
              <a:pPr eaLnBrk="1" hangingPunct="1"/>
              <a:t>2</a:t>
            </a:fld>
            <a:endParaRPr lang="en-US" dirty="0">
              <a:solidFill>
                <a:srgbClr val="FFFFFF"/>
              </a:solidFill>
            </a:endParaRPr>
          </a:p>
        </p:txBody>
      </p:sp>
      <p:sp>
        <p:nvSpPr>
          <p:cNvPr id="14339" name="Text Box 2"/>
          <p:cNvSpPr txBox="1">
            <a:spLocks noChangeArrowheads="1"/>
          </p:cNvSpPr>
          <p:nvPr/>
        </p:nvSpPr>
        <p:spPr bwMode="auto">
          <a:xfrm>
            <a:off x="1219200" y="152400"/>
            <a:ext cx="769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endParaRPr lang="en-US" sz="1200">
              <a:solidFill>
                <a:srgbClr val="0000FF"/>
              </a:solidFill>
              <a:latin typeface="Arial Narrow" charset="0"/>
              <a:cs typeface="Times New Roman" charset="0"/>
            </a:endParaRPr>
          </a:p>
        </p:txBody>
      </p:sp>
      <p:sp>
        <p:nvSpPr>
          <p:cNvPr id="14340" name="Text Box 32"/>
          <p:cNvSpPr txBox="1">
            <a:spLocks noChangeArrowheads="1"/>
          </p:cNvSpPr>
          <p:nvPr/>
        </p:nvSpPr>
        <p:spPr bwMode="auto">
          <a:xfrm>
            <a:off x="609600" y="1906012"/>
            <a:ext cx="8305800" cy="232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3200" i="1" dirty="0">
                <a:latin typeface="Helvetica" charset="0"/>
                <a:cs typeface="Times New Roman" charset="0"/>
              </a:rPr>
              <a:t>Study of </a:t>
            </a:r>
            <a:r>
              <a:rPr lang="en-US" sz="3200" i="1" dirty="0" smtClean="0">
                <a:latin typeface="Helvetica" charset="0"/>
                <a:cs typeface="Times New Roman" charset="0"/>
              </a:rPr>
              <a:t>Regional </a:t>
            </a:r>
            <a:r>
              <a:rPr lang="en-US" sz="3200" b="1" i="1" dirty="0" smtClean="0">
                <a:latin typeface="Helvetica" charset="0"/>
                <a:cs typeface="Times New Roman" charset="0"/>
              </a:rPr>
              <a:t>extreme </a:t>
            </a:r>
            <a:r>
              <a:rPr lang="en-US" sz="3200" i="1" dirty="0" smtClean="0">
                <a:latin typeface="Helvetica" charset="0"/>
                <a:cs typeface="Times New Roman" charset="0"/>
              </a:rPr>
              <a:t>climate and Its impact </a:t>
            </a:r>
            <a:r>
              <a:rPr lang="en-US" sz="3200" i="1" dirty="0">
                <a:latin typeface="Helvetica" charset="0"/>
                <a:cs typeface="Times New Roman" charset="0"/>
              </a:rPr>
              <a:t>on air quality in U.S. </a:t>
            </a:r>
            <a:endParaRPr lang="en-US" sz="3200" i="1" dirty="0" smtClean="0">
              <a:solidFill>
                <a:srgbClr val="0000FF"/>
              </a:solidFill>
              <a:latin typeface="Helvetica" charset="0"/>
              <a:cs typeface="Times New Roman" charset="0"/>
            </a:endParaRPr>
          </a:p>
          <a:p>
            <a:pPr eaLnBrk="1" hangingPunct="1">
              <a:spcBef>
                <a:spcPct val="50000"/>
              </a:spcBef>
            </a:pPr>
            <a:r>
              <a:rPr lang="en-US" sz="1400" i="1" dirty="0" smtClean="0">
                <a:solidFill>
                  <a:srgbClr val="0000FF"/>
                </a:solidFill>
                <a:latin typeface="Helvetica" charset="0"/>
                <a:cs typeface="Times New Roman" charset="0"/>
              </a:rPr>
              <a:t>	</a:t>
            </a:r>
          </a:p>
          <a:p>
            <a:pPr eaLnBrk="1" hangingPunct="1">
              <a:spcBef>
                <a:spcPct val="50000"/>
              </a:spcBef>
            </a:pPr>
            <a:r>
              <a:rPr lang="en-US" sz="2000" i="1" dirty="0" smtClean="0">
                <a:solidFill>
                  <a:srgbClr val="0000FF"/>
                </a:solidFill>
                <a:latin typeface="Helvetica" charset="0"/>
                <a:cs typeface="Times New Roman" charset="0"/>
              </a:rPr>
              <a:t>Yang </a:t>
            </a:r>
            <a:r>
              <a:rPr lang="en-US" sz="2000" i="1" dirty="0" err="1">
                <a:solidFill>
                  <a:srgbClr val="0000FF"/>
                </a:solidFill>
                <a:latin typeface="Helvetica" charset="0"/>
                <a:cs typeface="Times New Roman" charset="0"/>
              </a:rPr>
              <a:t>Gao</a:t>
            </a:r>
            <a:r>
              <a:rPr lang="en-US" sz="2000" i="1" dirty="0">
                <a:solidFill>
                  <a:srgbClr val="0000FF"/>
                </a:solidFill>
                <a:latin typeface="Helvetica" charset="0"/>
                <a:cs typeface="Times New Roman" charset="0"/>
              </a:rPr>
              <a:t>, Joshua S. Fu, John D. Drake, The University of Tennessee</a:t>
            </a:r>
          </a:p>
          <a:p>
            <a:pPr eaLnBrk="1" hangingPunct="1">
              <a:spcBef>
                <a:spcPct val="50000"/>
              </a:spcBef>
            </a:pPr>
            <a:r>
              <a:rPr lang="en-US" sz="2000" i="1" dirty="0" smtClean="0">
                <a:solidFill>
                  <a:srgbClr val="0000FF"/>
                </a:solidFill>
                <a:latin typeface="Helvetica" charset="0"/>
                <a:cs typeface="Times New Roman" charset="0"/>
              </a:rPr>
              <a:t>Jean</a:t>
            </a:r>
            <a:r>
              <a:rPr lang="en-US" sz="2000" i="1" dirty="0">
                <a:solidFill>
                  <a:srgbClr val="0000FF"/>
                </a:solidFill>
                <a:latin typeface="Helvetica" charset="0"/>
                <a:cs typeface="Times New Roman" charset="0"/>
              </a:rPr>
              <a:t>-Francois </a:t>
            </a:r>
            <a:r>
              <a:rPr lang="en-US" sz="2000" i="1" dirty="0" err="1" smtClean="0">
                <a:solidFill>
                  <a:srgbClr val="0000FF"/>
                </a:solidFill>
                <a:latin typeface="Helvetica" charset="0"/>
                <a:cs typeface="Times New Roman" charset="0"/>
              </a:rPr>
              <a:t>Lamarque</a:t>
            </a:r>
            <a:r>
              <a:rPr lang="en-US" sz="2000" i="1" dirty="0" smtClean="0">
                <a:solidFill>
                  <a:srgbClr val="0000FF"/>
                </a:solidFill>
                <a:latin typeface="Helvetica" charset="0"/>
                <a:cs typeface="Times New Roman" charset="0"/>
              </a:rPr>
              <a:t>, </a:t>
            </a:r>
            <a:r>
              <a:rPr lang="en-US" sz="2000" i="1" dirty="0">
                <a:solidFill>
                  <a:srgbClr val="0000FF"/>
                </a:solidFill>
                <a:latin typeface="Helvetica" charset="0"/>
                <a:cs typeface="Times New Roman" charset="0"/>
              </a:rPr>
              <a:t>National Center for Atmospheric </a:t>
            </a:r>
            <a:r>
              <a:rPr lang="en-US" sz="2000" i="1" dirty="0" smtClean="0">
                <a:solidFill>
                  <a:srgbClr val="0000FF"/>
                </a:solidFill>
                <a:latin typeface="Helvetica" charset="0"/>
                <a:cs typeface="Times New Roman" charset="0"/>
              </a:rPr>
              <a:t>Research</a:t>
            </a:r>
          </a:p>
        </p:txBody>
      </p:sp>
      <p:sp>
        <p:nvSpPr>
          <p:cNvPr id="14341" name="Rectangle 33"/>
          <p:cNvSpPr>
            <a:spLocks noChangeArrowheads="1"/>
          </p:cNvSpPr>
          <p:nvPr/>
        </p:nvSpPr>
        <p:spPr bwMode="auto">
          <a:xfrm>
            <a:off x="304800" y="304800"/>
            <a:ext cx="830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4000" b="1" dirty="0" smtClean="0">
                <a:solidFill>
                  <a:srgbClr val="FF6600"/>
                </a:solidFill>
                <a:latin typeface="Helvetica" charset="0"/>
                <a:cs typeface="Times New Roman" charset="0"/>
              </a:rPr>
              <a:t>Outline</a:t>
            </a:r>
            <a:endParaRPr lang="en-US" sz="4000" b="1" dirty="0">
              <a:solidFill>
                <a:srgbClr val="FF6600"/>
              </a:solidFill>
              <a:latin typeface="Helvetica" charset="0"/>
              <a:cs typeface="Times New Roman" charset="0"/>
            </a:endParaRPr>
          </a:p>
        </p:txBody>
      </p:sp>
      <p:sp>
        <p:nvSpPr>
          <p:cNvPr id="14342" name="Line 34"/>
          <p:cNvSpPr>
            <a:spLocks noChangeShapeType="1"/>
          </p:cNvSpPr>
          <p:nvPr/>
        </p:nvSpPr>
        <p:spPr bwMode="auto">
          <a:xfrm>
            <a:off x="304800" y="1066800"/>
            <a:ext cx="85344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rgbClr val="0000FF"/>
              </a:solidFill>
            </a:endParaRPr>
          </a:p>
        </p:txBody>
      </p:sp>
    </p:spTree>
    <p:extLst>
      <p:ext uri="{BB962C8B-B14F-4D97-AF65-F5344CB8AC3E}">
        <p14:creationId xmlns:p14="http://schemas.microsoft.com/office/powerpoint/2010/main" val="6898015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90600"/>
            <a:ext cx="8961438"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0" name="TextBox 3"/>
          <p:cNvSpPr txBox="1">
            <a:spLocks noChangeArrowheads="1"/>
          </p:cNvSpPr>
          <p:nvPr/>
        </p:nvSpPr>
        <p:spPr bwMode="auto">
          <a:xfrm>
            <a:off x="6705600" y="64770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Gao et al., ACP, 2013</a:t>
            </a:r>
          </a:p>
        </p:txBody>
      </p:sp>
      <p:sp>
        <p:nvSpPr>
          <p:cNvPr id="5" name="Text Box 10"/>
          <p:cNvSpPr txBox="1">
            <a:spLocks noChangeArrowheads="1"/>
          </p:cNvSpPr>
          <p:nvPr/>
        </p:nvSpPr>
        <p:spPr bwMode="auto">
          <a:xfrm>
            <a:off x="1524000" y="685800"/>
            <a:ext cx="6096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dirty="0">
                <a:solidFill>
                  <a:srgbClr val="0000FF"/>
                </a:solidFill>
              </a:rPr>
              <a:t>Seasonal mean surface O</a:t>
            </a:r>
            <a:r>
              <a:rPr lang="en-US" baseline="-25000" dirty="0">
                <a:solidFill>
                  <a:srgbClr val="0000FF"/>
                </a:solidFill>
              </a:rPr>
              <a:t>3</a:t>
            </a:r>
            <a:r>
              <a:rPr lang="en-US" dirty="0">
                <a:solidFill>
                  <a:srgbClr val="0000FF"/>
                </a:solidFill>
              </a:rPr>
              <a:t> (2057~2059) – (2001~2004)</a:t>
            </a:r>
          </a:p>
        </p:txBody>
      </p:sp>
      <p:sp>
        <p:nvSpPr>
          <p:cNvPr id="6" name="Rectangle 19"/>
          <p:cNvSpPr>
            <a:spLocks noChangeArrowheads="1"/>
          </p:cNvSpPr>
          <p:nvPr/>
        </p:nvSpPr>
        <p:spPr bwMode="auto">
          <a:xfrm>
            <a:off x="152400" y="76200"/>
            <a:ext cx="878681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2800" b="1" dirty="0">
                <a:solidFill>
                  <a:srgbClr val="FF6600"/>
                </a:solidFill>
                <a:latin typeface="Helvetica" charset="0"/>
                <a:cs typeface="Times New Roman" charset="0"/>
              </a:rPr>
              <a:t>Seasonal variations of ozone changes in future</a:t>
            </a:r>
          </a:p>
        </p:txBody>
      </p:sp>
    </p:spTree>
    <p:extLst>
      <p:ext uri="{BB962C8B-B14F-4D97-AF65-F5344CB8AC3E}">
        <p14:creationId xmlns:p14="http://schemas.microsoft.com/office/powerpoint/2010/main" val="16891135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63563"/>
            <a:ext cx="7680325" cy="598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704850"/>
            <a:ext cx="5608638"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4" name="TextBox 1"/>
          <p:cNvSpPr txBox="1">
            <a:spLocks noChangeArrowheads="1"/>
          </p:cNvSpPr>
          <p:nvPr/>
        </p:nvSpPr>
        <p:spPr bwMode="auto">
          <a:xfrm>
            <a:off x="1600200" y="152400"/>
            <a:ext cx="480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Impact of heat waves on MDA8 ozone</a:t>
            </a:r>
          </a:p>
        </p:txBody>
      </p:sp>
      <p:sp>
        <p:nvSpPr>
          <p:cNvPr id="5125" name="TextBox 3"/>
          <p:cNvSpPr txBox="1">
            <a:spLocks noChangeArrowheads="1"/>
          </p:cNvSpPr>
          <p:nvPr/>
        </p:nvSpPr>
        <p:spPr bwMode="auto">
          <a:xfrm>
            <a:off x="6705600" y="64770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Gao et al., ACP, 2013</a:t>
            </a:r>
          </a:p>
        </p:txBody>
      </p:sp>
    </p:spTree>
    <p:extLst>
      <p:ext uri="{BB962C8B-B14F-4D97-AF65-F5344CB8AC3E}">
        <p14:creationId xmlns:p14="http://schemas.microsoft.com/office/powerpoint/2010/main" val="124515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xfrm>
            <a:off x="0" y="1279524"/>
            <a:ext cx="533400" cy="244476"/>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ormAutofit fontScale="85000" lnSpcReduction="20000"/>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820FFEA-07D4-6341-9342-328DA848715B}" type="slidenum">
              <a:rPr lang="en-US">
                <a:solidFill>
                  <a:srgbClr val="FFFFFF"/>
                </a:solidFill>
              </a:rPr>
              <a:pPr eaLnBrk="1" hangingPunct="1"/>
              <a:t>22</a:t>
            </a:fld>
            <a:endParaRPr lang="en-US">
              <a:solidFill>
                <a:srgbClr val="FFFFFF"/>
              </a:solidFill>
            </a:endParaRPr>
          </a:p>
        </p:txBody>
      </p:sp>
      <p:sp>
        <p:nvSpPr>
          <p:cNvPr id="37891" name="Rectangle 41"/>
          <p:cNvSpPr>
            <a:spLocks noChangeArrowheads="1"/>
          </p:cNvSpPr>
          <p:nvPr/>
        </p:nvSpPr>
        <p:spPr bwMode="auto">
          <a:xfrm>
            <a:off x="152400" y="304800"/>
            <a:ext cx="8686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3200" b="1" dirty="0">
                <a:solidFill>
                  <a:srgbClr val="FF6600"/>
                </a:solidFill>
                <a:latin typeface="Helvetica" charset="0"/>
                <a:cs typeface="Times New Roman" charset="0"/>
              </a:rPr>
              <a:t>Decreasing trends of PM</a:t>
            </a:r>
            <a:r>
              <a:rPr lang="en-US" sz="3200" b="1" baseline="-25000" dirty="0">
                <a:solidFill>
                  <a:srgbClr val="FF6600"/>
                </a:solidFill>
                <a:latin typeface="Helvetica" charset="0"/>
                <a:cs typeface="Times New Roman" charset="0"/>
              </a:rPr>
              <a:t>2.5</a:t>
            </a:r>
            <a:r>
              <a:rPr lang="en-US" sz="3200" b="1" dirty="0">
                <a:solidFill>
                  <a:srgbClr val="FF6600"/>
                </a:solidFill>
                <a:latin typeface="Helvetica" charset="0"/>
                <a:cs typeface="Times New Roman" charset="0"/>
              </a:rPr>
              <a:t> in future </a:t>
            </a:r>
          </a:p>
        </p:txBody>
      </p:sp>
      <p:sp>
        <p:nvSpPr>
          <p:cNvPr id="37893" name="Text Box 45"/>
          <p:cNvSpPr txBox="1">
            <a:spLocks noChangeArrowheads="1"/>
          </p:cNvSpPr>
          <p:nvPr/>
        </p:nvSpPr>
        <p:spPr bwMode="auto">
          <a:xfrm>
            <a:off x="381000" y="5384800"/>
            <a:ext cx="8534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Font typeface="Wingdings" charset="0"/>
              <a:buChar char="Ø"/>
            </a:pPr>
            <a:r>
              <a:rPr lang="en-US" altLang="zh-CN" sz="2000" dirty="0">
                <a:solidFill>
                  <a:srgbClr val="0000FF"/>
                </a:solidFill>
                <a:latin typeface="Helvetica" charset="0"/>
                <a:ea typeface="宋体" charset="0"/>
                <a:cs typeface="Times New Roman" charset="0"/>
              </a:rPr>
              <a:t> By the end of 2050s, the PM</a:t>
            </a:r>
            <a:r>
              <a:rPr lang="en-US" altLang="zh-CN" sz="2000" baseline="-25000" dirty="0">
                <a:solidFill>
                  <a:srgbClr val="0000FF"/>
                </a:solidFill>
                <a:latin typeface="Helvetica" charset="0"/>
                <a:ea typeface="宋体" charset="0"/>
                <a:cs typeface="Times New Roman" charset="0"/>
              </a:rPr>
              <a:t>2.5</a:t>
            </a:r>
            <a:r>
              <a:rPr lang="en-US" altLang="zh-CN" sz="2000" dirty="0">
                <a:solidFill>
                  <a:srgbClr val="0000FF"/>
                </a:solidFill>
                <a:latin typeface="Helvetica" charset="0"/>
                <a:ea typeface="宋体" charset="0"/>
                <a:cs typeface="Times New Roman" charset="0"/>
              </a:rPr>
              <a:t> in the nine regions is less than 5 </a:t>
            </a:r>
            <a:r>
              <a:rPr lang="en-US" altLang="zh-CN" sz="2000" dirty="0" err="1">
                <a:solidFill>
                  <a:srgbClr val="0000FF"/>
                </a:solidFill>
                <a:latin typeface="Helvetica" charset="0"/>
                <a:ea typeface="宋体" charset="0"/>
                <a:cs typeface="Times New Roman" charset="0"/>
              </a:rPr>
              <a:t>ug</a:t>
            </a:r>
            <a:r>
              <a:rPr lang="en-US" altLang="zh-CN" sz="2000" dirty="0">
                <a:solidFill>
                  <a:srgbClr val="0000FF"/>
                </a:solidFill>
                <a:latin typeface="Helvetica" charset="0"/>
                <a:ea typeface="宋体" charset="0"/>
                <a:cs typeface="Times New Roman" charset="0"/>
              </a:rPr>
              <a:t>/m</a:t>
            </a:r>
            <a:r>
              <a:rPr lang="en-US" altLang="zh-CN" sz="2000" baseline="30000" dirty="0">
                <a:solidFill>
                  <a:srgbClr val="0000FF"/>
                </a:solidFill>
                <a:latin typeface="Helvetica" charset="0"/>
                <a:ea typeface="宋体" charset="0"/>
                <a:cs typeface="Times New Roman" charset="0"/>
              </a:rPr>
              <a:t>3</a:t>
            </a:r>
            <a:r>
              <a:rPr lang="en-US" altLang="zh-CN" sz="2000" dirty="0">
                <a:solidFill>
                  <a:srgbClr val="0000FF"/>
                </a:solidFill>
                <a:latin typeface="Helvetica" charset="0"/>
                <a:ea typeface="宋体" charset="0"/>
                <a:cs typeface="Times New Roman" charset="0"/>
              </a:rPr>
              <a:t>, with 16% to 39% reduction in RCP 4.5 and 28% to 44% reduction in RCP 8.5. </a:t>
            </a:r>
            <a:endParaRPr lang="en-US" sz="2000" dirty="0">
              <a:solidFill>
                <a:srgbClr val="0000FF"/>
              </a:solidFill>
              <a:latin typeface="Helvetica" charset="0"/>
              <a:ea typeface="宋体" charset="0"/>
              <a:cs typeface="Times New Roman" charset="0"/>
            </a:endParaRPr>
          </a:p>
        </p:txBody>
      </p:sp>
      <p:pic>
        <p:nvPicPr>
          <p:cNvPr id="3789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44663"/>
            <a:ext cx="8305800" cy="237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381000" y="4473575"/>
            <a:ext cx="8305800" cy="708025"/>
          </a:xfrm>
          <a:prstGeom prst="rect">
            <a:avLst/>
          </a:prstGeom>
          <a:noFill/>
        </p:spPr>
        <p:txBody>
          <a:bodyPr>
            <a:spAutoFit/>
          </a:bodyPr>
          <a:lstStyle/>
          <a:p>
            <a:pPr marL="342900" indent="-342900">
              <a:buFont typeface="Wingdings" pitchFamily="2" charset="2"/>
              <a:buChar char="Ø"/>
              <a:defRPr/>
            </a:pPr>
            <a:r>
              <a:rPr lang="en-US" sz="2000" dirty="0">
                <a:solidFill>
                  <a:srgbClr val="0000FF"/>
                </a:solidFill>
                <a:latin typeface="Helvetica" pitchFamily="-110" charset="0"/>
                <a:ea typeface="宋体" pitchFamily="2" charset="-122"/>
                <a:cs typeface="Times New Roman" pitchFamily="18" charset="0"/>
              </a:rPr>
              <a:t>Compared to O</a:t>
            </a:r>
            <a:r>
              <a:rPr lang="en-US" sz="2000" baseline="-25000" dirty="0">
                <a:solidFill>
                  <a:srgbClr val="0000FF"/>
                </a:solidFill>
                <a:latin typeface="Helvetica" pitchFamily="-110" charset="0"/>
                <a:ea typeface="宋体" pitchFamily="2" charset="-122"/>
                <a:cs typeface="Times New Roman" pitchFamily="18" charset="0"/>
              </a:rPr>
              <a:t>3</a:t>
            </a:r>
            <a:r>
              <a:rPr lang="en-US" sz="2000" dirty="0">
                <a:solidFill>
                  <a:srgbClr val="0000FF"/>
                </a:solidFill>
                <a:latin typeface="Helvetica" pitchFamily="-110" charset="0"/>
                <a:ea typeface="宋体" pitchFamily="2" charset="-122"/>
                <a:cs typeface="Times New Roman" pitchFamily="18" charset="0"/>
              </a:rPr>
              <a:t>, PM</a:t>
            </a:r>
            <a:r>
              <a:rPr lang="en-US" sz="2000" baseline="-25000" dirty="0">
                <a:solidFill>
                  <a:srgbClr val="0000FF"/>
                </a:solidFill>
                <a:latin typeface="Helvetica" pitchFamily="-110" charset="0"/>
                <a:ea typeface="宋体" pitchFamily="2" charset="-122"/>
                <a:cs typeface="Times New Roman" pitchFamily="18" charset="0"/>
              </a:rPr>
              <a:t>2.5</a:t>
            </a:r>
            <a:r>
              <a:rPr lang="en-US" sz="2000" dirty="0">
                <a:solidFill>
                  <a:srgbClr val="0000FF"/>
                </a:solidFill>
                <a:latin typeface="Helvetica" pitchFamily="-110" charset="0"/>
                <a:ea typeface="宋体" pitchFamily="2" charset="-122"/>
                <a:cs typeface="Times New Roman" pitchFamily="18" charset="0"/>
              </a:rPr>
              <a:t> is more related to emission reductions:</a:t>
            </a:r>
          </a:p>
          <a:p>
            <a:pPr>
              <a:defRPr/>
            </a:pPr>
            <a:r>
              <a:rPr lang="en-US" sz="2000" dirty="0">
                <a:solidFill>
                  <a:srgbClr val="0000FF"/>
                </a:solidFill>
                <a:latin typeface="Helvetica" pitchFamily="-110" charset="0"/>
                <a:ea typeface="宋体" pitchFamily="2" charset="-122"/>
                <a:cs typeface="Times New Roman" pitchFamily="18" charset="0"/>
              </a:rPr>
              <a:t>     close to 30% reduction in RCP 4.5 and 60% reduction in RCP 8.5</a:t>
            </a:r>
          </a:p>
        </p:txBody>
      </p:sp>
    </p:spTree>
    <p:extLst>
      <p:ext uri="{BB962C8B-B14F-4D97-AF65-F5344CB8AC3E}">
        <p14:creationId xmlns:p14="http://schemas.microsoft.com/office/powerpoint/2010/main" val="19278452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xfrm>
            <a:off x="0" y="1295400"/>
            <a:ext cx="533400" cy="244476"/>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ormAutofit fontScale="85000" lnSpcReduction="20000"/>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9329041-19A3-AE43-93F8-98120C8868AE}" type="slidenum">
              <a:rPr lang="en-US">
                <a:solidFill>
                  <a:schemeClr val="bg1"/>
                </a:solidFill>
              </a:rPr>
              <a:pPr eaLnBrk="1" hangingPunct="1"/>
              <a:t>23</a:t>
            </a:fld>
            <a:endParaRPr lang="en-US" dirty="0">
              <a:solidFill>
                <a:schemeClr val="bg1"/>
              </a:solidFill>
            </a:endParaRPr>
          </a:p>
        </p:txBody>
      </p:sp>
      <p:sp>
        <p:nvSpPr>
          <p:cNvPr id="38915" name="Text Box 2"/>
          <p:cNvSpPr txBox="1">
            <a:spLocks noChangeArrowheads="1"/>
          </p:cNvSpPr>
          <p:nvPr/>
        </p:nvSpPr>
        <p:spPr bwMode="auto">
          <a:xfrm>
            <a:off x="381000" y="1754187"/>
            <a:ext cx="83058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342900" indent="-342900" eaLnBrk="1" hangingPunct="1">
              <a:buFont typeface="Wingdings" charset="2"/>
              <a:buChar char="§"/>
            </a:pPr>
            <a:r>
              <a:rPr lang="en-US" sz="2400" b="1" dirty="0" smtClean="0">
                <a:solidFill>
                  <a:srgbClr val="0000FF"/>
                </a:solidFill>
                <a:latin typeface="Helvetica" charset="0"/>
                <a:cs typeface="Times New Roman" charset="0"/>
              </a:rPr>
              <a:t>Downscaled climate results </a:t>
            </a:r>
            <a:r>
              <a:rPr lang="en-US" sz="2400" b="1" dirty="0">
                <a:solidFill>
                  <a:srgbClr val="0000FF"/>
                </a:solidFill>
                <a:latin typeface="Helvetica" charset="0"/>
                <a:cs typeface="Times New Roman" charset="0"/>
              </a:rPr>
              <a:t>show significant improvement over global outputs, primarily due to the incorporation of local detailed topography and land use </a:t>
            </a:r>
            <a:r>
              <a:rPr lang="en-US" sz="2400" b="1" dirty="0" smtClean="0">
                <a:solidFill>
                  <a:srgbClr val="0000FF"/>
                </a:solidFill>
                <a:latin typeface="Helvetica" charset="0"/>
                <a:cs typeface="Times New Roman" charset="0"/>
              </a:rPr>
              <a:t>information </a:t>
            </a:r>
            <a:r>
              <a:rPr lang="en-US" sz="2400" b="1" dirty="0" smtClean="0">
                <a:solidFill>
                  <a:srgbClr val="FF6600"/>
                </a:solidFill>
                <a:latin typeface="Helvetica" charset="0"/>
                <a:cs typeface="Times New Roman" charset="0"/>
              </a:rPr>
              <a:t>(it is a temporary step, challenging down the way)</a:t>
            </a:r>
            <a:endParaRPr lang="en-US" sz="2400" b="1" dirty="0" smtClean="0">
              <a:solidFill>
                <a:srgbClr val="FF6600"/>
              </a:solidFill>
              <a:latin typeface="Helvetica" charset="0"/>
              <a:cs typeface="Times New Roman" charset="0"/>
            </a:endParaRPr>
          </a:p>
          <a:p>
            <a:pPr marL="342900" indent="-342900" eaLnBrk="1" hangingPunct="1">
              <a:buFont typeface="Wingdings" charset="2"/>
              <a:buChar char="§"/>
            </a:pPr>
            <a:endParaRPr lang="en-US" sz="2400" b="1" dirty="0">
              <a:solidFill>
                <a:srgbClr val="0000FF"/>
              </a:solidFill>
              <a:latin typeface="Helvetica" charset="0"/>
              <a:cs typeface="Times New Roman" charset="0"/>
            </a:endParaRPr>
          </a:p>
          <a:p>
            <a:pPr marL="342900" indent="-342900" eaLnBrk="1" hangingPunct="1">
              <a:buFont typeface="Wingdings" charset="2"/>
              <a:buChar char="§"/>
            </a:pPr>
            <a:r>
              <a:rPr lang="en-US" sz="2400" b="1" dirty="0" smtClean="0">
                <a:solidFill>
                  <a:srgbClr val="0000FF"/>
                </a:solidFill>
                <a:latin typeface="Helvetica" charset="0"/>
                <a:cs typeface="Times New Roman" charset="0"/>
              </a:rPr>
              <a:t>In </a:t>
            </a:r>
            <a:r>
              <a:rPr lang="en-US" sz="2400" b="1" dirty="0">
                <a:solidFill>
                  <a:srgbClr val="0000FF"/>
                </a:solidFill>
                <a:latin typeface="Helvetica" charset="0"/>
                <a:cs typeface="Times New Roman" charset="0"/>
              </a:rPr>
              <a:t>future climate, more intense and frequency heat waves and extreme precipitation were </a:t>
            </a:r>
            <a:r>
              <a:rPr lang="en-US" sz="2400" b="1" dirty="0" smtClean="0">
                <a:solidFill>
                  <a:srgbClr val="0000FF"/>
                </a:solidFill>
                <a:latin typeface="Helvetica" charset="0"/>
                <a:cs typeface="Times New Roman" charset="0"/>
              </a:rPr>
              <a:t>projected</a:t>
            </a:r>
          </a:p>
          <a:p>
            <a:pPr marL="342900" indent="-342900" eaLnBrk="1" hangingPunct="1">
              <a:buFont typeface="Wingdings" charset="2"/>
              <a:buChar char="§"/>
            </a:pPr>
            <a:endParaRPr lang="en-US" sz="2400" b="1" dirty="0">
              <a:solidFill>
                <a:srgbClr val="0000FF"/>
              </a:solidFill>
              <a:latin typeface="Helvetica" charset="0"/>
              <a:cs typeface="Times New Roman" charset="0"/>
            </a:endParaRPr>
          </a:p>
          <a:p>
            <a:pPr marL="342900" indent="-342900" eaLnBrk="1" hangingPunct="1">
              <a:buFont typeface="Wingdings" charset="2"/>
              <a:buChar char="§"/>
            </a:pPr>
            <a:r>
              <a:rPr lang="en-US" sz="2400" b="1" dirty="0" smtClean="0">
                <a:solidFill>
                  <a:srgbClr val="0000FF"/>
                </a:solidFill>
                <a:latin typeface="Helvetica" charset="0"/>
                <a:cs typeface="Times New Roman" charset="0"/>
              </a:rPr>
              <a:t>In </a:t>
            </a:r>
            <a:r>
              <a:rPr lang="en-US" sz="2400" b="1" dirty="0">
                <a:solidFill>
                  <a:srgbClr val="0000FF"/>
                </a:solidFill>
                <a:latin typeface="Helvetica" charset="0"/>
                <a:cs typeface="Times New Roman" charset="0"/>
              </a:rPr>
              <a:t>RCP 4.5, ozone concentrations show significant decrease by the end of 2050s; In RCP 8.5, ozone concentration could increase from combined climate and emission effects  </a:t>
            </a:r>
          </a:p>
        </p:txBody>
      </p:sp>
      <p:sp>
        <p:nvSpPr>
          <p:cNvPr id="38917" name="Rectangle 4"/>
          <p:cNvSpPr>
            <a:spLocks noChangeArrowheads="1"/>
          </p:cNvSpPr>
          <p:nvPr/>
        </p:nvSpPr>
        <p:spPr bwMode="auto">
          <a:xfrm>
            <a:off x="3352800" y="457200"/>
            <a:ext cx="2578951"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dirty="0" smtClean="0">
                <a:solidFill>
                  <a:srgbClr val="FF6600"/>
                </a:solidFill>
                <a:latin typeface="Helvetica" charset="0"/>
                <a:cs typeface="Times New Roman" charset="0"/>
              </a:rPr>
              <a:t>Implications</a:t>
            </a:r>
            <a:endParaRPr lang="en-US" sz="3200" b="1" dirty="0">
              <a:solidFill>
                <a:srgbClr val="FF6600"/>
              </a:solidFill>
              <a:latin typeface="Helvetica" charset="0"/>
              <a:cs typeface="Times New Roman" charset="0"/>
            </a:endParaRPr>
          </a:p>
        </p:txBody>
      </p:sp>
    </p:spTree>
    <p:extLst>
      <p:ext uri="{BB962C8B-B14F-4D97-AF65-F5344CB8AC3E}">
        <p14:creationId xmlns:p14="http://schemas.microsoft.com/office/powerpoint/2010/main" val="2739904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ormAutofit fontScale="85000" lnSpcReduction="20000"/>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258B9C6-AAB1-F041-B762-4EB435FDB559}" type="slidenum">
              <a:rPr lang="en-US">
                <a:solidFill>
                  <a:srgbClr val="FFFFFF"/>
                </a:solidFill>
              </a:rPr>
              <a:pPr eaLnBrk="1" hangingPunct="1"/>
              <a:t>24</a:t>
            </a:fld>
            <a:endParaRPr lang="en-US">
              <a:solidFill>
                <a:srgbClr val="FFFFFF"/>
              </a:solidFill>
            </a:endParaRPr>
          </a:p>
        </p:txBody>
      </p:sp>
      <p:sp>
        <p:nvSpPr>
          <p:cNvPr id="39939" name="Line 3"/>
          <p:cNvSpPr>
            <a:spLocks noChangeShapeType="1"/>
          </p:cNvSpPr>
          <p:nvPr/>
        </p:nvSpPr>
        <p:spPr bwMode="auto">
          <a:xfrm>
            <a:off x="381000" y="1219200"/>
            <a:ext cx="82296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9940" name="Rectangle 4"/>
          <p:cNvSpPr>
            <a:spLocks noChangeArrowheads="1"/>
          </p:cNvSpPr>
          <p:nvPr/>
        </p:nvSpPr>
        <p:spPr bwMode="auto">
          <a:xfrm>
            <a:off x="0" y="381000"/>
            <a:ext cx="91440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sz="3200" b="1" dirty="0" smtClean="0">
                <a:solidFill>
                  <a:srgbClr val="FF6600"/>
                </a:solidFill>
                <a:latin typeface="Helvetica" charset="0"/>
                <a:cs typeface="Times New Roman" charset="0"/>
              </a:rPr>
              <a:t>What’s next steps</a:t>
            </a:r>
            <a:endParaRPr lang="en-US" sz="3200" b="1" dirty="0">
              <a:solidFill>
                <a:srgbClr val="FF6600"/>
              </a:solidFill>
              <a:latin typeface="Helvetica" charset="0"/>
              <a:cs typeface="Times New Roman" charset="0"/>
            </a:endParaRPr>
          </a:p>
        </p:txBody>
      </p:sp>
      <p:sp>
        <p:nvSpPr>
          <p:cNvPr id="6" name="Rectangle 56"/>
          <p:cNvSpPr>
            <a:spLocks noChangeArrowheads="1"/>
          </p:cNvSpPr>
          <p:nvPr/>
        </p:nvSpPr>
        <p:spPr bwMode="auto">
          <a:xfrm>
            <a:off x="304800" y="1812260"/>
            <a:ext cx="8305800"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285750" indent="-285750">
              <a:buFont typeface="Wingdings" charset="0"/>
              <a:buChar char="Ø"/>
            </a:pPr>
            <a:r>
              <a:rPr lang="en-US" sz="2400" dirty="0">
                <a:solidFill>
                  <a:srgbClr val="0000FF"/>
                </a:solidFill>
                <a:latin typeface="Helvetica" charset="0"/>
                <a:cs typeface="Times New Roman" charset="0"/>
              </a:rPr>
              <a:t>Sensitivity studies of physics selections and </a:t>
            </a:r>
            <a:r>
              <a:rPr lang="en-US" sz="2400" dirty="0" smtClean="0">
                <a:solidFill>
                  <a:srgbClr val="0000FF"/>
                </a:solidFill>
                <a:latin typeface="Helvetica" charset="0"/>
                <a:cs typeface="Times New Roman" charset="0"/>
              </a:rPr>
              <a:t>nudging techniques</a:t>
            </a:r>
            <a:r>
              <a:rPr lang="en-US" sz="2400" dirty="0">
                <a:solidFill>
                  <a:srgbClr val="0000FF"/>
                </a:solidFill>
                <a:latin typeface="Helvetica" charset="0"/>
                <a:cs typeface="Times New Roman" charset="0"/>
              </a:rPr>
              <a:t>, in particular, comparison of downscaling </a:t>
            </a:r>
            <a:r>
              <a:rPr lang="en-US" sz="2400" dirty="0" smtClean="0">
                <a:solidFill>
                  <a:srgbClr val="0000FF"/>
                </a:solidFill>
                <a:latin typeface="Helvetica" charset="0"/>
                <a:cs typeface="Times New Roman" charset="0"/>
              </a:rPr>
              <a:t>include HOMME (first </a:t>
            </a:r>
            <a:r>
              <a:rPr lang="en-US" sz="2400" dirty="0" smtClean="0">
                <a:solidFill>
                  <a:srgbClr val="0000FF"/>
                </a:solidFill>
                <a:latin typeface="Helvetica" charset="0"/>
                <a:cs typeface="Times New Roman" charset="0"/>
              </a:rPr>
              <a:t>order, second order is ongoing)</a:t>
            </a:r>
            <a:endParaRPr lang="en-US" sz="2400" dirty="0">
              <a:solidFill>
                <a:srgbClr val="0000FF"/>
              </a:solidFill>
              <a:latin typeface="Helvetica" charset="0"/>
              <a:cs typeface="Times New Roman" charset="0"/>
            </a:endParaRPr>
          </a:p>
        </p:txBody>
      </p:sp>
      <p:sp>
        <p:nvSpPr>
          <p:cNvPr id="7" name="Rectangle 6"/>
          <p:cNvSpPr>
            <a:spLocks noChangeArrowheads="1"/>
          </p:cNvSpPr>
          <p:nvPr/>
        </p:nvSpPr>
        <p:spPr bwMode="auto">
          <a:xfrm>
            <a:off x="304800" y="3905072"/>
            <a:ext cx="83058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Wingdings" charset="0"/>
              <a:buChar char="Ø"/>
            </a:pPr>
            <a:r>
              <a:rPr lang="en-US" sz="2400" dirty="0">
                <a:solidFill>
                  <a:srgbClr val="0000FF"/>
                </a:solidFill>
                <a:latin typeface="Helvetica" charset="0"/>
                <a:cs typeface="Times New Roman" charset="0"/>
              </a:rPr>
              <a:t>Sensitivity studies by comparing present climate/emissions and future climate/emissions as well as the discussion of biogenic emissions, lightning </a:t>
            </a:r>
            <a:r>
              <a:rPr lang="en-US" sz="2400" dirty="0" err="1">
                <a:solidFill>
                  <a:srgbClr val="0000FF"/>
                </a:solidFill>
                <a:latin typeface="Helvetica" charset="0"/>
                <a:cs typeface="Times New Roman" charset="0"/>
              </a:rPr>
              <a:t>NOx</a:t>
            </a:r>
            <a:endParaRPr lang="en-US" sz="2400" dirty="0">
              <a:solidFill>
                <a:srgbClr val="0000FF"/>
              </a:solidFill>
              <a:latin typeface="Helvetica" charset="0"/>
              <a:cs typeface="Times New Roman" charset="0"/>
            </a:endParaRPr>
          </a:p>
        </p:txBody>
      </p:sp>
      <p:sp>
        <p:nvSpPr>
          <p:cNvPr id="9" name="Rectangle 56"/>
          <p:cNvSpPr>
            <a:spLocks noChangeArrowheads="1"/>
          </p:cNvSpPr>
          <p:nvPr/>
        </p:nvSpPr>
        <p:spPr bwMode="auto">
          <a:xfrm>
            <a:off x="304800" y="3048000"/>
            <a:ext cx="830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285750" indent="-285750">
              <a:buFont typeface="Wingdings" charset="0"/>
              <a:buChar char="Ø"/>
            </a:pPr>
            <a:r>
              <a:rPr lang="en-US" sz="2400" dirty="0">
                <a:solidFill>
                  <a:srgbClr val="0000FF"/>
                </a:solidFill>
                <a:latin typeface="Helvetica" charset="0"/>
                <a:cs typeface="Times New Roman" charset="0"/>
              </a:rPr>
              <a:t>Impact of resolution scales: 1degree – 36 km - 12 km – 4 km </a:t>
            </a:r>
          </a:p>
        </p:txBody>
      </p:sp>
      <p:sp>
        <p:nvSpPr>
          <p:cNvPr id="10" name="Rectangle 56"/>
          <p:cNvSpPr>
            <a:spLocks noChangeArrowheads="1"/>
          </p:cNvSpPr>
          <p:nvPr/>
        </p:nvSpPr>
        <p:spPr bwMode="auto">
          <a:xfrm>
            <a:off x="304800" y="5171926"/>
            <a:ext cx="830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285750" indent="-285750">
              <a:buFont typeface="Wingdings" charset="0"/>
              <a:buChar char="Ø"/>
            </a:pPr>
            <a:r>
              <a:rPr lang="en-US" sz="2400" dirty="0">
                <a:solidFill>
                  <a:srgbClr val="0000FF"/>
                </a:solidFill>
                <a:latin typeface="Helvetica" charset="0"/>
                <a:cs typeface="Times New Roman" charset="0"/>
              </a:rPr>
              <a:t>Extending the three year future simulations to 6 </a:t>
            </a:r>
            <a:r>
              <a:rPr lang="en-US" sz="2400" dirty="0" smtClean="0">
                <a:solidFill>
                  <a:srgbClr val="0000FF"/>
                </a:solidFill>
                <a:latin typeface="Helvetica" charset="0"/>
                <a:cs typeface="Times New Roman" charset="0"/>
              </a:rPr>
              <a:t>(finished) and </a:t>
            </a:r>
            <a:r>
              <a:rPr lang="en-US" sz="2400" dirty="0">
                <a:solidFill>
                  <a:srgbClr val="0000FF"/>
                </a:solidFill>
                <a:latin typeface="Helvetica" charset="0"/>
                <a:cs typeface="Times New Roman" charset="0"/>
              </a:rPr>
              <a:t>even 10 years to investigate inter-annual variability </a:t>
            </a:r>
          </a:p>
        </p:txBody>
      </p:sp>
    </p:spTree>
    <p:extLst>
      <p:ext uri="{BB962C8B-B14F-4D97-AF65-F5344CB8AC3E}">
        <p14:creationId xmlns:p14="http://schemas.microsoft.com/office/powerpoint/2010/main" val="3464252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09600" y="1659553"/>
            <a:ext cx="77724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eaLnBrk="1" hangingPunct="1">
              <a:spcBef>
                <a:spcPct val="50000"/>
              </a:spcBef>
            </a:pPr>
            <a:r>
              <a:rPr lang="en-US" sz="2000" b="1" dirty="0">
                <a:solidFill>
                  <a:srgbClr val="0000FF"/>
                </a:solidFill>
                <a:latin typeface="Helvetica"/>
                <a:cs typeface="Times New Roman" charset="0"/>
              </a:rPr>
              <a:t>This research was supported in part by the National Science Foundation through </a:t>
            </a:r>
            <a:r>
              <a:rPr lang="en-US" sz="2000" b="1" dirty="0" err="1">
                <a:solidFill>
                  <a:srgbClr val="0000FF"/>
                </a:solidFill>
                <a:latin typeface="Helvetica"/>
                <a:cs typeface="Times New Roman" charset="0"/>
              </a:rPr>
              <a:t>TeraGrid</a:t>
            </a:r>
            <a:r>
              <a:rPr lang="en-US" sz="2000" b="1" dirty="0">
                <a:solidFill>
                  <a:srgbClr val="0000FF"/>
                </a:solidFill>
                <a:latin typeface="Helvetica"/>
                <a:cs typeface="Times New Roman" charset="0"/>
              </a:rPr>
              <a:t> resources provided by National Institute for Computational Sciences (NICS) under grant number [TG-ATM110009]. </a:t>
            </a:r>
          </a:p>
          <a:p>
            <a:pPr algn="just" eaLnBrk="1" hangingPunct="1">
              <a:spcBef>
                <a:spcPct val="50000"/>
              </a:spcBef>
            </a:pPr>
            <a:r>
              <a:rPr lang="en-US" sz="2000" b="1" dirty="0">
                <a:solidFill>
                  <a:srgbClr val="0000FF"/>
                </a:solidFill>
                <a:latin typeface="Helvetica"/>
                <a:cs typeface="Times New Roman" charset="0"/>
              </a:rPr>
              <a:t>This research also used resources of the Oak Ridge Leadership Computing Facility at the Oak Ridge National Laboratory, which is supported by the Office of Science of the U.S. Department of Energy under Contract No. DE-AC05-00OR22725. </a:t>
            </a:r>
          </a:p>
          <a:p>
            <a:pPr algn="just" eaLnBrk="1" hangingPunct="1">
              <a:spcBef>
                <a:spcPct val="50000"/>
              </a:spcBef>
            </a:pPr>
            <a:r>
              <a:rPr lang="en-US" sz="2000" b="1" dirty="0">
                <a:solidFill>
                  <a:srgbClr val="0000FF"/>
                </a:solidFill>
                <a:latin typeface="Helvetica"/>
                <a:cs typeface="Times New Roman" charset="0"/>
              </a:rPr>
              <a:t>This work was partially sponsored by the Centers for Disease Control and Prevention (CDC) under a research project cooperative agreement (5 U01 EH000405).</a:t>
            </a:r>
            <a:r>
              <a:rPr lang="en-US" sz="2000" dirty="0">
                <a:solidFill>
                  <a:srgbClr val="0000FF"/>
                </a:solidFill>
                <a:latin typeface="Helvetica"/>
                <a:cs typeface="Times New Roman" charset="0"/>
              </a:rPr>
              <a:t> </a:t>
            </a:r>
          </a:p>
        </p:txBody>
      </p:sp>
      <p:sp>
        <p:nvSpPr>
          <p:cNvPr id="40964" name="Rectangle 6"/>
          <p:cNvSpPr>
            <a:spLocks noChangeArrowheads="1"/>
          </p:cNvSpPr>
          <p:nvPr/>
        </p:nvSpPr>
        <p:spPr bwMode="auto">
          <a:xfrm>
            <a:off x="2590542" y="457200"/>
            <a:ext cx="3810258"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dirty="0">
                <a:solidFill>
                  <a:srgbClr val="FF6600"/>
                </a:solidFill>
                <a:latin typeface="Helvetica" charset="0"/>
                <a:cs typeface="Times New Roman" charset="0"/>
              </a:rPr>
              <a:t>Acknowledgement</a:t>
            </a:r>
          </a:p>
        </p:txBody>
      </p:sp>
    </p:spTree>
    <p:extLst>
      <p:ext uri="{BB962C8B-B14F-4D97-AF65-F5344CB8AC3E}">
        <p14:creationId xmlns:p14="http://schemas.microsoft.com/office/powerpoint/2010/main" val="3839593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5457825"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62000" y="5791200"/>
            <a:ext cx="6629400" cy="584776"/>
          </a:xfrm>
          <a:prstGeom prst="rect">
            <a:avLst/>
          </a:prstGeom>
        </p:spPr>
        <p:txBody>
          <a:bodyPr wrap="square">
            <a:spAutoFit/>
          </a:bodyPr>
          <a:lstStyle/>
          <a:p>
            <a:r>
              <a:rPr lang="en-US" sz="3200" b="1" i="1" dirty="0">
                <a:solidFill>
                  <a:srgbClr val="0000FF"/>
                </a:solidFill>
                <a:latin typeface="Tahoma" charset="0"/>
              </a:rPr>
              <a:t>Thank you for your attention!</a:t>
            </a:r>
          </a:p>
        </p:txBody>
      </p:sp>
    </p:spTree>
    <p:extLst>
      <p:ext uri="{BB962C8B-B14F-4D97-AF65-F5344CB8AC3E}">
        <p14:creationId xmlns:p14="http://schemas.microsoft.com/office/powerpoint/2010/main" val="1082651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ormAutofit fontScale="85000" lnSpcReduction="20000"/>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4F77AAA-B656-C943-965B-94BF7D87C028}" type="slidenum">
              <a:rPr lang="en-US">
                <a:solidFill>
                  <a:schemeClr val="bg1"/>
                </a:solidFill>
              </a:rPr>
              <a:pPr eaLnBrk="1" hangingPunct="1"/>
              <a:t>3</a:t>
            </a:fld>
            <a:endParaRPr lang="en-US" dirty="0">
              <a:solidFill>
                <a:schemeClr val="bg1"/>
              </a:solidFill>
            </a:endParaRPr>
          </a:p>
        </p:txBody>
      </p:sp>
      <p:sp>
        <p:nvSpPr>
          <p:cNvPr id="14339" name="Text Box 2"/>
          <p:cNvSpPr txBox="1">
            <a:spLocks noChangeArrowheads="1"/>
          </p:cNvSpPr>
          <p:nvPr/>
        </p:nvSpPr>
        <p:spPr bwMode="auto">
          <a:xfrm>
            <a:off x="1219200" y="152400"/>
            <a:ext cx="769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endParaRPr lang="en-US" sz="1200">
              <a:solidFill>
                <a:srgbClr val="0000FF"/>
              </a:solidFill>
              <a:latin typeface="Arial Narrow" charset="0"/>
              <a:cs typeface="Times New Roman" charset="0"/>
            </a:endParaRPr>
          </a:p>
        </p:txBody>
      </p:sp>
      <p:sp>
        <p:nvSpPr>
          <p:cNvPr id="14340" name="Text Box 32"/>
          <p:cNvSpPr txBox="1">
            <a:spLocks noChangeArrowheads="1"/>
          </p:cNvSpPr>
          <p:nvPr/>
        </p:nvSpPr>
        <p:spPr bwMode="auto">
          <a:xfrm>
            <a:off x="228600" y="1549400"/>
            <a:ext cx="868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dirty="0" smtClean="0">
                <a:solidFill>
                  <a:srgbClr val="0000FF"/>
                </a:solidFill>
                <a:latin typeface="Helvetica" charset="0"/>
                <a:cs typeface="Times New Roman" charset="0"/>
              </a:rPr>
              <a:t>Assessing </a:t>
            </a:r>
            <a:r>
              <a:rPr lang="en-US" sz="2400" dirty="0">
                <a:solidFill>
                  <a:srgbClr val="0000FF"/>
                </a:solidFill>
                <a:latin typeface="Helvetica" charset="0"/>
                <a:cs typeface="Times New Roman" charset="0"/>
              </a:rPr>
              <a:t>the Cumulative Climate-Related </a:t>
            </a:r>
            <a:r>
              <a:rPr lang="en-US" sz="2400" dirty="0" smtClean="0">
                <a:solidFill>
                  <a:srgbClr val="0000FF"/>
                </a:solidFill>
                <a:latin typeface="Helvetica" charset="0"/>
                <a:cs typeface="Times New Roman" charset="0"/>
              </a:rPr>
              <a:t>Health Risks </a:t>
            </a:r>
            <a:r>
              <a:rPr lang="en-US" sz="2400" dirty="0">
                <a:solidFill>
                  <a:srgbClr val="0000FF"/>
                </a:solidFill>
                <a:latin typeface="Helvetica" charset="0"/>
                <a:cs typeface="Times New Roman" charset="0"/>
              </a:rPr>
              <a:t>in the Eastern </a:t>
            </a:r>
            <a:r>
              <a:rPr lang="en-US" sz="2400" dirty="0" smtClean="0">
                <a:solidFill>
                  <a:srgbClr val="0000FF"/>
                </a:solidFill>
                <a:latin typeface="Helvetica" charset="0"/>
                <a:cs typeface="Times New Roman" charset="0"/>
              </a:rPr>
              <a:t>US</a:t>
            </a:r>
            <a:endParaRPr lang="en-US" sz="2400" dirty="0">
              <a:solidFill>
                <a:srgbClr val="0000FF"/>
              </a:solidFill>
              <a:latin typeface="Helvetica" charset="0"/>
              <a:cs typeface="Times New Roman" charset="0"/>
            </a:endParaRPr>
          </a:p>
        </p:txBody>
      </p:sp>
      <p:sp>
        <p:nvSpPr>
          <p:cNvPr id="14341" name="Rectangle 33"/>
          <p:cNvSpPr>
            <a:spLocks noChangeArrowheads="1"/>
          </p:cNvSpPr>
          <p:nvPr/>
        </p:nvSpPr>
        <p:spPr bwMode="auto">
          <a:xfrm>
            <a:off x="304800" y="304800"/>
            <a:ext cx="830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3200" b="1" dirty="0">
                <a:solidFill>
                  <a:srgbClr val="FF6600"/>
                </a:solidFill>
                <a:latin typeface="Helvetica" charset="0"/>
                <a:cs typeface="Times New Roman" charset="0"/>
              </a:rPr>
              <a:t>Objective of the s</a:t>
            </a:r>
            <a:r>
              <a:rPr lang="en-US" sz="3200" b="1" dirty="0" smtClean="0">
                <a:solidFill>
                  <a:srgbClr val="FF6600"/>
                </a:solidFill>
                <a:latin typeface="Helvetica" charset="0"/>
                <a:cs typeface="Times New Roman" charset="0"/>
              </a:rPr>
              <a:t>tudy </a:t>
            </a:r>
            <a:endParaRPr lang="en-US" sz="3200" b="1" dirty="0">
              <a:solidFill>
                <a:srgbClr val="FF6600"/>
              </a:solidFill>
              <a:latin typeface="Helvetica" charset="0"/>
              <a:cs typeface="Times New Roman" charset="0"/>
            </a:endParaRPr>
          </a:p>
        </p:txBody>
      </p:sp>
      <p:sp>
        <p:nvSpPr>
          <p:cNvPr id="14342" name="Line 34"/>
          <p:cNvSpPr>
            <a:spLocks noChangeShapeType="1"/>
          </p:cNvSpPr>
          <p:nvPr/>
        </p:nvSpPr>
        <p:spPr bwMode="auto">
          <a:xfrm>
            <a:off x="304800" y="1066800"/>
            <a:ext cx="85344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rgbClr val="0000FF"/>
              </a:solidFill>
            </a:endParaRPr>
          </a:p>
        </p:txBody>
      </p:sp>
      <p:sp>
        <p:nvSpPr>
          <p:cNvPr id="14343" name="Rectangle 3"/>
          <p:cNvSpPr>
            <a:spLocks noChangeArrowheads="1"/>
          </p:cNvSpPr>
          <p:nvPr/>
        </p:nvSpPr>
        <p:spPr bwMode="auto">
          <a:xfrm>
            <a:off x="1295400" y="2362200"/>
            <a:ext cx="588762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0000FF"/>
                </a:solidFill>
              </a:rPr>
              <a:t>Funded by Center for Disease Control and </a:t>
            </a:r>
            <a:r>
              <a:rPr lang="en-US" dirty="0" smtClean="0">
                <a:solidFill>
                  <a:srgbClr val="0000FF"/>
                </a:solidFill>
              </a:rPr>
              <a:t>Prevention</a:t>
            </a:r>
          </a:p>
          <a:p>
            <a:endParaRPr lang="en-US" dirty="0" smtClean="0">
              <a:solidFill>
                <a:srgbClr val="0000FF"/>
              </a:solidFill>
            </a:endParaRPr>
          </a:p>
          <a:p>
            <a:r>
              <a:rPr lang="en-US" b="1" dirty="0"/>
              <a:t>The results presented here are the views of the authors and </a:t>
            </a:r>
            <a:endParaRPr lang="en-US" b="1" dirty="0" smtClean="0"/>
          </a:p>
          <a:p>
            <a:r>
              <a:rPr lang="en-US" b="1" dirty="0" smtClean="0"/>
              <a:t>not </a:t>
            </a:r>
            <a:r>
              <a:rPr lang="en-US" b="1" dirty="0"/>
              <a:t>the official views of the </a:t>
            </a:r>
            <a:r>
              <a:rPr lang="en-US" b="1" dirty="0" smtClean="0"/>
              <a:t>CDC</a:t>
            </a:r>
            <a:endParaRPr lang="en-US" b="1" dirty="0"/>
          </a:p>
          <a:p>
            <a:r>
              <a:rPr lang="en-US" dirty="0" smtClean="0">
                <a:solidFill>
                  <a:srgbClr val="0000FF"/>
                </a:solidFill>
              </a:rPr>
              <a:t> </a:t>
            </a:r>
            <a:endParaRPr lang="en-US" dirty="0">
              <a:solidFill>
                <a:srgbClr val="0000FF"/>
              </a:solidFill>
            </a:endParaRPr>
          </a:p>
        </p:txBody>
      </p:sp>
      <p:sp>
        <p:nvSpPr>
          <p:cNvPr id="2" name="Rectangle 1"/>
          <p:cNvSpPr>
            <a:spLocks noChangeArrowheads="1"/>
          </p:cNvSpPr>
          <p:nvPr/>
        </p:nvSpPr>
        <p:spPr bwMode="auto">
          <a:xfrm>
            <a:off x="304800" y="3683000"/>
            <a:ext cx="8305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spcBef>
                <a:spcPct val="50000"/>
              </a:spcBef>
              <a:buFont typeface="Wingdings" charset="0"/>
              <a:buChar char="Ø"/>
            </a:pPr>
            <a:r>
              <a:rPr lang="en-US" dirty="0">
                <a:solidFill>
                  <a:srgbClr val="0000FF"/>
                </a:solidFill>
                <a:latin typeface="Helvetica" charset="0"/>
                <a:cs typeface="Times New Roman" charset="0"/>
              </a:rPr>
              <a:t>Identify locations and population groups at risk for specific climate related health threats, such as heat waves.</a:t>
            </a:r>
          </a:p>
        </p:txBody>
      </p:sp>
      <p:sp>
        <p:nvSpPr>
          <p:cNvPr id="5" name="Rectangle 4"/>
          <p:cNvSpPr>
            <a:spLocks noChangeArrowheads="1"/>
          </p:cNvSpPr>
          <p:nvPr/>
        </p:nvSpPr>
        <p:spPr bwMode="auto">
          <a:xfrm>
            <a:off x="304800" y="4953000"/>
            <a:ext cx="830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spcBef>
                <a:spcPct val="50000"/>
              </a:spcBef>
              <a:buFont typeface="Wingdings" charset="0"/>
              <a:buChar char="Ø"/>
            </a:pPr>
            <a:r>
              <a:rPr lang="en-US">
                <a:solidFill>
                  <a:srgbClr val="0000FF"/>
                </a:solidFill>
                <a:latin typeface="Helvetica" charset="0"/>
                <a:cs typeface="Times New Roman" charset="0"/>
              </a:rPr>
              <a:t>Identify environmental conditions, disease risks, and disease occurrences related to climate and air quality change, and assess their public health impact.</a:t>
            </a:r>
          </a:p>
        </p:txBody>
      </p:sp>
      <p:sp>
        <p:nvSpPr>
          <p:cNvPr id="6" name="Rectangle 5"/>
          <p:cNvSpPr/>
          <p:nvPr/>
        </p:nvSpPr>
        <p:spPr>
          <a:xfrm>
            <a:off x="1524000" y="4330700"/>
            <a:ext cx="5638800" cy="3937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b="1" dirty="0">
                <a:solidFill>
                  <a:srgbClr val="FF0011"/>
                </a:solidFill>
              </a:rPr>
              <a:t>High resolution regional climate modeling</a:t>
            </a:r>
          </a:p>
        </p:txBody>
      </p:sp>
      <p:sp>
        <p:nvSpPr>
          <p:cNvPr id="12" name="Rectangle 11"/>
          <p:cNvSpPr/>
          <p:nvPr/>
        </p:nvSpPr>
        <p:spPr>
          <a:xfrm>
            <a:off x="1676400" y="5930900"/>
            <a:ext cx="5638800" cy="3937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b="1" dirty="0">
                <a:solidFill>
                  <a:srgbClr val="FF0011"/>
                </a:solidFill>
              </a:rPr>
              <a:t>High resolution regional air quality modeling</a:t>
            </a:r>
          </a:p>
        </p:txBody>
      </p:sp>
    </p:spTree>
    <p:extLst>
      <p:ext uri="{BB962C8B-B14F-4D97-AF65-F5344CB8AC3E}">
        <p14:creationId xmlns:p14="http://schemas.microsoft.com/office/powerpoint/2010/main" val="1080287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ormAutofit fontScale="85000" lnSpcReduction="20000"/>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4F77AAA-B656-C943-965B-94BF7D87C028}" type="slidenum">
              <a:rPr lang="en-US">
                <a:solidFill>
                  <a:srgbClr val="FFFFFF"/>
                </a:solidFill>
              </a:rPr>
              <a:pPr eaLnBrk="1" hangingPunct="1"/>
              <a:t>4</a:t>
            </a:fld>
            <a:endParaRPr lang="en-US" dirty="0">
              <a:solidFill>
                <a:srgbClr val="FFFFFF"/>
              </a:solidFill>
            </a:endParaRPr>
          </a:p>
        </p:txBody>
      </p:sp>
      <p:sp>
        <p:nvSpPr>
          <p:cNvPr id="14339" name="Text Box 2"/>
          <p:cNvSpPr txBox="1">
            <a:spLocks noChangeArrowheads="1"/>
          </p:cNvSpPr>
          <p:nvPr/>
        </p:nvSpPr>
        <p:spPr bwMode="auto">
          <a:xfrm>
            <a:off x="1219200" y="152400"/>
            <a:ext cx="769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endParaRPr lang="en-US" sz="1200">
              <a:solidFill>
                <a:srgbClr val="0000FF"/>
              </a:solidFill>
              <a:latin typeface="Arial Narrow" charset="0"/>
              <a:cs typeface="Times New Roman" charset="0"/>
            </a:endParaRPr>
          </a:p>
        </p:txBody>
      </p:sp>
      <p:sp>
        <p:nvSpPr>
          <p:cNvPr id="14342" name="Line 34"/>
          <p:cNvSpPr>
            <a:spLocks noChangeShapeType="1"/>
          </p:cNvSpPr>
          <p:nvPr/>
        </p:nvSpPr>
        <p:spPr bwMode="auto">
          <a:xfrm>
            <a:off x="304800" y="1066800"/>
            <a:ext cx="85344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rgbClr val="0000FF"/>
              </a:solidFill>
            </a:endParaRPr>
          </a:p>
        </p:txBody>
      </p:sp>
      <p:pic>
        <p:nvPicPr>
          <p:cNvPr id="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1371600"/>
            <a:ext cx="1878013"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50" y="5272088"/>
            <a:ext cx="1535113"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39"/>
          <p:cNvSpPr>
            <a:spLocks/>
          </p:cNvSpPr>
          <p:nvPr/>
        </p:nvSpPr>
        <p:spPr bwMode="auto">
          <a:xfrm rot="16200000">
            <a:off x="6519069" y="1980407"/>
            <a:ext cx="409575" cy="2751137"/>
          </a:xfrm>
          <a:prstGeom prst="rightBrace">
            <a:avLst>
              <a:gd name="adj1" fmla="val 55975"/>
              <a:gd name="adj2" fmla="val 50000"/>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FF"/>
              </a:solidFill>
            </a:endParaRPr>
          </a:p>
        </p:txBody>
      </p:sp>
      <p:sp>
        <p:nvSpPr>
          <p:cNvPr id="14" name="Text Box 32"/>
          <p:cNvSpPr txBox="1">
            <a:spLocks noChangeArrowheads="1"/>
          </p:cNvSpPr>
          <p:nvPr/>
        </p:nvSpPr>
        <p:spPr bwMode="auto">
          <a:xfrm>
            <a:off x="3182938" y="2055813"/>
            <a:ext cx="2151062"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sz="2000" b="1" dirty="0">
                <a:solidFill>
                  <a:srgbClr val="0000FF"/>
                </a:solidFill>
                <a:latin typeface="Helvetica" charset="0"/>
              </a:rPr>
              <a:t>Climate Change</a:t>
            </a:r>
          </a:p>
        </p:txBody>
      </p:sp>
      <p:sp>
        <p:nvSpPr>
          <p:cNvPr id="15" name="Line 34"/>
          <p:cNvSpPr>
            <a:spLocks noChangeShapeType="1"/>
          </p:cNvSpPr>
          <p:nvPr/>
        </p:nvSpPr>
        <p:spPr bwMode="auto">
          <a:xfrm>
            <a:off x="5294313" y="2209800"/>
            <a:ext cx="582612" cy="0"/>
          </a:xfrm>
          <a:prstGeom prst="line">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pic>
        <p:nvPicPr>
          <p:cNvPr id="16"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439863"/>
            <a:ext cx="191135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8050" y="3629025"/>
            <a:ext cx="1516063"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ine 33"/>
          <p:cNvSpPr>
            <a:spLocks noChangeShapeType="1"/>
          </p:cNvSpPr>
          <p:nvPr/>
        </p:nvSpPr>
        <p:spPr bwMode="auto">
          <a:xfrm flipH="1">
            <a:off x="2673350" y="2209800"/>
            <a:ext cx="509588" cy="0"/>
          </a:xfrm>
          <a:prstGeom prst="line">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sp>
        <p:nvSpPr>
          <p:cNvPr id="19" name="Line 35"/>
          <p:cNvSpPr>
            <a:spLocks noChangeShapeType="1"/>
          </p:cNvSpPr>
          <p:nvPr/>
        </p:nvSpPr>
        <p:spPr bwMode="auto">
          <a:xfrm>
            <a:off x="3352800" y="2438400"/>
            <a:ext cx="30163" cy="3857625"/>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sp>
        <p:nvSpPr>
          <p:cNvPr id="20" name="Line 36"/>
          <p:cNvSpPr>
            <a:spLocks noChangeShapeType="1"/>
          </p:cNvSpPr>
          <p:nvPr/>
        </p:nvSpPr>
        <p:spPr bwMode="auto">
          <a:xfrm flipH="1">
            <a:off x="2436813" y="4313238"/>
            <a:ext cx="946150" cy="0"/>
          </a:xfrm>
          <a:prstGeom prst="line">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sp>
        <p:nvSpPr>
          <p:cNvPr id="21" name="Line 37"/>
          <p:cNvSpPr>
            <a:spLocks noChangeShapeType="1"/>
          </p:cNvSpPr>
          <p:nvPr/>
        </p:nvSpPr>
        <p:spPr bwMode="auto">
          <a:xfrm flipH="1">
            <a:off x="2436813" y="5954713"/>
            <a:ext cx="946150" cy="0"/>
          </a:xfrm>
          <a:prstGeom prst="line">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sp>
        <p:nvSpPr>
          <p:cNvPr id="22" name="Line 40"/>
          <p:cNvSpPr>
            <a:spLocks noChangeShapeType="1"/>
          </p:cNvSpPr>
          <p:nvPr/>
        </p:nvSpPr>
        <p:spPr bwMode="auto">
          <a:xfrm>
            <a:off x="1635125" y="3217863"/>
            <a:ext cx="0" cy="411162"/>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sp>
        <p:nvSpPr>
          <p:cNvPr id="23" name="Text Box 41"/>
          <p:cNvSpPr txBox="1">
            <a:spLocks noChangeArrowheads="1"/>
          </p:cNvSpPr>
          <p:nvPr/>
        </p:nvSpPr>
        <p:spPr bwMode="auto">
          <a:xfrm>
            <a:off x="1905000" y="3149600"/>
            <a:ext cx="1660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sz="2000" b="1" dirty="0">
                <a:solidFill>
                  <a:srgbClr val="0000FF"/>
                </a:solidFill>
                <a:latin typeface="Helvetica" charset="0"/>
              </a:rPr>
              <a:t>Air Quality</a:t>
            </a:r>
          </a:p>
        </p:txBody>
      </p:sp>
      <p:sp>
        <p:nvSpPr>
          <p:cNvPr id="24" name="Text Box 42"/>
          <p:cNvSpPr txBox="1">
            <a:spLocks noChangeArrowheads="1"/>
          </p:cNvSpPr>
          <p:nvPr/>
        </p:nvSpPr>
        <p:spPr bwMode="auto">
          <a:xfrm>
            <a:off x="2362200" y="4572000"/>
            <a:ext cx="19526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sz="2000" b="1" dirty="0">
                <a:solidFill>
                  <a:srgbClr val="0000FF"/>
                </a:solidFill>
                <a:latin typeface="Helvetica" charset="0"/>
              </a:rPr>
              <a:t>Public Health</a:t>
            </a:r>
          </a:p>
        </p:txBody>
      </p:sp>
      <p:sp>
        <p:nvSpPr>
          <p:cNvPr id="25" name="Text Box 43"/>
          <p:cNvSpPr txBox="1">
            <a:spLocks noChangeArrowheads="1"/>
          </p:cNvSpPr>
          <p:nvPr/>
        </p:nvSpPr>
        <p:spPr bwMode="auto">
          <a:xfrm>
            <a:off x="2436813" y="6296025"/>
            <a:ext cx="2744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sz="2000">
                <a:solidFill>
                  <a:srgbClr val="0000FF"/>
                </a:solidFill>
                <a:latin typeface="Helvetica" charset="0"/>
              </a:rPr>
              <a:t>Agriculture and Food</a:t>
            </a:r>
          </a:p>
        </p:txBody>
      </p:sp>
      <p:sp>
        <p:nvSpPr>
          <p:cNvPr id="26" name="Text Box 45"/>
          <p:cNvSpPr txBox="1">
            <a:spLocks noChangeArrowheads="1"/>
          </p:cNvSpPr>
          <p:nvPr/>
        </p:nvSpPr>
        <p:spPr bwMode="auto">
          <a:xfrm>
            <a:off x="4800600" y="2819400"/>
            <a:ext cx="10953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sz="2000" b="1" dirty="0">
                <a:solidFill>
                  <a:srgbClr val="0000FF"/>
                </a:solidFill>
                <a:latin typeface="Helvetica" charset="0"/>
              </a:rPr>
              <a:t>Energy</a:t>
            </a:r>
          </a:p>
        </p:txBody>
      </p:sp>
      <p:sp>
        <p:nvSpPr>
          <p:cNvPr id="27" name="Rectangle 50"/>
          <p:cNvSpPr>
            <a:spLocks noChangeArrowheads="1"/>
          </p:cNvSpPr>
          <p:nvPr/>
        </p:nvSpPr>
        <p:spPr bwMode="auto">
          <a:xfrm>
            <a:off x="457200" y="304800"/>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dirty="0">
                <a:solidFill>
                  <a:srgbClr val="FF6600"/>
                </a:solidFill>
                <a:latin typeface="Helvetica" charset="0"/>
              </a:rPr>
              <a:t>Impacts of Climate Change</a:t>
            </a:r>
          </a:p>
        </p:txBody>
      </p:sp>
      <p:sp>
        <p:nvSpPr>
          <p:cNvPr id="28" name="Line 51"/>
          <p:cNvSpPr>
            <a:spLocks noChangeShapeType="1"/>
          </p:cNvSpPr>
          <p:nvPr/>
        </p:nvSpPr>
        <p:spPr bwMode="auto">
          <a:xfrm>
            <a:off x="381000" y="1219200"/>
            <a:ext cx="8229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pic>
        <p:nvPicPr>
          <p:cNvPr id="29" name="Picture 52" descr="p01_Akins_Rowden_Interior_05_04_2011-s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5029200"/>
            <a:ext cx="17748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Line 53"/>
          <p:cNvSpPr>
            <a:spLocks noChangeShapeType="1"/>
          </p:cNvSpPr>
          <p:nvPr/>
        </p:nvSpPr>
        <p:spPr bwMode="auto">
          <a:xfrm>
            <a:off x="3352800" y="5638800"/>
            <a:ext cx="762000" cy="0"/>
          </a:xfrm>
          <a:prstGeom prst="line">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sp>
        <p:nvSpPr>
          <p:cNvPr id="31" name="Text Box 54"/>
          <p:cNvSpPr txBox="1">
            <a:spLocks noChangeArrowheads="1"/>
          </p:cNvSpPr>
          <p:nvPr/>
        </p:nvSpPr>
        <p:spPr bwMode="auto">
          <a:xfrm>
            <a:off x="5943600" y="5562600"/>
            <a:ext cx="27447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sz="2000" dirty="0" smtClean="0">
                <a:solidFill>
                  <a:srgbClr val="0000FF"/>
                </a:solidFill>
                <a:latin typeface="Helvetica" charset="0"/>
              </a:rPr>
              <a:t>Ecosystem, Water </a:t>
            </a:r>
            <a:r>
              <a:rPr lang="en-US" sz="2000" dirty="0">
                <a:solidFill>
                  <a:srgbClr val="0000FF"/>
                </a:solidFill>
                <a:latin typeface="Helvetica" charset="0"/>
              </a:rPr>
              <a:t>Resources and Water Quality</a:t>
            </a:r>
          </a:p>
        </p:txBody>
      </p:sp>
      <p:sp>
        <p:nvSpPr>
          <p:cNvPr id="32" name="Line 33"/>
          <p:cNvSpPr>
            <a:spLocks noChangeShapeType="1"/>
          </p:cNvSpPr>
          <p:nvPr/>
        </p:nvSpPr>
        <p:spPr bwMode="auto">
          <a:xfrm flipH="1">
            <a:off x="5257800" y="2387600"/>
            <a:ext cx="585788" cy="0"/>
          </a:xfrm>
          <a:prstGeom prst="line">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sp>
        <p:nvSpPr>
          <p:cNvPr id="33" name="Line 34"/>
          <p:cNvSpPr>
            <a:spLocks noChangeShapeType="1"/>
          </p:cNvSpPr>
          <p:nvPr/>
        </p:nvSpPr>
        <p:spPr bwMode="auto">
          <a:xfrm>
            <a:off x="2667000" y="2387600"/>
            <a:ext cx="506412" cy="0"/>
          </a:xfrm>
          <a:prstGeom prst="line">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pic>
        <p:nvPicPr>
          <p:cNvPr id="34" name="Picture 27"/>
          <p:cNvPicPr>
            <a:picLocks noChangeAspect="1" noChangeArrowheads="1"/>
          </p:cNvPicPr>
          <p:nvPr/>
        </p:nvPicPr>
        <p:blipFill>
          <a:blip r:embed="rId8"/>
          <a:srcRect/>
          <a:stretch>
            <a:fillRect/>
          </a:stretch>
        </p:blipFill>
        <p:spPr bwMode="auto">
          <a:xfrm>
            <a:off x="7848600" y="3505200"/>
            <a:ext cx="1219200" cy="1011238"/>
          </a:xfrm>
          <a:prstGeom prst="rect">
            <a:avLst/>
          </a:prstGeom>
          <a:noFill/>
          <a:ln w="9525">
            <a:noFill/>
            <a:miter lim="800000"/>
            <a:headEnd/>
            <a:tailEnd/>
          </a:ln>
        </p:spPr>
      </p:pic>
      <p:pic>
        <p:nvPicPr>
          <p:cNvPr id="35" name="Picture 24" descr="C:\Users\mrp\Desktop\Images\wind-turbines_CNr74_18770_360x125.jpg"/>
          <p:cNvPicPr>
            <a:picLocks noChangeAspect="1" noChangeArrowheads="1"/>
          </p:cNvPicPr>
          <p:nvPr/>
        </p:nvPicPr>
        <p:blipFill>
          <a:blip r:embed="rId9"/>
          <a:srcRect/>
          <a:stretch>
            <a:fillRect/>
          </a:stretch>
        </p:blipFill>
        <p:spPr bwMode="auto">
          <a:xfrm>
            <a:off x="5334000" y="3505200"/>
            <a:ext cx="1295400" cy="990600"/>
          </a:xfrm>
          <a:prstGeom prst="rect">
            <a:avLst/>
          </a:prstGeom>
          <a:noFill/>
          <a:ln w="9525">
            <a:noFill/>
            <a:miter lim="800000"/>
            <a:headEnd/>
            <a:tailEnd/>
          </a:ln>
        </p:spPr>
      </p:pic>
      <p:pic>
        <p:nvPicPr>
          <p:cNvPr id="36" name="Picture 27"/>
          <p:cNvPicPr>
            <a:picLocks noChangeAspect="1"/>
          </p:cNvPicPr>
          <p:nvPr/>
        </p:nvPicPr>
        <p:blipFill>
          <a:blip r:embed="rId10"/>
          <a:srcRect/>
          <a:stretch>
            <a:fillRect/>
          </a:stretch>
        </p:blipFill>
        <p:spPr bwMode="auto">
          <a:xfrm>
            <a:off x="4267200" y="3505200"/>
            <a:ext cx="1066800" cy="1206500"/>
          </a:xfrm>
          <a:prstGeom prst="rect">
            <a:avLst/>
          </a:prstGeom>
          <a:noFill/>
          <a:ln w="9525">
            <a:noFill/>
            <a:miter lim="800000"/>
            <a:headEnd/>
            <a:tailEnd/>
          </a:ln>
        </p:spPr>
      </p:pic>
      <p:pic>
        <p:nvPicPr>
          <p:cNvPr id="37" name="Picture 28"/>
          <p:cNvPicPr>
            <a:picLocks noChangeAspect="1"/>
          </p:cNvPicPr>
          <p:nvPr/>
        </p:nvPicPr>
        <p:blipFill>
          <a:blip r:embed="rId11"/>
          <a:srcRect/>
          <a:stretch>
            <a:fillRect/>
          </a:stretch>
        </p:blipFill>
        <p:spPr bwMode="auto">
          <a:xfrm>
            <a:off x="6591300" y="3505200"/>
            <a:ext cx="1257300" cy="1019175"/>
          </a:xfrm>
          <a:prstGeom prst="rect">
            <a:avLst/>
          </a:prstGeom>
          <a:noFill/>
          <a:ln w="9525">
            <a:noFill/>
            <a:miter lim="800000"/>
            <a:headEnd/>
            <a:tailEnd/>
          </a:ln>
        </p:spPr>
      </p:pic>
      <p:sp>
        <p:nvSpPr>
          <p:cNvPr id="38" name="AutoShape 39"/>
          <p:cNvSpPr>
            <a:spLocks/>
          </p:cNvSpPr>
          <p:nvPr/>
        </p:nvSpPr>
        <p:spPr bwMode="auto">
          <a:xfrm rot="16200000">
            <a:off x="6403181" y="1651795"/>
            <a:ext cx="354013" cy="3298825"/>
          </a:xfrm>
          <a:prstGeom prst="rightBrace">
            <a:avLst>
              <a:gd name="adj1" fmla="val 55953"/>
              <a:gd name="adj2" fmla="val 50000"/>
            </a:avLst>
          </a:prstGeom>
          <a:solidFill>
            <a:srgbClr val="FF6600"/>
          </a:solidFill>
          <a:ln w="38100">
            <a:solidFill>
              <a:schemeClr val="bg1"/>
            </a:solidFill>
            <a:round/>
            <a:headEnd/>
            <a:tailEnd/>
          </a:ln>
        </p:spPr>
        <p:txBody>
          <a:bodyPr wrap="none" anchor="ctr">
            <a:prstTxWarp prst="textNoShape">
              <a:avLst/>
            </a:prstTxWarp>
          </a:bodyPr>
          <a:lstStyle/>
          <a:p>
            <a:endParaRPr lang="en-US"/>
          </a:p>
        </p:txBody>
      </p:sp>
      <p:sp>
        <p:nvSpPr>
          <p:cNvPr id="2" name="TextBox 1"/>
          <p:cNvSpPr txBox="1"/>
          <p:nvPr/>
        </p:nvSpPr>
        <p:spPr>
          <a:xfrm>
            <a:off x="3581400" y="2362200"/>
            <a:ext cx="1524000" cy="338554"/>
          </a:xfrm>
          <a:prstGeom prst="rect">
            <a:avLst/>
          </a:prstGeom>
          <a:noFill/>
        </p:spPr>
        <p:txBody>
          <a:bodyPr wrap="square" rtlCol="0">
            <a:spAutoFit/>
          </a:bodyPr>
          <a:lstStyle/>
          <a:p>
            <a:r>
              <a:rPr lang="en-US" sz="1600" dirty="0" smtClean="0"/>
              <a:t>(Extreme events)</a:t>
            </a:r>
            <a:endParaRPr lang="en-US" sz="1600" dirty="0"/>
          </a:p>
        </p:txBody>
      </p:sp>
      <p:sp>
        <p:nvSpPr>
          <p:cNvPr id="3" name="Oval 2"/>
          <p:cNvSpPr/>
          <p:nvPr/>
        </p:nvSpPr>
        <p:spPr>
          <a:xfrm>
            <a:off x="1828800" y="3124200"/>
            <a:ext cx="1676400" cy="457200"/>
          </a:xfrm>
          <a:prstGeom prst="ellipse">
            <a:avLst/>
          </a:prstGeom>
          <a:noFill/>
          <a:ln>
            <a:solidFill>
              <a:srgbClr val="FF001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30612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4-Point Star 13"/>
          <p:cNvSpPr/>
          <p:nvPr/>
        </p:nvSpPr>
        <p:spPr>
          <a:xfrm>
            <a:off x="609600" y="2362200"/>
            <a:ext cx="533400" cy="533400"/>
          </a:xfrm>
          <a:prstGeom prst="star4">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4-Point Star 14"/>
          <p:cNvSpPr/>
          <p:nvPr/>
        </p:nvSpPr>
        <p:spPr>
          <a:xfrm>
            <a:off x="609600" y="3352800"/>
            <a:ext cx="533400" cy="533400"/>
          </a:xfrm>
          <a:prstGeom prst="star4">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609600" y="4648200"/>
            <a:ext cx="533400" cy="533400"/>
          </a:xfrm>
          <a:prstGeom prst="star4">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1"/>
          </p:nvPr>
        </p:nvSpPr>
        <p:spPr>
          <a:xfrm>
            <a:off x="0" y="1981200"/>
            <a:ext cx="3352800" cy="4114800"/>
          </a:xfrm>
        </p:spPr>
        <p:txBody>
          <a:bodyPr>
            <a:normAutofit fontScale="70000" lnSpcReduction="20000"/>
          </a:bodyPr>
          <a:lstStyle/>
          <a:p>
            <a:pPr algn="r">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Arial" charset="0"/>
                <a:ea typeface="DejaVu Sans" charset="0"/>
                <a:cs typeface="DejaVu Sans" charset="0"/>
              </a:rPr>
              <a:t>CO</a:t>
            </a:r>
            <a:r>
              <a:rPr lang="en-US" baseline="-25000" dirty="0" smtClean="0">
                <a:latin typeface="Arial" charset="0"/>
                <a:ea typeface="DejaVu Sans" charset="0"/>
                <a:cs typeface="DejaVu Sans" charset="0"/>
              </a:rPr>
              <a:t>2</a:t>
            </a:r>
            <a:r>
              <a:rPr lang="en-US" dirty="0" smtClean="0">
                <a:latin typeface="Arial" charset="0"/>
                <a:ea typeface="DejaVu Sans" charset="0"/>
                <a:cs typeface="DejaVu Sans" charset="0"/>
              </a:rPr>
              <a:t>, CH</a:t>
            </a:r>
            <a:r>
              <a:rPr lang="en-US" baseline="-25000" dirty="0" smtClean="0">
                <a:latin typeface="Arial" charset="0"/>
                <a:ea typeface="DejaVu Sans" charset="0"/>
                <a:cs typeface="DejaVu Sans" charset="0"/>
              </a:rPr>
              <a:t>4</a:t>
            </a:r>
            <a:r>
              <a:rPr lang="en-US" dirty="0" smtClean="0">
                <a:latin typeface="Arial" charset="0"/>
                <a:ea typeface="DejaVu Sans" charset="0"/>
                <a:cs typeface="DejaVu Sans" charset="0"/>
              </a:rPr>
              <a:t> and N</a:t>
            </a:r>
            <a:r>
              <a:rPr lang="en-US" baseline="-25000" dirty="0" smtClean="0">
                <a:latin typeface="Arial" charset="0"/>
                <a:ea typeface="DejaVu Sans" charset="0"/>
                <a:cs typeface="DejaVu Sans" charset="0"/>
              </a:rPr>
              <a:t>2</a:t>
            </a:r>
            <a:r>
              <a:rPr lang="en-US" dirty="0" smtClean="0">
                <a:latin typeface="Arial" charset="0"/>
                <a:ea typeface="DejaVu Sans" charset="0"/>
                <a:cs typeface="DejaVu Sans" charset="0"/>
              </a:rPr>
              <a:t>O</a:t>
            </a:r>
          </a:p>
          <a:p>
            <a:pPr algn="r">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Arial" charset="0"/>
                <a:ea typeface="DejaVu Sans" charset="0"/>
                <a:cs typeface="DejaVu Sans" charset="0"/>
              </a:rPr>
              <a:t>Concentrations</a:t>
            </a:r>
          </a:p>
          <a:p>
            <a:pPr algn="r">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Arial" charset="0"/>
                <a:ea typeface="DejaVu Sans" charset="0"/>
                <a:cs typeface="DejaVu Sans" charset="0"/>
              </a:rPr>
              <a:t>	Far exceed </a:t>
            </a:r>
          </a:p>
          <a:p>
            <a:pPr algn="r">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Arial" charset="0"/>
                <a:ea typeface="DejaVu Sans" charset="0"/>
                <a:cs typeface="DejaVu Sans" charset="0"/>
              </a:rPr>
              <a:t>pre-industrial values</a:t>
            </a:r>
          </a:p>
          <a:p>
            <a:pPr algn="r">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latin typeface="Arial" charset="0"/>
              <a:ea typeface="DejaVu Sans" charset="0"/>
              <a:cs typeface="DejaVu Sans" charset="0"/>
            </a:endParaRPr>
          </a:p>
          <a:p>
            <a:pPr algn="r">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latin typeface="Arial" charset="0"/>
              <a:ea typeface="DejaVu Sans" charset="0"/>
              <a:cs typeface="DejaVu Sans" charset="0"/>
            </a:endParaRPr>
          </a:p>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Arial" charset="0"/>
                <a:ea typeface="DejaVu Sans" charset="0"/>
                <a:cs typeface="DejaVu Sans" charset="0"/>
              </a:rPr>
              <a:t>Increased markedly</a:t>
            </a:r>
          </a:p>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Arial" charset="0"/>
                <a:ea typeface="DejaVu Sans" charset="0"/>
                <a:cs typeface="DejaVu Sans" charset="0"/>
              </a:rPr>
              <a:t>since 1750 due to</a:t>
            </a:r>
          </a:p>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Arial" charset="0"/>
                <a:ea typeface="DejaVu Sans" charset="0"/>
                <a:cs typeface="DejaVu Sans" charset="0"/>
              </a:rPr>
              <a:t>human activities</a:t>
            </a:r>
          </a:p>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latin typeface="Arial" charset="0"/>
              <a:ea typeface="DejaVu Sans" charset="0"/>
              <a:cs typeface="DejaVu Sans" charset="0"/>
            </a:endParaRPr>
          </a:p>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Arial" charset="0"/>
                <a:ea typeface="DejaVu Sans" charset="0"/>
                <a:cs typeface="DejaVu Sans" charset="0"/>
              </a:rPr>
              <a:t>Show Relatively little</a:t>
            </a:r>
          </a:p>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Arial" charset="0"/>
                <a:ea typeface="DejaVu Sans" charset="0"/>
                <a:cs typeface="DejaVu Sans" charset="0"/>
              </a:rPr>
              <a:t>variation before</a:t>
            </a:r>
          </a:p>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Arial" charset="0"/>
                <a:ea typeface="DejaVu Sans" charset="0"/>
                <a:cs typeface="DejaVu Sans" charset="0"/>
              </a:rPr>
              <a:t>the industrial era</a:t>
            </a:r>
          </a:p>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latin typeface="Arial" charset="0"/>
              <a:ea typeface="DejaVu Sans" charset="0"/>
              <a:cs typeface="DejaVu Sans" charset="0"/>
            </a:endParaRPr>
          </a:p>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latin typeface="Arial" charset="0"/>
              <a:ea typeface="DejaVu Sans" charset="0"/>
              <a:cs typeface="DejaVu Sans" charset="0"/>
            </a:endParaRPr>
          </a:p>
          <a:p>
            <a:pPr algn="r">
              <a:buNone/>
            </a:pPr>
            <a:endParaRPr lang="en-US" dirty="0"/>
          </a:p>
        </p:txBody>
      </p:sp>
      <p:sp>
        <p:nvSpPr>
          <p:cNvPr id="3" name="Title 2"/>
          <p:cNvSpPr>
            <a:spLocks noGrp="1"/>
          </p:cNvSpPr>
          <p:nvPr>
            <p:ph type="title"/>
          </p:nvPr>
        </p:nvSpPr>
        <p:spPr>
          <a:xfrm>
            <a:off x="228600" y="152400"/>
            <a:ext cx="4381500" cy="914400"/>
          </a:xfrm>
        </p:spPr>
        <p:txBody>
          <a:bodyPr>
            <a:normAutofit fontScale="90000"/>
          </a:bodyPr>
          <a:lstStyle/>
          <a:p>
            <a:pPr algn="l"/>
            <a:r>
              <a:rPr lang="en-US" sz="2800" b="1" dirty="0" smtClean="0"/>
              <a:t>Human and Natural Drivers of Climate Change</a:t>
            </a:r>
            <a:endParaRPr lang="en-US" sz="2800" b="1" dirty="0"/>
          </a:p>
        </p:txBody>
      </p:sp>
      <p:pic>
        <p:nvPicPr>
          <p:cNvPr id="6" name="Picture 1"/>
          <p:cNvPicPr>
            <a:picLocks noGrp="1" noChangeAspect="1" noChangeArrowheads="1"/>
          </p:cNvPicPr>
          <p:nvPr>
            <p:ph sz="half" idx="2"/>
          </p:nvPr>
        </p:nvPicPr>
        <p:blipFill>
          <a:blip r:embed="rId2" cstate="print"/>
          <a:srcRect/>
          <a:stretch>
            <a:fillRect/>
          </a:stretch>
        </p:blipFill>
        <p:spPr bwMode="auto">
          <a:xfrm>
            <a:off x="5791200" y="105773"/>
            <a:ext cx="3276600" cy="6675120"/>
          </a:xfrm>
          <a:prstGeom prst="rect">
            <a:avLst/>
          </a:prstGeom>
          <a:noFill/>
          <a:ln w="9525">
            <a:noFill/>
            <a:round/>
            <a:headEnd/>
            <a:tailEnd/>
          </a:ln>
          <a:effectLst/>
        </p:spPr>
      </p:pic>
      <p:cxnSp>
        <p:nvCxnSpPr>
          <p:cNvPr id="8" name="Straight Arrow Connector 7"/>
          <p:cNvCxnSpPr/>
          <p:nvPr/>
        </p:nvCxnSpPr>
        <p:spPr>
          <a:xfrm flipV="1">
            <a:off x="3657600" y="1600200"/>
            <a:ext cx="1905000" cy="762000"/>
          </a:xfrm>
          <a:prstGeom prst="straightConnector1">
            <a:avLst/>
          </a:prstGeom>
          <a:ln w="5715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657600" y="3733800"/>
            <a:ext cx="1905000" cy="1588"/>
          </a:xfrm>
          <a:prstGeom prst="straightConnector1">
            <a:avLst/>
          </a:prstGeom>
          <a:ln w="5715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19500" y="4887109"/>
            <a:ext cx="1981200" cy="914400"/>
          </a:xfrm>
          <a:prstGeom prst="straightConnector1">
            <a:avLst/>
          </a:prstGeom>
          <a:ln w="5715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2400" y="6477000"/>
            <a:ext cx="1447800" cy="276999"/>
          </a:xfrm>
          <a:prstGeom prst="rect">
            <a:avLst/>
          </a:prstGeom>
          <a:noFill/>
        </p:spPr>
        <p:txBody>
          <a:bodyPr wrap="square" rtlCol="0">
            <a:spAutoFit/>
          </a:bodyPr>
          <a:lstStyle/>
          <a:p>
            <a:r>
              <a:rPr lang="en-US" sz="1200" dirty="0" smtClean="0"/>
              <a:t>IPCC AR 4, 2007</a:t>
            </a:r>
            <a:endParaRPr lang="en-US" sz="1200" dirty="0"/>
          </a:p>
        </p:txBody>
      </p:sp>
      <p:sp>
        <p:nvSpPr>
          <p:cNvPr id="13" name="Slide Number Placeholder 5"/>
          <p:cNvSpPr>
            <a:spLocks noGrp="1"/>
          </p:cNvSpPr>
          <p:nvPr>
            <p:ph type="sldNum" sz="quarter" idx="4294967295"/>
          </p:nvPr>
        </p:nvSpPr>
        <p:spPr>
          <a:xfrm>
            <a:off x="152400" y="1272222"/>
            <a:ext cx="533400" cy="244476"/>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o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4F77AAA-B656-C943-965B-94BF7D87C028}" type="slidenum">
              <a:rPr lang="en-US" sz="1200">
                <a:solidFill>
                  <a:srgbClr val="FFFFFF"/>
                </a:solidFill>
              </a:rPr>
              <a:pPr eaLnBrk="1" hangingPunct="1"/>
              <a:t>5</a:t>
            </a:fld>
            <a:endParaRPr lang="en-US" sz="1200" dirty="0">
              <a:solidFill>
                <a:srgbClr val="FFFFFF"/>
              </a:solidFill>
            </a:endParaRPr>
          </a:p>
        </p:txBody>
      </p:sp>
    </p:spTree>
    <p:extLst>
      <p:ext uri="{BB962C8B-B14F-4D97-AF65-F5344CB8AC3E}">
        <p14:creationId xmlns:p14="http://schemas.microsoft.com/office/powerpoint/2010/main" val="3372953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2"/>
          </p:nvPr>
        </p:nvSpPr>
        <p:spPr>
          <a:xfrm>
            <a:off x="0" y="1295400"/>
            <a:ext cx="533400" cy="244476"/>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ormAutofit fontScale="85000" lnSpcReduction="20000"/>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C2E751B-FED2-714C-9C04-D7080F915B37}" type="slidenum">
              <a:rPr lang="en-US">
                <a:solidFill>
                  <a:schemeClr val="bg1"/>
                </a:solidFill>
              </a:rPr>
              <a:pPr eaLnBrk="1" hangingPunct="1"/>
              <a:t>6</a:t>
            </a:fld>
            <a:endParaRPr lang="en-US" dirty="0">
              <a:solidFill>
                <a:schemeClr val="bg1"/>
              </a:solidFill>
            </a:endParaRPr>
          </a:p>
        </p:txBody>
      </p:sp>
      <p:sp>
        <p:nvSpPr>
          <p:cNvPr id="415748" name="Text Box 4"/>
          <p:cNvSpPr txBox="1">
            <a:spLocks noChangeArrowheads="1"/>
          </p:cNvSpPr>
          <p:nvPr/>
        </p:nvSpPr>
        <p:spPr bwMode="auto">
          <a:xfrm>
            <a:off x="4876800" y="1524000"/>
            <a:ext cx="4267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000" b="1">
                <a:solidFill>
                  <a:srgbClr val="3366FF"/>
                </a:solidFill>
                <a:latin typeface="Helvetica" charset="0"/>
                <a:cs typeface="Times New Roman" charset="0"/>
              </a:rPr>
              <a:t>Regional Climate/Chem Model</a:t>
            </a:r>
          </a:p>
          <a:p>
            <a:pPr algn="ctr" eaLnBrk="1" hangingPunct="1">
              <a:spcBef>
                <a:spcPct val="50000"/>
              </a:spcBef>
            </a:pPr>
            <a:r>
              <a:rPr lang="en-US" sz="2000" b="1">
                <a:solidFill>
                  <a:srgbClr val="3366FF"/>
                </a:solidFill>
                <a:latin typeface="Helvetica" charset="0"/>
                <a:cs typeface="Times New Roman" charset="0"/>
              </a:rPr>
              <a:t>WRF 3.2.1/CMAQ 5.0</a:t>
            </a:r>
          </a:p>
        </p:txBody>
      </p:sp>
      <p:sp>
        <p:nvSpPr>
          <p:cNvPr id="15364" name="Text Box 26"/>
          <p:cNvSpPr txBox="1">
            <a:spLocks noChangeArrowheads="1"/>
          </p:cNvSpPr>
          <p:nvPr/>
        </p:nvSpPr>
        <p:spPr bwMode="auto">
          <a:xfrm>
            <a:off x="304800" y="1524000"/>
            <a:ext cx="4343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000" b="1">
                <a:solidFill>
                  <a:srgbClr val="3366FF"/>
                </a:solidFill>
                <a:latin typeface="Helvetica" charset="0"/>
                <a:cs typeface="Times New Roman" charset="0"/>
              </a:rPr>
              <a:t>Community Earth System Model</a:t>
            </a:r>
          </a:p>
          <a:p>
            <a:pPr algn="ctr" eaLnBrk="1" hangingPunct="1">
              <a:spcBef>
                <a:spcPct val="50000"/>
              </a:spcBef>
            </a:pPr>
            <a:r>
              <a:rPr lang="en-US" sz="2000" b="1">
                <a:solidFill>
                  <a:srgbClr val="3366FF"/>
                </a:solidFill>
                <a:latin typeface="Helvetica" charset="0"/>
                <a:cs typeface="Times New Roman" charset="0"/>
              </a:rPr>
              <a:t>CESM 1.0</a:t>
            </a:r>
          </a:p>
        </p:txBody>
      </p:sp>
      <p:sp>
        <p:nvSpPr>
          <p:cNvPr id="15365" name="Rectangle 40"/>
          <p:cNvSpPr>
            <a:spLocks noChangeArrowheads="1"/>
          </p:cNvSpPr>
          <p:nvPr/>
        </p:nvSpPr>
        <p:spPr bwMode="auto">
          <a:xfrm>
            <a:off x="304800" y="304800"/>
            <a:ext cx="830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3200" b="1" dirty="0">
                <a:solidFill>
                  <a:srgbClr val="FF6600"/>
                </a:solidFill>
                <a:latin typeface="Helvetica" charset="0"/>
                <a:cs typeface="Times New Roman" charset="0"/>
              </a:rPr>
              <a:t>Overview of the study </a:t>
            </a:r>
          </a:p>
        </p:txBody>
      </p:sp>
      <p:sp>
        <p:nvSpPr>
          <p:cNvPr id="415786" name="Text Box 28"/>
          <p:cNvSpPr txBox="1">
            <a:spLocks noChangeArrowheads="1"/>
          </p:cNvSpPr>
          <p:nvPr/>
        </p:nvSpPr>
        <p:spPr bwMode="auto">
          <a:xfrm>
            <a:off x="5334000" y="5653088"/>
            <a:ext cx="342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a:solidFill>
                  <a:srgbClr val="3366FF"/>
                </a:solidFill>
                <a:latin typeface="Helvetica" charset="0"/>
                <a:cs typeface="Times New Roman" charset="0"/>
              </a:rPr>
              <a:t>D1/D2/D3: 36-12-4 km </a:t>
            </a:r>
          </a:p>
        </p:txBody>
      </p:sp>
      <p:grpSp>
        <p:nvGrpSpPr>
          <p:cNvPr id="15368" name="Group 42"/>
          <p:cNvGrpSpPr>
            <a:grpSpLocks/>
          </p:cNvGrpSpPr>
          <p:nvPr/>
        </p:nvGrpSpPr>
        <p:grpSpPr bwMode="auto">
          <a:xfrm>
            <a:off x="-76200" y="2266950"/>
            <a:ext cx="4778375" cy="3810000"/>
            <a:chOff x="0" y="1104"/>
            <a:chExt cx="3010" cy="2400"/>
          </a:xfrm>
        </p:grpSpPr>
        <p:sp>
          <p:nvSpPr>
            <p:cNvPr id="15372" name="Text Box 38"/>
            <p:cNvSpPr txBox="1">
              <a:spLocks noChangeArrowheads="1"/>
            </p:cNvSpPr>
            <p:nvPr/>
          </p:nvSpPr>
          <p:spPr bwMode="auto">
            <a:xfrm>
              <a:off x="0" y="2240"/>
              <a:ext cx="768"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1400" b="1">
                  <a:solidFill>
                    <a:srgbClr val="3366FF"/>
                  </a:solidFill>
                  <a:latin typeface="Helvetica" charset="0"/>
                  <a:cs typeface="Times New Roman" charset="0"/>
                </a:rPr>
                <a:t>Community Land Model</a:t>
              </a:r>
            </a:p>
            <a:p>
              <a:pPr algn="ctr"/>
              <a:r>
                <a:rPr lang="en-US" sz="1400" b="1">
                  <a:solidFill>
                    <a:srgbClr val="3366FF"/>
                  </a:solidFill>
                  <a:latin typeface="Helvetica" charset="0"/>
                  <a:cs typeface="Times New Roman" charset="0"/>
                </a:rPr>
                <a:t>(CLM)</a:t>
              </a:r>
            </a:p>
          </p:txBody>
        </p:sp>
        <p:grpSp>
          <p:nvGrpSpPr>
            <p:cNvPr id="15373" name="Group 41"/>
            <p:cNvGrpSpPr>
              <a:grpSpLocks/>
            </p:cNvGrpSpPr>
            <p:nvPr/>
          </p:nvGrpSpPr>
          <p:grpSpPr bwMode="auto">
            <a:xfrm>
              <a:off x="528" y="1104"/>
              <a:ext cx="2482" cy="2400"/>
              <a:chOff x="528" y="1104"/>
              <a:chExt cx="2482" cy="2400"/>
            </a:xfrm>
          </p:grpSpPr>
          <p:pic>
            <p:nvPicPr>
              <p:cNvPr id="15374"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 y="1488"/>
                <a:ext cx="2021"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Line 31"/>
              <p:cNvSpPr>
                <a:spLocks noChangeShapeType="1"/>
              </p:cNvSpPr>
              <p:nvPr/>
            </p:nvSpPr>
            <p:spPr bwMode="auto">
              <a:xfrm flipH="1" flipV="1">
                <a:off x="2304" y="1392"/>
                <a:ext cx="192" cy="52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3366FF"/>
                  </a:solidFill>
                </a:endParaRPr>
              </a:p>
            </p:txBody>
          </p:sp>
          <p:sp>
            <p:nvSpPr>
              <p:cNvPr id="15376" name="Text Box 32"/>
              <p:cNvSpPr txBox="1">
                <a:spLocks noChangeArrowheads="1"/>
              </p:cNvSpPr>
              <p:nvPr/>
            </p:nvSpPr>
            <p:spPr bwMode="auto">
              <a:xfrm>
                <a:off x="1296" y="1104"/>
                <a:ext cx="171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1600" b="1" dirty="0">
                    <a:solidFill>
                      <a:srgbClr val="3366FF"/>
                    </a:solidFill>
                    <a:latin typeface="Helvetica" charset="0"/>
                    <a:cs typeface="Times New Roman" charset="0"/>
                  </a:rPr>
                  <a:t>Community Atmosphere Model (</a:t>
                </a:r>
                <a:r>
                  <a:rPr lang="en-US" sz="1600" b="1" dirty="0" smtClean="0">
                    <a:solidFill>
                      <a:srgbClr val="3366FF"/>
                    </a:solidFill>
                    <a:latin typeface="Helvetica" charset="0"/>
                    <a:cs typeface="Times New Roman" charset="0"/>
                  </a:rPr>
                  <a:t>CAM)</a:t>
                </a:r>
                <a:endParaRPr lang="en-US" sz="1600" b="1" dirty="0">
                  <a:solidFill>
                    <a:srgbClr val="3366FF"/>
                  </a:solidFill>
                  <a:latin typeface="Helvetica" charset="0"/>
                  <a:cs typeface="Times New Roman" charset="0"/>
                </a:endParaRPr>
              </a:p>
            </p:txBody>
          </p:sp>
          <p:sp>
            <p:nvSpPr>
              <p:cNvPr id="15377" name="Text Box 34"/>
              <p:cNvSpPr txBox="1">
                <a:spLocks noChangeArrowheads="1"/>
              </p:cNvSpPr>
              <p:nvPr/>
            </p:nvSpPr>
            <p:spPr bwMode="auto">
              <a:xfrm>
                <a:off x="1824" y="3024"/>
                <a:ext cx="106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1600" b="1">
                    <a:solidFill>
                      <a:srgbClr val="3366FF"/>
                    </a:solidFill>
                    <a:latin typeface="Helvetica" charset="0"/>
                    <a:cs typeface="Times New Roman" charset="0"/>
                  </a:rPr>
                  <a:t>Community Sea Ice Model </a:t>
                </a:r>
              </a:p>
              <a:p>
                <a:pPr algn="ctr"/>
                <a:r>
                  <a:rPr lang="en-US" sz="1600" b="1">
                    <a:solidFill>
                      <a:srgbClr val="3366FF"/>
                    </a:solidFill>
                    <a:latin typeface="Helvetica" charset="0"/>
                    <a:cs typeface="Times New Roman" charset="0"/>
                  </a:rPr>
                  <a:t>(CSIM)</a:t>
                </a:r>
              </a:p>
            </p:txBody>
          </p:sp>
          <p:sp>
            <p:nvSpPr>
              <p:cNvPr id="15378" name="Line 35"/>
              <p:cNvSpPr>
                <a:spLocks noChangeShapeType="1"/>
              </p:cNvSpPr>
              <p:nvPr/>
            </p:nvSpPr>
            <p:spPr bwMode="auto">
              <a:xfrm flipH="1">
                <a:off x="1056" y="2400"/>
                <a:ext cx="618" cy="81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3366FF"/>
                  </a:solidFill>
                </a:endParaRPr>
              </a:p>
            </p:txBody>
          </p:sp>
          <p:sp>
            <p:nvSpPr>
              <p:cNvPr id="15379" name="Text Box 36"/>
              <p:cNvSpPr txBox="1">
                <a:spLocks noChangeArrowheads="1"/>
              </p:cNvSpPr>
              <p:nvPr/>
            </p:nvSpPr>
            <p:spPr bwMode="auto">
              <a:xfrm>
                <a:off x="528" y="3168"/>
                <a:ext cx="115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1400" b="1">
                    <a:solidFill>
                      <a:srgbClr val="3366FF"/>
                    </a:solidFill>
                    <a:latin typeface="Helvetica" charset="0"/>
                    <a:cs typeface="Times New Roman" charset="0"/>
                  </a:rPr>
                  <a:t>Ocean component</a:t>
                </a:r>
              </a:p>
              <a:p>
                <a:pPr algn="ctr"/>
                <a:r>
                  <a:rPr lang="en-US" sz="1400" b="1">
                    <a:solidFill>
                      <a:srgbClr val="3366FF"/>
                    </a:solidFill>
                    <a:latin typeface="Helvetica" charset="0"/>
                    <a:cs typeface="Times New Roman" charset="0"/>
                  </a:rPr>
                  <a:t>(POP)</a:t>
                </a:r>
              </a:p>
            </p:txBody>
          </p:sp>
          <p:sp>
            <p:nvSpPr>
              <p:cNvPr id="15380" name="Line 37"/>
              <p:cNvSpPr>
                <a:spLocks noChangeShapeType="1"/>
              </p:cNvSpPr>
              <p:nvPr/>
            </p:nvSpPr>
            <p:spPr bwMode="auto">
              <a:xfrm flipH="1">
                <a:off x="720" y="2304"/>
                <a:ext cx="384" cy="9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3366FF"/>
                  </a:solidFill>
                </a:endParaRPr>
              </a:p>
            </p:txBody>
          </p:sp>
          <p:sp>
            <p:nvSpPr>
              <p:cNvPr id="15381" name="Line 40"/>
              <p:cNvSpPr>
                <a:spLocks noChangeShapeType="1"/>
              </p:cNvSpPr>
              <p:nvPr/>
            </p:nvSpPr>
            <p:spPr bwMode="auto">
              <a:xfrm>
                <a:off x="1872" y="2256"/>
                <a:ext cx="384" cy="81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3366FF"/>
                  </a:solidFill>
                </a:endParaRPr>
              </a:p>
            </p:txBody>
          </p:sp>
        </p:grpSp>
      </p:grpSp>
      <p:sp>
        <p:nvSpPr>
          <p:cNvPr id="415798" name="AutoShape 43"/>
          <p:cNvSpPr>
            <a:spLocks noChangeArrowheads="1"/>
          </p:cNvSpPr>
          <p:nvPr/>
        </p:nvSpPr>
        <p:spPr bwMode="auto">
          <a:xfrm>
            <a:off x="4495800" y="4171950"/>
            <a:ext cx="6858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rgbClr val="FF0000"/>
            </a:solidFill>
            <a:miter lim="800000"/>
            <a:headEnd/>
            <a:tailEnd/>
          </a:ln>
        </p:spPr>
        <p:txBody>
          <a:bodyPr wrap="none" anchor="ctr"/>
          <a:lstStyle/>
          <a:p>
            <a:endParaRPr lang="en-US">
              <a:solidFill>
                <a:srgbClr val="3366FF"/>
              </a:solidFill>
            </a:endParaRPr>
          </a:p>
        </p:txBody>
      </p:sp>
      <p:pic>
        <p:nvPicPr>
          <p:cNvPr id="634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868613"/>
            <a:ext cx="377666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 name="Rectangle 23"/>
          <p:cNvSpPr/>
          <p:nvPr/>
        </p:nvSpPr>
        <p:spPr>
          <a:xfrm>
            <a:off x="762000" y="6311900"/>
            <a:ext cx="7696200" cy="3937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sz="2000" b="1" dirty="0">
                <a:solidFill>
                  <a:srgbClr val="3366FF"/>
                </a:solidFill>
                <a:latin typeface="Helvetica" charset="0"/>
                <a:ea typeface="ＭＳ Ｐゴシック" charset="0"/>
                <a:cs typeface="Times New Roman" charset="0"/>
              </a:rPr>
              <a:t>0.9×1.25 </a:t>
            </a:r>
            <a:r>
              <a:rPr lang="en-US" sz="2000" b="1" dirty="0" err="1">
                <a:solidFill>
                  <a:srgbClr val="3366FF"/>
                </a:solidFill>
                <a:latin typeface="Helvetica" charset="0"/>
                <a:ea typeface="ＭＳ Ｐゴシック" charset="0"/>
                <a:cs typeface="Times New Roman" charset="0"/>
              </a:rPr>
              <a:t>deg</a:t>
            </a:r>
            <a:r>
              <a:rPr lang="en-US" sz="2000" b="1" dirty="0">
                <a:solidFill>
                  <a:srgbClr val="3366FF"/>
                </a:solidFill>
                <a:latin typeface="Helvetica" charset="0"/>
                <a:ea typeface="ＭＳ Ｐゴシック" charset="0"/>
                <a:cs typeface="Times New Roman" charset="0"/>
              </a:rPr>
              <a:t> (~100 × 140km </a:t>
            </a:r>
            <a:r>
              <a:rPr lang="en-US" sz="2000" b="1" dirty="0" err="1">
                <a:solidFill>
                  <a:srgbClr val="3366FF"/>
                </a:solidFill>
                <a:latin typeface="Helvetica" charset="0"/>
                <a:ea typeface="ＭＳ Ｐゴシック" charset="0"/>
                <a:cs typeface="Times New Roman" charset="0"/>
              </a:rPr>
              <a:t>lat</a:t>
            </a:r>
            <a:r>
              <a:rPr lang="en-US" sz="2000" b="1" dirty="0">
                <a:solidFill>
                  <a:srgbClr val="3366FF"/>
                </a:solidFill>
                <a:latin typeface="Helvetica" charset="0"/>
                <a:ea typeface="ＭＳ Ｐゴシック" charset="0"/>
                <a:cs typeface="Times New Roman" charset="0"/>
              </a:rPr>
              <a:t>/</a:t>
            </a:r>
            <a:r>
              <a:rPr lang="en-US" sz="2000" b="1" dirty="0" err="1">
                <a:solidFill>
                  <a:srgbClr val="3366FF"/>
                </a:solidFill>
                <a:latin typeface="Helvetica" charset="0"/>
                <a:ea typeface="ＭＳ Ｐゴシック" charset="0"/>
                <a:cs typeface="Times New Roman" charset="0"/>
              </a:rPr>
              <a:t>lon</a:t>
            </a:r>
            <a:r>
              <a:rPr lang="en-US" sz="2000" b="1" dirty="0">
                <a:solidFill>
                  <a:srgbClr val="3366FF"/>
                </a:solidFill>
                <a:latin typeface="Helvetica" charset="0"/>
                <a:ea typeface="ＭＳ Ｐゴシック" charset="0"/>
                <a:cs typeface="Times New Roman" charset="0"/>
              </a:rPr>
              <a:t>)--------&gt;</a:t>
            </a:r>
            <a:r>
              <a:rPr lang="en-US" sz="2000" b="1" dirty="0">
                <a:solidFill>
                  <a:srgbClr val="3366FF"/>
                </a:solidFill>
                <a:latin typeface="Helvetica" charset="0"/>
                <a:ea typeface="ＭＳ Ｐゴシック" charset="0"/>
                <a:cs typeface="Times New Roman" charset="0"/>
                <a:sym typeface="Wingdings" charset="0"/>
              </a:rPr>
              <a:t> 36 </a:t>
            </a:r>
            <a:r>
              <a:rPr lang="en-US" sz="2000" b="1" dirty="0" smtClean="0">
                <a:solidFill>
                  <a:srgbClr val="3366FF"/>
                </a:solidFill>
                <a:latin typeface="Helvetica" charset="0"/>
                <a:ea typeface="ＭＳ Ｐゴシック" charset="0"/>
                <a:cs typeface="Times New Roman" charset="0"/>
                <a:sym typeface="Wingdings" charset="0"/>
              </a:rPr>
              <a:t>km, 12 km, 4 km</a:t>
            </a:r>
            <a:endParaRPr lang="en-US" sz="2000" b="1" dirty="0">
              <a:solidFill>
                <a:srgbClr val="3366FF"/>
              </a:solidFill>
              <a:latin typeface="Helvetica" charset="0"/>
              <a:ea typeface="ＭＳ Ｐゴシック" charset="0"/>
              <a:cs typeface="Times New Roman" charset="0"/>
            </a:endParaRPr>
          </a:p>
        </p:txBody>
      </p:sp>
    </p:spTree>
    <p:extLst>
      <p:ext uri="{BB962C8B-B14F-4D97-AF65-F5344CB8AC3E}">
        <p14:creationId xmlns:p14="http://schemas.microsoft.com/office/powerpoint/2010/main" val="1689183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5748"/>
                                        </p:tgtEl>
                                        <p:attrNameLst>
                                          <p:attrName>style.visibility</p:attrName>
                                        </p:attrNameLst>
                                      </p:cBhvr>
                                      <p:to>
                                        <p:strVal val="visible"/>
                                      </p:to>
                                    </p:set>
                                    <p:animEffect transition="in" filter="box(in)">
                                      <p:cBhvr>
                                        <p:cTn id="7" dur="500"/>
                                        <p:tgtEl>
                                          <p:spTgt spid="41574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15798"/>
                                        </p:tgtEl>
                                        <p:attrNameLst>
                                          <p:attrName>style.visibility</p:attrName>
                                        </p:attrNameLst>
                                      </p:cBhvr>
                                      <p:to>
                                        <p:strVal val="visible"/>
                                      </p:to>
                                    </p:set>
                                    <p:animEffect transition="in" filter="box(in)">
                                      <p:cBhvr>
                                        <p:cTn id="10" dur="500"/>
                                        <p:tgtEl>
                                          <p:spTgt spid="41579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15786"/>
                                        </p:tgtEl>
                                        <p:attrNameLst>
                                          <p:attrName>style.visibility</p:attrName>
                                        </p:attrNameLst>
                                      </p:cBhvr>
                                      <p:to>
                                        <p:strVal val="visible"/>
                                      </p:to>
                                    </p:set>
                                    <p:animEffect transition="in" filter="box(in)">
                                      <p:cBhvr>
                                        <p:cTn id="13" dur="500"/>
                                        <p:tgtEl>
                                          <p:spTgt spid="415786"/>
                                        </p:tgtEl>
                                      </p:cBhvr>
                                    </p:animEffect>
                                  </p:childTnLst>
                                </p:cTn>
                              </p:par>
                              <p:par>
                                <p:cTn id="14" presetID="22" presetClass="entr" presetSubtype="4" fill="hold" nodeType="withEffect">
                                  <p:stCondLst>
                                    <p:cond delay="0"/>
                                  </p:stCondLst>
                                  <p:childTnLst>
                                    <p:set>
                                      <p:cBhvr>
                                        <p:cTn id="15" dur="1" fill="hold">
                                          <p:stCondLst>
                                            <p:cond delay="0"/>
                                          </p:stCondLst>
                                        </p:cTn>
                                        <p:tgtEl>
                                          <p:spTgt spid="63491"/>
                                        </p:tgtEl>
                                        <p:attrNameLst>
                                          <p:attrName>style.visibility</p:attrName>
                                        </p:attrNameLst>
                                      </p:cBhvr>
                                      <p:to>
                                        <p:strVal val="visible"/>
                                      </p:to>
                                    </p:set>
                                    <p:animEffect transition="in" filter="wipe(down)">
                                      <p:cBhvr>
                                        <p:cTn id="16" dur="500"/>
                                        <p:tgtEl>
                                          <p:spTgt spid="6349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8" grpId="0"/>
      <p:bldP spid="415786" grpId="0"/>
      <p:bldP spid="415798"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ormAutofit fontScale="85000" lnSpcReduction="20000"/>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859A133-D593-3C44-B797-7FF8C1C81047}" type="slidenum">
              <a:rPr lang="en-US">
                <a:solidFill>
                  <a:schemeClr val="bg1"/>
                </a:solidFill>
              </a:rPr>
              <a:pPr eaLnBrk="1" hangingPunct="1"/>
              <a:t>7</a:t>
            </a:fld>
            <a:endParaRPr lang="en-US" dirty="0">
              <a:solidFill>
                <a:schemeClr val="bg1"/>
              </a:solidFill>
            </a:endParaRPr>
          </a:p>
        </p:txBody>
      </p:sp>
      <p:sp>
        <p:nvSpPr>
          <p:cNvPr id="16387" name="Text Box 2"/>
          <p:cNvSpPr txBox="1">
            <a:spLocks noChangeArrowheads="1"/>
          </p:cNvSpPr>
          <p:nvPr/>
        </p:nvSpPr>
        <p:spPr bwMode="auto">
          <a:xfrm>
            <a:off x="1219200" y="152400"/>
            <a:ext cx="769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endParaRPr lang="en-US" sz="1200">
              <a:solidFill>
                <a:srgbClr val="0000FF"/>
              </a:solidFill>
              <a:latin typeface="Arial Narrow" charset="0"/>
              <a:cs typeface="Times New Roman" charset="0"/>
            </a:endParaRPr>
          </a:p>
        </p:txBody>
      </p:sp>
      <p:sp>
        <p:nvSpPr>
          <p:cNvPr id="16388" name="Text Box 3"/>
          <p:cNvSpPr txBox="1">
            <a:spLocks noChangeArrowheads="1"/>
          </p:cNvSpPr>
          <p:nvPr/>
        </p:nvSpPr>
        <p:spPr bwMode="auto">
          <a:xfrm>
            <a:off x="152400" y="1524000"/>
            <a:ext cx="868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Font typeface="Wingdings" charset="0"/>
              <a:buChar char="Ø"/>
            </a:pPr>
            <a:r>
              <a:rPr lang="en-US" sz="2200" dirty="0">
                <a:solidFill>
                  <a:srgbClr val="0000FF"/>
                </a:solidFill>
                <a:latin typeface="Helvetica" charset="0"/>
                <a:cs typeface="Times New Roman" charset="0"/>
              </a:rPr>
              <a:t>The methodology developed in this study can be easily applied to other models/</a:t>
            </a:r>
            <a:r>
              <a:rPr lang="en-US" sz="2200" dirty="0" smtClean="0">
                <a:solidFill>
                  <a:srgbClr val="0000FF"/>
                </a:solidFill>
                <a:latin typeface="Helvetica" charset="0"/>
                <a:cs typeface="Times New Roman" charset="0"/>
              </a:rPr>
              <a:t>regions but this is a temporary strategy</a:t>
            </a:r>
            <a:endParaRPr lang="en-US" sz="2200" dirty="0">
              <a:solidFill>
                <a:srgbClr val="0000FF"/>
              </a:solidFill>
              <a:latin typeface="Helvetica" charset="0"/>
              <a:cs typeface="Times New Roman" charset="0"/>
            </a:endParaRPr>
          </a:p>
        </p:txBody>
      </p:sp>
      <p:sp>
        <p:nvSpPr>
          <p:cNvPr id="16389" name="Rectangle 4"/>
          <p:cNvSpPr>
            <a:spLocks noChangeArrowheads="1"/>
          </p:cNvSpPr>
          <p:nvPr/>
        </p:nvSpPr>
        <p:spPr bwMode="auto">
          <a:xfrm>
            <a:off x="304800" y="304800"/>
            <a:ext cx="8534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3200" b="1" dirty="0">
                <a:solidFill>
                  <a:srgbClr val="FF6600"/>
                </a:solidFill>
                <a:latin typeface="Helvetica" charset="0"/>
                <a:cs typeface="Times New Roman" charset="0"/>
              </a:rPr>
              <a:t>The importance of the climate downscaling</a:t>
            </a:r>
          </a:p>
        </p:txBody>
      </p:sp>
      <p:sp>
        <p:nvSpPr>
          <p:cNvPr id="498694" name="Rectangle 6"/>
          <p:cNvSpPr>
            <a:spLocks noChangeArrowheads="1"/>
          </p:cNvSpPr>
          <p:nvPr/>
        </p:nvSpPr>
        <p:spPr bwMode="auto">
          <a:xfrm>
            <a:off x="152400" y="2376487"/>
            <a:ext cx="86106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 typeface="Wingdings" pitchFamily="2" charset="2"/>
              <a:buChar char="Ø"/>
              <a:defRPr/>
            </a:pPr>
            <a:r>
              <a:rPr lang="en-US" sz="2200" dirty="0">
                <a:solidFill>
                  <a:srgbClr val="0000FF"/>
                </a:solidFill>
                <a:latin typeface="Helvetica" pitchFamily="-110" charset="0"/>
                <a:ea typeface="+mn-ea"/>
                <a:cs typeface="Times New Roman" pitchFamily="18" charset="0"/>
              </a:rPr>
              <a:t>Provide important information for policy makers when taking </a:t>
            </a:r>
          </a:p>
          <a:p>
            <a:pPr>
              <a:defRPr/>
            </a:pPr>
            <a:r>
              <a:rPr lang="en-US" sz="2200" dirty="0">
                <a:solidFill>
                  <a:srgbClr val="0000FF"/>
                </a:solidFill>
                <a:latin typeface="Helvetica" pitchFamily="-110" charset="0"/>
                <a:ea typeface="+mn-ea"/>
                <a:cs typeface="Times New Roman" pitchFamily="18" charset="0"/>
              </a:rPr>
              <a:t>     actions on climate mitigation and adaptation</a:t>
            </a:r>
          </a:p>
        </p:txBody>
      </p:sp>
      <p:sp>
        <p:nvSpPr>
          <p:cNvPr id="498695" name="Rectangle 7"/>
          <p:cNvSpPr>
            <a:spLocks noChangeArrowheads="1"/>
          </p:cNvSpPr>
          <p:nvPr/>
        </p:nvSpPr>
        <p:spPr bwMode="auto">
          <a:xfrm>
            <a:off x="152400" y="3367087"/>
            <a:ext cx="86868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 typeface="Wingdings" pitchFamily="2" charset="2"/>
              <a:buChar char="Ø"/>
              <a:defRPr/>
            </a:pPr>
            <a:r>
              <a:rPr lang="en-US" sz="2200" dirty="0">
                <a:solidFill>
                  <a:srgbClr val="0000FF"/>
                </a:solidFill>
                <a:latin typeface="Helvetica" pitchFamily="-110" charset="0"/>
                <a:ea typeface="+mn-ea"/>
                <a:cs typeface="Times New Roman" pitchFamily="18" charset="0"/>
              </a:rPr>
              <a:t>A large amount of data (</a:t>
            </a:r>
            <a:r>
              <a:rPr lang="en-US" sz="2200" dirty="0" smtClean="0">
                <a:solidFill>
                  <a:srgbClr val="0000FF"/>
                </a:solidFill>
                <a:latin typeface="Helvetica" pitchFamily="-110" charset="0"/>
                <a:ea typeface="+mn-ea"/>
                <a:cs typeface="Times New Roman" pitchFamily="18" charset="0"/>
              </a:rPr>
              <a:t>~700 </a:t>
            </a:r>
            <a:r>
              <a:rPr lang="en-US" sz="2200" dirty="0">
                <a:solidFill>
                  <a:srgbClr val="0000FF"/>
                </a:solidFill>
                <a:latin typeface="Helvetica" pitchFamily="-110" charset="0"/>
                <a:ea typeface="+mn-ea"/>
                <a:cs typeface="Times New Roman" pitchFamily="18" charset="0"/>
              </a:rPr>
              <a:t>T) has been produced from this</a:t>
            </a:r>
          </a:p>
          <a:p>
            <a:pPr>
              <a:defRPr/>
            </a:pPr>
            <a:r>
              <a:rPr lang="en-US" sz="2200" dirty="0">
                <a:solidFill>
                  <a:srgbClr val="0000FF"/>
                </a:solidFill>
                <a:latin typeface="Helvetica" pitchFamily="-110" charset="0"/>
                <a:ea typeface="+mn-ea"/>
                <a:cs typeface="Times New Roman" pitchFamily="18" charset="0"/>
              </a:rPr>
              <a:t>    study, and the data can be used in a variety of studies:</a:t>
            </a:r>
          </a:p>
        </p:txBody>
      </p:sp>
      <p:sp>
        <p:nvSpPr>
          <p:cNvPr id="498696" name="Rectangle 8"/>
          <p:cNvSpPr>
            <a:spLocks noChangeArrowheads="1"/>
          </p:cNvSpPr>
          <p:nvPr/>
        </p:nvSpPr>
        <p:spPr bwMode="auto">
          <a:xfrm>
            <a:off x="542925" y="4449762"/>
            <a:ext cx="86106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42900" indent="-342900">
              <a:buFont typeface="Wingdings" charset="0"/>
              <a:buChar char="§"/>
            </a:pPr>
            <a:r>
              <a:rPr lang="en-US" sz="2200" dirty="0" smtClean="0">
                <a:solidFill>
                  <a:srgbClr val="0000FF"/>
                </a:solidFill>
                <a:latin typeface="Helvetica" charset="0"/>
                <a:cs typeface="Times New Roman" charset="0"/>
              </a:rPr>
              <a:t>The </a:t>
            </a:r>
            <a:r>
              <a:rPr lang="en-US" sz="2200" dirty="0">
                <a:solidFill>
                  <a:srgbClr val="0000FF"/>
                </a:solidFill>
                <a:latin typeface="Helvetica" charset="0"/>
                <a:cs typeface="Times New Roman" charset="0"/>
              </a:rPr>
              <a:t>data is currently being investigated at Harvard University, Emory University and University of Michigan for predictions of Lyme disease and lung cancer.</a:t>
            </a:r>
          </a:p>
        </p:txBody>
      </p:sp>
      <p:sp>
        <p:nvSpPr>
          <p:cNvPr id="498697" name="Rectangle 9"/>
          <p:cNvSpPr>
            <a:spLocks noChangeArrowheads="1"/>
          </p:cNvSpPr>
          <p:nvPr/>
        </p:nvSpPr>
        <p:spPr bwMode="auto">
          <a:xfrm>
            <a:off x="542925" y="5668962"/>
            <a:ext cx="8458200" cy="113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42900" indent="-342900">
              <a:buFont typeface="Wingdings" charset="0"/>
              <a:buChar char="§"/>
            </a:pPr>
            <a:r>
              <a:rPr lang="en-US" sz="2200">
                <a:solidFill>
                  <a:srgbClr val="0000FF"/>
                </a:solidFill>
                <a:latin typeface="Helvetica" charset="0"/>
                <a:cs typeface="Times New Roman" charset="0"/>
              </a:rPr>
              <a:t>The data can be used as input to the biogeochemical or hydrologic model, to further investigate hydrology and water quality response to changes of climate in US.</a:t>
            </a:r>
            <a:r>
              <a:rPr lang="en-US" sz="2400">
                <a:solidFill>
                  <a:srgbClr val="0000FF"/>
                </a:solidFill>
                <a:latin typeface="Times New Roman" charset="0"/>
                <a:cs typeface="Times New Roman" charset="0"/>
              </a:rPr>
              <a:t>  </a:t>
            </a:r>
          </a:p>
        </p:txBody>
      </p:sp>
    </p:spTree>
    <p:extLst>
      <p:ext uri="{BB962C8B-B14F-4D97-AF65-F5344CB8AC3E}">
        <p14:creationId xmlns:p14="http://schemas.microsoft.com/office/powerpoint/2010/main" val="3707349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8694"/>
                                        </p:tgtEl>
                                        <p:attrNameLst>
                                          <p:attrName>style.visibility</p:attrName>
                                        </p:attrNameLst>
                                      </p:cBhvr>
                                      <p:to>
                                        <p:strVal val="visible"/>
                                      </p:to>
                                    </p:set>
                                    <p:animEffect transition="in" filter="blinds(horizontal)">
                                      <p:cBhvr>
                                        <p:cTn id="7" dur="500"/>
                                        <p:tgtEl>
                                          <p:spTgt spid="4986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98695"/>
                                        </p:tgtEl>
                                        <p:attrNameLst>
                                          <p:attrName>style.visibility</p:attrName>
                                        </p:attrNameLst>
                                      </p:cBhvr>
                                      <p:to>
                                        <p:strVal val="visible"/>
                                      </p:to>
                                    </p:set>
                                    <p:anim calcmode="lin" valueType="num">
                                      <p:cBhvr additive="base">
                                        <p:cTn id="12" dur="500" fill="hold"/>
                                        <p:tgtEl>
                                          <p:spTgt spid="498695"/>
                                        </p:tgtEl>
                                        <p:attrNameLst>
                                          <p:attrName>ppt_x</p:attrName>
                                        </p:attrNameLst>
                                      </p:cBhvr>
                                      <p:tavLst>
                                        <p:tav tm="0">
                                          <p:val>
                                            <p:strVal val="#ppt_x"/>
                                          </p:val>
                                        </p:tav>
                                        <p:tav tm="100000">
                                          <p:val>
                                            <p:strVal val="#ppt_x"/>
                                          </p:val>
                                        </p:tav>
                                      </p:tavLst>
                                    </p:anim>
                                    <p:anim calcmode="lin" valueType="num">
                                      <p:cBhvr additive="base">
                                        <p:cTn id="13" dur="500" fill="hold"/>
                                        <p:tgtEl>
                                          <p:spTgt spid="49869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98696"/>
                                        </p:tgtEl>
                                        <p:attrNameLst>
                                          <p:attrName>style.visibility</p:attrName>
                                        </p:attrNameLst>
                                      </p:cBhvr>
                                      <p:to>
                                        <p:strVal val="visible"/>
                                      </p:to>
                                    </p:set>
                                    <p:animEffect transition="in" filter="diamond(in)">
                                      <p:cBhvr>
                                        <p:cTn id="18" dur="2000"/>
                                        <p:tgtEl>
                                          <p:spTgt spid="49869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98697"/>
                                        </p:tgtEl>
                                        <p:attrNameLst>
                                          <p:attrName>style.visibility</p:attrName>
                                        </p:attrNameLst>
                                      </p:cBhvr>
                                      <p:to>
                                        <p:strVal val="visible"/>
                                      </p:to>
                                    </p:set>
                                    <p:animEffect transition="in" filter="blinds(horizontal)">
                                      <p:cBhvr>
                                        <p:cTn id="23" dur="500"/>
                                        <p:tgtEl>
                                          <p:spTgt spid="498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4" grpId="0"/>
      <p:bldP spid="498695" grpId="0"/>
      <p:bldP spid="498696" grpId="0"/>
      <p:bldP spid="4986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8" y="1676400"/>
            <a:ext cx="8839200"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124200"/>
            <a:ext cx="8847138"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 name="Rectangle 9"/>
          <p:cNvSpPr>
            <a:spLocks noChangeArrowheads="1"/>
          </p:cNvSpPr>
          <p:nvPr/>
        </p:nvSpPr>
        <p:spPr bwMode="auto">
          <a:xfrm>
            <a:off x="381000" y="381000"/>
            <a:ext cx="830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3200" b="1" dirty="0">
                <a:solidFill>
                  <a:srgbClr val="FF6600"/>
                </a:solidFill>
                <a:latin typeface="Helvetica" charset="0"/>
                <a:cs typeface="Times New Roman" charset="0"/>
              </a:rPr>
              <a:t>Global climate simulations with CESM</a:t>
            </a:r>
          </a:p>
        </p:txBody>
      </p:sp>
      <p:sp>
        <p:nvSpPr>
          <p:cNvPr id="15" name="Rectangle 14"/>
          <p:cNvSpPr/>
          <p:nvPr/>
        </p:nvSpPr>
        <p:spPr>
          <a:xfrm>
            <a:off x="838200" y="5867400"/>
            <a:ext cx="6934200" cy="762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sz="2000" b="1">
                <a:solidFill>
                  <a:srgbClr val="C00000"/>
                </a:solidFill>
                <a:latin typeface="Helvetica" charset="0"/>
                <a:ea typeface="ＭＳ Ｐゴシック" charset="0"/>
                <a:cs typeface="Times New Roman" charset="0"/>
              </a:rPr>
              <a:t>Three hourly 0.9×1.25 degree resolution</a:t>
            </a:r>
          </a:p>
          <a:p>
            <a:pPr algn="ctr"/>
            <a:r>
              <a:rPr lang="en-US" sz="2000" b="1">
                <a:solidFill>
                  <a:srgbClr val="C00000"/>
                </a:solidFill>
                <a:latin typeface="Helvetica" charset="0"/>
                <a:ea typeface="ＭＳ Ｐゴシック" charset="0"/>
                <a:cs typeface="Times New Roman" charset="0"/>
              </a:rPr>
              <a:t>2005--</a:t>
            </a:r>
            <a:r>
              <a:rPr lang="en-US" sz="2000" b="1">
                <a:solidFill>
                  <a:srgbClr val="C00000"/>
                </a:solidFill>
                <a:latin typeface="Helvetica" charset="0"/>
                <a:ea typeface="ＭＳ Ｐゴシック" charset="0"/>
                <a:cs typeface="Times New Roman" charset="0"/>
                <a:sym typeface="Wingdings" charset="0"/>
              </a:rPr>
              <a:t>--&gt;2100</a:t>
            </a:r>
          </a:p>
        </p:txBody>
      </p:sp>
      <p:sp>
        <p:nvSpPr>
          <p:cNvPr id="16" name="Slide Number Placeholder 5"/>
          <p:cNvSpPr txBox="1">
            <a:spLocks/>
          </p:cNvSpPr>
          <p:nvPr/>
        </p:nvSpPr>
        <p:spPr>
          <a:xfrm>
            <a:off x="0" y="1272222"/>
            <a:ext cx="533400" cy="244476"/>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anchor="ctr" anchorCtr="0">
            <a:normAutofit fontScale="85000" lnSpcReduction="20000"/>
          </a:bodyPr>
          <a:lstStyle>
            <a:defPPr>
              <a:defRPr lang="en-US"/>
            </a:defPPr>
            <a:lvl1pPr marL="0" algn="ctr" defTabSz="914400" rtl="0" eaLnBrk="0" latinLnBrk="0" hangingPunct="0">
              <a:defRPr kumimoji="0" sz="1400" b="1" kern="1200">
                <a:solidFill>
                  <a:schemeClr val="tx1"/>
                </a:solidFill>
                <a:latin typeface="Arial" charset="0"/>
                <a:ea typeface="ＭＳ Ｐゴシック" charset="0"/>
                <a:cs typeface="Arial" charset="0"/>
              </a:defRPr>
            </a:lvl1pPr>
            <a:lvl2pPr marL="742950" indent="-285750" algn="l" defTabSz="914400" rtl="0" eaLnBrk="0" latinLnBrk="0" hangingPunct="0">
              <a:defRPr sz="1800" kern="1200">
                <a:solidFill>
                  <a:schemeClr val="tx1"/>
                </a:solidFill>
                <a:latin typeface="Arial" charset="0"/>
                <a:ea typeface="Arial" charset="0"/>
                <a:cs typeface="Arial" charset="0"/>
              </a:defRPr>
            </a:lvl2pPr>
            <a:lvl3pPr marL="1143000" indent="-228600" algn="l" defTabSz="914400" rtl="0" eaLnBrk="0" latinLnBrk="0" hangingPunct="0">
              <a:defRPr sz="1800" kern="1200">
                <a:solidFill>
                  <a:schemeClr val="tx1"/>
                </a:solidFill>
                <a:latin typeface="Arial" charset="0"/>
                <a:ea typeface="Arial" charset="0"/>
                <a:cs typeface="Arial" charset="0"/>
              </a:defRPr>
            </a:lvl3pPr>
            <a:lvl4pPr marL="1600200" indent="-228600" algn="l" defTabSz="914400" rtl="0" eaLnBrk="0" latinLnBrk="0" hangingPunct="0">
              <a:defRPr sz="1800" kern="1200">
                <a:solidFill>
                  <a:schemeClr val="tx1"/>
                </a:solidFill>
                <a:latin typeface="Arial" charset="0"/>
                <a:ea typeface="Arial" charset="0"/>
                <a:cs typeface="Arial" charset="0"/>
              </a:defRPr>
            </a:lvl4pPr>
            <a:lvl5pPr marL="2057400" indent="-228600" algn="l" defTabSz="914400" rtl="0" eaLnBrk="0" latinLnBrk="0" hangingPunct="0">
              <a:defRPr sz="1800" kern="1200">
                <a:solidFill>
                  <a:schemeClr val="tx1"/>
                </a:solidFill>
                <a:latin typeface="Arial" charset="0"/>
                <a:ea typeface="Arial" charset="0"/>
                <a:cs typeface="Arial" charset="0"/>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Arial" charset="0"/>
                <a:cs typeface="Arial" charset="0"/>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Arial" charset="0"/>
                <a:cs typeface="Arial" charset="0"/>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Arial" charset="0"/>
                <a:cs typeface="Arial" charset="0"/>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Arial" charset="0"/>
                <a:cs typeface="Arial" charset="0"/>
              </a:defRPr>
            </a:lvl9pPr>
          </a:lstStyle>
          <a:p>
            <a:pPr eaLnBrk="1" hangingPunct="1"/>
            <a:fld id="{F859A133-D593-3C44-B797-7FF8C1C81047}" type="slidenum">
              <a:rPr lang="en-US" smtClean="0">
                <a:solidFill>
                  <a:schemeClr val="bg1"/>
                </a:solidFill>
              </a:rPr>
              <a:pPr eaLnBrk="1" hangingPunct="1"/>
              <a:t>8</a:t>
            </a:fld>
            <a:endParaRPr lang="en-US" dirty="0">
              <a:solidFill>
                <a:schemeClr val="bg1"/>
              </a:solidFill>
            </a:endParaRPr>
          </a:p>
        </p:txBody>
      </p:sp>
    </p:spTree>
    <p:extLst>
      <p:ext uri="{BB962C8B-B14F-4D97-AF65-F5344CB8AC3E}">
        <p14:creationId xmlns:p14="http://schemas.microsoft.com/office/powerpoint/2010/main" val="29623504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0"/>
            <a:ext cx="8229600" cy="762000"/>
          </a:xfrm>
          <a:noFill/>
          <a:ln>
            <a:noFill/>
          </a:ln>
        </p:spPr>
        <p:txBody>
          <a:bodyPr>
            <a:normAutofit/>
          </a:bodyPr>
          <a:lstStyle/>
          <a:p>
            <a:pPr algn="ctr"/>
            <a:r>
              <a:rPr lang="en-US" sz="2900" dirty="0">
                <a:solidFill>
                  <a:srgbClr val="FF6600"/>
                </a:solidFill>
                <a:latin typeface="Helvetica" charset="0"/>
                <a:cs typeface="Times New Roman" charset="0"/>
              </a:rPr>
              <a:t>Timeline of the Evolution of Climate Modeling</a:t>
            </a:r>
          </a:p>
        </p:txBody>
      </p:sp>
      <p:pic>
        <p:nvPicPr>
          <p:cNvPr id="52227" name="Picture 3" descr="historyofclimatemodel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84325" y="762000"/>
            <a:ext cx="6950075" cy="5486400"/>
          </a:xfrm>
        </p:spPr>
      </p:pic>
      <p:pic>
        <p:nvPicPr>
          <p:cNvPr id="52228" name="Picture 4" descr="F1.large[1].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0" y="2895600"/>
            <a:ext cx="370046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Box 1"/>
          <p:cNvSpPr txBox="1">
            <a:spLocks noChangeArrowheads="1"/>
          </p:cNvSpPr>
          <p:nvPr/>
        </p:nvSpPr>
        <p:spPr bwMode="auto">
          <a:xfrm>
            <a:off x="22225" y="6457950"/>
            <a:ext cx="7521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algn="r" eaLnBrk="1" hangingPunct="1"/>
            <a:r>
              <a:rPr lang="en-US" sz="1000">
                <a:latin typeface="Calibri" charset="0"/>
                <a:cs typeface="Calibri" charset="0"/>
              </a:rPr>
              <a:t>Washington, W., L. Buja and A. Craig. The computational future for climate and Earth system models: on the path to petaflop and beyond, </a:t>
            </a:r>
            <a:r>
              <a:rPr lang="en-US" sz="1000" i="1">
                <a:latin typeface="Calibri" charset="0"/>
                <a:cs typeface="Calibri" charset="0"/>
              </a:rPr>
              <a:t>Philosophical Transactions of the Royal Society A </a:t>
            </a:r>
            <a:r>
              <a:rPr lang="en-US" sz="1000">
                <a:latin typeface="Calibri" charset="0"/>
                <a:cs typeface="Calibri" charset="0"/>
              </a:rPr>
              <a:t>2009 367: 833-846. </a:t>
            </a:r>
          </a:p>
        </p:txBody>
      </p:sp>
    </p:spTree>
    <p:extLst>
      <p:ext uri="{BB962C8B-B14F-4D97-AF65-F5344CB8AC3E}">
        <p14:creationId xmlns:p14="http://schemas.microsoft.com/office/powerpoint/2010/main" val="218210935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3975</TotalTime>
  <Words>1713</Words>
  <Application>Microsoft Macintosh PowerPoint</Application>
  <PresentationFormat>On-screen Show (4:3)</PresentationFormat>
  <Paragraphs>202</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Median</vt:lpstr>
      <vt:lpstr> Study of REGIONAL extreme climate and ITS impact on air quality in U.S. </vt:lpstr>
      <vt:lpstr>PowerPoint Presentation</vt:lpstr>
      <vt:lpstr>PowerPoint Presentation</vt:lpstr>
      <vt:lpstr>PowerPoint Presentation</vt:lpstr>
      <vt:lpstr>Human and Natural Drivers of Climate Change</vt:lpstr>
      <vt:lpstr>PowerPoint Presentation</vt:lpstr>
      <vt:lpstr>PowerPoint Presentation</vt:lpstr>
      <vt:lpstr>PowerPoint Presentation</vt:lpstr>
      <vt:lpstr>Timeline of the Evolution of Climate Modeling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Climate Change on the Evolution of the Electrical Grid</dc:title>
  <dc:creator>mrp</dc:creator>
  <cp:lastModifiedBy>Joshua Fu</cp:lastModifiedBy>
  <cp:revision>100</cp:revision>
  <dcterms:created xsi:type="dcterms:W3CDTF">2013-05-13T14:54:58Z</dcterms:created>
  <dcterms:modified xsi:type="dcterms:W3CDTF">2013-10-30T13:39:59Z</dcterms:modified>
</cp:coreProperties>
</file>