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2" r:id="rId2"/>
    <p:sldMasterId id="2147483670" r:id="rId3"/>
  </p:sldMasterIdLst>
  <p:notesMasterIdLst>
    <p:notesMasterId r:id="rId42"/>
  </p:notesMasterIdLst>
  <p:handoutMasterIdLst>
    <p:handoutMasterId r:id="rId43"/>
  </p:handoutMasterIdLst>
  <p:sldIdLst>
    <p:sldId id="549" r:id="rId4"/>
    <p:sldId id="602" r:id="rId5"/>
    <p:sldId id="576" r:id="rId6"/>
    <p:sldId id="563" r:id="rId7"/>
    <p:sldId id="564" r:id="rId8"/>
    <p:sldId id="565" r:id="rId9"/>
    <p:sldId id="577" r:id="rId10"/>
    <p:sldId id="578" r:id="rId11"/>
    <p:sldId id="579" r:id="rId12"/>
    <p:sldId id="580" r:id="rId13"/>
    <p:sldId id="582" r:id="rId14"/>
    <p:sldId id="584" r:id="rId15"/>
    <p:sldId id="583" r:id="rId16"/>
    <p:sldId id="585" r:id="rId17"/>
    <p:sldId id="587" r:id="rId18"/>
    <p:sldId id="591" r:id="rId19"/>
    <p:sldId id="600" r:id="rId20"/>
    <p:sldId id="592" r:id="rId21"/>
    <p:sldId id="593" r:id="rId22"/>
    <p:sldId id="601" r:id="rId23"/>
    <p:sldId id="594" r:id="rId24"/>
    <p:sldId id="595" r:id="rId25"/>
    <p:sldId id="603" r:id="rId26"/>
    <p:sldId id="604" r:id="rId27"/>
    <p:sldId id="596" r:id="rId28"/>
    <p:sldId id="597" r:id="rId29"/>
    <p:sldId id="598" r:id="rId30"/>
    <p:sldId id="605" r:id="rId31"/>
    <p:sldId id="606" r:id="rId32"/>
    <p:sldId id="567" r:id="rId33"/>
    <p:sldId id="568" r:id="rId34"/>
    <p:sldId id="569" r:id="rId35"/>
    <p:sldId id="570" r:id="rId36"/>
    <p:sldId id="571" r:id="rId37"/>
    <p:sldId id="572" r:id="rId38"/>
    <p:sldId id="573" r:id="rId39"/>
    <p:sldId id="574" r:id="rId40"/>
    <p:sldId id="575" r:id="rId41"/>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668"/>
    <a:srgbClr val="4D4D4D"/>
    <a:srgbClr val="E0E7FC"/>
    <a:srgbClr val="E7EDFD"/>
    <a:srgbClr val="FFFFFF"/>
    <a:srgbClr val="EBF0FD"/>
    <a:srgbClr val="E4EAFC"/>
    <a:srgbClr val="00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p:scale>
          <a:sx n="100" d="100"/>
          <a:sy n="100" d="100"/>
        </p:scale>
        <p:origin x="-130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48"/>
    </p:cViewPr>
  </p:sorterViewPr>
  <p:notesViewPr>
    <p:cSldViewPr>
      <p:cViewPr>
        <p:scale>
          <a:sx n="75" d="100"/>
          <a:sy n="75" d="100"/>
        </p:scale>
        <p:origin x="-1284" y="948"/>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399213" y="8894763"/>
            <a:ext cx="387350" cy="311150"/>
          </a:xfrm>
          <a:prstGeom prst="rect">
            <a:avLst/>
          </a:prstGeom>
          <a:noFill/>
          <a:ln w="12700">
            <a:noFill/>
            <a:miter lim="800000"/>
            <a:headEnd/>
            <a:tailEnd/>
          </a:ln>
          <a:effectLst/>
        </p:spPr>
        <p:txBody>
          <a:bodyPr wrap="none" lIns="90522" tIns="44466" rIns="90522" bIns="44466" anchor="ctr">
            <a:spAutoFit/>
          </a:bodyPr>
          <a:lstStyle/>
          <a:p>
            <a:pPr algn="r" defTabSz="912813">
              <a:defRPr/>
            </a:pPr>
            <a:fld id="{28CDBBD7-2B8E-4AD5-94A9-272F5DC24437}" type="slidenum">
              <a:rPr lang="en-US" sz="1400">
                <a:latin typeface="Times New Roman" pitchFamily="18" charset="0"/>
              </a:rPr>
              <a:pPr algn="r" defTabSz="912813">
                <a:defRPr/>
              </a:pPr>
              <a:t>‹#›</a:t>
            </a:fld>
            <a:endParaRPr lang="en-US" sz="1400" dirty="0">
              <a:latin typeface="Times New Roman" pitchFamily="18" charset="0"/>
            </a:endParaRPr>
          </a:p>
        </p:txBody>
      </p:sp>
    </p:spTree>
    <p:extLst>
      <p:ext uri="{BB962C8B-B14F-4D97-AF65-F5344CB8AC3E}">
        <p14:creationId xmlns:p14="http://schemas.microsoft.com/office/powerpoint/2010/main" val="173297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6425"/>
            <a:ext cx="5029200" cy="4178300"/>
          </a:xfrm>
          <a:prstGeom prst="rect">
            <a:avLst/>
          </a:prstGeom>
          <a:noFill/>
          <a:ln w="12700">
            <a:noFill/>
            <a:miter lim="800000"/>
            <a:headEnd/>
            <a:tailEnd/>
          </a:ln>
          <a:effectLst/>
        </p:spPr>
        <p:txBody>
          <a:bodyPr vert="horz" wrap="square" lIns="90522" tIns="44466" rIns="90522" bIns="44466"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5" name="Rectangle 3"/>
          <p:cNvSpPr>
            <a:spLocks noGrp="1" noRot="1" noChangeAspect="1" noChangeArrowheads="1" noTextEdit="1"/>
          </p:cNvSpPr>
          <p:nvPr>
            <p:ph type="sldImg" idx="2"/>
          </p:nvPr>
        </p:nvSpPr>
        <p:spPr bwMode="auto">
          <a:xfrm>
            <a:off x="1116013" y="706438"/>
            <a:ext cx="4627562" cy="3470275"/>
          </a:xfrm>
          <a:prstGeom prst="rect">
            <a:avLst/>
          </a:prstGeom>
          <a:noFill/>
          <a:ln w="12700">
            <a:solidFill>
              <a:schemeClr val="tx1"/>
            </a:solidFill>
            <a:miter lim="800000"/>
            <a:headEnd/>
            <a:tailEnd/>
          </a:ln>
        </p:spPr>
      </p:sp>
      <p:sp>
        <p:nvSpPr>
          <p:cNvPr id="2053" name="Rectangle 5"/>
          <p:cNvSpPr>
            <a:spLocks noChangeArrowheads="1"/>
          </p:cNvSpPr>
          <p:nvPr/>
        </p:nvSpPr>
        <p:spPr bwMode="auto">
          <a:xfrm>
            <a:off x="6399213" y="8896350"/>
            <a:ext cx="387350" cy="307975"/>
          </a:xfrm>
          <a:prstGeom prst="rect">
            <a:avLst/>
          </a:prstGeom>
          <a:noFill/>
          <a:ln w="12700">
            <a:noFill/>
            <a:miter lim="800000"/>
            <a:headEnd/>
            <a:tailEnd/>
          </a:ln>
          <a:effectLst/>
        </p:spPr>
        <p:txBody>
          <a:bodyPr wrap="none" lIns="90522" tIns="44466" rIns="90522" bIns="44466" anchor="ctr">
            <a:spAutoFit/>
          </a:bodyPr>
          <a:lstStyle/>
          <a:p>
            <a:pPr algn="r" defTabSz="912813">
              <a:defRPr/>
            </a:pPr>
            <a:fld id="{4F64E164-F7EA-46B5-883A-CA1227BF5354}" type="slidenum">
              <a:rPr lang="en-US" sz="1400">
                <a:latin typeface="Times New Roman" pitchFamily="18" charset="0"/>
              </a:rPr>
              <a:pPr algn="r" defTabSz="912813">
                <a:defRPr/>
              </a:pPr>
              <a:t>‹#›</a:t>
            </a:fld>
            <a:endParaRPr lang="en-US" sz="1400" dirty="0">
              <a:latin typeface="Times New Roman" pitchFamily="18" charset="0"/>
            </a:endParaRPr>
          </a:p>
        </p:txBody>
      </p:sp>
    </p:spTree>
    <p:extLst>
      <p:ext uri="{BB962C8B-B14F-4D97-AF65-F5344CB8AC3E}">
        <p14:creationId xmlns:p14="http://schemas.microsoft.com/office/powerpoint/2010/main" val="1968810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1975:  one site; 1977:  4 sites;</a:t>
            </a:r>
            <a:r>
              <a:rPr lang="en-US" baseline="0" dirty="0" smtClean="0"/>
              <a:t> 1993:  12 sites; 2012: 42 sites.</a:t>
            </a:r>
            <a:endParaRPr lang="en-US" dirty="0"/>
          </a:p>
        </p:txBody>
      </p:sp>
      <p:sp>
        <p:nvSpPr>
          <p:cNvPr id="4" name="Slide Number Placeholder 3"/>
          <p:cNvSpPr>
            <a:spLocks noGrp="1"/>
          </p:cNvSpPr>
          <p:nvPr>
            <p:ph type="sldNum" sz="quarter" idx="10"/>
          </p:nvPr>
        </p:nvSpPr>
        <p:spPr>
          <a:xfrm>
            <a:off x="3884027" y="8829675"/>
            <a:ext cx="2972421" cy="465138"/>
          </a:xfrm>
          <a:prstGeom prst="rect">
            <a:avLst/>
          </a:prstGeom>
        </p:spPr>
        <p:txBody>
          <a:bodyPr/>
          <a:lstStyle/>
          <a:p>
            <a:fld id="{7B401BB8-E543-4198-BAB5-B3D4081E9299}" type="slidenum">
              <a:rPr lang="en-US" smtClean="0"/>
              <a:pPr/>
              <a:t>3</a:t>
            </a:fld>
            <a:endParaRPr lang="en-US"/>
          </a:p>
        </p:txBody>
      </p:sp>
    </p:spTree>
    <p:extLst>
      <p:ext uri="{BB962C8B-B14F-4D97-AF65-F5344CB8AC3E}">
        <p14:creationId xmlns:p14="http://schemas.microsoft.com/office/powerpoint/2010/main" val="387677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Temporal evolution of baseline ozone estimated for the Gulf of Mexico. Data</a:t>
            </a:r>
          </a:p>
          <a:p>
            <a:r>
              <a:rPr lang="en-US" dirty="0" smtClean="0"/>
              <a:t>are selected to most nearly represent baseline conditions (see discussion in text)</a:t>
            </a:r>
          </a:p>
          <a:p>
            <a:r>
              <a:rPr lang="en-US" dirty="0" smtClean="0"/>
              <a:t>averaged over the five-month (May-Sept.) ozone season. Linear least squares fits are</a:t>
            </a:r>
          </a:p>
          <a:p>
            <a:r>
              <a:rPr lang="en-US" dirty="0" smtClean="0"/>
              <a:t>given for data sets with substantial temporal coverage. Only the most appropriate near</a:t>
            </a:r>
          </a:p>
          <a:p>
            <a:r>
              <a:rPr lang="en-US" dirty="0" smtClean="0"/>
              <a:t>coastal and marine sites in the Caribbean and on the Gulf of Mexico coast are included.</a:t>
            </a:r>
            <a:endParaRPr lang="en-US" dirty="0"/>
          </a:p>
        </p:txBody>
      </p:sp>
    </p:spTree>
    <p:extLst>
      <p:ext uri="{BB962C8B-B14F-4D97-AF65-F5344CB8AC3E}">
        <p14:creationId xmlns:p14="http://schemas.microsoft.com/office/powerpoint/2010/main" val="2759974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Line 10"/>
          <p:cNvSpPr>
            <a:spLocks noChangeShapeType="1"/>
          </p:cNvSpPr>
          <p:nvPr userDrawn="1"/>
        </p:nvSpPr>
        <p:spPr bwMode="auto">
          <a:xfrm>
            <a:off x="1371600" y="3505200"/>
            <a:ext cx="6477000" cy="0"/>
          </a:xfrm>
          <a:prstGeom prst="line">
            <a:avLst/>
          </a:prstGeom>
          <a:noFill/>
          <a:ln w="57150">
            <a:solidFill>
              <a:srgbClr val="000068"/>
            </a:solidFill>
            <a:round/>
            <a:headEnd/>
            <a:tailEnd/>
          </a:ln>
        </p:spPr>
        <p:txBody>
          <a:bodyPr wrap="none"/>
          <a:lstStyle/>
          <a:p>
            <a:endParaRPr lang="en-US" dirty="0"/>
          </a:p>
        </p:txBody>
      </p:sp>
      <p:pic>
        <p:nvPicPr>
          <p:cNvPr id="5" name="Picture 8" descr="tceq_name_short"/>
          <p:cNvPicPr>
            <a:picLocks noChangeAspect="1" noChangeArrowheads="1"/>
          </p:cNvPicPr>
          <p:nvPr userDrawn="1"/>
        </p:nvPicPr>
        <p:blipFill>
          <a:blip r:embed="rId2" cstate="print"/>
          <a:srcRect r="18868" b="-1408"/>
          <a:stretch>
            <a:fillRect/>
          </a:stretch>
        </p:blipFill>
        <p:spPr bwMode="auto">
          <a:xfrm>
            <a:off x="6248400" y="0"/>
            <a:ext cx="2895600" cy="2020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18837A-1AED-4681-B62E-A5918F57AF07}" type="datetimeFigureOut">
              <a:rPr lang="en-US" smtClean="0"/>
              <a:t>10/25/2013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03525-F943-4234-AE5A-EF0B818E00C9}" type="slidenum">
              <a:rPr lang="en-US" smtClean="0"/>
              <a:t>‹#›</a:t>
            </a:fld>
            <a:endParaRPr lang="en-US"/>
          </a:p>
        </p:txBody>
      </p:sp>
    </p:spTree>
    <p:extLst>
      <p:ext uri="{BB962C8B-B14F-4D97-AF65-F5344CB8AC3E}">
        <p14:creationId xmlns:p14="http://schemas.microsoft.com/office/powerpoint/2010/main" val="287271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18837A-1AED-4681-B62E-A5918F57AF07}" type="datetimeFigureOut">
              <a:rPr lang="en-US" smtClean="0"/>
              <a:t>10/25/2013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03525-F943-4234-AE5A-EF0B818E00C9}" type="slidenum">
              <a:rPr lang="en-US" smtClean="0"/>
              <a:t>‹#›</a:t>
            </a:fld>
            <a:endParaRPr lang="en-US"/>
          </a:p>
        </p:txBody>
      </p:sp>
    </p:spTree>
    <p:extLst>
      <p:ext uri="{BB962C8B-B14F-4D97-AF65-F5344CB8AC3E}">
        <p14:creationId xmlns:p14="http://schemas.microsoft.com/office/powerpoint/2010/main" val="224084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8837A-1AED-4681-B62E-A5918F57AF07}" type="datetimeFigureOut">
              <a:rPr lang="en-US" smtClean="0"/>
              <a:t>10/25/2013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03525-F943-4234-AE5A-EF0B818E00C9}" type="slidenum">
              <a:rPr lang="en-US" smtClean="0"/>
              <a:t>‹#›</a:t>
            </a:fld>
            <a:endParaRPr lang="en-US"/>
          </a:p>
        </p:txBody>
      </p:sp>
    </p:spTree>
    <p:extLst>
      <p:ext uri="{BB962C8B-B14F-4D97-AF65-F5344CB8AC3E}">
        <p14:creationId xmlns:p14="http://schemas.microsoft.com/office/powerpoint/2010/main" val="291515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8837A-1AED-4681-B62E-A5918F57AF07}"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03525-F943-4234-AE5A-EF0B818E00C9}" type="slidenum">
              <a:rPr lang="en-US" smtClean="0"/>
              <a:t>‹#›</a:t>
            </a:fld>
            <a:endParaRPr lang="en-US"/>
          </a:p>
        </p:txBody>
      </p:sp>
    </p:spTree>
    <p:extLst>
      <p:ext uri="{BB962C8B-B14F-4D97-AF65-F5344CB8AC3E}">
        <p14:creationId xmlns:p14="http://schemas.microsoft.com/office/powerpoint/2010/main" val="68857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8837A-1AED-4681-B62E-A5918F57AF07}"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03525-F943-4234-AE5A-EF0B818E00C9}" type="slidenum">
              <a:rPr lang="en-US" smtClean="0"/>
              <a:t>‹#›</a:t>
            </a:fld>
            <a:endParaRPr lang="en-US"/>
          </a:p>
        </p:txBody>
      </p:sp>
    </p:spTree>
    <p:extLst>
      <p:ext uri="{BB962C8B-B14F-4D97-AF65-F5344CB8AC3E}">
        <p14:creationId xmlns:p14="http://schemas.microsoft.com/office/powerpoint/2010/main" val="171846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8837A-1AED-4681-B62E-A5918F57AF07}"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03525-F943-4234-AE5A-EF0B818E00C9}" type="slidenum">
              <a:rPr lang="en-US" smtClean="0"/>
              <a:t>‹#›</a:t>
            </a:fld>
            <a:endParaRPr lang="en-US"/>
          </a:p>
        </p:txBody>
      </p:sp>
    </p:spTree>
    <p:extLst>
      <p:ext uri="{BB962C8B-B14F-4D97-AF65-F5344CB8AC3E}">
        <p14:creationId xmlns:p14="http://schemas.microsoft.com/office/powerpoint/2010/main" val="194865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8837A-1AED-4681-B62E-A5918F57AF07}"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03525-F943-4234-AE5A-EF0B818E00C9}" type="slidenum">
              <a:rPr lang="en-US" smtClean="0"/>
              <a:t>‹#›</a:t>
            </a:fld>
            <a:endParaRPr lang="en-US"/>
          </a:p>
        </p:txBody>
      </p:sp>
    </p:spTree>
    <p:extLst>
      <p:ext uri="{BB962C8B-B14F-4D97-AF65-F5344CB8AC3E}">
        <p14:creationId xmlns:p14="http://schemas.microsoft.com/office/powerpoint/2010/main" val="61234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27EB05-57CD-4012-902D-6D1AB35A1EF8}"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3772C-387E-4EB7-BE32-F4AD74BA3E6F}" type="slidenum">
              <a:rPr lang="en-US" smtClean="0"/>
              <a:t>‹#›</a:t>
            </a:fld>
            <a:endParaRPr lang="en-US"/>
          </a:p>
        </p:txBody>
      </p:sp>
    </p:spTree>
    <p:extLst>
      <p:ext uri="{BB962C8B-B14F-4D97-AF65-F5344CB8AC3E}">
        <p14:creationId xmlns:p14="http://schemas.microsoft.com/office/powerpoint/2010/main" val="1936269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7EB05-57CD-4012-902D-6D1AB35A1EF8}"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3772C-387E-4EB7-BE32-F4AD74BA3E6F}" type="slidenum">
              <a:rPr lang="en-US" smtClean="0"/>
              <a:t>‹#›</a:t>
            </a:fld>
            <a:endParaRPr lang="en-US"/>
          </a:p>
        </p:txBody>
      </p:sp>
    </p:spTree>
    <p:extLst>
      <p:ext uri="{BB962C8B-B14F-4D97-AF65-F5344CB8AC3E}">
        <p14:creationId xmlns:p14="http://schemas.microsoft.com/office/powerpoint/2010/main" val="2146727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7EB05-57CD-4012-902D-6D1AB35A1EF8}"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3772C-387E-4EB7-BE32-F4AD74BA3E6F}" type="slidenum">
              <a:rPr lang="en-US" smtClean="0"/>
              <a:t>‹#›</a:t>
            </a:fld>
            <a:endParaRPr lang="en-US"/>
          </a:p>
        </p:txBody>
      </p:sp>
    </p:spTree>
    <p:extLst>
      <p:ext uri="{BB962C8B-B14F-4D97-AF65-F5344CB8AC3E}">
        <p14:creationId xmlns:p14="http://schemas.microsoft.com/office/powerpoint/2010/main" val="240029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914400" y="1600200"/>
            <a:ext cx="7239000" cy="4267200"/>
          </a:xfrm>
        </p:spPr>
        <p:txBody>
          <a:bodyPr/>
          <a:lstStyle>
            <a:lvl1pPr>
              <a:spcAft>
                <a:spcPts val="300"/>
              </a:spcAft>
              <a:defRPr sz="2400" baseline="0">
                <a:latin typeface="Verdana" pitchFamily="34" charset="0"/>
              </a:defRPr>
            </a:lvl1pPr>
            <a:lvl2pPr>
              <a:defRPr sz="2000" baseline="0">
                <a:latin typeface="Verdana" pitchFamily="34" charset="0"/>
              </a:defRPr>
            </a:lvl2pPr>
            <a:lvl3pPr>
              <a:defRPr sz="2000" baseline="0">
                <a:latin typeface="Verdana" pitchFamily="34" charset="0"/>
              </a:defRPr>
            </a:lvl3pPr>
            <a:lvl4pPr>
              <a:defRPr sz="2000" baseline="0">
                <a:latin typeface="Georgia" pitchFamily="18" charset="0"/>
              </a:defRPr>
            </a:lvl4pPr>
            <a:lvl5pPr>
              <a:defRPr sz="2000" baseline="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Line 51"/>
          <p:cNvSpPr>
            <a:spLocks noChangeShapeType="1"/>
          </p:cNvSpPr>
          <p:nvPr userDrawn="1"/>
        </p:nvSpPr>
        <p:spPr bwMode="auto">
          <a:xfrm flipV="1">
            <a:off x="1066800" y="990600"/>
            <a:ext cx="7848600" cy="0"/>
          </a:xfrm>
          <a:prstGeom prst="line">
            <a:avLst/>
          </a:prstGeom>
          <a:noFill/>
          <a:ln w="57150">
            <a:solidFill>
              <a:srgbClr val="000086">
                <a:alpha val="50000"/>
              </a:srgbClr>
            </a:solidFill>
            <a:round/>
            <a:headEnd/>
            <a:tailEnd/>
          </a:ln>
          <a:effectLst/>
        </p:spPr>
        <p:txBody>
          <a:bodyPr wrap="none"/>
          <a:lstStyle/>
          <a:p>
            <a:pPr>
              <a:defRPr/>
            </a:pPr>
            <a:endParaRPr lang="en-US" dirty="0"/>
          </a:p>
        </p:txBody>
      </p:sp>
      <p:sp>
        <p:nvSpPr>
          <p:cNvPr id="5" name="Rectangle 9"/>
          <p:cNvSpPr>
            <a:spLocks noChangeArrowheads="1"/>
          </p:cNvSpPr>
          <p:nvPr userDrawn="1"/>
        </p:nvSpPr>
        <p:spPr bwMode="auto">
          <a:xfrm>
            <a:off x="0" y="6597650"/>
            <a:ext cx="9144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Air Quality </a:t>
            </a:r>
            <a:r>
              <a:rPr lang="en-US" sz="1000" dirty="0" smtClean="0">
                <a:latin typeface="Verdana" pitchFamily="34" charset="0"/>
              </a:rPr>
              <a:t>Division • Trends in Houston background ozone</a:t>
            </a:r>
            <a:r>
              <a:rPr lang="en-US" sz="1000" i="1" baseline="0" dirty="0" smtClean="0">
                <a:latin typeface="Verdana" pitchFamily="34" charset="0"/>
              </a:rPr>
              <a:t>  </a:t>
            </a:r>
            <a:r>
              <a:rPr lang="en-US" sz="1000" dirty="0" smtClean="0">
                <a:latin typeface="Verdana" pitchFamily="34" charset="0"/>
              </a:rPr>
              <a:t>•  MJE  •  October 29, 2013  </a:t>
            </a:r>
            <a:r>
              <a:rPr lang="en-US" sz="1000" dirty="0">
                <a:latin typeface="Verdana" pitchFamily="34" charset="0"/>
              </a:rPr>
              <a:t>•   Page </a:t>
            </a:r>
            <a:fld id="{B1868B4F-56A1-4630-8946-0E7C9CB9965E}" type="slidenum">
              <a:rPr lang="en-US" sz="1000">
                <a:latin typeface="Verdana" pitchFamily="34" charset="0"/>
              </a:rPr>
              <a:pPr algn="ctr">
                <a:defRPr/>
              </a:pPr>
              <a:t>‹#›</a:t>
            </a:fld>
            <a:endParaRPr lang="en-US" sz="1000" dirty="0">
              <a:latin typeface="Verdana" pitchFamily="34" charset="0"/>
            </a:endParaRP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27EB05-57CD-4012-902D-6D1AB35A1EF8}"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3772C-387E-4EB7-BE32-F4AD74BA3E6F}" type="slidenum">
              <a:rPr lang="en-US" smtClean="0"/>
              <a:t>‹#›</a:t>
            </a:fld>
            <a:endParaRPr lang="en-US"/>
          </a:p>
        </p:txBody>
      </p:sp>
    </p:spTree>
    <p:extLst>
      <p:ext uri="{BB962C8B-B14F-4D97-AF65-F5344CB8AC3E}">
        <p14:creationId xmlns:p14="http://schemas.microsoft.com/office/powerpoint/2010/main" val="39303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7EB05-57CD-4012-902D-6D1AB35A1EF8}" type="datetimeFigureOut">
              <a:rPr lang="en-US" smtClean="0"/>
              <a:t>10/25/2013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3772C-387E-4EB7-BE32-F4AD74BA3E6F}" type="slidenum">
              <a:rPr lang="en-US" smtClean="0"/>
              <a:t>‹#›</a:t>
            </a:fld>
            <a:endParaRPr lang="en-US"/>
          </a:p>
        </p:txBody>
      </p:sp>
    </p:spTree>
    <p:extLst>
      <p:ext uri="{BB962C8B-B14F-4D97-AF65-F5344CB8AC3E}">
        <p14:creationId xmlns:p14="http://schemas.microsoft.com/office/powerpoint/2010/main" val="399126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7EB05-57CD-4012-902D-6D1AB35A1EF8}" type="datetimeFigureOut">
              <a:rPr lang="en-US" smtClean="0"/>
              <a:t>10/25/2013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3772C-387E-4EB7-BE32-F4AD74BA3E6F}" type="slidenum">
              <a:rPr lang="en-US" smtClean="0"/>
              <a:t>‹#›</a:t>
            </a:fld>
            <a:endParaRPr lang="en-US"/>
          </a:p>
        </p:txBody>
      </p:sp>
    </p:spTree>
    <p:extLst>
      <p:ext uri="{BB962C8B-B14F-4D97-AF65-F5344CB8AC3E}">
        <p14:creationId xmlns:p14="http://schemas.microsoft.com/office/powerpoint/2010/main" val="2872588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7EB05-57CD-4012-902D-6D1AB35A1EF8}" type="datetimeFigureOut">
              <a:rPr lang="en-US" smtClean="0"/>
              <a:t>10/25/2013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3772C-387E-4EB7-BE32-F4AD74BA3E6F}" type="slidenum">
              <a:rPr lang="en-US" smtClean="0"/>
              <a:t>‹#›</a:t>
            </a:fld>
            <a:endParaRPr lang="en-US"/>
          </a:p>
        </p:txBody>
      </p:sp>
    </p:spTree>
    <p:extLst>
      <p:ext uri="{BB962C8B-B14F-4D97-AF65-F5344CB8AC3E}">
        <p14:creationId xmlns:p14="http://schemas.microsoft.com/office/powerpoint/2010/main" val="816847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EB05-57CD-4012-902D-6D1AB35A1EF8}"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3772C-387E-4EB7-BE32-F4AD74BA3E6F}" type="slidenum">
              <a:rPr lang="en-US" smtClean="0"/>
              <a:t>‹#›</a:t>
            </a:fld>
            <a:endParaRPr lang="en-US"/>
          </a:p>
        </p:txBody>
      </p:sp>
    </p:spTree>
    <p:extLst>
      <p:ext uri="{BB962C8B-B14F-4D97-AF65-F5344CB8AC3E}">
        <p14:creationId xmlns:p14="http://schemas.microsoft.com/office/powerpoint/2010/main" val="3772090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EB05-57CD-4012-902D-6D1AB35A1EF8}"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3772C-387E-4EB7-BE32-F4AD74BA3E6F}" type="slidenum">
              <a:rPr lang="en-US" smtClean="0"/>
              <a:t>‹#›</a:t>
            </a:fld>
            <a:endParaRPr lang="en-US"/>
          </a:p>
        </p:txBody>
      </p:sp>
    </p:spTree>
    <p:extLst>
      <p:ext uri="{BB962C8B-B14F-4D97-AF65-F5344CB8AC3E}">
        <p14:creationId xmlns:p14="http://schemas.microsoft.com/office/powerpoint/2010/main" val="225996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7EB05-57CD-4012-902D-6D1AB35A1EF8}"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3772C-387E-4EB7-BE32-F4AD74BA3E6F}" type="slidenum">
              <a:rPr lang="en-US" smtClean="0"/>
              <a:t>‹#›</a:t>
            </a:fld>
            <a:endParaRPr lang="en-US"/>
          </a:p>
        </p:txBody>
      </p:sp>
    </p:spTree>
    <p:extLst>
      <p:ext uri="{BB962C8B-B14F-4D97-AF65-F5344CB8AC3E}">
        <p14:creationId xmlns:p14="http://schemas.microsoft.com/office/powerpoint/2010/main" val="3394727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7EB05-57CD-4012-902D-6D1AB35A1EF8}"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3772C-387E-4EB7-BE32-F4AD74BA3E6F}" type="slidenum">
              <a:rPr lang="en-US" smtClean="0"/>
              <a:t>‹#›</a:t>
            </a:fld>
            <a:endParaRPr lang="en-US"/>
          </a:p>
        </p:txBody>
      </p:sp>
    </p:spTree>
    <p:extLst>
      <p:ext uri="{BB962C8B-B14F-4D97-AF65-F5344CB8AC3E}">
        <p14:creationId xmlns:p14="http://schemas.microsoft.com/office/powerpoint/2010/main" val="78980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3" name="Line 51"/>
          <p:cNvSpPr>
            <a:spLocks noChangeShapeType="1"/>
          </p:cNvSpPr>
          <p:nvPr userDrawn="1"/>
        </p:nvSpPr>
        <p:spPr bwMode="auto">
          <a:xfrm flipV="1">
            <a:off x="1066800" y="990600"/>
            <a:ext cx="7848600" cy="0"/>
          </a:xfrm>
          <a:prstGeom prst="line">
            <a:avLst/>
          </a:prstGeom>
          <a:noFill/>
          <a:ln w="57150">
            <a:solidFill>
              <a:srgbClr val="000086">
                <a:alpha val="50000"/>
              </a:srgbClr>
            </a:solidFill>
            <a:round/>
            <a:headEnd/>
            <a:tailEnd/>
          </a:ln>
          <a:effectLst/>
        </p:spPr>
        <p:txBody>
          <a:bodyPr wrap="none"/>
          <a:lstStyle/>
          <a:p>
            <a:pPr>
              <a:defRPr/>
            </a:pPr>
            <a:endParaRPr lang="en-US" dirty="0"/>
          </a:p>
        </p:txBody>
      </p:sp>
      <p:sp>
        <p:nvSpPr>
          <p:cNvPr id="4" name="Rectangle 9"/>
          <p:cNvSpPr>
            <a:spLocks noChangeArrowheads="1"/>
          </p:cNvSpPr>
          <p:nvPr userDrawn="1"/>
        </p:nvSpPr>
        <p:spPr bwMode="auto">
          <a:xfrm>
            <a:off x="0" y="6597650"/>
            <a:ext cx="9144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Air Quality </a:t>
            </a:r>
            <a:r>
              <a:rPr lang="en-US" sz="1000" dirty="0" smtClean="0">
                <a:latin typeface="Verdana" pitchFamily="34" charset="0"/>
              </a:rPr>
              <a:t>Division • Trends in Houston</a:t>
            </a:r>
            <a:r>
              <a:rPr lang="en-US" sz="1000" baseline="0" dirty="0" smtClean="0">
                <a:latin typeface="Verdana" pitchFamily="34" charset="0"/>
              </a:rPr>
              <a:t> background ozone</a:t>
            </a:r>
            <a:r>
              <a:rPr lang="en-US" sz="1000" i="1" baseline="0" dirty="0" smtClean="0">
                <a:latin typeface="Verdana" pitchFamily="34" charset="0"/>
              </a:rPr>
              <a:t>  </a:t>
            </a:r>
            <a:r>
              <a:rPr lang="en-US" sz="1000" dirty="0" smtClean="0">
                <a:latin typeface="Verdana" pitchFamily="34" charset="0"/>
              </a:rPr>
              <a:t>•  MJE  •  October 29, 2013  </a:t>
            </a:r>
            <a:r>
              <a:rPr lang="en-US" sz="1000" dirty="0">
                <a:latin typeface="Verdana" pitchFamily="34" charset="0"/>
              </a:rPr>
              <a:t>•   Page </a:t>
            </a:r>
            <a:fld id="{B1868B4F-56A1-4630-8946-0E7C9CB9965E}" type="slidenum">
              <a:rPr lang="en-US" sz="1000">
                <a:latin typeface="Verdana" pitchFamily="34" charset="0"/>
              </a:rPr>
              <a:pPr algn="ctr">
                <a:defRPr/>
              </a:pPr>
              <a:t>‹#›</a:t>
            </a:fld>
            <a:endParaRPr lang="en-US" sz="1000" dirty="0">
              <a:latin typeface="Verdana" pitchFamily="34" charset="0"/>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0" y="6597650"/>
            <a:ext cx="9144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Air Quality </a:t>
            </a:r>
            <a:r>
              <a:rPr lang="en-US" sz="1000" dirty="0" smtClean="0">
                <a:latin typeface="Verdana" pitchFamily="34" charset="0"/>
              </a:rPr>
              <a:t>Division • </a:t>
            </a:r>
            <a:r>
              <a:rPr lang="en-US" sz="1000" dirty="0" smtClean="0">
                <a:latin typeface="Verdana" pitchFamily="34" charset="0"/>
              </a:rPr>
              <a:t>Trends in Houston background ozone</a:t>
            </a:r>
            <a:r>
              <a:rPr lang="en-US" sz="1000" i="1" baseline="0" dirty="0" smtClean="0">
                <a:latin typeface="Verdana" pitchFamily="34" charset="0"/>
              </a:rPr>
              <a:t>  </a:t>
            </a:r>
            <a:r>
              <a:rPr lang="en-US" sz="1000" dirty="0" smtClean="0">
                <a:latin typeface="Verdana" pitchFamily="34" charset="0"/>
              </a:rPr>
              <a:t>•  </a:t>
            </a:r>
            <a:r>
              <a:rPr lang="en-US" sz="1000" dirty="0" smtClean="0">
                <a:latin typeface="Verdana" pitchFamily="34" charset="0"/>
              </a:rPr>
              <a:t>MJE  </a:t>
            </a:r>
            <a:r>
              <a:rPr lang="en-US" sz="1000" dirty="0" smtClean="0">
                <a:latin typeface="Verdana" pitchFamily="34" charset="0"/>
              </a:rPr>
              <a:t>•  </a:t>
            </a:r>
            <a:r>
              <a:rPr lang="en-US" sz="1000" dirty="0" smtClean="0">
                <a:latin typeface="Verdana" pitchFamily="34" charset="0"/>
              </a:rPr>
              <a:t>October 29, 2013  </a:t>
            </a:r>
            <a:r>
              <a:rPr lang="en-US" sz="1000" dirty="0">
                <a:latin typeface="Verdana" pitchFamily="34" charset="0"/>
              </a:rPr>
              <a:t>•   Page </a:t>
            </a:r>
            <a:fld id="{B1868B4F-56A1-4630-8946-0E7C9CB9965E}" type="slidenum">
              <a:rPr lang="en-US" sz="1000">
                <a:latin typeface="Verdana" pitchFamily="34" charset="0"/>
              </a:rPr>
              <a:pPr algn="ctr">
                <a:defRPr/>
              </a:pPr>
              <a:t>‹#›</a:t>
            </a:fld>
            <a:endParaRPr lang="en-US" sz="1000" dirty="0">
              <a:latin typeface="Verdana" pitchFamily="34" charset="0"/>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8755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18837A-1AED-4681-B62E-A5918F57AF07}"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03525-F943-4234-AE5A-EF0B818E00C9}" type="slidenum">
              <a:rPr lang="en-US" smtClean="0"/>
              <a:t>‹#›</a:t>
            </a:fld>
            <a:endParaRPr lang="en-US"/>
          </a:p>
        </p:txBody>
      </p:sp>
    </p:spTree>
    <p:extLst>
      <p:ext uri="{BB962C8B-B14F-4D97-AF65-F5344CB8AC3E}">
        <p14:creationId xmlns:p14="http://schemas.microsoft.com/office/powerpoint/2010/main" val="30932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8837A-1AED-4681-B62E-A5918F57AF07}"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03525-F943-4234-AE5A-EF0B818E00C9}" type="slidenum">
              <a:rPr lang="en-US" smtClean="0"/>
              <a:t>‹#›</a:t>
            </a:fld>
            <a:endParaRPr lang="en-US"/>
          </a:p>
        </p:txBody>
      </p:sp>
    </p:spTree>
    <p:extLst>
      <p:ext uri="{BB962C8B-B14F-4D97-AF65-F5344CB8AC3E}">
        <p14:creationId xmlns:p14="http://schemas.microsoft.com/office/powerpoint/2010/main" val="52345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8837A-1AED-4681-B62E-A5918F57AF07}"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03525-F943-4234-AE5A-EF0B818E00C9}" type="slidenum">
              <a:rPr lang="en-US" smtClean="0"/>
              <a:t>‹#›</a:t>
            </a:fld>
            <a:endParaRPr lang="en-US"/>
          </a:p>
        </p:txBody>
      </p:sp>
    </p:spTree>
    <p:extLst>
      <p:ext uri="{BB962C8B-B14F-4D97-AF65-F5344CB8AC3E}">
        <p14:creationId xmlns:p14="http://schemas.microsoft.com/office/powerpoint/2010/main" val="107889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18837A-1AED-4681-B62E-A5918F57AF07}"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03525-F943-4234-AE5A-EF0B818E00C9}" type="slidenum">
              <a:rPr lang="en-US" smtClean="0"/>
              <a:t>‹#›</a:t>
            </a:fld>
            <a:endParaRPr lang="en-US"/>
          </a:p>
        </p:txBody>
      </p:sp>
    </p:spTree>
    <p:extLst>
      <p:ext uri="{BB962C8B-B14F-4D97-AF65-F5344CB8AC3E}">
        <p14:creationId xmlns:p14="http://schemas.microsoft.com/office/powerpoint/2010/main" val="816644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447800" y="152400"/>
            <a:ext cx="68580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8"/>
          <p:cNvSpPr>
            <a:spLocks noGrp="1" noChangeArrowheads="1"/>
          </p:cNvSpPr>
          <p:nvPr>
            <p:ph type="body" idx="1"/>
          </p:nvPr>
        </p:nvSpPr>
        <p:spPr bwMode="auto">
          <a:xfrm>
            <a:off x="1295400" y="1730375"/>
            <a:ext cx="7239000" cy="4267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3C-TCEQ-small.png"/>
          <p:cNvPicPr>
            <a:picLocks noChangeAspect="1"/>
          </p:cNvPicPr>
          <p:nvPr userDrawn="1"/>
        </p:nvPicPr>
        <p:blipFill>
          <a:blip r:embed="rId7" cstate="print"/>
          <a:stretch>
            <a:fillRect/>
          </a:stretch>
        </p:blipFill>
        <p:spPr>
          <a:xfrm>
            <a:off x="457200" y="228600"/>
            <a:ext cx="394226" cy="68561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8" r:id="rId3"/>
    <p:sldLayoutId id="2147483669" r:id="rId4"/>
    <p:sldLayoutId id="2147483694" r:id="rId5"/>
  </p:sldLayoutIdLst>
  <p:transition/>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Black" pitchFamily="34" charset="0"/>
        </a:defRPr>
      </a:lvl2pPr>
      <a:lvl3pPr algn="ctr" rtl="0" eaLnBrk="0" fontAlgn="base" hangingPunct="0">
        <a:spcBef>
          <a:spcPct val="0"/>
        </a:spcBef>
        <a:spcAft>
          <a:spcPct val="0"/>
        </a:spcAft>
        <a:defRPr sz="2800">
          <a:solidFill>
            <a:schemeClr val="tx1"/>
          </a:solidFill>
          <a:latin typeface="Arial Black" pitchFamily="34" charset="0"/>
        </a:defRPr>
      </a:lvl3pPr>
      <a:lvl4pPr algn="ctr" rtl="0" eaLnBrk="0" fontAlgn="base" hangingPunct="0">
        <a:spcBef>
          <a:spcPct val="0"/>
        </a:spcBef>
        <a:spcAft>
          <a:spcPct val="0"/>
        </a:spcAft>
        <a:defRPr sz="2800">
          <a:solidFill>
            <a:schemeClr val="tx1"/>
          </a:solidFill>
          <a:latin typeface="Arial Black" pitchFamily="34" charset="0"/>
        </a:defRPr>
      </a:lvl4pPr>
      <a:lvl5pPr algn="ctr" rtl="0" eaLnBrk="0" fontAlgn="base" hangingPunct="0">
        <a:spcBef>
          <a:spcPct val="0"/>
        </a:spcBef>
        <a:spcAft>
          <a:spcPct val="0"/>
        </a:spcAft>
        <a:defRPr sz="2800">
          <a:solidFill>
            <a:schemeClr val="tx1"/>
          </a:solidFill>
          <a:latin typeface="Arial Black" pitchFamily="34" charset="0"/>
        </a:defRPr>
      </a:lvl5pPr>
      <a:lvl6pPr marL="457200" algn="ctr" rtl="0" eaLnBrk="0" fontAlgn="base" hangingPunct="0">
        <a:spcBef>
          <a:spcPct val="0"/>
        </a:spcBef>
        <a:spcAft>
          <a:spcPct val="0"/>
        </a:spcAft>
        <a:defRPr sz="2800">
          <a:solidFill>
            <a:schemeClr val="tx1"/>
          </a:solidFill>
          <a:latin typeface="Arial Black" pitchFamily="34" charset="0"/>
        </a:defRPr>
      </a:lvl6pPr>
      <a:lvl7pPr marL="914400" algn="ctr" rtl="0" eaLnBrk="0" fontAlgn="base" hangingPunct="0">
        <a:spcBef>
          <a:spcPct val="0"/>
        </a:spcBef>
        <a:spcAft>
          <a:spcPct val="0"/>
        </a:spcAft>
        <a:defRPr sz="2800">
          <a:solidFill>
            <a:schemeClr val="tx1"/>
          </a:solidFill>
          <a:latin typeface="Arial Black" pitchFamily="34" charset="0"/>
        </a:defRPr>
      </a:lvl7pPr>
      <a:lvl8pPr marL="1371600" algn="ctr" rtl="0" eaLnBrk="0" fontAlgn="base" hangingPunct="0">
        <a:spcBef>
          <a:spcPct val="0"/>
        </a:spcBef>
        <a:spcAft>
          <a:spcPct val="0"/>
        </a:spcAft>
        <a:defRPr sz="2800">
          <a:solidFill>
            <a:schemeClr val="tx1"/>
          </a:solidFill>
          <a:latin typeface="Arial Black" pitchFamily="34" charset="0"/>
        </a:defRPr>
      </a:lvl8pPr>
      <a:lvl9pPr marL="1828800" algn="ctr" rtl="0" eaLnBrk="0" fontAlgn="base" hangingPunct="0">
        <a:spcBef>
          <a:spcPct val="0"/>
        </a:spcBef>
        <a:spcAft>
          <a:spcPct val="0"/>
        </a:spcAft>
        <a:defRPr sz="2800">
          <a:solidFill>
            <a:schemeClr val="tx1"/>
          </a:solidFill>
          <a:latin typeface="Arial Black" pitchFamily="34" charset="0"/>
        </a:defRPr>
      </a:lvl9pPr>
    </p:titleStyle>
    <p:bodyStyle>
      <a:lvl1pPr marL="342900" indent="-342900" algn="l" rtl="0" eaLnBrk="0" fontAlgn="base" hangingPunct="0">
        <a:spcBef>
          <a:spcPct val="20000"/>
        </a:spcBef>
        <a:spcAft>
          <a:spcPct val="0"/>
        </a:spcAft>
        <a:buClr>
          <a:srgbClr val="01654B"/>
        </a:buClr>
        <a:buSzPct val="9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1654B"/>
        </a:buClr>
        <a:buSzPct val="100000"/>
        <a:buChar char="–"/>
        <a:defRPr sz="2000">
          <a:solidFill>
            <a:schemeClr val="tx1"/>
          </a:solidFill>
          <a:latin typeface="+mn-lt"/>
        </a:defRPr>
      </a:lvl2pPr>
      <a:lvl3pPr marL="1143000" indent="-228600" algn="l" rtl="0" eaLnBrk="0" fontAlgn="base" hangingPunct="0">
        <a:spcBef>
          <a:spcPct val="20000"/>
        </a:spcBef>
        <a:spcAft>
          <a:spcPct val="0"/>
        </a:spcAft>
        <a:buClr>
          <a:srgbClr val="01654B"/>
        </a:buClr>
        <a:buSzPct val="5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01654B"/>
        </a:buClr>
        <a:buSzPct val="65000"/>
        <a:buChar char="•"/>
        <a:defRPr sz="1600">
          <a:solidFill>
            <a:schemeClr val="tx1"/>
          </a:solidFill>
          <a:latin typeface="Times New Roman" pitchFamily="18" charset="0"/>
        </a:defRPr>
      </a:lvl4pPr>
      <a:lvl5pPr marL="20574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5pPr>
      <a:lvl6pPr marL="25146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6pPr>
      <a:lvl7pPr marL="29718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7pPr>
      <a:lvl8pPr marL="34290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8pPr>
      <a:lvl9pPr marL="38862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8837A-1AED-4681-B62E-A5918F57AF07}" type="datetimeFigureOut">
              <a:rPr lang="en-US" smtClean="0"/>
              <a:t>10/25/2013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03525-F943-4234-AE5A-EF0B818E00C9}" type="slidenum">
              <a:rPr lang="en-US" smtClean="0"/>
              <a:t>‹#›</a:t>
            </a:fld>
            <a:endParaRPr lang="en-US"/>
          </a:p>
        </p:txBody>
      </p:sp>
    </p:spTree>
    <p:extLst>
      <p:ext uri="{BB962C8B-B14F-4D97-AF65-F5344CB8AC3E}">
        <p14:creationId xmlns:p14="http://schemas.microsoft.com/office/powerpoint/2010/main" val="201798824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7EB05-57CD-4012-902D-6D1AB35A1EF8}" type="datetimeFigureOut">
              <a:rPr lang="en-US" smtClean="0"/>
              <a:t>10/25/2013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3772C-387E-4EB7-BE32-F4AD74BA3E6F}" type="slidenum">
              <a:rPr lang="en-US" smtClean="0"/>
              <a:t>‹#›</a:t>
            </a:fld>
            <a:endParaRPr lang="en-US"/>
          </a:p>
        </p:txBody>
      </p:sp>
    </p:spTree>
    <p:extLst>
      <p:ext uri="{BB962C8B-B14F-4D97-AF65-F5344CB8AC3E}">
        <p14:creationId xmlns:p14="http://schemas.microsoft.com/office/powerpoint/2010/main" val="47417998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heridan.geog.kent.edu/ssc.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a:spLocks noGrp="1" noChangeArrowheads="1"/>
          </p:cNvSpPr>
          <p:nvPr>
            <p:ph type="ctrTitle"/>
          </p:nvPr>
        </p:nvSpPr>
        <p:spPr>
          <a:xfrm>
            <a:off x="762000" y="1752600"/>
            <a:ext cx="7772400" cy="1752600"/>
          </a:xfrm>
        </p:spPr>
        <p:txBody>
          <a:bodyPr/>
          <a:lstStyle/>
          <a:p>
            <a:pPr>
              <a:spcBef>
                <a:spcPct val="90000"/>
              </a:spcBef>
            </a:pPr>
            <a:r>
              <a:rPr lang="en-US" sz="3200" b="1" i="1" dirty="0" smtClean="0"/>
              <a:t>Trends in background ozone in Houston-Galveston, 1998-2012</a:t>
            </a:r>
            <a:endParaRPr lang="en-US" sz="4400" b="1" i="1" dirty="0" smtClean="0"/>
          </a:p>
        </p:txBody>
      </p:sp>
      <p:sp>
        <p:nvSpPr>
          <p:cNvPr id="3076" name="Text Box 4"/>
          <p:cNvSpPr txBox="1">
            <a:spLocks noChangeArrowheads="1"/>
          </p:cNvSpPr>
          <p:nvPr/>
        </p:nvSpPr>
        <p:spPr bwMode="auto">
          <a:xfrm>
            <a:off x="152400" y="6172200"/>
            <a:ext cx="1676400" cy="457200"/>
          </a:xfrm>
          <a:prstGeom prst="rect">
            <a:avLst/>
          </a:prstGeom>
          <a:noFill/>
          <a:ln w="12700">
            <a:noFill/>
            <a:miter lim="800000"/>
            <a:headEnd/>
            <a:tailEnd/>
          </a:ln>
        </p:spPr>
        <p:txBody>
          <a:bodyPr>
            <a:spAutoFit/>
          </a:bodyPr>
          <a:lstStyle/>
          <a:p>
            <a:pPr>
              <a:spcBef>
                <a:spcPct val="50000"/>
              </a:spcBef>
            </a:pPr>
            <a:endParaRPr lang="en-US" dirty="0"/>
          </a:p>
        </p:txBody>
      </p:sp>
      <p:sp>
        <p:nvSpPr>
          <p:cNvPr id="3077" name="Rectangle 5"/>
          <p:cNvSpPr>
            <a:spLocks noChangeArrowheads="1"/>
          </p:cNvSpPr>
          <p:nvPr/>
        </p:nvSpPr>
        <p:spPr bwMode="auto">
          <a:xfrm>
            <a:off x="-152400" y="6553200"/>
            <a:ext cx="4648200" cy="320675"/>
          </a:xfrm>
          <a:prstGeom prst="rect">
            <a:avLst/>
          </a:prstGeom>
          <a:noFill/>
          <a:ln w="12700" cap="sq">
            <a:noFill/>
            <a:miter lim="800000"/>
            <a:headEnd type="none" w="sm" len="sm"/>
            <a:tailEnd type="none" w="sm" len="sm"/>
          </a:ln>
        </p:spPr>
        <p:txBody>
          <a:bodyPr>
            <a:spAutoFit/>
          </a:bodyPr>
          <a:lstStyle/>
          <a:p>
            <a:r>
              <a:rPr lang="en-US" sz="1500" dirty="0">
                <a:solidFill>
                  <a:schemeClr val="bg1"/>
                </a:solidFill>
                <a:latin typeface="Incised901 BT" pitchFamily="2" charset="0"/>
              </a:rPr>
              <a:t>      Air Quality Division  </a:t>
            </a:r>
          </a:p>
        </p:txBody>
      </p:sp>
      <p:pic>
        <p:nvPicPr>
          <p:cNvPr id="3080" name="Picture 8" descr="tceq_name_short"/>
          <p:cNvPicPr>
            <a:picLocks noChangeAspect="1" noChangeArrowheads="1"/>
          </p:cNvPicPr>
          <p:nvPr/>
        </p:nvPicPr>
        <p:blipFill>
          <a:blip r:embed="rId3" cstate="print"/>
          <a:srcRect r="18868" b="-1408"/>
          <a:stretch>
            <a:fillRect/>
          </a:stretch>
        </p:blipFill>
        <p:spPr bwMode="auto">
          <a:xfrm>
            <a:off x="6248400" y="0"/>
            <a:ext cx="2895600" cy="202019"/>
          </a:xfrm>
          <a:prstGeom prst="rect">
            <a:avLst/>
          </a:prstGeom>
          <a:noFill/>
          <a:ln w="9525">
            <a:noFill/>
            <a:miter lim="800000"/>
            <a:headEnd/>
            <a:tailEnd/>
          </a:ln>
        </p:spPr>
      </p:pic>
      <p:sp>
        <p:nvSpPr>
          <p:cNvPr id="3082" name="Text Box 11"/>
          <p:cNvSpPr txBox="1">
            <a:spLocks noChangeArrowheads="1"/>
          </p:cNvSpPr>
          <p:nvPr/>
        </p:nvSpPr>
        <p:spPr bwMode="auto">
          <a:xfrm>
            <a:off x="685800" y="3810000"/>
            <a:ext cx="7772400" cy="1384995"/>
          </a:xfrm>
          <a:prstGeom prst="rect">
            <a:avLst/>
          </a:prstGeom>
          <a:noFill/>
          <a:ln w="9525">
            <a:noFill/>
            <a:miter lim="800000"/>
            <a:headEnd/>
            <a:tailEnd/>
          </a:ln>
        </p:spPr>
        <p:txBody>
          <a:bodyPr wrap="square">
            <a:spAutoFit/>
          </a:bodyPr>
          <a:lstStyle/>
          <a:p>
            <a:pPr algn="ctr" eaLnBrk="1" hangingPunct="1"/>
            <a:r>
              <a:rPr lang="en-US" dirty="0" smtClean="0">
                <a:latin typeface="+mn-lt"/>
              </a:rPr>
              <a:t>Mark </a:t>
            </a:r>
            <a:r>
              <a:rPr lang="en-US" dirty="0" err="1" smtClean="0">
                <a:latin typeface="+mn-lt"/>
              </a:rPr>
              <a:t>Estes</a:t>
            </a:r>
            <a:r>
              <a:rPr lang="en-US" baseline="30000" dirty="0" err="1" smtClean="0">
                <a:latin typeface="+mn-lt"/>
              </a:rPr>
              <a:t>a</a:t>
            </a:r>
            <a:r>
              <a:rPr lang="en-US" dirty="0" smtClean="0">
                <a:latin typeface="+mn-lt"/>
              </a:rPr>
              <a:t>, Shaena </a:t>
            </a:r>
            <a:r>
              <a:rPr lang="en-US" dirty="0" err="1" smtClean="0">
                <a:latin typeface="+mn-lt"/>
              </a:rPr>
              <a:t>Berlin</a:t>
            </a:r>
            <a:r>
              <a:rPr lang="en-US" baseline="30000" dirty="0" err="1" smtClean="0">
                <a:latin typeface="+mn-lt"/>
              </a:rPr>
              <a:t>b</a:t>
            </a:r>
            <a:r>
              <a:rPr lang="en-US" dirty="0" smtClean="0">
                <a:latin typeface="+mn-lt"/>
              </a:rPr>
              <a:t>, Andrew </a:t>
            </a:r>
            <a:r>
              <a:rPr lang="en-US" dirty="0" err="1" smtClean="0">
                <a:latin typeface="+mn-lt"/>
              </a:rPr>
              <a:t>Langford</a:t>
            </a:r>
            <a:r>
              <a:rPr lang="en-US" baseline="30000" dirty="0" err="1" smtClean="0">
                <a:latin typeface="+mn-lt"/>
              </a:rPr>
              <a:t>c</a:t>
            </a:r>
            <a:r>
              <a:rPr lang="en-US" dirty="0" smtClean="0">
                <a:latin typeface="+mn-lt"/>
              </a:rPr>
              <a:t>, Melody </a:t>
            </a:r>
            <a:r>
              <a:rPr lang="en-US" dirty="0" err="1" smtClean="0">
                <a:latin typeface="+mn-lt"/>
              </a:rPr>
              <a:t>Dong</a:t>
            </a:r>
            <a:r>
              <a:rPr lang="en-US" baseline="30000" dirty="0" err="1" smtClean="0">
                <a:latin typeface="+mn-lt"/>
              </a:rPr>
              <a:t>d</a:t>
            </a:r>
            <a:r>
              <a:rPr lang="en-US" dirty="0" smtClean="0">
                <a:latin typeface="+mn-lt"/>
              </a:rPr>
              <a:t>, and David </a:t>
            </a:r>
            <a:r>
              <a:rPr lang="en-US" dirty="0" err="1" smtClean="0">
                <a:latin typeface="+mn-lt"/>
              </a:rPr>
              <a:t>Parrish</a:t>
            </a:r>
            <a:r>
              <a:rPr lang="en-US" baseline="30000" dirty="0" err="1" smtClean="0">
                <a:latin typeface="+mn-lt"/>
              </a:rPr>
              <a:t>c</a:t>
            </a:r>
            <a:endParaRPr lang="en-US" sz="1800" dirty="0" smtClean="0">
              <a:latin typeface="+mn-lt"/>
            </a:endParaRPr>
          </a:p>
          <a:p>
            <a:pPr algn="ctr" eaLnBrk="1" hangingPunct="1"/>
            <a:r>
              <a:rPr lang="en-US" sz="1800" dirty="0" smtClean="0">
                <a:latin typeface="+mn-lt"/>
              </a:rPr>
              <a:t>Presented to Annual CMAS Meeting</a:t>
            </a:r>
          </a:p>
          <a:p>
            <a:pPr algn="ctr" eaLnBrk="1" hangingPunct="1"/>
            <a:r>
              <a:rPr lang="en-US" sz="1800" dirty="0" smtClean="0">
                <a:latin typeface="+mn-lt"/>
              </a:rPr>
              <a:t>October 29, 2013</a:t>
            </a:r>
            <a:endParaRPr lang="en-US" sz="1800" dirty="0">
              <a:latin typeface="+mn-lt"/>
            </a:endParaRPr>
          </a:p>
        </p:txBody>
      </p:sp>
      <p:sp>
        <p:nvSpPr>
          <p:cNvPr id="2" name="TextBox 1"/>
          <p:cNvSpPr txBox="1"/>
          <p:nvPr/>
        </p:nvSpPr>
        <p:spPr>
          <a:xfrm>
            <a:off x="1981200" y="5446693"/>
            <a:ext cx="6781800" cy="954107"/>
          </a:xfrm>
          <a:prstGeom prst="rect">
            <a:avLst/>
          </a:prstGeom>
          <a:noFill/>
        </p:spPr>
        <p:txBody>
          <a:bodyPr wrap="square" rtlCol="0">
            <a:spAutoFit/>
          </a:bodyPr>
          <a:lstStyle/>
          <a:p>
            <a:pPr marL="457200" indent="-457200" eaLnBrk="1" hangingPunct="1">
              <a:buAutoNum type="alphaLcPeriod"/>
            </a:pPr>
            <a:r>
              <a:rPr lang="en-US" sz="1400" i="1" dirty="0"/>
              <a:t>Texas Commission on Environmental </a:t>
            </a:r>
            <a:r>
              <a:rPr lang="en-US" sz="1400" i="1" dirty="0" smtClean="0"/>
              <a:t>Quality, Austin, TX</a:t>
            </a:r>
            <a:endParaRPr lang="en-US" sz="1400" i="1" dirty="0"/>
          </a:p>
          <a:p>
            <a:pPr marL="457200" indent="-457200" eaLnBrk="1" hangingPunct="1">
              <a:buAutoNum type="alphaLcPeriod"/>
            </a:pPr>
            <a:r>
              <a:rPr lang="en-US" sz="1400" i="1" dirty="0"/>
              <a:t>Massachusetts Institute of </a:t>
            </a:r>
            <a:r>
              <a:rPr lang="en-US" sz="1400" i="1" dirty="0" smtClean="0"/>
              <a:t>Technology, Cambridge, MA</a:t>
            </a:r>
            <a:endParaRPr lang="en-US" sz="1400" i="1" dirty="0"/>
          </a:p>
          <a:p>
            <a:pPr marL="457200" indent="-457200" eaLnBrk="1" hangingPunct="1">
              <a:buAutoNum type="alphaLcPeriod"/>
            </a:pPr>
            <a:r>
              <a:rPr lang="en-US" sz="1400" i="1" dirty="0" smtClean="0"/>
              <a:t>NOAA ESRL Chemical Sciences Division, Boulder, CO</a:t>
            </a:r>
            <a:endParaRPr lang="en-US" sz="1400" i="1" dirty="0"/>
          </a:p>
          <a:p>
            <a:pPr marL="457200" indent="-457200" eaLnBrk="1" hangingPunct="1">
              <a:buAutoNum type="alphaLcPeriod"/>
            </a:pPr>
            <a:r>
              <a:rPr lang="en-US" sz="1400" i="1" dirty="0" smtClean="0"/>
              <a:t>Dept. of Bioengineering, University of California, San Diego</a:t>
            </a:r>
            <a:endParaRPr lang="en-US" sz="1400" i="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7763"/>
            <a:ext cx="8534400"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7800" y="381000"/>
            <a:ext cx="6934200" cy="584775"/>
          </a:xfrm>
          <a:prstGeom prst="rect">
            <a:avLst/>
          </a:prstGeom>
          <a:noFill/>
        </p:spPr>
        <p:txBody>
          <a:bodyPr wrap="square" rtlCol="0">
            <a:spAutoFit/>
          </a:bodyPr>
          <a:lstStyle/>
          <a:p>
            <a:r>
              <a:rPr lang="en-US" sz="1600" dirty="0" smtClean="0"/>
              <a:t>Local contribution is estimated by taking the difference between daily MDA8 ozone and daily regional background ozone</a:t>
            </a:r>
            <a:endParaRPr lang="en-US" sz="1600" dirty="0"/>
          </a:p>
        </p:txBody>
      </p:sp>
    </p:spTree>
    <p:extLst>
      <p:ext uri="{BB962C8B-B14F-4D97-AF65-F5344CB8AC3E}">
        <p14:creationId xmlns:p14="http://schemas.microsoft.com/office/powerpoint/2010/main" val="21308882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6121400" cy="55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5943600"/>
            <a:ext cx="7543800" cy="646331"/>
          </a:xfrm>
          <a:prstGeom prst="rect">
            <a:avLst/>
          </a:prstGeom>
          <a:noFill/>
        </p:spPr>
        <p:txBody>
          <a:bodyPr wrap="square" rtlCol="0">
            <a:spAutoFit/>
          </a:bodyPr>
          <a:lstStyle/>
          <a:p>
            <a:r>
              <a:rPr lang="en-US" sz="1800" dirty="0" smtClean="0"/>
              <a:t>The relationship between background and peak ozone in HGB may help identify days with unusually large local ozone formation.</a:t>
            </a:r>
            <a:endParaRPr lang="en-US" sz="1800" dirty="0"/>
          </a:p>
        </p:txBody>
      </p:sp>
    </p:spTree>
    <p:extLst>
      <p:ext uri="{BB962C8B-B14F-4D97-AF65-F5344CB8AC3E}">
        <p14:creationId xmlns:p14="http://schemas.microsoft.com/office/powerpoint/2010/main" val="5437282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228600"/>
            <a:ext cx="7242175"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0913" y="5791200"/>
            <a:ext cx="7242175" cy="646331"/>
          </a:xfrm>
          <a:prstGeom prst="rect">
            <a:avLst/>
          </a:prstGeom>
          <a:solidFill>
            <a:schemeClr val="bg1"/>
          </a:solidFill>
        </p:spPr>
        <p:txBody>
          <a:bodyPr wrap="square" rtlCol="0">
            <a:spAutoFit/>
          </a:bodyPr>
          <a:lstStyle/>
          <a:p>
            <a:r>
              <a:rPr lang="en-US" sz="1800" dirty="0" smtClean="0">
                <a:latin typeface="+mn-lt"/>
                <a:cs typeface="Calibri" panose="020F0502020204030204" pitchFamily="34" charset="0"/>
              </a:rPr>
              <a:t>95</a:t>
            </a:r>
            <a:r>
              <a:rPr lang="en-US" sz="1800" baseline="30000" dirty="0" smtClean="0">
                <a:latin typeface="+mn-lt"/>
                <a:cs typeface="Calibri" panose="020F0502020204030204" pitchFamily="34" charset="0"/>
              </a:rPr>
              <a:t>th</a:t>
            </a:r>
            <a:r>
              <a:rPr lang="en-US" sz="1800" dirty="0" smtClean="0">
                <a:latin typeface="+mn-lt"/>
                <a:cs typeface="Calibri" panose="020F0502020204030204" pitchFamily="34" charset="0"/>
              </a:rPr>
              <a:t> MDA8: -2.33 ± 0.40 </a:t>
            </a:r>
            <a:r>
              <a:rPr lang="en-US" sz="1800" dirty="0" err="1" smtClean="0">
                <a:latin typeface="+mn-lt"/>
                <a:cs typeface="Calibri" panose="020F0502020204030204" pitchFamily="34" charset="0"/>
              </a:rPr>
              <a:t>ppbv</a:t>
            </a:r>
            <a:r>
              <a:rPr lang="en-US" sz="1800" dirty="0" smtClean="0">
                <a:latin typeface="+mn-lt"/>
                <a:cs typeface="Calibri" panose="020F0502020204030204" pitchFamily="34" charset="0"/>
              </a:rPr>
              <a:t>/</a:t>
            </a:r>
            <a:r>
              <a:rPr lang="en-US" sz="1800" dirty="0" err="1" smtClean="0">
                <a:latin typeface="+mn-lt"/>
                <a:cs typeface="Calibri" panose="020F0502020204030204" pitchFamily="34" charset="0"/>
              </a:rPr>
              <a:t>yr</a:t>
            </a:r>
            <a:r>
              <a:rPr lang="en-US" sz="1800" dirty="0" smtClean="0">
                <a:latin typeface="+mn-lt"/>
                <a:cs typeface="Calibri" panose="020F0502020204030204" pitchFamily="34" charset="0"/>
              </a:rPr>
              <a:t>, p = 0.00012</a:t>
            </a:r>
          </a:p>
          <a:p>
            <a:r>
              <a:rPr lang="en-US" sz="1800" dirty="0" smtClean="0">
                <a:latin typeface="+mn-lt"/>
                <a:cs typeface="Calibri" panose="020F0502020204030204" pitchFamily="34" charset="0"/>
              </a:rPr>
              <a:t>50</a:t>
            </a:r>
            <a:r>
              <a:rPr lang="en-US" sz="1800" baseline="30000" dirty="0" smtClean="0">
                <a:latin typeface="+mn-lt"/>
                <a:cs typeface="Calibri" panose="020F0502020204030204" pitchFamily="34" charset="0"/>
              </a:rPr>
              <a:t>th</a:t>
            </a:r>
            <a:r>
              <a:rPr lang="en-US" sz="1800" dirty="0" smtClean="0">
                <a:latin typeface="+mn-lt"/>
                <a:cs typeface="Calibri" panose="020F0502020204030204" pitchFamily="34" charset="0"/>
              </a:rPr>
              <a:t> MDA8:  -0.64 ± 0.33 </a:t>
            </a:r>
            <a:r>
              <a:rPr lang="en-US" sz="1800" dirty="0" err="1" smtClean="0">
                <a:latin typeface="+mn-lt"/>
                <a:cs typeface="Calibri" panose="020F0502020204030204" pitchFamily="34" charset="0"/>
              </a:rPr>
              <a:t>ppbv</a:t>
            </a:r>
            <a:r>
              <a:rPr lang="en-US" sz="1800" dirty="0" smtClean="0">
                <a:latin typeface="+mn-lt"/>
                <a:cs typeface="Calibri" panose="020F0502020204030204" pitchFamily="34" charset="0"/>
              </a:rPr>
              <a:t>/</a:t>
            </a:r>
            <a:r>
              <a:rPr lang="en-US" sz="1800" dirty="0" err="1" smtClean="0">
                <a:latin typeface="+mn-lt"/>
                <a:cs typeface="Calibri" panose="020F0502020204030204" pitchFamily="34" charset="0"/>
              </a:rPr>
              <a:t>yr</a:t>
            </a:r>
            <a:r>
              <a:rPr lang="en-US" sz="1800" dirty="0" smtClean="0">
                <a:latin typeface="+mn-lt"/>
                <a:cs typeface="Calibri" panose="020F0502020204030204" pitchFamily="34" charset="0"/>
              </a:rPr>
              <a:t>, p = 0.077</a:t>
            </a:r>
            <a:endParaRPr lang="en-US" sz="1800" dirty="0">
              <a:latin typeface="+mn-lt"/>
              <a:cs typeface="Calibri" panose="020F0502020204030204" pitchFamily="34" charset="0"/>
            </a:endParaRPr>
          </a:p>
        </p:txBody>
      </p:sp>
    </p:spTree>
    <p:extLst>
      <p:ext uri="{BB962C8B-B14F-4D97-AF65-F5344CB8AC3E}">
        <p14:creationId xmlns:p14="http://schemas.microsoft.com/office/powerpoint/2010/main" val="310238813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13" y="228600"/>
            <a:ext cx="7291387"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5367337"/>
            <a:ext cx="8001000" cy="923330"/>
          </a:xfrm>
          <a:prstGeom prst="rect">
            <a:avLst/>
          </a:prstGeom>
          <a:noFill/>
        </p:spPr>
        <p:txBody>
          <a:bodyPr wrap="square" rtlCol="0">
            <a:spAutoFit/>
          </a:bodyPr>
          <a:lstStyle/>
          <a:p>
            <a:r>
              <a:rPr lang="en-US" sz="1800" dirty="0">
                <a:latin typeface="+mn-lt"/>
              </a:rPr>
              <a:t>95</a:t>
            </a:r>
            <a:r>
              <a:rPr lang="en-US" sz="1800" baseline="30000" dirty="0">
                <a:latin typeface="+mn-lt"/>
              </a:rPr>
              <a:t>th</a:t>
            </a:r>
            <a:r>
              <a:rPr lang="en-US" sz="1800" dirty="0">
                <a:latin typeface="+mn-lt"/>
              </a:rPr>
              <a:t> </a:t>
            </a:r>
            <a:r>
              <a:rPr lang="en-US" sz="1800" dirty="0" smtClean="0">
                <a:latin typeface="+mn-lt"/>
              </a:rPr>
              <a:t>background:   </a:t>
            </a:r>
            <a:r>
              <a:rPr lang="en-US" sz="1800" dirty="0">
                <a:latin typeface="+mn-lt"/>
              </a:rPr>
              <a:t>-0.58 ± 0.19 </a:t>
            </a:r>
            <a:r>
              <a:rPr lang="en-US" sz="1800" dirty="0" err="1">
                <a:latin typeface="+mn-lt"/>
              </a:rPr>
              <a:t>ppbv</a:t>
            </a:r>
            <a:r>
              <a:rPr lang="en-US" sz="1800" dirty="0">
                <a:latin typeface="+mn-lt"/>
              </a:rPr>
              <a:t>/</a:t>
            </a:r>
            <a:r>
              <a:rPr lang="en-US" sz="1800" dirty="0" err="1">
                <a:latin typeface="+mn-lt"/>
              </a:rPr>
              <a:t>yr</a:t>
            </a:r>
            <a:r>
              <a:rPr lang="en-US" sz="1800" dirty="0">
                <a:latin typeface="+mn-lt"/>
              </a:rPr>
              <a:t> (p = 0.011)</a:t>
            </a:r>
          </a:p>
          <a:p>
            <a:r>
              <a:rPr lang="en-US" sz="1800" dirty="0" smtClean="0">
                <a:latin typeface="+mn-lt"/>
              </a:rPr>
              <a:t>50th background:  -</a:t>
            </a:r>
            <a:r>
              <a:rPr lang="en-US" sz="1800" dirty="0" smtClean="0">
                <a:latin typeface="+mn-lt"/>
              </a:rPr>
              <a:t>0.071 ± 0.25 </a:t>
            </a:r>
            <a:r>
              <a:rPr lang="en-US" sz="1800" dirty="0" err="1" smtClean="0">
                <a:latin typeface="+mn-lt"/>
              </a:rPr>
              <a:t>ppbv</a:t>
            </a:r>
            <a:r>
              <a:rPr lang="en-US" sz="1800" dirty="0" smtClean="0">
                <a:latin typeface="+mn-lt"/>
              </a:rPr>
              <a:t>/</a:t>
            </a:r>
            <a:r>
              <a:rPr lang="en-US" sz="1800" dirty="0" err="1" smtClean="0">
                <a:latin typeface="+mn-lt"/>
              </a:rPr>
              <a:t>yr</a:t>
            </a:r>
            <a:r>
              <a:rPr lang="en-US" sz="1800" dirty="0" smtClean="0">
                <a:latin typeface="+mn-lt"/>
              </a:rPr>
              <a:t> (p = 0.78)</a:t>
            </a:r>
          </a:p>
          <a:p>
            <a:r>
              <a:rPr lang="en-US" sz="1800" dirty="0" smtClean="0">
                <a:latin typeface="+mn-lt"/>
              </a:rPr>
              <a:t>5</a:t>
            </a:r>
            <a:r>
              <a:rPr lang="en-US" sz="1800" baseline="30000" dirty="0" smtClean="0">
                <a:latin typeface="+mn-lt"/>
              </a:rPr>
              <a:t>th</a:t>
            </a:r>
            <a:r>
              <a:rPr lang="en-US" sz="1800" dirty="0" smtClean="0">
                <a:latin typeface="+mn-lt"/>
              </a:rPr>
              <a:t> background:   </a:t>
            </a:r>
            <a:r>
              <a:rPr lang="en-US" sz="1800" dirty="0" smtClean="0">
                <a:latin typeface="+mn-lt"/>
              </a:rPr>
              <a:t>+0.23 ± 0.08 </a:t>
            </a:r>
            <a:r>
              <a:rPr lang="en-US" sz="1800" dirty="0" err="1" smtClean="0">
                <a:latin typeface="+mn-lt"/>
              </a:rPr>
              <a:t>ppbv</a:t>
            </a:r>
            <a:r>
              <a:rPr lang="en-US" sz="1800" dirty="0" smtClean="0">
                <a:latin typeface="+mn-lt"/>
              </a:rPr>
              <a:t>/</a:t>
            </a:r>
            <a:r>
              <a:rPr lang="en-US" sz="1800" dirty="0" err="1" smtClean="0">
                <a:latin typeface="+mn-lt"/>
              </a:rPr>
              <a:t>yr</a:t>
            </a:r>
            <a:r>
              <a:rPr lang="en-US" sz="1800" dirty="0" smtClean="0">
                <a:latin typeface="+mn-lt"/>
              </a:rPr>
              <a:t> (p = 0.016) </a:t>
            </a:r>
            <a:endParaRPr lang="en-US" sz="1800" dirty="0">
              <a:latin typeface="+mn-lt"/>
            </a:endParaRPr>
          </a:p>
        </p:txBody>
      </p:sp>
    </p:spTree>
    <p:extLst>
      <p:ext uri="{BB962C8B-B14F-4D97-AF65-F5344CB8AC3E}">
        <p14:creationId xmlns:p14="http://schemas.microsoft.com/office/powerpoint/2010/main" val="16303738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1" y="228600"/>
            <a:ext cx="7242175"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0910" y="5715000"/>
            <a:ext cx="7126289" cy="646331"/>
          </a:xfrm>
          <a:prstGeom prst="rect">
            <a:avLst/>
          </a:prstGeom>
          <a:noFill/>
        </p:spPr>
        <p:txBody>
          <a:bodyPr wrap="square" rtlCol="0">
            <a:spAutoFit/>
          </a:bodyPr>
          <a:lstStyle/>
          <a:p>
            <a:r>
              <a:rPr lang="en-US" sz="1800" dirty="0" smtClean="0">
                <a:latin typeface="+mn-lt"/>
              </a:rPr>
              <a:t>95</a:t>
            </a:r>
            <a:r>
              <a:rPr lang="en-US" sz="1800" baseline="30000" dirty="0" smtClean="0">
                <a:latin typeface="+mn-lt"/>
              </a:rPr>
              <a:t>th</a:t>
            </a:r>
            <a:r>
              <a:rPr lang="en-US" sz="1800" dirty="0" smtClean="0">
                <a:latin typeface="+mn-lt"/>
              </a:rPr>
              <a:t> local: -1.76 </a:t>
            </a:r>
            <a:r>
              <a:rPr lang="en-US" sz="1800" dirty="0" smtClean="0">
                <a:latin typeface="+mn-lt"/>
                <a:cs typeface="Calibri"/>
              </a:rPr>
              <a:t>± 0.26 </a:t>
            </a:r>
            <a:r>
              <a:rPr lang="en-US" sz="1800" dirty="0" err="1" smtClean="0">
                <a:latin typeface="+mn-lt"/>
                <a:cs typeface="Calibri"/>
              </a:rPr>
              <a:t>ppbv</a:t>
            </a:r>
            <a:r>
              <a:rPr lang="en-US" sz="1800" dirty="0" smtClean="0">
                <a:latin typeface="+mn-lt"/>
                <a:cs typeface="Calibri"/>
              </a:rPr>
              <a:t>/</a:t>
            </a:r>
            <a:r>
              <a:rPr lang="en-US" sz="1800" dirty="0" err="1" smtClean="0">
                <a:latin typeface="+mn-lt"/>
                <a:cs typeface="Calibri"/>
              </a:rPr>
              <a:t>yr</a:t>
            </a:r>
            <a:r>
              <a:rPr lang="en-US" sz="1800" dirty="0" smtClean="0">
                <a:latin typeface="+mn-lt"/>
                <a:cs typeface="Calibri"/>
              </a:rPr>
              <a:t>, p = 0.000029</a:t>
            </a:r>
          </a:p>
          <a:p>
            <a:r>
              <a:rPr lang="en-US" sz="1800" dirty="0" smtClean="0">
                <a:latin typeface="+mn-lt"/>
                <a:cs typeface="Calibri"/>
              </a:rPr>
              <a:t>50</a:t>
            </a:r>
            <a:r>
              <a:rPr lang="en-US" sz="1800" baseline="30000" dirty="0" smtClean="0">
                <a:latin typeface="+mn-lt"/>
                <a:cs typeface="Calibri"/>
              </a:rPr>
              <a:t>th</a:t>
            </a:r>
            <a:r>
              <a:rPr lang="en-US" sz="1800" dirty="0" smtClean="0">
                <a:latin typeface="+mn-lt"/>
                <a:cs typeface="Calibri"/>
              </a:rPr>
              <a:t> local: -0.60 ± 0.18 </a:t>
            </a:r>
            <a:r>
              <a:rPr lang="en-US" sz="1800" dirty="0" err="1" smtClean="0">
                <a:latin typeface="+mn-lt"/>
                <a:cs typeface="Calibri"/>
              </a:rPr>
              <a:t>ppbv</a:t>
            </a:r>
            <a:r>
              <a:rPr lang="en-US" sz="1800" dirty="0" smtClean="0">
                <a:latin typeface="+mn-lt"/>
                <a:cs typeface="Calibri"/>
              </a:rPr>
              <a:t>/</a:t>
            </a:r>
            <a:r>
              <a:rPr lang="en-US" sz="1800" dirty="0" err="1" smtClean="0">
                <a:latin typeface="+mn-lt"/>
                <a:cs typeface="Calibri"/>
              </a:rPr>
              <a:t>yr</a:t>
            </a:r>
            <a:r>
              <a:rPr lang="en-US" sz="1800" dirty="0" smtClean="0">
                <a:latin typeface="+mn-lt"/>
                <a:cs typeface="Calibri"/>
              </a:rPr>
              <a:t>, p = 0.0062</a:t>
            </a:r>
            <a:endParaRPr lang="en-US" sz="1800" dirty="0">
              <a:latin typeface="+mn-lt"/>
            </a:endParaRPr>
          </a:p>
        </p:txBody>
      </p:sp>
    </p:spTree>
    <p:extLst>
      <p:ext uri="{BB962C8B-B14F-4D97-AF65-F5344CB8AC3E}">
        <p14:creationId xmlns:p14="http://schemas.microsoft.com/office/powerpoint/2010/main" val="9355835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5081270" y="0"/>
            <a:ext cx="4062730" cy="6858000"/>
          </a:xfrm>
          <a:prstGeom prst="rect">
            <a:avLst/>
          </a:prstGeom>
        </p:spPr>
      </p:pic>
      <p:sp>
        <p:nvSpPr>
          <p:cNvPr id="3" name="TextBox 2"/>
          <p:cNvSpPr txBox="1"/>
          <p:nvPr/>
        </p:nvSpPr>
        <p:spPr>
          <a:xfrm>
            <a:off x="1276350" y="152400"/>
            <a:ext cx="3371850" cy="5632311"/>
          </a:xfrm>
          <a:prstGeom prst="rect">
            <a:avLst/>
          </a:prstGeom>
          <a:noFill/>
        </p:spPr>
        <p:txBody>
          <a:bodyPr wrap="square" rtlCol="0">
            <a:spAutoFit/>
          </a:bodyPr>
          <a:lstStyle/>
          <a:p>
            <a:r>
              <a:rPr lang="en-US" sz="1800" b="1" dirty="0" smtClean="0"/>
              <a:t>(a</a:t>
            </a:r>
            <a:r>
              <a:rPr lang="en-US" sz="1800" b="1" dirty="0"/>
              <a:t>)</a:t>
            </a:r>
            <a:r>
              <a:rPr lang="en-US" sz="1800" dirty="0"/>
              <a:t> Trends in the highest MDA8 O</a:t>
            </a:r>
            <a:r>
              <a:rPr lang="en-US" sz="1800" baseline="-25000" dirty="0"/>
              <a:t>3</a:t>
            </a:r>
            <a:r>
              <a:rPr lang="en-US" sz="1800" dirty="0"/>
              <a:t> reported by one of the 6 CAMS stations used in the PCA analysis (Max 6 CAMS) and by all HGB CAMS (Max HGB).  The number of ozone </a:t>
            </a:r>
            <a:r>
              <a:rPr lang="en-US" sz="1800" dirty="0" err="1"/>
              <a:t>exceedance</a:t>
            </a:r>
            <a:r>
              <a:rPr lang="en-US" sz="1800" dirty="0"/>
              <a:t> days (2008 NAAQS) at the 6 CAMS stations is also shown</a:t>
            </a:r>
            <a:r>
              <a:rPr lang="en-US" sz="1800" dirty="0" smtClean="0"/>
              <a:t>.</a:t>
            </a:r>
          </a:p>
          <a:p>
            <a:endParaRPr lang="en-US" sz="1800" b="1" dirty="0"/>
          </a:p>
          <a:p>
            <a:r>
              <a:rPr lang="en-US" sz="1800" b="1" dirty="0" smtClean="0"/>
              <a:t>(</a:t>
            </a:r>
            <a:r>
              <a:rPr lang="en-US" sz="1800" b="1" dirty="0"/>
              <a:t>b)</a:t>
            </a:r>
            <a:r>
              <a:rPr lang="en-US" sz="1800" dirty="0"/>
              <a:t> and </a:t>
            </a:r>
            <a:r>
              <a:rPr lang="en-US" sz="1800" b="1" dirty="0"/>
              <a:t>(c)</a:t>
            </a:r>
            <a:r>
              <a:rPr lang="en-US" sz="1800" dirty="0"/>
              <a:t> Trends in mean MDA8 ozone and background and local contributions from the 6-station PCA and the TCEQ methods, respectively. The solid lines indicate the linear least-squares fits; the parameters of the fits with 95% confidence intervals are annotated. </a:t>
            </a:r>
          </a:p>
        </p:txBody>
      </p:sp>
    </p:spTree>
    <p:extLst>
      <p:ext uri="{BB962C8B-B14F-4D97-AF65-F5344CB8AC3E}">
        <p14:creationId xmlns:p14="http://schemas.microsoft.com/office/powerpoint/2010/main" val="2491955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l="9277" t="9573" r="7597" b="31624"/>
          <a:stretch>
            <a:fillRect/>
          </a:stretch>
        </p:blipFill>
        <p:spPr bwMode="auto">
          <a:xfrm>
            <a:off x="914400" y="1143000"/>
            <a:ext cx="7010400" cy="3886200"/>
          </a:xfrm>
          <a:prstGeom prst="rect">
            <a:avLst/>
          </a:prstGeom>
          <a:noFill/>
          <a:ln>
            <a:noFill/>
          </a:ln>
        </p:spPr>
      </p:pic>
      <p:sp>
        <p:nvSpPr>
          <p:cNvPr id="3" name="TextBox 2"/>
          <p:cNvSpPr txBox="1"/>
          <p:nvPr/>
        </p:nvSpPr>
        <p:spPr>
          <a:xfrm>
            <a:off x="89517" y="5029200"/>
            <a:ext cx="9067800" cy="1200329"/>
          </a:xfrm>
          <a:prstGeom prst="rect">
            <a:avLst/>
          </a:prstGeom>
          <a:noFill/>
        </p:spPr>
        <p:txBody>
          <a:bodyPr wrap="square" rtlCol="0">
            <a:spAutoFit/>
          </a:bodyPr>
          <a:lstStyle/>
          <a:p>
            <a:r>
              <a:rPr lang="en-US" dirty="0" smtClean="0"/>
              <a:t>Mean </a:t>
            </a:r>
            <a:r>
              <a:rPr lang="en-US" dirty="0"/>
              <a:t>wind vectors for July 1981-2010 at 850 </a:t>
            </a:r>
            <a:r>
              <a:rPr lang="en-US" dirty="0" err="1"/>
              <a:t>mb</a:t>
            </a:r>
            <a:r>
              <a:rPr lang="en-US" dirty="0"/>
              <a:t> based upon NCEP/NCAR reanalysis winds.  (Figure courtesy of Owen Cooper.).</a:t>
            </a:r>
          </a:p>
        </p:txBody>
      </p:sp>
    </p:spTree>
    <p:extLst>
      <p:ext uri="{BB962C8B-B14F-4D97-AF65-F5344CB8AC3E}">
        <p14:creationId xmlns:p14="http://schemas.microsoft.com/office/powerpoint/2010/main" val="16735325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5200650" y="154305"/>
            <a:ext cx="3823335" cy="6703695"/>
          </a:xfrm>
          <a:prstGeom prst="rect">
            <a:avLst/>
          </a:prstGeom>
        </p:spPr>
      </p:pic>
      <p:sp>
        <p:nvSpPr>
          <p:cNvPr id="3" name="TextBox 2"/>
          <p:cNvSpPr txBox="1"/>
          <p:nvPr/>
        </p:nvSpPr>
        <p:spPr>
          <a:xfrm>
            <a:off x="1219200" y="762000"/>
            <a:ext cx="3276600" cy="5047536"/>
          </a:xfrm>
          <a:prstGeom prst="rect">
            <a:avLst/>
          </a:prstGeom>
          <a:noFill/>
        </p:spPr>
        <p:txBody>
          <a:bodyPr wrap="square" rtlCol="0">
            <a:spAutoFit/>
          </a:bodyPr>
          <a:lstStyle/>
          <a:p>
            <a:r>
              <a:rPr lang="en-US" sz="1400" dirty="0"/>
              <a:t>Temporal trends of background O</a:t>
            </a:r>
            <a:r>
              <a:rPr lang="en-US" sz="1400" baseline="-25000" dirty="0"/>
              <a:t>3</a:t>
            </a:r>
            <a:r>
              <a:rPr lang="en-US" sz="1400" dirty="0"/>
              <a:t> during periods with prevailing winds originating from the indicated wind quadrants.  </a:t>
            </a:r>
            <a:endParaRPr lang="en-US" sz="1400" dirty="0" smtClean="0"/>
          </a:p>
          <a:p>
            <a:endParaRPr lang="en-US" sz="1400" dirty="0"/>
          </a:p>
          <a:p>
            <a:r>
              <a:rPr lang="en-US" sz="1400" dirty="0" smtClean="0"/>
              <a:t>The </a:t>
            </a:r>
            <a:r>
              <a:rPr lang="en-US" sz="1400" dirty="0"/>
              <a:t>closed and open symbols give the results from the PCA and TCEQ analyses, respectively.  The solid and dashed straight lines indicate the linear least-squares fits to the respective points; the slopes with 95% confidence intervals are annotated.  Also annotated are the averages and standard deviations of the backgrounds.  </a:t>
            </a:r>
            <a:endParaRPr lang="en-US" sz="1400" dirty="0" smtClean="0"/>
          </a:p>
          <a:p>
            <a:endParaRPr lang="en-US" sz="1400" dirty="0"/>
          </a:p>
          <a:p>
            <a:r>
              <a:rPr lang="en-US" sz="1400" dirty="0" smtClean="0"/>
              <a:t>The </a:t>
            </a:r>
            <a:r>
              <a:rPr lang="en-US" sz="1400" dirty="0"/>
              <a:t>thin dashed lines show the fraction of days the wind was from each quadrant during the ozone season, and the average fraction of days with standard deviation is annotated for each wind sector within the parentheses</a:t>
            </a:r>
            <a:endParaRPr lang="en-US" sz="1400" dirty="0"/>
          </a:p>
        </p:txBody>
      </p:sp>
    </p:spTree>
    <p:extLst>
      <p:ext uri="{BB962C8B-B14F-4D97-AF65-F5344CB8AC3E}">
        <p14:creationId xmlns:p14="http://schemas.microsoft.com/office/powerpoint/2010/main" val="1933220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1450"/>
            <a:ext cx="6781800" cy="507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5486400"/>
            <a:ext cx="7543800" cy="369332"/>
          </a:xfrm>
          <a:prstGeom prst="rect">
            <a:avLst/>
          </a:prstGeom>
          <a:noFill/>
        </p:spPr>
        <p:txBody>
          <a:bodyPr wrap="square" rtlCol="0">
            <a:spAutoFit/>
          </a:bodyPr>
          <a:lstStyle/>
          <a:p>
            <a:endParaRPr lang="en-US" dirty="0"/>
          </a:p>
        </p:txBody>
      </p:sp>
      <p:sp>
        <p:nvSpPr>
          <p:cNvPr id="4" name="TextBox 3"/>
          <p:cNvSpPr txBox="1"/>
          <p:nvPr/>
        </p:nvSpPr>
        <p:spPr>
          <a:xfrm>
            <a:off x="1371600" y="5263728"/>
            <a:ext cx="7239000" cy="923330"/>
          </a:xfrm>
          <a:prstGeom prst="rect">
            <a:avLst/>
          </a:prstGeom>
          <a:noFill/>
        </p:spPr>
        <p:txBody>
          <a:bodyPr wrap="square" rtlCol="0">
            <a:spAutoFit/>
          </a:bodyPr>
          <a:lstStyle/>
          <a:p>
            <a:r>
              <a:rPr lang="en-US" sz="1800" dirty="0" smtClean="0"/>
              <a:t>Average 72-hour HYSPLIT back trajectory for the six transport patterns detected by Sullivan (2009) and the respective average background ozone concentrations associated with each pattern.</a:t>
            </a:r>
            <a:endParaRPr lang="en-US" sz="1800" dirty="0"/>
          </a:p>
        </p:txBody>
      </p:sp>
    </p:spTree>
    <p:extLst>
      <p:ext uri="{BB962C8B-B14F-4D97-AF65-F5344CB8AC3E}">
        <p14:creationId xmlns:p14="http://schemas.microsoft.com/office/powerpoint/2010/main" val="39374942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noChangeAspect="1"/>
          </p:cNvGrpSpPr>
          <p:nvPr/>
        </p:nvGrpSpPr>
        <p:grpSpPr bwMode="auto">
          <a:xfrm>
            <a:off x="1350275" y="0"/>
            <a:ext cx="7204364" cy="4953000"/>
            <a:chOff x="2528" y="699"/>
            <a:chExt cx="11031" cy="7800"/>
          </a:xfrm>
        </p:grpSpPr>
        <p:sp>
          <p:nvSpPr>
            <p:cNvPr id="4" name="AutoShape 14"/>
            <p:cNvSpPr>
              <a:spLocks noChangeAspect="1" noChangeArrowheads="1" noTextEdit="1"/>
            </p:cNvSpPr>
            <p:nvPr/>
          </p:nvSpPr>
          <p:spPr bwMode="auto">
            <a:xfrm>
              <a:off x="2528" y="699"/>
              <a:ext cx="11031" cy="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9" name="Picture 4"/>
            <p:cNvPicPr>
              <a:picLocks noChangeAspect="1" noChangeArrowheads="1"/>
            </p:cNvPicPr>
            <p:nvPr/>
          </p:nvPicPr>
          <p:blipFill>
            <a:blip r:embed="rId2"/>
            <a:srcRect l="14227" r="4285"/>
            <a:stretch>
              <a:fillRect/>
            </a:stretch>
          </p:blipFill>
          <p:spPr bwMode="auto">
            <a:xfrm>
              <a:off x="2728" y="1213"/>
              <a:ext cx="3431" cy="3248"/>
            </a:xfrm>
            <a:prstGeom prst="rect">
              <a:avLst/>
            </a:prstGeom>
            <a:noFill/>
            <a:ln w="9525">
              <a:noFill/>
              <a:miter lim="800000"/>
              <a:headEnd/>
              <a:tailEnd/>
            </a:ln>
            <a:effectLst>
              <a:glow rad="139700">
                <a:schemeClr val="accent5">
                  <a:alpha val="75000"/>
                </a:schemeClr>
              </a:glow>
            </a:effectLst>
          </p:spPr>
        </p:pic>
        <p:pic>
          <p:nvPicPr>
            <p:cNvPr id="513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27" r="4285" b="583"/>
            <a:stretch>
              <a:fillRect/>
            </a:stretch>
          </p:blipFill>
          <p:spPr bwMode="auto">
            <a:xfrm>
              <a:off x="6328" y="1213"/>
              <a:ext cx="3432" cy="3292"/>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l="14227" r="4285"/>
            <a:stretch>
              <a:fillRect/>
            </a:stretch>
          </p:blipFill>
          <p:spPr bwMode="auto">
            <a:xfrm>
              <a:off x="9928" y="1213"/>
              <a:ext cx="3432" cy="324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l="14227" r="4285"/>
            <a:stretch>
              <a:fillRect/>
            </a:stretch>
          </p:blipFill>
          <p:spPr bwMode="auto">
            <a:xfrm>
              <a:off x="2728" y="5019"/>
              <a:ext cx="3432" cy="3249"/>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22"/>
            <p:cNvPicPr>
              <a:picLocks noChangeAspect="1" noChangeArrowheads="1"/>
            </p:cNvPicPr>
            <p:nvPr/>
          </p:nvPicPr>
          <p:blipFill>
            <a:blip r:embed="rId6"/>
            <a:srcRect l="14227" r="5656"/>
            <a:stretch>
              <a:fillRect/>
            </a:stretch>
          </p:blipFill>
          <p:spPr bwMode="auto">
            <a:xfrm>
              <a:off x="6328" y="5019"/>
              <a:ext cx="3371" cy="3267"/>
            </a:xfrm>
            <a:prstGeom prst="rect">
              <a:avLst/>
            </a:prstGeom>
            <a:noFill/>
            <a:ln w="9525">
              <a:noFill/>
              <a:miter lim="800000"/>
              <a:headEnd/>
              <a:tailEnd/>
            </a:ln>
            <a:effectLst>
              <a:glow rad="139700">
                <a:schemeClr val="accent5">
                  <a:alpha val="75000"/>
                </a:schemeClr>
              </a:glow>
            </a:effectLst>
          </p:spPr>
        </p:pic>
        <p:pic>
          <p:nvPicPr>
            <p:cNvPr id="19464" name="Picture 23"/>
            <p:cNvPicPr>
              <a:picLocks noChangeAspect="1" noChangeArrowheads="1"/>
            </p:cNvPicPr>
            <p:nvPr/>
          </p:nvPicPr>
          <p:blipFill>
            <a:blip r:embed="rId7"/>
            <a:srcRect l="14227" r="4285"/>
            <a:stretch>
              <a:fillRect/>
            </a:stretch>
          </p:blipFill>
          <p:spPr bwMode="auto">
            <a:xfrm>
              <a:off x="9928" y="5019"/>
              <a:ext cx="3431" cy="3272"/>
            </a:xfrm>
            <a:prstGeom prst="rect">
              <a:avLst/>
            </a:prstGeom>
            <a:noFill/>
            <a:ln w="9525">
              <a:noFill/>
              <a:miter lim="800000"/>
              <a:headEnd/>
              <a:tailEnd/>
            </a:ln>
            <a:effectLst>
              <a:glow rad="139700">
                <a:schemeClr val="accent5">
                  <a:alpha val="75000"/>
                </a:schemeClr>
              </a:glow>
            </a:effectLst>
          </p:spPr>
        </p:pic>
        <p:sp>
          <p:nvSpPr>
            <p:cNvPr id="5" name="Rectangle 25"/>
            <p:cNvSpPr>
              <a:spLocks noChangeArrowheads="1"/>
            </p:cNvSpPr>
            <p:nvPr/>
          </p:nvSpPr>
          <p:spPr bwMode="auto">
            <a:xfrm>
              <a:off x="2782" y="731"/>
              <a:ext cx="238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9436" tIns="29718" rIns="59436" bIns="2971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ea typeface="PMingLiU" pitchFamily="18" charset="-120"/>
                  <a:cs typeface="Arial" pitchFamily="34" charset="0"/>
                </a:rPr>
                <a:t>C1: SE/S, </a:t>
              </a:r>
              <a:r>
                <a:rPr kumimoji="0" lang="en-US" altLang="en-US" sz="1000" b="1" i="0" u="none" strike="noStrike" cap="none" normalizeH="0" baseline="0" smtClean="0">
                  <a:ln>
                    <a:noFill/>
                  </a:ln>
                  <a:solidFill>
                    <a:srgbClr val="000000"/>
                  </a:solidFill>
                  <a:effectLst/>
                  <a:latin typeface="Arial" pitchFamily="34" charset="0"/>
                  <a:ea typeface="PMingLiU" pitchFamily="18" charset="-120"/>
                  <a:cs typeface="Arial" pitchFamily="34" charset="0"/>
                </a:rPr>
                <a:t>35 ppb</a:t>
              </a:r>
              <a:r>
                <a:rPr kumimoji="0" lang="en-US" altLang="en-US" sz="1000" b="0" i="0" u="none" strike="noStrike" cap="none" normalizeH="0" baseline="0" smtClean="0">
                  <a:ln>
                    <a:noFill/>
                  </a:ln>
                  <a:solidFill>
                    <a:srgbClr val="000000"/>
                  </a:solidFill>
                  <a:effectLst/>
                  <a:latin typeface="Arial" pitchFamily="34" charset="0"/>
                  <a:ea typeface="PMingLiU" pitchFamily="18" charset="-12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6"/>
            <p:cNvSpPr>
              <a:spLocks noChangeArrowheads="1"/>
            </p:cNvSpPr>
            <p:nvPr/>
          </p:nvSpPr>
          <p:spPr bwMode="auto">
            <a:xfrm>
              <a:off x="6407" y="699"/>
              <a:ext cx="196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9436" tIns="29718" rIns="59436" bIns="2971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ea typeface="PMingLiU" pitchFamily="18" charset="-120"/>
                  <a:cs typeface="Arial" pitchFamily="34" charset="0"/>
                </a:rPr>
                <a:t>C2: E, </a:t>
              </a:r>
              <a:r>
                <a:rPr kumimoji="0" lang="en-US" altLang="en-US" sz="1000" b="1" i="0" u="none" strike="noStrike" cap="none" normalizeH="0" baseline="0" smtClean="0">
                  <a:ln>
                    <a:noFill/>
                  </a:ln>
                  <a:solidFill>
                    <a:srgbClr val="000000"/>
                  </a:solidFill>
                  <a:effectLst/>
                  <a:latin typeface="Arial" pitchFamily="34" charset="0"/>
                  <a:ea typeface="PMingLiU" pitchFamily="18" charset="-120"/>
                  <a:cs typeface="Arial" pitchFamily="34" charset="0"/>
                </a:rPr>
                <a:t>65 ppb</a:t>
              </a:r>
              <a:r>
                <a:rPr kumimoji="0" lang="en-US" altLang="en-US" sz="1000" b="0" i="0" u="none" strike="noStrike" cap="none" normalizeH="0" baseline="0" smtClean="0">
                  <a:ln>
                    <a:noFill/>
                  </a:ln>
                  <a:solidFill>
                    <a:srgbClr val="000000"/>
                  </a:solidFill>
                  <a:effectLst/>
                  <a:latin typeface="Arial" pitchFamily="34" charset="0"/>
                  <a:ea typeface="PMingLiU" pitchFamily="18" charset="-12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7"/>
            <p:cNvSpPr>
              <a:spLocks noChangeArrowheads="1"/>
            </p:cNvSpPr>
            <p:nvPr/>
          </p:nvSpPr>
          <p:spPr bwMode="auto">
            <a:xfrm>
              <a:off x="10016" y="699"/>
              <a:ext cx="2404"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9436" tIns="29718" rIns="59436" bIns="2971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ea typeface="PMingLiU" pitchFamily="18" charset="-120"/>
                  <a:cs typeface="Arial" pitchFamily="34" charset="0"/>
                </a:rPr>
                <a:t>C3: calm,  </a:t>
              </a:r>
              <a:r>
                <a:rPr kumimoji="0" lang="en-US" altLang="en-US" sz="1000" b="1" i="0" u="none" strike="noStrike" cap="none" normalizeH="0" baseline="0" smtClean="0">
                  <a:ln>
                    <a:noFill/>
                  </a:ln>
                  <a:solidFill>
                    <a:srgbClr val="000000"/>
                  </a:solidFill>
                  <a:effectLst/>
                  <a:latin typeface="Arial" pitchFamily="34" charset="0"/>
                  <a:ea typeface="PMingLiU" pitchFamily="18" charset="-120"/>
                  <a:cs typeface="Arial" pitchFamily="34" charset="0"/>
                </a:rPr>
                <a:t>61 ppb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8"/>
            <p:cNvSpPr>
              <a:spLocks noChangeArrowheads="1"/>
            </p:cNvSpPr>
            <p:nvPr/>
          </p:nvSpPr>
          <p:spPr bwMode="auto">
            <a:xfrm>
              <a:off x="2802" y="4537"/>
              <a:ext cx="2060"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9436" tIns="29718" rIns="59436" bIns="2971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ea typeface="PMingLiU" pitchFamily="18" charset="-120"/>
                  <a:cs typeface="Arial" pitchFamily="34" charset="0"/>
                </a:rPr>
                <a:t>C4: N,  </a:t>
              </a:r>
              <a:r>
                <a:rPr kumimoji="0" lang="en-US" altLang="en-US" sz="1000" b="1" i="0" u="none" strike="noStrike" cap="none" normalizeH="0" baseline="0" smtClean="0">
                  <a:ln>
                    <a:noFill/>
                  </a:ln>
                  <a:solidFill>
                    <a:srgbClr val="000000"/>
                  </a:solidFill>
                  <a:effectLst/>
                  <a:latin typeface="Arial" pitchFamily="34" charset="0"/>
                  <a:ea typeface="PMingLiU" pitchFamily="18" charset="-120"/>
                  <a:cs typeface="Arial" pitchFamily="34" charset="0"/>
                </a:rPr>
                <a:t>56 ppb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9"/>
            <p:cNvSpPr>
              <a:spLocks noChangeArrowheads="1"/>
            </p:cNvSpPr>
            <p:nvPr/>
          </p:nvSpPr>
          <p:spPr bwMode="auto">
            <a:xfrm>
              <a:off x="6428" y="4504"/>
              <a:ext cx="221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9436" tIns="29718" rIns="59436" bIns="2971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ea typeface="PMingLiU" pitchFamily="18" charset="-120"/>
                  <a:cs typeface="Arial" pitchFamily="34" charset="0"/>
                </a:rPr>
                <a:t>C5: SW, </a:t>
              </a:r>
              <a:r>
                <a:rPr kumimoji="0" lang="en-US" altLang="en-US" sz="1000" b="1" i="0" u="none" strike="noStrike" cap="none" normalizeH="0" baseline="0" smtClean="0">
                  <a:ln>
                    <a:noFill/>
                  </a:ln>
                  <a:solidFill>
                    <a:srgbClr val="000000"/>
                  </a:solidFill>
                  <a:effectLst/>
                  <a:latin typeface="Arial" pitchFamily="34" charset="0"/>
                  <a:ea typeface="PMingLiU" pitchFamily="18" charset="-120"/>
                  <a:cs typeface="Arial" pitchFamily="34" charset="0"/>
                </a:rPr>
                <a:t>40 ppb</a:t>
              </a:r>
              <a:r>
                <a:rPr kumimoji="0" lang="en-US" altLang="en-US" sz="1000" b="0" i="0" u="none" strike="noStrike" cap="none" normalizeH="0" baseline="0" smtClean="0">
                  <a:ln>
                    <a:noFill/>
                  </a:ln>
                  <a:solidFill>
                    <a:srgbClr val="000000"/>
                  </a:solidFill>
                  <a:effectLst/>
                  <a:latin typeface="Arial" pitchFamily="34" charset="0"/>
                  <a:ea typeface="PMingLiU" pitchFamily="18" charset="-12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0"/>
            <p:cNvSpPr>
              <a:spLocks noChangeArrowheads="1"/>
            </p:cNvSpPr>
            <p:nvPr/>
          </p:nvSpPr>
          <p:spPr bwMode="auto">
            <a:xfrm>
              <a:off x="10036" y="4504"/>
              <a:ext cx="305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9436" tIns="29718" rIns="59436" bIns="2971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ea typeface="PMingLiU" pitchFamily="18" charset="-120"/>
                  <a:cs typeface="Arial" pitchFamily="34" charset="0"/>
                </a:rPr>
                <a:t>C6: strong SW, </a:t>
              </a:r>
              <a:r>
                <a:rPr kumimoji="0" lang="en-US" altLang="en-US" sz="1000" b="1" i="0" u="none" strike="noStrike" cap="none" normalizeH="0" baseline="0" smtClean="0">
                  <a:ln>
                    <a:noFill/>
                  </a:ln>
                  <a:solidFill>
                    <a:srgbClr val="000000"/>
                  </a:solidFill>
                  <a:effectLst/>
                  <a:latin typeface="Arial" pitchFamily="34" charset="0"/>
                  <a:ea typeface="PMingLiU" pitchFamily="18" charset="-120"/>
                  <a:cs typeface="Arial" pitchFamily="34" charset="0"/>
                </a:rPr>
                <a:t>20 ppb</a:t>
              </a:r>
              <a:r>
                <a:rPr kumimoji="0" lang="en-US" altLang="en-US" sz="1000" b="0" i="0" u="none" strike="noStrike" cap="none" normalizeH="0" baseline="0" smtClean="0">
                  <a:ln>
                    <a:noFill/>
                  </a:ln>
                  <a:solidFill>
                    <a:srgbClr val="000000"/>
                  </a:solidFill>
                  <a:effectLst/>
                  <a:latin typeface="Arial" pitchFamily="34" charset="0"/>
                  <a:ea typeface="PMingLiU" pitchFamily="18" charset="-12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TextBox 10"/>
          <p:cNvSpPr txBox="1"/>
          <p:nvPr/>
        </p:nvSpPr>
        <p:spPr>
          <a:xfrm>
            <a:off x="1066800" y="4953000"/>
            <a:ext cx="7467600" cy="1569660"/>
          </a:xfrm>
          <a:prstGeom prst="rect">
            <a:avLst/>
          </a:prstGeom>
          <a:noFill/>
        </p:spPr>
        <p:txBody>
          <a:bodyPr wrap="square" rtlCol="0">
            <a:spAutoFit/>
          </a:bodyPr>
          <a:lstStyle/>
          <a:p>
            <a:r>
              <a:rPr lang="en-US" sz="1600" dirty="0" smtClean="0"/>
              <a:t>Meteorological regimes during May-September 2005-2006 as determined by </a:t>
            </a:r>
            <a:r>
              <a:rPr lang="en-US" sz="1600" dirty="0" err="1" smtClean="0"/>
              <a:t>Ngan</a:t>
            </a:r>
            <a:r>
              <a:rPr lang="en-US" sz="1600" dirty="0" smtClean="0"/>
              <a:t> and </a:t>
            </a:r>
            <a:r>
              <a:rPr lang="en-US" sz="1600" dirty="0" err="1" smtClean="0"/>
              <a:t>Byun</a:t>
            </a:r>
            <a:r>
              <a:rPr lang="en-US" sz="1600" dirty="0" smtClean="0"/>
              <a:t> (2008) using multivariate statistical analysis of met modeling and analysis.  Icons in the lower right corner indicate the relative position of Houston (denoted by star), high or low pressure centers, and regional-scale wind flow affecting Houston (denoted by the arrow).  The ozone concentration at the top of each map refers to </a:t>
            </a:r>
            <a:r>
              <a:rPr lang="en-US" sz="1600" dirty="0" smtClean="0"/>
              <a:t>mean hourly </a:t>
            </a:r>
            <a:r>
              <a:rPr lang="en-US" sz="1600" dirty="0" smtClean="0"/>
              <a:t>ozone concentrations </a:t>
            </a:r>
            <a:r>
              <a:rPr lang="en-US" sz="1600" dirty="0" smtClean="0"/>
              <a:t>during </a:t>
            </a:r>
            <a:r>
              <a:rPr lang="en-US" sz="1600" dirty="0" smtClean="0"/>
              <a:t>each regime.</a:t>
            </a:r>
            <a:endParaRPr lang="en-US" sz="1600" dirty="0"/>
          </a:p>
        </p:txBody>
      </p:sp>
    </p:spTree>
    <p:extLst>
      <p:ext uri="{BB962C8B-B14F-4D97-AF65-F5344CB8AC3E}">
        <p14:creationId xmlns:p14="http://schemas.microsoft.com/office/powerpoint/2010/main" val="32537356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Two methods for estimating background ozone in Houston</a:t>
            </a:r>
          </a:p>
          <a:p>
            <a:r>
              <a:rPr lang="en-US" dirty="0" smtClean="0"/>
              <a:t>Seasonal and </a:t>
            </a:r>
            <a:r>
              <a:rPr lang="en-US" dirty="0" err="1" smtClean="0"/>
              <a:t>interannual</a:t>
            </a:r>
            <a:r>
              <a:rPr lang="en-US" dirty="0" smtClean="0"/>
              <a:t> variations in background ozone</a:t>
            </a:r>
          </a:p>
          <a:p>
            <a:r>
              <a:rPr lang="en-US" dirty="0"/>
              <a:t>Transport and its effects upon background ozone </a:t>
            </a:r>
          </a:p>
          <a:p>
            <a:r>
              <a:rPr lang="en-US" dirty="0" smtClean="0"/>
              <a:t>Contributions of background and locally-formed ozone to overall trend</a:t>
            </a:r>
            <a:endParaRPr lang="en-US" dirty="0" smtClean="0"/>
          </a:p>
        </p:txBody>
      </p:sp>
    </p:spTree>
    <p:extLst>
      <p:ext uri="{BB962C8B-B14F-4D97-AF65-F5344CB8AC3E}">
        <p14:creationId xmlns:p14="http://schemas.microsoft.com/office/powerpoint/2010/main" val="389525707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715962"/>
            <a:ext cx="7772400" cy="613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152400"/>
            <a:ext cx="7391400" cy="738664"/>
          </a:xfrm>
          <a:prstGeom prst="rect">
            <a:avLst/>
          </a:prstGeom>
          <a:noFill/>
        </p:spPr>
        <p:txBody>
          <a:bodyPr wrap="square" rtlCol="0">
            <a:spAutoFit/>
          </a:bodyPr>
          <a:lstStyle/>
          <a:p>
            <a:r>
              <a:rPr lang="en-US" sz="1800" dirty="0" smtClean="0"/>
              <a:t>Background ozone for Gulf of Mexico and Caribbean </a:t>
            </a:r>
            <a:r>
              <a:rPr lang="en-US" sz="1800" dirty="0" smtClean="0"/>
              <a:t>sites.  Trends </a:t>
            </a:r>
            <a:r>
              <a:rPr lang="en-US" sz="1800" dirty="0" smtClean="0"/>
              <a:t>are essentially flat for most locations</a:t>
            </a:r>
            <a:r>
              <a:rPr lang="en-US" dirty="0" smtClean="0"/>
              <a:t>.</a:t>
            </a:r>
            <a:endParaRPr lang="en-US" dirty="0"/>
          </a:p>
        </p:txBody>
      </p:sp>
    </p:spTree>
    <p:extLst>
      <p:ext uri="{BB962C8B-B14F-4D97-AF65-F5344CB8AC3E}">
        <p14:creationId xmlns:p14="http://schemas.microsoft.com/office/powerpoint/2010/main" val="22748177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jismith\Documents\My Documents\Temp\Gulf Background Stuff\Galveston_Ozone_pp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3809999"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ismith\Documents\My Documents\Temp\Gulf Background Stuff\Galveston_Traj.png"/>
          <p:cNvPicPr>
            <a:picLocks noChangeAspect="1" noChangeArrowheads="1"/>
          </p:cNvPicPr>
          <p:nvPr/>
        </p:nvPicPr>
        <p:blipFill rotWithShape="1">
          <a:blip r:embed="rId3">
            <a:extLst>
              <a:ext uri="{28A0092B-C50C-407E-A947-70E740481C1C}">
                <a14:useLocalDpi xmlns:a14="http://schemas.microsoft.com/office/drawing/2010/main" val="0"/>
              </a:ext>
            </a:extLst>
          </a:blip>
          <a:srcRect r="10000"/>
          <a:stretch/>
        </p:blipFill>
        <p:spPr bwMode="auto">
          <a:xfrm>
            <a:off x="0" y="346"/>
            <a:ext cx="2743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ismith\Documents\My Documents\Temp\Gulf Background Stuff\Galveston_Al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3713"/>
            <a:ext cx="3048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ismith\Documents\My Documents\Temp\Gulf Background Stuff\Galveston_Ozone_Freq.png"/>
          <p:cNvPicPr>
            <a:picLocks noChangeAspect="1" noChangeArrowheads="1"/>
          </p:cNvPicPr>
          <p:nvPr/>
        </p:nvPicPr>
        <p:blipFill rotWithShape="1">
          <a:blip r:embed="rId5">
            <a:extLst>
              <a:ext uri="{28A0092B-C50C-407E-A947-70E740481C1C}">
                <a14:useLocalDpi xmlns:a14="http://schemas.microsoft.com/office/drawing/2010/main" val="0"/>
              </a:ext>
            </a:extLst>
          </a:blip>
          <a:srcRect l="22730"/>
          <a:stretch/>
        </p:blipFill>
        <p:spPr bwMode="auto">
          <a:xfrm>
            <a:off x="2653748" y="4575313"/>
            <a:ext cx="5298222"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00800" y="152400"/>
            <a:ext cx="2651760" cy="6124754"/>
          </a:xfrm>
          <a:prstGeom prst="rect">
            <a:avLst/>
          </a:prstGeom>
          <a:noFill/>
          <a:ln w="15875">
            <a:solidFill>
              <a:schemeClr val="accent1"/>
            </a:solidFill>
          </a:ln>
        </p:spPr>
        <p:txBody>
          <a:bodyPr wrap="square" rtlCol="0">
            <a:spAutoFit/>
          </a:bodyPr>
          <a:lstStyle/>
          <a:p>
            <a:pPr lvl="0" algn="ctr"/>
            <a:r>
              <a:rPr lang="en-US" sz="2000" b="1" dirty="0">
                <a:solidFill>
                  <a:prstClr val="black"/>
                </a:solidFill>
              </a:rPr>
              <a:t>Galveston </a:t>
            </a:r>
            <a:r>
              <a:rPr lang="en-US" sz="2000" b="1" dirty="0" smtClean="0">
                <a:solidFill>
                  <a:prstClr val="black"/>
                </a:solidFill>
              </a:rPr>
              <a:t>Trajectories</a:t>
            </a:r>
            <a:endParaRPr lang="en-US" sz="2000" b="1" dirty="0">
              <a:solidFill>
                <a:prstClr val="black"/>
              </a:solidFill>
            </a:endParaRPr>
          </a:p>
          <a:p>
            <a:pPr lvl="0" algn="ctr"/>
            <a:r>
              <a:rPr lang="en-US" sz="1600" dirty="0" smtClean="0">
                <a:solidFill>
                  <a:prstClr val="black"/>
                </a:solidFill>
              </a:rPr>
              <a:t>(7788 </a:t>
            </a:r>
            <a:r>
              <a:rPr lang="en-US" sz="1600" dirty="0">
                <a:solidFill>
                  <a:prstClr val="black"/>
                </a:solidFill>
              </a:rPr>
              <a:t>Trajectories</a:t>
            </a:r>
            <a:r>
              <a:rPr lang="en-US" sz="1600" dirty="0" smtClean="0">
                <a:solidFill>
                  <a:prstClr val="black"/>
                </a:solidFill>
              </a:rPr>
              <a:t>)</a:t>
            </a:r>
            <a:endParaRPr lang="en-US" sz="1600" dirty="0">
              <a:solidFill>
                <a:prstClr val="black"/>
              </a:solidFill>
            </a:endParaRPr>
          </a:p>
          <a:p>
            <a:r>
              <a:rPr lang="en-US" sz="1600" dirty="0" smtClean="0"/>
              <a:t>Galveston back trajectories most frequently cross the Gulf of Mexico, but </a:t>
            </a:r>
            <a:r>
              <a:rPr lang="en-US" sz="1600" dirty="0" smtClean="0"/>
              <a:t>many traverse </a:t>
            </a:r>
            <a:r>
              <a:rPr lang="en-US" sz="1600" dirty="0" smtClean="0"/>
              <a:t>the Midwest and Louisiana.  Trajectories originating in the western Gulf are characterized by very low (&lt;25 ppb) ozone concentrations, while those crossing the central Gulf </a:t>
            </a:r>
            <a:r>
              <a:rPr lang="en-US" sz="1600" dirty="0" smtClean="0"/>
              <a:t>have</a:t>
            </a:r>
            <a:r>
              <a:rPr lang="en-US" sz="1600" dirty="0" smtClean="0"/>
              <a:t> higher </a:t>
            </a:r>
            <a:r>
              <a:rPr lang="en-US" sz="1600" dirty="0" smtClean="0"/>
              <a:t>concentrations (25-35 ppb).  Trajectories skimming the Gulf Coast have higher concentrations still.  The highest concentrations are associated with trajectories arriving from Louisiana and Midwest, but many are heavily influenced by local (Houston) sources.  </a:t>
            </a:r>
            <a:endParaRPr lang="en-US" sz="1600" dirty="0"/>
          </a:p>
        </p:txBody>
      </p:sp>
    </p:spTree>
    <p:extLst>
      <p:ext uri="{BB962C8B-B14F-4D97-AF65-F5344CB8AC3E}">
        <p14:creationId xmlns:p14="http://schemas.microsoft.com/office/powerpoint/2010/main" val="22938970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Median background ozone is 30 </a:t>
            </a:r>
            <a:r>
              <a:rPr lang="en-US" dirty="0" err="1" smtClean="0"/>
              <a:t>ppbv</a:t>
            </a:r>
            <a:r>
              <a:rPr lang="en-US" dirty="0" smtClean="0"/>
              <a:t> in Houston, and is not changing significantly, though when dry and humid days are considered separately, a significant downward trend (-1.05 </a:t>
            </a:r>
            <a:r>
              <a:rPr lang="en-US" dirty="0" err="1" smtClean="0"/>
              <a:t>ppbv</a:t>
            </a:r>
            <a:r>
              <a:rPr lang="en-US" dirty="0" smtClean="0"/>
              <a:t>/yr) can be observed in dry days only.</a:t>
            </a:r>
          </a:p>
          <a:p>
            <a:r>
              <a:rPr lang="en-US" dirty="0" smtClean="0"/>
              <a:t>95</a:t>
            </a:r>
            <a:r>
              <a:rPr lang="en-US" baseline="30000" dirty="0" smtClean="0"/>
              <a:t>th</a:t>
            </a:r>
            <a:r>
              <a:rPr lang="en-US" dirty="0" smtClean="0"/>
              <a:t> percentile background ozone is decreasing significantly (-0.58 </a:t>
            </a:r>
            <a:r>
              <a:rPr lang="en-US" dirty="0" err="1" smtClean="0"/>
              <a:t>ppbv</a:t>
            </a:r>
            <a:r>
              <a:rPr lang="en-US" dirty="0" smtClean="0"/>
              <a:t>/yr) overall and for dry days (-0.71 </a:t>
            </a:r>
            <a:r>
              <a:rPr lang="en-US" dirty="0" err="1" smtClean="0"/>
              <a:t>ppbv</a:t>
            </a:r>
            <a:r>
              <a:rPr lang="en-US" dirty="0" smtClean="0"/>
              <a:t>/yr). </a:t>
            </a:r>
          </a:p>
          <a:p>
            <a:r>
              <a:rPr lang="en-US" dirty="0" smtClean="0"/>
              <a:t>Background ozone is highest in spring and fall, and lowest in mid-summer.</a:t>
            </a:r>
          </a:p>
          <a:p>
            <a:r>
              <a:rPr lang="en-US" dirty="0" smtClean="0"/>
              <a:t>These results are consistent with other analyses of ozone trends (Cooper et al. 2012, </a:t>
            </a:r>
            <a:r>
              <a:rPr lang="en-US" dirty="0" err="1" smtClean="0"/>
              <a:t>Lefohn</a:t>
            </a:r>
            <a:r>
              <a:rPr lang="en-US" dirty="0" smtClean="0"/>
              <a:t> et al. 2012, Parrish et al. 2012).</a:t>
            </a:r>
          </a:p>
          <a:p>
            <a:endParaRPr lang="en-US" dirty="0" smtClean="0"/>
          </a:p>
          <a:p>
            <a:endParaRPr lang="en-US" dirty="0"/>
          </a:p>
        </p:txBody>
      </p:sp>
    </p:spTree>
    <p:extLst>
      <p:ext uri="{BB962C8B-B14F-4D97-AF65-F5344CB8AC3E}">
        <p14:creationId xmlns:p14="http://schemas.microsoft.com/office/powerpoint/2010/main" val="196185907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Synoptic Classifications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Spatial </a:t>
            </a:r>
            <a:r>
              <a:rPr lang="en-US" dirty="0"/>
              <a:t>Synoptic Classification scheme (Sheridan, </a:t>
            </a:r>
            <a:r>
              <a:rPr lang="en-US" dirty="0" smtClean="0"/>
              <a:t>2002, 2003; Davis et al. 2010: </a:t>
            </a:r>
            <a:r>
              <a:rPr lang="en-US" u="sng" dirty="0">
                <a:hlinkClick r:id="rId2"/>
              </a:rPr>
              <a:t>http://sheridan.geog.kent.edu/ssc.html</a:t>
            </a:r>
            <a:r>
              <a:rPr lang="en-US" dirty="0"/>
              <a:t> )  </a:t>
            </a:r>
            <a:r>
              <a:rPr lang="en-US" dirty="0" smtClean="0"/>
              <a:t>subdivides </a:t>
            </a:r>
            <a:r>
              <a:rPr lang="en-US" dirty="0" smtClean="0"/>
              <a:t>the </a:t>
            </a:r>
            <a:r>
              <a:rPr lang="en-US" dirty="0" smtClean="0"/>
              <a:t>ozone season </a:t>
            </a:r>
            <a:r>
              <a:rPr lang="en-US" dirty="0"/>
              <a:t>into dry and humid days.  </a:t>
            </a:r>
            <a:endParaRPr lang="en-US" dirty="0" smtClean="0"/>
          </a:p>
          <a:p>
            <a:r>
              <a:rPr lang="en-US" dirty="0" smtClean="0"/>
              <a:t>Using TCEQ background data, recalculated trends </a:t>
            </a:r>
            <a:r>
              <a:rPr lang="en-US" dirty="0"/>
              <a:t>for </a:t>
            </a:r>
            <a:r>
              <a:rPr lang="en-US" dirty="0" smtClean="0"/>
              <a:t>dry and humid classes and </a:t>
            </a:r>
            <a:r>
              <a:rPr lang="en-US" dirty="0"/>
              <a:t>found that the trend </a:t>
            </a:r>
            <a:r>
              <a:rPr lang="en-US" dirty="0" smtClean="0"/>
              <a:t>in background ozone for dry days </a:t>
            </a:r>
            <a:r>
              <a:rPr lang="en-US" dirty="0"/>
              <a:t>was significantly downward, whereas the humid days’ trend was not significantly different from zero.  </a:t>
            </a:r>
          </a:p>
          <a:p>
            <a:r>
              <a:rPr lang="en-US" dirty="0" smtClean="0"/>
              <a:t>The dry </a:t>
            </a:r>
            <a:r>
              <a:rPr lang="en-US" dirty="0"/>
              <a:t>days </a:t>
            </a:r>
            <a:r>
              <a:rPr lang="en-US" dirty="0" smtClean="0"/>
              <a:t>are more likely to represent </a:t>
            </a:r>
            <a:r>
              <a:rPr lang="en-US" dirty="0"/>
              <a:t>continental transport, whereas the humid days represent Gulf-influenced air. </a:t>
            </a:r>
            <a:endParaRPr lang="en-US" dirty="0" smtClean="0"/>
          </a:p>
        </p:txBody>
      </p:sp>
    </p:spTree>
    <p:extLst>
      <p:ext uri="{BB962C8B-B14F-4D97-AF65-F5344CB8AC3E}">
        <p14:creationId xmlns:p14="http://schemas.microsoft.com/office/powerpoint/2010/main" val="299701903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160463"/>
            <a:ext cx="7261225"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93314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6138863" cy="43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66863" y="4926012"/>
            <a:ext cx="6096000" cy="1477328"/>
          </a:xfrm>
          <a:prstGeom prst="rect">
            <a:avLst/>
          </a:prstGeom>
          <a:noFill/>
        </p:spPr>
        <p:txBody>
          <a:bodyPr wrap="square" rtlCol="0">
            <a:spAutoFit/>
          </a:bodyPr>
          <a:lstStyle/>
          <a:p>
            <a:r>
              <a:rPr lang="en-US" sz="1800" dirty="0" smtClean="0"/>
              <a:t>Median concentration trend:  rate of change is over 1 </a:t>
            </a:r>
            <a:r>
              <a:rPr lang="en-US" sz="1800" dirty="0" err="1" smtClean="0"/>
              <a:t>ppbv</a:t>
            </a:r>
            <a:r>
              <a:rPr lang="en-US" sz="1800" dirty="0" smtClean="0"/>
              <a:t>/yr for days dominated by dry air masses (p=0.002), but is essentially zero for humid air masses.  95</a:t>
            </a:r>
            <a:r>
              <a:rPr lang="en-US" sz="1800" baseline="30000" dirty="0" smtClean="0"/>
              <a:t>th</a:t>
            </a:r>
            <a:r>
              <a:rPr lang="en-US" sz="1800" dirty="0" smtClean="0"/>
              <a:t> percentile for dry days (not shown):  -0.71 </a:t>
            </a:r>
            <a:r>
              <a:rPr lang="en-US" sz="1800" dirty="0" err="1" smtClean="0"/>
              <a:t>ppbv</a:t>
            </a:r>
            <a:r>
              <a:rPr lang="en-US" sz="1800" dirty="0" smtClean="0"/>
              <a:t>/yr (p=0.01).</a:t>
            </a:r>
            <a:endParaRPr lang="en-US" sz="1800" dirty="0"/>
          </a:p>
        </p:txBody>
      </p:sp>
      <p:sp>
        <p:nvSpPr>
          <p:cNvPr id="2" name="TextBox 1"/>
          <p:cNvSpPr txBox="1"/>
          <p:nvPr/>
        </p:nvSpPr>
        <p:spPr>
          <a:xfrm>
            <a:off x="1552575" y="71735"/>
            <a:ext cx="5672137" cy="461665"/>
          </a:xfrm>
          <a:prstGeom prst="rect">
            <a:avLst/>
          </a:prstGeom>
          <a:noFill/>
        </p:spPr>
        <p:txBody>
          <a:bodyPr wrap="square" rtlCol="0">
            <a:spAutoFit/>
          </a:bodyPr>
          <a:lstStyle/>
          <a:p>
            <a:r>
              <a:rPr lang="en-US" dirty="0" smtClean="0"/>
              <a:t>For all days April 1 – Oct 31 2000-2012</a:t>
            </a:r>
            <a:endParaRPr lang="en-US" dirty="0"/>
          </a:p>
        </p:txBody>
      </p:sp>
    </p:spTree>
    <p:extLst>
      <p:ext uri="{BB962C8B-B14F-4D97-AF65-F5344CB8AC3E}">
        <p14:creationId xmlns:p14="http://schemas.microsoft.com/office/powerpoint/2010/main" val="99749054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053" y="152400"/>
            <a:ext cx="668178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4895412"/>
            <a:ext cx="6476999" cy="196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25547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5588632"/>
              </p:ext>
            </p:extLst>
          </p:nvPr>
        </p:nvGraphicFramePr>
        <p:xfrm>
          <a:off x="609600" y="228600"/>
          <a:ext cx="8077200" cy="5301199"/>
        </p:xfrm>
        <a:graphic>
          <a:graphicData uri="http://schemas.openxmlformats.org/drawingml/2006/table">
            <a:tbl>
              <a:tblPr firstRow="1" bandRow="1">
                <a:tableStyleId>{0E3FDE45-AF77-4B5C-9715-49D594BDF05E}</a:tableStyleId>
              </a:tblPr>
              <a:tblGrid>
                <a:gridCol w="2514600"/>
                <a:gridCol w="3733800"/>
                <a:gridCol w="1828800"/>
              </a:tblGrid>
              <a:tr h="524013">
                <a:tc>
                  <a:txBody>
                    <a:bodyPr/>
                    <a:lstStyle/>
                    <a:p>
                      <a:endParaRPr lang="en-US" dirty="0"/>
                    </a:p>
                  </a:txBody>
                  <a:tcPr/>
                </a:tc>
                <a:tc>
                  <a:txBody>
                    <a:bodyPr/>
                    <a:lstStyle/>
                    <a:p>
                      <a:r>
                        <a:rPr lang="en-US" dirty="0" smtClean="0"/>
                        <a:t>Observed Trend for days with MDA8 &gt; 75 </a:t>
                      </a:r>
                      <a:r>
                        <a:rPr lang="en-US" dirty="0" err="1" smtClean="0"/>
                        <a:t>ppbv</a:t>
                      </a:r>
                      <a:endParaRPr lang="en-US" dirty="0"/>
                    </a:p>
                  </a:txBody>
                  <a:tcPr/>
                </a:tc>
                <a:tc>
                  <a:txBody>
                    <a:bodyPr/>
                    <a:lstStyle/>
                    <a:p>
                      <a:r>
                        <a:rPr lang="en-US" dirty="0" smtClean="0"/>
                        <a:t>P</a:t>
                      </a:r>
                      <a:r>
                        <a:rPr lang="en-US" baseline="0" dirty="0" smtClean="0"/>
                        <a:t> value</a:t>
                      </a:r>
                      <a:endParaRPr lang="en-US" dirty="0"/>
                    </a:p>
                  </a:txBody>
                  <a:tcPr/>
                </a:tc>
              </a:tr>
              <a:tr h="904460">
                <a:tc>
                  <a:txBody>
                    <a:bodyPr/>
                    <a:lstStyle/>
                    <a:p>
                      <a:r>
                        <a:rPr lang="en-US" dirty="0" smtClean="0"/>
                        <a:t>Dry Peak</a:t>
                      </a:r>
                      <a:r>
                        <a:rPr lang="en-US" baseline="0" dirty="0" smtClean="0"/>
                        <a:t> </a:t>
                      </a:r>
                      <a:endParaRPr lang="en-US" dirty="0"/>
                    </a:p>
                  </a:txBody>
                  <a:tcPr/>
                </a:tc>
                <a:tc>
                  <a:txBody>
                    <a:bodyPr/>
                    <a:lstStyle/>
                    <a:p>
                      <a:r>
                        <a:rPr lang="en-US" dirty="0" smtClean="0"/>
                        <a:t>-0.98 ± 0.28 </a:t>
                      </a:r>
                      <a:r>
                        <a:rPr lang="en-US" dirty="0" err="1" smtClean="0"/>
                        <a:t>ppbv</a:t>
                      </a:r>
                      <a:r>
                        <a:rPr lang="en-US" dirty="0" smtClean="0"/>
                        <a:t>/</a:t>
                      </a:r>
                      <a:r>
                        <a:rPr lang="en-US" dirty="0" err="1" smtClean="0"/>
                        <a:t>yr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0.005</a:t>
                      </a:r>
                    </a:p>
                    <a:p>
                      <a:endParaRPr lang="en-US" dirty="0"/>
                    </a:p>
                  </a:txBody>
                  <a:tcPr/>
                </a:tc>
              </a:tr>
              <a:tr h="904460">
                <a:tc>
                  <a:txBody>
                    <a:bodyPr/>
                    <a:lstStyle/>
                    <a:p>
                      <a:r>
                        <a:rPr lang="en-US" dirty="0" smtClean="0"/>
                        <a:t>Dry Background</a:t>
                      </a:r>
                      <a:endParaRPr lang="en-US" dirty="0"/>
                    </a:p>
                  </a:txBody>
                  <a:tcPr/>
                </a:tc>
                <a:tc>
                  <a:txBody>
                    <a:bodyPr/>
                    <a:lstStyle/>
                    <a:p>
                      <a:r>
                        <a:rPr lang="en-US" dirty="0" smtClean="0"/>
                        <a:t>-0.35 ± 0.21 </a:t>
                      </a:r>
                      <a:r>
                        <a:rPr lang="en-US" dirty="0" err="1" smtClean="0"/>
                        <a:t>ppbv</a:t>
                      </a:r>
                      <a:r>
                        <a:rPr lang="en-US" dirty="0" smtClean="0"/>
                        <a:t>/</a:t>
                      </a:r>
                      <a:r>
                        <a:rPr lang="en-US" dirty="0" err="1" smtClean="0"/>
                        <a:t>yr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0.12</a:t>
                      </a:r>
                    </a:p>
                    <a:p>
                      <a:endParaRPr lang="en-US" dirty="0"/>
                    </a:p>
                  </a:txBody>
                  <a:tcPr/>
                </a:tc>
              </a:tr>
              <a:tr h="524013">
                <a:tc>
                  <a:txBody>
                    <a:bodyPr/>
                    <a:lstStyle/>
                    <a:p>
                      <a:r>
                        <a:rPr lang="en-US" dirty="0" smtClean="0"/>
                        <a:t>Dry Local</a:t>
                      </a:r>
                      <a:endParaRPr lang="en-US" dirty="0"/>
                    </a:p>
                  </a:txBody>
                  <a:tcPr/>
                </a:tc>
                <a:tc>
                  <a:txBody>
                    <a:bodyPr/>
                    <a:lstStyle/>
                    <a:p>
                      <a:r>
                        <a:rPr lang="en-US" dirty="0" smtClean="0"/>
                        <a:t>-0.62 ± 0.40 </a:t>
                      </a:r>
                      <a:r>
                        <a:rPr lang="en-US" dirty="0" err="1" smtClean="0"/>
                        <a:t>ppbv</a:t>
                      </a:r>
                      <a:r>
                        <a:rPr lang="en-US" dirty="0" smtClean="0"/>
                        <a:t>/</a:t>
                      </a:r>
                      <a:r>
                        <a:rPr lang="en-US" dirty="0" err="1" smtClean="0"/>
                        <a:t>yr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0.14</a:t>
                      </a:r>
                    </a:p>
                    <a:p>
                      <a:endParaRPr lang="en-US" dirty="0"/>
                    </a:p>
                  </a:txBody>
                  <a:tcPr/>
                </a:tc>
              </a:tr>
              <a:tr h="524013">
                <a:tc>
                  <a:txBody>
                    <a:bodyPr/>
                    <a:lstStyle/>
                    <a:p>
                      <a:r>
                        <a:rPr lang="en-US" dirty="0" smtClean="0"/>
                        <a:t>Humid Peak</a:t>
                      </a:r>
                      <a:endParaRPr lang="en-US" dirty="0"/>
                    </a:p>
                  </a:txBody>
                  <a:tcPr/>
                </a:tc>
                <a:tc>
                  <a:txBody>
                    <a:bodyPr/>
                    <a:lstStyle/>
                    <a:p>
                      <a:r>
                        <a:rPr lang="en-US" dirty="0" smtClean="0"/>
                        <a:t>-1.16 ± 0.19 </a:t>
                      </a:r>
                      <a:r>
                        <a:rPr lang="en-US" dirty="0" err="1" smtClean="0"/>
                        <a:t>ppbv</a:t>
                      </a:r>
                      <a:r>
                        <a:rPr lang="en-US" dirty="0" smtClean="0"/>
                        <a:t>/</a:t>
                      </a:r>
                      <a:r>
                        <a:rPr lang="en-US" dirty="0" err="1" smtClean="0"/>
                        <a:t>yr</a:t>
                      </a:r>
                      <a:endParaRPr lang="en-US" dirty="0"/>
                    </a:p>
                  </a:txBody>
                  <a:tcPr/>
                </a:tc>
                <a:tc>
                  <a:txBody>
                    <a:bodyPr/>
                    <a:lstStyle/>
                    <a:p>
                      <a:r>
                        <a:rPr lang="en-US" dirty="0" smtClean="0"/>
                        <a:t>0.0001</a:t>
                      </a:r>
                    </a:p>
                  </a:txBody>
                  <a:tcPr/>
                </a:tc>
              </a:tr>
              <a:tr h="524013">
                <a:tc>
                  <a:txBody>
                    <a:bodyPr/>
                    <a:lstStyle/>
                    <a:p>
                      <a:r>
                        <a:rPr lang="en-US" dirty="0" smtClean="0"/>
                        <a:t>Humid Background</a:t>
                      </a:r>
                      <a:endParaRPr lang="en-US" dirty="0"/>
                    </a:p>
                  </a:txBody>
                  <a:tcPr/>
                </a:tc>
                <a:tc>
                  <a:txBody>
                    <a:bodyPr/>
                    <a:lstStyle/>
                    <a:p>
                      <a:r>
                        <a:rPr lang="en-US" dirty="0" smtClean="0"/>
                        <a:t>-0.077 ± 0.21 </a:t>
                      </a:r>
                      <a:r>
                        <a:rPr lang="en-US" dirty="0" err="1" smtClean="0"/>
                        <a:t>ppbv</a:t>
                      </a:r>
                      <a:r>
                        <a:rPr lang="en-US" dirty="0" smtClean="0"/>
                        <a:t>/</a:t>
                      </a:r>
                      <a:r>
                        <a:rPr lang="en-US" dirty="0" err="1" smtClean="0"/>
                        <a:t>yr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0.71</a:t>
                      </a:r>
                    </a:p>
                    <a:p>
                      <a:endParaRPr lang="en-US" dirty="0"/>
                    </a:p>
                  </a:txBody>
                  <a:tcPr/>
                </a:tc>
              </a:tr>
              <a:tr h="524013">
                <a:tc>
                  <a:txBody>
                    <a:bodyPr/>
                    <a:lstStyle/>
                    <a:p>
                      <a:r>
                        <a:rPr lang="en-US" dirty="0" smtClean="0"/>
                        <a:t>Humid</a:t>
                      </a:r>
                      <a:r>
                        <a:rPr lang="en-US" baseline="0" dirty="0" smtClean="0"/>
                        <a:t> Local</a:t>
                      </a:r>
                      <a:endParaRPr lang="en-US" dirty="0"/>
                    </a:p>
                  </a:txBody>
                  <a:tcPr/>
                </a:tc>
                <a:tc>
                  <a:txBody>
                    <a:bodyPr/>
                    <a:lstStyle/>
                    <a:p>
                      <a:r>
                        <a:rPr lang="en-US" dirty="0" smtClean="0"/>
                        <a:t>-1.08 ± 0.21 </a:t>
                      </a:r>
                      <a:r>
                        <a:rPr lang="en-US" dirty="0" err="1" smtClean="0"/>
                        <a:t>ppbv</a:t>
                      </a:r>
                      <a:r>
                        <a:rPr lang="en-US" dirty="0" smtClean="0"/>
                        <a:t>/</a:t>
                      </a:r>
                      <a:r>
                        <a:rPr lang="en-US" dirty="0" err="1" smtClean="0"/>
                        <a:t>yr</a:t>
                      </a:r>
                      <a:endParaRPr lang="en-US" dirty="0"/>
                    </a:p>
                  </a:txBody>
                  <a:tcPr/>
                </a:tc>
                <a:tc>
                  <a:txBody>
                    <a:bodyPr/>
                    <a:lstStyle/>
                    <a:p>
                      <a:r>
                        <a:rPr lang="en-US" dirty="0" smtClean="0"/>
                        <a:t>0.0004</a:t>
                      </a:r>
                      <a:endParaRPr lang="en-US" dirty="0"/>
                    </a:p>
                  </a:txBody>
                  <a:tcPr/>
                </a:tc>
              </a:tr>
              <a:tr h="524013">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3" name="TextBox 2"/>
          <p:cNvSpPr txBox="1"/>
          <p:nvPr/>
        </p:nvSpPr>
        <p:spPr>
          <a:xfrm>
            <a:off x="876300" y="5867400"/>
            <a:ext cx="7810500" cy="646331"/>
          </a:xfrm>
          <a:prstGeom prst="rect">
            <a:avLst/>
          </a:prstGeom>
          <a:noFill/>
        </p:spPr>
        <p:txBody>
          <a:bodyPr wrap="square" rtlCol="0">
            <a:spAutoFit/>
          </a:bodyPr>
          <a:lstStyle/>
          <a:p>
            <a:r>
              <a:rPr lang="en-US" sz="1800" dirty="0" smtClean="0"/>
              <a:t>Peak ozone trend apparently dominated by decreases in local ozone (though background probably plays an important role in dry conditions).</a:t>
            </a:r>
            <a:endParaRPr lang="en-US" sz="1800" dirty="0"/>
          </a:p>
        </p:txBody>
      </p:sp>
    </p:spTree>
    <p:extLst>
      <p:ext uri="{BB962C8B-B14F-4D97-AF65-F5344CB8AC3E}">
        <p14:creationId xmlns:p14="http://schemas.microsoft.com/office/powerpoint/2010/main" val="191453933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4876800" cy="6125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38800" y="152400"/>
            <a:ext cx="3276600" cy="6124754"/>
          </a:xfrm>
          <a:prstGeom prst="rect">
            <a:avLst/>
          </a:prstGeom>
          <a:noFill/>
        </p:spPr>
        <p:txBody>
          <a:bodyPr wrap="square" rtlCol="0">
            <a:spAutoFit/>
          </a:bodyPr>
          <a:lstStyle/>
          <a:p>
            <a:r>
              <a:rPr lang="en-US" sz="1600" dirty="0"/>
              <a:t>Observed ozone trends at CASTNET sites.</a:t>
            </a:r>
          </a:p>
          <a:p>
            <a:endParaRPr lang="en-US" sz="1600" dirty="0"/>
          </a:p>
          <a:p>
            <a:r>
              <a:rPr lang="en-US" sz="1600" dirty="0" smtClean="0"/>
              <a:t>Summer </a:t>
            </a:r>
            <a:r>
              <a:rPr lang="en-US" sz="1600" dirty="0"/>
              <a:t>daytime ozone trends (1990–2010) at 52 rural sites for the (a) 95th, (b) 50th and (c) 5th percentiles. Indicated are sites with statistically significant (red dots) and insignificant (pink dots) positive trends, and sites with statistically significant (dark blue dots) and insignificant (light blue) negative trends. Vectors indicate the ozone rate of change in </a:t>
            </a:r>
            <a:r>
              <a:rPr lang="en-US" sz="1600" dirty="0" err="1"/>
              <a:t>ppbv</a:t>
            </a:r>
            <a:r>
              <a:rPr lang="en-US" sz="1600" dirty="0"/>
              <a:t>/yr.  </a:t>
            </a:r>
          </a:p>
          <a:p>
            <a:endParaRPr lang="en-US" sz="1600" dirty="0" smtClean="0"/>
          </a:p>
          <a:p>
            <a:r>
              <a:rPr lang="en-US" sz="1600" dirty="0" smtClean="0"/>
              <a:t>Eastern US shows downward trend in ozone at rural sites, but western US shows mix of </a:t>
            </a:r>
            <a:r>
              <a:rPr lang="en-US" sz="1600" dirty="0" smtClean="0"/>
              <a:t>upward and </a:t>
            </a:r>
            <a:r>
              <a:rPr lang="en-US" sz="1600" dirty="0" smtClean="0"/>
              <a:t>downward trends</a:t>
            </a:r>
            <a:r>
              <a:rPr lang="en-US" dirty="0" smtClean="0"/>
              <a:t>.</a:t>
            </a:r>
          </a:p>
          <a:p>
            <a:endParaRPr lang="en-US" dirty="0"/>
          </a:p>
          <a:p>
            <a:r>
              <a:rPr lang="en-US" sz="1600" dirty="0"/>
              <a:t>From Cooper et al. 2012</a:t>
            </a:r>
          </a:p>
          <a:p>
            <a:endParaRPr lang="en-US" dirty="0"/>
          </a:p>
        </p:txBody>
      </p:sp>
    </p:spTree>
    <p:extLst>
      <p:ext uri="{BB962C8B-B14F-4D97-AF65-F5344CB8AC3E}">
        <p14:creationId xmlns:p14="http://schemas.microsoft.com/office/powerpoint/2010/main" val="17659894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904875"/>
            <a:ext cx="909637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0" y="5587425"/>
            <a:ext cx="6629400" cy="584775"/>
          </a:xfrm>
          <a:prstGeom prst="rect">
            <a:avLst/>
          </a:prstGeom>
          <a:noFill/>
        </p:spPr>
        <p:txBody>
          <a:bodyPr wrap="square" rtlCol="0">
            <a:spAutoFit/>
          </a:bodyPr>
          <a:lstStyle/>
          <a:p>
            <a:r>
              <a:rPr lang="en-US" sz="1600" dirty="0" err="1" smtClean="0"/>
              <a:t>Lefohn</a:t>
            </a:r>
            <a:r>
              <a:rPr lang="en-US" sz="1600" dirty="0" smtClean="0"/>
              <a:t> et al. Trend in 8-hr ozone from 1994-2008.  Mixture of urban and rural sites.</a:t>
            </a:r>
            <a:endParaRPr lang="en-US" sz="1600" dirty="0"/>
          </a:p>
        </p:txBody>
      </p:sp>
    </p:spTree>
    <p:extLst>
      <p:ext uri="{BB962C8B-B14F-4D97-AF65-F5344CB8AC3E}">
        <p14:creationId xmlns:p14="http://schemas.microsoft.com/office/powerpoint/2010/main" val="11943422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1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9800" y="6328299"/>
            <a:ext cx="2971800" cy="338554"/>
          </a:xfrm>
          <a:prstGeom prst="rect">
            <a:avLst/>
          </a:prstGeom>
          <a:noFill/>
        </p:spPr>
        <p:txBody>
          <a:bodyPr wrap="square" rtlCol="0">
            <a:spAutoFit/>
          </a:bodyPr>
          <a:lstStyle/>
          <a:p>
            <a:r>
              <a:rPr lang="en-US" sz="1600" dirty="0" smtClean="0"/>
              <a:t>*2013 DV as of Oct 25, 2013.</a:t>
            </a:r>
            <a:endParaRPr lang="en-US" sz="1600" dirty="0"/>
          </a:p>
        </p:txBody>
      </p:sp>
      <p:sp>
        <p:nvSpPr>
          <p:cNvPr id="3" name="TextBox 2"/>
          <p:cNvSpPr txBox="1"/>
          <p:nvPr/>
        </p:nvSpPr>
        <p:spPr>
          <a:xfrm>
            <a:off x="3276600" y="4367137"/>
            <a:ext cx="1676400" cy="338554"/>
          </a:xfrm>
          <a:prstGeom prst="rect">
            <a:avLst/>
          </a:prstGeom>
          <a:noFill/>
        </p:spPr>
        <p:txBody>
          <a:bodyPr wrap="square" rtlCol="0">
            <a:spAutoFit/>
          </a:bodyPr>
          <a:lstStyle/>
          <a:p>
            <a:r>
              <a:rPr lang="en-US" sz="1600" dirty="0" smtClean="0"/>
              <a:t>85 </a:t>
            </a:r>
            <a:r>
              <a:rPr lang="en-US" sz="1600" dirty="0" err="1" smtClean="0"/>
              <a:t>ppbv</a:t>
            </a:r>
            <a:r>
              <a:rPr lang="en-US" sz="1600" dirty="0" smtClean="0"/>
              <a:t> NAAQS</a:t>
            </a:r>
            <a:endParaRPr lang="en-US" sz="1600" dirty="0"/>
          </a:p>
        </p:txBody>
      </p:sp>
      <p:sp>
        <p:nvSpPr>
          <p:cNvPr id="4" name="TextBox 3"/>
          <p:cNvSpPr txBox="1"/>
          <p:nvPr/>
        </p:nvSpPr>
        <p:spPr>
          <a:xfrm>
            <a:off x="3276600" y="4985266"/>
            <a:ext cx="1981200" cy="338554"/>
          </a:xfrm>
          <a:prstGeom prst="rect">
            <a:avLst/>
          </a:prstGeom>
          <a:noFill/>
        </p:spPr>
        <p:txBody>
          <a:bodyPr wrap="square" rtlCol="0">
            <a:spAutoFit/>
          </a:bodyPr>
          <a:lstStyle/>
          <a:p>
            <a:r>
              <a:rPr lang="en-US" sz="1600" dirty="0" smtClean="0"/>
              <a:t>75 </a:t>
            </a:r>
            <a:r>
              <a:rPr lang="en-US" sz="1600" dirty="0" err="1" smtClean="0"/>
              <a:t>ppbv</a:t>
            </a:r>
            <a:r>
              <a:rPr lang="en-US" sz="1600" dirty="0" smtClean="0"/>
              <a:t> NAAQS</a:t>
            </a:r>
            <a:endParaRPr lang="en-US" sz="1600" dirty="0"/>
          </a:p>
        </p:txBody>
      </p:sp>
    </p:spTree>
    <p:extLst>
      <p:ext uri="{BB962C8B-B14F-4D97-AF65-F5344CB8AC3E}">
        <p14:creationId xmlns:p14="http://schemas.microsoft.com/office/powerpoint/2010/main" val="259589594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79532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245587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4504822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2213110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843554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564328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778576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46876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07420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regional background ozone</a:t>
            </a:r>
            <a:endParaRPr lang="en-US" dirty="0"/>
          </a:p>
        </p:txBody>
      </p:sp>
      <p:sp>
        <p:nvSpPr>
          <p:cNvPr id="3" name="Content Placeholder 2"/>
          <p:cNvSpPr>
            <a:spLocks noGrp="1"/>
          </p:cNvSpPr>
          <p:nvPr>
            <p:ph idx="1"/>
          </p:nvPr>
        </p:nvSpPr>
        <p:spPr>
          <a:xfrm>
            <a:off x="914400" y="1219200"/>
            <a:ext cx="7239000" cy="4267200"/>
          </a:xfrm>
        </p:spPr>
        <p:txBody>
          <a:bodyPr/>
          <a:lstStyle/>
          <a:p>
            <a:r>
              <a:rPr lang="en-US" dirty="0" smtClean="0"/>
              <a:t>For these analyses, regional background ozone is the ozone transported into the area by synoptic scale winds.  Local emissions have little influence upon regional background ozone concentrations.</a:t>
            </a:r>
          </a:p>
          <a:p>
            <a:r>
              <a:rPr lang="en-US" dirty="0" smtClean="0"/>
              <a:t>Generally not equivalent to “natural background” or “policy-relevant background.”</a:t>
            </a:r>
          </a:p>
          <a:p>
            <a:r>
              <a:rPr lang="en-US" dirty="0" smtClean="0"/>
              <a:t>Sometimes equivalent to “baseline ozone”, as defined by Parrish et al. (2009) or Cooper et al. (2012).  Equivalent to baseline ozone when synoptic winds bring undisturbed marine air into the Houston area.</a:t>
            </a:r>
            <a:endParaRPr lang="en-US" dirty="0"/>
          </a:p>
        </p:txBody>
      </p:sp>
    </p:spTree>
    <p:extLst>
      <p:ext uri="{BB962C8B-B14F-4D97-AF65-F5344CB8AC3E}">
        <p14:creationId xmlns:p14="http://schemas.microsoft.com/office/powerpoint/2010/main" val="2800585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1:  </a:t>
            </a:r>
            <a:r>
              <a:rPr lang="en-US" dirty="0"/>
              <a:t>Background ozone </a:t>
            </a:r>
            <a:r>
              <a:rPr lang="en-US" dirty="0" smtClean="0"/>
              <a:t>estimation at upwind sites</a:t>
            </a:r>
            <a:endParaRPr lang="en-US" dirty="0"/>
          </a:p>
        </p:txBody>
      </p:sp>
      <p:sp>
        <p:nvSpPr>
          <p:cNvPr id="3" name="Content Placeholder 2"/>
          <p:cNvSpPr>
            <a:spLocks noGrp="1"/>
          </p:cNvSpPr>
          <p:nvPr>
            <p:ph idx="1"/>
          </p:nvPr>
        </p:nvSpPr>
        <p:spPr>
          <a:xfrm>
            <a:off x="914400" y="1371600"/>
            <a:ext cx="7239000" cy="4267200"/>
          </a:xfrm>
        </p:spPr>
        <p:txBody>
          <a:bodyPr/>
          <a:lstStyle/>
          <a:p>
            <a:r>
              <a:rPr lang="en-US" dirty="0"/>
              <a:t>Select sites in </a:t>
            </a:r>
            <a:r>
              <a:rPr lang="en-US" dirty="0" smtClean="0"/>
              <a:t>the Houston area </a:t>
            </a:r>
            <a:r>
              <a:rPr lang="en-US" dirty="0"/>
              <a:t>that </a:t>
            </a:r>
            <a:r>
              <a:rPr lang="en-US" dirty="0" smtClean="0"/>
              <a:t>are capable of measuring </a:t>
            </a:r>
            <a:r>
              <a:rPr lang="en-US" dirty="0"/>
              <a:t>background ozone, given the proper conditions</a:t>
            </a:r>
            <a:r>
              <a:rPr lang="en-US" dirty="0"/>
              <a:t>. </a:t>
            </a:r>
            <a:r>
              <a:rPr lang="en-US" dirty="0" smtClean="0"/>
              <a:t>These sites </a:t>
            </a:r>
            <a:r>
              <a:rPr lang="en-US" dirty="0"/>
              <a:t>are not located near large emission sources </a:t>
            </a:r>
            <a:endParaRPr lang="en-US" dirty="0"/>
          </a:p>
          <a:p>
            <a:r>
              <a:rPr lang="en-US" dirty="0"/>
              <a:t>Calculate peak daily 8-hour ozone for each </a:t>
            </a:r>
            <a:r>
              <a:rPr lang="en-US" dirty="0" smtClean="0"/>
              <a:t>site.</a:t>
            </a:r>
            <a:endParaRPr lang="en-US" dirty="0"/>
          </a:p>
          <a:p>
            <a:r>
              <a:rPr lang="en-US" dirty="0"/>
              <a:t>Select the minimum peak daily 8-hour ozone from the subset of background sites.</a:t>
            </a:r>
          </a:p>
          <a:p>
            <a:r>
              <a:rPr lang="en-US" dirty="0"/>
              <a:t>Ozone season defined as April 1 – Oct </a:t>
            </a:r>
            <a:r>
              <a:rPr lang="en-US" dirty="0" smtClean="0"/>
              <a:t>31. </a:t>
            </a:r>
            <a:endParaRPr lang="en-US" dirty="0"/>
          </a:p>
          <a:p>
            <a:r>
              <a:rPr lang="en-US" dirty="0"/>
              <a:t>Number of sites selected varied from 6 to 19, greatly increasing after 2002.</a:t>
            </a:r>
          </a:p>
          <a:p>
            <a:endParaRPr lang="en-US" dirty="0"/>
          </a:p>
        </p:txBody>
      </p:sp>
    </p:spTree>
    <p:extLst>
      <p:ext uri="{BB962C8B-B14F-4D97-AF65-F5344CB8AC3E}">
        <p14:creationId xmlns:p14="http://schemas.microsoft.com/office/powerpoint/2010/main" val="13642669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2:  Background ozone as a principal component </a:t>
            </a:r>
            <a:endParaRPr lang="en-US" dirty="0"/>
          </a:p>
        </p:txBody>
      </p:sp>
      <p:sp>
        <p:nvSpPr>
          <p:cNvPr id="3" name="Content Placeholder 2"/>
          <p:cNvSpPr>
            <a:spLocks noGrp="1"/>
          </p:cNvSpPr>
          <p:nvPr>
            <p:ph idx="1"/>
          </p:nvPr>
        </p:nvSpPr>
        <p:spPr>
          <a:xfrm>
            <a:off x="914400" y="1219200"/>
            <a:ext cx="7239000" cy="4267200"/>
          </a:xfrm>
        </p:spPr>
        <p:txBody>
          <a:bodyPr/>
          <a:lstStyle/>
          <a:p>
            <a:r>
              <a:rPr lang="en-US" dirty="0" smtClean="0"/>
              <a:t>Langford et al. (2009) presented a principal components analysis of </a:t>
            </a:r>
            <a:r>
              <a:rPr lang="en-US" dirty="0" smtClean="0"/>
              <a:t>Houston’s </a:t>
            </a:r>
            <a:r>
              <a:rPr lang="en-US" dirty="0" smtClean="0"/>
              <a:t>maximum daily average eight-hour </a:t>
            </a:r>
            <a:r>
              <a:rPr lang="en-US" dirty="0" smtClean="0"/>
              <a:t>ozone (MDA8)  </a:t>
            </a:r>
            <a:r>
              <a:rPr lang="en-US" dirty="0" smtClean="0"/>
              <a:t>monitoring site data in order to identify patterns of ozone variation.</a:t>
            </a:r>
          </a:p>
          <a:p>
            <a:r>
              <a:rPr lang="en-US" dirty="0" smtClean="0"/>
              <a:t>They found the largest component increased ozone concentrations at all sites simultaneously, and inferred that background ozone concentrations were the cause.</a:t>
            </a:r>
          </a:p>
          <a:p>
            <a:r>
              <a:rPr lang="en-US" dirty="0" smtClean="0"/>
              <a:t>Analysis was repeated for May-Oct </a:t>
            </a:r>
            <a:r>
              <a:rPr lang="en-US" dirty="0" smtClean="0"/>
              <a:t>1998-2011, using data from 6 sites (results equivalent to 30 site analysis).</a:t>
            </a:r>
            <a:endParaRPr lang="en-US" dirty="0"/>
          </a:p>
        </p:txBody>
      </p:sp>
    </p:spTree>
    <p:extLst>
      <p:ext uri="{BB962C8B-B14F-4D97-AF65-F5344CB8AC3E}">
        <p14:creationId xmlns:p14="http://schemas.microsoft.com/office/powerpoint/2010/main" val="40326319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69101"/>
            <a:ext cx="9144000" cy="348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582543"/>
            <a:ext cx="8229600" cy="707886"/>
          </a:xfrm>
          <a:prstGeom prst="rect">
            <a:avLst/>
          </a:prstGeom>
          <a:noFill/>
        </p:spPr>
        <p:txBody>
          <a:bodyPr wrap="square" rtlCol="0">
            <a:spAutoFit/>
          </a:bodyPr>
          <a:lstStyle/>
          <a:p>
            <a:pPr algn="ctr"/>
            <a:r>
              <a:rPr lang="en-US" sz="2000" dirty="0" smtClean="0"/>
              <a:t>TCEQ-estimated Houston background </a:t>
            </a:r>
            <a:r>
              <a:rPr lang="en-US" sz="2000" dirty="0" smtClean="0"/>
              <a:t>ozone for every day </a:t>
            </a:r>
            <a:endParaRPr lang="en-US" sz="2000" dirty="0" smtClean="0"/>
          </a:p>
          <a:p>
            <a:pPr algn="ctr"/>
            <a:r>
              <a:rPr lang="en-US" sz="2000" dirty="0" smtClean="0"/>
              <a:t>from </a:t>
            </a:r>
            <a:r>
              <a:rPr lang="en-US" sz="2000" dirty="0" smtClean="0"/>
              <a:t>April 1, 2000 to October 31, 2012</a:t>
            </a:r>
            <a:endParaRPr lang="en-US" sz="2000" dirty="0"/>
          </a:p>
        </p:txBody>
      </p:sp>
      <p:sp>
        <p:nvSpPr>
          <p:cNvPr id="3" name="TextBox 2"/>
          <p:cNvSpPr txBox="1"/>
          <p:nvPr/>
        </p:nvSpPr>
        <p:spPr>
          <a:xfrm>
            <a:off x="762000" y="5257800"/>
            <a:ext cx="6553200" cy="1323439"/>
          </a:xfrm>
          <a:prstGeom prst="rect">
            <a:avLst/>
          </a:prstGeom>
          <a:noFill/>
        </p:spPr>
        <p:txBody>
          <a:bodyPr wrap="square" rtlCol="0">
            <a:spAutoFit/>
          </a:bodyPr>
          <a:lstStyle/>
          <a:p>
            <a:r>
              <a:rPr lang="en-US" sz="1600" b="1" dirty="0" smtClean="0"/>
              <a:t>Median background ozone:  30 </a:t>
            </a:r>
            <a:r>
              <a:rPr lang="en-US" sz="1600" b="1" dirty="0" err="1" smtClean="0"/>
              <a:t>ppbv</a:t>
            </a:r>
            <a:endParaRPr lang="en-US" sz="1600" b="1" dirty="0" smtClean="0"/>
          </a:p>
          <a:p>
            <a:r>
              <a:rPr lang="en-US" sz="1600" b="1" dirty="0" smtClean="0"/>
              <a:t>Mean:  32.6 </a:t>
            </a:r>
            <a:r>
              <a:rPr lang="en-US" sz="1600" b="1" dirty="0" err="1" smtClean="0"/>
              <a:t>ppbv</a:t>
            </a:r>
            <a:endParaRPr lang="en-US" sz="1600" b="1" dirty="0" smtClean="0"/>
          </a:p>
          <a:p>
            <a:r>
              <a:rPr lang="en-US" sz="1600" b="1" dirty="0" smtClean="0"/>
              <a:t>95</a:t>
            </a:r>
            <a:r>
              <a:rPr lang="en-US" sz="1600" b="1" baseline="30000" dirty="0" smtClean="0"/>
              <a:t>th</a:t>
            </a:r>
            <a:r>
              <a:rPr lang="en-US" sz="1600" b="1" dirty="0" smtClean="0"/>
              <a:t> percentile:  58 </a:t>
            </a:r>
            <a:r>
              <a:rPr lang="en-US" sz="1600" b="1" dirty="0" err="1" smtClean="0"/>
              <a:t>ppbv</a:t>
            </a:r>
            <a:endParaRPr lang="en-US" sz="1600" b="1" dirty="0" smtClean="0"/>
          </a:p>
          <a:p>
            <a:r>
              <a:rPr lang="en-US" sz="1600" dirty="0" smtClean="0"/>
              <a:t>Clearly, there are systematic variations in background ozone during the ozone season.</a:t>
            </a:r>
            <a:endParaRPr lang="en-US" sz="1600" dirty="0"/>
          </a:p>
        </p:txBody>
      </p:sp>
    </p:spTree>
    <p:extLst>
      <p:ext uri="{BB962C8B-B14F-4D97-AF65-F5344CB8AC3E}">
        <p14:creationId xmlns:p14="http://schemas.microsoft.com/office/powerpoint/2010/main" val="16574024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7763"/>
            <a:ext cx="8534400"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84833"/>
            <a:ext cx="8153400" cy="830997"/>
          </a:xfrm>
          <a:prstGeom prst="rect">
            <a:avLst/>
          </a:prstGeom>
          <a:noFill/>
        </p:spPr>
        <p:txBody>
          <a:bodyPr wrap="square" rtlCol="0">
            <a:spAutoFit/>
          </a:bodyPr>
          <a:lstStyle/>
          <a:p>
            <a:r>
              <a:rPr lang="en-US" sz="1600" dirty="0" smtClean="0"/>
              <a:t>Lowest background ozone is seen during mid-summer, from June 10 to August 20.  During this period, Bermuda High dominates the synoptic weather patterns in Houston, bringing relatively clean air onshore from the Gulf of Mexico (Davis et al., 1998.)</a:t>
            </a:r>
            <a:endParaRPr lang="en-US" sz="1600" dirty="0"/>
          </a:p>
        </p:txBody>
      </p:sp>
      <p:sp>
        <p:nvSpPr>
          <p:cNvPr id="6" name="TextBox 5"/>
          <p:cNvSpPr txBox="1"/>
          <p:nvPr/>
        </p:nvSpPr>
        <p:spPr>
          <a:xfrm>
            <a:off x="304800" y="5735607"/>
            <a:ext cx="8492970" cy="830997"/>
          </a:xfrm>
          <a:prstGeom prst="rect">
            <a:avLst/>
          </a:prstGeom>
          <a:noFill/>
        </p:spPr>
        <p:txBody>
          <a:bodyPr wrap="square" rtlCol="0">
            <a:spAutoFit/>
          </a:bodyPr>
          <a:lstStyle/>
          <a:p>
            <a:r>
              <a:rPr lang="en-US" sz="1600" dirty="0" smtClean="0"/>
              <a:t>April and late September are strongly influenced by frontal passages (Davis 1998; </a:t>
            </a:r>
            <a:r>
              <a:rPr lang="en-US" sz="1600" dirty="0" err="1" smtClean="0"/>
              <a:t>Rappenglueck</a:t>
            </a:r>
            <a:r>
              <a:rPr lang="en-US" sz="1600" dirty="0" smtClean="0"/>
              <a:t> 2009).  In addition, continental background is higher in spring due to transport from Asia, stratospheric intrusions (Cooper 2010; Lin 2012a,b; </a:t>
            </a:r>
            <a:r>
              <a:rPr lang="en-US" sz="1600" dirty="0" err="1" smtClean="0"/>
              <a:t>Brownsteiner</a:t>
            </a:r>
            <a:r>
              <a:rPr lang="en-US" sz="1600" dirty="0" smtClean="0"/>
              <a:t> 2011).</a:t>
            </a:r>
            <a:endParaRPr lang="en-US" sz="1600" dirty="0"/>
          </a:p>
        </p:txBody>
      </p:sp>
    </p:spTree>
    <p:extLst>
      <p:ext uri="{BB962C8B-B14F-4D97-AF65-F5344CB8AC3E}">
        <p14:creationId xmlns:p14="http://schemas.microsoft.com/office/powerpoint/2010/main" val="36114026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50938"/>
            <a:ext cx="8534400"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2409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5240</TotalTime>
  <Pages>2</Pages>
  <Words>1618</Words>
  <Application>Microsoft Office PowerPoint</Application>
  <PresentationFormat>On-screen Show (4:3)</PresentationFormat>
  <Paragraphs>116</Paragraphs>
  <Slides>38</Slides>
  <Notes>3</Notes>
  <HiddenSlides>1</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default</vt:lpstr>
      <vt:lpstr>1_Custom Design</vt:lpstr>
      <vt:lpstr>Custom Design</vt:lpstr>
      <vt:lpstr>Trends in background ozone in Houston-Galveston, 1998-2012</vt:lpstr>
      <vt:lpstr>Outline</vt:lpstr>
      <vt:lpstr>PowerPoint Presentation</vt:lpstr>
      <vt:lpstr>Definition of regional background ozone</vt:lpstr>
      <vt:lpstr>Method 1:  Background ozone estimation at upwind sites</vt:lpstr>
      <vt:lpstr>Method 2:  Background ozone as a principal component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Spatial Synoptic Classifications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REGULATION DEVELOPMENT</dc:creator>
  <cp:lastModifiedBy>mestes</cp:lastModifiedBy>
  <cp:revision>281</cp:revision>
  <cp:lastPrinted>1601-01-01T00:00:00Z</cp:lastPrinted>
  <dcterms:created xsi:type="dcterms:W3CDTF">1998-03-09T22:45:34Z</dcterms:created>
  <dcterms:modified xsi:type="dcterms:W3CDTF">2013-10-25T22:45:26Z</dcterms:modified>
</cp:coreProperties>
</file>