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6" r:id="rId11"/>
    <p:sldId id="272" r:id="rId12"/>
    <p:sldId id="278" r:id="rId13"/>
    <p:sldId id="277" r:id="rId14"/>
    <p:sldId id="273" r:id="rId15"/>
    <p:sldId id="279" r:id="rId16"/>
    <p:sldId id="275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777"/>
    <a:srgbClr val="003F69"/>
    <a:srgbClr val="0070B9"/>
    <a:srgbClr val="0B5A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89803" autoAdjust="0"/>
  </p:normalViewPr>
  <p:slideViewPr>
    <p:cSldViewPr>
      <p:cViewPr varScale="1">
        <p:scale>
          <a:sx n="102" d="100"/>
          <a:sy n="102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5"/>
          </c:marker>
          <c:errBars>
            <c:errDir val="y"/>
            <c:errBarType val="both"/>
            <c:errValType val="stdErr"/>
          </c:errBars>
          <c:yVal>
            <c:numRef>
              <c:f>Sheet1!$D$2:$D$3</c:f>
              <c:numCache>
                <c:formatCode>General</c:formatCode>
                <c:ptCount val="2"/>
                <c:pt idx="0">
                  <c:v>-2.5</c:v>
                </c:pt>
                <c:pt idx="1">
                  <c:v>3</c:v>
                </c:pt>
              </c:numCache>
            </c:numRef>
          </c:yVal>
        </c:ser>
        <c:axId val="89560192"/>
        <c:axId val="89561728"/>
      </c:scatterChart>
      <c:valAx>
        <c:axId val="89560192"/>
        <c:scaling>
          <c:orientation val="minMax"/>
        </c:scaling>
        <c:axPos val="b"/>
        <c:tickLblPos val="none"/>
        <c:crossAx val="89561728"/>
        <c:crosses val="autoZero"/>
        <c:crossBetween val="midCat"/>
        <c:majorUnit val="1"/>
      </c:valAx>
      <c:valAx>
        <c:axId val="89561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560192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0.08824</cdr:x>
      <cdr:y>0.51064</cdr:y>
    </cdr:from>
    <cdr:to>
      <cdr:x>0.97059</cdr:x>
      <cdr:y>0.51064</cdr:y>
    </cdr:to>
    <cdr:sp macro="" textlink="">
      <cdr:nvSpPr>
        <cdr:cNvPr id="6" name="Straight Connector 5"/>
        <cdr:cNvSpPr/>
      </cdr:nvSpPr>
      <cdr:spPr>
        <a:xfrm xmlns:a="http://schemas.openxmlformats.org/drawingml/2006/main">
          <a:off x="457200" y="1828800"/>
          <a:ext cx="4571985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93E42-D801-4635-836D-BB83EC66BC2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6FC0-623B-48B8-829B-50D05A694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95448-0BBF-4394-93CC-723477CC9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7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difference</a:t>
            </a:r>
            <a:r>
              <a:rPr lang="en-US" baseline="0" dirty="0" smtClean="0"/>
              <a:t> between ambient estimates and exposure (exposure estimates include human exposure factors such as time activity budgets, infiltration/penetration/decay,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C632-B8B0-4281-9729-12F89F39F2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difference</a:t>
            </a:r>
            <a:r>
              <a:rPr lang="en-US" baseline="0" dirty="0" smtClean="0"/>
              <a:t> between ambient estimates and exposure (exposure estimates include human exposure factors such as time activity budgets, infiltration/penetration/decay,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C632-B8B0-4281-9729-12F89F39F2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C632-B8B0-4281-9729-12F89F39F2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what it means when confidence</a:t>
            </a:r>
            <a:r>
              <a:rPr lang="en-US" baseline="0" dirty="0" smtClean="0"/>
              <a:t> interval overlaps 1,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when CI does not overlap 1</a:t>
            </a:r>
          </a:p>
          <a:p>
            <a:r>
              <a:rPr lang="en-US" baseline="0" dirty="0" smtClean="0"/>
              <a:t>RR=risk in exposed/risk in non-exposed</a:t>
            </a:r>
          </a:p>
          <a:p>
            <a:r>
              <a:rPr lang="en-US" baseline="0" dirty="0" smtClean="0"/>
              <a:t>RR=1, risk in exposed = risk in non-exposed</a:t>
            </a:r>
          </a:p>
          <a:p>
            <a:r>
              <a:rPr lang="en-US" baseline="0" dirty="0" smtClean="0"/>
              <a:t>RR&gt;1, risk in exposed&gt;risk in non-exposed; positive association, possibly causal</a:t>
            </a:r>
          </a:p>
          <a:p>
            <a:r>
              <a:rPr lang="en-US" baseline="0" dirty="0" smtClean="0"/>
              <a:t>RR&lt;1, risk in exposed&lt;risk in non-exposed; negative association, possibly protective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C632-B8B0-4281-9729-12F89F39F2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97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C5F283-8774-49F4-84D1-2CCA387CA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0EDAC-61D3-4986-80C1-85E3B8650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2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9F18-1842-43A3-9046-E6CCEC719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7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7BD84-1B59-4CD3-BBFE-9B8928763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53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1F6C8-05D9-420A-A8D9-7300BD0F6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66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6FCE6-6A19-4063-B007-650567C37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6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4DF23-7E53-4D36-89F4-0E94F9B13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3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1BADB-0226-4665-A1CF-C5FD75EC2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59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586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106BCF-92D8-4AAF-BEDC-6FD6D8CD2C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3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35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781B3BE-A21F-444E-AE2B-939028EF3E6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1" name="Picture 17" descr="EPA Logo 2955 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457200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981200"/>
            <a:ext cx="5713413" cy="1447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Modeling as an exposure estimation approach for use in epidemiologic studies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Part 2: Example applications</a:t>
            </a:r>
            <a:endParaRPr lang="en-US" sz="31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KL Dionisio</a:t>
            </a:r>
            <a:r>
              <a:rPr lang="en-US" baseline="30000" dirty="0" smtClean="0"/>
              <a:t>1</a:t>
            </a:r>
            <a:r>
              <a:rPr lang="en-US" dirty="0" smtClean="0"/>
              <a:t>, LK Baxter</a:t>
            </a:r>
            <a:r>
              <a:rPr lang="en-US" baseline="30000" dirty="0" smtClean="0"/>
              <a:t>1</a:t>
            </a:r>
            <a:r>
              <a:rPr lang="en-US" dirty="0" smtClean="0"/>
              <a:t>, V Isakov</a:t>
            </a:r>
            <a:r>
              <a:rPr lang="en-US" baseline="30000" dirty="0" smtClean="0"/>
              <a:t>1</a:t>
            </a:r>
            <a:r>
              <a:rPr lang="en-US" dirty="0" smtClean="0"/>
              <a:t>, SE Sarnat</a:t>
            </a:r>
            <a:r>
              <a:rPr lang="en-US" baseline="30000" dirty="0" smtClean="0"/>
              <a:t>2</a:t>
            </a:r>
            <a:r>
              <a:rPr lang="en-US" dirty="0" smtClean="0"/>
              <a:t>, JA Sarnat</a:t>
            </a:r>
            <a:r>
              <a:rPr lang="en-US" baseline="30000" dirty="0"/>
              <a:t>2</a:t>
            </a:r>
            <a:r>
              <a:rPr lang="en-US" dirty="0" smtClean="0"/>
              <a:t>, J Burke</a:t>
            </a:r>
            <a:r>
              <a:rPr lang="en-US" baseline="30000" dirty="0" smtClean="0"/>
              <a:t>1</a:t>
            </a:r>
            <a:r>
              <a:rPr lang="en-US" dirty="0" smtClean="0"/>
              <a:t>, H Özkaynak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  <a:p>
            <a:r>
              <a:rPr lang="en-US" baseline="30000" dirty="0"/>
              <a:t>1</a:t>
            </a:r>
            <a:r>
              <a:rPr lang="en-US" dirty="0" smtClean="0"/>
              <a:t> U.S. EPA, RTP, NC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Emory University, Atlanta, GA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657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12954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Relative risk of mortality for smokers compared to those who had never smoked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457200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Thun</a:t>
            </a:r>
            <a:r>
              <a:rPr lang="en-US" sz="1200" dirty="0" smtClean="0"/>
              <a:t> et al., 2013, </a:t>
            </a:r>
            <a:r>
              <a:rPr lang="en-US" sz="1200" i="1" dirty="0" smtClean="0"/>
              <a:t>NEJM</a:t>
            </a:r>
            <a:endParaRPr lang="en-US" sz="12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50292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Relative Risk: examples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657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12954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Relative risk of mortality for smokers compared to those who had never smoked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22860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RR </a:t>
            </a:r>
            <a:r>
              <a:rPr lang="en-US" sz="1600" dirty="0"/>
              <a:t>~</a:t>
            </a:r>
            <a:r>
              <a:rPr lang="en-US" sz="1600" dirty="0" smtClean="0"/>
              <a:t> 25 </a:t>
            </a:r>
            <a:r>
              <a:rPr lang="en-US" sz="1600" dirty="0" smtClean="0">
                <a:sym typeface="Wingdings" pitchFamily="2" charset="2"/>
              </a:rPr>
              <a:t> Men who smoke 10-19 cigarettes per day have 25 times the chance of dying of lung cancer compared to men who have never smoked.</a:t>
            </a:r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791200" y="457200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Thun</a:t>
            </a:r>
            <a:r>
              <a:rPr lang="en-US" sz="1200" dirty="0" smtClean="0"/>
              <a:t> et al., 2013, </a:t>
            </a:r>
            <a:r>
              <a:rPr lang="en-US" sz="1200" i="1" dirty="0" smtClean="0"/>
              <a:t>NEJM</a:t>
            </a:r>
            <a:endParaRPr lang="en-US" sz="1200" dirty="0" smtClean="0"/>
          </a:p>
        </p:txBody>
      </p:sp>
      <p:sp>
        <p:nvSpPr>
          <p:cNvPr id="9" name="Oval 8"/>
          <p:cNvSpPr/>
          <p:nvPr/>
        </p:nvSpPr>
        <p:spPr>
          <a:xfrm>
            <a:off x="1676400" y="3505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50292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Relative Risk: examples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657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12954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Relative risk of mortality for smokers compared to those who had never smoked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22860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~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25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 Men who smoke 10-19 cigarettes per day have 25 times the chance of dying of lung cancer compared to men who have never smoked.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57200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Thun</a:t>
            </a:r>
            <a:r>
              <a:rPr lang="en-US" sz="1200" dirty="0" smtClean="0"/>
              <a:t> et al., 2013, </a:t>
            </a:r>
            <a:r>
              <a:rPr lang="en-US" sz="1200" i="1" dirty="0" smtClean="0"/>
              <a:t>NEJM</a:t>
            </a:r>
            <a:endParaRPr lang="en-US" sz="12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257800"/>
            <a:ext cx="5486400" cy="8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762000" y="50292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91200" y="63246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*Excerpt from Table 2</a:t>
            </a:r>
          </a:p>
          <a:p>
            <a:r>
              <a:rPr lang="en-US" sz="1200" dirty="0" err="1" smtClean="0"/>
              <a:t>Lepeule</a:t>
            </a:r>
            <a:r>
              <a:rPr lang="en-US" sz="1200" dirty="0" smtClean="0"/>
              <a:t> et al., 2012, </a:t>
            </a:r>
            <a:r>
              <a:rPr lang="en-US" sz="1200" i="1" dirty="0" smtClean="0"/>
              <a:t>EHP</a:t>
            </a:r>
            <a:endParaRPr lang="en-US" sz="1200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Relative Risk: examples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657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12954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Relative risk of mortality for smokers compared to those who had never smoked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22860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~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25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 Men who smoke 10-19 cigarettes per day have 25 times the chance of dying of lung cancer compared to men who have never smoked.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57200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Thun</a:t>
            </a:r>
            <a:r>
              <a:rPr lang="en-US" sz="1200" dirty="0" smtClean="0"/>
              <a:t> et al., 2013, </a:t>
            </a:r>
            <a:r>
              <a:rPr lang="en-US" sz="1200" i="1" dirty="0" smtClean="0"/>
              <a:t>NEJM</a:t>
            </a:r>
            <a:endParaRPr lang="en-US" sz="12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257800"/>
            <a:ext cx="5486400" cy="8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762000" y="50292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91200" y="63246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*Excerpt from Table 2</a:t>
            </a:r>
          </a:p>
          <a:p>
            <a:r>
              <a:rPr lang="en-US" sz="1200" dirty="0" err="1" smtClean="0"/>
              <a:t>Lepeule</a:t>
            </a:r>
            <a:r>
              <a:rPr lang="en-US" sz="1200" dirty="0" smtClean="0"/>
              <a:t> et al., 2012, </a:t>
            </a:r>
            <a:r>
              <a:rPr lang="en-US" sz="1200" i="1" dirty="0" smtClean="0"/>
              <a:t>EHP</a:t>
            </a:r>
            <a:endParaRPr lang="en-US" sz="1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791200" y="5247382"/>
            <a:ext cx="297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RR=1.14 </a:t>
            </a:r>
            <a:r>
              <a:rPr lang="en-US" sz="1600" dirty="0" smtClean="0">
                <a:sym typeface="Wingdings" pitchFamily="2" charset="2"/>
              </a:rPr>
              <a:t> There is a 14% increased risk of all-cause mortality per 10 µg/m</a:t>
            </a:r>
            <a:r>
              <a:rPr lang="en-US" sz="1600" baseline="30000" dirty="0" smtClean="0">
                <a:sym typeface="Wingdings" pitchFamily="2" charset="2"/>
              </a:rPr>
              <a:t>3</a:t>
            </a:r>
            <a:r>
              <a:rPr lang="en-US" sz="1600" dirty="0" smtClean="0">
                <a:sym typeface="Wingdings" pitchFamily="2" charset="2"/>
              </a:rPr>
              <a:t> increase in PM</a:t>
            </a:r>
            <a:r>
              <a:rPr lang="en-US" sz="1600" baseline="-25000" dirty="0" smtClean="0">
                <a:sym typeface="Wingdings" pitchFamily="2" charset="2"/>
              </a:rPr>
              <a:t>2.5</a:t>
            </a:r>
            <a:endParaRPr lang="en-US" sz="1600" dirty="0" smtClean="0"/>
          </a:p>
        </p:txBody>
      </p:sp>
      <p:sp>
        <p:nvSpPr>
          <p:cNvPr id="15" name="Oval 14"/>
          <p:cNvSpPr/>
          <p:nvPr/>
        </p:nvSpPr>
        <p:spPr>
          <a:xfrm>
            <a:off x="4495800" y="5943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Relative Risk: examples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8792" r="29162"/>
          <a:stretch>
            <a:fillRect/>
          </a:stretch>
        </p:blipFill>
        <p:spPr bwMode="auto">
          <a:xfrm>
            <a:off x="914400" y="1981200"/>
            <a:ext cx="144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38889" r="29630"/>
          <a:stretch>
            <a:fillRect/>
          </a:stretch>
        </p:blipFill>
        <p:spPr bwMode="auto">
          <a:xfrm>
            <a:off x="5786370" y="2057400"/>
            <a:ext cx="14516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86507"/>
          <a:stretch>
            <a:fillRect/>
          </a:stretch>
        </p:blipFill>
        <p:spPr bwMode="auto">
          <a:xfrm>
            <a:off x="228600" y="1981200"/>
            <a:ext cx="60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591800" y="14478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r="87037"/>
          <a:stretch>
            <a:fillRect/>
          </a:stretch>
        </p:blipFill>
        <p:spPr bwMode="auto">
          <a:xfrm>
            <a:off x="5104384" y="2057400"/>
            <a:ext cx="5977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22960" y="16002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066800" y="1295400"/>
            <a:ext cx="55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86599"/>
          <a:stretch>
            <a:fillRect/>
          </a:stretch>
        </p:blipFill>
        <p:spPr bwMode="auto">
          <a:xfrm>
            <a:off x="-1676400" y="1905000"/>
            <a:ext cx="60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r="85290"/>
          <a:stretch>
            <a:fillRect/>
          </a:stretch>
        </p:blipFill>
        <p:spPr bwMode="auto">
          <a:xfrm>
            <a:off x="10591800" y="2133600"/>
            <a:ext cx="68580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38528" r="29645"/>
          <a:stretch>
            <a:fillRect/>
          </a:stretch>
        </p:blipFill>
        <p:spPr bwMode="auto">
          <a:xfrm>
            <a:off x="2514600" y="1981200"/>
            <a:ext cx="1505712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l="39228" r="29717"/>
          <a:stretch>
            <a:fillRect/>
          </a:stretch>
        </p:blipFill>
        <p:spPr bwMode="auto">
          <a:xfrm>
            <a:off x="7314184" y="2072640"/>
            <a:ext cx="1525016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77440" y="274638"/>
            <a:ext cx="6309360" cy="1143000"/>
          </a:xfrm>
        </p:spPr>
        <p:txBody>
          <a:bodyPr/>
          <a:lstStyle/>
          <a:p>
            <a:r>
              <a:rPr lang="en-US" dirty="0" smtClean="0"/>
              <a:t>RR by exposure tier: Atlanta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77000" y="62484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*Excerpt from Figure 5</a:t>
            </a:r>
          </a:p>
          <a:p>
            <a:r>
              <a:rPr lang="en-US" sz="1200" dirty="0" smtClean="0"/>
              <a:t>S. Sarnat et al., 2013, </a:t>
            </a:r>
            <a:r>
              <a:rPr lang="en-US" sz="1200" i="1" dirty="0" smtClean="0"/>
              <a:t>JESEE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09800" y="1600200"/>
            <a:ext cx="55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8792" r="29162"/>
          <a:stretch>
            <a:fillRect/>
          </a:stretch>
        </p:blipFill>
        <p:spPr bwMode="auto">
          <a:xfrm>
            <a:off x="914400" y="1981200"/>
            <a:ext cx="144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38889" r="29630"/>
          <a:stretch>
            <a:fillRect/>
          </a:stretch>
        </p:blipFill>
        <p:spPr bwMode="auto">
          <a:xfrm>
            <a:off x="5786370" y="2057400"/>
            <a:ext cx="14516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86507"/>
          <a:stretch>
            <a:fillRect/>
          </a:stretch>
        </p:blipFill>
        <p:spPr bwMode="auto">
          <a:xfrm>
            <a:off x="228600" y="1981200"/>
            <a:ext cx="60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62484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*Excerpt from Figure 5</a:t>
            </a:r>
          </a:p>
          <a:p>
            <a:r>
              <a:rPr lang="en-US" sz="1200" dirty="0" smtClean="0"/>
              <a:t>S. Sarnat et al., 2013, </a:t>
            </a:r>
            <a:r>
              <a:rPr lang="en-US" sz="1200" i="1" dirty="0" smtClean="0"/>
              <a:t>JESEE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591800" y="14478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r="87037"/>
          <a:stretch>
            <a:fillRect/>
          </a:stretch>
        </p:blipFill>
        <p:spPr bwMode="auto">
          <a:xfrm>
            <a:off x="5104384" y="2057400"/>
            <a:ext cx="5977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22960" y="16002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066800" y="1295400"/>
            <a:ext cx="55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86599"/>
          <a:stretch>
            <a:fillRect/>
          </a:stretch>
        </p:blipFill>
        <p:spPr bwMode="auto">
          <a:xfrm>
            <a:off x="-1676400" y="1905000"/>
            <a:ext cx="60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r="85290"/>
          <a:stretch>
            <a:fillRect/>
          </a:stretch>
        </p:blipFill>
        <p:spPr bwMode="auto">
          <a:xfrm>
            <a:off x="10591800" y="2133600"/>
            <a:ext cx="68580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38528" r="29645"/>
          <a:stretch>
            <a:fillRect/>
          </a:stretch>
        </p:blipFill>
        <p:spPr bwMode="auto">
          <a:xfrm>
            <a:off x="2514600" y="1981200"/>
            <a:ext cx="1505712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l="39228" r="29717"/>
          <a:stretch>
            <a:fillRect/>
          </a:stretch>
        </p:blipFill>
        <p:spPr bwMode="auto">
          <a:xfrm>
            <a:off x="7314184" y="2072640"/>
            <a:ext cx="1525016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14400" y="381000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380702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Hybrid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3743980"/>
            <a:ext cx="85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Personal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exposure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388620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388322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Hybrid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3810000"/>
            <a:ext cx="85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Personal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exposure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RR by exposure tier: Atlanta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371600" y="3124200"/>
            <a:ext cx="1524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752600" y="2819400"/>
            <a:ext cx="152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667000" y="27432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352800" y="2667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657600" y="25146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48400" y="2362200"/>
            <a:ext cx="152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629400" y="27432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467600" y="2209800"/>
            <a:ext cx="152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53400" y="2667000"/>
            <a:ext cx="152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534400" y="2590800"/>
            <a:ext cx="152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600200"/>
            <a:ext cx="55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Hybrid and exposure model estimates exhibit spatial variability for locally-generated pollutants</a:t>
            </a:r>
          </a:p>
          <a:p>
            <a:r>
              <a:rPr lang="en-US" dirty="0" smtClean="0"/>
              <a:t>Modestly stronger associations for ASW (larger RR and narrower CI) for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using hybrid or personal exposure model estimates compared to CS</a:t>
            </a:r>
          </a:p>
          <a:p>
            <a:r>
              <a:rPr lang="en-US" dirty="0" smtClean="0"/>
              <a:t>Modestly stronger association for ASW for PM</a:t>
            </a:r>
            <a:r>
              <a:rPr lang="en-US" baseline="-25000" dirty="0" smtClean="0"/>
              <a:t>2.5</a:t>
            </a:r>
            <a:r>
              <a:rPr lang="en-US" dirty="0" smtClean="0"/>
              <a:t> using hybrid model estimates, slightly weaker association with personal exposure model estimates, compared to </a:t>
            </a:r>
            <a:r>
              <a:rPr lang="en-US" dirty="0" smtClean="0"/>
              <a:t>CS</a:t>
            </a:r>
          </a:p>
          <a:p>
            <a:r>
              <a:rPr lang="en-US" dirty="0" smtClean="0"/>
              <a:t>Air quality and personal exposure models can provide valuable refinements to exposure estimates which may improve (i.e. larger RR and/or </a:t>
            </a:r>
            <a:r>
              <a:rPr lang="en-US" smtClean="0"/>
              <a:t>narrower CI) health </a:t>
            </a:r>
            <a:r>
              <a:rPr lang="en-US" dirty="0" smtClean="0"/>
              <a:t>effect estimates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274638"/>
            <a:ext cx="63093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Emory-GA Tech cooperative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Objective: evaluation of alternative exposure metrics of ambient air pollution exposure for use in epidemiologic studies</a:t>
            </a:r>
          </a:p>
          <a:p>
            <a:r>
              <a:rPr lang="en-US" dirty="0" smtClean="0"/>
              <a:t>Study period: 1999-2002</a:t>
            </a:r>
          </a:p>
          <a:p>
            <a:r>
              <a:rPr lang="en-US" dirty="0" smtClean="0"/>
              <a:t>225 ZIP codes in the Atlanta, GA metropolitan area</a:t>
            </a:r>
          </a:p>
          <a:p>
            <a:r>
              <a:rPr lang="en-US" dirty="0" smtClean="0"/>
              <a:t>3 tiers of exposure metrics</a:t>
            </a:r>
          </a:p>
          <a:p>
            <a:r>
              <a:rPr lang="en-US" dirty="0" smtClean="0"/>
              <a:t>6 pollutants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, EC, SO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, CO, 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ED visits for cardiac, and respiratory (including asthma/wheeze) outcomes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274638"/>
            <a:ext cx="6309360" cy="1143000"/>
          </a:xfrm>
        </p:spPr>
        <p:txBody>
          <a:bodyPr/>
          <a:lstStyle/>
          <a:p>
            <a:r>
              <a:rPr lang="en-US" dirty="0" smtClean="0"/>
              <a:t>Exposure tiers</a:t>
            </a:r>
            <a:endParaRPr lang="en-US" dirty="0"/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2882900" y="1717675"/>
            <a:ext cx="5934075" cy="4302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25775" y="1757362"/>
            <a:ext cx="2984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Tiers of Exposure Metrics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276975" y="5599112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FFB7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ea typeface="ＭＳ Ｐゴシック"/>
                <a:cs typeface="ＭＳ Ｐゴシック"/>
              </a:rPr>
              <a:t> </a:t>
            </a:r>
            <a:r>
              <a:rPr lang="en-US" sz="1000" b="1">
                <a:ea typeface="ＭＳ Ｐゴシック"/>
                <a:cs typeface="ＭＳ Ｐゴシック"/>
              </a:rPr>
              <a:t>Personal Behavior/Time Activity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276975" y="5741987"/>
            <a:ext cx="2324100" cy="14446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ea typeface="ＭＳ Ｐゴシック"/>
                <a:cs typeface="ＭＳ Ｐゴシック"/>
              </a:rPr>
              <a:t> </a:t>
            </a:r>
            <a:r>
              <a:rPr lang="en-US" sz="1000" b="1">
                <a:ea typeface="ＭＳ Ｐゴシック"/>
                <a:cs typeface="ＭＳ Ｐゴシック"/>
              </a:rPr>
              <a:t>Microenvironmental Characteristics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140075" y="2203450"/>
            <a:ext cx="2794000" cy="430212"/>
          </a:xfrm>
          <a:prstGeom prst="flowChartTerminator">
            <a:avLst/>
          </a:prstGeom>
          <a:solidFill>
            <a:srgbClr val="D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Central Site Monitoring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140075" y="2776537"/>
            <a:ext cx="2794000" cy="528638"/>
          </a:xfrm>
          <a:prstGeom prst="flowChartTerminator">
            <a:avLst/>
          </a:prstGeom>
          <a:solidFill>
            <a:srgbClr val="D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Land-Use Regression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Modeling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135312" y="3457575"/>
            <a:ext cx="2794000" cy="609600"/>
          </a:xfrm>
          <a:prstGeom prst="flowChartTerminator">
            <a:avLst/>
          </a:prstGeom>
          <a:solidFill>
            <a:srgbClr val="D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Air Quality Modeling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(CMAQ, AERMOD, hybrid)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140075" y="5099050"/>
            <a:ext cx="2794000" cy="669925"/>
          </a:xfrm>
          <a:prstGeom prst="flowChartTerminator">
            <a:avLst/>
          </a:prstGeom>
          <a:solidFill>
            <a:srgbClr val="D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Exposure Modeling</a:t>
            </a:r>
          </a:p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(SHEDS, APEX)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148012" y="4224337"/>
            <a:ext cx="2794000" cy="609600"/>
          </a:xfrm>
          <a:prstGeom prst="flowChartTerminator">
            <a:avLst/>
          </a:prstGeom>
          <a:solidFill>
            <a:srgbClr val="D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ea typeface="ＭＳ Ｐゴシック"/>
                <a:cs typeface="ＭＳ Ｐゴシック"/>
              </a:rPr>
              <a:t>Data Blending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6276975" y="2346325"/>
            <a:ext cx="2324100" cy="144462"/>
          </a:xfrm>
          <a:prstGeom prst="roundRect">
            <a:avLst>
              <a:gd name="adj" fmla="val 16667"/>
            </a:avLst>
          </a:prstGeom>
          <a:solidFill>
            <a:srgbClr val="FFC5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Monitoring Data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6276975" y="2825750"/>
            <a:ext cx="2324100" cy="144462"/>
          </a:xfrm>
          <a:prstGeom prst="roundRect">
            <a:avLst>
              <a:gd name="adj" fmla="val 16667"/>
            </a:avLst>
          </a:prstGeom>
          <a:solidFill>
            <a:srgbClr val="FFC5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Monitoring Data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6276975" y="4195762"/>
            <a:ext cx="2324100" cy="144463"/>
          </a:xfrm>
          <a:prstGeom prst="roundRect">
            <a:avLst>
              <a:gd name="adj" fmla="val 16667"/>
            </a:avLst>
          </a:prstGeom>
          <a:solidFill>
            <a:srgbClr val="FFC5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Monitoring Data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6276975" y="2970212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FEFFC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Emissions Data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6276975" y="3552825"/>
            <a:ext cx="2324100" cy="144462"/>
          </a:xfrm>
          <a:prstGeom prst="roundRect">
            <a:avLst>
              <a:gd name="adj" fmla="val 16667"/>
            </a:avLst>
          </a:prstGeom>
          <a:solidFill>
            <a:srgbClr val="FEFFC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Emissions Data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6276975" y="4340225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FEFFC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Emissions Data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6276975" y="3697287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A9DDF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Meteorological Data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6276975" y="4483100"/>
            <a:ext cx="2324100" cy="144462"/>
          </a:xfrm>
          <a:prstGeom prst="roundRect">
            <a:avLst>
              <a:gd name="adj" fmla="val 16667"/>
            </a:avLst>
          </a:prstGeom>
          <a:solidFill>
            <a:srgbClr val="A9DDF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Meteorological Data</a:t>
            </a: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6276975" y="3113087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93FF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Land-Use/Topography</a:t>
            </a: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6276975" y="3840162"/>
            <a:ext cx="2324100" cy="144463"/>
          </a:xfrm>
          <a:prstGeom prst="roundRect">
            <a:avLst>
              <a:gd name="adj" fmla="val 16667"/>
            </a:avLst>
          </a:prstGeom>
          <a:solidFill>
            <a:srgbClr val="93FF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Land-Use/Topography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6276975" y="4627562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93FF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Land-Use/Topography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6276975" y="5024437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FFC5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Monitoring Data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6276975" y="5167312"/>
            <a:ext cx="2324100" cy="144463"/>
          </a:xfrm>
          <a:prstGeom prst="roundRect">
            <a:avLst>
              <a:gd name="adj" fmla="val 16667"/>
            </a:avLst>
          </a:prstGeom>
          <a:solidFill>
            <a:srgbClr val="FEFFC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Emissions Data</a:t>
            </a: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6276975" y="5311775"/>
            <a:ext cx="2324100" cy="142875"/>
          </a:xfrm>
          <a:prstGeom prst="roundRect">
            <a:avLst>
              <a:gd name="adj" fmla="val 16667"/>
            </a:avLst>
          </a:prstGeom>
          <a:solidFill>
            <a:srgbClr val="A9DDF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Meteorological Data</a:t>
            </a: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6276975" y="5454650"/>
            <a:ext cx="2324100" cy="144462"/>
          </a:xfrm>
          <a:prstGeom prst="roundRect">
            <a:avLst>
              <a:gd name="adj" fmla="val 16667"/>
            </a:avLst>
          </a:prstGeom>
          <a:solidFill>
            <a:srgbClr val="93FF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Land-Use/Topography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5929312" y="2414587"/>
            <a:ext cx="3476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 flipV="1">
            <a:off x="5937250" y="3038475"/>
            <a:ext cx="3317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5924550" y="3763962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 flipV="1">
            <a:off x="5935662" y="4549775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H="1">
            <a:off x="5943600" y="54546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3009900" y="2125662"/>
            <a:ext cx="3060700" cy="38719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6188075" y="2065337"/>
            <a:ext cx="2498725" cy="38830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6067425" y="1758950"/>
            <a:ext cx="2847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>
                <a:ea typeface="ＭＳ Ｐゴシック"/>
                <a:cs typeface="ＭＳ Ｐゴシック"/>
              </a:rPr>
              <a:t>Input data</a:t>
            </a: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6283325" y="4776787"/>
            <a:ext cx="2324100" cy="14446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ea typeface="ＭＳ Ｐゴシック"/>
                <a:cs typeface="ＭＳ Ｐゴシック"/>
              </a:rPr>
              <a:t> </a:t>
            </a:r>
            <a:r>
              <a:rPr lang="en-US" sz="1000" b="1">
                <a:ea typeface="ＭＳ Ｐゴシック"/>
                <a:cs typeface="ＭＳ Ｐゴシック"/>
              </a:rPr>
              <a:t>Satellite Data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24200" y="2133600"/>
            <a:ext cx="28194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24200" y="3429000"/>
            <a:ext cx="2819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24200" y="5029200"/>
            <a:ext cx="28194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52400" y="21115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Central site monitor measurements (“CS”)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" y="34069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Modeled ambient estimates (“Hybrid”)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51054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Modeled exposure estimates </a:t>
            </a:r>
          </a:p>
          <a:p>
            <a:r>
              <a:rPr lang="en-US" sz="2000" dirty="0" smtClean="0"/>
              <a:t>(“Personal exposure”)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2743200" y="2438400"/>
            <a:ext cx="381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2743200" y="3810000"/>
            <a:ext cx="381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2743200" y="5486400"/>
            <a:ext cx="381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Central site monitor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measurements (“CS”)</a:t>
            </a:r>
          </a:p>
          <a:p>
            <a:r>
              <a:rPr lang="en-US" dirty="0" smtClean="0"/>
              <a:t>Modeled ambient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estimates (“Hybrid”)</a:t>
            </a:r>
          </a:p>
          <a:p>
            <a:pPr lvl="1"/>
            <a:r>
              <a:rPr lang="en-US" dirty="0" smtClean="0"/>
              <a:t>Regional background </a:t>
            </a:r>
          </a:p>
          <a:p>
            <a:pPr lvl="1">
              <a:buNone/>
            </a:pPr>
            <a:r>
              <a:rPr lang="en-US" dirty="0" smtClean="0"/>
              <a:t>	(statistical model)</a:t>
            </a:r>
          </a:p>
          <a:p>
            <a:pPr lvl="1"/>
            <a:r>
              <a:rPr lang="en-US" dirty="0" smtClean="0"/>
              <a:t>Local air quality emissions model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(AERMOD)</a:t>
            </a:r>
          </a:p>
          <a:p>
            <a:r>
              <a:rPr lang="en-US" dirty="0" smtClean="0"/>
              <a:t>Modeled exposure estimates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(“Personal exposure”)</a:t>
            </a:r>
          </a:p>
          <a:p>
            <a:pPr lvl="1"/>
            <a:r>
              <a:rPr lang="en-US" dirty="0" smtClean="0"/>
              <a:t>APEX (CO,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SHEDS (PM</a:t>
            </a:r>
            <a:r>
              <a:rPr lang="en-US" baseline="-25000" dirty="0" smtClean="0"/>
              <a:t>2.5</a:t>
            </a:r>
            <a:r>
              <a:rPr lang="en-US" dirty="0" smtClean="0"/>
              <a:t>, EC, SO</a:t>
            </a:r>
            <a:r>
              <a:rPr lang="en-US" baseline="-25000" dirty="0" smtClean="0"/>
              <a:t>4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Exposure tiers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Central site monitor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measurements (“CS”)</a:t>
            </a:r>
          </a:p>
          <a:p>
            <a:r>
              <a:rPr lang="en-US" dirty="0" smtClean="0"/>
              <a:t>Modeled ambient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estimates (“Hybrid”)</a:t>
            </a:r>
          </a:p>
          <a:p>
            <a:pPr lvl="1"/>
            <a:r>
              <a:rPr lang="en-US" dirty="0" smtClean="0"/>
              <a:t>Regional background </a:t>
            </a:r>
          </a:p>
          <a:p>
            <a:pPr lvl="1">
              <a:buNone/>
            </a:pPr>
            <a:r>
              <a:rPr lang="en-US" dirty="0" smtClean="0"/>
              <a:t>	(statistical model)</a:t>
            </a:r>
          </a:p>
          <a:p>
            <a:pPr lvl="1"/>
            <a:r>
              <a:rPr lang="en-US" dirty="0" smtClean="0"/>
              <a:t>Local air quality emissions model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(AERMOD)</a:t>
            </a:r>
          </a:p>
          <a:p>
            <a:r>
              <a:rPr lang="en-US" dirty="0" smtClean="0"/>
              <a:t>Modeled exposure estimates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(“Personal exposure”)</a:t>
            </a:r>
          </a:p>
          <a:p>
            <a:pPr lvl="1"/>
            <a:r>
              <a:rPr lang="en-US" dirty="0" smtClean="0"/>
              <a:t>APEX (CO,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SHEDS (PM</a:t>
            </a:r>
            <a:r>
              <a:rPr lang="en-US" baseline="-25000" dirty="0" smtClean="0"/>
              <a:t>2.5</a:t>
            </a:r>
            <a:r>
              <a:rPr lang="en-US" dirty="0" smtClean="0"/>
              <a:t>, EC, SO</a:t>
            </a:r>
            <a:r>
              <a:rPr lang="en-US" baseline="-25000" dirty="0" smtClean="0"/>
              <a:t>4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1047" y="1447800"/>
            <a:ext cx="198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spatial resolution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971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ZIP code-level estimates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105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tiers: 24-hr average concentrations (8-hr max for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962400" y="2743200"/>
            <a:ext cx="3276600" cy="457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029200" y="3200400"/>
            <a:ext cx="2209800" cy="1752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962400" y="1828800"/>
            <a:ext cx="32766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Exposure tiers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11" t="69395" r="51654" b="1391"/>
          <a:stretch>
            <a:fillRect/>
          </a:stretch>
        </p:blipFill>
        <p:spPr bwMode="auto">
          <a:xfrm>
            <a:off x="6477000" y="1600200"/>
            <a:ext cx="2564674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2224" t="36520" r="1724" b="34755"/>
          <a:stretch>
            <a:fillRect/>
          </a:stretch>
        </p:blipFill>
        <p:spPr bwMode="auto">
          <a:xfrm>
            <a:off x="3810000" y="1600200"/>
            <a:ext cx="2564674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93" t="2748" r="52239" b="68391"/>
          <a:stretch>
            <a:fillRect/>
          </a:stretch>
        </p:blipFill>
        <p:spPr bwMode="auto">
          <a:xfrm>
            <a:off x="1143000" y="1615440"/>
            <a:ext cx="2564674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1567" t="69249" r="51433" b="1398"/>
          <a:stretch>
            <a:fillRect/>
          </a:stretch>
        </p:blipFill>
        <p:spPr bwMode="auto">
          <a:xfrm>
            <a:off x="6585857" y="4343400"/>
            <a:ext cx="2481943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52433" t="36049" r="-1462" b="34318"/>
          <a:stretch>
            <a:fillRect/>
          </a:stretch>
        </p:blipFill>
        <p:spPr bwMode="auto">
          <a:xfrm>
            <a:off x="3988526" y="4343400"/>
            <a:ext cx="2564674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552" t="2769" r="50343" b="68157"/>
          <a:stretch>
            <a:fillRect/>
          </a:stretch>
        </p:blipFill>
        <p:spPr bwMode="auto">
          <a:xfrm>
            <a:off x="1371600" y="4343400"/>
            <a:ext cx="2564674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00600" y="3657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Hybrid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3505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Personal exposure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3657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CS</a:t>
            </a:r>
            <a:endParaRPr lang="en-US" sz="20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 l="82712" t="2281" r="1017" b="2281"/>
          <a:stretch>
            <a:fillRect/>
          </a:stretch>
        </p:blipFill>
        <p:spPr bwMode="auto">
          <a:xfrm>
            <a:off x="0" y="4267200"/>
            <a:ext cx="12909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678" t="2281" r="85085" b="2281"/>
          <a:stretch>
            <a:fillRect/>
          </a:stretch>
        </p:blipFill>
        <p:spPr bwMode="auto">
          <a:xfrm>
            <a:off x="0" y="1600200"/>
            <a:ext cx="1066800" cy="172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629400" y="647700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Dionisio et al., 2013, </a:t>
            </a:r>
            <a:r>
              <a:rPr lang="en-US" sz="1200" i="1" dirty="0" smtClean="0"/>
              <a:t>JESEE</a:t>
            </a:r>
            <a:endParaRPr lang="en-US" sz="1200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7440" y="274638"/>
            <a:ext cx="6309360" cy="1143000"/>
          </a:xfrm>
        </p:spPr>
        <p:txBody>
          <a:bodyPr/>
          <a:lstStyle/>
          <a:p>
            <a:r>
              <a:rPr lang="en-US" dirty="0" smtClean="0"/>
              <a:t>Observed spatial variation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Figure_2.tiff"/>
          <p:cNvPicPr>
            <a:picLocks noChangeAspect="1"/>
          </p:cNvPicPr>
          <p:nvPr/>
        </p:nvPicPr>
        <p:blipFill>
          <a:blip r:embed="rId2" cstate="print"/>
          <a:srcRect l="50000" t="64052"/>
          <a:stretch>
            <a:fillRect/>
          </a:stretch>
        </p:blipFill>
        <p:spPr>
          <a:xfrm>
            <a:off x="4438162" y="1676400"/>
            <a:ext cx="4705838" cy="3383280"/>
          </a:xfrm>
          <a:prstGeom prst="rect">
            <a:avLst/>
          </a:prstGeom>
        </p:spPr>
      </p:pic>
      <p:pic>
        <p:nvPicPr>
          <p:cNvPr id="8" name="Picture 7" descr="Figure_2.tiff"/>
          <p:cNvPicPr>
            <a:picLocks noChangeAspect="1"/>
          </p:cNvPicPr>
          <p:nvPr/>
        </p:nvPicPr>
        <p:blipFill>
          <a:blip r:embed="rId3" cstate="print"/>
          <a:srcRect l="3280" r="48889" b="65556"/>
          <a:stretch>
            <a:fillRect/>
          </a:stretch>
        </p:blipFill>
        <p:spPr>
          <a:xfrm>
            <a:off x="152400" y="1676400"/>
            <a:ext cx="4444179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1450154" y="4493450"/>
            <a:ext cx="24912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CS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Regional background</a:t>
            </a:r>
            <a:endParaRPr lang="en-US" sz="1600" dirty="0"/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AERMOD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Hybrid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algn="r"/>
            <a:r>
              <a:rPr lang="en-US" sz="1600" dirty="0" smtClean="0"/>
              <a:t>Personal exposure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35985" y="4493448"/>
            <a:ext cx="24912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CS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Regional background</a:t>
            </a:r>
            <a:endParaRPr lang="en-US" sz="1600" dirty="0"/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AERMOD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Hybrid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algn="r"/>
            <a:r>
              <a:rPr lang="en-US" sz="1600" dirty="0" smtClean="0"/>
              <a:t>Personal exposure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15240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1524000"/>
            <a:ext cx="55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77440" y="274638"/>
            <a:ext cx="6309360" cy="1143000"/>
          </a:xfrm>
        </p:spPr>
        <p:txBody>
          <a:bodyPr/>
          <a:lstStyle/>
          <a:p>
            <a:r>
              <a:rPr lang="en-US" dirty="0" smtClean="0"/>
              <a:t>Exposure metrics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143000" y="4495800"/>
            <a:ext cx="3048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10200" y="4495800"/>
            <a:ext cx="3048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Figure_2.tiff"/>
          <p:cNvPicPr>
            <a:picLocks noChangeAspect="1"/>
          </p:cNvPicPr>
          <p:nvPr/>
        </p:nvPicPr>
        <p:blipFill>
          <a:blip r:embed="rId2" cstate="print"/>
          <a:srcRect l="50000" t="64052"/>
          <a:stretch>
            <a:fillRect/>
          </a:stretch>
        </p:blipFill>
        <p:spPr>
          <a:xfrm>
            <a:off x="4438162" y="1676400"/>
            <a:ext cx="4705838" cy="3383280"/>
          </a:xfrm>
          <a:prstGeom prst="rect">
            <a:avLst/>
          </a:prstGeom>
        </p:spPr>
      </p:pic>
      <p:pic>
        <p:nvPicPr>
          <p:cNvPr id="8" name="Picture 7" descr="Figure_2.tiff"/>
          <p:cNvPicPr>
            <a:picLocks noChangeAspect="1"/>
          </p:cNvPicPr>
          <p:nvPr/>
        </p:nvPicPr>
        <p:blipFill>
          <a:blip r:embed="rId3" cstate="print"/>
          <a:srcRect l="3280" r="48889" b="65556"/>
          <a:stretch>
            <a:fillRect/>
          </a:stretch>
        </p:blipFill>
        <p:spPr>
          <a:xfrm>
            <a:off x="152400" y="1676400"/>
            <a:ext cx="4444179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1450154" y="4493450"/>
            <a:ext cx="24912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CS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Regional background</a:t>
            </a:r>
            <a:endParaRPr lang="en-US" sz="1600" dirty="0"/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AERMOD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Hybrid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algn="r"/>
            <a:r>
              <a:rPr lang="en-US" sz="1600" dirty="0" smtClean="0"/>
              <a:t>Personal exposure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35985" y="4493448"/>
            <a:ext cx="24912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CS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Regional background</a:t>
            </a:r>
            <a:endParaRPr lang="en-US" sz="1600" dirty="0"/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AERMOD</a:t>
            </a:r>
          </a:p>
          <a:p>
            <a:pPr algn="r">
              <a:lnSpc>
                <a:spcPct val="150000"/>
              </a:lnSpc>
            </a:pPr>
            <a:endParaRPr lang="en-US" sz="1600" dirty="0" smtClean="0"/>
          </a:p>
          <a:p>
            <a:pPr algn="r"/>
            <a:r>
              <a:rPr lang="en-US" sz="1600" dirty="0" smtClean="0"/>
              <a:t>Hybrid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algn="r"/>
            <a:r>
              <a:rPr lang="en-US" sz="1600" dirty="0" smtClean="0"/>
              <a:t>Personal exposure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15240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1524000"/>
            <a:ext cx="55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43000" y="24384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2362200"/>
            <a:ext cx="685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32766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819400"/>
            <a:ext cx="6858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5814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Exposure metrics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43000" y="4495800"/>
            <a:ext cx="3048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10200" y="4495800"/>
            <a:ext cx="3048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39000" y="2133600"/>
            <a:ext cx="6858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57200" y="15240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5638800" y="3327975"/>
            <a:ext cx="27432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67400" y="2413575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7400" y="3937575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400" y="31242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RR=1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3622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RR&gt;1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8100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RR&lt;1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4400" y="55626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Relative risk (RR): the risk of developing the health outcome related to exposure (exposed vs. non-exposed, or per incremental increase in exposure)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499" y="308070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23108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Exposure is associated with outcome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378517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Exposure prevents outcome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3124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relationship between exposure and outcome</a:t>
            </a:r>
            <a:endParaRPr lang="en-US" sz="16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77440" y="274638"/>
            <a:ext cx="63093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 effect estimates: RR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TitleSlide_OptionD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PPTTitleSlide_OptionD_Template</Template>
  <TotalTime>418</TotalTime>
  <Words>816</Words>
  <Application>Microsoft Office PowerPoint</Application>
  <PresentationFormat>On-screen Show (4:3)</PresentationFormat>
  <Paragraphs>190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PPTTitleSlide_OptionD_Template</vt:lpstr>
      <vt:lpstr>Modeling as an exposure estimation approach for use in epidemiologic studies  Part 2: Example applications</vt:lpstr>
      <vt:lpstr>Emory-GA Tech cooperative agreement</vt:lpstr>
      <vt:lpstr>Exposure tiers</vt:lpstr>
      <vt:lpstr>Slide 3</vt:lpstr>
      <vt:lpstr>Slide 4</vt:lpstr>
      <vt:lpstr>Observed spatial variation</vt:lpstr>
      <vt:lpstr>Exposure metrics</vt:lpstr>
      <vt:lpstr>Slide 7</vt:lpstr>
      <vt:lpstr>Slide 8</vt:lpstr>
      <vt:lpstr>Slide 9</vt:lpstr>
      <vt:lpstr>Slide 10</vt:lpstr>
      <vt:lpstr>Slide 11</vt:lpstr>
      <vt:lpstr>Slide 12</vt:lpstr>
      <vt:lpstr>RR by exposure tier: Atlanta</vt:lpstr>
      <vt:lpstr>Slide 14</vt:lpstr>
      <vt:lpstr>Slide 15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as an exposure estimation approach for use in epidemiologic studies: Guidance in choosing the appropriate model </dc:title>
  <dc:creator>lbaxte02</dc:creator>
  <cp:lastModifiedBy>Kathie Dionisio</cp:lastModifiedBy>
  <cp:revision>40</cp:revision>
  <cp:lastPrinted>2006-09-22T17:41:18Z</cp:lastPrinted>
  <dcterms:created xsi:type="dcterms:W3CDTF">2013-10-21T16:15:43Z</dcterms:created>
  <dcterms:modified xsi:type="dcterms:W3CDTF">2013-10-29T16:26:58Z</dcterms:modified>
</cp:coreProperties>
</file>