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57" r:id="rId4"/>
    <p:sldId id="261" r:id="rId5"/>
    <p:sldId id="268" r:id="rId6"/>
    <p:sldId id="272" r:id="rId7"/>
    <p:sldId id="258" r:id="rId8"/>
    <p:sldId id="270" r:id="rId9"/>
    <p:sldId id="273" r:id="rId10"/>
    <p:sldId id="281" r:id="rId11"/>
    <p:sldId id="286" r:id="rId12"/>
    <p:sldId id="269" r:id="rId13"/>
    <p:sldId id="259" r:id="rId14"/>
    <p:sldId id="265" r:id="rId15"/>
    <p:sldId id="275" r:id="rId16"/>
    <p:sldId id="282" r:id="rId17"/>
    <p:sldId id="279" r:id="rId18"/>
    <p:sldId id="283" r:id="rId19"/>
    <p:sldId id="263" r:id="rId20"/>
    <p:sldId id="276" r:id="rId21"/>
    <p:sldId id="277" r:id="rId22"/>
    <p:sldId id="285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A0000"/>
    <a:srgbClr val="C8A92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356" autoAdjust="0"/>
  </p:normalViewPr>
  <p:slideViewPr>
    <p:cSldViewPr>
      <p:cViewPr varScale="1">
        <p:scale>
          <a:sx n="74" d="100"/>
          <a:sy n="74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6F123-59B1-42EA-9ED0-1AF92EDB40C6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C4F06-94F0-4448-9649-3A66369C7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F06-94F0-4448-9649-3A66369C7F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7415-3F9C-4E37-AE32-6A5A9D1B0B8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8D80-9C93-4687-BC79-BEF224D92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6350"/>
            <a:ext cx="7772400" cy="2762250"/>
          </a:xfrm>
          <a:solidFill>
            <a:srgbClr val="C00000">
              <a:alpha val="69000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Sensitivity to changes in HONO emissions from mobile sources simulated for Houston </a:t>
            </a:r>
            <a:r>
              <a:rPr lang="en-US" dirty="0" smtClean="0">
                <a:solidFill>
                  <a:schemeClr val="bg1"/>
                </a:solidFill>
              </a:rPr>
              <a:t>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Beata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Czader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Yunsoo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Choi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Lijun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Diao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</a:t>
            </a:r>
            <a:r>
              <a:rPr lang="en-US" dirty="0" smtClean="0">
                <a:solidFill>
                  <a:schemeClr val="tx1"/>
                </a:solidFill>
              </a:rPr>
              <a:t>Houston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Department </a:t>
            </a:r>
            <a:r>
              <a:rPr lang="en-US" dirty="0">
                <a:solidFill>
                  <a:schemeClr val="tx1"/>
                </a:solidFill>
              </a:rPr>
              <a:t>of Earth and Atmospheric Sciences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143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/>
              <a:t>CMAQ modeling of HONO for Houston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260068"/>
            <a:ext cx="237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Czader</a:t>
            </a:r>
            <a:r>
              <a:rPr lang="en-US" dirty="0" smtClean="0"/>
              <a:t> et al., ACP, 2012</a:t>
            </a:r>
            <a:endParaRPr lang="en-US" dirty="0"/>
          </a:p>
        </p:txBody>
      </p:sp>
      <p:pic>
        <p:nvPicPr>
          <p:cNvPr id="11" name="Picture 2" descr="HONO_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705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NO2_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38550"/>
            <a:ext cx="8705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962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TexAQS</a:t>
            </a:r>
            <a:r>
              <a:rPr lang="en-US" dirty="0" smtClean="0"/>
              <a:t> 2006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3600" y="1219200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43600" y="3886200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52800" y="3886200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17358" y="825795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800" y="1920949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4191000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15743" y="947057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15743" y="3614057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2667000"/>
            <a:ext cx="8458200" cy="1415772"/>
          </a:xfrm>
          <a:prstGeom prst="rect">
            <a:avLst/>
          </a:prstGeom>
          <a:solidFill>
            <a:schemeClr val="bg1"/>
          </a:solidFill>
          <a:ln w="25400"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lIns="274320" tIns="457200" rIns="274320" bIns="457200" rtlCol="0">
            <a:spAutoFit/>
          </a:bodyPr>
          <a:lstStyle/>
          <a:p>
            <a:pPr algn="ctr"/>
            <a:r>
              <a:rPr lang="en-US" sz="3200" dirty="0" smtClean="0"/>
              <a:t>Uncertainties still exist in HONO modeling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/>
              <a:t>HONO measurements in Houston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5671434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14478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Rappenglueck et al., JAWMA, 2013 reports HONO measurement in </a:t>
            </a:r>
            <a:r>
              <a:rPr lang="en-US" dirty="0" smtClean="0"/>
              <a:t>Houston. and suggest much higher HONO/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emissions ratio than </a:t>
            </a:r>
            <a:r>
              <a:rPr lang="en-US" dirty="0" err="1" smtClean="0"/>
              <a:t>Kurtenbach</a:t>
            </a:r>
            <a:r>
              <a:rPr lang="en-US" dirty="0" smtClean="0"/>
              <a:t> et al. 2001. </a:t>
            </a:r>
            <a:endParaRPr lang="en-US" dirty="0" smtClean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17332"/>
            <a:ext cx="334127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617357"/>
            <a:ext cx="2447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04800" y="30480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Highway Junction I-59 South/610 in Houston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6172200" y="3576935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Partial view of where the measurements were taken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/>
              <a:t>HONO measurements in Houston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66750" y="4953000"/>
          <a:ext cx="1028700" cy="776288"/>
        </p:xfrm>
        <a:graphic>
          <a:graphicData uri="http://schemas.openxmlformats.org/presentationml/2006/ole">
            <p:oleObj spid="_x0000_s5122" name="Equation" r:id="rId4" imgW="57132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4876800"/>
            <a:ext cx="685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1.7*10</a:t>
            </a:r>
            <a:r>
              <a:rPr lang="en-US" baseline="30000" dirty="0" smtClean="0"/>
              <a:t>-3</a:t>
            </a:r>
            <a:r>
              <a:rPr lang="en-US" dirty="0" smtClean="0"/>
              <a:t> (±0.9*10</a:t>
            </a:r>
            <a:r>
              <a:rPr lang="en-US" baseline="30000" dirty="0" smtClean="0"/>
              <a:t>-3</a:t>
            </a:r>
            <a:r>
              <a:rPr lang="en-US" dirty="0" smtClean="0"/>
              <a:t>)   r</a:t>
            </a:r>
            <a:r>
              <a:rPr lang="en-US" baseline="30000" dirty="0" smtClean="0"/>
              <a:t>2</a:t>
            </a:r>
            <a:r>
              <a:rPr lang="en-US" dirty="0" smtClean="0"/>
              <a:t>=0.75  based on all data, July 15 – Oct. 15, 2009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1.6*10</a:t>
            </a:r>
            <a:r>
              <a:rPr lang="en-US" baseline="30000" dirty="0" smtClean="0"/>
              <a:t>-3</a:t>
            </a:r>
            <a:r>
              <a:rPr lang="en-US" dirty="0" smtClean="0"/>
              <a:t>                       r</a:t>
            </a:r>
            <a:r>
              <a:rPr lang="en-US" baseline="30000" dirty="0" smtClean="0"/>
              <a:t>2</a:t>
            </a:r>
            <a:r>
              <a:rPr lang="en-US" dirty="0" smtClean="0"/>
              <a:t>=0.88  for Sep. 28, 2009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1905000" y="4891596"/>
            <a:ext cx="1524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1529477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order to determine traffic related emissions only a subset of 10-min averaged data was </a:t>
            </a:r>
            <a:r>
              <a:rPr lang="en-US" dirty="0" smtClean="0"/>
              <a:t>used which </a:t>
            </a:r>
            <a:r>
              <a:rPr lang="en-US" dirty="0" smtClean="0"/>
              <a:t>met the following conditions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1) weekdays</a:t>
            </a:r>
          </a:p>
          <a:p>
            <a:r>
              <a:rPr lang="en-US" dirty="0" smtClean="0"/>
              <a:t>2) rush hour time 4:00-8:00 a.m. CST</a:t>
            </a:r>
          </a:p>
          <a:p>
            <a:r>
              <a:rPr lang="en-US" dirty="0" smtClean="0"/>
              <a:t>3) global radiation &lt; 10 Wm-2</a:t>
            </a:r>
          </a:p>
          <a:p>
            <a:r>
              <a:rPr lang="en-US" dirty="0" smtClean="0"/>
              <a:t>4) PAN &lt; 50 </a:t>
            </a:r>
            <a:r>
              <a:rPr lang="en-US" dirty="0" err="1" smtClean="0"/>
              <a:t>pptv</a:t>
            </a:r>
            <a:endParaRPr lang="en-US" dirty="0" smtClean="0"/>
          </a:p>
          <a:p>
            <a:r>
              <a:rPr lang="en-US" dirty="0" smtClean="0"/>
              <a:t>5) no precipitation</a:t>
            </a:r>
          </a:p>
          <a:p>
            <a:r>
              <a:rPr lang="en-US" dirty="0" smtClean="0"/>
              <a:t>6) RH &gt; 80%</a:t>
            </a:r>
          </a:p>
          <a:p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28600" y="6248400"/>
            <a:ext cx="3493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Rappenglueck et al., JAWMA,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76400"/>
            <a:ext cx="7696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Apply the latest HONO/</a:t>
            </a:r>
            <a:r>
              <a:rPr lang="en-US" sz="2000" dirty="0" err="1" smtClean="0">
                <a:latin typeface="+mj-lt"/>
                <a:ea typeface="Calibri" pitchFamily="34" charset="0"/>
                <a:cs typeface="Times New Roman" pitchFamily="18" charset="0"/>
              </a:rPr>
              <a:t>NO</a:t>
            </a:r>
            <a:r>
              <a:rPr lang="en-US" sz="2000" baseline="-25000" dirty="0" err="1" smtClean="0">
                <a:latin typeface="+mj-lt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 ratio in estimating emissions of HONO from mobile sources;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8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Perform air quality simulations with the CMAQ model;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8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Evaluate the effect of changing mobile emissions on HONO predictions as well as on O</a:t>
            </a:r>
            <a:r>
              <a:rPr lang="en-US" sz="2000" baseline="-25000" dirty="0" smtClean="0"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latin typeface="+mj-lt"/>
                <a:ea typeface="Calibri" pitchFamily="34" charset="0"/>
                <a:cs typeface="Times New Roman" pitchFamily="18" charset="0"/>
              </a:rPr>
              <a:t>HO</a:t>
            </a:r>
            <a:r>
              <a:rPr lang="en-US" sz="2000" baseline="-25000" dirty="0" err="1" smtClean="0">
                <a:latin typeface="+mj-lt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 mixing ratios.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en-US" b="1" dirty="0" smtClean="0"/>
              <a:t>Methodology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1331655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Time period: 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September 2013, same as DISCOVER AQ in Houston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Emissions: 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2008 NEI processed with SMOKE v. 3.1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Meteorological parameters: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 WRF v. 3.5 driven by NAM for AQF and re-simulated with NARR data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AQM: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 CMAQ v. 5.0.1, cb05tucl_ae5_aq chemical mechanism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4648200"/>
            <a:ext cx="86868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Poster: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cap="small" dirty="0" smtClean="0">
                <a:latin typeface="+mj-lt"/>
                <a:ea typeface="Calibri" pitchFamily="34" charset="0"/>
                <a:cs typeface="Times New Roman" pitchFamily="18" charset="0"/>
              </a:rPr>
              <a:t>THE EVALUATION OF AIR QUALITY FORECASTING SYSTEMS BASED ON WRF-CMAQ AND WRF-CHEM OVER HOUSTON DURING THE DISCOVER-AQ HOUSTON: SURFACE O3 AND PM2.5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800" cap="small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by </a:t>
            </a:r>
            <a:r>
              <a:rPr lang="en-US" dirty="0" err="1" smtClean="0">
                <a:latin typeface="+mj-lt"/>
                <a:ea typeface="Calibri" pitchFamily="34" charset="0"/>
                <a:cs typeface="Times New Roman" pitchFamily="18" charset="0"/>
              </a:rPr>
              <a:t>Lijun</a:t>
            </a: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ea typeface="Calibri" pitchFamily="34" charset="0"/>
                <a:cs typeface="Times New Roman" pitchFamily="18" charset="0"/>
              </a:rPr>
              <a:t>Diao</a:t>
            </a: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+mj-lt"/>
                <a:ea typeface="Calibri" pitchFamily="34" charset="0"/>
                <a:cs typeface="Times New Roman" pitchFamily="18" charset="0"/>
              </a:rPr>
              <a:t>Yunsoo</a:t>
            </a: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ea typeface="Calibri" pitchFamily="34" charset="0"/>
                <a:cs typeface="Times New Roman" pitchFamily="18" charset="0"/>
              </a:rPr>
              <a:t>Choi</a:t>
            </a: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Beata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Czader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+mj-lt"/>
                <a:ea typeface="Calibri" pitchFamily="34" charset="0"/>
                <a:cs typeface="Times New Roman" pitchFamily="18" charset="0"/>
              </a:rPr>
              <a:t>Sunyeon</a:t>
            </a:r>
            <a:r>
              <a:rPr lang="en-US" altLang="en-US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+mj-lt"/>
                <a:ea typeface="Calibri" pitchFamily="34" charset="0"/>
                <a:cs typeface="Times New Roman" pitchFamily="18" charset="0"/>
              </a:rPr>
              <a:t>Choi</a:t>
            </a:r>
            <a:r>
              <a:rPr lang="en-US" altLang="en-US" dirty="0" smtClean="0">
                <a:latin typeface="+mj-lt"/>
                <a:ea typeface="Calibri" pitchFamily="34" charset="0"/>
                <a:cs typeface="Times New Roman" pitchFamily="18" charset="0"/>
              </a:rPr>
              <a:t>, Joanna Joiner, </a:t>
            </a:r>
            <a:r>
              <a:rPr lang="en-US" altLang="en-US" dirty="0" err="1" smtClean="0">
                <a:latin typeface="+mj-lt"/>
                <a:ea typeface="Calibri" pitchFamily="34" charset="0"/>
                <a:cs typeface="Times New Roman" pitchFamily="18" charset="0"/>
              </a:rPr>
              <a:t>Hyuncheol</a:t>
            </a:r>
            <a:r>
              <a:rPr lang="en-US" altLang="en-US" dirty="0" smtClean="0">
                <a:latin typeface="+mj-lt"/>
                <a:ea typeface="Calibri" pitchFamily="34" charset="0"/>
                <a:cs typeface="Times New Roman" pitchFamily="18" charset="0"/>
              </a:rPr>
              <a:t> Kim</a:t>
            </a:r>
            <a:endParaRPr lang="en-US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en-US" b="1" dirty="0" smtClean="0"/>
              <a:t>HONO emissions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17526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Speciation profiles for mobile sources (</a:t>
            </a:r>
            <a:r>
              <a:rPr lang="en-US" sz="2000" dirty="0" err="1" smtClean="0">
                <a:latin typeface="+mj-lt"/>
                <a:ea typeface="Calibri" pitchFamily="34" charset="0"/>
                <a:cs typeface="Times New Roman" pitchFamily="18" charset="0"/>
              </a:rPr>
              <a:t>gspro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 file):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000" y="2460854"/>
            <a:ext cx="8534400" cy="142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39775" algn="l"/>
                <a:tab pos="1490663" algn="l"/>
                <a:tab pos="2568575" algn="l"/>
                <a:tab pos="3940175" algn="r"/>
                <a:tab pos="4691063" algn="l"/>
                <a:tab pos="6062663" algn="r"/>
              </a:tabLst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NO</a:t>
            </a:r>
            <a:r>
              <a:rPr lang="en-US" sz="2000" baseline="-25000" dirty="0" smtClean="0">
                <a:latin typeface="+mj-lt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/>
                <a:ea typeface="Calibri" pitchFamily="34" charset="0"/>
                <a:cs typeface="Times New Roman"/>
              </a:rPr>
              <a:t>→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	NO</a:t>
            </a:r>
            <a:r>
              <a:rPr lang="en-US" sz="2000" baseline="-25000" dirty="0" smtClean="0"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/>
                <a:ea typeface="Calibri" pitchFamily="34" charset="0"/>
                <a:cs typeface="Times New Roman"/>
              </a:rPr>
              <a:t>→	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9.2%	</a:t>
            </a:r>
            <a:r>
              <a:rPr lang="en-US" sz="2000" dirty="0" smtClean="0">
                <a:latin typeface="Times New Roman"/>
                <a:ea typeface="Calibri" pitchFamily="34" charset="0"/>
                <a:cs typeface="Times New Roman"/>
              </a:rPr>
              <a:t>→ 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	8.4%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39775" algn="l"/>
                <a:tab pos="1490663" algn="l"/>
                <a:tab pos="2568575" algn="l"/>
                <a:tab pos="3940175" algn="r"/>
                <a:tab pos="4691063" algn="l"/>
                <a:tab pos="6062663" algn="r"/>
              </a:tabLst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NO</a:t>
            </a:r>
            <a:r>
              <a:rPr lang="en-US" sz="2000" baseline="-25000" dirty="0" smtClean="0">
                <a:latin typeface="+mj-lt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/>
                <a:ea typeface="Calibri" pitchFamily="34" charset="0"/>
                <a:cs typeface="Times New Roman"/>
              </a:rPr>
              <a:t>→	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NO	</a:t>
            </a:r>
            <a:r>
              <a:rPr lang="en-US" sz="2000" dirty="0" smtClean="0">
                <a:latin typeface="Times New Roman"/>
                <a:ea typeface="Calibri" pitchFamily="34" charset="0"/>
                <a:cs typeface="Times New Roman"/>
              </a:rPr>
              <a:t>→	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90.0%	</a:t>
            </a:r>
            <a:r>
              <a:rPr lang="en-US" sz="2000" dirty="0" smtClean="0">
                <a:latin typeface="Times New Roman"/>
                <a:ea typeface="Calibri" pitchFamily="34" charset="0"/>
                <a:cs typeface="Times New Roman"/>
              </a:rPr>
              <a:t>→	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90.0%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39775" algn="l"/>
                <a:tab pos="1490663" algn="l"/>
                <a:tab pos="2568575" algn="l"/>
                <a:tab pos="3940175" algn="r"/>
                <a:tab pos="4691063" algn="l"/>
                <a:tab pos="6062663" algn="r"/>
              </a:tabLst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NO</a:t>
            </a:r>
            <a:r>
              <a:rPr lang="en-US" sz="2000" baseline="-25000" dirty="0" smtClean="0">
                <a:latin typeface="+mj-lt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/>
                <a:ea typeface="Calibri" pitchFamily="34" charset="0"/>
                <a:cs typeface="Times New Roman"/>
              </a:rPr>
              <a:t>→	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HONO</a:t>
            </a:r>
            <a:r>
              <a:rPr lang="en-US" dirty="0" smtClean="0">
                <a:latin typeface="Times New Roman"/>
                <a:ea typeface="Calibri" pitchFamily="34" charset="0"/>
                <a:cs typeface="Times New Roman"/>
              </a:rPr>
              <a:t>	→	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0.8%	</a:t>
            </a:r>
            <a:r>
              <a:rPr lang="en-US" sz="2000" dirty="0" smtClean="0">
                <a:latin typeface="Times New Roman"/>
                <a:ea typeface="Calibri" pitchFamily="34" charset="0"/>
                <a:cs typeface="Times New Roman"/>
              </a:rPr>
              <a:t>→	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1.6%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52800" y="4154269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1200" y="4916269"/>
            <a:ext cx="2114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HONO/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= 8*10</a:t>
            </a:r>
            <a:r>
              <a:rPr lang="en-US" baseline="30000" dirty="0" smtClean="0"/>
              <a:t>-3</a:t>
            </a:r>
          </a:p>
          <a:p>
            <a:pPr algn="ctr"/>
            <a:r>
              <a:rPr lang="en-US" dirty="0" smtClean="0"/>
              <a:t>base case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209758" y="4154269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05400" y="5297269"/>
            <a:ext cx="2174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HONO/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=1.6*10</a:t>
            </a:r>
            <a:r>
              <a:rPr lang="en-US" baseline="30000" dirty="0" smtClean="0"/>
              <a:t>-3</a:t>
            </a:r>
          </a:p>
          <a:p>
            <a:pPr algn="ctr"/>
            <a:r>
              <a:rPr lang="en-US" dirty="0" smtClean="0"/>
              <a:t>sensitivity case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57600" y="2514600"/>
            <a:ext cx="1066800" cy="1447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15000" y="2514600"/>
            <a:ext cx="10668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/>
              <a:t>Evaluation of modeling results: CO</a:t>
            </a: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2057400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sub-urban site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84789" y="4800600"/>
            <a:ext cx="170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urban/industrial</a:t>
            </a:r>
            <a:br>
              <a:rPr lang="en-US" dirty="0" smtClean="0"/>
            </a:br>
            <a:r>
              <a:rPr lang="en-US" dirty="0" smtClean="0"/>
              <a:t>site</a:t>
            </a:r>
            <a:endParaRPr lang="en-US" dirty="0"/>
          </a:p>
        </p:txBody>
      </p:sp>
      <p:pic>
        <p:nvPicPr>
          <p:cNvPr id="34820" name="Picture 4" descr="C:\Beata\2013\projects\TARC\analysis\cams_preliminary\Time_Series_Plot\narr\co\C8_Hourly_CO_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219200"/>
            <a:ext cx="7067550" cy="2352675"/>
          </a:xfrm>
          <a:prstGeom prst="rect">
            <a:avLst/>
          </a:prstGeom>
          <a:noFill/>
        </p:spPr>
      </p:pic>
      <p:pic>
        <p:nvPicPr>
          <p:cNvPr id="34821" name="Picture 5" descr="C:\Beata\2013\projects\TARC\analysis\cams_preliminary\Time_Series_Plot\narr\co\C35_Hourly_CO_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3810000"/>
            <a:ext cx="706755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/>
              <a:t>Evaluation of modeling results: </a:t>
            </a:r>
            <a:r>
              <a:rPr lang="en-US" sz="3200" b="1" dirty="0" err="1" smtClean="0"/>
              <a:t>NOx</a:t>
            </a: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C53_Hourly_NOX_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" y="3962400"/>
            <a:ext cx="7067550" cy="2352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9066" y="4800600"/>
            <a:ext cx="112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urban site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97679" y="2221468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sub-urban site</a:t>
            </a:r>
            <a:endParaRPr lang="en-US" dirty="0"/>
          </a:p>
        </p:txBody>
      </p:sp>
      <p:pic>
        <p:nvPicPr>
          <p:cNvPr id="12" name="Picture 11" descr="C8_Hourly_NOX_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0"/>
            <a:ext cx="706755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/>
              <a:t>Evaluation of ozone predictions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ozone_narr_sep24-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1895475"/>
            <a:ext cx="5143500" cy="3819525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3400" y="12954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September 23 – 27, 2013 (25-26 are high ozone days)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3400" y="5775068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Due to too high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NOx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morning time ozone is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underpredited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in the morning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Afternoon values well captured by the model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8600" y="3469959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Background: CMAQ values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Dots: CAMS measurements (not validated)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provided by M. Estes, TCEQ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929640"/>
            <a:ext cx="5852160" cy="5852160"/>
          </a:xfrm>
          <a:prstGeom prst="rect">
            <a:avLst/>
          </a:prstGeom>
        </p:spPr>
      </p:pic>
      <p:pic>
        <p:nvPicPr>
          <p:cNvPr id="17" name="Picture 16" descr="hono sens-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853440"/>
            <a:ext cx="5852160" cy="585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en-US" b="1" dirty="0" smtClean="0"/>
              <a:t>HONO mixing ratios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71600" y="1209645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Base case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38800" y="1209645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Differences in HONO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1295400"/>
            <a:ext cx="853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Nitrous acid (HONO) is an important source of hydroxyl radical (OH), which plays a crucial role in oxidation of volatile organic compounds (VOCs) leading to the formation of ozone. </a:t>
            </a:r>
          </a:p>
          <a:p>
            <a:pPr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06588"/>
            <a:ext cx="5534025" cy="41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92085" y="5715000"/>
            <a:ext cx="237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Czader</a:t>
            </a:r>
            <a:r>
              <a:rPr lang="en-US" dirty="0" smtClean="0"/>
              <a:t> et al., JGR, 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5105400"/>
            <a:ext cx="1682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CMAQ results </a:t>
            </a:r>
          </a:p>
          <a:p>
            <a:r>
              <a:rPr lang="en-US" dirty="0" smtClean="0"/>
              <a:t>for SHARP,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h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" y="609600"/>
            <a:ext cx="5852160" cy="585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01000" cy="1143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/>
              <a:t>Effect of increased HONO on OH radical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91200" y="2623066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Higher daytime OH from additional HONO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3_sens-base_8c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701040"/>
            <a:ext cx="5852160" cy="5852160"/>
          </a:xfrm>
          <a:prstGeom prst="rect">
            <a:avLst/>
          </a:prstGeom>
        </p:spPr>
      </p:pic>
      <p:pic>
        <p:nvPicPr>
          <p:cNvPr id="8" name="Picture 7" descr="o3_sens-base_15c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8640" y="685800"/>
            <a:ext cx="5852160" cy="585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48600" cy="1143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/>
              <a:t>Effect of increased HONO on O</a:t>
            </a:r>
            <a:r>
              <a:rPr lang="en-US" sz="3600" b="1" baseline="-25000" dirty="0" smtClean="0"/>
              <a:t>3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6015335"/>
            <a:ext cx="899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Difference occurs in the morning ~3%, changes to the afternoon peak are marginal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7200" y="457200"/>
            <a:ext cx="5852160" cy="5852160"/>
          </a:xfrm>
          <a:prstGeom prst="rect">
            <a:avLst/>
          </a:prstGeom>
        </p:spPr>
      </p:pic>
      <p:pic>
        <p:nvPicPr>
          <p:cNvPr id="10" name="Picture 9" descr="hn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72440"/>
            <a:ext cx="5852160" cy="585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en-US" b="1" dirty="0" smtClean="0"/>
              <a:t>Effect on other pollutants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59436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Higher daytime mixing ratios of PAN and HNO3 from additional HONO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The maximum difference occurs in the morning and reaches ~5% of PAN value, and ~2% for HNO3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1395949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Recent measurement studies in Houston suggest that HONO mobile emissions are higher than currently implemented in AQM.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Increasing (doubling) HONO emissions resulted in up too 1 ppb higher HONO mixing ratios.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Additional HONO emissions from mobile sources resulted in slightly higher daytime values of hydroxyl radical and consequently other pollutants, such as ozone, PAN, and HNO3, especially during morning times.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NEI2008 </a:t>
            </a:r>
            <a:r>
              <a:rPr lang="en-US" sz="2000" dirty="0" err="1" smtClean="0">
                <a:ea typeface="Calibri" pitchFamily="34" charset="0"/>
                <a:cs typeface="Times New Roman" pitchFamily="18" charset="0"/>
              </a:rPr>
              <a:t>overpredicts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Calibri" pitchFamily="34" charset="0"/>
                <a:cs typeface="Times New Roman" pitchFamily="18" charset="0"/>
              </a:rPr>
              <a:t>NO</a:t>
            </a:r>
            <a:r>
              <a:rPr lang="en-US" sz="2000" baseline="-25000" dirty="0" err="1" smtClean="0"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000" baseline="-25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emissions and is being adjusted based on CAMS and remote sensing data.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224159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Accurate estimation of HONO in air quality modeling is important as it affects predictions of </a:t>
            </a:r>
            <a:r>
              <a:rPr lang="en-US" sz="2000" dirty="0" err="1" smtClean="0">
                <a:latin typeface="+mj-lt"/>
                <a:ea typeface="Calibri" pitchFamily="34" charset="0"/>
                <a:cs typeface="Times New Roman" pitchFamily="18" charset="0"/>
              </a:rPr>
              <a:t>HO</a:t>
            </a:r>
            <a:r>
              <a:rPr lang="en-US" sz="2000" baseline="-25000" dirty="0" err="1" smtClean="0">
                <a:latin typeface="+mj-lt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 (OH + HO</a:t>
            </a:r>
            <a:r>
              <a:rPr lang="en-US" sz="2000" baseline="-25000" dirty="0" smtClean="0"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) as well as ozone concentrations. </a:t>
            </a:r>
          </a:p>
          <a:p>
            <a:pPr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SMOKE estimates HONO emissions based on the HONO/</a:t>
            </a:r>
            <a:r>
              <a:rPr lang="en-US" sz="2000" dirty="0" err="1" smtClean="0">
                <a:latin typeface="+mj-lt"/>
                <a:ea typeface="Calibri" pitchFamily="34" charset="0"/>
                <a:cs typeface="Times New Roman" pitchFamily="18" charset="0"/>
              </a:rPr>
              <a:t>NOx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 ratio derived from the tunnel studies done in 2001. </a:t>
            </a:r>
          </a:p>
          <a:p>
            <a:pPr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HONO sources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200" y="2254984"/>
            <a:ext cx="3124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Emissions from combustion processes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438400" y="1219200"/>
            <a:ext cx="10668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5800" y="1219200"/>
            <a:ext cx="9906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886200" y="2501442"/>
            <a:ext cx="5410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1. Gas phase formation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OH + NO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→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HONO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2. Heterogeneous formation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000" dirty="0" smtClean="0"/>
              <a:t> 2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</a:t>
            </a:r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000" dirty="0" smtClean="0">
                <a:sym typeface="Wingdings" pitchFamily="2" charset="2"/>
              </a:rPr>
              <a:t> HONO + HNO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ym typeface="Wingdings" pitchFamily="2" charset="2"/>
              </a:rPr>
              <a:t>      can be parameterized as NO</a:t>
            </a:r>
            <a:r>
              <a:rPr lang="en-US" sz="1600" baseline="-25000" dirty="0" smtClean="0">
                <a:sym typeface="Wingdings" pitchFamily="2" charset="2"/>
              </a:rPr>
              <a:t>2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1600" dirty="0" smtClean="0">
                <a:sym typeface="Wingdings" pitchFamily="2" charset="2"/>
              </a:rPr>
              <a:t> HONO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      with reaction rate coefficient </a:t>
            </a:r>
            <a:br>
              <a:rPr lang="en-US" sz="1600" dirty="0" smtClean="0">
                <a:sym typeface="Wingdings" pitchFamily="2" charset="2"/>
              </a:rPr>
            </a:br>
            <a:endParaRPr lang="en-US" sz="1600" dirty="0" smtClean="0">
              <a:sym typeface="Wingdings" pitchFamily="2" charset="2"/>
            </a:endParaRPr>
          </a:p>
          <a:p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3. Photolytic sources </a:t>
            </a:r>
          </a:p>
          <a:p>
            <a:pPr marL="233363"/>
            <a:r>
              <a:rPr lang="en-US" sz="1600" dirty="0" smtClean="0"/>
              <a:t>Experiments show enhanced HONO formation when the sunlight is available, suggested uptake coefficient </a:t>
            </a:r>
          </a:p>
          <a:p>
            <a:pPr marL="233363"/>
            <a:r>
              <a:rPr lang="en-US" sz="1600" dirty="0" smtClean="0"/>
              <a:t>r = 2∙10</a:t>
            </a:r>
            <a:r>
              <a:rPr lang="en-US" sz="1600" baseline="30000" dirty="0" smtClean="0"/>
              <a:t>-5</a:t>
            </a:r>
            <a:r>
              <a:rPr lang="en-US" sz="1600" dirty="0" smtClean="0"/>
              <a:t> with dependence on light intensity</a:t>
            </a: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9600" y="3122612"/>
          <a:ext cx="1981200" cy="687388"/>
        </p:xfrm>
        <a:graphic>
          <a:graphicData uri="http://schemas.openxmlformats.org/presentationml/2006/ole">
            <p:oleObj spid="_x0000_s1030" name="Equation" r:id="rId4" imgW="1244520" imgH="43164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76200" y="3962400"/>
            <a:ext cx="3429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/>
            <a:r>
              <a:rPr lang="en-US" dirty="0" smtClean="0"/>
              <a:t>Based on </a:t>
            </a:r>
            <a:r>
              <a:rPr lang="en-US" dirty="0" err="1" smtClean="0"/>
              <a:t>Kurtenbach</a:t>
            </a:r>
            <a:r>
              <a:rPr lang="en-US" dirty="0" smtClean="0"/>
              <a:t> et al.,2001.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3000" y="1295400"/>
            <a:ext cx="209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 emissions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0" y="1295400"/>
            <a:ext cx="20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Chemical formation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596825"/>
            <a:ext cx="232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 </a:t>
            </a:r>
            <a:r>
              <a:rPr lang="en-US" sz="1600" dirty="0" smtClean="0"/>
              <a:t>= 1 – 5 ∙10</a:t>
            </a:r>
            <a:r>
              <a:rPr lang="en-US" sz="1600" baseline="30000" dirty="0" smtClean="0"/>
              <a:t>-6</a:t>
            </a:r>
            <a:endParaRPr lang="en-US" sz="1600" dirty="0" smtClean="0"/>
          </a:p>
          <a:p>
            <a:r>
              <a:rPr lang="en-US" sz="1600" i="1" dirty="0" smtClean="0"/>
              <a:t>r</a:t>
            </a:r>
            <a:r>
              <a:rPr lang="en-US" sz="1600" dirty="0" smtClean="0"/>
              <a:t> = 1∙10</a:t>
            </a:r>
            <a:r>
              <a:rPr lang="en-US" sz="1600" baseline="30000" dirty="0" smtClean="0"/>
              <a:t>-6</a:t>
            </a:r>
            <a:r>
              <a:rPr lang="en-US" sz="1600" dirty="0" smtClean="0"/>
              <a:t> used in CMAQ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525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25000" cy="10668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HONO partitioning in CMAQ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24600"/>
            <a:ext cx="212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Czader</a:t>
            </a:r>
            <a:r>
              <a:rPr lang="en-US" sz="1600" dirty="0" smtClean="0"/>
              <a:t> et al., ACP, 2012</a:t>
            </a:r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5334000"/>
            <a:ext cx="1520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CMAQ results </a:t>
            </a:r>
          </a:p>
          <a:p>
            <a:r>
              <a:rPr lang="en-US" dirty="0" err="1" smtClean="0"/>
              <a:t>TexAQS</a:t>
            </a:r>
            <a:r>
              <a:rPr lang="en-US" dirty="0" smtClean="0"/>
              <a:t> 2006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724400" y="2895600"/>
            <a:ext cx="533400" cy="16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01582" y="4495800"/>
            <a:ext cx="273850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 smtClean="0"/>
              <a:t> emissions are mostly daytime </a:t>
            </a:r>
            <a:br>
              <a:rPr lang="en-US" sz="1600" dirty="0" smtClean="0"/>
            </a:br>
            <a:r>
              <a:rPr lang="en-US" sz="1600" dirty="0" smtClean="0"/>
              <a:t>source of HONO (orange)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95600" y="1828800"/>
            <a:ext cx="4572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66800" y="1143000"/>
            <a:ext cx="3200043" cy="61555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heterogeneous formation</a:t>
            </a:r>
          </a:p>
          <a:p>
            <a:r>
              <a:rPr lang="en-US" sz="1600" dirty="0" smtClean="0"/>
              <a:t>is the main nighttime source (green)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5257800" y="1137047"/>
            <a:ext cx="3434835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gas phase formation is a midday </a:t>
            </a:r>
            <a:br>
              <a:rPr lang="en-US" sz="1600" dirty="0" smtClean="0"/>
            </a:br>
            <a:r>
              <a:rPr lang="en-US" sz="1600" dirty="0" smtClean="0"/>
              <a:t>source of HONO (purple)</a:t>
            </a:r>
            <a:endParaRPr lang="en-US" sz="1600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4495800" y="1444824"/>
            <a:ext cx="762000" cy="6125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4572000"/>
            <a:ext cx="2402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Emissions:</a:t>
            </a:r>
          </a:p>
          <a:p>
            <a:r>
              <a:rPr lang="en-US" dirty="0" smtClean="0"/>
              <a:t>27% - morning</a:t>
            </a:r>
          </a:p>
          <a:p>
            <a:r>
              <a:rPr lang="en-US" dirty="0" smtClean="0"/>
              <a:t>50% - around noontime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86400"/>
            <a:ext cx="237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Czader</a:t>
            </a:r>
            <a:r>
              <a:rPr lang="en-US" dirty="0" smtClean="0"/>
              <a:t> et al., ACP, 2012</a:t>
            </a:r>
            <a:endParaRPr lang="en-US" dirty="0"/>
          </a:p>
        </p:txBody>
      </p:sp>
      <p:pic>
        <p:nvPicPr>
          <p:cNvPr id="11" name="Picture 2" descr="HONO_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705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962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TexAQS</a:t>
            </a:r>
            <a:r>
              <a:rPr lang="en-US" dirty="0" smtClean="0"/>
              <a:t> 2006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3821668"/>
            <a:ext cx="600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red</a:t>
            </a:r>
            <a:r>
              <a:rPr lang="en-US" dirty="0" smtClean="0"/>
              <a:t> – gas phase HONO source (CMAQ 4.6 and earlier versions)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4382869"/>
            <a:ext cx="8545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– gas phase, emissions, and heterogeneous formation (CMAQ 4.7 and later versions)</a:t>
            </a:r>
            <a:br>
              <a:rPr lang="en-US" dirty="0" smtClean="0"/>
            </a:br>
            <a:r>
              <a:rPr lang="en-US" dirty="0" smtClean="0"/>
              <a:t>            Sarwar et al., AE, 2008; Foley et al., GMD, 2010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5193268"/>
            <a:ext cx="778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8A926"/>
                </a:solidFill>
              </a:rPr>
              <a:t>yellow</a:t>
            </a:r>
            <a:r>
              <a:rPr lang="en-US" dirty="0" smtClean="0"/>
              <a:t> – gas phase, emissions, and heterogeneous formation + photolytic source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" y="0"/>
            <a:ext cx="8610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CMAQ modeling of HONO for Houston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260068"/>
            <a:ext cx="237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Czader</a:t>
            </a:r>
            <a:r>
              <a:rPr lang="en-US" dirty="0" smtClean="0"/>
              <a:t> et al., ACP, 2012</a:t>
            </a:r>
            <a:endParaRPr lang="en-US" dirty="0"/>
          </a:p>
        </p:txBody>
      </p:sp>
      <p:pic>
        <p:nvPicPr>
          <p:cNvPr id="11" name="Picture 2" descr="HONO_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705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NO2_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638550"/>
            <a:ext cx="8705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2743200" y="914400"/>
            <a:ext cx="0" cy="441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43200" y="3581400"/>
            <a:ext cx="0" cy="441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81400" y="1828800"/>
            <a:ext cx="0" cy="441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81400" y="3886200"/>
            <a:ext cx="0" cy="441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91000" y="1828800"/>
            <a:ext cx="0" cy="441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91000" y="4114800"/>
            <a:ext cx="0" cy="441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534400" y="1143000"/>
            <a:ext cx="0" cy="441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534400" y="3581400"/>
            <a:ext cx="0" cy="441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305800" y="2057400"/>
            <a:ext cx="0" cy="441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305800" y="4343400"/>
            <a:ext cx="0" cy="441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3400" y="0"/>
            <a:ext cx="8610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CMAQ modeling of HONO for Houston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260068"/>
            <a:ext cx="237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Czader</a:t>
            </a:r>
            <a:r>
              <a:rPr lang="en-US" dirty="0" smtClean="0"/>
              <a:t> et al., ACP, 2012</a:t>
            </a:r>
            <a:endParaRPr lang="en-US" dirty="0"/>
          </a:p>
        </p:txBody>
      </p:sp>
      <p:pic>
        <p:nvPicPr>
          <p:cNvPr id="11" name="Picture 2" descr="HONO_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705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NO2_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638550"/>
            <a:ext cx="8705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962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TexAQS</a:t>
            </a:r>
            <a:r>
              <a:rPr lang="en-US" dirty="0" smtClean="0"/>
              <a:t> 2006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71730" y="838200"/>
            <a:ext cx="0" cy="44125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71730" y="3581400"/>
            <a:ext cx="0" cy="44125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0600" y="1143000"/>
            <a:ext cx="0" cy="44125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00600" y="3657600"/>
            <a:ext cx="0" cy="44125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13181" y="1219200"/>
            <a:ext cx="0" cy="44125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55712" y="3505200"/>
            <a:ext cx="0" cy="44125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3400" y="0"/>
            <a:ext cx="8610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CMAQ modeling of HONO for Houston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814" y="6597502"/>
            <a:ext cx="156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University of Houston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45719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260068"/>
            <a:ext cx="237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Czader</a:t>
            </a:r>
            <a:r>
              <a:rPr lang="en-US" dirty="0" smtClean="0"/>
              <a:t> et al., ACP, 2012</a:t>
            </a:r>
            <a:endParaRPr lang="en-US" dirty="0"/>
          </a:p>
        </p:txBody>
      </p:sp>
      <p:pic>
        <p:nvPicPr>
          <p:cNvPr id="11" name="Picture 2" descr="HONO_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705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NO2_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638550"/>
            <a:ext cx="8705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962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TexAQS</a:t>
            </a:r>
            <a:r>
              <a:rPr lang="en-US" dirty="0" smtClean="0"/>
              <a:t> 2006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3600" y="1219200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43600" y="3886200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52800" y="3886200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17358" y="825795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800" y="1920949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4191000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15743" y="947057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15743" y="3614057"/>
            <a:ext cx="0" cy="441251"/>
          </a:xfrm>
          <a:prstGeom prst="straightConnector1">
            <a:avLst/>
          </a:prstGeom>
          <a:ln w="38100">
            <a:solidFill>
              <a:srgbClr val="E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3400" y="0"/>
            <a:ext cx="8610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CMAQ modeling of HONO for Houston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15379</TotalTime>
  <Words>956</Words>
  <Application>Microsoft Office PowerPoint</Application>
  <PresentationFormat>On-screen Show (4:3)</PresentationFormat>
  <Paragraphs>179</Paragraphs>
  <Slides>23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Sensitivity to changes in HONO emissions from mobile sources simulated for Houston area</vt:lpstr>
      <vt:lpstr>Background</vt:lpstr>
      <vt:lpstr>Background</vt:lpstr>
      <vt:lpstr>HONO sources</vt:lpstr>
      <vt:lpstr>HONO partitioning in CMAQ</vt:lpstr>
      <vt:lpstr>Slide 6</vt:lpstr>
      <vt:lpstr>Slide 7</vt:lpstr>
      <vt:lpstr>Slide 8</vt:lpstr>
      <vt:lpstr>Slide 9</vt:lpstr>
      <vt:lpstr>CMAQ modeling of HONO for Houston</vt:lpstr>
      <vt:lpstr>HONO measurements in Houston</vt:lpstr>
      <vt:lpstr>HONO measurements in Houston</vt:lpstr>
      <vt:lpstr>Goals</vt:lpstr>
      <vt:lpstr>Methodology</vt:lpstr>
      <vt:lpstr>HONO emissions</vt:lpstr>
      <vt:lpstr>Evaluation of modeling results: CO</vt:lpstr>
      <vt:lpstr>Evaluation of modeling results: NOx</vt:lpstr>
      <vt:lpstr>Evaluation of ozone predictions</vt:lpstr>
      <vt:lpstr>HONO mixing ratios</vt:lpstr>
      <vt:lpstr>Effect of increased HONO on OH radical</vt:lpstr>
      <vt:lpstr>Effect of increased HONO on O3</vt:lpstr>
      <vt:lpstr>Effect on other pollutants</vt:lpstr>
      <vt:lpstr>Summary</vt:lpstr>
    </vt:vector>
  </TitlesOfParts>
  <Company>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Sensitivity to changes in HONO emissions from mobile sources simulated for Houston area</dc:title>
  <dc:creator>bczader</dc:creator>
  <cp:lastModifiedBy>Beata</cp:lastModifiedBy>
  <cp:revision>1098</cp:revision>
  <dcterms:created xsi:type="dcterms:W3CDTF">2013-09-30T17:31:36Z</dcterms:created>
  <dcterms:modified xsi:type="dcterms:W3CDTF">2013-10-29T11:40:08Z</dcterms:modified>
</cp:coreProperties>
</file>