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3.bin" ContentType="application/vnd.openxmlformats-officedocument.oleObject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310" r:id="rId4"/>
    <p:sldId id="275" r:id="rId5"/>
    <p:sldId id="307" r:id="rId6"/>
    <p:sldId id="276" r:id="rId7"/>
    <p:sldId id="277" r:id="rId8"/>
    <p:sldId id="279" r:id="rId9"/>
    <p:sldId id="264" r:id="rId10"/>
    <p:sldId id="280" r:id="rId11"/>
    <p:sldId id="281" r:id="rId12"/>
    <p:sldId id="305" r:id="rId13"/>
    <p:sldId id="309" r:id="rId14"/>
    <p:sldId id="266" r:id="rId15"/>
    <p:sldId id="282" r:id="rId16"/>
    <p:sldId id="285" r:id="rId17"/>
    <p:sldId id="314" r:id="rId18"/>
    <p:sldId id="286" r:id="rId19"/>
    <p:sldId id="294" r:id="rId20"/>
    <p:sldId id="315" r:id="rId21"/>
    <p:sldId id="295" r:id="rId22"/>
    <p:sldId id="297" r:id="rId23"/>
    <p:sldId id="302" r:id="rId24"/>
    <p:sldId id="301" r:id="rId25"/>
    <p:sldId id="300" r:id="rId26"/>
    <p:sldId id="313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395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ict"/><Relationship Id="rId4" Type="http://schemas.openxmlformats.org/officeDocument/2006/relationships/image" Target="../media/image11.pict"/><Relationship Id="rId5" Type="http://schemas.openxmlformats.org/officeDocument/2006/relationships/image" Target="../media/image12.pict"/><Relationship Id="rId6" Type="http://schemas.openxmlformats.org/officeDocument/2006/relationships/image" Target="../media/image13.pict"/><Relationship Id="rId7" Type="http://schemas.openxmlformats.org/officeDocument/2006/relationships/image" Target="../media/image14.pict"/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ict"/><Relationship Id="rId4" Type="http://schemas.openxmlformats.org/officeDocument/2006/relationships/image" Target="../media/image24.pict"/><Relationship Id="rId5" Type="http://schemas.openxmlformats.org/officeDocument/2006/relationships/image" Target="../media/image25.pict"/><Relationship Id="rId1" Type="http://schemas.openxmlformats.org/officeDocument/2006/relationships/image" Target="../media/image21.pict"/><Relationship Id="rId2" Type="http://schemas.openxmlformats.org/officeDocument/2006/relationships/image" Target="../media/image2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686F7-C17B-564C-A93F-664F2185839B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BEC1-6ADE-404F-A1CA-9E98C8AD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BEC1-6ADE-404F-A1CA-9E98C8AD5C3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BEC1-6ADE-404F-A1CA-9E98C8AD5C3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BEC1-6ADE-404F-A1CA-9E98C8AD5C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8752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5778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4983" y="4167957"/>
            <a:ext cx="8758224" cy="7307"/>
          </a:xfrm>
          <a:prstGeom prst="line">
            <a:avLst/>
          </a:prstGeom>
          <a:ln w="38100" cap="flat" cmpd="dbl" algn="ctr">
            <a:solidFill>
              <a:srgbClr val="5395D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-957179" y="5516632"/>
            <a:ext cx="2684325" cy="1585"/>
          </a:xfrm>
          <a:prstGeom prst="line">
            <a:avLst/>
          </a:prstGeom>
          <a:ln w="38100" cap="flat" cmpd="dbl" algn="ctr">
            <a:solidFill>
              <a:srgbClr val="5395D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tates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475" y="16934"/>
            <a:ext cx="3535051" cy="3225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E701CD8-9D12-0B4E-862E-B08A253470E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A005E3E-4908-0640-A94F-ECEED9FB5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5000">
              <a:schemeClr val="bg1"/>
            </a:gs>
            <a:gs pos="100000">
              <a:schemeClr val="accent5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00" y="-44619"/>
            <a:ext cx="8229600" cy="1143000"/>
          </a:xfrm>
          <a:prstGeom prst="rect">
            <a:avLst/>
          </a:prstGeom>
          <a:noFill/>
        </p:spPr>
        <p:txBody>
          <a:bodyPr vert="horz" lIns="91429" tIns="45714" rIns="91429" bIns="45714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2178"/>
            <a:ext cx="8229600" cy="5655198"/>
          </a:xfrm>
          <a:prstGeom prst="rect">
            <a:avLst/>
          </a:prstGeom>
          <a:ln>
            <a:noFill/>
          </a:ln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2453" y="878564"/>
            <a:ext cx="8931549" cy="7307"/>
          </a:xfrm>
          <a:prstGeom prst="line">
            <a:avLst/>
          </a:prstGeom>
          <a:ln w="38100" cap="flat" cmpd="dbl" algn="ctr">
            <a:solidFill>
              <a:srgbClr val="5395D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2772876" y="3874264"/>
            <a:ext cx="5967478" cy="1"/>
          </a:xfrm>
          <a:prstGeom prst="line">
            <a:avLst/>
          </a:prstGeom>
          <a:ln w="38100" cap="flat" cmpd="dbl" algn="ctr">
            <a:solidFill>
              <a:srgbClr val="5395D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146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Franklin Gothic Medium"/>
          <a:ea typeface="+mj-ea"/>
          <a:cs typeface="Franklin Gothic Medium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Rockwell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6" Type="http://schemas.openxmlformats.org/officeDocument/2006/relationships/oleObject" Target="../embeddings/Microsoft_Equation14.bin"/><Relationship Id="rId7" Type="http://schemas.openxmlformats.org/officeDocument/2006/relationships/oleObject" Target="../embeddings/Microsoft_Equation15.bin"/><Relationship Id="rId8" Type="http://schemas.openxmlformats.org/officeDocument/2006/relationships/oleObject" Target="../embeddings/Microsoft_Equation1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11.png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oleObject" Target="../embeddings/Microsoft_Equation1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848840"/>
            <a:ext cx="8348133" cy="1470025"/>
          </a:xfrm>
        </p:spPr>
        <p:txBody>
          <a:bodyPr/>
          <a:lstStyle/>
          <a:p>
            <a:r>
              <a:rPr lang="en-US" dirty="0" smtClean="0"/>
              <a:t>Development of an Ozone Screening Tool for the Midwest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323918"/>
            <a:ext cx="8348133" cy="2534083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/>
              <a:t>Alexander Cohan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Scott Leopold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Greg Yarwood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Kirk Baker</a:t>
            </a:r>
            <a:r>
              <a:rPr lang="en-US" sz="2400" baseline="30000" dirty="0" smtClean="0"/>
              <a:t>4</a:t>
            </a:r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LADCO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Illinois EPA</a:t>
            </a:r>
          </a:p>
          <a:p>
            <a:r>
              <a:rPr lang="en-US" sz="1800" baseline="30000" dirty="0" smtClean="0"/>
              <a:t>3</a:t>
            </a:r>
            <a:r>
              <a:rPr lang="en-US" sz="1800" dirty="0" smtClean="0"/>
              <a:t>ENVIRON</a:t>
            </a:r>
          </a:p>
          <a:p>
            <a:r>
              <a:rPr lang="en-US" sz="1800" baseline="30000" dirty="0" smtClean="0"/>
              <a:t>4</a:t>
            </a:r>
            <a:r>
              <a:rPr lang="en-US" sz="1800" dirty="0" smtClean="0"/>
              <a:t>U.S. EPA</a:t>
            </a:r>
          </a:p>
          <a:p>
            <a:pPr algn="ctr"/>
            <a:r>
              <a:rPr lang="en-US" sz="2400" dirty="0" smtClean="0"/>
              <a:t>10/30/13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 of concept conducted for test case in Illinois</a:t>
            </a:r>
          </a:p>
          <a:p>
            <a:r>
              <a:rPr lang="en-US" dirty="0" smtClean="0"/>
              <a:t>Based on LADCO 2007 Modeling platform</a:t>
            </a:r>
          </a:p>
          <a:p>
            <a:r>
              <a:rPr lang="en-US" dirty="0" smtClean="0"/>
              <a:t>4 km </a:t>
            </a:r>
            <a:r>
              <a:rPr lang="en-US" dirty="0" err="1" smtClean="0"/>
              <a:t>CAMx</a:t>
            </a:r>
            <a:r>
              <a:rPr lang="en-US" dirty="0" smtClean="0"/>
              <a:t> HDDM modeling of summer 2007</a:t>
            </a:r>
            <a:endParaRPr lang="en-US" dirty="0"/>
          </a:p>
        </p:txBody>
      </p:sp>
      <p:pic>
        <p:nvPicPr>
          <p:cNvPr id="4" name="Picture 3" descr="DOMAIN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0588"/>
              <a:stretch>
                <a:fillRect/>
              </a:stretch>
            </p:blipFill>
          </mc:Choice>
          <mc:Fallback>
            <p:blipFill>
              <a:blip r:embed="rId3"/>
              <a:srcRect t="10588"/>
              <a:stretch>
                <a:fillRect/>
              </a:stretch>
            </p:blipFill>
          </mc:Fallback>
        </mc:AlternateContent>
        <p:spPr>
          <a:xfrm>
            <a:off x="2082800" y="3262822"/>
            <a:ext cx="4978400" cy="3439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9" y="939800"/>
            <a:ext cx="8008332" cy="5655198"/>
          </a:xfrm>
        </p:spPr>
        <p:txBody>
          <a:bodyPr/>
          <a:lstStyle/>
          <a:p>
            <a:r>
              <a:rPr lang="en-US" dirty="0" smtClean="0"/>
              <a:t>20 hypothetical point sources modeled with HDDM</a:t>
            </a:r>
          </a:p>
          <a:p>
            <a:pPr lvl="1"/>
            <a:r>
              <a:rPr lang="en-US" dirty="0" smtClean="0"/>
              <a:t>Stack diameter is linearly related to stack height (SH)</a:t>
            </a:r>
          </a:p>
          <a:p>
            <a:pPr lvl="1"/>
            <a:r>
              <a:rPr lang="en-US" dirty="0" smtClean="0"/>
              <a:t>Exit velocity of 44 ft/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Exit temperature 70 °</a:t>
            </a:r>
            <a:r>
              <a:rPr lang="en-US" dirty="0" err="1" smtClean="0"/>
              <a:t>f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7" name="Picture 6" descr="MAP_IL_4k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80397" y="1566496"/>
            <a:ext cx="4623475" cy="5983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66467" y="2480732"/>
            <a:ext cx="872067" cy="296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12" name="Picture 11" descr="NOx_VOC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" y="2209804"/>
            <a:ext cx="6507692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84638" y="3183485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FE Model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86515" y="2273312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84638" y="2273312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Model Fit</a:t>
            </a:r>
          </a:p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… P</a:t>
            </a:r>
            <a:r>
              <a:rPr lang="en-US" sz="1400" baseline="-25000" dirty="0" smtClean="0"/>
              <a:t>11</a:t>
            </a:r>
            <a:endParaRPr lang="en-US" sz="1400" baseline="-25000" dirty="0"/>
          </a:p>
        </p:txBody>
      </p:sp>
      <p:sp>
        <p:nvSpPr>
          <p:cNvPr id="13" name="Rounded Rectangle 12"/>
          <p:cNvSpPr/>
          <p:nvPr/>
        </p:nvSpPr>
        <p:spPr>
          <a:xfrm>
            <a:off x="533406" y="1485902"/>
            <a:ext cx="1895404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Sensitivities PT01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3" idx="3"/>
            <a:endCxn id="8" idx="1"/>
          </p:cNvCxnSpPr>
          <p:nvPr/>
        </p:nvCxnSpPr>
        <p:spPr>
          <a:xfrm>
            <a:off x="2428811" y="1748368"/>
            <a:ext cx="657704" cy="7874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086515" y="3183485"/>
            <a:ext cx="1566335" cy="5249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, E</a:t>
            </a:r>
            <a:r>
              <a:rPr lang="en-US" baseline="-25000" dirty="0" smtClean="0"/>
              <a:t>VOC</a:t>
            </a:r>
            <a:r>
              <a:rPr lang="en-US" dirty="0" smtClean="0"/>
              <a:t> , </a:t>
            </a:r>
            <a:r>
              <a:rPr lang="en-US" dirty="0" err="1" smtClean="0"/>
              <a:t>x</a:t>
            </a:r>
            <a:r>
              <a:rPr lang="en-US" dirty="0" smtClean="0"/>
              <a:t> , </a:t>
            </a:r>
            <a:r>
              <a:rPr lang="en-US" dirty="0" err="1" smtClean="0"/>
              <a:t>y</a:t>
            </a:r>
            <a:r>
              <a:rPr lang="en-US" dirty="0" smtClean="0"/>
              <a:t>, SH</a:t>
            </a:r>
          </a:p>
        </p:txBody>
      </p:sp>
      <p:cxnSp>
        <p:nvCxnSpPr>
          <p:cNvPr id="37" name="Straight Arrow Connector 36"/>
          <p:cNvCxnSpPr>
            <a:stCxn id="8" idx="3"/>
            <a:endCxn id="11" idx="1"/>
          </p:cNvCxnSpPr>
          <p:nvPr/>
        </p:nvCxnSpPr>
        <p:spPr>
          <a:xfrm>
            <a:off x="4652848" y="2535779"/>
            <a:ext cx="43179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3"/>
            <a:endCxn id="7" idx="1"/>
          </p:cNvCxnSpPr>
          <p:nvPr/>
        </p:nvCxnSpPr>
        <p:spPr>
          <a:xfrm>
            <a:off x="4652848" y="3445953"/>
            <a:ext cx="43179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3"/>
            <a:endCxn id="89" idx="1"/>
          </p:cNvCxnSpPr>
          <p:nvPr/>
        </p:nvCxnSpPr>
        <p:spPr>
          <a:xfrm>
            <a:off x="6650972" y="3445953"/>
            <a:ext cx="3862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2"/>
            <a:endCxn id="7" idx="0"/>
          </p:cNvCxnSpPr>
          <p:nvPr/>
        </p:nvCxnSpPr>
        <p:spPr>
          <a:xfrm rot="5400000">
            <a:off x="5675185" y="2990864"/>
            <a:ext cx="38524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33406" y="3185064"/>
            <a:ext cx="1895404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Sensitivities PT20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53" idx="3"/>
            <a:endCxn id="8" idx="1"/>
          </p:cNvCxnSpPr>
          <p:nvPr/>
        </p:nvCxnSpPr>
        <p:spPr>
          <a:xfrm flipV="1">
            <a:off x="2428811" y="2535779"/>
            <a:ext cx="657704" cy="9117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157655" y="2597553"/>
            <a:ext cx="648501" cy="3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921979" y="4749808"/>
            <a:ext cx="1895404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Sensitivities PTXX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862476" y="5740408"/>
            <a:ext cx="1566335" cy="5249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, E</a:t>
            </a:r>
            <a:r>
              <a:rPr lang="en-US" baseline="-25000" dirty="0" smtClean="0"/>
              <a:t>VOC</a:t>
            </a:r>
            <a:endParaRPr lang="en-US" dirty="0" smtClean="0"/>
          </a:p>
        </p:txBody>
      </p:sp>
      <p:sp>
        <p:nvSpPr>
          <p:cNvPr id="67" name="Rounded Rectangle 66"/>
          <p:cNvSpPr/>
          <p:nvPr/>
        </p:nvSpPr>
        <p:spPr>
          <a:xfrm>
            <a:off x="7200915" y="1485902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FE Ozone Impact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7200915" y="2274899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Taylor Series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3086515" y="5740408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Taylor Series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5085433" y="5740408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Impact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64" idx="3"/>
            <a:endCxn id="69" idx="1"/>
          </p:cNvCxnSpPr>
          <p:nvPr/>
        </p:nvCxnSpPr>
        <p:spPr>
          <a:xfrm>
            <a:off x="2428811" y="6002875"/>
            <a:ext cx="65770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3" idx="2"/>
            <a:endCxn id="69" idx="0"/>
          </p:cNvCxnSpPr>
          <p:nvPr/>
        </p:nvCxnSpPr>
        <p:spPr>
          <a:xfrm rot="5400000">
            <a:off x="3636849" y="5507576"/>
            <a:ext cx="46566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3"/>
            <a:endCxn id="70" idx="1"/>
          </p:cNvCxnSpPr>
          <p:nvPr/>
        </p:nvCxnSpPr>
        <p:spPr>
          <a:xfrm>
            <a:off x="4652848" y="6002875"/>
            <a:ext cx="43258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92161" y="1485901"/>
            <a:ext cx="1359657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u="sng" dirty="0" smtClean="0"/>
              <a:t>FE Approach</a:t>
            </a:r>
            <a:endParaRPr lang="en-US" u="sng" dirty="0"/>
          </a:p>
        </p:txBody>
      </p:sp>
      <p:sp>
        <p:nvSpPr>
          <p:cNvPr id="82" name="TextBox 81"/>
          <p:cNvSpPr txBox="1"/>
          <p:nvPr/>
        </p:nvSpPr>
        <p:spPr>
          <a:xfrm>
            <a:off x="3688943" y="4191000"/>
            <a:ext cx="1766094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u="sng" dirty="0" smtClean="0"/>
              <a:t>HDDM Approach</a:t>
            </a:r>
            <a:endParaRPr lang="en-US" u="sng" dirty="0"/>
          </a:p>
        </p:txBody>
      </p:sp>
      <p:cxnSp>
        <p:nvCxnSpPr>
          <p:cNvPr id="83" name="Straight Arrow Connector 82"/>
          <p:cNvCxnSpPr>
            <a:stCxn id="89" idx="0"/>
            <a:endCxn id="68" idx="2"/>
          </p:cNvCxnSpPr>
          <p:nvPr/>
        </p:nvCxnSpPr>
        <p:spPr>
          <a:xfrm rot="16200000" flipV="1">
            <a:off x="7791860" y="2992056"/>
            <a:ext cx="385241" cy="7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8" idx="0"/>
            <a:endCxn id="67" idx="2"/>
          </p:cNvCxnSpPr>
          <p:nvPr/>
        </p:nvCxnSpPr>
        <p:spPr>
          <a:xfrm rot="5400000" flipH="1" flipV="1">
            <a:off x="7852050" y="2142868"/>
            <a:ext cx="26406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7037174" y="3185074"/>
            <a:ext cx="1895404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FE Ozone Sensitivities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84638" y="3183485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FE Model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86515" y="2273312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84638" y="2273312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Model Fit</a:t>
            </a:r>
          </a:p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… P</a:t>
            </a:r>
            <a:r>
              <a:rPr lang="en-US" sz="1400" baseline="-25000" dirty="0" smtClean="0"/>
              <a:t>11</a:t>
            </a:r>
            <a:endParaRPr lang="en-US" sz="1400" baseline="-25000" dirty="0"/>
          </a:p>
        </p:txBody>
      </p:sp>
      <p:sp>
        <p:nvSpPr>
          <p:cNvPr id="13" name="Rounded Rectangle 12"/>
          <p:cNvSpPr/>
          <p:nvPr/>
        </p:nvSpPr>
        <p:spPr>
          <a:xfrm>
            <a:off x="533406" y="1485902"/>
            <a:ext cx="1895404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Sensitivities PT01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3" idx="3"/>
            <a:endCxn id="8" idx="1"/>
          </p:cNvCxnSpPr>
          <p:nvPr/>
        </p:nvCxnSpPr>
        <p:spPr>
          <a:xfrm>
            <a:off x="2428811" y="1748368"/>
            <a:ext cx="657704" cy="7874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086515" y="3183485"/>
            <a:ext cx="1566335" cy="5249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, E</a:t>
            </a:r>
            <a:r>
              <a:rPr lang="en-US" baseline="-25000" dirty="0" smtClean="0"/>
              <a:t>VOC</a:t>
            </a:r>
            <a:r>
              <a:rPr lang="en-US" dirty="0" smtClean="0"/>
              <a:t> , </a:t>
            </a:r>
            <a:r>
              <a:rPr lang="en-US" dirty="0" err="1" smtClean="0"/>
              <a:t>x</a:t>
            </a:r>
            <a:r>
              <a:rPr lang="en-US" dirty="0" smtClean="0"/>
              <a:t> , </a:t>
            </a:r>
            <a:r>
              <a:rPr lang="en-US" dirty="0" err="1" smtClean="0"/>
              <a:t>y</a:t>
            </a:r>
            <a:r>
              <a:rPr lang="en-US" dirty="0" smtClean="0"/>
              <a:t>, SH</a:t>
            </a:r>
          </a:p>
        </p:txBody>
      </p:sp>
      <p:cxnSp>
        <p:nvCxnSpPr>
          <p:cNvPr id="37" name="Straight Arrow Connector 36"/>
          <p:cNvCxnSpPr>
            <a:stCxn id="8" idx="3"/>
            <a:endCxn id="11" idx="1"/>
          </p:cNvCxnSpPr>
          <p:nvPr/>
        </p:nvCxnSpPr>
        <p:spPr>
          <a:xfrm>
            <a:off x="4652848" y="2535779"/>
            <a:ext cx="43179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3"/>
            <a:endCxn id="7" idx="1"/>
          </p:cNvCxnSpPr>
          <p:nvPr/>
        </p:nvCxnSpPr>
        <p:spPr>
          <a:xfrm>
            <a:off x="4652848" y="3445953"/>
            <a:ext cx="43179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3"/>
            <a:endCxn id="89" idx="1"/>
          </p:cNvCxnSpPr>
          <p:nvPr/>
        </p:nvCxnSpPr>
        <p:spPr>
          <a:xfrm>
            <a:off x="6650972" y="3445953"/>
            <a:ext cx="3862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2"/>
            <a:endCxn id="7" idx="0"/>
          </p:cNvCxnSpPr>
          <p:nvPr/>
        </p:nvCxnSpPr>
        <p:spPr>
          <a:xfrm rot="5400000">
            <a:off x="5675185" y="2990864"/>
            <a:ext cx="38524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33406" y="3185064"/>
            <a:ext cx="1895404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Sensitivities PT20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53" idx="3"/>
            <a:endCxn id="8" idx="1"/>
          </p:cNvCxnSpPr>
          <p:nvPr/>
        </p:nvCxnSpPr>
        <p:spPr>
          <a:xfrm flipV="1">
            <a:off x="2428811" y="2535779"/>
            <a:ext cx="657704" cy="9117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157655" y="2597553"/>
            <a:ext cx="648501" cy="3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921979" y="4749808"/>
            <a:ext cx="1895404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Sensitivities PTXX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862476" y="5740408"/>
            <a:ext cx="1566335" cy="5249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, E</a:t>
            </a:r>
            <a:r>
              <a:rPr lang="en-US" baseline="-25000" dirty="0" smtClean="0"/>
              <a:t>VOC</a:t>
            </a:r>
            <a:endParaRPr lang="en-US" dirty="0" smtClean="0"/>
          </a:p>
        </p:txBody>
      </p:sp>
      <p:sp>
        <p:nvSpPr>
          <p:cNvPr id="67" name="Rounded Rectangle 66"/>
          <p:cNvSpPr/>
          <p:nvPr/>
        </p:nvSpPr>
        <p:spPr>
          <a:xfrm>
            <a:off x="7200915" y="1485902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FE Ozone Impact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7200915" y="2274899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Taylor Series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3086515" y="5740408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Taylor Series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5085433" y="5740408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Impact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64" idx="3"/>
            <a:endCxn id="69" idx="1"/>
          </p:cNvCxnSpPr>
          <p:nvPr/>
        </p:nvCxnSpPr>
        <p:spPr>
          <a:xfrm>
            <a:off x="2428811" y="6002875"/>
            <a:ext cx="65770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3" idx="2"/>
            <a:endCxn id="69" idx="0"/>
          </p:cNvCxnSpPr>
          <p:nvPr/>
        </p:nvCxnSpPr>
        <p:spPr>
          <a:xfrm rot="5400000">
            <a:off x="3636849" y="5507576"/>
            <a:ext cx="46566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3"/>
            <a:endCxn id="70" idx="1"/>
          </p:cNvCxnSpPr>
          <p:nvPr/>
        </p:nvCxnSpPr>
        <p:spPr>
          <a:xfrm>
            <a:off x="4652848" y="6002875"/>
            <a:ext cx="43258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92161" y="1485901"/>
            <a:ext cx="1359657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u="sng" dirty="0" smtClean="0"/>
              <a:t>FE Approach</a:t>
            </a:r>
            <a:endParaRPr lang="en-US" u="sng" dirty="0"/>
          </a:p>
        </p:txBody>
      </p:sp>
      <p:sp>
        <p:nvSpPr>
          <p:cNvPr id="82" name="TextBox 81"/>
          <p:cNvSpPr txBox="1"/>
          <p:nvPr/>
        </p:nvSpPr>
        <p:spPr>
          <a:xfrm>
            <a:off x="3688943" y="4191000"/>
            <a:ext cx="1766094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u="sng" dirty="0" smtClean="0"/>
              <a:t>HDDM Approach</a:t>
            </a:r>
            <a:endParaRPr lang="en-US" u="sng" dirty="0"/>
          </a:p>
        </p:txBody>
      </p:sp>
      <p:cxnSp>
        <p:nvCxnSpPr>
          <p:cNvPr id="83" name="Straight Arrow Connector 82"/>
          <p:cNvCxnSpPr>
            <a:stCxn id="89" idx="0"/>
            <a:endCxn id="68" idx="2"/>
          </p:cNvCxnSpPr>
          <p:nvPr/>
        </p:nvCxnSpPr>
        <p:spPr>
          <a:xfrm rot="16200000" flipV="1">
            <a:off x="7791860" y="2992056"/>
            <a:ext cx="385241" cy="7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8" idx="0"/>
            <a:endCxn id="67" idx="2"/>
          </p:cNvCxnSpPr>
          <p:nvPr/>
        </p:nvCxnSpPr>
        <p:spPr>
          <a:xfrm rot="5400000" flipH="1" flipV="1">
            <a:off x="7852050" y="2142868"/>
            <a:ext cx="26406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7037174" y="3185074"/>
            <a:ext cx="1895404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FE Ozone Sensitivities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817385" y="2116667"/>
            <a:ext cx="4225017" cy="17780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96932" y="1747335"/>
            <a:ext cx="1540221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Screening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ATTER_ALL_22d.png"/>
          <p:cNvPicPr>
            <a:picLocks noChangeAspect="1"/>
          </p:cNvPicPr>
          <p:nvPr/>
        </p:nvPicPr>
        <p:blipFill>
          <a:blip r:embed="rId3"/>
          <a:srcRect t="28800"/>
          <a:stretch>
            <a:fillRect/>
          </a:stretch>
        </p:blipFill>
        <p:spPr>
          <a:xfrm rot="5400000">
            <a:off x="672917" y="1594085"/>
            <a:ext cx="8412480" cy="598968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Sensitivities from </a:t>
            </a:r>
            <a:r>
              <a:rPr lang="en-US" dirty="0" err="1" smtClean="0"/>
              <a:t>CAMx</a:t>
            </a:r>
            <a:r>
              <a:rPr lang="en-US" dirty="0" smtClean="0"/>
              <a:t> HDDM vs. FE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06335" y="4495790"/>
            <a:ext cx="141601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CAMx</a:t>
            </a:r>
            <a:r>
              <a:rPr lang="en-US" dirty="0" smtClean="0"/>
              <a:t> HDDM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117" y="3429008"/>
            <a:ext cx="1063791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FE Model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2200" y="2483918"/>
            <a:ext cx="5080000" cy="276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40365" y="2069060"/>
          <a:ext cx="533400" cy="635000"/>
        </p:xfrm>
        <a:graphic>
          <a:graphicData uri="http://schemas.openxmlformats.org/presentationml/2006/ole">
            <p:oleObj spid="_x0000_s29698" name="Equation" r:id="rId4" imgW="533400" imgH="63500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954871" y="2069059"/>
          <a:ext cx="533400" cy="609600"/>
        </p:xfrm>
        <a:graphic>
          <a:graphicData uri="http://schemas.openxmlformats.org/presentationml/2006/ole">
            <p:oleObj spid="_x0000_s29699" name="Equation" r:id="rId5" imgW="533400" imgH="60960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643444" y="2069060"/>
          <a:ext cx="609600" cy="635000"/>
        </p:xfrm>
        <a:graphic>
          <a:graphicData uri="http://schemas.openxmlformats.org/presentationml/2006/ole">
            <p:oleObj spid="_x0000_s29700" name="Equation" r:id="rId6" imgW="609600" imgH="63500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337308" y="2069059"/>
          <a:ext cx="609600" cy="609600"/>
        </p:xfrm>
        <a:graphic>
          <a:graphicData uri="http://schemas.openxmlformats.org/presentationml/2006/ole">
            <p:oleObj spid="_x0000_s29701" name="Equation" r:id="rId7" imgW="609600" imgH="60960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7861308" y="2069060"/>
          <a:ext cx="939800" cy="635000"/>
        </p:xfrm>
        <a:graphic>
          <a:graphicData uri="http://schemas.openxmlformats.org/presentationml/2006/ole">
            <p:oleObj spid="_x0000_s29702" name="Equation" r:id="rId8" imgW="939800" imgH="63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hrO3.CONTOUR.ALL.P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2727"/>
              <a:stretch>
                <a:fillRect/>
              </a:stretch>
            </p:blipFill>
          </mc:Choice>
          <mc:Fallback>
            <p:blipFill>
              <a:blip r:embed="rId3"/>
              <a:srcRect t="22727"/>
              <a:stretch>
                <a:fillRect/>
              </a:stretch>
            </p:blipFill>
          </mc:Fallback>
        </mc:AlternateContent>
        <p:spPr>
          <a:xfrm>
            <a:off x="306359" y="1199113"/>
            <a:ext cx="8531280" cy="853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180" y="1098381"/>
            <a:ext cx="387935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= 718 </a:t>
            </a:r>
            <a:r>
              <a:rPr lang="en-US" dirty="0" err="1" smtClean="0"/>
              <a:t>tpy</a:t>
            </a:r>
            <a:r>
              <a:rPr lang="en-US" dirty="0" smtClean="0"/>
              <a:t>, E</a:t>
            </a:r>
            <a:r>
              <a:rPr lang="en-US" baseline="-25000" dirty="0" smtClean="0"/>
              <a:t>VOC</a:t>
            </a:r>
            <a:r>
              <a:rPr lang="en-US" dirty="0" smtClean="0"/>
              <a:t> = 61 </a:t>
            </a:r>
            <a:r>
              <a:rPr lang="en-US" dirty="0" err="1" smtClean="0"/>
              <a:t>tpy</a:t>
            </a:r>
            <a:r>
              <a:rPr lang="en-US" dirty="0" smtClean="0"/>
              <a:t>, SH = 120 ft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 Point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 Point 5</a:t>
            </a:r>
            <a:endParaRPr lang="en-US" dirty="0"/>
          </a:p>
        </p:txBody>
      </p:sp>
      <p:pic>
        <p:nvPicPr>
          <p:cNvPr id="6" name="Picture 5" descr="8hrO3.CONTOUR.ALL.P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2727"/>
              <a:stretch>
                <a:fillRect/>
              </a:stretch>
            </p:blipFill>
          </mc:Choice>
          <mc:Fallback>
            <p:blipFill>
              <a:blip r:embed="rId3"/>
              <a:srcRect t="22727"/>
              <a:stretch>
                <a:fillRect/>
              </a:stretch>
            </p:blipFill>
          </mc:Fallback>
        </mc:AlternateContent>
        <p:spPr>
          <a:xfrm>
            <a:off x="306359" y="1199113"/>
            <a:ext cx="8531280" cy="853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0881" y="1098381"/>
            <a:ext cx="3762546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= 80 </a:t>
            </a:r>
            <a:r>
              <a:rPr lang="en-US" dirty="0" err="1" smtClean="0"/>
              <a:t>tpy</a:t>
            </a:r>
            <a:r>
              <a:rPr lang="en-US" dirty="0" smtClean="0"/>
              <a:t>, E</a:t>
            </a:r>
            <a:r>
              <a:rPr lang="en-US" baseline="-25000" dirty="0" smtClean="0"/>
              <a:t>VOC</a:t>
            </a:r>
            <a:r>
              <a:rPr lang="en-US" dirty="0" smtClean="0"/>
              <a:t> = 197 </a:t>
            </a:r>
            <a:r>
              <a:rPr lang="en-US" dirty="0" err="1" smtClean="0"/>
              <a:t>tpy</a:t>
            </a:r>
            <a:r>
              <a:rPr lang="en-US" dirty="0" smtClean="0"/>
              <a:t>, SH = 48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 Point 6</a:t>
            </a:r>
            <a:endParaRPr lang="en-US" dirty="0"/>
          </a:p>
        </p:txBody>
      </p:sp>
      <p:pic>
        <p:nvPicPr>
          <p:cNvPr id="6" name="Picture 5" descr="8hrO3.CONTOUR.ALL.P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2727"/>
              <a:stretch>
                <a:fillRect/>
              </a:stretch>
            </p:blipFill>
          </mc:Choice>
          <mc:Fallback>
            <p:blipFill>
              <a:blip r:embed="rId3"/>
              <a:srcRect t="22727"/>
              <a:stretch>
                <a:fillRect/>
              </a:stretch>
            </p:blipFill>
          </mc:Fallback>
        </mc:AlternateContent>
        <p:spPr>
          <a:xfrm>
            <a:off x="306375" y="1199143"/>
            <a:ext cx="8531249" cy="853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315" y="1098381"/>
            <a:ext cx="387935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= 943 </a:t>
            </a:r>
            <a:r>
              <a:rPr lang="en-US" dirty="0" err="1" smtClean="0"/>
              <a:t>tpy</a:t>
            </a:r>
            <a:r>
              <a:rPr lang="en-US" dirty="0" smtClean="0"/>
              <a:t>, E</a:t>
            </a:r>
            <a:r>
              <a:rPr lang="en-US" baseline="-25000" dirty="0" smtClean="0"/>
              <a:t>VOC</a:t>
            </a:r>
            <a:r>
              <a:rPr lang="en-US" dirty="0" smtClean="0"/>
              <a:t> = 70 </a:t>
            </a:r>
            <a:r>
              <a:rPr lang="en-US" dirty="0" err="1" smtClean="0"/>
              <a:t>tpy</a:t>
            </a:r>
            <a:r>
              <a:rPr lang="en-US" dirty="0" smtClean="0"/>
              <a:t>, SH = 454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 Point 9</a:t>
            </a:r>
            <a:endParaRPr lang="en-US" dirty="0"/>
          </a:p>
        </p:txBody>
      </p:sp>
      <p:pic>
        <p:nvPicPr>
          <p:cNvPr id="6" name="Picture 5" descr="8hrO3.CONTOUR.ALL.P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2727"/>
              <a:stretch>
                <a:fillRect/>
              </a:stretch>
            </p:blipFill>
          </mc:Choice>
          <mc:Fallback>
            <p:blipFill>
              <a:blip r:embed="rId3"/>
              <a:srcRect t="22727"/>
              <a:stretch>
                <a:fillRect/>
              </a:stretch>
            </p:blipFill>
          </mc:Fallback>
        </mc:AlternateContent>
        <p:spPr>
          <a:xfrm>
            <a:off x="306359" y="1199113"/>
            <a:ext cx="8531280" cy="8531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2315" y="1098381"/>
            <a:ext cx="387935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= 610 </a:t>
            </a:r>
            <a:r>
              <a:rPr lang="en-US" dirty="0" err="1" smtClean="0"/>
              <a:t>tpy</a:t>
            </a:r>
            <a:r>
              <a:rPr lang="en-US" dirty="0" smtClean="0"/>
              <a:t>, E</a:t>
            </a:r>
            <a:r>
              <a:rPr lang="en-US" baseline="-25000" dirty="0" smtClean="0"/>
              <a:t>VOC</a:t>
            </a:r>
            <a:r>
              <a:rPr lang="en-US" dirty="0" smtClean="0"/>
              <a:t> = 25 </a:t>
            </a:r>
            <a:r>
              <a:rPr lang="en-US" dirty="0" err="1" smtClean="0"/>
              <a:t>tpy</a:t>
            </a:r>
            <a:r>
              <a:rPr lang="en-US" dirty="0" smtClean="0"/>
              <a:t>, SH = 194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 Point 18</a:t>
            </a:r>
            <a:endParaRPr lang="en-US" dirty="0"/>
          </a:p>
        </p:txBody>
      </p:sp>
      <p:pic>
        <p:nvPicPr>
          <p:cNvPr id="6" name="Picture 5" descr="8hrO3.CONTOUR.ALL.P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2727"/>
              <a:stretch>
                <a:fillRect/>
              </a:stretch>
            </p:blipFill>
          </mc:Choice>
          <mc:Fallback>
            <p:blipFill>
              <a:blip r:embed="rId3"/>
              <a:srcRect t="22727"/>
              <a:stretch>
                <a:fillRect/>
              </a:stretch>
            </p:blipFill>
          </mc:Fallback>
        </mc:AlternateContent>
        <p:spPr>
          <a:xfrm>
            <a:off x="306359" y="1199113"/>
            <a:ext cx="8531280" cy="8531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1180" y="1098381"/>
            <a:ext cx="387935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= 380 </a:t>
            </a:r>
            <a:r>
              <a:rPr lang="en-US" dirty="0" err="1" smtClean="0"/>
              <a:t>tpy</a:t>
            </a:r>
            <a:r>
              <a:rPr lang="en-US" dirty="0" smtClean="0"/>
              <a:t>, E</a:t>
            </a:r>
            <a:r>
              <a:rPr lang="en-US" baseline="-25000" dirty="0" smtClean="0"/>
              <a:t>VOC</a:t>
            </a:r>
            <a:r>
              <a:rPr lang="en-US" dirty="0" smtClean="0"/>
              <a:t> = 51 </a:t>
            </a:r>
            <a:r>
              <a:rPr lang="en-US" dirty="0" err="1" smtClean="0"/>
              <a:t>tpy</a:t>
            </a:r>
            <a:r>
              <a:rPr lang="en-US" dirty="0" smtClean="0"/>
              <a:t>, SH = 268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022178"/>
            <a:ext cx="8534400" cy="56551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July 2010 - Sierra Club petitions EPA to designate air quality models for PSD permitting</a:t>
            </a:r>
          </a:p>
          <a:p>
            <a:r>
              <a:rPr lang="en-US" dirty="0" smtClean="0"/>
              <a:t>January 2012 – EPA grants Sierra Club’s petition and commits to updating the </a:t>
            </a:r>
            <a:r>
              <a:rPr lang="en-US" i="1" dirty="0" smtClean="0"/>
              <a:t>Guideline on Air Quality Models</a:t>
            </a:r>
            <a:r>
              <a:rPr lang="en-US" dirty="0" smtClean="0"/>
              <a:t> (Appendix W)</a:t>
            </a:r>
          </a:p>
          <a:p>
            <a:r>
              <a:rPr lang="en-US" dirty="0" smtClean="0"/>
              <a:t>Regional photochemical modeling is best science for addressing ozone impacts, but computational intensive and impractical for routine permitting</a:t>
            </a:r>
          </a:p>
          <a:p>
            <a:r>
              <a:rPr lang="en-US" dirty="0" smtClean="0"/>
              <a:t>Regulators would like an easy to use screening tool to assess the ozone impact of stationary sources for PSD permitting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Point 1</a:t>
            </a:r>
            <a:endParaRPr lang="en-US" dirty="0"/>
          </a:p>
        </p:txBody>
      </p:sp>
      <p:pic>
        <p:nvPicPr>
          <p:cNvPr id="6" name="Picture 5" descr="8hrO3.CONTOUR.ALL.P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2727"/>
              <a:stretch>
                <a:fillRect/>
              </a:stretch>
            </p:blipFill>
          </mc:Choice>
          <mc:Fallback>
            <p:blipFill>
              <a:blip r:embed="rId4"/>
              <a:srcRect t="22727"/>
              <a:stretch>
                <a:fillRect/>
              </a:stretch>
            </p:blipFill>
          </mc:Fallback>
        </mc:AlternateContent>
        <p:spPr>
          <a:xfrm>
            <a:off x="306376" y="1199142"/>
            <a:ext cx="8531249" cy="853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2315" y="1098381"/>
            <a:ext cx="387935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= 143 </a:t>
            </a:r>
            <a:r>
              <a:rPr lang="en-US" dirty="0" err="1" smtClean="0"/>
              <a:t>tpy</a:t>
            </a:r>
            <a:r>
              <a:rPr lang="en-US" dirty="0" smtClean="0"/>
              <a:t>, E</a:t>
            </a:r>
            <a:r>
              <a:rPr lang="en-US" baseline="-25000" dirty="0" smtClean="0"/>
              <a:t>VOC</a:t>
            </a:r>
            <a:r>
              <a:rPr lang="en-US" dirty="0" smtClean="0"/>
              <a:t> = 143 </a:t>
            </a:r>
            <a:r>
              <a:rPr lang="en-US" dirty="0" err="1" smtClean="0"/>
              <a:t>tpy</a:t>
            </a:r>
            <a:r>
              <a:rPr lang="en-US" dirty="0" smtClean="0"/>
              <a:t>, SH = 71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Point 2</a:t>
            </a:r>
            <a:endParaRPr lang="en-US" dirty="0"/>
          </a:p>
        </p:txBody>
      </p:sp>
      <p:pic>
        <p:nvPicPr>
          <p:cNvPr id="6" name="Picture 5" descr="8hrO3.CONTOUR.ALL.P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2727"/>
              <a:stretch>
                <a:fillRect/>
              </a:stretch>
            </p:blipFill>
          </mc:Choice>
          <mc:Fallback>
            <p:blipFill>
              <a:blip r:embed="rId4"/>
              <a:srcRect t="22727"/>
              <a:stretch>
                <a:fillRect/>
              </a:stretch>
            </p:blipFill>
          </mc:Fallback>
        </mc:AlternateContent>
        <p:spPr>
          <a:xfrm>
            <a:off x="306375" y="1199114"/>
            <a:ext cx="8531249" cy="853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9679" y="1098381"/>
            <a:ext cx="3762546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= 6 </a:t>
            </a:r>
            <a:r>
              <a:rPr lang="en-US" dirty="0" err="1" smtClean="0"/>
              <a:t>tpy</a:t>
            </a:r>
            <a:r>
              <a:rPr lang="en-US" dirty="0" smtClean="0"/>
              <a:t>, E</a:t>
            </a:r>
            <a:r>
              <a:rPr lang="en-US" baseline="-25000" dirty="0" smtClean="0"/>
              <a:t>VOC</a:t>
            </a:r>
            <a:r>
              <a:rPr lang="en-US" dirty="0" smtClean="0"/>
              <a:t> = 292 </a:t>
            </a:r>
            <a:r>
              <a:rPr lang="en-US" dirty="0" err="1" smtClean="0"/>
              <a:t>tpy</a:t>
            </a:r>
            <a:r>
              <a:rPr lang="en-US" dirty="0" smtClean="0"/>
              <a:t>, SH = 177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Point 3</a:t>
            </a:r>
            <a:endParaRPr lang="en-US" dirty="0"/>
          </a:p>
        </p:txBody>
      </p:sp>
      <p:pic>
        <p:nvPicPr>
          <p:cNvPr id="6" name="Picture 5" descr="8hrO3.CONTOUR.ALL.P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2727"/>
              <a:stretch>
                <a:fillRect/>
              </a:stretch>
            </p:blipFill>
          </mc:Choice>
          <mc:Fallback>
            <p:blipFill>
              <a:blip r:embed="rId4"/>
              <a:srcRect t="22727"/>
              <a:stretch>
                <a:fillRect/>
              </a:stretch>
            </p:blipFill>
          </mc:Fallback>
        </mc:AlternateContent>
        <p:spPr>
          <a:xfrm>
            <a:off x="306376" y="1199142"/>
            <a:ext cx="8531249" cy="853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1180" y="1098381"/>
            <a:ext cx="387935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NOx</a:t>
            </a:r>
            <a:r>
              <a:rPr lang="en-US" dirty="0" smtClean="0"/>
              <a:t> = 165 </a:t>
            </a:r>
            <a:r>
              <a:rPr lang="en-US" dirty="0" err="1" smtClean="0"/>
              <a:t>tpy</a:t>
            </a:r>
            <a:r>
              <a:rPr lang="en-US" dirty="0" smtClean="0"/>
              <a:t>, E</a:t>
            </a:r>
            <a:r>
              <a:rPr lang="en-US" baseline="-25000" dirty="0" smtClean="0"/>
              <a:t>VOC</a:t>
            </a:r>
            <a:r>
              <a:rPr lang="en-US" dirty="0" smtClean="0"/>
              <a:t> = 192 </a:t>
            </a:r>
            <a:r>
              <a:rPr lang="en-US" dirty="0" err="1" smtClean="0"/>
              <a:t>tpy</a:t>
            </a:r>
            <a:r>
              <a:rPr lang="en-US" dirty="0" smtClean="0"/>
              <a:t>, SH = 83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 matches HDDM training data well</a:t>
            </a:r>
          </a:p>
          <a:p>
            <a:r>
              <a:rPr lang="en-US" dirty="0" smtClean="0"/>
              <a:t>FE/HDDM matches BF in magnitude and extent of impact, however BF produces a higher peak impact</a:t>
            </a:r>
          </a:p>
          <a:p>
            <a:r>
              <a:rPr lang="en-US" dirty="0" smtClean="0"/>
              <a:t>FE Model would benefit from additional training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differences in peak impact predicted from BF and HDDM</a:t>
            </a:r>
          </a:p>
          <a:p>
            <a:r>
              <a:rPr lang="en-US" dirty="0" smtClean="0"/>
              <a:t>Examine different VOC profiles</a:t>
            </a:r>
          </a:p>
          <a:p>
            <a:r>
              <a:rPr lang="en-US" dirty="0" smtClean="0"/>
              <a:t>Explore other statistical models</a:t>
            </a:r>
          </a:p>
          <a:p>
            <a:r>
              <a:rPr lang="en-US" dirty="0" smtClean="0"/>
              <a:t>Apply methodology to develop PM screening tool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es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08" y="1022180"/>
            <a:ext cx="4670425" cy="4067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8667"/>
            <a:ext cx="8229600" cy="5655198"/>
          </a:xfrm>
        </p:spPr>
        <p:txBody>
          <a:bodyPr/>
          <a:lstStyle/>
          <a:p>
            <a:r>
              <a:rPr lang="en-US" dirty="0" smtClean="0"/>
              <a:t>Scott Leopold – IL EPA</a:t>
            </a:r>
          </a:p>
          <a:p>
            <a:r>
              <a:rPr lang="en-US" dirty="0" smtClean="0"/>
              <a:t>Greg </a:t>
            </a:r>
            <a:r>
              <a:rPr lang="en-US" dirty="0" err="1" smtClean="0"/>
              <a:t>Yarwood</a:t>
            </a:r>
            <a:r>
              <a:rPr lang="en-US" dirty="0" smtClean="0"/>
              <a:t> – ENVIRON</a:t>
            </a:r>
          </a:p>
          <a:p>
            <a:r>
              <a:rPr lang="en-US" dirty="0" smtClean="0"/>
              <a:t>Kirk Baker – OAQPS</a:t>
            </a:r>
          </a:p>
          <a:p>
            <a:r>
              <a:rPr lang="en-US" dirty="0" smtClean="0"/>
              <a:t>Margaret </a:t>
            </a:r>
            <a:r>
              <a:rPr lang="en-US" dirty="0" err="1" smtClean="0"/>
              <a:t>McCourtney</a:t>
            </a:r>
            <a:r>
              <a:rPr lang="en-US" dirty="0" smtClean="0"/>
              <a:t> – MN PCA</a:t>
            </a:r>
          </a:p>
          <a:p>
            <a:r>
              <a:rPr lang="en-US" dirty="0" smtClean="0"/>
              <a:t>Randall Robinson – EPA Region 5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Derf</a:t>
            </a:r>
            <a:r>
              <a:rPr lang="en-US" dirty="0" smtClean="0"/>
              <a:t> – IN DEM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HDDM Modeled Point Sources</a:t>
            </a:r>
            <a:endParaRPr lang="en-US" dirty="0"/>
          </a:p>
        </p:txBody>
      </p:sp>
      <p:pic>
        <p:nvPicPr>
          <p:cNvPr id="4" name="Picture 3" descr="IL_Sources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1138" y="-2015064"/>
            <a:ext cx="9185063" cy="1188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LADCO 2007 Modeling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Ozone Performance</a:t>
            </a:r>
            <a:endParaRPr lang="en-US" dirty="0"/>
          </a:p>
        </p:txBody>
      </p:sp>
      <p:pic>
        <p:nvPicPr>
          <p:cNvPr id="4" name="Picture 3" descr="2007.midw.12.16.baseDv3_M1_07summer.8hrO3.MNBE.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2" y="4391376"/>
            <a:ext cx="7691216" cy="2286000"/>
          </a:xfrm>
          <a:prstGeom prst="rect">
            <a:avLst/>
          </a:prstGeom>
        </p:spPr>
      </p:pic>
      <p:pic>
        <p:nvPicPr>
          <p:cNvPr id="5" name="Picture 4" descr="2007.midw.12.16.baseDv3_M1_07summer.8hrO3.MNE.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92" y="1715029"/>
            <a:ext cx="7691216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Form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regional photochemical model results to develop a simplified localized framework </a:t>
            </a:r>
          </a:p>
          <a:p>
            <a:pPr lvl="1"/>
            <a:r>
              <a:rPr lang="en-US" dirty="0" smtClean="0"/>
              <a:t>Equivalency Ratio (Margaret </a:t>
            </a:r>
            <a:r>
              <a:rPr lang="en-US" dirty="0" err="1" smtClean="0"/>
              <a:t>McCourtney</a:t>
            </a:r>
            <a:r>
              <a:rPr lang="en-US" dirty="0" smtClean="0"/>
              <a:t>, MPCA)</a:t>
            </a:r>
          </a:p>
          <a:p>
            <a:pPr lvl="1"/>
            <a:r>
              <a:rPr lang="en-US" dirty="0" err="1" smtClean="0"/>
              <a:t>Interpollutant</a:t>
            </a:r>
            <a:r>
              <a:rPr lang="en-US" dirty="0" smtClean="0"/>
              <a:t> Trading Ratios (James </a:t>
            </a:r>
            <a:r>
              <a:rPr lang="en-US" dirty="0" err="1" smtClean="0"/>
              <a:t>Boylan</a:t>
            </a:r>
            <a:r>
              <a:rPr lang="en-US" dirty="0" smtClean="0"/>
              <a:t>, Georgia EPD)</a:t>
            </a:r>
          </a:p>
          <a:p>
            <a:pPr lvl="1"/>
            <a:r>
              <a:rPr lang="en-US" dirty="0" smtClean="0"/>
              <a:t>Response Surface Model (Carey Jang, EPA)</a:t>
            </a:r>
          </a:p>
          <a:p>
            <a:pPr lvl="1"/>
            <a:r>
              <a:rPr lang="en-US" dirty="0" smtClean="0"/>
              <a:t>Parametric Model (Greg </a:t>
            </a:r>
            <a:r>
              <a:rPr lang="en-US" dirty="0" err="1" smtClean="0"/>
              <a:t>Yarwood</a:t>
            </a:r>
            <a:r>
              <a:rPr lang="en-US" dirty="0" smtClean="0"/>
              <a:t>, ENVIRON)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Parametric Model (</a:t>
            </a:r>
            <a:r>
              <a:rPr lang="en-US" dirty="0" err="1" smtClean="0"/>
              <a:t>Yarwood</a:t>
            </a:r>
            <a:r>
              <a:rPr lang="en-US" dirty="0" smtClean="0"/>
              <a:t>, 2011)</a:t>
            </a:r>
          </a:p>
          <a:p>
            <a:pPr lvl="1"/>
            <a:r>
              <a:rPr lang="en-US" dirty="0" smtClean="0"/>
              <a:t>Screening tool developed for Sydney</a:t>
            </a:r>
          </a:p>
          <a:p>
            <a:pPr lvl="2"/>
            <a:r>
              <a:rPr lang="en-US" dirty="0" smtClean="0"/>
              <a:t>3 Km </a:t>
            </a:r>
            <a:r>
              <a:rPr lang="en-US" dirty="0" err="1" smtClean="0"/>
              <a:t>CAMx</a:t>
            </a:r>
            <a:r>
              <a:rPr lang="en-US" dirty="0" smtClean="0"/>
              <a:t> higher-order direct decoupled method (HDDM) simulations of the summer </a:t>
            </a:r>
          </a:p>
          <a:p>
            <a:pPr lvl="2"/>
            <a:r>
              <a:rPr lang="en-US" dirty="0" smtClean="0"/>
              <a:t>Assumptions:</a:t>
            </a:r>
          </a:p>
          <a:p>
            <a:pPr lvl="3"/>
            <a:r>
              <a:rPr lang="en-US" dirty="0" smtClean="0"/>
              <a:t>Ground source</a:t>
            </a:r>
          </a:p>
          <a:p>
            <a:pPr lvl="3"/>
            <a:r>
              <a:rPr lang="en-US" dirty="0" smtClean="0"/>
              <a:t>Located at center of </a:t>
            </a:r>
          </a:p>
          <a:p>
            <a:pPr lvl="3">
              <a:buNone/>
            </a:pPr>
            <a:r>
              <a:rPr lang="en-US" dirty="0" smtClean="0"/>
              <a:t>    emissions by mass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83" y="2904068"/>
            <a:ext cx="2864343" cy="3625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583" y="5514265"/>
            <a:ext cx="4572000" cy="1046428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r>
              <a:rPr lang="en-US" sz="1200" dirty="0" err="1" smtClean="0"/>
              <a:t>Yarwood</a:t>
            </a:r>
            <a:r>
              <a:rPr lang="en-US" sz="1200" dirty="0" smtClean="0"/>
              <a:t>, G., </a:t>
            </a:r>
            <a:r>
              <a:rPr lang="en-US" sz="1200" dirty="0" err="1" smtClean="0"/>
              <a:t>Scorgie</a:t>
            </a:r>
            <a:r>
              <a:rPr lang="en-US" sz="1200" dirty="0" smtClean="0"/>
              <a:t>, Y., </a:t>
            </a:r>
            <a:r>
              <a:rPr lang="en-US" sz="1200" dirty="0" err="1" smtClean="0"/>
              <a:t>Agapides</a:t>
            </a:r>
            <a:r>
              <a:rPr lang="en-US" sz="1200" dirty="0" smtClean="0"/>
              <a:t>, N., Tai, E., </a:t>
            </a:r>
            <a:r>
              <a:rPr lang="en-US" sz="1200" dirty="0" err="1" smtClean="0"/>
              <a:t>Karamchandani</a:t>
            </a:r>
            <a:r>
              <a:rPr lang="en-US" sz="1200" dirty="0" smtClean="0"/>
              <a:t>, P., </a:t>
            </a:r>
            <a:r>
              <a:rPr lang="en-US" sz="1200" dirty="0" err="1" smtClean="0"/>
              <a:t>Bawden</a:t>
            </a:r>
            <a:r>
              <a:rPr lang="en-US" sz="1200" dirty="0" smtClean="0"/>
              <a:t>, K., Spencer, J., </a:t>
            </a:r>
            <a:r>
              <a:rPr lang="en-US" sz="1200" dirty="0" err="1" smtClean="0"/>
              <a:t>Trieu</a:t>
            </a:r>
            <a:r>
              <a:rPr lang="en-US" sz="1200" dirty="0" smtClean="0"/>
              <a:t>, T, 2011. </a:t>
            </a:r>
            <a:r>
              <a:rPr lang="en-US" sz="1200" b="1" dirty="0" smtClean="0"/>
              <a:t>A screening method for ozone impacts of new sources based on high-order sensitivity analysis of </a:t>
            </a:r>
            <a:r>
              <a:rPr lang="en-US" sz="1200" b="1" dirty="0" err="1" smtClean="0"/>
              <a:t>CAMx</a:t>
            </a:r>
            <a:r>
              <a:rPr lang="en-US" sz="1200" b="1" dirty="0" smtClean="0"/>
              <a:t> simulations for Sydney</a:t>
            </a:r>
            <a:r>
              <a:rPr lang="en-US" sz="1200" dirty="0" smtClean="0"/>
              <a:t>. Proceedings, </a:t>
            </a:r>
            <a:r>
              <a:rPr lang="en-US" sz="1200" i="1" dirty="0" smtClean="0"/>
              <a:t>10th Annual CMAS Conference, Chapel Hill, NC.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92887" y="2187023"/>
            <a:ext cx="1566335" cy="5249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Base Emission Inventory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92885" y="4142818"/>
            <a:ext cx="1566335" cy="5249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Single Point Emissions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80149" y="3372383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err="1" smtClean="0"/>
              <a:t>CAMx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80149" y="1365771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err="1" smtClean="0"/>
              <a:t>CAMx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679355" y="2176014"/>
            <a:ext cx="1566335" cy="5249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Base Met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64542" y="1365771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Base Ozone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64542" y="3109904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Ozone W/ Point Source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62850" y="4141228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Sensitivities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38587" y="2222668"/>
            <a:ext cx="411480" cy="4114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–</a:t>
            </a:r>
          </a:p>
        </p:txBody>
      </p:sp>
      <p:cxnSp>
        <p:nvCxnSpPr>
          <p:cNvPr id="20" name="Straight Arrow Connector 19"/>
          <p:cNvCxnSpPr>
            <a:stCxn id="7" idx="0"/>
            <a:endCxn id="10" idx="1"/>
          </p:cNvCxnSpPr>
          <p:nvPr/>
        </p:nvCxnSpPr>
        <p:spPr>
          <a:xfrm rot="5400000" flipH="1" flipV="1">
            <a:off x="1848711" y="1355582"/>
            <a:ext cx="558784" cy="1104096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9"/>
          <p:cNvCxnSpPr>
            <a:stCxn id="9" idx="3"/>
            <a:endCxn id="15" idx="1"/>
          </p:cNvCxnSpPr>
          <p:nvPr/>
        </p:nvCxnSpPr>
        <p:spPr>
          <a:xfrm>
            <a:off x="4246485" y="3634850"/>
            <a:ext cx="616368" cy="76884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9"/>
          <p:cNvCxnSpPr>
            <a:stCxn id="9" idx="3"/>
            <a:endCxn id="14" idx="1"/>
          </p:cNvCxnSpPr>
          <p:nvPr/>
        </p:nvCxnSpPr>
        <p:spPr>
          <a:xfrm flipV="1">
            <a:off x="4246485" y="3372372"/>
            <a:ext cx="618059" cy="26247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0"/>
            <a:endCxn id="10" idx="2"/>
          </p:cNvCxnSpPr>
          <p:nvPr/>
        </p:nvCxnSpPr>
        <p:spPr>
          <a:xfrm rot="5400000" flipH="1" flipV="1">
            <a:off x="3320266" y="2032962"/>
            <a:ext cx="285309" cy="7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9" idx="0"/>
          </p:cNvCxnSpPr>
          <p:nvPr/>
        </p:nvCxnSpPr>
        <p:spPr>
          <a:xfrm rot="16200000" flipH="1">
            <a:off x="3127203" y="3036267"/>
            <a:ext cx="671436" cy="7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  <a:endCxn id="17" idx="0"/>
          </p:cNvCxnSpPr>
          <p:nvPr/>
        </p:nvCxnSpPr>
        <p:spPr>
          <a:xfrm rot="5400000">
            <a:off x="5480037" y="2054996"/>
            <a:ext cx="331964" cy="33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0"/>
            <a:endCxn id="17" idx="4"/>
          </p:cNvCxnSpPr>
          <p:nvPr/>
        </p:nvCxnSpPr>
        <p:spPr>
          <a:xfrm rot="16200000" flipV="1">
            <a:off x="5408141" y="2870336"/>
            <a:ext cx="475756" cy="33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6"/>
            <a:endCxn id="51" idx="1"/>
          </p:cNvCxnSpPr>
          <p:nvPr/>
        </p:nvCxnSpPr>
        <p:spPr>
          <a:xfrm flipV="1">
            <a:off x="5850067" y="2424088"/>
            <a:ext cx="934715" cy="43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0"/>
            <a:endCxn id="53" idx="2"/>
          </p:cNvCxnSpPr>
          <p:nvPr/>
        </p:nvCxnSpPr>
        <p:spPr>
          <a:xfrm rot="5400000" flipH="1" flipV="1">
            <a:off x="7314754" y="3888035"/>
            <a:ext cx="50639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784781" y="2161622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BF Ozone Impact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784781" y="3109906"/>
            <a:ext cx="1566335" cy="524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HDDM Ozone Impact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10" idx="3"/>
            <a:endCxn id="13" idx="1"/>
          </p:cNvCxnSpPr>
          <p:nvPr/>
        </p:nvCxnSpPr>
        <p:spPr>
          <a:xfrm>
            <a:off x="4246485" y="1628238"/>
            <a:ext cx="618059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369517" y="3429109"/>
            <a:ext cx="411480" cy="4114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67" name="Straight Arrow Connector 66"/>
          <p:cNvCxnSpPr>
            <a:stCxn id="66" idx="6"/>
            <a:endCxn id="9" idx="1"/>
          </p:cNvCxnSpPr>
          <p:nvPr/>
        </p:nvCxnSpPr>
        <p:spPr>
          <a:xfrm>
            <a:off x="1780999" y="3634849"/>
            <a:ext cx="89915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2"/>
            <a:endCxn id="66" idx="0"/>
          </p:cNvCxnSpPr>
          <p:nvPr/>
        </p:nvCxnSpPr>
        <p:spPr>
          <a:xfrm rot="5400000">
            <a:off x="1217078" y="3070134"/>
            <a:ext cx="717154" cy="7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" idx="0"/>
            <a:endCxn id="66" idx="4"/>
          </p:cNvCxnSpPr>
          <p:nvPr/>
        </p:nvCxnSpPr>
        <p:spPr>
          <a:xfrm rot="16200000" flipV="1">
            <a:off x="1424542" y="3991307"/>
            <a:ext cx="302229" cy="7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52155" y="5020711"/>
            <a:ext cx="2239668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order Taylor series</a:t>
            </a:r>
            <a:endParaRPr lang="en-US" u="sng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533403" y="5452505"/>
          <a:ext cx="8178800" cy="685800"/>
        </p:xfrm>
        <a:graphic>
          <a:graphicData uri="http://schemas.openxmlformats.org/presentationml/2006/ole">
            <p:oleObj spid="_x0000_s76802" name="Equation" r:id="rId3" imgW="8178800" imgH="685800" progId="Equation.3">
              <p:embed/>
            </p:oleObj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6784781" y="4141228"/>
            <a:ext cx="1566335" cy="524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Taylor Series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15" idx="3"/>
            <a:endCxn id="33" idx="1"/>
          </p:cNvCxnSpPr>
          <p:nvPr/>
        </p:nvCxnSpPr>
        <p:spPr>
          <a:xfrm>
            <a:off x="6429186" y="4403695"/>
            <a:ext cx="35559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Question</a:t>
            </a:r>
            <a:r>
              <a:rPr lang="en-US" dirty="0" smtClean="0"/>
              <a:t>: How do ozone sensitivities to emission rates vary with emission rate and stack characteristics?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Approach</a:t>
            </a:r>
            <a:r>
              <a:rPr lang="en-US" dirty="0" smtClean="0"/>
              <a:t>: Use multiple </a:t>
            </a:r>
            <a:r>
              <a:rPr lang="en-US" dirty="0" err="1" smtClean="0"/>
              <a:t>CAMx</a:t>
            </a:r>
            <a:r>
              <a:rPr lang="en-US" dirty="0" smtClean="0"/>
              <a:t> HDDM simulations of individual point sources to train a statistical model to empirically relate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825751" y="4766755"/>
          <a:ext cx="3492500" cy="465138"/>
        </p:xfrm>
        <a:graphic>
          <a:graphicData uri="http://schemas.openxmlformats.org/presentationml/2006/ole">
            <p:oleObj spid="_x0000_s40962" name="Equation" r:id="rId3" imgW="2476500" imgH="330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statistical models</a:t>
            </a:r>
          </a:p>
          <a:p>
            <a:pPr lvl="1"/>
            <a:r>
              <a:rPr lang="en-US" dirty="0" smtClean="0"/>
              <a:t>CART</a:t>
            </a:r>
          </a:p>
          <a:p>
            <a:pPr lvl="1"/>
            <a:r>
              <a:rPr lang="en-US" dirty="0" smtClean="0"/>
              <a:t>Neural network</a:t>
            </a:r>
          </a:p>
          <a:p>
            <a:pPr lvl="1"/>
            <a:r>
              <a:rPr lang="en-US" dirty="0" err="1" smtClean="0"/>
              <a:t>Kriging</a:t>
            </a:r>
            <a:endParaRPr lang="en-US" dirty="0" smtClean="0"/>
          </a:p>
          <a:p>
            <a:pPr lvl="1"/>
            <a:r>
              <a:rPr lang="en-US" dirty="0" smtClean="0"/>
              <a:t>Fixed-Effects</a:t>
            </a:r>
          </a:p>
          <a:p>
            <a:pPr lvl="1"/>
            <a:r>
              <a:rPr lang="en-US" dirty="0" smtClean="0"/>
              <a:t>Response Surface Model</a:t>
            </a:r>
          </a:p>
          <a:p>
            <a:r>
              <a:rPr lang="en-US" dirty="0" smtClean="0"/>
              <a:t>Fixed-Effects (FE) </a:t>
            </a:r>
          </a:p>
          <a:p>
            <a:pPr lvl="1"/>
            <a:r>
              <a:rPr lang="en-US" dirty="0" smtClean="0"/>
              <a:t>Represents observed quantities in terms of explanatory variables that are treated as if the quantities were non-random</a:t>
            </a:r>
          </a:p>
          <a:p>
            <a:pPr lvl="1"/>
            <a:r>
              <a:rPr lang="en-US" dirty="0" smtClean="0"/>
              <a:t>Transparent and easy to implement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11916" y="1828459"/>
            <a:ext cx="3549079" cy="5808469"/>
            <a:chOff x="2539223" y="1328931"/>
            <a:chExt cx="3549079" cy="5808469"/>
          </a:xfrm>
        </p:grpSpPr>
        <p:pic>
          <p:nvPicPr>
            <p:cNvPr id="6" name="Picture 5" descr="Gaussian_Plume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rcRect l="42353" t="18182" r="11765" b="1818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4"/>
                <a:srcRect l="42353" t="18182" r="11765" b="18182"/>
                <a:stretch>
                  <a:fillRect/>
                </a:stretch>
              </p:blipFill>
            </mc:Fallback>
          </mc:AlternateContent>
          <p:spPr>
            <a:xfrm>
              <a:off x="2852490" y="1328931"/>
              <a:ext cx="3235812" cy="5808469"/>
            </a:xfrm>
            <a:prstGeom prst="rect">
              <a:avLst/>
            </a:prstGeom>
            <a:scene3d>
              <a:camera prst="orthographicFront">
                <a:rot lat="0" lon="0" rev="16260000"/>
              </a:camera>
              <a:lightRig rig="threePt" dir="t"/>
            </a:scene3d>
          </p:spPr>
        </p:pic>
        <p:sp>
          <p:nvSpPr>
            <p:cNvPr id="7" name="Rectangle 6"/>
            <p:cNvSpPr/>
            <p:nvPr/>
          </p:nvSpPr>
          <p:spPr>
            <a:xfrm>
              <a:off x="2539223" y="2387598"/>
              <a:ext cx="754310" cy="30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89619" y="5788915"/>
            <a:ext cx="5717114" cy="736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81670" y="2455326"/>
            <a:ext cx="5717114" cy="736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linear parametric fit will not work!</a:t>
            </a:r>
          </a:p>
          <a:p>
            <a:r>
              <a:rPr lang="en-US" dirty="0" smtClean="0"/>
              <a:t>Sensitivities behave like Gaussian plume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1839" y="2853254"/>
            <a:ext cx="2522385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err="1" smtClean="0"/>
              <a:t>Seinfield</a:t>
            </a:r>
            <a:r>
              <a:rPr lang="en-US" dirty="0" smtClean="0"/>
              <a:t> &amp; </a:t>
            </a:r>
            <a:r>
              <a:rPr lang="en-US" dirty="0" err="1" smtClean="0"/>
              <a:t>Pandis</a:t>
            </a:r>
            <a:r>
              <a:rPr lang="en-US" dirty="0" smtClean="0"/>
              <a:t> (1998)</a:t>
            </a:r>
            <a:endParaRPr lang="en-US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051051" y="2366423"/>
          <a:ext cx="5041900" cy="330200"/>
        </p:xfrm>
        <a:graphic>
          <a:graphicData uri="http://schemas.openxmlformats.org/presentationml/2006/ole">
            <p:oleObj spid="_x0000_s44035" name="Equation" r:id="rId5" imgW="5041900" imgH="33020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616062" y="5814316"/>
          <a:ext cx="2336007" cy="798150"/>
        </p:xfrm>
        <a:graphic>
          <a:graphicData uri="http://schemas.openxmlformats.org/presentationml/2006/ole">
            <p:oleObj spid="_x0000_s44036" name="Equation" r:id="rId6" imgW="1562100" imgH="5334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667041" y="6256864"/>
            <a:ext cx="787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22870" y="2696623"/>
            <a:ext cx="939800" cy="3915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17267" y="2696623"/>
            <a:ext cx="1081616" cy="3915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Sources to the left or right might behave differently…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binomial expansion for </a:t>
            </a:r>
            <a:r>
              <a:rPr lang="en-US" dirty="0" err="1" smtClean="0"/>
              <a:t>α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Fit parametric equation at each grid cell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Solve for P</a:t>
            </a:r>
            <a:r>
              <a:rPr lang="en-US" baseline="-25000" dirty="0" smtClean="0"/>
              <a:t>1</a:t>
            </a:r>
            <a:r>
              <a:rPr lang="en-US" dirty="0" smtClean="0"/>
              <a:t>…P</a:t>
            </a:r>
            <a:r>
              <a:rPr lang="en-US" baseline="-25000" dirty="0" smtClean="0"/>
              <a:t>11</a:t>
            </a:r>
            <a:r>
              <a:rPr lang="en-US" dirty="0" smtClean="0"/>
              <a:t> using R to minimize mean square error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18860" y="1836747"/>
            <a:ext cx="4175125" cy="1000119"/>
            <a:chOff x="1127654" y="2159000"/>
            <a:chExt cx="4175125" cy="1000119"/>
          </a:xfrm>
        </p:grpSpPr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1549929" y="2159000"/>
            <a:ext cx="3467100" cy="330200"/>
          </p:xfrm>
          <a:graphic>
            <a:graphicData uri="http://schemas.openxmlformats.org/presentationml/2006/ole">
              <p:oleObj spid="_x0000_s21507" name="Equation" r:id="rId3" imgW="3467100" imgH="330200" progId="Equation.3">
                <p:embed/>
              </p:oleObj>
            </a:graphicData>
          </a:graphic>
        </p:graphicFrame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1137179" y="2549519"/>
            <a:ext cx="1689100" cy="304800"/>
          </p:xfrm>
          <a:graphic>
            <a:graphicData uri="http://schemas.openxmlformats.org/presentationml/2006/ole">
              <p:oleObj spid="_x0000_s21508" name="Equation" r:id="rId4" imgW="1689100" imgH="304800" progId="Equation.3">
                <p:embed/>
              </p:oleObj>
            </a:graphicData>
          </a:graphic>
        </p:graphicFrame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1127654" y="2854319"/>
            <a:ext cx="1816100" cy="304800"/>
          </p:xfrm>
          <a:graphic>
            <a:graphicData uri="http://schemas.openxmlformats.org/presentationml/2006/ole">
              <p:oleObj spid="_x0000_s21509" name="Equation" r:id="rId5" imgW="1816100" imgH="304800" progId="Equation.3">
                <p:embed/>
              </p:oleObj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3513666" y="2549519"/>
            <a:ext cx="1676400" cy="304800"/>
          </p:xfrm>
          <a:graphic>
            <a:graphicData uri="http://schemas.openxmlformats.org/presentationml/2006/ole">
              <p:oleObj spid="_x0000_s21510" name="Equation" r:id="rId6" imgW="1676400" imgH="304800" progId="Equation.3">
                <p:embed/>
              </p:oleObj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3512079" y="2854319"/>
            <a:ext cx="1790700" cy="304800"/>
          </p:xfrm>
          <a:graphic>
            <a:graphicData uri="http://schemas.openxmlformats.org/presentationml/2006/ole">
              <p:oleObj spid="_x0000_s21511" name="Equation" r:id="rId7" imgW="1790700" imgH="304800" progId="Equation.3">
                <p:embed/>
              </p:oleObj>
            </a:graphicData>
          </a:graphic>
        </p:graphicFrame>
      </p:grp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2005013" y="4767263"/>
          <a:ext cx="5135563" cy="728662"/>
        </p:xfrm>
        <a:graphic>
          <a:graphicData uri="http://schemas.openxmlformats.org/presentationml/2006/ole">
            <p:oleObj spid="_x0000_s21520" name="Equation" r:id="rId8" imgW="4114800" imgH="584200" progId="Equation.3">
              <p:embed/>
            </p:oleObj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2057400" y="3627438"/>
          <a:ext cx="5029200" cy="330200"/>
        </p:xfrm>
        <a:graphic>
          <a:graphicData uri="http://schemas.openxmlformats.org/presentationml/2006/ole">
            <p:oleObj spid="_x0000_s21521" name="Equation" r:id="rId9" imgW="5029200" imgH="330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DCO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LADCO_template2.potx</Template>
  <TotalTime>27986</TotalTime>
  <Words>875</Words>
  <Application>Microsoft Macintosh PowerPoint</Application>
  <PresentationFormat>On-screen Show (4:3)</PresentationFormat>
  <Paragraphs>158</Paragraphs>
  <Slides>27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LADCO_template2</vt:lpstr>
      <vt:lpstr>Equation</vt:lpstr>
      <vt:lpstr>Development of an Ozone Screening Tool for the Midwest</vt:lpstr>
      <vt:lpstr>Motivation</vt:lpstr>
      <vt:lpstr>Reduced Form Models</vt:lpstr>
      <vt:lpstr>Background</vt:lpstr>
      <vt:lpstr>Background</vt:lpstr>
      <vt:lpstr>Problem Statement</vt:lpstr>
      <vt:lpstr>Statistical Models</vt:lpstr>
      <vt:lpstr>Methodology</vt:lpstr>
      <vt:lpstr>Methodology</vt:lpstr>
      <vt:lpstr>Methodology</vt:lpstr>
      <vt:lpstr>Methodology</vt:lpstr>
      <vt:lpstr>Methodology</vt:lpstr>
      <vt:lpstr>Methodology</vt:lpstr>
      <vt:lpstr>Sensitivities from CAMx HDDM vs. FE</vt:lpstr>
      <vt:lpstr>Training Data Point 2</vt:lpstr>
      <vt:lpstr>Training Data Point 5</vt:lpstr>
      <vt:lpstr>Training Data Point 6</vt:lpstr>
      <vt:lpstr>Training Data Point 9</vt:lpstr>
      <vt:lpstr>Training Data Point 18</vt:lpstr>
      <vt:lpstr>Testing Point 1</vt:lpstr>
      <vt:lpstr>Testing Point 2</vt:lpstr>
      <vt:lpstr>Testing Point 3</vt:lpstr>
      <vt:lpstr>Summary</vt:lpstr>
      <vt:lpstr>Future Work</vt:lpstr>
      <vt:lpstr>Acknowledgments</vt:lpstr>
      <vt:lpstr>20 HDDM Modeled Point Sources</vt:lpstr>
      <vt:lpstr>LADCO 2007 Modeling Platform</vt:lpstr>
    </vt:vector>
  </TitlesOfParts>
  <Company>LADCO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Title</dc:title>
  <dc:creator>Alexander Cohan</dc:creator>
  <cp:lastModifiedBy>Alexander Cohan</cp:lastModifiedBy>
  <cp:revision>58</cp:revision>
  <cp:lastPrinted>2013-10-26T19:05:09Z</cp:lastPrinted>
  <dcterms:created xsi:type="dcterms:W3CDTF">2013-10-26T19:02:26Z</dcterms:created>
  <dcterms:modified xsi:type="dcterms:W3CDTF">2013-10-26T19:39:21Z</dcterms:modified>
</cp:coreProperties>
</file>