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86" r:id="rId3"/>
    <p:sldId id="28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8" r:id="rId13"/>
    <p:sldId id="293" r:id="rId14"/>
    <p:sldId id="271" r:id="rId15"/>
    <p:sldId id="272" r:id="rId16"/>
    <p:sldId id="305" r:id="rId17"/>
    <p:sldId id="307" r:id="rId18"/>
    <p:sldId id="308" r:id="rId19"/>
    <p:sldId id="299" r:id="rId20"/>
    <p:sldId id="304" r:id="rId21"/>
    <p:sldId id="302" r:id="rId22"/>
    <p:sldId id="316" r:id="rId23"/>
    <p:sldId id="317" r:id="rId24"/>
    <p:sldId id="281" r:id="rId25"/>
    <p:sldId id="296" r:id="rId26"/>
    <p:sldId id="311" r:id="rId27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9B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817" autoAdjust="0"/>
  </p:normalViewPr>
  <p:slideViewPr>
    <p:cSldViewPr snapToGrid="0" snapToObjects="1">
      <p:cViewPr>
        <p:scale>
          <a:sx n="100" d="100"/>
          <a:sy n="100" d="100"/>
        </p:scale>
        <p:origin x="-1560" y="-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Relationship Id="rId2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21.emf"/><Relationship Id="rId1" Type="http://schemas.openxmlformats.org/officeDocument/2006/relationships/image" Target="../media/image19.emf"/><Relationship Id="rId2" Type="http://schemas.openxmlformats.org/officeDocument/2006/relationships/image" Target="../media/image20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12-06-13T13:40:31.33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16016 15452,'0'0,"0"0,0 0,0-18,0 0,0 18,0-17,0 17,0 0,0 0,0 0,0-18,0 18,18 0,-18-18,0 1,0 17,0 0,17 0,-17 0,18 0,-18-18,18 18,-18 0,17 0,-17 0,0 0,18 0,-18-17,18 17,-1 0,-17 0,18 0,-18-18,0 18,0-18,0 18,0-17,0 17,0-18,18 18,-1 0,-17-18,0 18,0 0,0-17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C65CD-1153-A045-A874-21D6033E7294}" type="datetimeFigureOut">
              <a:rPr kumimoji="1" lang="zh-TW" altLang="en-US" smtClean="0"/>
              <a:t>13/10/30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35A58-63DE-4341-80A0-A8614C16F4F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31332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100" dirty="0" smtClean="0">
              <a:solidFill>
                <a:srgbClr val="3B4A1F"/>
              </a:solidFill>
              <a:latin typeface="Verdana"/>
              <a:cs typeface="Verdan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35A58-63DE-4341-80A0-A8614C16F4F6}" type="slidenum">
              <a:rPr kumimoji="1" lang="zh-TW" altLang="en-US" smtClean="0"/>
              <a:t>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90128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dirty="0" smtClean="0"/>
              <a:t>that includes point, line and area emission sources.</a:t>
            </a:r>
          </a:p>
          <a:p>
            <a:r>
              <a:rPr kumimoji="1" lang="en-US" altLang="zh-TW" sz="1200" dirty="0" smtClean="0"/>
              <a:t>Gas-phase</a:t>
            </a:r>
            <a:r>
              <a:rPr kumimoji="1" lang="en-US" altLang="zh-TW" sz="1200" baseline="0" dirty="0" smtClean="0"/>
              <a:t> chemistry utilizes CB05 chemical mechanism.</a:t>
            </a:r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35A58-63DE-4341-80A0-A8614C16F4F6}" type="slidenum">
              <a:rPr kumimoji="1" lang="zh-TW" altLang="en-US" smtClean="0"/>
              <a:t>10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91172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smtClean="0"/>
              <a:t>Color</a:t>
            </a:r>
            <a:r>
              <a:rPr kumimoji="1" lang="en-US" altLang="zh-TW" baseline="0" dirty="0" smtClean="0"/>
              <a:t> scale of red and above indicate o3 </a:t>
            </a:r>
            <a:r>
              <a:rPr kumimoji="1" lang="en-US" altLang="zh-TW" baseline="0" dirty="0" err="1" smtClean="0"/>
              <a:t>exceedance</a:t>
            </a:r>
            <a:r>
              <a:rPr kumimoji="1" lang="en-US" altLang="zh-TW" baseline="0" dirty="0" smtClean="0"/>
              <a:t>. </a:t>
            </a:r>
          </a:p>
          <a:p>
            <a:r>
              <a:rPr kumimoji="1" lang="en-US" altLang="zh-TW" baseline="0" dirty="0" smtClean="0"/>
              <a:t>For high </a:t>
            </a:r>
            <a:r>
              <a:rPr kumimoji="1" lang="en-US" altLang="zh-TW" baseline="0" dirty="0" err="1" smtClean="0"/>
              <a:t>Nox</a:t>
            </a:r>
            <a:r>
              <a:rPr kumimoji="1" lang="en-US" altLang="zh-TW" baseline="0" dirty="0" smtClean="0"/>
              <a:t> areas, </a:t>
            </a:r>
            <a:r>
              <a:rPr kumimoji="1" lang="en-US" altLang="zh-TW" baseline="0" dirty="0" err="1" smtClean="0"/>
              <a:t>Nox</a:t>
            </a:r>
            <a:r>
              <a:rPr kumimoji="1" lang="en-US" altLang="zh-TW" baseline="0" dirty="0" smtClean="0"/>
              <a:t> </a:t>
            </a:r>
            <a:r>
              <a:rPr kumimoji="1" lang="en-US" altLang="zh-TW" baseline="0" dirty="0" err="1" smtClean="0"/>
              <a:t>disbenefit</a:t>
            </a:r>
            <a:r>
              <a:rPr kumimoji="1" lang="en-US" altLang="zh-TW" baseline="0" dirty="0" smtClean="0"/>
              <a:t> occurs for most of urban areas.</a:t>
            </a:r>
          </a:p>
          <a:p>
            <a:r>
              <a:rPr kumimoji="1" lang="en-US" altLang="zh-TW" baseline="0" dirty="0" smtClean="0"/>
              <a:t>A positive </a:t>
            </a:r>
            <a:r>
              <a:rPr kumimoji="1" lang="en-US" altLang="zh-TW" baseline="0" dirty="0" err="1" smtClean="0"/>
              <a:t>Nox</a:t>
            </a:r>
            <a:r>
              <a:rPr kumimoji="1" lang="en-US" altLang="zh-TW" baseline="0" dirty="0" smtClean="0"/>
              <a:t> sensitivity in downwind areas indicating control </a:t>
            </a:r>
            <a:r>
              <a:rPr kumimoji="1" lang="en-US" altLang="zh-TW" baseline="0" dirty="0" err="1" smtClean="0"/>
              <a:t>nox</a:t>
            </a:r>
            <a:r>
              <a:rPr kumimoji="1" lang="en-US" altLang="zh-TW" baseline="0" dirty="0" smtClean="0"/>
              <a:t> is efficient.</a:t>
            </a:r>
          </a:p>
          <a:p>
            <a:r>
              <a:rPr kumimoji="1" lang="en-US" altLang="zh-TW" baseline="0" dirty="0" smtClean="0"/>
              <a:t>For sensitivity to VOC, it is always positive.</a:t>
            </a:r>
          </a:p>
          <a:p>
            <a:endParaRPr kumimoji="1" lang="zh-TW" altLang="en-US" dirty="0" smtClean="0"/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35A58-63DE-4341-80A0-A8614C16F4F6}" type="slidenum">
              <a:rPr kumimoji="1" lang="zh-TW" altLang="en-US" smtClean="0"/>
              <a:t>14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86945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>
                <a:latin typeface="Calibri" charset="0"/>
                <a:cs typeface="新細明體" charset="0"/>
              </a:rPr>
              <a:t>Ozone Background Value: 35ppb</a:t>
            </a:r>
          </a:p>
          <a:p>
            <a:r>
              <a:rPr lang="en-US" altLang="zh-TW" dirty="0" smtClean="0">
                <a:latin typeface="Calibri" charset="0"/>
                <a:cs typeface="新細明體" charset="0"/>
              </a:rPr>
              <a:t>The cross effect is more pronounced during the daytime (No.1: TKCRONOX)</a:t>
            </a:r>
            <a:endParaRPr lang="zh-TW" altLang="en-US" dirty="0" smtClean="0">
              <a:latin typeface="Calibri" charset="0"/>
              <a:cs typeface="新細明體" charset="0"/>
            </a:endParaRPr>
          </a:p>
          <a:p>
            <a:endParaRPr kumimoji="1" lang="zh-TW" altLang="en-US" dirty="0" smtClean="0"/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35A58-63DE-4341-80A0-A8614C16F4F6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57776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20124D-EFC9-4D25-A504-1642CEB1FBC2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4283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20124D-EFC9-4D25-A504-1642CEB1FBC2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4283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 smtClean="0"/>
              <a:t>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E02F-84F4-5D41-9E9B-9A048DF51C15}" type="datetimeFigureOut">
              <a:rPr kumimoji="1" lang="zh-TW" altLang="en-US" smtClean="0"/>
              <a:t>13/10/30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6F0B7-64C6-B441-83CE-689FCB27D3E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50727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E02F-84F4-5D41-9E9B-9A048DF51C15}" type="datetimeFigureOut">
              <a:rPr kumimoji="1" lang="zh-TW" altLang="en-US" smtClean="0"/>
              <a:t>13/10/30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6F0B7-64C6-B441-83CE-689FCB27D3E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19717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E02F-84F4-5D41-9E9B-9A048DF51C15}" type="datetimeFigureOut">
              <a:rPr kumimoji="1" lang="zh-TW" altLang="en-US" smtClean="0"/>
              <a:t>13/10/30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6F0B7-64C6-B441-83CE-689FCB27D3E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67015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E02F-84F4-5D41-9E9B-9A048DF51C15}" type="datetimeFigureOut">
              <a:rPr kumimoji="1" lang="zh-TW" altLang="en-US" smtClean="0"/>
              <a:t>13/10/30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6F0B7-64C6-B441-83CE-689FCB27D3E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04918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E02F-84F4-5D41-9E9B-9A048DF51C15}" type="datetimeFigureOut">
              <a:rPr kumimoji="1" lang="zh-TW" altLang="en-US" smtClean="0"/>
              <a:t>13/10/30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6F0B7-64C6-B441-83CE-689FCB27D3E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28539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E02F-84F4-5D41-9E9B-9A048DF51C15}" type="datetimeFigureOut">
              <a:rPr kumimoji="1" lang="zh-TW" altLang="en-US" smtClean="0"/>
              <a:t>13/10/30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6F0B7-64C6-B441-83CE-689FCB27D3E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59908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E02F-84F4-5D41-9E9B-9A048DF51C15}" type="datetimeFigureOut">
              <a:rPr kumimoji="1" lang="zh-TW" altLang="en-US" smtClean="0"/>
              <a:t>13/10/30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6F0B7-64C6-B441-83CE-689FCB27D3E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73831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E02F-84F4-5D41-9E9B-9A048DF51C15}" type="datetimeFigureOut">
              <a:rPr kumimoji="1" lang="zh-TW" altLang="en-US" smtClean="0"/>
              <a:t>13/10/30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6F0B7-64C6-B441-83CE-689FCB27D3E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96725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E02F-84F4-5D41-9E9B-9A048DF51C15}" type="datetimeFigureOut">
              <a:rPr kumimoji="1" lang="zh-TW" altLang="en-US" smtClean="0"/>
              <a:t>13/10/30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6F0B7-64C6-B441-83CE-689FCB27D3E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71623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E02F-84F4-5D41-9E9B-9A048DF51C15}" type="datetimeFigureOut">
              <a:rPr kumimoji="1" lang="zh-TW" altLang="en-US" smtClean="0"/>
              <a:t>13/10/30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6F0B7-64C6-B441-83CE-689FCB27D3E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7962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E02F-84F4-5D41-9E9B-9A048DF51C15}" type="datetimeFigureOut">
              <a:rPr kumimoji="1" lang="zh-TW" altLang="en-US" smtClean="0"/>
              <a:t>13/10/30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6F0B7-64C6-B441-83CE-689FCB27D3E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68912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AE02F-84F4-5D41-9E9B-9A048DF51C15}" type="datetimeFigureOut">
              <a:rPr kumimoji="1" lang="zh-TW" altLang="en-US" smtClean="0"/>
              <a:t>13/10/30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6F0B7-64C6-B441-83CE-689FCB27D3E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00381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5.gif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35.png"/><Relationship Id="rId7" Type="http://schemas.openxmlformats.org/officeDocument/2006/relationships/image" Target="../media/image34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9.gif"/><Relationship Id="rId5" Type="http://schemas.openxmlformats.org/officeDocument/2006/relationships/image" Target="../media/image10.gif"/><Relationship Id="rId6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13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1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1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17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1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0.bin"/><Relationship Id="rId12" Type="http://schemas.openxmlformats.org/officeDocument/2006/relationships/image" Target="../media/image21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5.png"/><Relationship Id="rId4" Type="http://schemas.openxmlformats.org/officeDocument/2006/relationships/image" Target="../media/image22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19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20.emf"/><Relationship Id="rId9" Type="http://schemas.openxmlformats.org/officeDocument/2006/relationships/oleObject" Target="../embeddings/oleObject9.bin"/><Relationship Id="rId10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9240762" y="19957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5" name="부제목 2"/>
          <p:cNvSpPr>
            <a:spLocks noGrp="1"/>
          </p:cNvSpPr>
          <p:nvPr>
            <p:ph type="subTitle" idx="1"/>
          </p:nvPr>
        </p:nvSpPr>
        <p:spPr>
          <a:xfrm>
            <a:off x="251520" y="3813830"/>
            <a:ext cx="8640960" cy="2880320"/>
          </a:xfrm>
          <a:noFill/>
        </p:spPr>
        <p:txBody>
          <a:bodyPr/>
          <a:lstStyle/>
          <a:p>
            <a:pPr algn="ctr"/>
            <a:endParaRPr lang="en-US" altLang="ko-KR" sz="2000" dirty="0">
              <a:solidFill>
                <a:srgbClr val="9D5913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endParaRPr lang="en-US" altLang="ko-KR" sz="2000" dirty="0" smtClean="0">
              <a:solidFill>
                <a:srgbClr val="9D5913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endParaRPr lang="en-US" altLang="ko-KR" sz="2000" dirty="0" smtClean="0">
              <a:solidFill>
                <a:srgbClr val="9D5913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endParaRPr lang="en-US" altLang="ko-KR" sz="2000" dirty="0" smtClean="0">
              <a:solidFill>
                <a:srgbClr val="9D5913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en-US" altLang="ko-KR" sz="2000" u="sng" dirty="0" smtClean="0">
                <a:solidFill>
                  <a:srgbClr val="9D5913"/>
                </a:solidFill>
                <a:latin typeface="맑은 고딕" pitchFamily="50" charset="-127"/>
                <a:ea typeface="맑은 고딕" pitchFamily="50" charset="-127"/>
              </a:rPr>
              <a:t>Fang-Yi Cheng</a:t>
            </a:r>
            <a:r>
              <a:rPr lang="en-US" altLang="ko-KR" sz="2000" baseline="30000" dirty="0" smtClean="0">
                <a:solidFill>
                  <a:srgbClr val="9D5913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en-US" altLang="ko-KR" sz="2000" dirty="0" smtClean="0">
                <a:solidFill>
                  <a:srgbClr val="9D5913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en-US" altLang="ko-KR" sz="2000" dirty="0" err="1" smtClean="0">
                <a:solidFill>
                  <a:srgbClr val="9D5913"/>
                </a:solidFill>
                <a:latin typeface="맑은 고딕" pitchFamily="50" charset="-127"/>
                <a:ea typeface="맑은 고딕" pitchFamily="50" charset="-127"/>
              </a:rPr>
              <a:t>Meng-Ching</a:t>
            </a:r>
            <a:r>
              <a:rPr lang="en-US" altLang="ko-KR" sz="2000" dirty="0" smtClean="0">
                <a:solidFill>
                  <a:srgbClr val="9D5913"/>
                </a:solidFill>
                <a:latin typeface="맑은 고딕" pitchFamily="50" charset="-127"/>
                <a:ea typeface="맑은 고딕" pitchFamily="50" charset="-127"/>
              </a:rPr>
              <a:t> Wu</a:t>
            </a:r>
            <a:r>
              <a:rPr lang="en-US" altLang="ko-KR" sz="2000" baseline="30000" dirty="0" smtClean="0">
                <a:solidFill>
                  <a:srgbClr val="9D5913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en-US" altLang="ko-KR" sz="2000" dirty="0" smtClean="0">
                <a:solidFill>
                  <a:srgbClr val="9D5913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en-US" altLang="ko-KR" sz="2000" dirty="0" err="1" smtClean="0">
                <a:solidFill>
                  <a:srgbClr val="9D5913"/>
                </a:solidFill>
                <a:latin typeface="맑은 고딕" pitchFamily="50" charset="-127"/>
                <a:ea typeface="맑은 고딕" pitchFamily="50" charset="-127"/>
              </a:rPr>
              <a:t>Ka-Wa</a:t>
            </a:r>
            <a:r>
              <a:rPr lang="en-US" altLang="ko-KR" sz="2000" dirty="0" smtClean="0">
                <a:solidFill>
                  <a:srgbClr val="9D5913"/>
                </a:solidFill>
                <a:latin typeface="맑은 고딕" pitchFamily="50" charset="-127"/>
                <a:ea typeface="맑은 고딕" pitchFamily="50" charset="-127"/>
              </a:rPr>
              <a:t> Chan</a:t>
            </a:r>
            <a:r>
              <a:rPr lang="en-US" altLang="ko-KR" sz="2000" baseline="30000" dirty="0">
                <a:solidFill>
                  <a:srgbClr val="9D5913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en-US" altLang="ko-KR" sz="2000" dirty="0" smtClean="0">
                <a:solidFill>
                  <a:srgbClr val="9D5913"/>
                </a:solidFill>
                <a:latin typeface="맑은 고딕" pitchFamily="50" charset="-127"/>
                <a:ea typeface="맑은 고딕" pitchFamily="50" charset="-127"/>
              </a:rPr>
              <a:t> and </a:t>
            </a:r>
            <a:r>
              <a:rPr lang="en-US" altLang="ko-KR" sz="2000" dirty="0" err="1" smtClean="0">
                <a:solidFill>
                  <a:srgbClr val="9D5913"/>
                </a:solidFill>
                <a:latin typeface="맑은 고딕" pitchFamily="50" charset="-127"/>
                <a:ea typeface="맑은 고딕" pitchFamily="50" charset="-127"/>
              </a:rPr>
              <a:t>Soontae</a:t>
            </a:r>
            <a:r>
              <a:rPr lang="en-US" altLang="ko-KR" sz="2000" dirty="0" smtClean="0">
                <a:solidFill>
                  <a:srgbClr val="9D5913"/>
                </a:solidFill>
                <a:latin typeface="맑은 고딕" pitchFamily="50" charset="-127"/>
                <a:ea typeface="맑은 고딕" pitchFamily="50" charset="-127"/>
              </a:rPr>
              <a:t> Kim</a:t>
            </a:r>
            <a:r>
              <a:rPr lang="en-US" altLang="ko-KR" sz="2000" baseline="30000" dirty="0" smtClean="0">
                <a:solidFill>
                  <a:srgbClr val="9D5913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endParaRPr lang="en-US" altLang="ko-KR" sz="2000" dirty="0" smtClean="0">
              <a:solidFill>
                <a:srgbClr val="9D5913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en-US" altLang="ko-KR" sz="2000" baseline="30000" dirty="0">
                <a:solidFill>
                  <a:srgbClr val="9D5913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en-US" altLang="ko-KR" sz="2000" dirty="0" smtClean="0">
                <a:solidFill>
                  <a:srgbClr val="9D5913"/>
                </a:solidFill>
                <a:latin typeface="맑은 고딕" pitchFamily="50" charset="-127"/>
                <a:ea typeface="맑은 고딕" pitchFamily="50" charset="-127"/>
              </a:rPr>
              <a:t>Dept. of Atmospheric Sciences, National Central University, Taiwan</a:t>
            </a:r>
          </a:p>
          <a:p>
            <a:pPr algn="ctr"/>
            <a:r>
              <a:rPr lang="en-US" altLang="ko-KR" sz="2000" baseline="30000" dirty="0" smtClean="0">
                <a:solidFill>
                  <a:srgbClr val="9D5913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en-US" altLang="ko-KR" sz="2000" dirty="0" smtClean="0">
                <a:solidFill>
                  <a:srgbClr val="9D5913"/>
                </a:solidFill>
                <a:latin typeface="맑은 고딕" pitchFamily="50" charset="-127"/>
                <a:ea typeface="맑은 고딕" pitchFamily="50" charset="-127"/>
              </a:rPr>
              <a:t>Dept. of </a:t>
            </a:r>
            <a:r>
              <a:rPr lang="en-US" altLang="ko-KR" sz="2000" dirty="0" err="1" smtClean="0">
                <a:solidFill>
                  <a:srgbClr val="9D5913"/>
                </a:solidFill>
                <a:latin typeface="맑은 고딕" pitchFamily="50" charset="-127"/>
                <a:ea typeface="맑은 고딕" pitchFamily="50" charset="-127"/>
              </a:rPr>
              <a:t>Env</a:t>
            </a:r>
            <a:r>
              <a:rPr lang="en-US" altLang="ko-KR" sz="2000" dirty="0" smtClean="0">
                <a:solidFill>
                  <a:srgbClr val="9D5913"/>
                </a:solidFill>
                <a:latin typeface="맑은 고딕" pitchFamily="50" charset="-127"/>
                <a:ea typeface="맑은 고딕" pitchFamily="50" charset="-127"/>
              </a:rPr>
              <a:t>. Engineering, </a:t>
            </a:r>
            <a:r>
              <a:rPr lang="en-US" altLang="ko-KR" sz="2000" dirty="0" err="1" smtClean="0">
                <a:solidFill>
                  <a:srgbClr val="9D5913"/>
                </a:solidFill>
                <a:latin typeface="맑은 고딕" pitchFamily="50" charset="-127"/>
                <a:ea typeface="맑은 고딕" pitchFamily="50" charset="-127"/>
              </a:rPr>
              <a:t>Ajou</a:t>
            </a:r>
            <a:r>
              <a:rPr lang="en-US" altLang="ko-KR" sz="2000" dirty="0" smtClean="0">
                <a:solidFill>
                  <a:srgbClr val="9D5913"/>
                </a:solidFill>
                <a:latin typeface="맑은 고딕" pitchFamily="50" charset="-127"/>
                <a:ea typeface="맑은 고딕" pitchFamily="50" charset="-127"/>
              </a:rPr>
              <a:t> University, Korea</a:t>
            </a:r>
            <a:endParaRPr lang="ko-KR" altLang="en-US" sz="2000" dirty="0">
              <a:solidFill>
                <a:srgbClr val="9D5913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12212" y="0"/>
            <a:ext cx="9144001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TW" dirty="0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2013 CMAS user’s workshop</a:t>
            </a:r>
            <a:endParaRPr lang="en-US" altLang="ko-KR" dirty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4" y="1035238"/>
            <a:ext cx="3602644" cy="1701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4" name="文字方塊 13"/>
          <p:cNvSpPr txBox="1"/>
          <p:nvPr/>
        </p:nvSpPr>
        <p:spPr>
          <a:xfrm>
            <a:off x="0" y="3610243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800" b="1" dirty="0" smtClean="0">
                <a:latin typeface="Arial"/>
                <a:cs typeface="Arial"/>
              </a:rPr>
              <a:t>Study uncertainty of simulated O</a:t>
            </a:r>
            <a:r>
              <a:rPr kumimoji="1" lang="en-US" altLang="zh-TW" sz="2800" b="1" baseline="-25000" dirty="0" smtClean="0">
                <a:latin typeface="Arial"/>
                <a:cs typeface="Arial"/>
              </a:rPr>
              <a:t>3</a:t>
            </a:r>
            <a:r>
              <a:rPr kumimoji="1" lang="en-US" altLang="zh-TW" sz="2800" b="1" dirty="0" smtClean="0">
                <a:latin typeface="Arial"/>
                <a:cs typeface="Arial"/>
              </a:rPr>
              <a:t> in Taiwan</a:t>
            </a:r>
          </a:p>
          <a:p>
            <a:pPr algn="ctr"/>
            <a:r>
              <a:rPr kumimoji="1" lang="en-US" altLang="zh-TW" sz="2800" b="1" dirty="0" smtClean="0">
                <a:latin typeface="Arial"/>
                <a:cs typeface="Arial"/>
              </a:rPr>
              <a:t> using CMAQ-</a:t>
            </a:r>
            <a:r>
              <a:rPr kumimoji="1" lang="en-US" altLang="zh-TW" sz="2800" b="1" dirty="0" smtClean="0">
                <a:latin typeface="Arial"/>
                <a:cs typeface="Arial"/>
              </a:rPr>
              <a:t>HDDM: preliminary result</a:t>
            </a:r>
            <a:endParaRPr kumimoji="1" lang="zh-TW" altLang="en-US" sz="2800" b="1" dirty="0">
              <a:latin typeface="Arial"/>
              <a:cs typeface="Arial"/>
            </a:endParaRPr>
          </a:p>
        </p:txBody>
      </p:sp>
      <p:pic>
        <p:nvPicPr>
          <p:cNvPr id="15" name="Picture 6" descr="ncu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2" t="30057" r="12917" b="17635"/>
          <a:stretch>
            <a:fillRect/>
          </a:stretch>
        </p:blipFill>
        <p:spPr bwMode="auto">
          <a:xfrm>
            <a:off x="26501042" y="777007"/>
            <a:ext cx="3238313" cy="311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-1025838" y="4762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pic>
        <p:nvPicPr>
          <p:cNvPr id="16" name="Picture 6" descr="ncu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2" t="30057" r="12917" b="17635"/>
          <a:stretch>
            <a:fillRect/>
          </a:stretch>
        </p:blipFill>
        <p:spPr bwMode="auto">
          <a:xfrm>
            <a:off x="26653442" y="929407"/>
            <a:ext cx="3238313" cy="311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7" name="Picture 6" descr="ncu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2" t="30057" r="12917" b="17635"/>
          <a:stretch>
            <a:fillRect/>
          </a:stretch>
        </p:blipFill>
        <p:spPr bwMode="auto">
          <a:xfrm>
            <a:off x="26805842" y="1081807"/>
            <a:ext cx="3238313" cy="311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4" y="424830"/>
            <a:ext cx="9144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37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2"/>
          <p:cNvSpPr txBox="1">
            <a:spLocks/>
          </p:cNvSpPr>
          <p:nvPr/>
        </p:nvSpPr>
        <p:spPr>
          <a:xfrm>
            <a:off x="0" y="-27384"/>
            <a:ext cx="9180512" cy="5635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>
            <a:normAutofit fontScale="97500" lnSpcReduction="10000"/>
          </a:bodyPr>
          <a:lstStyle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2pPr>
            <a:lvl3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3pPr>
            <a:lvl4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4pPr>
            <a:lvl5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5pPr>
            <a:lvl6pPr marL="4572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6pPr>
            <a:lvl7pPr marL="9144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7pPr>
            <a:lvl8pPr marL="13716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8pPr>
            <a:lvl9pPr marL="18288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9pPr>
          </a:lstStyle>
          <a:p>
            <a:r>
              <a:rPr lang="en-US" altLang="ko-KR" dirty="0" smtClean="0"/>
              <a:t>Model Configuration</a:t>
            </a:r>
            <a:endParaRPr lang="ko-KR" altLang="en-US" dirty="0"/>
          </a:p>
        </p:txBody>
      </p:sp>
      <p:sp>
        <p:nvSpPr>
          <p:cNvPr id="3" name="矩形 2"/>
          <p:cNvSpPr/>
          <p:nvPr/>
        </p:nvSpPr>
        <p:spPr>
          <a:xfrm>
            <a:off x="107504" y="620688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altLang="zh-TW" sz="2000" dirty="0" smtClean="0"/>
              <a:t>WRFv3.5 with </a:t>
            </a:r>
            <a:r>
              <a:rPr lang="en-US" altLang="zh-TW" sz="2000" dirty="0"/>
              <a:t>s</a:t>
            </a:r>
            <a:r>
              <a:rPr lang="en-US" altLang="zh-TW" sz="2000" dirty="0" smtClean="0"/>
              <a:t>patial resolution 27</a:t>
            </a:r>
            <a:r>
              <a:rPr lang="en-US" altLang="zh-TW" sz="2000" dirty="0" smtClean="0">
                <a:sym typeface="Wingdings"/>
              </a:rPr>
              <a:t>, 9, </a:t>
            </a:r>
            <a:r>
              <a:rPr lang="en-US" altLang="zh-TW" sz="2000" b="1" dirty="0" smtClean="0">
                <a:solidFill>
                  <a:srgbClr val="FF0000"/>
                </a:solidFill>
                <a:sym typeface="Wingdings"/>
              </a:rPr>
              <a:t>3-km</a:t>
            </a:r>
            <a:endParaRPr lang="en-US" altLang="zh-TW" sz="2000" b="1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•"/>
            </a:pPr>
            <a:r>
              <a:rPr lang="en-US" altLang="zh-TW" sz="2000" dirty="0" smtClean="0"/>
              <a:t>Anthropogenic emission were </a:t>
            </a:r>
            <a:r>
              <a:rPr lang="en-US" altLang="zh-TW" sz="2000" dirty="0"/>
              <a:t>prepared using</a:t>
            </a:r>
            <a:r>
              <a:rPr lang="en-US" altLang="zh-TW" sz="2000" dirty="0">
                <a:solidFill>
                  <a:srgbClr val="FF0000"/>
                </a:solidFill>
              </a:rPr>
              <a:t> 2007 Taiwan Emission Data System version 7.0</a:t>
            </a:r>
            <a:r>
              <a:rPr lang="en-US" altLang="zh-TW" sz="2000" dirty="0"/>
              <a:t> </a:t>
            </a:r>
            <a:endParaRPr lang="en-US" altLang="zh-TW" sz="2000" dirty="0" smtClean="0"/>
          </a:p>
          <a:p>
            <a:pPr marL="285750" indent="-285750">
              <a:buFontTx/>
              <a:buChar char="•"/>
            </a:pPr>
            <a:r>
              <a:rPr lang="en-US" altLang="zh-TW" sz="2000" dirty="0">
                <a:solidFill>
                  <a:srgbClr val="FF0000"/>
                </a:solidFill>
              </a:rPr>
              <a:t>B</a:t>
            </a:r>
            <a:r>
              <a:rPr lang="en-US" altLang="zh-TW" sz="2000" dirty="0" smtClean="0">
                <a:solidFill>
                  <a:srgbClr val="FF0000"/>
                </a:solidFill>
              </a:rPr>
              <a:t>iogenic</a:t>
            </a:r>
            <a:r>
              <a:rPr lang="en-US" altLang="zh-TW" sz="2000" dirty="0" smtClean="0"/>
              <a:t> </a:t>
            </a:r>
            <a:r>
              <a:rPr lang="en-US" altLang="zh-TW" sz="2000" dirty="0"/>
              <a:t>emissions were prepared using </a:t>
            </a:r>
            <a:r>
              <a:rPr lang="en-US" altLang="zh-TW" sz="2000" dirty="0" smtClean="0">
                <a:solidFill>
                  <a:srgbClr val="FF0000"/>
                </a:solidFill>
              </a:rPr>
              <a:t>MEGAN</a:t>
            </a:r>
            <a:r>
              <a:rPr lang="en-US" altLang="zh-TW" sz="2000" dirty="0" smtClean="0"/>
              <a:t> </a:t>
            </a:r>
            <a:r>
              <a:rPr lang="en-US" altLang="zh-TW" sz="2000" dirty="0"/>
              <a:t>model </a:t>
            </a:r>
            <a:r>
              <a:rPr lang="en-US" altLang="zh-TW" sz="2000" dirty="0" smtClean="0"/>
              <a:t>system</a:t>
            </a:r>
          </a:p>
          <a:p>
            <a:pPr marL="285750" indent="-285750">
              <a:buFontTx/>
              <a:buChar char="•"/>
            </a:pPr>
            <a:r>
              <a:rPr lang="en-US" altLang="zh-TW" sz="2000" dirty="0" smtClean="0"/>
              <a:t>CB05 chemical mechanism/AERO5 aerosol module</a:t>
            </a:r>
          </a:p>
          <a:p>
            <a:pPr marL="285750" indent="-285750">
              <a:buFontTx/>
              <a:buChar char="•"/>
            </a:pPr>
            <a:r>
              <a:rPr lang="en-US" altLang="zh-TW" sz="2000" dirty="0" smtClean="0"/>
              <a:t>CMAQ-HDDM v4.7.1 (focus on </a:t>
            </a:r>
            <a:r>
              <a:rPr lang="en-US" altLang="zh-TW" sz="2000" dirty="0" smtClean="0">
                <a:solidFill>
                  <a:srgbClr val="FF0000"/>
                </a:solidFill>
              </a:rPr>
              <a:t>3-km</a:t>
            </a:r>
            <a:r>
              <a:rPr lang="en-US" altLang="zh-TW" sz="2000" dirty="0" smtClean="0"/>
              <a:t> domain)</a:t>
            </a:r>
            <a:endParaRPr lang="zh-TW" altLang="en-US" sz="20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r="4167"/>
          <a:stretch/>
        </p:blipFill>
        <p:spPr>
          <a:xfrm>
            <a:off x="899592" y="2924944"/>
            <a:ext cx="7618073" cy="383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57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2"/>
          <p:cNvSpPr txBox="1">
            <a:spLocks/>
          </p:cNvSpPr>
          <p:nvPr/>
        </p:nvSpPr>
        <p:spPr>
          <a:xfrm>
            <a:off x="0" y="-27384"/>
            <a:ext cx="9180512" cy="5635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>
            <a:normAutofit fontScale="97500" lnSpcReduction="10000"/>
          </a:bodyPr>
          <a:lstStyle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2pPr>
            <a:lvl3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3pPr>
            <a:lvl4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4pPr>
            <a:lvl5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5pPr>
            <a:lvl6pPr marL="4572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6pPr>
            <a:lvl7pPr marL="9144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7pPr>
            <a:lvl8pPr marL="13716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8pPr>
            <a:lvl9pPr marL="18288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9pPr>
          </a:lstStyle>
          <a:p>
            <a:r>
              <a:rPr lang="en-US" altLang="ko-KR" dirty="0" smtClean="0"/>
              <a:t>2011 Oct 23 0800 LST</a:t>
            </a:r>
            <a:endParaRPr lang="ko-KR" alt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筆跡 5"/>
              <p14:cNvContentPartPr/>
              <p14:nvPr/>
            </p14:nvContentPartPr>
            <p14:xfrm>
              <a:off x="2987824" y="4275824"/>
              <a:ext cx="70200" cy="89280"/>
            </p14:xfrm>
          </p:contentPart>
        </mc:Choice>
        <mc:Fallback xmlns="">
          <p:pic>
            <p:nvPicPr>
              <p:cNvPr id="6" name="筆跡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87824" y="4275824"/>
                <a:ext cx="70200" cy="892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750032"/>
            <a:ext cx="7121671" cy="608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9457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651000"/>
            <a:ext cx="3557377" cy="4311972"/>
          </a:xfrm>
          <a:prstGeom prst="rect">
            <a:avLst/>
          </a:prstGeom>
        </p:spPr>
      </p:pic>
      <p:sp>
        <p:nvSpPr>
          <p:cNvPr id="18" name="TextBox 13"/>
          <p:cNvSpPr txBox="1"/>
          <p:nvPr/>
        </p:nvSpPr>
        <p:spPr>
          <a:xfrm>
            <a:off x="1097549" y="1041213"/>
            <a:ext cx="104424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500" b="1" dirty="0" smtClean="0"/>
              <a:t>Oct 23</a:t>
            </a:r>
            <a:endParaRPr lang="ko-KR" altLang="en-US" sz="2500" b="1" baseline="-25000" dirty="0"/>
          </a:p>
        </p:txBody>
      </p:sp>
      <p:sp>
        <p:nvSpPr>
          <p:cNvPr id="20" name="제목 2"/>
          <p:cNvSpPr txBox="1">
            <a:spLocks/>
          </p:cNvSpPr>
          <p:nvPr/>
        </p:nvSpPr>
        <p:spPr>
          <a:xfrm>
            <a:off x="114300" y="536179"/>
            <a:ext cx="3111500" cy="5635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>
            <a:normAutofit fontScale="97500" lnSpcReduction="10000"/>
          </a:bodyPr>
          <a:lstStyle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2pPr>
            <a:lvl3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3pPr>
            <a:lvl4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4pPr>
            <a:lvl5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5pPr>
            <a:lvl6pPr marL="4572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6pPr>
            <a:lvl7pPr marL="9144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7pPr>
            <a:lvl8pPr marL="13716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8pPr>
            <a:lvl9pPr marL="18288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9pPr>
          </a:lstStyle>
          <a:p>
            <a:r>
              <a:rPr lang="en-US" altLang="ko-KR" dirty="0" smtClean="0"/>
              <a:t>Wind field</a:t>
            </a:r>
            <a:endParaRPr lang="ko-KR" altLang="en-US" dirty="0"/>
          </a:p>
        </p:txBody>
      </p:sp>
      <p:grpSp>
        <p:nvGrpSpPr>
          <p:cNvPr id="21" name="群組 20"/>
          <p:cNvGrpSpPr/>
          <p:nvPr/>
        </p:nvGrpSpPr>
        <p:grpSpPr>
          <a:xfrm>
            <a:off x="3605249" y="-27384"/>
            <a:ext cx="5575263" cy="6860718"/>
            <a:chOff x="3605249" y="-27384"/>
            <a:chExt cx="5575263" cy="6860718"/>
          </a:xfrm>
        </p:grpSpPr>
        <p:sp>
          <p:nvSpPr>
            <p:cNvPr id="22" name="제목 2"/>
            <p:cNvSpPr txBox="1">
              <a:spLocks/>
            </p:cNvSpPr>
            <p:nvPr/>
          </p:nvSpPr>
          <p:spPr>
            <a:xfrm>
              <a:off x="3759200" y="-27384"/>
              <a:ext cx="5421312" cy="56356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>
              <a:normAutofit fontScale="97500" lnSpcReduction="10000"/>
            </a:bodyPr>
            <a:lstStyle>
              <a:lvl1pPr algn="ctr" rtl="0" eaLnBrk="1" fontAlgn="base" latinLnBrk="1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latinLnBrk="1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FFFF"/>
                  </a:solidFill>
                  <a:latin typeface="Verdana" pitchFamily="34" charset="0"/>
                </a:defRPr>
              </a:lvl2pPr>
              <a:lvl3pPr algn="ctr" rtl="0" eaLnBrk="1" fontAlgn="base" latinLnBrk="1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FFFF"/>
                  </a:solidFill>
                  <a:latin typeface="Verdana" pitchFamily="34" charset="0"/>
                </a:defRPr>
              </a:lvl3pPr>
              <a:lvl4pPr algn="ctr" rtl="0" eaLnBrk="1" fontAlgn="base" latinLnBrk="1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FFFF"/>
                  </a:solidFill>
                  <a:latin typeface="Verdana" pitchFamily="34" charset="0"/>
                </a:defRPr>
              </a:lvl4pPr>
              <a:lvl5pPr algn="ctr" rtl="0" eaLnBrk="1" fontAlgn="base" latinLnBrk="1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FFFF"/>
                  </a:solidFill>
                  <a:latin typeface="Verdana" pitchFamily="34" charset="0"/>
                </a:defRPr>
              </a:lvl5pPr>
              <a:lvl6pPr marL="457200" algn="ctr" rtl="0" eaLnBrk="1" fontAlgn="base" latinLnBrk="1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FFFF"/>
                  </a:solidFill>
                  <a:latin typeface="Verdana" pitchFamily="34" charset="0"/>
                </a:defRPr>
              </a:lvl6pPr>
              <a:lvl7pPr marL="914400" algn="ctr" rtl="0" eaLnBrk="1" fontAlgn="base" latinLnBrk="1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FFFF"/>
                  </a:solidFill>
                  <a:latin typeface="Verdana" pitchFamily="34" charset="0"/>
                </a:defRPr>
              </a:lvl7pPr>
              <a:lvl8pPr marL="1371600" algn="ctr" rtl="0" eaLnBrk="1" fontAlgn="base" latinLnBrk="1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FFFF"/>
                  </a:solidFill>
                  <a:latin typeface="Verdana" pitchFamily="34" charset="0"/>
                </a:defRPr>
              </a:lvl8pPr>
              <a:lvl9pPr marL="1828800" algn="ctr" rtl="0" eaLnBrk="1" fontAlgn="base" latinLnBrk="1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FFFF"/>
                  </a:solidFill>
                  <a:latin typeface="Verdana" pitchFamily="34" charset="0"/>
                </a:defRPr>
              </a:lvl9pPr>
            </a:lstStyle>
            <a:p>
              <a:pPr algn="l"/>
              <a:r>
                <a:rPr lang="en-US" altLang="ko-KR" dirty="0" smtClean="0"/>
                <a:t>Observed O</a:t>
              </a:r>
              <a:r>
                <a:rPr lang="en-US" altLang="ko-KR" baseline="-25000" dirty="0" smtClean="0"/>
                <a:t>3</a:t>
              </a:r>
              <a:endParaRPr lang="ko-KR" altLang="en-US" dirty="0"/>
            </a:p>
          </p:txBody>
        </p:sp>
        <p:pic>
          <p:nvPicPr>
            <p:cNvPr id="23" name="圖片 22"/>
            <p:cNvPicPr>
              <a:picLocks noChangeAspect="1"/>
            </p:cNvPicPr>
            <p:nvPr/>
          </p:nvPicPr>
          <p:blipFill rotWithShape="1">
            <a:blip r:embed="rId3"/>
            <a:srcRect l="8683" t="8705" r="9561" b="10555"/>
            <a:stretch/>
          </p:blipFill>
          <p:spPr>
            <a:xfrm>
              <a:off x="6038964" y="4463746"/>
              <a:ext cx="3105036" cy="2369588"/>
            </a:xfrm>
            <a:prstGeom prst="rect">
              <a:avLst/>
            </a:prstGeom>
          </p:spPr>
        </p:pic>
        <p:cxnSp>
          <p:nvCxnSpPr>
            <p:cNvPr id="24" name="直線接點 23"/>
            <p:cNvCxnSpPr/>
            <p:nvPr/>
          </p:nvCxnSpPr>
          <p:spPr>
            <a:xfrm>
              <a:off x="6218053" y="5259331"/>
              <a:ext cx="284752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圖片 24"/>
            <p:cNvPicPr>
              <a:picLocks noChangeAspect="1"/>
            </p:cNvPicPr>
            <p:nvPr/>
          </p:nvPicPr>
          <p:blipFill rotWithShape="1">
            <a:blip r:embed="rId4"/>
            <a:srcRect l="7070" t="9051" r="9685" b="7919"/>
            <a:stretch/>
          </p:blipFill>
          <p:spPr>
            <a:xfrm>
              <a:off x="6053893" y="2194193"/>
              <a:ext cx="3097283" cy="2387183"/>
            </a:xfrm>
            <a:prstGeom prst="rect">
              <a:avLst/>
            </a:prstGeom>
          </p:spPr>
        </p:pic>
        <p:pic>
          <p:nvPicPr>
            <p:cNvPr id="26" name="圖片 25"/>
            <p:cNvPicPr>
              <a:picLocks noChangeAspect="1"/>
            </p:cNvPicPr>
            <p:nvPr/>
          </p:nvPicPr>
          <p:blipFill rotWithShape="1">
            <a:blip r:embed="rId5"/>
            <a:srcRect l="7720" t="9052" r="9952" b="7745"/>
            <a:stretch/>
          </p:blipFill>
          <p:spPr>
            <a:xfrm>
              <a:off x="6089764" y="36451"/>
              <a:ext cx="3041536" cy="2375279"/>
            </a:xfrm>
            <a:prstGeom prst="rect">
              <a:avLst/>
            </a:prstGeom>
          </p:spPr>
        </p:pic>
        <p:sp>
          <p:nvSpPr>
            <p:cNvPr id="27" name="TextBox 13"/>
            <p:cNvSpPr txBox="1"/>
            <p:nvPr/>
          </p:nvSpPr>
          <p:spPr>
            <a:xfrm>
              <a:off x="6237740" y="312911"/>
              <a:ext cx="92275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200" b="1" dirty="0" smtClean="0"/>
                <a:t>North</a:t>
              </a:r>
              <a:endParaRPr lang="ko-KR" altLang="en-US" sz="2200" b="1" baseline="-25000" dirty="0"/>
            </a:p>
          </p:txBody>
        </p:sp>
        <p:sp>
          <p:nvSpPr>
            <p:cNvPr id="28" name="TextBox 13"/>
            <p:cNvSpPr txBox="1"/>
            <p:nvPr/>
          </p:nvSpPr>
          <p:spPr>
            <a:xfrm>
              <a:off x="6197700" y="4725931"/>
              <a:ext cx="94169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200" b="1" dirty="0" smtClean="0"/>
                <a:t>South</a:t>
              </a:r>
              <a:endParaRPr lang="ko-KR" altLang="en-US" sz="2200" b="1" baseline="-25000" dirty="0"/>
            </a:p>
          </p:txBody>
        </p:sp>
        <p:sp>
          <p:nvSpPr>
            <p:cNvPr id="29" name="TextBox 13"/>
            <p:cNvSpPr txBox="1"/>
            <p:nvPr/>
          </p:nvSpPr>
          <p:spPr>
            <a:xfrm>
              <a:off x="6245192" y="2486093"/>
              <a:ext cx="112974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200" b="1" dirty="0" smtClean="0"/>
                <a:t>Central</a:t>
              </a:r>
              <a:endParaRPr lang="ko-KR" altLang="en-US" sz="2200" b="1" baseline="-25000" dirty="0"/>
            </a:p>
          </p:txBody>
        </p:sp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6"/>
            <a:srcRect l="26091" t="5943" r="37400"/>
            <a:stretch/>
          </p:blipFill>
          <p:spPr>
            <a:xfrm>
              <a:off x="3605249" y="617255"/>
              <a:ext cx="2461344" cy="3350000"/>
            </a:xfrm>
            <a:prstGeom prst="rect">
              <a:avLst/>
            </a:prstGeom>
          </p:spPr>
        </p:pic>
        <p:cxnSp>
          <p:nvCxnSpPr>
            <p:cNvPr id="31" name="直線接點 30"/>
            <p:cNvCxnSpPr/>
            <p:nvPr/>
          </p:nvCxnSpPr>
          <p:spPr>
            <a:xfrm>
              <a:off x="6308692" y="859828"/>
              <a:ext cx="2684593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接點 31"/>
            <p:cNvCxnSpPr/>
            <p:nvPr/>
          </p:nvCxnSpPr>
          <p:spPr>
            <a:xfrm>
              <a:off x="6218053" y="3019285"/>
              <a:ext cx="2842482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51317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0" y="2060"/>
            <a:ext cx="9144000" cy="62705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新細明體"/>
                <a:cs typeface="+mj-cs"/>
              </a:rPr>
              <a:t>O</a:t>
            </a:r>
            <a:r>
              <a:rPr kumimoji="0" lang="en-US" altLang="zh-TW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新細明體"/>
                <a:cs typeface="+mj-cs"/>
              </a:rPr>
              <a:t>3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新細明體"/>
                <a:cs typeface="+mj-cs"/>
              </a:rPr>
              <a:t> comparison with observed data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新細明體"/>
              <a:cs typeface="+mj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192" t="7051" r="4722" b="5310"/>
          <a:stretch/>
        </p:blipFill>
        <p:spPr>
          <a:xfrm>
            <a:off x="1" y="629118"/>
            <a:ext cx="3845732" cy="273129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4933" t="6670" r="4981" b="5311"/>
          <a:stretch/>
        </p:blipFill>
        <p:spPr>
          <a:xfrm>
            <a:off x="1" y="3821067"/>
            <a:ext cx="3845733" cy="274314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/>
          <a:srcRect l="5192" t="6493" r="4721" b="5310"/>
          <a:stretch/>
        </p:blipFill>
        <p:spPr>
          <a:xfrm>
            <a:off x="4557909" y="629120"/>
            <a:ext cx="3821397" cy="273129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/>
          <a:srcRect l="5322" t="6670" r="4721" b="5311"/>
          <a:stretch/>
        </p:blipFill>
        <p:spPr>
          <a:xfrm>
            <a:off x="4565020" y="3798461"/>
            <a:ext cx="3838611" cy="274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5603" r="6960" b="13279"/>
          <a:stretch/>
        </p:blipFill>
        <p:spPr bwMode="auto">
          <a:xfrm>
            <a:off x="-12330" y="-5725"/>
            <a:ext cx="5353324" cy="346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-4714080" y="1015401"/>
            <a:ext cx="3998991" cy="83099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400" dirty="0" smtClean="0"/>
              <a:t>Emissions</a:t>
            </a:r>
          </a:p>
          <a:p>
            <a:r>
              <a:rPr kumimoji="1" lang="en-US" altLang="zh-TW" sz="2400" dirty="0" smtClean="0"/>
              <a:t>	</a:t>
            </a:r>
            <a:r>
              <a:rPr kumimoji="1" lang="en-US" altLang="zh-TW" sz="2400" dirty="0" err="1" smtClean="0"/>
              <a:t>NOx</a:t>
            </a:r>
            <a:r>
              <a:rPr kumimoji="1" lang="en-US" altLang="zh-TW" sz="2400" dirty="0" smtClean="0"/>
              <a:t>				VOC       </a:t>
            </a:r>
            <a:endParaRPr kumimoji="1" lang="zh-TW" altLang="en-US" sz="2400" dirty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/>
          <a:srcRect l="17080" t="6554" r="10172" b="3632"/>
          <a:stretch/>
        </p:blipFill>
        <p:spPr>
          <a:xfrm>
            <a:off x="5753100" y="12700"/>
            <a:ext cx="3096963" cy="3517628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137320" y="3620835"/>
            <a:ext cx="8853251" cy="3198880"/>
            <a:chOff x="137320" y="3620835"/>
            <a:chExt cx="8853251" cy="3198880"/>
          </a:xfrm>
        </p:grpSpPr>
        <p:sp>
          <p:nvSpPr>
            <p:cNvPr id="2" name="제목 2"/>
            <p:cNvSpPr txBox="1">
              <a:spLocks/>
            </p:cNvSpPr>
            <p:nvPr/>
          </p:nvSpPr>
          <p:spPr>
            <a:xfrm>
              <a:off x="137320" y="4363256"/>
              <a:ext cx="3851920" cy="105299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>
              <a:normAutofit fontScale="97500"/>
            </a:bodyPr>
            <a:lstStyle>
              <a:lvl1pPr algn="ctr" rtl="0" eaLnBrk="1" fontAlgn="base" latinLnBrk="1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latinLnBrk="1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FFFF"/>
                  </a:solidFill>
                  <a:latin typeface="Verdana" pitchFamily="34" charset="0"/>
                </a:defRPr>
              </a:lvl2pPr>
              <a:lvl3pPr algn="ctr" rtl="0" eaLnBrk="1" fontAlgn="base" latinLnBrk="1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FFFF"/>
                  </a:solidFill>
                  <a:latin typeface="Verdana" pitchFamily="34" charset="0"/>
                </a:defRPr>
              </a:lvl3pPr>
              <a:lvl4pPr algn="ctr" rtl="0" eaLnBrk="1" fontAlgn="base" latinLnBrk="1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FFFF"/>
                  </a:solidFill>
                  <a:latin typeface="Verdana" pitchFamily="34" charset="0"/>
                </a:defRPr>
              </a:lvl4pPr>
              <a:lvl5pPr algn="ctr" rtl="0" eaLnBrk="1" fontAlgn="base" latinLnBrk="1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FFFF"/>
                  </a:solidFill>
                  <a:latin typeface="Verdana" pitchFamily="34" charset="0"/>
                </a:defRPr>
              </a:lvl5pPr>
              <a:lvl6pPr marL="457200" algn="ctr" rtl="0" eaLnBrk="1" fontAlgn="base" latinLnBrk="1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FFFF"/>
                  </a:solidFill>
                  <a:latin typeface="Verdana" pitchFamily="34" charset="0"/>
                </a:defRPr>
              </a:lvl6pPr>
              <a:lvl7pPr marL="914400" algn="ctr" rtl="0" eaLnBrk="1" fontAlgn="base" latinLnBrk="1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FFFF"/>
                  </a:solidFill>
                  <a:latin typeface="Verdana" pitchFamily="34" charset="0"/>
                </a:defRPr>
              </a:lvl7pPr>
              <a:lvl8pPr marL="1371600" algn="ctr" rtl="0" eaLnBrk="1" fontAlgn="base" latinLnBrk="1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FFFF"/>
                  </a:solidFill>
                  <a:latin typeface="Verdana" pitchFamily="34" charset="0"/>
                </a:defRPr>
              </a:lvl8pPr>
              <a:lvl9pPr marL="1828800" algn="ctr" rtl="0" eaLnBrk="1" fontAlgn="base" latinLnBrk="1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FFFF"/>
                  </a:solidFill>
                  <a:latin typeface="Verdana" pitchFamily="34" charset="0"/>
                </a:defRPr>
              </a:lvl9pPr>
            </a:lstStyle>
            <a:p>
              <a:r>
                <a:rPr lang="en-US" altLang="ko-KR" dirty="0" smtClean="0"/>
                <a:t>1</a:t>
              </a:r>
              <a:r>
                <a:rPr lang="en-US" altLang="ko-KR" baseline="30000" dirty="0" smtClean="0"/>
                <a:t>st</a:t>
              </a:r>
              <a:r>
                <a:rPr lang="en-US" altLang="ko-KR" dirty="0" smtClean="0"/>
                <a:t> order O</a:t>
              </a:r>
              <a:r>
                <a:rPr lang="en-US" altLang="ko-KR" baseline="-25000" dirty="0" smtClean="0"/>
                <a:t>3</a:t>
              </a:r>
              <a:r>
                <a:rPr lang="en-US" altLang="ko-KR" dirty="0" smtClean="0"/>
                <a:t> sensitivity</a:t>
              </a:r>
              <a:endParaRPr lang="ko-KR" altLang="en-US" baseline="-25000" dirty="0"/>
            </a:p>
          </p:txBody>
        </p:sp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5"/>
            <a:srcRect l="21637" t="2963" r="10896" b="8333"/>
            <a:stretch/>
          </p:blipFill>
          <p:spPr>
            <a:xfrm>
              <a:off x="4326906" y="3620835"/>
              <a:ext cx="2644586" cy="3198880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6"/>
            <a:srcRect l="21637" t="3333" r="11066" b="8704"/>
            <a:stretch/>
          </p:blipFill>
          <p:spPr>
            <a:xfrm>
              <a:off x="6345588" y="3626943"/>
              <a:ext cx="2644983" cy="318067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598930" y="3967979"/>
              <a:ext cx="8302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200" b="1" dirty="0" err="1"/>
                <a:t>a</a:t>
              </a:r>
              <a:r>
                <a:rPr lang="en-US" altLang="ko-KR" sz="2200" b="1" dirty="0" err="1" smtClean="0"/>
                <a:t>NOx</a:t>
              </a:r>
              <a:endParaRPr lang="ko-KR" altLang="en-US" sz="2200" b="1" baseline="-25000" dirty="0"/>
            </a:p>
          </p:txBody>
        </p:sp>
        <p:sp>
          <p:nvSpPr>
            <p:cNvPr id="15" name="TextBox 13"/>
            <p:cNvSpPr txBox="1"/>
            <p:nvPr/>
          </p:nvSpPr>
          <p:spPr>
            <a:xfrm>
              <a:off x="6637898" y="3993144"/>
              <a:ext cx="8308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200" b="1" dirty="0" err="1"/>
                <a:t>a</a:t>
              </a:r>
              <a:r>
                <a:rPr lang="en-US" altLang="ko-KR" sz="2200" b="1" dirty="0" err="1" smtClean="0"/>
                <a:t>VOC</a:t>
              </a:r>
              <a:endParaRPr lang="ko-KR" altLang="en-US" sz="2200" b="1" baseline="-25000" dirty="0"/>
            </a:p>
          </p:txBody>
        </p:sp>
      </p:grpSp>
      <p:sp>
        <p:nvSpPr>
          <p:cNvPr id="17" name="文字方塊 16"/>
          <p:cNvSpPr txBox="1"/>
          <p:nvPr/>
        </p:nvSpPr>
        <p:spPr>
          <a:xfrm>
            <a:off x="6136687" y="229850"/>
            <a:ext cx="834805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400" dirty="0" smtClean="0"/>
              <a:t>O</a:t>
            </a:r>
            <a:r>
              <a:rPr kumimoji="1" lang="en-US" altLang="zh-TW" sz="2400" baseline="-25000" dirty="0" smtClean="0"/>
              <a:t>3</a:t>
            </a:r>
            <a:endParaRPr kumimoji="1" lang="zh-TW" altLang="en-US" sz="2400" baseline="-250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6136687" y="191750"/>
            <a:ext cx="834805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400" dirty="0" smtClean="0"/>
              <a:t>O</a:t>
            </a:r>
            <a:r>
              <a:rPr kumimoji="1" lang="en-US" altLang="zh-TW" sz="2400" baseline="-25000" dirty="0" smtClean="0"/>
              <a:t>3</a:t>
            </a:r>
            <a:endParaRPr kumimoji="1" lang="zh-TW" altLang="en-US" sz="2400" baseline="-250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6731002" y="1979086"/>
            <a:ext cx="306916" cy="36933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6971492" y="1178986"/>
            <a:ext cx="306916" cy="36933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51317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2"/>
          <p:cNvSpPr txBox="1">
            <a:spLocks/>
          </p:cNvSpPr>
          <p:nvPr/>
        </p:nvSpPr>
        <p:spPr>
          <a:xfrm>
            <a:off x="0" y="-27384"/>
            <a:ext cx="9180512" cy="5635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>
            <a:normAutofit fontScale="97500" lnSpcReduction="10000"/>
          </a:bodyPr>
          <a:lstStyle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2pPr>
            <a:lvl3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3pPr>
            <a:lvl4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4pPr>
            <a:lvl5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5pPr>
            <a:lvl6pPr marL="4572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6pPr>
            <a:lvl7pPr marL="9144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7pPr>
            <a:lvl8pPr marL="13716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8pPr>
            <a:lvl9pPr marL="18288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9pPr>
          </a:lstStyle>
          <a:p>
            <a:r>
              <a:rPr lang="en-US" altLang="ko-KR" dirty="0" smtClean="0"/>
              <a:t>1</a:t>
            </a:r>
            <a:r>
              <a:rPr lang="en-US" altLang="ko-KR" baseline="30000" dirty="0" smtClean="0"/>
              <a:t>st</a:t>
            </a:r>
            <a:r>
              <a:rPr lang="en-US" altLang="ko-KR" dirty="0" smtClean="0"/>
              <a:t> &amp; 2</a:t>
            </a:r>
            <a:r>
              <a:rPr lang="en-US" altLang="ko-KR" baseline="30000" dirty="0" smtClean="0"/>
              <a:t>nd</a:t>
            </a:r>
            <a:r>
              <a:rPr lang="en-US" altLang="ko-KR" dirty="0" smtClean="0"/>
              <a:t> order O</a:t>
            </a:r>
            <a:r>
              <a:rPr lang="en-US" altLang="ko-KR" baseline="-25000" dirty="0" smtClean="0"/>
              <a:t>3</a:t>
            </a:r>
            <a:r>
              <a:rPr lang="en-US" altLang="ko-KR" dirty="0" smtClean="0"/>
              <a:t> sensitivity</a:t>
            </a:r>
            <a:endParaRPr lang="ko-KR" altLang="en-US" baseline="-250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21637" t="2963" r="10896" b="8333"/>
          <a:stretch/>
        </p:blipFill>
        <p:spPr>
          <a:xfrm>
            <a:off x="2573629" y="878395"/>
            <a:ext cx="2553849" cy="264007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17080" t="6554" r="10172" b="3632"/>
          <a:stretch/>
        </p:blipFill>
        <p:spPr>
          <a:xfrm>
            <a:off x="0" y="985502"/>
            <a:ext cx="2789457" cy="270779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/>
          <a:srcRect l="21637" t="3333" r="11066" b="8704"/>
          <a:stretch/>
        </p:blipFill>
        <p:spPr>
          <a:xfrm>
            <a:off x="4545877" y="881317"/>
            <a:ext cx="2554459" cy="262528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/>
          <a:srcRect l="21808" t="3333" r="11066" b="8704"/>
          <a:stretch/>
        </p:blipFill>
        <p:spPr>
          <a:xfrm>
            <a:off x="6562160" y="899942"/>
            <a:ext cx="2529915" cy="260666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789457" y="1154747"/>
            <a:ext cx="8302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00" b="1" dirty="0" err="1"/>
              <a:t>a</a:t>
            </a:r>
            <a:r>
              <a:rPr lang="en-US" altLang="ko-KR" sz="2200" b="1" dirty="0" err="1" smtClean="0"/>
              <a:t>NOx</a:t>
            </a:r>
            <a:endParaRPr lang="ko-KR" altLang="en-US" sz="2200" b="1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4816555" y="1168042"/>
            <a:ext cx="8308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00" b="1" dirty="0" err="1"/>
              <a:t>a</a:t>
            </a:r>
            <a:r>
              <a:rPr lang="en-US" altLang="ko-KR" sz="2200" b="1" dirty="0" err="1" smtClean="0"/>
              <a:t>VOC</a:t>
            </a:r>
            <a:endParaRPr lang="ko-KR" altLang="en-US" sz="2200" b="1" baseline="-25000" dirty="0"/>
          </a:p>
        </p:txBody>
      </p:sp>
      <p:sp>
        <p:nvSpPr>
          <p:cNvPr id="15" name="TextBox 13"/>
          <p:cNvSpPr txBox="1"/>
          <p:nvPr/>
        </p:nvSpPr>
        <p:spPr>
          <a:xfrm>
            <a:off x="6820604" y="1170892"/>
            <a:ext cx="8430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00" b="1" dirty="0" err="1"/>
              <a:t>b</a:t>
            </a:r>
            <a:r>
              <a:rPr lang="en-US" altLang="ko-KR" sz="2200" b="1" dirty="0" err="1" smtClean="0"/>
              <a:t>VOC</a:t>
            </a:r>
            <a:endParaRPr lang="ko-KR" altLang="en-US" sz="2200" b="1" baseline="-25000" dirty="0"/>
          </a:p>
        </p:txBody>
      </p:sp>
      <p:pic>
        <p:nvPicPr>
          <p:cNvPr id="16" name="圖片 15" descr="圖片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5" y="4261395"/>
            <a:ext cx="2412464" cy="2283731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258685" y="3880277"/>
            <a:ext cx="1210753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400" dirty="0" err="1" smtClean="0"/>
              <a:t>Landuse</a:t>
            </a:r>
            <a:endParaRPr kumimoji="1" lang="zh-TW" altLang="en-US" sz="2400" baseline="-25000" dirty="0"/>
          </a:p>
        </p:txBody>
      </p:sp>
      <p:grpSp>
        <p:nvGrpSpPr>
          <p:cNvPr id="6" name="群組 5"/>
          <p:cNvGrpSpPr/>
          <p:nvPr/>
        </p:nvGrpSpPr>
        <p:grpSpPr>
          <a:xfrm>
            <a:off x="2549889" y="3976512"/>
            <a:ext cx="4594624" cy="2800086"/>
            <a:chOff x="2549889" y="3976512"/>
            <a:chExt cx="4594624" cy="2800086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7"/>
            <a:srcRect l="21978" t="3333" r="11067" b="8889"/>
            <a:stretch/>
          </p:blipFill>
          <p:spPr>
            <a:xfrm>
              <a:off x="2549889" y="3976512"/>
              <a:ext cx="2597085" cy="2800086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8"/>
            <a:srcRect l="21296" t="2963" r="11067" b="8519"/>
            <a:stretch/>
          </p:blipFill>
          <p:spPr>
            <a:xfrm>
              <a:off x="4552806" y="3987123"/>
              <a:ext cx="2591707" cy="2789475"/>
            </a:xfrm>
            <a:prstGeom prst="rect">
              <a:avLst/>
            </a:prstGeom>
          </p:spPr>
        </p:pic>
      </p:grpSp>
      <p:grpSp>
        <p:nvGrpSpPr>
          <p:cNvPr id="8" name="群組 7"/>
          <p:cNvGrpSpPr/>
          <p:nvPr/>
        </p:nvGrpSpPr>
        <p:grpSpPr>
          <a:xfrm>
            <a:off x="6562160" y="3992130"/>
            <a:ext cx="2607660" cy="2818389"/>
            <a:chOff x="6562160" y="3992130"/>
            <a:chExt cx="2607660" cy="2818389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 rotWithShape="1">
            <a:blip r:embed="rId9"/>
            <a:srcRect l="21466" t="3148" r="10896" b="7963"/>
            <a:stretch/>
          </p:blipFill>
          <p:spPr>
            <a:xfrm>
              <a:off x="6562160" y="3992130"/>
              <a:ext cx="2607660" cy="2818389"/>
            </a:xfrm>
            <a:prstGeom prst="rect">
              <a:avLst/>
            </a:prstGeom>
          </p:spPr>
        </p:pic>
        <p:sp>
          <p:nvSpPr>
            <p:cNvPr id="18" name="TextBox 13"/>
            <p:cNvSpPr txBox="1"/>
            <p:nvPr/>
          </p:nvSpPr>
          <p:spPr>
            <a:xfrm>
              <a:off x="6820604" y="4267097"/>
              <a:ext cx="82799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200" b="1" dirty="0" err="1" smtClean="0"/>
                <a:t>aNbV</a:t>
              </a:r>
              <a:endParaRPr lang="ko-KR" altLang="en-US" sz="2200" b="1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51317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2"/>
          <p:cNvSpPr txBox="1">
            <a:spLocks/>
          </p:cNvSpPr>
          <p:nvPr/>
        </p:nvSpPr>
        <p:spPr>
          <a:xfrm>
            <a:off x="0" y="-27384"/>
            <a:ext cx="9180512" cy="5635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>
            <a:normAutofit fontScale="97500" lnSpcReduction="10000"/>
          </a:bodyPr>
          <a:lstStyle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2pPr>
            <a:lvl3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3pPr>
            <a:lvl4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4pPr>
            <a:lvl5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5pPr>
            <a:lvl6pPr marL="4572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6pPr>
            <a:lvl7pPr marL="9144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7pPr>
            <a:lvl8pPr marL="13716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8pPr>
            <a:lvl9pPr marL="18288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9pPr>
          </a:lstStyle>
          <a:p>
            <a:r>
              <a:rPr lang="en-US" altLang="ko-KR" dirty="0" smtClean="0"/>
              <a:t>O</a:t>
            </a:r>
            <a:r>
              <a:rPr lang="en-US" altLang="ko-KR" baseline="-25000" dirty="0" smtClean="0"/>
              <a:t>3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isopleth</a:t>
            </a:r>
            <a:endParaRPr lang="ko-KR" altLang="en-US" dirty="0"/>
          </a:p>
        </p:txBody>
      </p:sp>
      <p:grpSp>
        <p:nvGrpSpPr>
          <p:cNvPr id="5" name="群組 4"/>
          <p:cNvGrpSpPr/>
          <p:nvPr/>
        </p:nvGrpSpPr>
        <p:grpSpPr>
          <a:xfrm>
            <a:off x="3228186" y="4091355"/>
            <a:ext cx="5923712" cy="2766645"/>
            <a:chOff x="3220288" y="759692"/>
            <a:chExt cx="5923712" cy="2766645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2"/>
            <a:srcRect l="18362" t="6058" r="12092" b="9303"/>
            <a:stretch/>
          </p:blipFill>
          <p:spPr>
            <a:xfrm>
              <a:off x="3220288" y="759692"/>
              <a:ext cx="2940928" cy="2765753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3"/>
            <a:srcRect l="18362" t="6231" r="12092" b="9476"/>
            <a:stretch/>
          </p:blipFill>
          <p:spPr>
            <a:xfrm>
              <a:off x="6190042" y="759692"/>
              <a:ext cx="2953958" cy="2766645"/>
            </a:xfrm>
            <a:prstGeom prst="rect">
              <a:avLst/>
            </a:prstGeom>
          </p:spPr>
        </p:pic>
      </p:grpSp>
      <p:grpSp>
        <p:nvGrpSpPr>
          <p:cNvPr id="6" name="群組 5"/>
          <p:cNvGrpSpPr/>
          <p:nvPr/>
        </p:nvGrpSpPr>
        <p:grpSpPr>
          <a:xfrm>
            <a:off x="3154368" y="615084"/>
            <a:ext cx="5944749" cy="2832664"/>
            <a:chOff x="3199251" y="4025336"/>
            <a:chExt cx="5944749" cy="2832664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 rotWithShape="1">
            <a:blip r:embed="rId4"/>
            <a:srcRect l="18496" t="6404" r="12092" b="8784"/>
            <a:stretch/>
          </p:blipFill>
          <p:spPr>
            <a:xfrm>
              <a:off x="3199251" y="4025336"/>
              <a:ext cx="3000149" cy="2832664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5"/>
            <a:srcRect l="18095" t="5884" r="12227" b="8957"/>
            <a:stretch/>
          </p:blipFill>
          <p:spPr>
            <a:xfrm>
              <a:off x="6165106" y="4025336"/>
              <a:ext cx="2978894" cy="2813234"/>
            </a:xfrm>
            <a:prstGeom prst="rect">
              <a:avLst/>
            </a:prstGeom>
          </p:spPr>
        </p:pic>
      </p:grp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6"/>
          <a:srcRect l="21735" t="6554" r="10172" b="3632"/>
          <a:stretch/>
        </p:blipFill>
        <p:spPr>
          <a:xfrm>
            <a:off x="63503" y="615084"/>
            <a:ext cx="3090865" cy="3205499"/>
          </a:xfrm>
          <a:prstGeom prst="rect">
            <a:avLst/>
          </a:prstGeom>
        </p:spPr>
      </p:pic>
      <p:cxnSp>
        <p:nvCxnSpPr>
          <p:cNvPr id="16" name="직선 화살표 연결선 40"/>
          <p:cNvCxnSpPr/>
          <p:nvPr/>
        </p:nvCxnSpPr>
        <p:spPr>
          <a:xfrm flipV="1">
            <a:off x="1059161" y="2106083"/>
            <a:ext cx="2412172" cy="423784"/>
          </a:xfrm>
          <a:prstGeom prst="straightConnector1">
            <a:avLst/>
          </a:prstGeom>
          <a:ln w="25400">
            <a:solidFill>
              <a:srgbClr val="00B0F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40"/>
          <p:cNvCxnSpPr/>
          <p:nvPr/>
        </p:nvCxnSpPr>
        <p:spPr>
          <a:xfrm>
            <a:off x="1151594" y="2865110"/>
            <a:ext cx="2087175" cy="2579485"/>
          </a:xfrm>
          <a:prstGeom prst="straightConnector1">
            <a:avLst/>
          </a:prstGeom>
          <a:ln w="25400">
            <a:solidFill>
              <a:srgbClr val="00B0F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五角星形 15"/>
          <p:cNvSpPr/>
          <p:nvPr/>
        </p:nvSpPr>
        <p:spPr>
          <a:xfrm>
            <a:off x="4466167" y="1957915"/>
            <a:ext cx="169333" cy="20108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9" name="五角星形 15"/>
          <p:cNvSpPr/>
          <p:nvPr/>
        </p:nvSpPr>
        <p:spPr>
          <a:xfrm>
            <a:off x="7499350" y="1885945"/>
            <a:ext cx="169333" cy="20108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20" name="五角星形 15"/>
          <p:cNvSpPr/>
          <p:nvPr/>
        </p:nvSpPr>
        <p:spPr>
          <a:xfrm>
            <a:off x="4516967" y="5331353"/>
            <a:ext cx="169333" cy="20108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/>
          </a:p>
        </p:txBody>
      </p:sp>
      <p:sp>
        <p:nvSpPr>
          <p:cNvPr id="21" name="五角星形 15"/>
          <p:cNvSpPr/>
          <p:nvPr/>
        </p:nvSpPr>
        <p:spPr>
          <a:xfrm>
            <a:off x="7588250" y="5318653"/>
            <a:ext cx="169333" cy="20108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cxnSp>
        <p:nvCxnSpPr>
          <p:cNvPr id="22" name="직선 화살표 연결선 40"/>
          <p:cNvCxnSpPr/>
          <p:nvPr/>
        </p:nvCxnSpPr>
        <p:spPr>
          <a:xfrm flipV="1">
            <a:off x="6544662" y="736600"/>
            <a:ext cx="2087175" cy="2433310"/>
          </a:xfrm>
          <a:prstGeom prst="straightConnector1">
            <a:avLst/>
          </a:prstGeom>
          <a:ln w="25400">
            <a:solidFill>
              <a:srgbClr val="00B0F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298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/>
          <p:cNvSpPr txBox="1">
            <a:spLocks/>
          </p:cNvSpPr>
          <p:nvPr/>
        </p:nvSpPr>
        <p:spPr>
          <a:xfrm>
            <a:off x="3893210" y="2348880"/>
            <a:ext cx="5143286" cy="4077072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Tx/>
              <a:buChar char="•"/>
            </a:pPr>
            <a:r>
              <a:rPr lang="en-US" altLang="zh-TW" sz="2100" dirty="0" smtClean="0">
                <a:solidFill>
                  <a:srgbClr val="000000"/>
                </a:solidFill>
                <a:latin typeface="Calibri" charset="0"/>
                <a:ea typeface="微軟正黑體" charset="0"/>
                <a:cs typeface="微軟正黑體" charset="0"/>
              </a:rPr>
              <a:t> Sensitivity</a:t>
            </a:r>
          </a:p>
          <a:p>
            <a:pPr algn="l">
              <a:buFont typeface="Wingdings 3" charset="0"/>
              <a:buNone/>
            </a:pPr>
            <a:r>
              <a:rPr lang="en-US" altLang="zh-TW" sz="2100" dirty="0" smtClean="0">
                <a:solidFill>
                  <a:srgbClr val="000000"/>
                </a:solidFill>
                <a:latin typeface="Calibri" charset="0"/>
                <a:ea typeface="微軟正黑體" charset="0"/>
                <a:cs typeface="微軟正黑體" charset="0"/>
              </a:rPr>
              <a:t> </a:t>
            </a:r>
            <a:r>
              <a:rPr lang="en-US" altLang="zh-TW" sz="2100" dirty="0" smtClean="0">
                <a:solidFill>
                  <a:srgbClr val="FF0000"/>
                </a:solidFill>
                <a:latin typeface="Calibri" charset="0"/>
                <a:ea typeface="微軟正黑體" charset="0"/>
                <a:cs typeface="微軟正黑體" charset="0"/>
              </a:rPr>
              <a:t>S</a:t>
            </a:r>
            <a:r>
              <a:rPr lang="en-US" altLang="zh-TW" sz="2100" baseline="30000" dirty="0" smtClean="0">
                <a:solidFill>
                  <a:srgbClr val="FF0000"/>
                </a:solidFill>
                <a:latin typeface="Calibri" charset="0"/>
                <a:ea typeface="微軟正黑體" charset="0"/>
                <a:cs typeface="微軟正黑體" charset="0"/>
              </a:rPr>
              <a:t>1</a:t>
            </a:r>
            <a:r>
              <a:rPr lang="en-US" altLang="zh-TW" sz="2100" dirty="0" smtClean="0">
                <a:solidFill>
                  <a:srgbClr val="FF0000"/>
                </a:solidFill>
                <a:latin typeface="Calibri" charset="0"/>
                <a:ea typeface="微軟正黑體" charset="0"/>
                <a:cs typeface="微軟正黑體" charset="0"/>
              </a:rPr>
              <a:t> </a:t>
            </a:r>
            <a:r>
              <a:rPr lang="en-US" altLang="zh-TW" sz="2100" dirty="0" smtClean="0">
                <a:solidFill>
                  <a:srgbClr val="000000"/>
                </a:solidFill>
                <a:latin typeface="Calibri" charset="0"/>
                <a:ea typeface="微軟正黑體" charset="0"/>
                <a:cs typeface="微軟正黑體" charset="0"/>
              </a:rPr>
              <a:t>        </a:t>
            </a:r>
            <a:r>
              <a:rPr lang="en-US" altLang="zh-TW" sz="2100" dirty="0" smtClean="0">
                <a:solidFill>
                  <a:srgbClr val="FFFF00"/>
                </a:solidFill>
                <a:latin typeface="Calibri" charset="0"/>
                <a:ea typeface="微軟正黑體" charset="0"/>
                <a:cs typeface="微軟正黑體" charset="0"/>
              </a:rPr>
              <a:t>YFNOX</a:t>
            </a:r>
            <a:r>
              <a:rPr lang="en-US" altLang="zh-TW" sz="2100" dirty="0" smtClean="0">
                <a:solidFill>
                  <a:srgbClr val="000000"/>
                </a:solidFill>
                <a:latin typeface="Calibri" charset="0"/>
                <a:ea typeface="微軟正黑體" charset="0"/>
                <a:cs typeface="微軟正黑體" charset="0"/>
              </a:rPr>
              <a:t>                   </a:t>
            </a:r>
            <a:r>
              <a:rPr lang="en-US" altLang="zh-TW" sz="2100" dirty="0" smtClean="0">
                <a:solidFill>
                  <a:srgbClr val="FFFF00"/>
                </a:solidFill>
                <a:latin typeface="Calibri" charset="0"/>
                <a:ea typeface="微軟正黑體" charset="0"/>
                <a:cs typeface="微軟正黑體" charset="0"/>
              </a:rPr>
              <a:t> </a:t>
            </a:r>
            <a:r>
              <a:rPr lang="en-US" altLang="zh-TW" sz="2100" dirty="0" smtClean="0">
                <a:solidFill>
                  <a:srgbClr val="FF0000"/>
                </a:solidFill>
                <a:latin typeface="Calibri" charset="0"/>
                <a:ea typeface="微軟正黑體" charset="0"/>
                <a:cs typeface="微軟正黑體" charset="0"/>
              </a:rPr>
              <a:t>S</a:t>
            </a:r>
            <a:r>
              <a:rPr lang="en-US" altLang="zh-TW" sz="2100" baseline="30000" dirty="0" smtClean="0">
                <a:solidFill>
                  <a:srgbClr val="FF0000"/>
                </a:solidFill>
                <a:latin typeface="Calibri" charset="0"/>
                <a:ea typeface="微軟正黑體" charset="0"/>
                <a:cs typeface="微軟正黑體" charset="0"/>
              </a:rPr>
              <a:t>2</a:t>
            </a:r>
            <a:r>
              <a:rPr lang="en-US" altLang="zh-TW" sz="2100" dirty="0" smtClean="0">
                <a:solidFill>
                  <a:srgbClr val="FF0000"/>
                </a:solidFill>
                <a:latin typeface="Calibri" charset="0"/>
                <a:ea typeface="微軟正黑體" charset="0"/>
                <a:cs typeface="微軟正黑體" charset="0"/>
              </a:rPr>
              <a:t> </a:t>
            </a:r>
            <a:r>
              <a:rPr lang="en-US" altLang="zh-TW" sz="2100" baseline="30000" dirty="0" smtClean="0">
                <a:solidFill>
                  <a:srgbClr val="FF0000"/>
                </a:solidFill>
                <a:latin typeface="Calibri" charset="0"/>
                <a:ea typeface="微軟正黑體" charset="0"/>
                <a:cs typeface="微軟正黑體" charset="0"/>
              </a:rPr>
              <a:t>             </a:t>
            </a:r>
            <a:r>
              <a:rPr lang="en-US" altLang="zh-TW" sz="2100" dirty="0" smtClean="0">
                <a:solidFill>
                  <a:srgbClr val="0000FF"/>
                </a:solidFill>
                <a:latin typeface="Calibri" charset="0"/>
                <a:ea typeface="微軟正黑體" charset="0"/>
                <a:cs typeface="微軟正黑體" charset="0"/>
              </a:rPr>
              <a:t>TTSNOX</a:t>
            </a:r>
          </a:p>
          <a:p>
            <a:pPr algn="l">
              <a:buFont typeface="Wingdings 3" charset="0"/>
              <a:buNone/>
            </a:pPr>
            <a:r>
              <a:rPr lang="en-US" altLang="zh-TW" sz="2100" dirty="0" smtClean="0">
                <a:solidFill>
                  <a:srgbClr val="000000"/>
                </a:solidFill>
                <a:latin typeface="Calibri" charset="0"/>
                <a:ea typeface="微軟正黑體" charset="0"/>
                <a:cs typeface="微軟正黑體" charset="0"/>
              </a:rPr>
              <a:t>              </a:t>
            </a:r>
            <a:r>
              <a:rPr lang="en-US" altLang="zh-TW" sz="2100" dirty="0" smtClean="0">
                <a:solidFill>
                  <a:srgbClr val="008000"/>
                </a:solidFill>
                <a:latin typeface="Calibri" charset="0"/>
                <a:ea typeface="微軟正黑體" charset="0"/>
                <a:cs typeface="微軟正黑體" charset="0"/>
              </a:rPr>
              <a:t>CFNOX</a:t>
            </a:r>
            <a:r>
              <a:rPr lang="en-US" altLang="zh-TW" sz="2100" dirty="0" smtClean="0">
                <a:solidFill>
                  <a:srgbClr val="000000"/>
                </a:solidFill>
                <a:latin typeface="Calibri" charset="0"/>
                <a:ea typeface="微軟正黑體" charset="0"/>
                <a:cs typeface="微軟正黑體" charset="0"/>
              </a:rPr>
              <a:t>                                 </a:t>
            </a:r>
            <a:r>
              <a:rPr lang="en-US" altLang="zh-TW" sz="2100" dirty="0" smtClean="0">
                <a:solidFill>
                  <a:srgbClr val="660066"/>
                </a:solidFill>
                <a:latin typeface="Calibri" charset="0"/>
                <a:ea typeface="微軟正黑體" charset="0"/>
                <a:cs typeface="微軟正黑體" charset="0"/>
              </a:rPr>
              <a:t>KKSNOX</a:t>
            </a:r>
          </a:p>
          <a:p>
            <a:pPr algn="l">
              <a:buFont typeface="Wingdings 3" charset="0"/>
              <a:buNone/>
            </a:pPr>
            <a:r>
              <a:rPr lang="en-US" altLang="zh-TW" sz="2100" dirty="0" smtClean="0">
                <a:solidFill>
                  <a:srgbClr val="000000"/>
                </a:solidFill>
                <a:latin typeface="Calibri" charset="0"/>
                <a:ea typeface="微軟正黑體" charset="0"/>
                <a:cs typeface="微軟正黑體" charset="0"/>
              </a:rPr>
              <a:t>              </a:t>
            </a:r>
            <a:r>
              <a:rPr lang="en-US" altLang="zh-TW" sz="2100" dirty="0" smtClean="0">
                <a:solidFill>
                  <a:srgbClr val="0000FF"/>
                </a:solidFill>
                <a:latin typeface="Calibri" charset="0"/>
                <a:ea typeface="微軟正黑體" charset="0"/>
                <a:cs typeface="微軟正黑體" charset="0"/>
              </a:rPr>
              <a:t>TFNOX</a:t>
            </a:r>
            <a:r>
              <a:rPr lang="en-US" altLang="zh-TW" sz="2100" dirty="0" smtClean="0">
                <a:solidFill>
                  <a:srgbClr val="000000"/>
                </a:solidFill>
                <a:latin typeface="Calibri" charset="0"/>
                <a:ea typeface="微軟正黑體" charset="0"/>
                <a:cs typeface="微軟正黑體" charset="0"/>
              </a:rPr>
              <a:t>                                 </a:t>
            </a:r>
            <a:r>
              <a:rPr lang="en-US" altLang="zh-TW" sz="2100" dirty="0" smtClean="0">
                <a:solidFill>
                  <a:srgbClr val="FF5BC7"/>
                </a:solidFill>
                <a:latin typeface="Calibri" charset="0"/>
                <a:ea typeface="微軟正黑體" charset="0"/>
                <a:cs typeface="微軟正黑體" charset="0"/>
              </a:rPr>
              <a:t>PPSNOX </a:t>
            </a:r>
          </a:p>
          <a:p>
            <a:pPr algn="l">
              <a:buFont typeface="Wingdings 3" charset="0"/>
              <a:buNone/>
            </a:pPr>
            <a:r>
              <a:rPr lang="en-US" altLang="zh-TW" sz="2100" dirty="0" smtClean="0">
                <a:solidFill>
                  <a:srgbClr val="000000"/>
                </a:solidFill>
                <a:latin typeface="Calibri" charset="0"/>
                <a:ea typeface="微軟正黑體" charset="0"/>
                <a:cs typeface="微軟正黑體" charset="0"/>
              </a:rPr>
              <a:t>              </a:t>
            </a:r>
            <a:r>
              <a:rPr lang="en-US" altLang="zh-TW" sz="2100" dirty="0" smtClean="0">
                <a:solidFill>
                  <a:srgbClr val="660066"/>
                </a:solidFill>
                <a:latin typeface="Calibri" charset="0"/>
                <a:ea typeface="微軟正黑體" charset="0"/>
                <a:cs typeface="微軟正黑體" charset="0"/>
              </a:rPr>
              <a:t>KFNOX</a:t>
            </a:r>
          </a:p>
          <a:p>
            <a:pPr algn="l"/>
            <a:r>
              <a:rPr lang="en-US" altLang="zh-TW" sz="2100" dirty="0" smtClean="0">
                <a:solidFill>
                  <a:srgbClr val="000000"/>
                </a:solidFill>
                <a:latin typeface="Calibri" charset="0"/>
                <a:ea typeface="微軟正黑體" charset="0"/>
                <a:cs typeface="微軟正黑體" charset="0"/>
              </a:rPr>
              <a:t>              </a:t>
            </a:r>
            <a:r>
              <a:rPr lang="en-US" altLang="zh-TW" sz="2100" dirty="0" smtClean="0">
                <a:solidFill>
                  <a:srgbClr val="FF5BC7"/>
                </a:solidFill>
                <a:latin typeface="Calibri" charset="0"/>
                <a:ea typeface="微軟正黑體" charset="0"/>
                <a:cs typeface="微軟正黑體" charset="0"/>
              </a:rPr>
              <a:t>PFNOX</a:t>
            </a:r>
            <a:r>
              <a:rPr lang="zh-TW" altLang="en-US" sz="2100" dirty="0" smtClean="0">
                <a:solidFill>
                  <a:srgbClr val="000000"/>
                </a:solidFill>
                <a:latin typeface="Calibri" charset="0"/>
                <a:ea typeface="微軟正黑體" charset="0"/>
                <a:cs typeface="微軟正黑體" charset="0"/>
              </a:rPr>
              <a:t>                   </a:t>
            </a:r>
            <a:r>
              <a:rPr lang="en-US" altLang="zh-TW" sz="2100" dirty="0" smtClean="0">
                <a:solidFill>
                  <a:srgbClr val="FF0000"/>
                </a:solidFill>
                <a:latin typeface="Calibri" charset="0"/>
                <a:ea typeface="微軟正黑體" charset="0"/>
                <a:cs typeface="微軟正黑體" charset="0"/>
              </a:rPr>
              <a:t>S</a:t>
            </a:r>
            <a:r>
              <a:rPr lang="en-US" altLang="zh-TW" sz="2100" baseline="30000" dirty="0" smtClean="0">
                <a:solidFill>
                  <a:srgbClr val="FF0000"/>
                </a:solidFill>
                <a:latin typeface="Calibri" charset="0"/>
                <a:ea typeface="微軟正黑體" charset="0"/>
                <a:cs typeface="微軟正黑體" charset="0"/>
              </a:rPr>
              <a:t>2CROSS</a:t>
            </a:r>
            <a:r>
              <a:rPr lang="en-US" altLang="zh-TW" sz="2100" dirty="0" smtClean="0">
                <a:solidFill>
                  <a:srgbClr val="000000"/>
                </a:solidFill>
                <a:latin typeface="Calibri" charset="0"/>
                <a:ea typeface="微軟正黑體" charset="0"/>
                <a:cs typeface="微軟正黑體" charset="0"/>
              </a:rPr>
              <a:t>   </a:t>
            </a:r>
            <a:r>
              <a:rPr lang="en-US" altLang="zh-TW" sz="2100" dirty="0" smtClean="0">
                <a:solidFill>
                  <a:srgbClr val="FFFF00"/>
                </a:solidFill>
                <a:latin typeface="Calibri" charset="0"/>
                <a:ea typeface="微軟正黑體" charset="0"/>
                <a:cs typeface="微軟正黑體" charset="0"/>
              </a:rPr>
              <a:t>Y</a:t>
            </a:r>
            <a:r>
              <a:rPr lang="en-US" altLang="zh-TW" sz="2100" dirty="0">
                <a:solidFill>
                  <a:srgbClr val="660066"/>
                </a:solidFill>
                <a:latin typeface="Calibri" charset="0"/>
                <a:ea typeface="微軟正黑體" charset="0"/>
                <a:cs typeface="微軟正黑體" charset="0"/>
              </a:rPr>
              <a:t>K</a:t>
            </a:r>
            <a:r>
              <a:rPr lang="en-US" altLang="zh-TW" sz="2100" dirty="0" smtClean="0">
                <a:solidFill>
                  <a:srgbClr val="000000"/>
                </a:solidFill>
                <a:latin typeface="Calibri" charset="0"/>
                <a:ea typeface="微軟正黑體" charset="0"/>
                <a:cs typeface="微軟正黑體" charset="0"/>
              </a:rPr>
              <a:t>CRONOX</a:t>
            </a:r>
          </a:p>
          <a:p>
            <a:pPr algn="l"/>
            <a:r>
              <a:rPr lang="en-US" altLang="zh-TW" sz="2100" dirty="0" smtClean="0">
                <a:solidFill>
                  <a:srgbClr val="000000"/>
                </a:solidFill>
                <a:latin typeface="Calibri" charset="0"/>
                <a:ea typeface="微軟正黑體" charset="0"/>
                <a:cs typeface="微軟正黑體" charset="0"/>
              </a:rPr>
              <a:t>                                                            </a:t>
            </a:r>
            <a:r>
              <a:rPr lang="en-US" altLang="zh-TW" sz="2100" dirty="0" smtClean="0">
                <a:solidFill>
                  <a:srgbClr val="FFFF00"/>
                </a:solidFill>
                <a:latin typeface="Calibri" charset="0"/>
                <a:ea typeface="微軟正黑體" charset="0"/>
                <a:cs typeface="微軟正黑體" charset="0"/>
              </a:rPr>
              <a:t>Y</a:t>
            </a:r>
            <a:r>
              <a:rPr lang="en-US" altLang="zh-TW" sz="2100" dirty="0">
                <a:solidFill>
                  <a:srgbClr val="FF5BC7"/>
                </a:solidFill>
                <a:latin typeface="Calibri" charset="0"/>
                <a:ea typeface="微軟正黑體" charset="0"/>
                <a:cs typeface="微軟正黑體" charset="0"/>
              </a:rPr>
              <a:t>P</a:t>
            </a:r>
            <a:r>
              <a:rPr lang="en-US" altLang="zh-TW" sz="2100" dirty="0" smtClean="0">
                <a:solidFill>
                  <a:srgbClr val="000000"/>
                </a:solidFill>
                <a:latin typeface="Calibri" charset="0"/>
                <a:ea typeface="微軟正黑體" charset="0"/>
                <a:cs typeface="微軟正黑體" charset="0"/>
              </a:rPr>
              <a:t>CRONOX</a:t>
            </a:r>
          </a:p>
          <a:p>
            <a:pPr algn="l">
              <a:buFont typeface="Wingdings 3" charset="0"/>
              <a:buNone/>
            </a:pPr>
            <a:r>
              <a:rPr lang="en-US" altLang="zh-TW" sz="2100" dirty="0" smtClean="0">
                <a:solidFill>
                  <a:srgbClr val="000000"/>
                </a:solidFill>
                <a:latin typeface="Calibri" charset="0"/>
                <a:ea typeface="微軟正黑體" charset="0"/>
                <a:cs typeface="微軟正黑體" charset="0"/>
              </a:rPr>
              <a:t>* same as </a:t>
            </a:r>
            <a:r>
              <a:rPr lang="en-US" altLang="zh-TW" sz="2100" dirty="0" smtClean="0">
                <a:solidFill>
                  <a:srgbClr val="FF0000"/>
                </a:solidFill>
                <a:latin typeface="Calibri" charset="0"/>
                <a:ea typeface="微軟正黑體" charset="0"/>
                <a:cs typeface="微軟正黑體" charset="0"/>
              </a:rPr>
              <a:t>VOC </a:t>
            </a:r>
            <a:endParaRPr lang="en-US" altLang="zh-TW" sz="2100" dirty="0">
              <a:latin typeface="Calibri" charset="0"/>
              <a:ea typeface="微軟正黑體" charset="0"/>
              <a:cs typeface="微軟正黑體" charset="0"/>
            </a:endParaRPr>
          </a:p>
        </p:txBody>
      </p:sp>
      <p:pic>
        <p:nvPicPr>
          <p:cNvPr id="3" name="圖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4" y="747821"/>
            <a:ext cx="3935799" cy="592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제목 2"/>
          <p:cNvSpPr txBox="1">
            <a:spLocks/>
          </p:cNvSpPr>
          <p:nvPr/>
        </p:nvSpPr>
        <p:spPr>
          <a:xfrm>
            <a:off x="0" y="-27384"/>
            <a:ext cx="9180512" cy="5635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>
            <a:noAutofit/>
          </a:bodyPr>
          <a:lstStyle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2pPr>
            <a:lvl3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3pPr>
            <a:lvl4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4pPr>
            <a:lvl5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5pPr>
            <a:lvl6pPr marL="4572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6pPr>
            <a:lvl7pPr marL="9144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7pPr>
            <a:lvl8pPr marL="13716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8pPr>
            <a:lvl9pPr marL="18288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9pPr>
          </a:lstStyle>
          <a:p>
            <a:r>
              <a:rPr lang="en-US" altLang="ko-KR" sz="3600" dirty="0" smtClean="0"/>
              <a:t>Source Contributions (zero out concentration)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645357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195" y="1451751"/>
            <a:ext cx="7846805" cy="54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제목 2"/>
          <p:cNvSpPr txBox="1">
            <a:spLocks/>
          </p:cNvSpPr>
          <p:nvPr/>
        </p:nvSpPr>
        <p:spPr>
          <a:xfrm>
            <a:off x="2339110" y="-27384"/>
            <a:ext cx="6841402" cy="5635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>
            <a:normAutofit fontScale="97500" lnSpcReduction="10000"/>
          </a:bodyPr>
          <a:lstStyle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2pPr>
            <a:lvl3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3pPr>
            <a:lvl4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4pPr>
            <a:lvl5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5pPr>
            <a:lvl6pPr marL="4572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6pPr>
            <a:lvl7pPr marL="9144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7pPr>
            <a:lvl8pPr marL="13716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8pPr>
            <a:lvl9pPr marL="18288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9pPr>
          </a:lstStyle>
          <a:p>
            <a:r>
              <a:rPr lang="en-US" altLang="zh-TW" dirty="0">
                <a:latin typeface="Calibri" charset="0"/>
                <a:ea typeface="微軟正黑體" charset="0"/>
                <a:cs typeface="微軟正黑體" charset="0"/>
              </a:rPr>
              <a:t> </a:t>
            </a:r>
            <a:r>
              <a:rPr lang="en-US" altLang="zh-TW" dirty="0" smtClean="0">
                <a:latin typeface="Calibri" charset="0"/>
                <a:ea typeface="微軟正黑體" charset="0"/>
                <a:cs typeface="微軟正黑體" charset="0"/>
              </a:rPr>
              <a:t>Oct 23 </a:t>
            </a:r>
            <a:r>
              <a:rPr lang="en-US" altLang="zh-TW" dirty="0">
                <a:latin typeface="Calibri" charset="0"/>
                <a:ea typeface="微軟正黑體" charset="0"/>
                <a:cs typeface="微軟正黑體" charset="0"/>
              </a:rPr>
              <a:t>peak </a:t>
            </a:r>
            <a:r>
              <a:rPr lang="en-US" altLang="zh-TW" dirty="0" smtClean="0">
                <a:latin typeface="Calibri" charset="0"/>
                <a:ea typeface="微軟正黑體" charset="0"/>
                <a:cs typeface="微軟正黑體" charset="0"/>
              </a:rPr>
              <a:t>O</a:t>
            </a:r>
            <a:r>
              <a:rPr lang="en-US" altLang="zh-TW" baseline="-25000" dirty="0" smtClean="0">
                <a:latin typeface="Calibri" charset="0"/>
                <a:ea typeface="微軟正黑體" charset="0"/>
                <a:cs typeface="微軟正黑體" charset="0"/>
              </a:rPr>
              <a:t>3</a:t>
            </a:r>
            <a:r>
              <a:rPr lang="en-US" altLang="zh-TW" dirty="0" smtClean="0">
                <a:latin typeface="Calibri" charset="0"/>
                <a:ea typeface="微軟正黑體" charset="0"/>
                <a:cs typeface="微軟正黑體" charset="0"/>
              </a:rPr>
              <a:t> ZOC </a:t>
            </a:r>
            <a:r>
              <a:rPr lang="en-US" altLang="zh-TW" dirty="0">
                <a:latin typeface="Calibri" charset="0"/>
                <a:ea typeface="微軟正黑體" charset="0"/>
                <a:cs typeface="微軟正黑體" charset="0"/>
              </a:rPr>
              <a:t>time series</a:t>
            </a:r>
            <a:endParaRPr lang="ko-KR" altLang="en-US" dirty="0"/>
          </a:p>
        </p:txBody>
      </p:sp>
      <p:sp>
        <p:nvSpPr>
          <p:cNvPr id="4" name="TextBox 13"/>
          <p:cNvSpPr txBox="1"/>
          <p:nvPr/>
        </p:nvSpPr>
        <p:spPr>
          <a:xfrm>
            <a:off x="2339109" y="1982754"/>
            <a:ext cx="2098617" cy="12464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rgbClr val="C79BDA"/>
                </a:solidFill>
              </a:rPr>
              <a:t>2</a:t>
            </a:r>
            <a:r>
              <a:rPr lang="en-US" altLang="ko-KR" sz="2400" b="1" baseline="30000" dirty="0" smtClean="0">
                <a:solidFill>
                  <a:srgbClr val="C79BDA"/>
                </a:solidFill>
              </a:rPr>
              <a:t>nd</a:t>
            </a:r>
            <a:r>
              <a:rPr lang="en-US" altLang="ko-KR" sz="2400" b="1" dirty="0" smtClean="0">
                <a:solidFill>
                  <a:srgbClr val="C79BDA"/>
                </a:solidFill>
              </a:rPr>
              <a:t> order </a:t>
            </a:r>
            <a:r>
              <a:rPr lang="en-US" altLang="ko-KR" sz="2400" b="1" dirty="0" err="1" smtClean="0">
                <a:solidFill>
                  <a:srgbClr val="C79BDA"/>
                </a:solidFill>
              </a:rPr>
              <a:t>NOx</a:t>
            </a:r>
            <a:endParaRPr lang="en-US" altLang="ko-KR" sz="2400" b="1" dirty="0" smtClean="0">
              <a:solidFill>
                <a:srgbClr val="C79BDA"/>
              </a:solidFill>
            </a:endParaRPr>
          </a:p>
          <a:p>
            <a:r>
              <a:rPr lang="en-US" altLang="ko-KR" sz="2400" b="1" dirty="0" smtClean="0">
                <a:solidFill>
                  <a:srgbClr val="FF6600"/>
                </a:solidFill>
              </a:rPr>
              <a:t>1</a:t>
            </a:r>
            <a:r>
              <a:rPr lang="en-US" altLang="ko-KR" sz="2400" b="1" baseline="30000" dirty="0" smtClean="0">
                <a:solidFill>
                  <a:srgbClr val="FF6600"/>
                </a:solidFill>
              </a:rPr>
              <a:t>st</a:t>
            </a:r>
            <a:r>
              <a:rPr lang="en-US" altLang="ko-KR" sz="2400" b="1" dirty="0" smtClean="0">
                <a:solidFill>
                  <a:srgbClr val="FF6600"/>
                </a:solidFill>
              </a:rPr>
              <a:t> order VOC</a:t>
            </a:r>
          </a:p>
          <a:p>
            <a:r>
              <a:rPr lang="en-US" altLang="ko-KR" sz="2400" b="1" dirty="0" smtClean="0">
                <a:solidFill>
                  <a:schemeClr val="accent4">
                    <a:lumMod val="75000"/>
                  </a:schemeClr>
                </a:solidFill>
              </a:rPr>
              <a:t>1</a:t>
            </a:r>
            <a:r>
              <a:rPr lang="en-US" altLang="ko-KR" sz="2400" b="1" baseline="30000" dirty="0" smtClean="0">
                <a:solidFill>
                  <a:schemeClr val="accent4">
                    <a:lumMod val="75000"/>
                  </a:schemeClr>
                </a:solidFill>
              </a:rPr>
              <a:t>st</a:t>
            </a:r>
            <a:r>
              <a:rPr lang="en-US" altLang="ko-KR" sz="2400" b="1" dirty="0" smtClean="0">
                <a:solidFill>
                  <a:schemeClr val="accent4">
                    <a:lumMod val="75000"/>
                  </a:schemeClr>
                </a:solidFill>
              </a:rPr>
              <a:t> order </a:t>
            </a:r>
            <a:r>
              <a:rPr lang="en-US" altLang="ko-KR" sz="2400" b="1" dirty="0" err="1" smtClean="0">
                <a:solidFill>
                  <a:schemeClr val="accent4">
                    <a:lumMod val="75000"/>
                  </a:schemeClr>
                </a:solidFill>
              </a:rPr>
              <a:t>NOx</a:t>
            </a:r>
            <a:endParaRPr lang="en-US" altLang="ko-KR" sz="2400" b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/>
          <a:srcRect l="21735" t="6554" r="10172" b="3632"/>
          <a:stretch/>
        </p:blipFill>
        <p:spPr>
          <a:xfrm>
            <a:off x="16612" y="-6217"/>
            <a:ext cx="2322497" cy="2408634"/>
          </a:xfrm>
          <a:prstGeom prst="rect">
            <a:avLst/>
          </a:prstGeom>
        </p:spPr>
      </p:pic>
      <p:cxnSp>
        <p:nvCxnSpPr>
          <p:cNvPr id="6" name="직선 화살표 연결선 40"/>
          <p:cNvCxnSpPr/>
          <p:nvPr/>
        </p:nvCxnSpPr>
        <p:spPr>
          <a:xfrm>
            <a:off x="773733" y="1443005"/>
            <a:ext cx="887850" cy="1488578"/>
          </a:xfrm>
          <a:prstGeom prst="straightConnector1">
            <a:avLst/>
          </a:prstGeom>
          <a:ln w="25400">
            <a:solidFill>
              <a:srgbClr val="00B0F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027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"/>
          <a:stretch/>
        </p:blipFill>
        <p:spPr bwMode="auto">
          <a:xfrm>
            <a:off x="0" y="358379"/>
            <a:ext cx="7792802" cy="568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10"/>
          <p:cNvSpPr>
            <a:spLocks noChangeArrowheads="1"/>
          </p:cNvSpPr>
          <p:nvPr/>
        </p:nvSpPr>
        <p:spPr bwMode="auto">
          <a:xfrm>
            <a:off x="6010359" y="4658455"/>
            <a:ext cx="1368341" cy="35394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700">
                <a:solidFill>
                  <a:srgbClr val="FF0000"/>
                </a:solidFill>
                <a:latin typeface="Calibri" charset="0"/>
                <a:ea typeface="新細明體" charset="0"/>
                <a:cs typeface="新細明體" charset="0"/>
              </a:rPr>
              <a:t>0912 00UTC</a:t>
            </a:r>
          </a:p>
        </p:txBody>
      </p:sp>
      <p:sp>
        <p:nvSpPr>
          <p:cNvPr id="4" name="五角星形 15"/>
          <p:cNvSpPr/>
          <p:nvPr/>
        </p:nvSpPr>
        <p:spPr>
          <a:xfrm>
            <a:off x="2399331" y="3289410"/>
            <a:ext cx="364994" cy="39437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5" name="제목 2"/>
          <p:cNvSpPr txBox="1">
            <a:spLocks/>
          </p:cNvSpPr>
          <p:nvPr/>
        </p:nvSpPr>
        <p:spPr>
          <a:xfrm>
            <a:off x="0" y="-27384"/>
            <a:ext cx="9180512" cy="5635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>
            <a:normAutofit fontScale="97500" lnSpcReduction="10000"/>
          </a:bodyPr>
          <a:lstStyle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2pPr>
            <a:lvl3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3pPr>
            <a:lvl4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4pPr>
            <a:lvl5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5pPr>
            <a:lvl6pPr marL="4572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6pPr>
            <a:lvl7pPr marL="9144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7pPr>
            <a:lvl8pPr marL="13716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8pPr>
            <a:lvl9pPr marL="18288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9pPr>
          </a:lstStyle>
          <a:p>
            <a:r>
              <a:rPr lang="en-US" altLang="ko-KR" dirty="0" smtClean="0"/>
              <a:t>201</a:t>
            </a:r>
            <a:r>
              <a:rPr lang="en-US" altLang="ko-KR" dirty="0"/>
              <a:t>2</a:t>
            </a:r>
            <a:r>
              <a:rPr lang="en-US" altLang="ko-KR" dirty="0" smtClean="0"/>
              <a:t> Sep 12 0800 LST</a:t>
            </a:r>
            <a:endParaRPr lang="ko-KR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8013" t="15926" r="10135" b="10185"/>
          <a:stretch/>
        </p:blipFill>
        <p:spPr>
          <a:xfrm>
            <a:off x="5397500" y="4066820"/>
            <a:ext cx="3746500" cy="261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60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2"/>
          <p:cNvSpPr txBox="1">
            <a:spLocks/>
          </p:cNvSpPr>
          <p:nvPr/>
        </p:nvSpPr>
        <p:spPr>
          <a:xfrm>
            <a:off x="92548" y="47583"/>
            <a:ext cx="2755955" cy="46041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>
            <a:normAutofit fontScale="97500"/>
          </a:bodyPr>
          <a:lstStyle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2pPr>
            <a:lvl3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3pPr>
            <a:lvl4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4pPr>
            <a:lvl5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5pPr>
            <a:lvl6pPr marL="4572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6pPr>
            <a:lvl7pPr marL="9144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7pPr>
            <a:lvl8pPr marL="13716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8pPr>
            <a:lvl9pPr marL="18288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9pPr>
          </a:lstStyle>
          <a:p>
            <a:r>
              <a:rPr lang="en-US" altLang="ko-KR" sz="2200" dirty="0" smtClean="0"/>
              <a:t>Taiwan’s O</a:t>
            </a:r>
            <a:r>
              <a:rPr lang="en-US" altLang="ko-KR" sz="2200" baseline="-25000" dirty="0" smtClean="0"/>
              <a:t>3</a:t>
            </a:r>
            <a:r>
              <a:rPr lang="en-US" altLang="ko-KR" sz="2200" dirty="0" smtClean="0"/>
              <a:t> problem</a:t>
            </a:r>
            <a:endParaRPr lang="ko-KR" altLang="en-US" sz="2200" dirty="0"/>
          </a:p>
        </p:txBody>
      </p:sp>
      <p:grpSp>
        <p:nvGrpSpPr>
          <p:cNvPr id="13" name="群組 12"/>
          <p:cNvGrpSpPr/>
          <p:nvPr/>
        </p:nvGrpSpPr>
        <p:grpSpPr>
          <a:xfrm>
            <a:off x="279400" y="3706219"/>
            <a:ext cx="8410233" cy="3132667"/>
            <a:chOff x="279400" y="3706219"/>
            <a:chExt cx="8410233" cy="3132667"/>
          </a:xfrm>
        </p:grpSpPr>
        <p:pic>
          <p:nvPicPr>
            <p:cNvPr id="5" name="圖片 4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00" y="3898901"/>
              <a:ext cx="4610915" cy="28300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圖片 5" descr="圖片1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6877" y="3706219"/>
              <a:ext cx="2774648" cy="3132667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4"/>
            <a:srcRect l="25852" t="12981" r="31752" b="10169"/>
            <a:stretch/>
          </p:blipFill>
          <p:spPr>
            <a:xfrm>
              <a:off x="6512040" y="3742277"/>
              <a:ext cx="2177593" cy="3050169"/>
            </a:xfrm>
            <a:prstGeom prst="rect">
              <a:avLst/>
            </a:prstGeom>
          </p:spPr>
        </p:pic>
      </p:grpSp>
      <p:grpSp>
        <p:nvGrpSpPr>
          <p:cNvPr id="3" name="群組 2"/>
          <p:cNvGrpSpPr/>
          <p:nvPr/>
        </p:nvGrpSpPr>
        <p:grpSpPr>
          <a:xfrm>
            <a:off x="279400" y="-63500"/>
            <a:ext cx="8764222" cy="3683654"/>
            <a:chOff x="76200" y="3132667"/>
            <a:chExt cx="8764222" cy="368365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2" t="5603" r="6960" b="13279"/>
            <a:stretch/>
          </p:blipFill>
          <p:spPr bwMode="auto">
            <a:xfrm>
              <a:off x="3146689" y="3132667"/>
              <a:ext cx="5693733" cy="3683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0" name="직선 화살표 연결선 40"/>
            <p:cNvCxnSpPr/>
            <p:nvPr/>
          </p:nvCxnSpPr>
          <p:spPr>
            <a:xfrm flipH="1" flipV="1">
              <a:off x="2709333" y="3903134"/>
              <a:ext cx="2408654" cy="108637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字方塊 3"/>
            <p:cNvSpPr txBox="1"/>
            <p:nvPr/>
          </p:nvSpPr>
          <p:spPr>
            <a:xfrm>
              <a:off x="1924549" y="3580884"/>
              <a:ext cx="87538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200" dirty="0" smtClean="0"/>
                <a:t>Taipei</a:t>
              </a:r>
              <a:endParaRPr kumimoji="1" lang="zh-TW" altLang="en-US" sz="2200" dirty="0"/>
            </a:p>
          </p:txBody>
        </p:sp>
        <p:cxnSp>
          <p:nvCxnSpPr>
            <p:cNvPr id="12" name="직선 화살표 연결선 40"/>
            <p:cNvCxnSpPr/>
            <p:nvPr/>
          </p:nvCxnSpPr>
          <p:spPr>
            <a:xfrm flipH="1" flipV="1">
              <a:off x="2148417" y="4593167"/>
              <a:ext cx="2285887" cy="75209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字方塊 13"/>
            <p:cNvSpPr txBox="1"/>
            <p:nvPr/>
          </p:nvSpPr>
          <p:spPr>
            <a:xfrm>
              <a:off x="941914" y="4314225"/>
              <a:ext cx="154789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200" dirty="0" smtClean="0"/>
                <a:t>Taichung</a:t>
              </a:r>
              <a:endParaRPr kumimoji="1" lang="zh-TW" altLang="en-US" sz="2200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094314" y="5112209"/>
              <a:ext cx="154789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200" dirty="0" smtClean="0"/>
                <a:t>Tainan</a:t>
              </a:r>
              <a:endParaRPr kumimoji="1" lang="zh-TW" altLang="en-US" sz="2200" dirty="0"/>
            </a:p>
          </p:txBody>
        </p:sp>
        <p:cxnSp>
          <p:nvCxnSpPr>
            <p:cNvPr id="16" name="직선 화살표 연결선 40"/>
            <p:cNvCxnSpPr/>
            <p:nvPr/>
          </p:nvCxnSpPr>
          <p:spPr>
            <a:xfrm flipH="1" flipV="1">
              <a:off x="1924549" y="5376333"/>
              <a:ext cx="2196490" cy="166764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화살표 연결선 40"/>
            <p:cNvCxnSpPr/>
            <p:nvPr/>
          </p:nvCxnSpPr>
          <p:spPr>
            <a:xfrm flipH="1">
              <a:off x="2148417" y="5862261"/>
              <a:ext cx="2096517" cy="0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字方塊 19"/>
            <p:cNvSpPr txBox="1"/>
            <p:nvPr/>
          </p:nvSpPr>
          <p:spPr>
            <a:xfrm>
              <a:off x="76200" y="5626108"/>
              <a:ext cx="21484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TW" sz="2200" dirty="0" smtClean="0"/>
                <a:t>Kaohsiung</a:t>
              </a:r>
            </a:p>
            <a:p>
              <a:pPr algn="ctr"/>
              <a:r>
                <a:rPr kumimoji="1" lang="en-US" altLang="zh-TW" sz="2200" dirty="0" smtClean="0"/>
                <a:t>(Biggest harbor)</a:t>
              </a:r>
              <a:endParaRPr kumimoji="1" lang="zh-TW" alt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33370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9906" t="8308" r="5358" b="3938"/>
          <a:stretch/>
        </p:blipFill>
        <p:spPr>
          <a:xfrm>
            <a:off x="4304351" y="914400"/>
            <a:ext cx="4623749" cy="5268244"/>
          </a:xfrm>
          <a:prstGeom prst="rect">
            <a:avLst/>
          </a:prstGeom>
        </p:spPr>
      </p:pic>
      <p:pic>
        <p:nvPicPr>
          <p:cNvPr id="10" name="圖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2" r="3273"/>
          <a:stretch/>
        </p:blipFill>
        <p:spPr bwMode="auto">
          <a:xfrm>
            <a:off x="88900" y="749300"/>
            <a:ext cx="41148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5915581" y="421957"/>
            <a:ext cx="834805" cy="49244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600" b="1" dirty="0" smtClean="0"/>
              <a:t>O</a:t>
            </a:r>
            <a:r>
              <a:rPr kumimoji="1" lang="en-US" altLang="zh-TW" sz="2600" b="1" baseline="-25000" dirty="0" smtClean="0"/>
              <a:t>3</a:t>
            </a:r>
            <a:endParaRPr kumimoji="1" lang="zh-TW" altLang="en-US" sz="2600" b="1" baseline="-250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1318181" y="399414"/>
            <a:ext cx="1323419" cy="49244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600" b="1" dirty="0" smtClean="0"/>
              <a:t>Wind</a:t>
            </a:r>
            <a:endParaRPr kumimoji="1" lang="zh-TW" altLang="en-US" sz="2600" b="1" baseline="-25000" dirty="0"/>
          </a:p>
        </p:txBody>
      </p:sp>
    </p:spTree>
    <p:extLst>
      <p:ext uri="{BB962C8B-B14F-4D97-AF65-F5344CB8AC3E}">
        <p14:creationId xmlns:p14="http://schemas.microsoft.com/office/powerpoint/2010/main" val="3799282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9906" t="8308" r="5358" b="3938"/>
          <a:stretch/>
        </p:blipFill>
        <p:spPr>
          <a:xfrm>
            <a:off x="11867" y="627206"/>
            <a:ext cx="2489907" cy="283697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18531" t="1614" r="11089" b="8610"/>
          <a:stretch/>
        </p:blipFill>
        <p:spPr>
          <a:xfrm>
            <a:off x="2561124" y="405359"/>
            <a:ext cx="2515455" cy="295198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l="18372" t="2769" r="10930" b="8438"/>
          <a:stretch/>
        </p:blipFill>
        <p:spPr>
          <a:xfrm>
            <a:off x="4643505" y="461026"/>
            <a:ext cx="2506621" cy="289631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/>
          <a:srcRect l="18691" t="3289" r="11408" b="8265"/>
          <a:stretch/>
        </p:blipFill>
        <p:spPr>
          <a:xfrm>
            <a:off x="6708080" y="484760"/>
            <a:ext cx="2416717" cy="2813233"/>
          </a:xfrm>
          <a:prstGeom prst="rect">
            <a:avLst/>
          </a:prstGeom>
        </p:spPr>
      </p:pic>
      <p:sp>
        <p:nvSpPr>
          <p:cNvPr id="9" name="TextBox 13"/>
          <p:cNvSpPr txBox="1"/>
          <p:nvPr/>
        </p:nvSpPr>
        <p:spPr>
          <a:xfrm>
            <a:off x="2753847" y="713647"/>
            <a:ext cx="8302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00" b="1" dirty="0" err="1"/>
              <a:t>a</a:t>
            </a:r>
            <a:r>
              <a:rPr lang="en-US" altLang="ko-KR" sz="2200" b="1" dirty="0" err="1" smtClean="0"/>
              <a:t>NOx</a:t>
            </a:r>
            <a:endParaRPr lang="ko-KR" altLang="en-US" sz="2200" b="1" baseline="-25000" dirty="0"/>
          </a:p>
        </p:txBody>
      </p:sp>
      <p:sp>
        <p:nvSpPr>
          <p:cNvPr id="12" name="TextBox 13"/>
          <p:cNvSpPr txBox="1"/>
          <p:nvPr/>
        </p:nvSpPr>
        <p:spPr>
          <a:xfrm>
            <a:off x="4816555" y="726942"/>
            <a:ext cx="8308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00" b="1" dirty="0" err="1"/>
              <a:t>a</a:t>
            </a:r>
            <a:r>
              <a:rPr lang="en-US" altLang="ko-KR" sz="2200" b="1" dirty="0" err="1" smtClean="0"/>
              <a:t>VOC</a:t>
            </a:r>
            <a:endParaRPr lang="ko-KR" altLang="en-US" sz="2200" b="1" baseline="-25000" dirty="0"/>
          </a:p>
        </p:txBody>
      </p:sp>
      <p:sp>
        <p:nvSpPr>
          <p:cNvPr id="13" name="TextBox 13"/>
          <p:cNvSpPr txBox="1"/>
          <p:nvPr/>
        </p:nvSpPr>
        <p:spPr>
          <a:xfrm>
            <a:off x="6856214" y="694182"/>
            <a:ext cx="8430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00" b="1" dirty="0" err="1"/>
              <a:t>b</a:t>
            </a:r>
            <a:r>
              <a:rPr lang="en-US" altLang="ko-KR" sz="2200" b="1" dirty="0" err="1" smtClean="0"/>
              <a:t>VOC</a:t>
            </a:r>
            <a:endParaRPr lang="ko-KR" altLang="en-US" sz="2200" b="1" baseline="-25000" dirty="0"/>
          </a:p>
        </p:txBody>
      </p:sp>
      <p:grpSp>
        <p:nvGrpSpPr>
          <p:cNvPr id="10" name="群組 9"/>
          <p:cNvGrpSpPr/>
          <p:nvPr/>
        </p:nvGrpSpPr>
        <p:grpSpPr>
          <a:xfrm>
            <a:off x="0" y="3470197"/>
            <a:ext cx="9092075" cy="3349293"/>
            <a:chOff x="0" y="3470197"/>
            <a:chExt cx="9092075" cy="3349293"/>
          </a:xfrm>
        </p:grpSpPr>
        <p:sp>
          <p:nvSpPr>
            <p:cNvPr id="21" name="文字方塊 20"/>
            <p:cNvSpPr txBox="1"/>
            <p:nvPr/>
          </p:nvSpPr>
          <p:spPr>
            <a:xfrm>
              <a:off x="187881" y="3470197"/>
              <a:ext cx="2707719" cy="4924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TW" sz="2600" b="1" dirty="0" smtClean="0"/>
                <a:t>Strong NE wind</a:t>
              </a:r>
              <a:endParaRPr kumimoji="1" lang="zh-TW" altLang="en-US" sz="2600" b="1" baseline="-25000" dirty="0"/>
            </a:p>
          </p:txBody>
        </p:sp>
        <p:pic>
          <p:nvPicPr>
            <p:cNvPr id="14" name="圖片 13"/>
            <p:cNvPicPr>
              <a:picLocks noChangeAspect="1"/>
            </p:cNvPicPr>
            <p:nvPr/>
          </p:nvPicPr>
          <p:blipFill rotWithShape="1">
            <a:blip r:embed="rId6"/>
            <a:srcRect l="21637" t="2963" r="10896" b="8333"/>
            <a:stretch/>
          </p:blipFill>
          <p:spPr>
            <a:xfrm>
              <a:off x="2573629" y="4004593"/>
              <a:ext cx="2553849" cy="2640079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7"/>
            <a:srcRect l="17080" t="6554" r="10172" b="3632"/>
            <a:stretch/>
          </p:blipFill>
          <p:spPr>
            <a:xfrm>
              <a:off x="0" y="4111700"/>
              <a:ext cx="2789457" cy="2707790"/>
            </a:xfrm>
            <a:prstGeom prst="rect">
              <a:avLst/>
            </a:prstGeom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8"/>
            <a:srcRect l="21637" t="3333" r="11066" b="8704"/>
            <a:stretch/>
          </p:blipFill>
          <p:spPr>
            <a:xfrm>
              <a:off x="4545877" y="4007515"/>
              <a:ext cx="2554459" cy="2625287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 rotWithShape="1">
            <a:blip r:embed="rId9"/>
            <a:srcRect l="21808" t="3333" r="11066" b="8704"/>
            <a:stretch/>
          </p:blipFill>
          <p:spPr>
            <a:xfrm>
              <a:off x="6562160" y="4026140"/>
              <a:ext cx="2529915" cy="2606662"/>
            </a:xfrm>
            <a:prstGeom prst="rect">
              <a:avLst/>
            </a:prstGeom>
          </p:spPr>
        </p:pic>
        <p:sp>
          <p:nvSpPr>
            <p:cNvPr id="18" name="TextBox 13"/>
            <p:cNvSpPr txBox="1"/>
            <p:nvPr/>
          </p:nvSpPr>
          <p:spPr>
            <a:xfrm>
              <a:off x="2789457" y="4280945"/>
              <a:ext cx="8302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200" b="1" dirty="0" err="1"/>
                <a:t>a</a:t>
              </a:r>
              <a:r>
                <a:rPr lang="en-US" altLang="ko-KR" sz="2200" b="1" dirty="0" err="1" smtClean="0"/>
                <a:t>NOx</a:t>
              </a:r>
              <a:endParaRPr lang="ko-KR" altLang="en-US" sz="2200" b="1" baseline="-25000" dirty="0"/>
            </a:p>
          </p:txBody>
        </p:sp>
        <p:sp>
          <p:nvSpPr>
            <p:cNvPr id="19" name="TextBox 13"/>
            <p:cNvSpPr txBox="1"/>
            <p:nvPr/>
          </p:nvSpPr>
          <p:spPr>
            <a:xfrm>
              <a:off x="4816555" y="4294240"/>
              <a:ext cx="8308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200" b="1" dirty="0" err="1"/>
                <a:t>a</a:t>
              </a:r>
              <a:r>
                <a:rPr lang="en-US" altLang="ko-KR" sz="2200" b="1" dirty="0" err="1" smtClean="0"/>
                <a:t>VOC</a:t>
              </a:r>
              <a:endParaRPr lang="ko-KR" altLang="en-US" sz="2200" b="1" baseline="-25000" dirty="0"/>
            </a:p>
          </p:txBody>
        </p:sp>
        <p:sp>
          <p:nvSpPr>
            <p:cNvPr id="20" name="TextBox 13"/>
            <p:cNvSpPr txBox="1"/>
            <p:nvPr/>
          </p:nvSpPr>
          <p:spPr>
            <a:xfrm>
              <a:off x="6820604" y="4297090"/>
              <a:ext cx="84301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200" b="1" dirty="0" err="1"/>
                <a:t>b</a:t>
              </a:r>
              <a:r>
                <a:rPr lang="en-US" altLang="ko-KR" sz="2200" b="1" dirty="0" err="1" smtClean="0"/>
                <a:t>VOC</a:t>
              </a:r>
              <a:endParaRPr lang="ko-KR" altLang="en-US" sz="2200" b="1" baseline="-25000" dirty="0"/>
            </a:p>
          </p:txBody>
        </p:sp>
      </p:grpSp>
      <p:sp>
        <p:nvSpPr>
          <p:cNvPr id="22" name="文字方塊 21"/>
          <p:cNvSpPr txBox="1"/>
          <p:nvPr/>
        </p:nvSpPr>
        <p:spPr>
          <a:xfrm>
            <a:off x="155733" y="45863"/>
            <a:ext cx="2555319" cy="49244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600" b="1" dirty="0" smtClean="0"/>
              <a:t>Land sea breeze </a:t>
            </a:r>
            <a:endParaRPr kumimoji="1" lang="zh-TW" altLang="en-US" sz="2600" b="1" baseline="-25000" dirty="0"/>
          </a:p>
        </p:txBody>
      </p:sp>
    </p:spTree>
    <p:extLst>
      <p:ext uri="{BB962C8B-B14F-4D97-AF65-F5344CB8AC3E}">
        <p14:creationId xmlns:p14="http://schemas.microsoft.com/office/powerpoint/2010/main" val="3199789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5901" t="11852" r="20152" b="8889"/>
          <a:stretch/>
        </p:blipFill>
        <p:spPr>
          <a:xfrm>
            <a:off x="6248400" y="3678486"/>
            <a:ext cx="2755900" cy="312871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20749" t="11666" r="20724" b="9075"/>
          <a:stretch/>
        </p:blipFill>
        <p:spPr>
          <a:xfrm>
            <a:off x="3066782" y="3695700"/>
            <a:ext cx="2973374" cy="31115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l="24899" t="11487" r="20438" b="8098"/>
          <a:stretch/>
        </p:blipFill>
        <p:spPr>
          <a:xfrm>
            <a:off x="22816" y="3603482"/>
            <a:ext cx="2874135" cy="326721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/>
          <a:srcRect l="24326" t="10634" r="19866" b="7543"/>
          <a:stretch/>
        </p:blipFill>
        <p:spPr>
          <a:xfrm>
            <a:off x="48217" y="324778"/>
            <a:ext cx="2773586" cy="314232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/>
          <a:srcRect l="20320" t="11296" r="20151" b="8519"/>
          <a:stretch/>
        </p:blipFill>
        <p:spPr>
          <a:xfrm>
            <a:off x="2975028" y="254000"/>
            <a:ext cx="3038144" cy="316230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9728200" y="2425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8851900" y="1320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7"/>
          <a:srcRect l="26330" t="11296" r="19293" b="8518"/>
          <a:stretch/>
        </p:blipFill>
        <p:spPr>
          <a:xfrm>
            <a:off x="6257836" y="266700"/>
            <a:ext cx="2778729" cy="3166289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187881" y="3254297"/>
            <a:ext cx="2707719" cy="49244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600" b="1" dirty="0" smtClean="0"/>
              <a:t>Strong NE wind</a:t>
            </a:r>
            <a:endParaRPr kumimoji="1" lang="zh-TW" altLang="en-US" sz="2600" b="1" baseline="-250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155733" y="45863"/>
            <a:ext cx="2555319" cy="49244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600" b="1" dirty="0" smtClean="0"/>
              <a:t>Land sea breeze </a:t>
            </a:r>
            <a:endParaRPr kumimoji="1" lang="zh-TW" altLang="en-US" sz="2600" b="1" baseline="-250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79981" y="645635"/>
            <a:ext cx="599519" cy="43088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200" b="1" dirty="0" smtClean="0"/>
              <a:t>NO</a:t>
            </a:r>
            <a:endParaRPr kumimoji="1" lang="zh-TW" altLang="en-US" sz="2200" b="1" baseline="-250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3629581" y="538306"/>
            <a:ext cx="739219" cy="43088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200" b="1" dirty="0" err="1" smtClean="0"/>
              <a:t>NOx</a:t>
            </a:r>
            <a:endParaRPr kumimoji="1" lang="zh-TW" altLang="en-US" sz="2200" b="1" baseline="-250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6614081" y="517812"/>
            <a:ext cx="739219" cy="43088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200" b="1" dirty="0" smtClean="0"/>
              <a:t>PBL</a:t>
            </a:r>
            <a:endParaRPr kumimoji="1" lang="zh-TW" altLang="en-US" sz="2200" b="1" baseline="-25000" dirty="0"/>
          </a:p>
        </p:txBody>
      </p:sp>
    </p:spTree>
    <p:extLst>
      <p:ext uri="{BB962C8B-B14F-4D97-AF65-F5344CB8AC3E}">
        <p14:creationId xmlns:p14="http://schemas.microsoft.com/office/powerpoint/2010/main" val="4139011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6000" y="0"/>
            <a:ext cx="4316538" cy="1689100"/>
          </a:xfrm>
          <a:solidFill>
            <a:srgbClr val="7F7F7F"/>
          </a:solidFill>
        </p:spPr>
        <p:txBody>
          <a:bodyPr>
            <a:noAutofit/>
          </a:bodyPr>
          <a:lstStyle/>
          <a:p>
            <a:pPr algn="l"/>
            <a:r>
              <a:rPr lang="en-US" altLang="zh-TW" sz="3200" b="1" dirty="0" smtClean="0">
                <a:solidFill>
                  <a:schemeClr val="bg1"/>
                </a:solidFill>
              </a:rPr>
              <a:t>PBL </a:t>
            </a:r>
            <a:r>
              <a:rPr lang="en-US" altLang="zh-TW" sz="3200" b="1" dirty="0" err="1" smtClean="0">
                <a:solidFill>
                  <a:schemeClr val="bg1"/>
                </a:solidFill>
              </a:rPr>
              <a:t>ht</a:t>
            </a:r>
            <a:r>
              <a:rPr lang="en-US" altLang="zh-TW" sz="3200" b="1" dirty="0" smtClean="0">
                <a:solidFill>
                  <a:schemeClr val="bg1"/>
                </a:solidFill>
              </a:rPr>
              <a:t> development</a:t>
            </a:r>
            <a:br>
              <a:rPr lang="en-US" altLang="zh-TW" sz="3200" b="1" dirty="0" smtClean="0">
                <a:solidFill>
                  <a:schemeClr val="bg1"/>
                </a:solidFill>
              </a:rPr>
            </a:br>
            <a:r>
              <a:rPr lang="en-US" altLang="zh-TW" sz="3200" b="1" dirty="0" smtClean="0">
                <a:solidFill>
                  <a:srgbClr val="0000FF"/>
                </a:solidFill>
              </a:rPr>
              <a:t>Blue: LSB </a:t>
            </a:r>
            <a:r>
              <a:rPr lang="en-US" altLang="zh-TW" sz="3200" b="1" dirty="0" smtClean="0">
                <a:solidFill>
                  <a:schemeClr val="bg1"/>
                </a:solidFill>
              </a:rPr>
              <a:t/>
            </a:r>
            <a:br>
              <a:rPr lang="en-US" altLang="zh-TW" sz="3200" b="1" dirty="0" smtClean="0">
                <a:solidFill>
                  <a:schemeClr val="bg1"/>
                </a:solidFill>
              </a:rPr>
            </a:br>
            <a:r>
              <a:rPr lang="en-US" altLang="zh-TW" sz="3200" b="1" dirty="0" smtClean="0"/>
              <a:t>Black: strong NE wind</a:t>
            </a:r>
            <a:endParaRPr lang="zh-TW" altLang="en-US" sz="3200" b="1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5152" t="15741" r="10707" b="12778"/>
          <a:stretch/>
        </p:blipFill>
        <p:spPr>
          <a:xfrm>
            <a:off x="14367" y="3848364"/>
            <a:ext cx="4526991" cy="29718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/>
          <a:srcRect l="4865" t="15556" r="10564" b="12963"/>
          <a:stretch/>
        </p:blipFill>
        <p:spPr>
          <a:xfrm>
            <a:off x="0" y="88900"/>
            <a:ext cx="4452456" cy="290803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/>
          <a:srcRect l="5437" t="15926" r="10421" b="13148"/>
          <a:stretch/>
        </p:blipFill>
        <p:spPr>
          <a:xfrm>
            <a:off x="4677982" y="3848364"/>
            <a:ext cx="4464556" cy="290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4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2"/>
          <p:cNvSpPr txBox="1">
            <a:spLocks/>
          </p:cNvSpPr>
          <p:nvPr/>
        </p:nvSpPr>
        <p:spPr bwMode="white">
          <a:xfrm>
            <a:off x="0" y="-27384"/>
            <a:ext cx="9144000" cy="5635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 lnSpcReduction="10000"/>
          </a:bodyPr>
          <a:lstStyle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2pPr>
            <a:lvl3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3pPr>
            <a:lvl4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4pPr>
            <a:lvl5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5pPr>
            <a:lvl6pPr marL="4572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6pPr>
            <a:lvl7pPr marL="9144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7pPr>
            <a:lvl8pPr marL="13716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8pPr>
            <a:lvl9pPr marL="18288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9pPr>
          </a:lstStyle>
          <a:p>
            <a:r>
              <a:rPr lang="en-US" altLang="ko-KR" dirty="0" smtClean="0"/>
              <a:t>Preliminary result</a:t>
            </a:r>
            <a:endParaRPr lang="ko-KR" altLang="en-US" dirty="0"/>
          </a:p>
        </p:txBody>
      </p:sp>
      <p:sp>
        <p:nvSpPr>
          <p:cNvPr id="3" name="矩形 2"/>
          <p:cNvSpPr/>
          <p:nvPr/>
        </p:nvSpPr>
        <p:spPr>
          <a:xfrm>
            <a:off x="107504" y="620688"/>
            <a:ext cx="8856984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altLang="zh-TW" sz="2100" dirty="0" smtClean="0"/>
              <a:t>Sensitivity analysis using CMAQ-HDDM is applied to estimate 1</a:t>
            </a:r>
            <a:r>
              <a:rPr lang="en-US" altLang="zh-TW" sz="2100" baseline="30000" dirty="0" smtClean="0"/>
              <a:t>st</a:t>
            </a:r>
            <a:r>
              <a:rPr lang="en-US" altLang="zh-TW" sz="2100" dirty="0" smtClean="0"/>
              <a:t>, 2</a:t>
            </a:r>
            <a:r>
              <a:rPr lang="en-US" altLang="zh-TW" sz="2100" baseline="30000" dirty="0" smtClean="0"/>
              <a:t>nd</a:t>
            </a:r>
            <a:r>
              <a:rPr lang="en-US" altLang="zh-TW" sz="2100" dirty="0" smtClean="0"/>
              <a:t> and cross sensitivity coefficients for two high O</a:t>
            </a:r>
            <a:r>
              <a:rPr lang="en-US" altLang="zh-TW" sz="2100" baseline="-25000" dirty="0" smtClean="0"/>
              <a:t>3</a:t>
            </a:r>
            <a:r>
              <a:rPr lang="en-US" altLang="zh-TW" sz="2100" dirty="0" smtClean="0"/>
              <a:t> episode, one is with strong northeasterly monsoonal flow the other is typical LSB day.</a:t>
            </a:r>
          </a:p>
          <a:p>
            <a:pPr marL="285750" indent="-285750">
              <a:buFontTx/>
              <a:buChar char="•"/>
            </a:pPr>
            <a:endParaRPr lang="en-US" altLang="zh-TW" sz="2100" dirty="0" smtClean="0"/>
          </a:p>
          <a:p>
            <a:pPr marL="285750" indent="-285750">
              <a:buFontTx/>
              <a:buChar char="•"/>
            </a:pPr>
            <a:r>
              <a:rPr lang="en-US" altLang="zh-TW" sz="2100" dirty="0" smtClean="0"/>
              <a:t>O</a:t>
            </a:r>
            <a:r>
              <a:rPr lang="en-US" altLang="zh-TW" sz="2100" baseline="-25000" dirty="0" smtClean="0"/>
              <a:t>3</a:t>
            </a:r>
            <a:r>
              <a:rPr lang="en-US" altLang="zh-TW" sz="2100" dirty="0" smtClean="0"/>
              <a:t> control regimes change not only due to changes of emission but changes of meteorological condition also contributes.</a:t>
            </a:r>
          </a:p>
          <a:p>
            <a:r>
              <a:rPr lang="en-US" altLang="zh-TW" sz="2100" dirty="0"/>
              <a:t> </a:t>
            </a:r>
            <a:r>
              <a:rPr lang="en-US" altLang="zh-TW" sz="2100" dirty="0" smtClean="0"/>
              <a:t> </a:t>
            </a:r>
            <a:r>
              <a:rPr lang="en-US" altLang="zh-TW" sz="2100" dirty="0"/>
              <a:t>--- </a:t>
            </a:r>
            <a:r>
              <a:rPr lang="en-US" altLang="zh-TW" sz="2100" dirty="0" smtClean="0"/>
              <a:t>For </a:t>
            </a:r>
            <a:r>
              <a:rPr lang="en-US" altLang="zh-TW" sz="2100" b="1" dirty="0" smtClean="0">
                <a:solidFill>
                  <a:srgbClr val="FF0000"/>
                </a:solidFill>
              </a:rPr>
              <a:t>strong NE monsoonal flow</a:t>
            </a:r>
            <a:r>
              <a:rPr lang="en-US" altLang="zh-TW" sz="2100" dirty="0" smtClean="0"/>
              <a:t>, VOC </a:t>
            </a:r>
            <a:r>
              <a:rPr lang="en-US" altLang="zh-TW" sz="2100" dirty="0"/>
              <a:t>control is beneficial in urban cities while </a:t>
            </a:r>
            <a:r>
              <a:rPr lang="en-US" altLang="zh-TW" sz="2100" dirty="0" err="1"/>
              <a:t>NOx</a:t>
            </a:r>
            <a:r>
              <a:rPr lang="en-US" altLang="zh-TW" sz="2100" dirty="0"/>
              <a:t> control is beneficial in downwind </a:t>
            </a:r>
            <a:r>
              <a:rPr lang="en-US" altLang="zh-TW" sz="2100" dirty="0" smtClean="0"/>
              <a:t>areas</a:t>
            </a:r>
          </a:p>
          <a:p>
            <a:r>
              <a:rPr lang="en-US" altLang="zh-TW" sz="2100" dirty="0"/>
              <a:t> </a:t>
            </a:r>
            <a:r>
              <a:rPr lang="en-US" altLang="zh-TW" sz="2100" dirty="0" smtClean="0"/>
              <a:t> --- For </a:t>
            </a:r>
            <a:r>
              <a:rPr lang="en-US" altLang="zh-TW" sz="2100" b="1" dirty="0" smtClean="0">
                <a:solidFill>
                  <a:srgbClr val="FF0000"/>
                </a:solidFill>
              </a:rPr>
              <a:t>LSB case</a:t>
            </a:r>
            <a:r>
              <a:rPr lang="en-US" altLang="zh-TW" sz="2100" dirty="0" smtClean="0"/>
              <a:t>, reduction of </a:t>
            </a:r>
            <a:r>
              <a:rPr lang="en-US" altLang="zh-TW" sz="2100" dirty="0" err="1" smtClean="0"/>
              <a:t>NOx</a:t>
            </a:r>
            <a:r>
              <a:rPr lang="en-US" altLang="zh-TW" sz="2100" dirty="0" smtClean="0"/>
              <a:t> and VOC all reduce O</a:t>
            </a:r>
            <a:r>
              <a:rPr lang="en-US" altLang="zh-TW" sz="2100" baseline="-25000" dirty="0" smtClean="0"/>
              <a:t>3</a:t>
            </a:r>
            <a:r>
              <a:rPr lang="en-US" altLang="zh-TW" sz="2100" dirty="0" smtClean="0"/>
              <a:t> but more efficient with </a:t>
            </a:r>
            <a:r>
              <a:rPr lang="en-US" altLang="zh-TW" sz="2100" dirty="0" err="1" smtClean="0"/>
              <a:t>NOx</a:t>
            </a:r>
            <a:r>
              <a:rPr lang="en-US" altLang="zh-TW" sz="2100" dirty="0" smtClean="0"/>
              <a:t> reduction</a:t>
            </a:r>
            <a:endParaRPr lang="en-US" altLang="zh-TW" sz="2100" baseline="-25000" dirty="0" smtClean="0"/>
          </a:p>
          <a:p>
            <a:pPr marL="285750" indent="-285750">
              <a:buFontTx/>
              <a:buChar char="•"/>
            </a:pPr>
            <a:endParaRPr lang="en-US" altLang="zh-TW" sz="2100" dirty="0" smtClean="0"/>
          </a:p>
          <a:p>
            <a:pPr marL="285750" indent="-285750">
              <a:buFontTx/>
              <a:buChar char="•"/>
            </a:pPr>
            <a:r>
              <a:rPr lang="en-US" altLang="zh-TW" sz="2100" dirty="0" smtClean="0"/>
              <a:t>Uncertainties in BVOC emission have modest effect because they are not collocated with anthropogenic source</a:t>
            </a:r>
          </a:p>
          <a:p>
            <a:pPr marL="285750" indent="-285750">
              <a:buFontTx/>
              <a:buChar char="•"/>
            </a:pPr>
            <a:endParaRPr lang="en-US" altLang="zh-TW" sz="2100" dirty="0"/>
          </a:p>
          <a:p>
            <a:pPr marL="285750" indent="-285750">
              <a:buFontTx/>
              <a:buChar char="•"/>
            </a:pPr>
            <a:endParaRPr lang="en-US" altLang="zh-TW" sz="21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24373"/>
            <a:ext cx="9144000" cy="114300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42"/>
          <a:stretch/>
        </p:blipFill>
        <p:spPr bwMode="auto">
          <a:xfrm>
            <a:off x="6350000" y="5188989"/>
            <a:ext cx="2713596" cy="84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8932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23732" y="0"/>
            <a:ext cx="9166270" cy="510418"/>
          </a:xfrm>
          <a:solidFill>
            <a:srgbClr val="7F7F7F"/>
          </a:solidFill>
        </p:spPr>
        <p:txBody>
          <a:bodyPr>
            <a:noAutofit/>
          </a:bodyPr>
          <a:lstStyle/>
          <a:p>
            <a:pPr algn="ctr"/>
            <a:r>
              <a:rPr lang="en-US" altLang="zh-TW" sz="3200" b="1" dirty="0" smtClean="0">
                <a:solidFill>
                  <a:schemeClr val="bg1"/>
                </a:solidFill>
              </a:rPr>
              <a:t>Monthly averaged concentration (2001-2010)</a:t>
            </a:r>
            <a:endParaRPr lang="zh-TW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0" name="Picture 11" descr="D:\Ping\大氣所時代\LAB\進度報告\20130327進度報告\Case reselection\MON_汙染物十年月平均\MON_Zuoyin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65" y="914026"/>
            <a:ext cx="7421993" cy="515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1592432" y="1256847"/>
            <a:ext cx="58509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b="1" dirty="0" smtClean="0"/>
              <a:t>O</a:t>
            </a:r>
            <a:r>
              <a:rPr lang="en-US" altLang="zh-TW" sz="2500" b="1" baseline="-25000" dirty="0" smtClean="0"/>
              <a:t>3</a:t>
            </a:r>
            <a:r>
              <a:rPr lang="en-US" altLang="zh-TW" sz="2500" b="1" dirty="0" smtClean="0"/>
              <a:t> 		</a:t>
            </a:r>
            <a:r>
              <a:rPr lang="en-US" altLang="zh-TW" sz="2500" b="1" dirty="0" err="1" smtClean="0">
                <a:solidFill>
                  <a:srgbClr val="00B050"/>
                </a:solidFill>
              </a:rPr>
              <a:t>NOx</a:t>
            </a:r>
            <a:r>
              <a:rPr lang="en-US" altLang="zh-TW" sz="2500" b="1" dirty="0">
                <a:solidFill>
                  <a:srgbClr val="00B050"/>
                </a:solidFill>
              </a:rPr>
              <a:t>	</a:t>
            </a:r>
            <a:r>
              <a:rPr lang="en-US" altLang="zh-TW" sz="2500" b="1" dirty="0" smtClean="0">
                <a:solidFill>
                  <a:srgbClr val="FF0000"/>
                </a:solidFill>
              </a:rPr>
              <a:t>PM</a:t>
            </a:r>
            <a:r>
              <a:rPr lang="en-US" altLang="zh-TW" sz="2500" b="1" baseline="-25000" dirty="0" smtClean="0">
                <a:solidFill>
                  <a:srgbClr val="FF0000"/>
                </a:solidFill>
              </a:rPr>
              <a:t>10</a:t>
            </a:r>
            <a:r>
              <a:rPr lang="en-US" altLang="zh-TW" sz="2500" b="1" dirty="0" smtClean="0">
                <a:solidFill>
                  <a:srgbClr val="FF0000"/>
                </a:solidFill>
              </a:rPr>
              <a:t>	</a:t>
            </a:r>
            <a:r>
              <a:rPr lang="en-US" altLang="zh-TW" sz="2500" b="1" dirty="0" smtClean="0">
                <a:solidFill>
                  <a:srgbClr val="0070C0"/>
                </a:solidFill>
              </a:rPr>
              <a:t>PM</a:t>
            </a:r>
            <a:r>
              <a:rPr lang="en-US" altLang="zh-TW" sz="2500" b="1" baseline="-25000" dirty="0" smtClean="0">
                <a:solidFill>
                  <a:srgbClr val="0070C0"/>
                </a:solidFill>
              </a:rPr>
              <a:t>2.5</a:t>
            </a:r>
            <a:r>
              <a:rPr lang="en-US" altLang="zh-TW" sz="2500" b="1" dirty="0" smtClean="0">
                <a:solidFill>
                  <a:srgbClr val="0070C0"/>
                </a:solidFill>
              </a:rPr>
              <a:t>	</a:t>
            </a:r>
            <a:endParaRPr lang="zh-TW" altLang="en-US" sz="25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796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9906" t="8308" r="5358" b="3938"/>
          <a:stretch/>
        </p:blipFill>
        <p:spPr>
          <a:xfrm>
            <a:off x="11867" y="474806"/>
            <a:ext cx="2489907" cy="283697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18531" t="1614" r="11089" b="8610"/>
          <a:stretch/>
        </p:blipFill>
        <p:spPr>
          <a:xfrm>
            <a:off x="2561124" y="252959"/>
            <a:ext cx="2515455" cy="295198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l="18372" t="2769" r="10930" b="8438"/>
          <a:stretch/>
        </p:blipFill>
        <p:spPr>
          <a:xfrm>
            <a:off x="4643505" y="308626"/>
            <a:ext cx="2506621" cy="289631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/>
          <a:srcRect l="18691" t="3289" r="11408" b="8265"/>
          <a:stretch/>
        </p:blipFill>
        <p:spPr>
          <a:xfrm>
            <a:off x="6708080" y="332360"/>
            <a:ext cx="2416717" cy="281323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/>
          <a:srcRect l="18530" t="3116" r="9657" b="7052"/>
          <a:stretch/>
        </p:blipFill>
        <p:spPr>
          <a:xfrm>
            <a:off x="2537384" y="3681153"/>
            <a:ext cx="2574805" cy="296318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7"/>
          <a:srcRect l="18481" r="9547" b="7227"/>
          <a:stretch/>
        </p:blipFill>
        <p:spPr>
          <a:xfrm>
            <a:off x="4665033" y="3608651"/>
            <a:ext cx="2532281" cy="300304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8"/>
          <a:srcRect l="18054" t="3289" r="9975" b="7919"/>
          <a:stretch/>
        </p:blipFill>
        <p:spPr>
          <a:xfrm>
            <a:off x="6672469" y="3739110"/>
            <a:ext cx="2488849" cy="2824886"/>
          </a:xfrm>
          <a:prstGeom prst="rect">
            <a:avLst/>
          </a:prstGeom>
        </p:spPr>
      </p:pic>
      <p:sp>
        <p:nvSpPr>
          <p:cNvPr id="9" name="TextBox 13"/>
          <p:cNvSpPr txBox="1"/>
          <p:nvPr/>
        </p:nvSpPr>
        <p:spPr>
          <a:xfrm>
            <a:off x="2753847" y="561247"/>
            <a:ext cx="8643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00" b="1" dirty="0" err="1" smtClean="0"/>
              <a:t>ANOx</a:t>
            </a:r>
            <a:endParaRPr lang="ko-KR" altLang="en-US" sz="2200" b="1" baseline="-25000" dirty="0"/>
          </a:p>
        </p:txBody>
      </p:sp>
      <p:sp>
        <p:nvSpPr>
          <p:cNvPr id="12" name="TextBox 13"/>
          <p:cNvSpPr txBox="1"/>
          <p:nvPr/>
        </p:nvSpPr>
        <p:spPr>
          <a:xfrm>
            <a:off x="4816555" y="574542"/>
            <a:ext cx="8625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00" b="1" dirty="0" smtClean="0"/>
              <a:t>AVOC</a:t>
            </a:r>
            <a:endParaRPr lang="ko-KR" altLang="en-US" sz="2200" b="1" baseline="-25000" dirty="0"/>
          </a:p>
        </p:txBody>
      </p:sp>
      <p:sp>
        <p:nvSpPr>
          <p:cNvPr id="13" name="TextBox 13"/>
          <p:cNvSpPr txBox="1"/>
          <p:nvPr/>
        </p:nvSpPr>
        <p:spPr>
          <a:xfrm>
            <a:off x="6856214" y="541782"/>
            <a:ext cx="8497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00" b="1" dirty="0"/>
              <a:t>B</a:t>
            </a:r>
            <a:r>
              <a:rPr lang="en-US" altLang="ko-KR" sz="2200" b="1" dirty="0" smtClean="0"/>
              <a:t>VOC</a:t>
            </a:r>
            <a:endParaRPr lang="ko-KR" altLang="en-US" sz="2200" b="1" baseline="-25000" dirty="0"/>
          </a:p>
        </p:txBody>
      </p:sp>
    </p:spTree>
    <p:extLst>
      <p:ext uri="{BB962C8B-B14F-4D97-AF65-F5344CB8AC3E}">
        <p14:creationId xmlns:p14="http://schemas.microsoft.com/office/powerpoint/2010/main" val="2856010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010" y="973733"/>
            <a:ext cx="4141943" cy="287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3965" y="907772"/>
            <a:ext cx="4141943" cy="287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3965" y="3959800"/>
            <a:ext cx="4189025" cy="287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11870" y="12166"/>
            <a:ext cx="9144000" cy="58477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</a:rPr>
              <a:t>Annual averaged concentrations from 1993 to 2010 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534132" y="758716"/>
            <a:ext cx="807129" cy="400110"/>
          </a:xfrm>
          <a:prstGeom prst="rect">
            <a:avLst/>
          </a:prstGeom>
          <a:solidFill>
            <a:srgbClr val="7F7F7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b="1" dirty="0" err="1" smtClean="0"/>
              <a:t>NOx</a:t>
            </a:r>
            <a:endParaRPr kumimoji="1" lang="zh-TW" altLang="en-US" sz="2000" b="1" dirty="0"/>
          </a:p>
        </p:txBody>
      </p:sp>
      <p:grpSp>
        <p:nvGrpSpPr>
          <p:cNvPr id="4" name="群組 3"/>
          <p:cNvGrpSpPr/>
          <p:nvPr/>
        </p:nvGrpSpPr>
        <p:grpSpPr>
          <a:xfrm>
            <a:off x="271010" y="3763443"/>
            <a:ext cx="4141943" cy="3086460"/>
            <a:chOff x="271010" y="3763443"/>
            <a:chExt cx="4141943" cy="308646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1010" y="3977103"/>
              <a:ext cx="4141943" cy="287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文字方塊 8"/>
            <p:cNvSpPr txBox="1"/>
            <p:nvPr/>
          </p:nvSpPr>
          <p:spPr>
            <a:xfrm>
              <a:off x="592790" y="3763443"/>
              <a:ext cx="807129" cy="400110"/>
            </a:xfrm>
            <a:prstGeom prst="rect">
              <a:avLst/>
            </a:prstGeom>
            <a:solidFill>
              <a:srgbClr val="7F7F7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TW" sz="2000" b="1" dirty="0" smtClean="0"/>
                <a:t>O</a:t>
              </a:r>
              <a:r>
                <a:rPr kumimoji="1" lang="en-US" altLang="zh-TW" sz="2000" b="1" baseline="-25000" dirty="0" smtClean="0"/>
                <a:t>3</a:t>
              </a:r>
              <a:endParaRPr kumimoji="1" lang="zh-TW" altLang="en-US" sz="2000" b="1" baseline="-25000" dirty="0"/>
            </a:p>
          </p:txBody>
        </p:sp>
      </p:grpSp>
      <p:sp>
        <p:nvSpPr>
          <p:cNvPr id="10" name="文字方塊 9"/>
          <p:cNvSpPr txBox="1"/>
          <p:nvPr/>
        </p:nvSpPr>
        <p:spPr>
          <a:xfrm>
            <a:off x="5045146" y="3742472"/>
            <a:ext cx="771519" cy="400110"/>
          </a:xfrm>
          <a:prstGeom prst="rect">
            <a:avLst/>
          </a:prstGeom>
          <a:solidFill>
            <a:srgbClr val="7F7F7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b="1" dirty="0" smtClean="0"/>
              <a:t>PM</a:t>
            </a:r>
            <a:r>
              <a:rPr kumimoji="1" lang="en-US" altLang="zh-TW" sz="2000" b="1" baseline="-25000" dirty="0" smtClean="0"/>
              <a:t>25</a:t>
            </a:r>
            <a:endParaRPr kumimoji="1" lang="zh-TW" altLang="en-US" sz="2000" b="1" baseline="-250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4947696" y="694107"/>
            <a:ext cx="807129" cy="400110"/>
          </a:xfrm>
          <a:prstGeom prst="rect">
            <a:avLst/>
          </a:prstGeom>
          <a:solidFill>
            <a:srgbClr val="7F7F7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b="1" dirty="0" smtClean="0"/>
              <a:t>PM</a:t>
            </a:r>
            <a:r>
              <a:rPr kumimoji="1" lang="en-US" altLang="zh-TW" sz="2000" b="1" baseline="-25000" dirty="0" smtClean="0"/>
              <a:t>10</a:t>
            </a:r>
            <a:endParaRPr kumimoji="1" lang="zh-TW" altLang="en-US" sz="2000" b="1" dirty="0"/>
          </a:p>
        </p:txBody>
      </p:sp>
      <p:sp>
        <p:nvSpPr>
          <p:cNvPr id="2" name="矩形 1"/>
          <p:cNvSpPr/>
          <p:nvPr/>
        </p:nvSpPr>
        <p:spPr>
          <a:xfrm>
            <a:off x="4025900" y="5355272"/>
            <a:ext cx="4991100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zh-TW" i="1" u="sng" dirty="0" smtClean="0"/>
              <a:t>Cheng et al. 2013. Variations </a:t>
            </a:r>
            <a:r>
              <a:rPr lang="en-US" altLang="zh-TW" i="1" u="sng" dirty="0"/>
              <a:t>of </a:t>
            </a:r>
            <a:r>
              <a:rPr lang="en-US" altLang="zh-TW" i="1" u="sng" dirty="0" smtClean="0"/>
              <a:t>meteorology and air quality in </a:t>
            </a:r>
            <a:r>
              <a:rPr lang="en-US" altLang="zh-TW" i="1" u="sng" dirty="0"/>
              <a:t>Taiwan due to regional climate changes</a:t>
            </a:r>
            <a:r>
              <a:rPr lang="zh-TW" altLang="zh-TW" i="1" u="sng" dirty="0"/>
              <a:t> </a:t>
            </a:r>
            <a:r>
              <a:rPr lang="en-US" altLang="zh-TW" i="1" u="sng" dirty="0" smtClean="0"/>
              <a:t>. To be submitted to Journal of Climatic Changes.</a:t>
            </a:r>
            <a:r>
              <a:rPr lang="zh-TW" altLang="zh-TW" i="1" u="sng" dirty="0" smtClean="0"/>
              <a:t> </a:t>
            </a:r>
            <a:endParaRPr lang="zh-TW" altLang="en-US" i="1" u="sng" dirty="0"/>
          </a:p>
        </p:txBody>
      </p:sp>
    </p:spTree>
    <p:extLst>
      <p:ext uri="{BB962C8B-B14F-4D97-AF65-F5344CB8AC3E}">
        <p14:creationId xmlns:p14="http://schemas.microsoft.com/office/powerpoint/2010/main" val="2576038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2"/>
          <p:cNvSpPr txBox="1">
            <a:spLocks/>
          </p:cNvSpPr>
          <p:nvPr/>
        </p:nvSpPr>
        <p:spPr>
          <a:xfrm>
            <a:off x="0" y="-27384"/>
            <a:ext cx="9180512" cy="5635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>
            <a:normAutofit fontScale="97500" lnSpcReduction="10000"/>
          </a:bodyPr>
          <a:lstStyle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2pPr>
            <a:lvl3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3pPr>
            <a:lvl4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4pPr>
            <a:lvl5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5pPr>
            <a:lvl6pPr marL="4572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6pPr>
            <a:lvl7pPr marL="9144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7pPr>
            <a:lvl8pPr marL="13716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8pPr>
            <a:lvl9pPr marL="18288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9pPr>
          </a:lstStyle>
          <a:p>
            <a:r>
              <a:rPr lang="en-US" altLang="ko-KR" dirty="0" smtClean="0"/>
              <a:t>Sensitivity Analysis</a:t>
            </a:r>
            <a:endParaRPr lang="ko-KR" altLang="en-US" dirty="0"/>
          </a:p>
        </p:txBody>
      </p:sp>
      <p:sp>
        <p:nvSpPr>
          <p:cNvPr id="3" name="矩形 2"/>
          <p:cNvSpPr/>
          <p:nvPr/>
        </p:nvSpPr>
        <p:spPr>
          <a:xfrm>
            <a:off x="107504" y="776724"/>
            <a:ext cx="8856984" cy="5712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Font typeface="Arial" pitchFamily="34" charset="0"/>
              <a:buChar char="•"/>
            </a:pPr>
            <a:r>
              <a:rPr lang="en-US" altLang="zh-TW" sz="2200" dirty="0" smtClean="0">
                <a:solidFill>
                  <a:srgbClr val="3B4A1F"/>
                </a:solidFill>
                <a:latin typeface="Verdana"/>
                <a:cs typeface="Verdana"/>
              </a:rPr>
              <a:t>In this study, we focus on uncertainties of </a:t>
            </a:r>
            <a:r>
              <a:rPr lang="en-US" altLang="zh-TW" sz="2200" dirty="0" smtClean="0">
                <a:solidFill>
                  <a:srgbClr val="FF0000"/>
                </a:solidFill>
                <a:latin typeface="Verdana"/>
                <a:cs typeface="Verdana"/>
              </a:rPr>
              <a:t>emissions</a:t>
            </a:r>
            <a:r>
              <a:rPr lang="en-US" altLang="zh-TW" sz="2200" dirty="0" smtClean="0">
                <a:solidFill>
                  <a:srgbClr val="3B4A1F"/>
                </a:solidFill>
                <a:latin typeface="Verdana"/>
                <a:cs typeface="Verdana"/>
              </a:rPr>
              <a:t> to understand Taiwan’s O</a:t>
            </a:r>
            <a:r>
              <a:rPr lang="en-US" altLang="zh-TW" sz="2200" baseline="-25000" dirty="0" smtClean="0">
                <a:solidFill>
                  <a:srgbClr val="3B4A1F"/>
                </a:solidFill>
                <a:latin typeface="Verdana"/>
                <a:cs typeface="Verdana"/>
              </a:rPr>
              <a:t>3</a:t>
            </a:r>
            <a:r>
              <a:rPr lang="en-US" altLang="zh-TW" sz="2200" dirty="0" smtClean="0">
                <a:solidFill>
                  <a:srgbClr val="3B4A1F"/>
                </a:solidFill>
                <a:latin typeface="Verdana"/>
                <a:cs typeface="Verdana"/>
              </a:rPr>
              <a:t> problem through </a:t>
            </a:r>
            <a:r>
              <a:rPr lang="en-US" altLang="zh-TW" sz="2200" dirty="0" smtClean="0">
                <a:solidFill>
                  <a:srgbClr val="FF0000"/>
                </a:solidFill>
                <a:latin typeface="Verdana"/>
                <a:cs typeface="Verdana"/>
              </a:rPr>
              <a:t>sensitivity analysis</a:t>
            </a:r>
            <a:r>
              <a:rPr lang="en-US" altLang="zh-TW" sz="2200" dirty="0" smtClean="0">
                <a:solidFill>
                  <a:srgbClr val="3B4A1F"/>
                </a:solidFill>
                <a:latin typeface="Verdana"/>
                <a:cs typeface="Verdana"/>
              </a:rPr>
              <a:t>.</a:t>
            </a:r>
            <a:endParaRPr lang="en-US" altLang="zh-TW" sz="2200" dirty="0" smtClean="0">
              <a:solidFill>
                <a:srgbClr val="FF0000"/>
              </a:solidFill>
              <a:latin typeface="Verdana"/>
              <a:cs typeface="Verdana"/>
            </a:endParaRPr>
          </a:p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Font typeface="Arial" pitchFamily="34" charset="0"/>
              <a:buChar char="•"/>
            </a:pPr>
            <a:endParaRPr lang="en-US" altLang="zh-TW" sz="2200" dirty="0">
              <a:solidFill>
                <a:srgbClr val="FF0000"/>
              </a:solidFill>
              <a:latin typeface="Verdana"/>
              <a:cs typeface="Verdana"/>
            </a:endParaRPr>
          </a:p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Font typeface="Arial" pitchFamily="34" charset="0"/>
              <a:buChar char="•"/>
            </a:pPr>
            <a:r>
              <a:rPr lang="en-US" altLang="zh-TW" sz="2200" dirty="0" smtClean="0">
                <a:solidFill>
                  <a:schemeClr val="bg1">
                    <a:lumMod val="25000"/>
                  </a:schemeClr>
                </a:solidFill>
                <a:latin typeface="Verdana"/>
                <a:cs typeface="Verdana"/>
              </a:rPr>
              <a:t>Traditional brute force method (BFM) has been used to perform sensitivity analysis</a:t>
            </a:r>
          </a:p>
          <a:p>
            <a:pPr marL="0" lvl="1" fontAlgn="base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endParaRPr lang="en-US" altLang="zh-TW" sz="2200" dirty="0" smtClean="0">
              <a:solidFill>
                <a:schemeClr val="bg1">
                  <a:lumMod val="25000"/>
                </a:schemeClr>
              </a:solidFill>
              <a:latin typeface="Verdana"/>
              <a:cs typeface="Verdana"/>
            </a:endParaRPr>
          </a:p>
          <a:p>
            <a:pPr marL="0" lvl="1" fontAlgn="base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endParaRPr lang="en-US" altLang="zh-TW" sz="2200" dirty="0" smtClean="0">
              <a:solidFill>
                <a:schemeClr val="bg1">
                  <a:lumMod val="25000"/>
                </a:schemeClr>
              </a:solidFill>
              <a:latin typeface="Verdana"/>
              <a:cs typeface="Verdana"/>
            </a:endParaRPr>
          </a:p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Font typeface="Arial" pitchFamily="34" charset="0"/>
              <a:buChar char="•"/>
            </a:pPr>
            <a:r>
              <a:rPr lang="en-US" altLang="zh-TW" sz="2200" dirty="0" smtClean="0">
                <a:solidFill>
                  <a:schemeClr val="bg1">
                    <a:lumMod val="25000"/>
                  </a:schemeClr>
                </a:solidFill>
                <a:latin typeface="Verdana"/>
                <a:cs typeface="Verdana"/>
              </a:rPr>
              <a:t>High-order decoupled direct method (HDDM) provides an alternative to perform sensitivity analysis by deriving sensitivity coefficient directly from governing equations</a:t>
            </a:r>
          </a:p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Font typeface="Arial" pitchFamily="34" charset="0"/>
              <a:buChar char="•"/>
            </a:pPr>
            <a:endParaRPr lang="en-US" altLang="ko-KR" sz="2200" dirty="0">
              <a:solidFill>
                <a:schemeClr val="bg1">
                  <a:lumMod val="25000"/>
                </a:schemeClr>
              </a:solidFill>
              <a:latin typeface="Verdana"/>
              <a:cs typeface="Verdana"/>
            </a:endParaRPr>
          </a:p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Font typeface="Arial" pitchFamily="34" charset="0"/>
              <a:buChar char="•"/>
            </a:pPr>
            <a:r>
              <a:rPr lang="en-US" altLang="ko-KR" sz="2200" dirty="0" smtClean="0">
                <a:latin typeface="Verdana"/>
                <a:cs typeface="Verdana"/>
              </a:rPr>
              <a:t>Tell how much concentration changes after </a:t>
            </a:r>
            <a:r>
              <a:rPr lang="en-US" altLang="ko-KR" sz="2200" dirty="0">
                <a:latin typeface="Verdana"/>
                <a:cs typeface="Verdana"/>
              </a:rPr>
              <a:t>a </a:t>
            </a:r>
            <a:r>
              <a:rPr lang="en-US" altLang="ko-KR" sz="2200" dirty="0" smtClean="0">
                <a:latin typeface="Verdana"/>
                <a:cs typeface="Verdana"/>
              </a:rPr>
              <a:t>emission </a:t>
            </a:r>
            <a:r>
              <a:rPr lang="en-US" altLang="ko-KR" sz="2200" dirty="0">
                <a:latin typeface="Verdana"/>
                <a:cs typeface="Verdana"/>
              </a:rPr>
              <a:t>reduction </a:t>
            </a:r>
            <a:r>
              <a:rPr lang="en-US" altLang="ko-KR" sz="2200" dirty="0" smtClean="0">
                <a:latin typeface="Verdana"/>
                <a:cs typeface="Verdana"/>
              </a:rPr>
              <a:t>plan</a:t>
            </a:r>
            <a:endParaRPr lang="en-US" altLang="zh-TW" sz="2200" dirty="0" smtClean="0">
              <a:solidFill>
                <a:schemeClr val="bg1">
                  <a:lumMod val="25000"/>
                </a:schemeClr>
              </a:solidFill>
              <a:latin typeface="Verdana"/>
              <a:cs typeface="Verdana"/>
            </a:endParaRPr>
          </a:p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Font typeface="Arial" pitchFamily="34" charset="0"/>
              <a:buChar char="•"/>
            </a:pPr>
            <a:endParaRPr lang="en-US" altLang="zh-TW" sz="2200" dirty="0" smtClean="0">
              <a:solidFill>
                <a:schemeClr val="bg1">
                  <a:lumMod val="25000"/>
                </a:schemeClr>
              </a:solidFill>
              <a:latin typeface="Verdana"/>
              <a:cs typeface="Verdana"/>
            </a:endParaRPr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1295121"/>
              </p:ext>
            </p:extLst>
          </p:nvPr>
        </p:nvGraphicFramePr>
        <p:xfrm>
          <a:off x="4579938" y="2778125"/>
          <a:ext cx="2805112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" name="方程式" r:id="rId3" imgW="1663700" imgH="393700" progId="Equation.3">
                  <p:embed/>
                </p:oleObj>
              </mc:Choice>
              <mc:Fallback>
                <p:oleObj name="方程式" r:id="rId3" imgW="16637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9938" y="2778125"/>
                        <a:ext cx="2805112" cy="663575"/>
                      </a:xfrm>
                      <a:prstGeom prst="rect">
                        <a:avLst/>
                      </a:prstGeom>
                      <a:solidFill>
                        <a:srgbClr val="FFB0B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4786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4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08" b="25303"/>
          <a:stretch/>
        </p:blipFill>
        <p:spPr>
          <a:xfrm rot="422919">
            <a:off x="2055117" y="2247168"/>
            <a:ext cx="3425112" cy="2613504"/>
          </a:xfrm>
          <a:prstGeom prst="rect">
            <a:avLst/>
          </a:prstGeom>
        </p:spPr>
      </p:pic>
      <p:cxnSp>
        <p:nvCxnSpPr>
          <p:cNvPr id="3" name="직선 연결선 10"/>
          <p:cNvCxnSpPr/>
          <p:nvPr/>
        </p:nvCxnSpPr>
        <p:spPr>
          <a:xfrm>
            <a:off x="4319824" y="2980277"/>
            <a:ext cx="0" cy="331236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2"/>
          <p:cNvSpPr txBox="1"/>
          <p:nvPr/>
        </p:nvSpPr>
        <p:spPr>
          <a:xfrm>
            <a:off x="4139951" y="6292645"/>
            <a:ext cx="981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err="1" smtClean="0"/>
              <a:t>E</a:t>
            </a:r>
            <a:r>
              <a:rPr lang="en-US" altLang="ko-KR" b="1" baseline="-25000" dirty="0" err="1" smtClean="0"/>
              <a:t>base</a:t>
            </a:r>
            <a:endParaRPr lang="ko-KR" altLang="en-US" b="1" baseline="-25000" dirty="0"/>
          </a:p>
        </p:txBody>
      </p:sp>
      <p:cxnSp>
        <p:nvCxnSpPr>
          <p:cNvPr id="5" name="직선 연결선 15"/>
          <p:cNvCxnSpPr/>
          <p:nvPr/>
        </p:nvCxnSpPr>
        <p:spPr>
          <a:xfrm flipH="1">
            <a:off x="1547664" y="2980277"/>
            <a:ext cx="2736304" cy="7200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9"/>
          <p:cNvSpPr txBox="1"/>
          <p:nvPr/>
        </p:nvSpPr>
        <p:spPr>
          <a:xfrm>
            <a:off x="747324" y="2867619"/>
            <a:ext cx="75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err="1" smtClean="0"/>
              <a:t>C</a:t>
            </a:r>
            <a:r>
              <a:rPr lang="en-US" altLang="ko-KR" b="1" baseline="-25000" dirty="0" err="1" smtClean="0"/>
              <a:t>base</a:t>
            </a:r>
            <a:endParaRPr lang="ko-KR" altLang="en-US" b="1" baseline="-25000" dirty="0"/>
          </a:p>
        </p:txBody>
      </p:sp>
      <p:sp>
        <p:nvSpPr>
          <p:cNvPr id="7" name="TextBox 21"/>
          <p:cNvSpPr txBox="1"/>
          <p:nvPr/>
        </p:nvSpPr>
        <p:spPr>
          <a:xfrm rot="16200000">
            <a:off x="-825600" y="3048414"/>
            <a:ext cx="272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Concentration</a:t>
            </a:r>
            <a:endParaRPr lang="ko-KR" altLang="en-US" sz="2400" b="1" dirty="0"/>
          </a:p>
        </p:txBody>
      </p:sp>
      <p:sp>
        <p:nvSpPr>
          <p:cNvPr id="8" name="TextBox 22"/>
          <p:cNvSpPr txBox="1"/>
          <p:nvPr/>
        </p:nvSpPr>
        <p:spPr>
          <a:xfrm>
            <a:off x="5148064" y="6337033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Emission</a:t>
            </a:r>
            <a:endParaRPr lang="ko-KR" altLang="en-US" sz="2400" b="1" dirty="0"/>
          </a:p>
        </p:txBody>
      </p:sp>
      <p:cxnSp>
        <p:nvCxnSpPr>
          <p:cNvPr id="9" name="직선 화살표 연결선 39"/>
          <p:cNvCxnSpPr/>
          <p:nvPr/>
        </p:nvCxnSpPr>
        <p:spPr bwMode="auto">
          <a:xfrm>
            <a:off x="1547663" y="6284256"/>
            <a:ext cx="496855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직선 화살표 연결선 41"/>
          <p:cNvCxnSpPr/>
          <p:nvPr/>
        </p:nvCxnSpPr>
        <p:spPr bwMode="auto">
          <a:xfrm flipV="1">
            <a:off x="1547663" y="1333385"/>
            <a:ext cx="1" cy="49592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직선 연결선 18"/>
          <p:cNvCxnSpPr/>
          <p:nvPr/>
        </p:nvCxnSpPr>
        <p:spPr>
          <a:xfrm>
            <a:off x="3059832" y="3610431"/>
            <a:ext cx="0" cy="2682214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23"/>
          <p:cNvCxnSpPr/>
          <p:nvPr/>
        </p:nvCxnSpPr>
        <p:spPr>
          <a:xfrm flipH="1">
            <a:off x="1540558" y="3640194"/>
            <a:ext cx="1519274" cy="36004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24"/>
          <p:cNvSpPr txBox="1"/>
          <p:nvPr/>
        </p:nvSpPr>
        <p:spPr>
          <a:xfrm>
            <a:off x="3264078" y="3753255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rgbClr val="FFC000"/>
                </a:solidFill>
              </a:rPr>
              <a:t>△E</a:t>
            </a:r>
            <a:endParaRPr lang="ko-KR" altLang="en-US" sz="2400" baseline="-30000" dirty="0">
              <a:solidFill>
                <a:srgbClr val="FFC000"/>
              </a:solidFill>
            </a:endParaRPr>
          </a:p>
        </p:txBody>
      </p:sp>
      <p:sp>
        <p:nvSpPr>
          <p:cNvPr id="15" name="TextBox 25"/>
          <p:cNvSpPr txBox="1"/>
          <p:nvPr/>
        </p:nvSpPr>
        <p:spPr>
          <a:xfrm>
            <a:off x="4516202" y="3094718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rgbClr val="FFC000"/>
                </a:solidFill>
              </a:rPr>
              <a:t>△C</a:t>
            </a:r>
            <a:endParaRPr lang="ko-KR" altLang="en-US" sz="2400" baseline="-30000" dirty="0">
              <a:solidFill>
                <a:srgbClr val="FFC000"/>
              </a:solidFill>
            </a:endParaRPr>
          </a:p>
        </p:txBody>
      </p:sp>
      <p:sp>
        <p:nvSpPr>
          <p:cNvPr id="16" name="TextBox 26"/>
          <p:cNvSpPr txBox="1"/>
          <p:nvPr/>
        </p:nvSpPr>
        <p:spPr>
          <a:xfrm>
            <a:off x="2771799" y="6292645"/>
            <a:ext cx="899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E</a:t>
            </a:r>
            <a:r>
              <a:rPr lang="en-US" altLang="ko-KR" b="1" baseline="-25000" dirty="0" smtClean="0"/>
              <a:t>P</a:t>
            </a:r>
            <a:endParaRPr lang="ko-KR" altLang="en-US" b="1" baseline="-25000" dirty="0"/>
          </a:p>
        </p:txBody>
      </p:sp>
      <p:sp>
        <p:nvSpPr>
          <p:cNvPr id="17" name="TextBox 27"/>
          <p:cNvSpPr txBox="1"/>
          <p:nvPr/>
        </p:nvSpPr>
        <p:spPr>
          <a:xfrm>
            <a:off x="772873" y="3556383"/>
            <a:ext cx="774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C</a:t>
            </a:r>
            <a:r>
              <a:rPr lang="en-US" altLang="ko-KR" b="1" baseline="-25000" dirty="0" smtClean="0"/>
              <a:t>P</a:t>
            </a:r>
            <a:endParaRPr lang="ko-KR" altLang="en-US" b="1" baseline="-25000" dirty="0"/>
          </a:p>
        </p:txBody>
      </p:sp>
      <p:cxnSp>
        <p:nvCxnSpPr>
          <p:cNvPr id="18" name="직선 연결선 11"/>
          <p:cNvCxnSpPr/>
          <p:nvPr/>
        </p:nvCxnSpPr>
        <p:spPr bwMode="auto">
          <a:xfrm flipV="1">
            <a:off x="3059832" y="3602042"/>
            <a:ext cx="1249305" cy="3815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직선 연결선 32"/>
          <p:cNvCxnSpPr/>
          <p:nvPr/>
        </p:nvCxnSpPr>
        <p:spPr bwMode="auto">
          <a:xfrm>
            <a:off x="4317526" y="3016281"/>
            <a:ext cx="10687" cy="585761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36"/>
          <p:cNvSpPr txBox="1"/>
          <p:nvPr/>
        </p:nvSpPr>
        <p:spPr>
          <a:xfrm>
            <a:off x="4788024" y="3492624"/>
            <a:ext cx="37797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*</a:t>
            </a:r>
            <a:r>
              <a:rPr lang="en-US" altLang="ko-KR" sz="2400" dirty="0" smtClean="0"/>
              <a:t>Brute </a:t>
            </a:r>
            <a:r>
              <a:rPr lang="en-US" altLang="ko-KR" sz="2400" dirty="0"/>
              <a:t>Force Method </a:t>
            </a:r>
            <a:r>
              <a:rPr lang="en-US" altLang="ko-KR" sz="2400" dirty="0" smtClean="0"/>
              <a:t>(</a:t>
            </a:r>
            <a:r>
              <a:rPr lang="en-US" altLang="ko-KR" sz="2400" dirty="0" smtClean="0">
                <a:solidFill>
                  <a:srgbClr val="FF0000"/>
                </a:solidFill>
              </a:rPr>
              <a:t>BFM</a:t>
            </a:r>
            <a:r>
              <a:rPr lang="en-US" altLang="ko-KR" sz="2400" dirty="0" smtClean="0"/>
              <a:t>):</a:t>
            </a:r>
          </a:p>
          <a:p>
            <a:r>
              <a:rPr lang="en-US" altLang="ko-KR" sz="2400" dirty="0" smtClean="0"/>
              <a:t>--- C(base), C(perturbation)</a:t>
            </a:r>
            <a:endParaRPr lang="ko-KR" altLang="en-US" sz="2400" dirty="0">
              <a:latin typeface="+mn-ea"/>
            </a:endParaRPr>
          </a:p>
        </p:txBody>
      </p:sp>
      <p:sp>
        <p:nvSpPr>
          <p:cNvPr id="21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429375"/>
            <a:ext cx="2133600" cy="320675"/>
          </a:xfrm>
        </p:spPr>
        <p:txBody>
          <a:bodyPr/>
          <a:lstStyle/>
          <a:p>
            <a:fld id="{687D7A59-36E2-48B9-B146-C1E59501F63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2" name="제목 2"/>
          <p:cNvSpPr txBox="1">
            <a:spLocks/>
          </p:cNvSpPr>
          <p:nvPr/>
        </p:nvSpPr>
        <p:spPr>
          <a:xfrm>
            <a:off x="0" y="-27384"/>
            <a:ext cx="9144000" cy="5635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chemeClr val="bg1"/>
                </a:solidFill>
              </a:rPr>
              <a:t>Sensitivity coefficient (BFM)</a:t>
            </a:r>
            <a:endParaRPr lang="ko-KR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23" name="物件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182243"/>
              </p:ext>
            </p:extLst>
          </p:nvPr>
        </p:nvGraphicFramePr>
        <p:xfrm>
          <a:off x="5202238" y="5732463"/>
          <a:ext cx="1547812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1" name="方程式" r:id="rId4" imgW="787400" imgH="228600" progId="Equation.3">
                  <p:embed/>
                </p:oleObj>
              </mc:Choice>
              <mc:Fallback>
                <p:oleObj name="方程式" r:id="rId4" imgW="7874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02238" y="5732463"/>
                        <a:ext cx="1547812" cy="45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物件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3324775"/>
              </p:ext>
            </p:extLst>
          </p:nvPr>
        </p:nvGraphicFramePr>
        <p:xfrm>
          <a:off x="4894287" y="4392613"/>
          <a:ext cx="3483503" cy="108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2" name="方程式" r:id="rId6" imgW="1473200" imgH="457200" progId="Equation.3">
                  <p:embed/>
                </p:oleObj>
              </mc:Choice>
              <mc:Fallback>
                <p:oleObj name="方程式" r:id="rId6" imgW="14732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94287" y="4392613"/>
                        <a:ext cx="3483503" cy="1081087"/>
                      </a:xfrm>
                      <a:prstGeom prst="rect">
                        <a:avLst/>
                      </a:prstGeom>
                      <a:solidFill>
                        <a:srgbClr val="FFB0B0"/>
                      </a:solidFill>
                      <a:ln>
                        <a:solidFill>
                          <a:srgbClr val="FFB0B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직선 연결선 7"/>
          <p:cNvCxnSpPr/>
          <p:nvPr/>
        </p:nvCxnSpPr>
        <p:spPr>
          <a:xfrm flipV="1">
            <a:off x="2987824" y="3082018"/>
            <a:ext cx="1321313" cy="581481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786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4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69" b="25303"/>
          <a:stretch/>
        </p:blipFill>
        <p:spPr>
          <a:xfrm rot="422919">
            <a:off x="2052152" y="2295290"/>
            <a:ext cx="4209425" cy="2613504"/>
          </a:xfrm>
          <a:prstGeom prst="rect">
            <a:avLst/>
          </a:prstGeom>
        </p:spPr>
      </p:pic>
      <p:cxnSp>
        <p:nvCxnSpPr>
          <p:cNvPr id="3" name="직선 연결선 7"/>
          <p:cNvCxnSpPr/>
          <p:nvPr/>
        </p:nvCxnSpPr>
        <p:spPr>
          <a:xfrm flipV="1">
            <a:off x="2339752" y="2348880"/>
            <a:ext cx="3888432" cy="12531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직선 연결선 10"/>
          <p:cNvCxnSpPr/>
          <p:nvPr/>
        </p:nvCxnSpPr>
        <p:spPr>
          <a:xfrm>
            <a:off x="4319824" y="2980277"/>
            <a:ext cx="0" cy="331236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2"/>
          <p:cNvSpPr txBox="1"/>
          <p:nvPr/>
        </p:nvSpPr>
        <p:spPr>
          <a:xfrm>
            <a:off x="4139952" y="629264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err="1" smtClean="0"/>
              <a:t>E</a:t>
            </a:r>
            <a:r>
              <a:rPr lang="en-US" altLang="ko-KR" b="1" baseline="-25000" dirty="0" err="1" smtClean="0"/>
              <a:t>base</a:t>
            </a:r>
            <a:endParaRPr lang="ko-KR" altLang="en-US" b="1" baseline="-25000" dirty="0"/>
          </a:p>
        </p:txBody>
      </p:sp>
      <p:cxnSp>
        <p:nvCxnSpPr>
          <p:cNvPr id="6" name="직선 연결선 15"/>
          <p:cNvCxnSpPr/>
          <p:nvPr/>
        </p:nvCxnSpPr>
        <p:spPr>
          <a:xfrm flipH="1">
            <a:off x="1547664" y="2980277"/>
            <a:ext cx="2736304" cy="7200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/>
          <p:cNvSpPr txBox="1"/>
          <p:nvPr/>
        </p:nvSpPr>
        <p:spPr>
          <a:xfrm>
            <a:off x="747324" y="2867619"/>
            <a:ext cx="75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err="1" smtClean="0"/>
              <a:t>C</a:t>
            </a:r>
            <a:r>
              <a:rPr lang="en-US" altLang="ko-KR" b="1" baseline="-25000" dirty="0" err="1" smtClean="0"/>
              <a:t>base</a:t>
            </a:r>
            <a:endParaRPr lang="ko-KR" altLang="en-US" b="1" baseline="-25000" dirty="0"/>
          </a:p>
        </p:txBody>
      </p:sp>
      <p:sp>
        <p:nvSpPr>
          <p:cNvPr id="8" name="TextBox 21"/>
          <p:cNvSpPr txBox="1"/>
          <p:nvPr/>
        </p:nvSpPr>
        <p:spPr>
          <a:xfrm rot="16200000">
            <a:off x="-825600" y="3048414"/>
            <a:ext cx="272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Concentration</a:t>
            </a:r>
            <a:endParaRPr lang="ko-KR" altLang="en-US" sz="2400" b="1" dirty="0"/>
          </a:p>
        </p:txBody>
      </p:sp>
      <p:sp>
        <p:nvSpPr>
          <p:cNvPr id="9" name="TextBox 22"/>
          <p:cNvSpPr txBox="1"/>
          <p:nvPr/>
        </p:nvSpPr>
        <p:spPr>
          <a:xfrm>
            <a:off x="6662442" y="573325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/>
              <a:t>Emission</a:t>
            </a:r>
            <a:endParaRPr lang="ko-KR" altLang="en-US" sz="2000" b="1" dirty="0"/>
          </a:p>
        </p:txBody>
      </p:sp>
      <p:cxnSp>
        <p:nvCxnSpPr>
          <p:cNvPr id="10" name="직선 화살표 연결선 39"/>
          <p:cNvCxnSpPr/>
          <p:nvPr/>
        </p:nvCxnSpPr>
        <p:spPr bwMode="auto">
          <a:xfrm>
            <a:off x="1547663" y="6284256"/>
            <a:ext cx="640871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직선 화살표 연결선 41"/>
          <p:cNvCxnSpPr/>
          <p:nvPr/>
        </p:nvCxnSpPr>
        <p:spPr bwMode="auto">
          <a:xfrm flipV="1">
            <a:off x="1547663" y="1333385"/>
            <a:ext cx="1" cy="49592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51"/>
          <p:cNvSpPr txBox="1"/>
          <p:nvPr/>
        </p:nvSpPr>
        <p:spPr>
          <a:xfrm>
            <a:off x="5770576" y="3279246"/>
            <a:ext cx="12474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S</a:t>
            </a:r>
            <a:r>
              <a:rPr lang="en-US" altLang="ko-KR" sz="2400" baseline="30000" dirty="0" smtClean="0"/>
              <a:t>(1)</a:t>
            </a:r>
            <a:r>
              <a:rPr lang="en-US" altLang="ko-KR" sz="2400" dirty="0" smtClean="0"/>
              <a:t> &gt; 0 </a:t>
            </a:r>
          </a:p>
          <a:p>
            <a:r>
              <a:rPr lang="en-US" altLang="ko-KR" sz="2400" dirty="0"/>
              <a:t>S</a:t>
            </a:r>
            <a:r>
              <a:rPr lang="en-US" altLang="ko-KR" sz="2400" baseline="30000" dirty="0"/>
              <a:t>(1)</a:t>
            </a:r>
            <a:r>
              <a:rPr lang="en-US" altLang="ko-KR" sz="2400" dirty="0" smtClean="0"/>
              <a:t> &lt; 0</a:t>
            </a:r>
          </a:p>
          <a:p>
            <a:r>
              <a:rPr lang="en-US" altLang="ko-KR" sz="2400" dirty="0"/>
              <a:t>S</a:t>
            </a:r>
            <a:r>
              <a:rPr lang="en-US" altLang="ko-KR" sz="2400" baseline="30000" dirty="0"/>
              <a:t>(1)</a:t>
            </a:r>
            <a:r>
              <a:rPr lang="en-US" altLang="ko-KR" sz="2400" dirty="0" smtClean="0"/>
              <a:t> = 0</a:t>
            </a:r>
            <a:endParaRPr lang="ko-KR" altLang="en-US" sz="2400" dirty="0"/>
          </a:p>
        </p:txBody>
      </p:sp>
      <p:sp>
        <p:nvSpPr>
          <p:cNvPr id="13" name="TextBox 52"/>
          <p:cNvSpPr txBox="1"/>
          <p:nvPr/>
        </p:nvSpPr>
        <p:spPr>
          <a:xfrm>
            <a:off x="3995384" y="1286884"/>
            <a:ext cx="3268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/>
              <a:t>explains local sensitivity</a:t>
            </a:r>
            <a:endParaRPr lang="ko-KR" altLang="en-US" sz="2400" b="1" dirty="0"/>
          </a:p>
        </p:txBody>
      </p:sp>
      <p:sp>
        <p:nvSpPr>
          <p:cNvPr id="1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429375"/>
            <a:ext cx="2133600" cy="320675"/>
          </a:xfrm>
        </p:spPr>
        <p:txBody>
          <a:bodyPr/>
          <a:lstStyle/>
          <a:p>
            <a:fld id="{687D7A59-36E2-48B9-B146-C1E59501F63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5" name="제목 2"/>
          <p:cNvSpPr txBox="1">
            <a:spLocks/>
          </p:cNvSpPr>
          <p:nvPr/>
        </p:nvSpPr>
        <p:spPr bwMode="white">
          <a:xfrm>
            <a:off x="0" y="-27384"/>
            <a:ext cx="9144000" cy="5635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 lnSpcReduction="10000"/>
          </a:bodyPr>
          <a:lstStyle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2pPr>
            <a:lvl3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3pPr>
            <a:lvl4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4pPr>
            <a:lvl5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5pPr>
            <a:lvl6pPr marL="4572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6pPr>
            <a:lvl7pPr marL="9144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7pPr>
            <a:lvl8pPr marL="13716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8pPr>
            <a:lvl9pPr marL="18288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9pPr>
          </a:lstStyle>
          <a:p>
            <a:r>
              <a:rPr lang="en-US" altLang="ko-KR" dirty="0" smtClean="0"/>
              <a:t>Sensitivity </a:t>
            </a:r>
            <a:r>
              <a:rPr lang="en-US" altLang="ko-KR" dirty="0" smtClean="0"/>
              <a:t>Coefficients (DDM)</a:t>
            </a:r>
            <a:endParaRPr lang="ko-KR" altLang="en-US" dirty="0"/>
          </a:p>
        </p:txBody>
      </p:sp>
      <p:graphicFrame>
        <p:nvGraphicFramePr>
          <p:cNvPr id="16" name="物件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5732886"/>
              </p:ext>
            </p:extLst>
          </p:nvPr>
        </p:nvGraphicFramePr>
        <p:xfrm>
          <a:off x="3347864" y="1844824"/>
          <a:ext cx="1006475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5" name="方程式" r:id="rId4" imgW="596900" imgH="393700" progId="Equation.3">
                  <p:embed/>
                </p:oleObj>
              </mc:Choice>
              <mc:Fallback>
                <p:oleObj name="方程式" r:id="rId4" imgW="5969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47864" y="1844824"/>
                        <a:ext cx="1006475" cy="663575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>
                        <a:solidFill>
                          <a:srgbClr val="EDAD6D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4786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4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69" b="25303"/>
          <a:stretch/>
        </p:blipFill>
        <p:spPr>
          <a:xfrm>
            <a:off x="2450807" y="2171523"/>
            <a:ext cx="4209425" cy="2613504"/>
          </a:xfrm>
          <a:prstGeom prst="rect">
            <a:avLst/>
          </a:prstGeom>
        </p:spPr>
      </p:pic>
      <p:sp>
        <p:nvSpPr>
          <p:cNvPr id="3" name="제목 2"/>
          <p:cNvSpPr txBox="1">
            <a:spLocks/>
          </p:cNvSpPr>
          <p:nvPr/>
        </p:nvSpPr>
        <p:spPr>
          <a:xfrm>
            <a:off x="0" y="-14883"/>
            <a:ext cx="9180512" cy="85159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Direct Decoupled Method (DDM)</a:t>
            </a:r>
            <a:br>
              <a:rPr lang="en-US" altLang="ko-KR" sz="3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</a:br>
            <a:r>
              <a:rPr lang="en-US" altLang="ko-KR" sz="3200" dirty="0" smtClean="0">
                <a:solidFill>
                  <a:srgbClr val="181E0C"/>
                </a:solidFill>
                <a:latin typeface="Arial Narrow"/>
                <a:cs typeface="Arial Narrow"/>
              </a:rPr>
              <a:t>1</a:t>
            </a:r>
            <a:r>
              <a:rPr lang="en-US" altLang="ko-KR" sz="3200" baseline="30000" dirty="0" smtClean="0">
                <a:solidFill>
                  <a:srgbClr val="181E0C"/>
                </a:solidFill>
                <a:latin typeface="Arial Narrow"/>
                <a:cs typeface="Arial Narrow"/>
              </a:rPr>
              <a:t>st</a:t>
            </a:r>
            <a:r>
              <a:rPr lang="en-US" altLang="ko-KR" sz="3200" dirty="0" smtClean="0">
                <a:solidFill>
                  <a:srgbClr val="181E0C"/>
                </a:solidFill>
                <a:latin typeface="Arial Narrow"/>
                <a:cs typeface="Arial Narrow"/>
              </a:rPr>
              <a:t>-order sensitivity coefficients</a:t>
            </a:r>
            <a:endParaRPr lang="ko-KR" altLang="en-US" sz="3200" dirty="0">
              <a:solidFill>
                <a:srgbClr val="181E0C"/>
              </a:solidFill>
              <a:latin typeface="Arial Narrow"/>
              <a:cs typeface="Arial Narrow"/>
            </a:endParaRPr>
          </a:p>
        </p:txBody>
      </p:sp>
      <p:sp>
        <p:nvSpPr>
          <p:cNvPr id="4" name="왼쪽/위쪽 화살표 6"/>
          <p:cNvSpPr/>
          <p:nvPr/>
        </p:nvSpPr>
        <p:spPr>
          <a:xfrm>
            <a:off x="2987824" y="2476221"/>
            <a:ext cx="2664296" cy="1656184"/>
          </a:xfrm>
          <a:prstGeom prst="leftUpArrow">
            <a:avLst>
              <a:gd name="adj1" fmla="val 0"/>
              <a:gd name="adj2" fmla="val 0"/>
              <a:gd name="adj3" fmla="val 25541"/>
            </a:avLst>
          </a:prstGeom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직선 연결선 7"/>
          <p:cNvCxnSpPr>
            <a:stCxn id="4" idx="3"/>
            <a:endCxn id="4" idx="0"/>
          </p:cNvCxnSpPr>
          <p:nvPr/>
        </p:nvCxnSpPr>
        <p:spPr>
          <a:xfrm flipV="1">
            <a:off x="2987824" y="2476221"/>
            <a:ext cx="2664296" cy="1656184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8"/>
          <p:cNvCxnSpPr/>
          <p:nvPr/>
        </p:nvCxnSpPr>
        <p:spPr>
          <a:xfrm flipV="1">
            <a:off x="2884039" y="2204967"/>
            <a:ext cx="2808312" cy="15902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9"/>
          <p:cNvCxnSpPr/>
          <p:nvPr/>
        </p:nvCxnSpPr>
        <p:spPr>
          <a:xfrm>
            <a:off x="2987824" y="4204413"/>
            <a:ext cx="0" cy="2088232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10"/>
          <p:cNvCxnSpPr/>
          <p:nvPr/>
        </p:nvCxnSpPr>
        <p:spPr>
          <a:xfrm>
            <a:off x="4319824" y="2980277"/>
            <a:ext cx="0" cy="331236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11"/>
          <p:cNvCxnSpPr/>
          <p:nvPr/>
        </p:nvCxnSpPr>
        <p:spPr>
          <a:xfrm>
            <a:off x="5652120" y="4204413"/>
            <a:ext cx="0" cy="2088232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2"/>
          <p:cNvSpPr txBox="1"/>
          <p:nvPr/>
        </p:nvSpPr>
        <p:spPr>
          <a:xfrm>
            <a:off x="4139952" y="6292645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E</a:t>
            </a:r>
            <a:r>
              <a:rPr lang="en-US" altLang="ko-KR" baseline="-25000" dirty="0" smtClean="0"/>
              <a:t>(base)</a:t>
            </a:r>
            <a:endParaRPr lang="ko-KR" altLang="en-US" baseline="-25000" dirty="0"/>
          </a:p>
        </p:txBody>
      </p:sp>
      <p:sp>
        <p:nvSpPr>
          <p:cNvPr id="11" name="TextBox 13"/>
          <p:cNvSpPr txBox="1"/>
          <p:nvPr/>
        </p:nvSpPr>
        <p:spPr>
          <a:xfrm>
            <a:off x="5436096" y="629264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E</a:t>
            </a:r>
            <a:r>
              <a:rPr lang="en-US" altLang="ko-KR" baseline="-25000" dirty="0" smtClean="0"/>
              <a:t>(+10%)</a:t>
            </a:r>
            <a:endParaRPr lang="ko-KR" altLang="en-US" baseline="-25000" dirty="0"/>
          </a:p>
        </p:txBody>
      </p:sp>
      <p:sp>
        <p:nvSpPr>
          <p:cNvPr id="12" name="TextBox 14"/>
          <p:cNvSpPr txBox="1"/>
          <p:nvPr/>
        </p:nvSpPr>
        <p:spPr>
          <a:xfrm>
            <a:off x="2771799" y="6292645"/>
            <a:ext cx="899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E</a:t>
            </a:r>
            <a:r>
              <a:rPr lang="en-US" altLang="ko-KR" baseline="-25000" dirty="0" smtClean="0"/>
              <a:t>(-10%)</a:t>
            </a:r>
            <a:endParaRPr lang="ko-KR" altLang="en-US" baseline="-25000" dirty="0"/>
          </a:p>
        </p:txBody>
      </p:sp>
      <p:cxnSp>
        <p:nvCxnSpPr>
          <p:cNvPr id="13" name="직선 연결선 15"/>
          <p:cNvCxnSpPr/>
          <p:nvPr/>
        </p:nvCxnSpPr>
        <p:spPr>
          <a:xfrm flipH="1">
            <a:off x="1547664" y="2980277"/>
            <a:ext cx="2736304" cy="7200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6"/>
          <p:cNvCxnSpPr/>
          <p:nvPr/>
        </p:nvCxnSpPr>
        <p:spPr>
          <a:xfrm flipH="1">
            <a:off x="1539280" y="4171162"/>
            <a:ext cx="1448544" cy="36004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7"/>
          <p:cNvCxnSpPr/>
          <p:nvPr/>
        </p:nvCxnSpPr>
        <p:spPr>
          <a:xfrm flipH="1">
            <a:off x="1547664" y="2476221"/>
            <a:ext cx="4104456" cy="0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8"/>
          <p:cNvSpPr txBox="1"/>
          <p:nvPr/>
        </p:nvSpPr>
        <p:spPr>
          <a:xfrm>
            <a:off x="670076" y="2188189"/>
            <a:ext cx="949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C</a:t>
            </a:r>
            <a:r>
              <a:rPr lang="en-US" altLang="ko-KR" baseline="-25000" dirty="0" smtClean="0"/>
              <a:t>(+10%)</a:t>
            </a:r>
            <a:endParaRPr lang="ko-KR" altLang="en-US" baseline="-25000" dirty="0"/>
          </a:p>
        </p:txBody>
      </p:sp>
      <p:sp>
        <p:nvSpPr>
          <p:cNvPr id="17" name="TextBox 19"/>
          <p:cNvSpPr txBox="1"/>
          <p:nvPr/>
        </p:nvSpPr>
        <p:spPr>
          <a:xfrm>
            <a:off x="683568" y="2867619"/>
            <a:ext cx="906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C</a:t>
            </a:r>
            <a:r>
              <a:rPr lang="en-US" altLang="ko-KR" baseline="-25000" dirty="0" smtClean="0"/>
              <a:t>(base)</a:t>
            </a:r>
            <a:endParaRPr lang="ko-KR" altLang="en-US" baseline="-25000" dirty="0"/>
          </a:p>
        </p:txBody>
      </p:sp>
      <p:sp>
        <p:nvSpPr>
          <p:cNvPr id="18" name="TextBox 20"/>
          <p:cNvSpPr txBox="1"/>
          <p:nvPr/>
        </p:nvSpPr>
        <p:spPr>
          <a:xfrm>
            <a:off x="707540" y="3871085"/>
            <a:ext cx="92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C</a:t>
            </a:r>
            <a:r>
              <a:rPr lang="en-US" altLang="ko-KR" baseline="-25000" dirty="0" smtClean="0"/>
              <a:t>(-10%)</a:t>
            </a:r>
            <a:endParaRPr lang="ko-KR" altLang="en-US" baseline="-25000" dirty="0"/>
          </a:p>
        </p:txBody>
      </p:sp>
      <p:sp>
        <p:nvSpPr>
          <p:cNvPr id="19" name="TextBox 21"/>
          <p:cNvSpPr txBox="1"/>
          <p:nvPr/>
        </p:nvSpPr>
        <p:spPr>
          <a:xfrm rot="16200000">
            <a:off x="-825600" y="3048414"/>
            <a:ext cx="272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Concentration</a:t>
            </a:r>
            <a:endParaRPr lang="ko-KR" altLang="en-US" sz="2400" b="1" dirty="0"/>
          </a:p>
        </p:txBody>
      </p:sp>
      <p:cxnSp>
        <p:nvCxnSpPr>
          <p:cNvPr id="20" name="직선 화살표 연결선 23"/>
          <p:cNvCxnSpPr/>
          <p:nvPr/>
        </p:nvCxnSpPr>
        <p:spPr>
          <a:xfrm>
            <a:off x="3678935" y="1837441"/>
            <a:ext cx="605033" cy="1159511"/>
          </a:xfrm>
          <a:prstGeom prst="straightConnector1">
            <a:avLst/>
          </a:prstGeom>
          <a:ln w="25400">
            <a:solidFill>
              <a:srgbClr val="FF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7"/>
          <p:cNvCxnSpPr/>
          <p:nvPr/>
        </p:nvCxnSpPr>
        <p:spPr>
          <a:xfrm flipH="1">
            <a:off x="4355976" y="3304313"/>
            <a:ext cx="2304256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9"/>
          <p:cNvCxnSpPr/>
          <p:nvPr/>
        </p:nvCxnSpPr>
        <p:spPr>
          <a:xfrm>
            <a:off x="4355976" y="5447133"/>
            <a:ext cx="1286041" cy="0"/>
          </a:xfrm>
          <a:prstGeom prst="straightConnector1">
            <a:avLst/>
          </a:prstGeom>
          <a:ln w="31750"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30"/>
          <p:cNvSpPr txBox="1"/>
          <p:nvPr/>
        </p:nvSpPr>
        <p:spPr>
          <a:xfrm>
            <a:off x="4499991" y="5077801"/>
            <a:ext cx="114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△</a:t>
            </a:r>
            <a:r>
              <a:rPr lang="el-GR" altLang="ko-KR" dirty="0" smtClean="0"/>
              <a:t>ε</a:t>
            </a:r>
            <a:r>
              <a:rPr lang="en-US" altLang="ko-KR" dirty="0" smtClean="0"/>
              <a:t>E</a:t>
            </a:r>
            <a:r>
              <a:rPr lang="en-US" altLang="ko-KR" baseline="-25000" dirty="0" smtClean="0"/>
              <a:t>(base)</a:t>
            </a:r>
            <a:endParaRPr lang="ko-KR" altLang="en-US" baseline="-25000" dirty="0"/>
          </a:p>
        </p:txBody>
      </p:sp>
      <p:cxnSp>
        <p:nvCxnSpPr>
          <p:cNvPr id="24" name="직선 화살표 연결선 31"/>
          <p:cNvCxnSpPr/>
          <p:nvPr/>
        </p:nvCxnSpPr>
        <p:spPr>
          <a:xfrm>
            <a:off x="2987824" y="5447133"/>
            <a:ext cx="1286041" cy="0"/>
          </a:xfrm>
          <a:prstGeom prst="straightConnector1">
            <a:avLst/>
          </a:prstGeom>
          <a:ln w="31750"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32"/>
          <p:cNvSpPr txBox="1"/>
          <p:nvPr/>
        </p:nvSpPr>
        <p:spPr>
          <a:xfrm>
            <a:off x="3100034" y="5077801"/>
            <a:ext cx="1255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-△</a:t>
            </a:r>
            <a:r>
              <a:rPr lang="el-GR" altLang="ko-KR" dirty="0"/>
              <a:t>ε</a:t>
            </a:r>
            <a:r>
              <a:rPr lang="en-US" altLang="ko-KR" dirty="0"/>
              <a:t>E</a:t>
            </a:r>
            <a:r>
              <a:rPr lang="en-US" altLang="ko-KR" baseline="-25000" dirty="0"/>
              <a:t>(base)</a:t>
            </a:r>
            <a:endParaRPr lang="ko-KR" altLang="en-US" baseline="-25000" dirty="0"/>
          </a:p>
        </p:txBody>
      </p:sp>
      <p:cxnSp>
        <p:nvCxnSpPr>
          <p:cNvPr id="26" name="직선 화살표 연결선 33"/>
          <p:cNvCxnSpPr/>
          <p:nvPr/>
        </p:nvCxnSpPr>
        <p:spPr>
          <a:xfrm>
            <a:off x="3028026" y="6085913"/>
            <a:ext cx="2613991" cy="0"/>
          </a:xfrm>
          <a:prstGeom prst="straightConnector1">
            <a:avLst/>
          </a:prstGeom>
          <a:ln w="31750"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34"/>
          <p:cNvSpPr txBox="1"/>
          <p:nvPr/>
        </p:nvSpPr>
        <p:spPr>
          <a:xfrm>
            <a:off x="4283968" y="5696256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/>
              <a:t>△E</a:t>
            </a:r>
            <a:endParaRPr lang="ko-KR" altLang="en-US" sz="2400" baseline="-30000" dirty="0"/>
          </a:p>
        </p:txBody>
      </p:sp>
      <p:cxnSp>
        <p:nvCxnSpPr>
          <p:cNvPr id="28" name="직선 화살표 연결선 35"/>
          <p:cNvCxnSpPr/>
          <p:nvPr/>
        </p:nvCxnSpPr>
        <p:spPr>
          <a:xfrm>
            <a:off x="1763688" y="2467651"/>
            <a:ext cx="0" cy="1736762"/>
          </a:xfrm>
          <a:prstGeom prst="straightConnector1">
            <a:avLst/>
          </a:prstGeom>
          <a:ln w="31750"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36"/>
          <p:cNvSpPr txBox="1"/>
          <p:nvPr/>
        </p:nvSpPr>
        <p:spPr>
          <a:xfrm>
            <a:off x="1691680" y="2646949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/>
              <a:t>△C</a:t>
            </a:r>
            <a:endParaRPr lang="ko-KR" altLang="en-US" sz="2400" baseline="-30000" dirty="0"/>
          </a:p>
        </p:txBody>
      </p:sp>
      <p:cxnSp>
        <p:nvCxnSpPr>
          <p:cNvPr id="30" name="직선 화살표 연결선 39"/>
          <p:cNvCxnSpPr/>
          <p:nvPr/>
        </p:nvCxnSpPr>
        <p:spPr bwMode="auto">
          <a:xfrm>
            <a:off x="1547663" y="6284256"/>
            <a:ext cx="640871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직선 화살표 연결선 41"/>
          <p:cNvCxnSpPr/>
          <p:nvPr/>
        </p:nvCxnSpPr>
        <p:spPr bwMode="auto">
          <a:xfrm flipV="1">
            <a:off x="1547663" y="1333385"/>
            <a:ext cx="1" cy="49592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38"/>
          <p:cNvSpPr txBox="1"/>
          <p:nvPr/>
        </p:nvSpPr>
        <p:spPr>
          <a:xfrm>
            <a:off x="6662442" y="573325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/>
              <a:t>Emission</a:t>
            </a:r>
            <a:endParaRPr lang="ko-KR" altLang="en-US" sz="2000" b="1" dirty="0"/>
          </a:p>
        </p:txBody>
      </p:sp>
      <p:sp>
        <p:nvSpPr>
          <p:cNvPr id="33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429375"/>
            <a:ext cx="2133600" cy="320675"/>
          </a:xfrm>
        </p:spPr>
        <p:txBody>
          <a:bodyPr/>
          <a:lstStyle/>
          <a:p>
            <a:fld id="{687D7A59-36E2-48B9-B146-C1E59501F63F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34" name="物件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997882"/>
              </p:ext>
            </p:extLst>
          </p:nvPr>
        </p:nvGraphicFramePr>
        <p:xfrm>
          <a:off x="2932113" y="1268413"/>
          <a:ext cx="1370012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3" name="方程式" r:id="rId4" imgW="812800" imgH="393700" progId="Equation.3">
                  <p:embed/>
                </p:oleObj>
              </mc:Choice>
              <mc:Fallback>
                <p:oleObj name="方程式" r:id="rId4" imgW="8128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32113" y="1268413"/>
                        <a:ext cx="1370012" cy="663575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>
                        <a:solidFill>
                          <a:srgbClr val="EDAD6D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物件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5938545"/>
              </p:ext>
            </p:extLst>
          </p:nvPr>
        </p:nvGraphicFramePr>
        <p:xfrm>
          <a:off x="6660232" y="2924944"/>
          <a:ext cx="1243012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4" name="方程式" r:id="rId6" imgW="736600" imgH="393700" progId="Equation.3">
                  <p:embed/>
                </p:oleObj>
              </mc:Choice>
              <mc:Fallback>
                <p:oleObj name="方程式" r:id="rId6" imgW="7366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60232" y="2924944"/>
                        <a:ext cx="1243012" cy="663575"/>
                      </a:xfrm>
                      <a:prstGeom prst="rect">
                        <a:avLst/>
                      </a:prstGeom>
                      <a:solidFill>
                        <a:srgbClr val="FFB0B0"/>
                      </a:solidFill>
                      <a:ln>
                        <a:solidFill>
                          <a:srgbClr val="FFB0B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文字方塊 35"/>
          <p:cNvSpPr txBox="1"/>
          <p:nvPr/>
        </p:nvSpPr>
        <p:spPr>
          <a:xfrm>
            <a:off x="5810827" y="980728"/>
            <a:ext cx="3297677" cy="738664"/>
          </a:xfrm>
          <a:prstGeom prst="rect">
            <a:avLst/>
          </a:prstGeom>
          <a:solidFill>
            <a:srgbClr val="AAC574"/>
          </a:solidFill>
        </p:spPr>
        <p:txBody>
          <a:bodyPr wrap="square" rtlCol="0">
            <a:spAutoFit/>
          </a:bodyPr>
          <a:lstStyle/>
          <a:p>
            <a:r>
              <a:rPr kumimoji="1" lang="en-US" altLang="zh-TW" sz="2400" b="1" i="1" dirty="0" smtClean="0"/>
              <a:t>CMAQ-DDM</a:t>
            </a:r>
          </a:p>
          <a:p>
            <a:r>
              <a:rPr kumimoji="1" lang="en-US" altLang="zh-TW" b="1" i="1" dirty="0" smtClean="0"/>
              <a:t> (</a:t>
            </a:r>
            <a:r>
              <a:rPr kumimoji="1" lang="en-US" altLang="zh-TW" b="1" i="1" dirty="0" err="1" smtClean="0"/>
              <a:t>Hakami</a:t>
            </a:r>
            <a:r>
              <a:rPr kumimoji="1" lang="en-US" altLang="zh-TW" b="1" i="1" dirty="0" smtClean="0"/>
              <a:t> et al., 2003)</a:t>
            </a:r>
            <a:endParaRPr kumimoji="1" lang="zh-TW" altLang="en-US" b="1" i="1" dirty="0"/>
          </a:p>
        </p:txBody>
      </p:sp>
    </p:spTree>
    <p:extLst>
      <p:ext uri="{BB962C8B-B14F-4D97-AF65-F5344CB8AC3E}">
        <p14:creationId xmlns:p14="http://schemas.microsoft.com/office/powerpoint/2010/main" val="2214786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4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69" b="25303"/>
          <a:stretch/>
        </p:blipFill>
        <p:spPr>
          <a:xfrm>
            <a:off x="2450807" y="2171523"/>
            <a:ext cx="4209425" cy="2613504"/>
          </a:xfrm>
          <a:prstGeom prst="rect">
            <a:avLst/>
          </a:prstGeom>
        </p:spPr>
      </p:pic>
      <p:sp>
        <p:nvSpPr>
          <p:cNvPr id="4" name="왼쪽/위쪽 화살표 6"/>
          <p:cNvSpPr/>
          <p:nvPr/>
        </p:nvSpPr>
        <p:spPr>
          <a:xfrm>
            <a:off x="2987824" y="2476221"/>
            <a:ext cx="2664296" cy="1656184"/>
          </a:xfrm>
          <a:prstGeom prst="leftUpArrow">
            <a:avLst>
              <a:gd name="adj1" fmla="val 0"/>
              <a:gd name="adj2" fmla="val 0"/>
              <a:gd name="adj3" fmla="val 25541"/>
            </a:avLst>
          </a:prstGeom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직선 연결선 7"/>
          <p:cNvCxnSpPr>
            <a:stCxn id="4" idx="3"/>
            <a:endCxn id="4" idx="0"/>
          </p:cNvCxnSpPr>
          <p:nvPr/>
        </p:nvCxnSpPr>
        <p:spPr>
          <a:xfrm flipV="1">
            <a:off x="2987824" y="2476221"/>
            <a:ext cx="2664296" cy="16561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8"/>
          <p:cNvCxnSpPr/>
          <p:nvPr/>
        </p:nvCxnSpPr>
        <p:spPr>
          <a:xfrm flipV="1">
            <a:off x="2884039" y="2204967"/>
            <a:ext cx="2808312" cy="1590298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9"/>
          <p:cNvCxnSpPr/>
          <p:nvPr/>
        </p:nvCxnSpPr>
        <p:spPr>
          <a:xfrm>
            <a:off x="2987824" y="4204413"/>
            <a:ext cx="0" cy="2088232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10"/>
          <p:cNvCxnSpPr/>
          <p:nvPr/>
        </p:nvCxnSpPr>
        <p:spPr>
          <a:xfrm>
            <a:off x="4319824" y="2980277"/>
            <a:ext cx="0" cy="331236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11"/>
          <p:cNvCxnSpPr/>
          <p:nvPr/>
        </p:nvCxnSpPr>
        <p:spPr>
          <a:xfrm>
            <a:off x="5652120" y="4204413"/>
            <a:ext cx="0" cy="2088232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2"/>
          <p:cNvSpPr txBox="1"/>
          <p:nvPr/>
        </p:nvSpPr>
        <p:spPr>
          <a:xfrm>
            <a:off x="4139951" y="6292645"/>
            <a:ext cx="916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E</a:t>
            </a:r>
            <a:r>
              <a:rPr lang="en-US" altLang="ko-KR" baseline="-25000" dirty="0" smtClean="0"/>
              <a:t>(base)</a:t>
            </a:r>
            <a:endParaRPr lang="ko-KR" altLang="en-US" baseline="-25000" dirty="0"/>
          </a:p>
        </p:txBody>
      </p:sp>
      <p:sp>
        <p:nvSpPr>
          <p:cNvPr id="11" name="TextBox 13"/>
          <p:cNvSpPr txBox="1"/>
          <p:nvPr/>
        </p:nvSpPr>
        <p:spPr>
          <a:xfrm>
            <a:off x="5436096" y="629264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E</a:t>
            </a:r>
            <a:r>
              <a:rPr lang="en-US" altLang="ko-KR" baseline="-25000" dirty="0" smtClean="0"/>
              <a:t>(+10%)</a:t>
            </a:r>
            <a:endParaRPr lang="ko-KR" altLang="en-US" baseline="-25000" dirty="0"/>
          </a:p>
        </p:txBody>
      </p:sp>
      <p:sp>
        <p:nvSpPr>
          <p:cNvPr id="12" name="TextBox 14"/>
          <p:cNvSpPr txBox="1"/>
          <p:nvPr/>
        </p:nvSpPr>
        <p:spPr>
          <a:xfrm>
            <a:off x="2771799" y="6292645"/>
            <a:ext cx="899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E</a:t>
            </a:r>
            <a:r>
              <a:rPr lang="en-US" altLang="ko-KR" baseline="-25000" dirty="0" smtClean="0"/>
              <a:t>(-10%)</a:t>
            </a:r>
            <a:endParaRPr lang="ko-KR" altLang="en-US" baseline="-25000" dirty="0"/>
          </a:p>
        </p:txBody>
      </p:sp>
      <p:cxnSp>
        <p:nvCxnSpPr>
          <p:cNvPr id="13" name="직선 연결선 15"/>
          <p:cNvCxnSpPr/>
          <p:nvPr/>
        </p:nvCxnSpPr>
        <p:spPr>
          <a:xfrm flipH="1">
            <a:off x="1547664" y="2980277"/>
            <a:ext cx="2736304" cy="7200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6"/>
          <p:cNvCxnSpPr/>
          <p:nvPr/>
        </p:nvCxnSpPr>
        <p:spPr>
          <a:xfrm flipH="1">
            <a:off x="1539280" y="4171162"/>
            <a:ext cx="1448544" cy="36004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7"/>
          <p:cNvCxnSpPr/>
          <p:nvPr/>
        </p:nvCxnSpPr>
        <p:spPr>
          <a:xfrm flipH="1">
            <a:off x="1547664" y="2476221"/>
            <a:ext cx="4104456" cy="0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8"/>
          <p:cNvSpPr txBox="1"/>
          <p:nvPr/>
        </p:nvSpPr>
        <p:spPr>
          <a:xfrm>
            <a:off x="633776" y="2188189"/>
            <a:ext cx="91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C</a:t>
            </a:r>
            <a:r>
              <a:rPr lang="en-US" altLang="ko-KR" baseline="-25000" dirty="0" smtClean="0"/>
              <a:t>(+10%)</a:t>
            </a:r>
            <a:endParaRPr lang="ko-KR" altLang="en-US" baseline="-25000" dirty="0"/>
          </a:p>
        </p:txBody>
      </p:sp>
      <p:sp>
        <p:nvSpPr>
          <p:cNvPr id="17" name="TextBox 19"/>
          <p:cNvSpPr txBox="1"/>
          <p:nvPr/>
        </p:nvSpPr>
        <p:spPr>
          <a:xfrm>
            <a:off x="747324" y="2867619"/>
            <a:ext cx="872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C</a:t>
            </a:r>
            <a:r>
              <a:rPr lang="en-US" altLang="ko-KR" baseline="-25000" dirty="0" smtClean="0"/>
              <a:t>(base)</a:t>
            </a:r>
            <a:endParaRPr lang="ko-KR" altLang="en-US" baseline="-25000" dirty="0"/>
          </a:p>
        </p:txBody>
      </p:sp>
      <p:sp>
        <p:nvSpPr>
          <p:cNvPr id="18" name="TextBox 20"/>
          <p:cNvSpPr txBox="1"/>
          <p:nvPr/>
        </p:nvSpPr>
        <p:spPr>
          <a:xfrm>
            <a:off x="683568" y="3871085"/>
            <a:ext cx="89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C</a:t>
            </a:r>
            <a:r>
              <a:rPr lang="en-US" altLang="ko-KR" baseline="-25000" dirty="0" smtClean="0"/>
              <a:t>(-10%)</a:t>
            </a:r>
            <a:endParaRPr lang="ko-KR" altLang="en-US" baseline="-25000" dirty="0"/>
          </a:p>
        </p:txBody>
      </p:sp>
      <p:sp>
        <p:nvSpPr>
          <p:cNvPr id="19" name="TextBox 21"/>
          <p:cNvSpPr txBox="1"/>
          <p:nvPr/>
        </p:nvSpPr>
        <p:spPr>
          <a:xfrm rot="16200000">
            <a:off x="-825600" y="3048414"/>
            <a:ext cx="272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Concentration</a:t>
            </a:r>
            <a:endParaRPr lang="ko-KR" altLang="en-US" sz="2400" b="1" dirty="0"/>
          </a:p>
        </p:txBody>
      </p:sp>
      <p:cxnSp>
        <p:nvCxnSpPr>
          <p:cNvPr id="20" name="직선 화살표 연결선 23"/>
          <p:cNvCxnSpPr>
            <a:stCxn id="37" idx="2"/>
          </p:cNvCxnSpPr>
          <p:nvPr/>
        </p:nvCxnSpPr>
        <p:spPr>
          <a:xfrm>
            <a:off x="3616994" y="1932335"/>
            <a:ext cx="666974" cy="1064617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7"/>
          <p:cNvCxnSpPr/>
          <p:nvPr/>
        </p:nvCxnSpPr>
        <p:spPr>
          <a:xfrm flipH="1">
            <a:off x="4355976" y="3304313"/>
            <a:ext cx="2304256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9"/>
          <p:cNvCxnSpPr/>
          <p:nvPr/>
        </p:nvCxnSpPr>
        <p:spPr>
          <a:xfrm>
            <a:off x="4355976" y="5447133"/>
            <a:ext cx="1286041" cy="0"/>
          </a:xfrm>
          <a:prstGeom prst="straightConnector1">
            <a:avLst/>
          </a:prstGeom>
          <a:ln w="31750"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30"/>
          <p:cNvSpPr txBox="1"/>
          <p:nvPr/>
        </p:nvSpPr>
        <p:spPr>
          <a:xfrm>
            <a:off x="4499991" y="5077801"/>
            <a:ext cx="114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△</a:t>
            </a:r>
            <a:r>
              <a:rPr lang="el-GR" altLang="ko-KR" dirty="0" smtClean="0"/>
              <a:t>ε</a:t>
            </a:r>
            <a:r>
              <a:rPr lang="en-US" altLang="ko-KR" dirty="0" smtClean="0"/>
              <a:t>E</a:t>
            </a:r>
            <a:r>
              <a:rPr lang="en-US" altLang="ko-KR" baseline="-25000" dirty="0" smtClean="0"/>
              <a:t>(base)</a:t>
            </a:r>
            <a:endParaRPr lang="ko-KR" altLang="en-US" baseline="-25000" dirty="0"/>
          </a:p>
        </p:txBody>
      </p:sp>
      <p:cxnSp>
        <p:nvCxnSpPr>
          <p:cNvPr id="24" name="직선 화살표 연결선 31"/>
          <p:cNvCxnSpPr/>
          <p:nvPr/>
        </p:nvCxnSpPr>
        <p:spPr>
          <a:xfrm>
            <a:off x="2987824" y="5447133"/>
            <a:ext cx="1286041" cy="0"/>
          </a:xfrm>
          <a:prstGeom prst="straightConnector1">
            <a:avLst/>
          </a:prstGeom>
          <a:ln w="31750"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32"/>
          <p:cNvSpPr txBox="1"/>
          <p:nvPr/>
        </p:nvSpPr>
        <p:spPr>
          <a:xfrm>
            <a:off x="3100034" y="5077801"/>
            <a:ext cx="1255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-△</a:t>
            </a:r>
            <a:r>
              <a:rPr lang="el-GR" altLang="ko-KR" dirty="0"/>
              <a:t>ε</a:t>
            </a:r>
            <a:r>
              <a:rPr lang="en-US" altLang="ko-KR" dirty="0"/>
              <a:t>E</a:t>
            </a:r>
            <a:r>
              <a:rPr lang="en-US" altLang="ko-KR" baseline="-25000" dirty="0"/>
              <a:t>(base)</a:t>
            </a:r>
            <a:endParaRPr lang="ko-KR" altLang="en-US" baseline="-25000" dirty="0"/>
          </a:p>
        </p:txBody>
      </p:sp>
      <p:cxnSp>
        <p:nvCxnSpPr>
          <p:cNvPr id="26" name="직선 화살표 연결선 33"/>
          <p:cNvCxnSpPr/>
          <p:nvPr/>
        </p:nvCxnSpPr>
        <p:spPr>
          <a:xfrm>
            <a:off x="3028026" y="6085913"/>
            <a:ext cx="2613991" cy="0"/>
          </a:xfrm>
          <a:prstGeom prst="straightConnector1">
            <a:avLst/>
          </a:prstGeom>
          <a:ln w="31750"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34"/>
          <p:cNvSpPr txBox="1"/>
          <p:nvPr/>
        </p:nvSpPr>
        <p:spPr>
          <a:xfrm>
            <a:off x="4283968" y="5696256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/>
              <a:t>△E</a:t>
            </a:r>
            <a:endParaRPr lang="ko-KR" altLang="en-US" sz="2400" baseline="-30000" dirty="0"/>
          </a:p>
        </p:txBody>
      </p:sp>
      <p:cxnSp>
        <p:nvCxnSpPr>
          <p:cNvPr id="28" name="직선 화살표 연결선 35"/>
          <p:cNvCxnSpPr/>
          <p:nvPr/>
        </p:nvCxnSpPr>
        <p:spPr>
          <a:xfrm>
            <a:off x="1763688" y="2467651"/>
            <a:ext cx="0" cy="1736762"/>
          </a:xfrm>
          <a:prstGeom prst="straightConnector1">
            <a:avLst/>
          </a:prstGeom>
          <a:ln w="31750"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36"/>
          <p:cNvSpPr txBox="1"/>
          <p:nvPr/>
        </p:nvSpPr>
        <p:spPr>
          <a:xfrm>
            <a:off x="1691680" y="2646949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/>
              <a:t>△C</a:t>
            </a:r>
            <a:endParaRPr lang="ko-KR" altLang="en-US" sz="2400" baseline="-30000" dirty="0"/>
          </a:p>
        </p:txBody>
      </p:sp>
      <p:cxnSp>
        <p:nvCxnSpPr>
          <p:cNvPr id="30" name="직선 화살표 연결선 39"/>
          <p:cNvCxnSpPr/>
          <p:nvPr/>
        </p:nvCxnSpPr>
        <p:spPr bwMode="auto">
          <a:xfrm>
            <a:off x="1547663" y="6284256"/>
            <a:ext cx="640871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직선 화살표 연결선 41"/>
          <p:cNvCxnSpPr/>
          <p:nvPr/>
        </p:nvCxnSpPr>
        <p:spPr bwMode="auto">
          <a:xfrm flipV="1">
            <a:off x="1547663" y="1333385"/>
            <a:ext cx="1" cy="49592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38"/>
          <p:cNvSpPr txBox="1"/>
          <p:nvPr/>
        </p:nvSpPr>
        <p:spPr>
          <a:xfrm>
            <a:off x="6662442" y="5733256"/>
            <a:ext cx="1797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Emission</a:t>
            </a:r>
            <a:endParaRPr lang="ko-KR" altLang="en-US" sz="2400" b="1" dirty="0"/>
          </a:p>
        </p:txBody>
      </p:sp>
      <p:sp>
        <p:nvSpPr>
          <p:cNvPr id="35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429375"/>
            <a:ext cx="2133600" cy="320675"/>
          </a:xfrm>
        </p:spPr>
        <p:txBody>
          <a:bodyPr/>
          <a:lstStyle/>
          <a:p>
            <a:fld id="{687D7A59-36E2-48B9-B146-C1E59501F63F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2" name="群組 1"/>
          <p:cNvGrpSpPr/>
          <p:nvPr/>
        </p:nvGrpSpPr>
        <p:grpSpPr>
          <a:xfrm>
            <a:off x="2297564" y="1160463"/>
            <a:ext cx="5309736" cy="3676782"/>
            <a:chOff x="2297564" y="1160463"/>
            <a:chExt cx="5309736" cy="3676782"/>
          </a:xfrm>
        </p:grpSpPr>
        <p:pic>
          <p:nvPicPr>
            <p:cNvPr id="33" name="그림 3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732" b="66299"/>
            <a:stretch/>
          </p:blipFill>
          <p:spPr>
            <a:xfrm>
              <a:off x="2297564" y="2119305"/>
              <a:ext cx="4548871" cy="2717940"/>
            </a:xfrm>
            <a:prstGeom prst="rect">
              <a:avLst/>
            </a:prstGeom>
          </p:spPr>
        </p:pic>
        <p:cxnSp>
          <p:nvCxnSpPr>
            <p:cNvPr id="34" name="직선 화살표 연결선 40"/>
            <p:cNvCxnSpPr/>
            <p:nvPr/>
          </p:nvCxnSpPr>
          <p:spPr>
            <a:xfrm flipH="1">
              <a:off x="4386069" y="1700808"/>
              <a:ext cx="1626091" cy="1216633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6" name="物件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84699161"/>
                </p:ext>
              </p:extLst>
            </p:nvPr>
          </p:nvGraphicFramePr>
          <p:xfrm>
            <a:off x="6000750" y="1160463"/>
            <a:ext cx="1606550" cy="684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45" name="方程式" r:id="rId5" imgW="952500" imgH="406400" progId="Equation.3">
                    <p:embed/>
                  </p:oleObj>
                </mc:Choice>
                <mc:Fallback>
                  <p:oleObj name="方程式" r:id="rId5" imgW="952500" imgH="406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000750" y="1160463"/>
                          <a:ext cx="1606550" cy="684212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7" name="物件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9231581"/>
              </p:ext>
            </p:extLst>
          </p:nvPr>
        </p:nvGraphicFramePr>
        <p:xfrm>
          <a:off x="2878013" y="1268760"/>
          <a:ext cx="1477963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46" name="方程式" r:id="rId7" imgW="876300" imgH="393700" progId="Equation.3">
                  <p:embed/>
                </p:oleObj>
              </mc:Choice>
              <mc:Fallback>
                <p:oleObj name="方程式" r:id="rId7" imgW="876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78013" y="1268760"/>
                        <a:ext cx="1477963" cy="663575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>
                        <a:solidFill>
                          <a:srgbClr val="EDAD6D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物件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2812993"/>
              </p:ext>
            </p:extLst>
          </p:nvPr>
        </p:nvGraphicFramePr>
        <p:xfrm>
          <a:off x="6660232" y="2924944"/>
          <a:ext cx="1243012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47" name="方程式" r:id="rId9" imgW="736600" imgH="393700" progId="Equation.3">
                  <p:embed/>
                </p:oleObj>
              </mc:Choice>
              <mc:Fallback>
                <p:oleObj name="方程式" r:id="rId9" imgW="7366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660232" y="2924944"/>
                        <a:ext cx="1243012" cy="663575"/>
                      </a:xfrm>
                      <a:prstGeom prst="rect">
                        <a:avLst/>
                      </a:prstGeom>
                      <a:solidFill>
                        <a:srgbClr val="FFB0B0"/>
                      </a:solidFill>
                      <a:ln>
                        <a:solidFill>
                          <a:srgbClr val="FFB0B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物件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607004"/>
              </p:ext>
            </p:extLst>
          </p:nvPr>
        </p:nvGraphicFramePr>
        <p:xfrm>
          <a:off x="5924550" y="3702050"/>
          <a:ext cx="3021013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48" name="方程式" r:id="rId11" imgW="1790700" imgH="393700" progId="Equation.3">
                  <p:embed/>
                </p:oleObj>
              </mc:Choice>
              <mc:Fallback>
                <p:oleObj name="方程式" r:id="rId11" imgW="17907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924550" y="3702050"/>
                        <a:ext cx="3021013" cy="663575"/>
                      </a:xfrm>
                      <a:prstGeom prst="rect">
                        <a:avLst/>
                      </a:prstGeom>
                      <a:solidFill>
                        <a:srgbClr val="FFB0B0"/>
                      </a:solidFill>
                      <a:ln>
                        <a:solidFill>
                          <a:srgbClr val="FFB0B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제목 2"/>
          <p:cNvSpPr txBox="1">
            <a:spLocks/>
          </p:cNvSpPr>
          <p:nvPr/>
        </p:nvSpPr>
        <p:spPr>
          <a:xfrm>
            <a:off x="0" y="-14883"/>
            <a:ext cx="9180512" cy="85159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  <a:t>CMAQ-HDDM</a:t>
            </a:r>
            <a:br>
              <a:rPr lang="en-US" altLang="ko-KR" sz="3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 Narrow"/>
                <a:cs typeface="Arial Narrow"/>
              </a:rPr>
            </a:br>
            <a:r>
              <a:rPr lang="en-US" altLang="ko-KR" sz="3200" dirty="0" smtClean="0">
                <a:solidFill>
                  <a:srgbClr val="181E0C"/>
                </a:solidFill>
                <a:latin typeface="Arial Narrow"/>
                <a:cs typeface="Arial Narrow"/>
              </a:rPr>
              <a:t>2</a:t>
            </a:r>
            <a:r>
              <a:rPr lang="en-US" altLang="ko-KR" sz="3200" baseline="30000" dirty="0" smtClean="0">
                <a:solidFill>
                  <a:srgbClr val="181E0C"/>
                </a:solidFill>
                <a:latin typeface="Arial Narrow"/>
                <a:cs typeface="Arial Narrow"/>
              </a:rPr>
              <a:t>nd</a:t>
            </a:r>
            <a:r>
              <a:rPr lang="en-US" altLang="ko-KR" sz="3200" dirty="0" smtClean="0">
                <a:solidFill>
                  <a:srgbClr val="181E0C"/>
                </a:solidFill>
                <a:latin typeface="Arial Narrow"/>
                <a:cs typeface="Arial Narrow"/>
              </a:rPr>
              <a:t>-order sensitivity coefficients</a:t>
            </a:r>
            <a:endParaRPr lang="ko-KR" altLang="en-US" sz="3200" dirty="0">
              <a:solidFill>
                <a:srgbClr val="181E0C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214786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2"/>
          <p:cNvSpPr txBox="1">
            <a:spLocks/>
          </p:cNvSpPr>
          <p:nvPr/>
        </p:nvSpPr>
        <p:spPr>
          <a:xfrm>
            <a:off x="0" y="-27384"/>
            <a:ext cx="9180512" cy="5635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>
            <a:normAutofit fontScale="97500" lnSpcReduction="10000"/>
          </a:bodyPr>
          <a:lstStyle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2pPr>
            <a:lvl3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3pPr>
            <a:lvl4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4pPr>
            <a:lvl5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5pPr>
            <a:lvl6pPr marL="4572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6pPr>
            <a:lvl7pPr marL="9144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7pPr>
            <a:lvl8pPr marL="13716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8pPr>
            <a:lvl9pPr marL="18288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9pPr>
          </a:lstStyle>
          <a:p>
            <a:r>
              <a:rPr lang="en-US" altLang="ko-KR" dirty="0" smtClean="0"/>
              <a:t>Objective</a:t>
            </a:r>
            <a:endParaRPr lang="ko-KR" altLang="en-US" dirty="0"/>
          </a:p>
        </p:txBody>
      </p:sp>
      <p:sp>
        <p:nvSpPr>
          <p:cNvPr id="3" name="矩形 2"/>
          <p:cNvSpPr/>
          <p:nvPr/>
        </p:nvSpPr>
        <p:spPr>
          <a:xfrm>
            <a:off x="107504" y="620688"/>
            <a:ext cx="8856984" cy="3693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altLang="zh-TW" sz="2600" dirty="0"/>
              <a:t>Investigate O</a:t>
            </a:r>
            <a:r>
              <a:rPr lang="en-US" altLang="zh-TW" sz="2600" baseline="-25000" dirty="0"/>
              <a:t>3</a:t>
            </a:r>
            <a:r>
              <a:rPr lang="en-US" altLang="zh-TW" sz="2600" dirty="0"/>
              <a:t> sensitivities with respect to its </a:t>
            </a:r>
            <a:r>
              <a:rPr lang="en-US" altLang="zh-TW" sz="2600" dirty="0" smtClean="0"/>
              <a:t>emissions</a:t>
            </a:r>
          </a:p>
          <a:p>
            <a:pPr marL="285750" indent="-285750">
              <a:buFontTx/>
              <a:buChar char="•"/>
            </a:pPr>
            <a:endParaRPr lang="en-US" altLang="zh-TW" sz="2600" dirty="0"/>
          </a:p>
          <a:p>
            <a:pPr marL="285750" indent="-285750">
              <a:buFontTx/>
              <a:buChar char="•"/>
            </a:pPr>
            <a:r>
              <a:rPr lang="en-US" altLang="zh-TW" sz="2600" dirty="0" smtClean="0">
                <a:solidFill>
                  <a:schemeClr val="bg1">
                    <a:lumMod val="50000"/>
                  </a:schemeClr>
                </a:solidFill>
              </a:rPr>
              <a:t>Understand source contribution to Taiwan’s </a:t>
            </a:r>
            <a:r>
              <a:rPr lang="en-US" altLang="zh-TW" sz="2600" dirty="0">
                <a:solidFill>
                  <a:schemeClr val="bg1">
                    <a:lumMod val="50000"/>
                  </a:schemeClr>
                </a:solidFill>
              </a:rPr>
              <a:t>O</a:t>
            </a:r>
            <a:r>
              <a:rPr lang="en-US" altLang="zh-TW" sz="2600" baseline="-25000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altLang="zh-TW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2600" dirty="0" smtClean="0">
                <a:solidFill>
                  <a:schemeClr val="bg1">
                    <a:lumMod val="50000"/>
                  </a:schemeClr>
                </a:solidFill>
              </a:rPr>
              <a:t>concentration</a:t>
            </a:r>
          </a:p>
          <a:p>
            <a:pPr marL="285750" indent="-285750">
              <a:buFontTx/>
              <a:buChar char="•"/>
            </a:pPr>
            <a:endParaRPr lang="en-US" altLang="zh-TW" sz="26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Tx/>
              <a:buChar char="•"/>
            </a:pPr>
            <a:r>
              <a:rPr lang="en-US" altLang="zh-TW" sz="2600" dirty="0" smtClean="0">
                <a:solidFill>
                  <a:schemeClr val="bg1">
                    <a:lumMod val="50000"/>
                  </a:schemeClr>
                </a:solidFill>
              </a:rPr>
              <a:t>Identify source-receptor relationships to explain high O</a:t>
            </a:r>
            <a:r>
              <a:rPr lang="en-US" altLang="zh-TW" sz="2600" baseline="-25000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altLang="zh-TW" sz="2600" dirty="0" smtClean="0">
                <a:solidFill>
                  <a:schemeClr val="bg1">
                    <a:lumMod val="50000"/>
                  </a:schemeClr>
                </a:solidFill>
              </a:rPr>
              <a:t> concentration in Taiwan</a:t>
            </a:r>
          </a:p>
          <a:p>
            <a:pPr marL="285750" indent="-285750">
              <a:buFontTx/>
              <a:buChar char="•"/>
            </a:pPr>
            <a:endParaRPr lang="en-US" altLang="zh-TW" sz="26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Tx/>
              <a:buChar char="•"/>
            </a:pPr>
            <a:r>
              <a:rPr lang="en-US" altLang="zh-TW" sz="2600" dirty="0" smtClean="0">
                <a:solidFill>
                  <a:schemeClr val="bg1">
                    <a:lumMod val="50000"/>
                  </a:schemeClr>
                </a:solidFill>
              </a:rPr>
              <a:t>Build an effective emission control strategy to reduce Taiwan’s high O</a:t>
            </a:r>
            <a:r>
              <a:rPr lang="en-US" altLang="zh-TW" sz="2600" baseline="-25000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altLang="zh-TW" sz="2600" dirty="0" smtClean="0">
                <a:solidFill>
                  <a:schemeClr val="bg1">
                    <a:lumMod val="50000"/>
                  </a:schemeClr>
                </a:solidFill>
              </a:rPr>
              <a:t> concentrations</a:t>
            </a:r>
            <a:endParaRPr lang="en-US" altLang="zh-TW" sz="2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6812" y="4911204"/>
            <a:ext cx="87849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altLang="zh-TW" sz="2800" dirty="0" smtClean="0">
                <a:solidFill>
                  <a:srgbClr val="0D0D0D"/>
                </a:solidFill>
              </a:rPr>
              <a:t>Apply CMAQ</a:t>
            </a:r>
            <a:r>
              <a:rPr lang="en-US" altLang="zh-TW" sz="2800" dirty="0">
                <a:solidFill>
                  <a:srgbClr val="0D0D0D"/>
                </a:solidFill>
              </a:rPr>
              <a:t>-HDDM </a:t>
            </a:r>
            <a:r>
              <a:rPr lang="en-US" altLang="zh-TW" sz="2800" dirty="0" smtClean="0">
                <a:solidFill>
                  <a:srgbClr val="0D0D0D"/>
                </a:solidFill>
              </a:rPr>
              <a:t>for two high O</a:t>
            </a:r>
            <a:r>
              <a:rPr lang="en-US" altLang="zh-TW" sz="2800" baseline="-25000" dirty="0" smtClean="0">
                <a:solidFill>
                  <a:srgbClr val="0D0D0D"/>
                </a:solidFill>
              </a:rPr>
              <a:t>3</a:t>
            </a:r>
            <a:r>
              <a:rPr lang="en-US" altLang="zh-TW" sz="2800" dirty="0" smtClean="0">
                <a:solidFill>
                  <a:srgbClr val="0D0D0D"/>
                </a:solidFill>
              </a:rPr>
              <a:t> episode</a:t>
            </a:r>
          </a:p>
          <a:p>
            <a:r>
              <a:rPr lang="en-US" altLang="zh-TW" sz="2800" dirty="0" smtClean="0">
                <a:solidFill>
                  <a:srgbClr val="0D0D0D"/>
                </a:solidFill>
              </a:rPr>
              <a:t>    --- a. 2011 Oct 23 (strong northeasterly monsoonal flow)</a:t>
            </a:r>
          </a:p>
          <a:p>
            <a:r>
              <a:rPr lang="en-US" altLang="zh-TW" sz="2800" dirty="0" smtClean="0"/>
              <a:t>    --- b. 2012 Sep 12 (strong</a:t>
            </a:r>
            <a:r>
              <a:rPr lang="en-US" altLang="zh-TW" sz="2800" dirty="0" smtClean="0">
                <a:solidFill>
                  <a:srgbClr val="FF0000"/>
                </a:solidFill>
              </a:rPr>
              <a:t> land-sea breeze</a:t>
            </a:r>
            <a:r>
              <a:rPr lang="en-US" altLang="zh-TW" sz="2800" dirty="0" smtClean="0"/>
              <a:t> day)</a:t>
            </a:r>
            <a:endParaRPr lang="zh-TW" altLang="en-US" sz="2800" dirty="0"/>
          </a:p>
        </p:txBody>
      </p:sp>
      <p:sp>
        <p:nvSpPr>
          <p:cNvPr id="5" name="제목 2"/>
          <p:cNvSpPr txBox="1">
            <a:spLocks/>
          </p:cNvSpPr>
          <p:nvPr/>
        </p:nvSpPr>
        <p:spPr>
          <a:xfrm>
            <a:off x="0" y="4411216"/>
            <a:ext cx="9180512" cy="5635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>
            <a:normAutofit fontScale="97500" lnSpcReduction="10000"/>
          </a:bodyPr>
          <a:lstStyle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2pPr>
            <a:lvl3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3pPr>
            <a:lvl4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4pPr>
            <a:lvl5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5pPr>
            <a:lvl6pPr marL="4572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6pPr>
            <a:lvl7pPr marL="9144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7pPr>
            <a:lvl8pPr marL="13716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8pPr>
            <a:lvl9pPr marL="18288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Verdana" pitchFamily="34" charset="0"/>
              </a:defRPr>
            </a:lvl9pPr>
          </a:lstStyle>
          <a:p>
            <a:r>
              <a:rPr lang="en-US" altLang="ko-KR" dirty="0" smtClean="0"/>
              <a:t>Methodology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19457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848</Words>
  <Application>Microsoft Macintosh PowerPoint</Application>
  <PresentationFormat>如螢幕大小 (4:3)</PresentationFormat>
  <Paragraphs>181</Paragraphs>
  <Slides>26</Slides>
  <Notes>6</Notes>
  <HiddenSlides>2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伺服器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28" baseType="lpstr">
      <vt:lpstr>Office 佈景主題</vt:lpstr>
      <vt:lpstr>方程式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PBL ht development Blue: LSB  Black: strong NE wind</vt:lpstr>
      <vt:lpstr>PowerPoint 簡報</vt:lpstr>
      <vt:lpstr>Monthly averaged concentration (2001-2010)</vt:lpstr>
      <vt:lpstr>PowerPoint 簡報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Cheng</dc:creator>
  <cp:lastModifiedBy>Cheng</cp:lastModifiedBy>
  <cp:revision>336</cp:revision>
  <dcterms:created xsi:type="dcterms:W3CDTF">2013-10-27T03:51:23Z</dcterms:created>
  <dcterms:modified xsi:type="dcterms:W3CDTF">2013-10-30T14:57:09Z</dcterms:modified>
</cp:coreProperties>
</file>