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tif" ContentType="image/tiff"/>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3.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4" r:id="rId16"/>
    <p:sldId id="278" r:id="rId17"/>
    <p:sldId id="279" r:id="rId18"/>
    <p:sldId id="280" r:id="rId19"/>
    <p:sldId id="281" r:id="rId20"/>
    <p:sldId id="282" r:id="rId21"/>
    <p:sldId id="283" r:id="rId22"/>
    <p:sldId id="284" r:id="rId23"/>
    <p:sldId id="285" r:id="rId24"/>
    <p:sldId id="286" r:id="rId25"/>
    <p:sldId id="287" r:id="rId26"/>
    <p:sldId id="288" r:id="rId27"/>
    <p:sldId id="289" r:id="rId28"/>
    <p:sldId id="290" r:id="rId29"/>
    <p:sldId id="291" r:id="rId30"/>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1pPr>
    <a:lvl2pPr marL="457200"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2pPr>
    <a:lvl3pPr marL="914400"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3pPr>
    <a:lvl4pPr marL="1371600"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4pPr>
    <a:lvl5pPr marL="1828800"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5pPr>
    <a:lvl6pPr marL="2286000" algn="l" defTabSz="457200" rtl="0" eaLnBrk="1" latinLnBrk="0" hangingPunct="1">
      <a:defRPr kern="1200">
        <a:solidFill>
          <a:schemeClr val="tx1"/>
        </a:solidFill>
        <a:latin typeface="Calibri" charset="0"/>
        <a:ea typeface="ヒラギノ角ゴ Pro W3" charset="0"/>
        <a:cs typeface="ヒラギノ角ゴ Pro W3" charset="0"/>
      </a:defRPr>
    </a:lvl6pPr>
    <a:lvl7pPr marL="2743200" algn="l" defTabSz="457200" rtl="0" eaLnBrk="1" latinLnBrk="0" hangingPunct="1">
      <a:defRPr kern="1200">
        <a:solidFill>
          <a:schemeClr val="tx1"/>
        </a:solidFill>
        <a:latin typeface="Calibri" charset="0"/>
        <a:ea typeface="ヒラギノ角ゴ Pro W3" charset="0"/>
        <a:cs typeface="ヒラギノ角ゴ Pro W3" charset="0"/>
      </a:defRPr>
    </a:lvl7pPr>
    <a:lvl8pPr marL="3200400" algn="l" defTabSz="457200" rtl="0" eaLnBrk="1" latinLnBrk="0" hangingPunct="1">
      <a:defRPr kern="1200">
        <a:solidFill>
          <a:schemeClr val="tx1"/>
        </a:solidFill>
        <a:latin typeface="Calibri" charset="0"/>
        <a:ea typeface="ヒラギノ角ゴ Pro W3" charset="0"/>
        <a:cs typeface="ヒラギノ角ゴ Pro W3" charset="0"/>
      </a:defRPr>
    </a:lvl8pPr>
    <a:lvl9pPr marL="3657600" algn="l" defTabSz="457200" rtl="0" eaLnBrk="1" latinLnBrk="0" hangingPunct="1">
      <a:defRPr kern="1200">
        <a:solidFill>
          <a:schemeClr val="tx1"/>
        </a:solidFill>
        <a:latin typeface="Calibri" charset="0"/>
        <a:ea typeface="ヒラギノ角ゴ Pro W3" charset="0"/>
        <a:cs typeface="ヒラギノ角ゴ Pro W3"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132" autoAdjust="0"/>
  </p:normalViewPr>
  <p:slideViewPr>
    <p:cSldViewPr snapToGrid="0" snapToObjects="1">
      <p:cViewPr>
        <p:scale>
          <a:sx n="66" d="100"/>
          <a:sy n="66" d="100"/>
        </p:scale>
        <p:origin x="-2152" y="-33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notesMaster" Target="notesMasters/notesMaster1.xml"/><Relationship Id="rId32" Type="http://schemas.openxmlformats.org/officeDocument/2006/relationships/printerSettings" Target="printerSettings/printerSettings1.bin"/><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changsy5:Downloads:national_tier1_caps%20(1).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Macintosh%20HD:Users:changsy5:Dropbox:monthly%20report:EPA-EMAQ:ME_NC_emission.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Macintosh%20HD:Users:changsy5:Dropbox:monthly%20report:EPA-EMAQ:ME_NC_emission.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Workbook1"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Workbook1"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Macintosh%20HD:Users:changsy5:Dropbox:monthly%20report:EPA-EMAQ:ME_NC_emission.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Macintosh%20HD:Users:changsy5:Dropbox:monthly%20report:EPA-EMAQ:ME_NC_emission.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Macintosh%20HD:Users:changsy5:Dropbox:monthly%20report:EPA-EMAQ:ME_NC_emission.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Macintosh%20HD:Users:changsy5:Library:Application%20Support:Microsoft:Office:User%20Templates:My%20Templates:NEI_emission.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Macintosh%20HD:Users:changsy5:Dropbox:monthly%20report:EPA-EMAQ:ME_NC_emission.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Macintosh%20HD:Users:changsy5:Dropbox:monthly%20report:EPA-EMAQ:ME_NC_emission.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3"/>
    </mc:Choice>
    <mc:Fallback>
      <c:style val="33"/>
    </mc:Fallback>
  </mc:AlternateContent>
  <c:chart>
    <c:title>
      <c:tx>
        <c:rich>
          <a:bodyPr/>
          <a:lstStyle/>
          <a:p>
            <a:pPr>
              <a:defRPr/>
            </a:pPr>
            <a:r>
              <a:rPr lang="en-US" dirty="0"/>
              <a:t>on-road</a:t>
            </a:r>
            <a:r>
              <a:rPr lang="en-US" baseline="0" dirty="0"/>
              <a:t> </a:t>
            </a:r>
            <a:r>
              <a:rPr lang="en-US" baseline="0" dirty="0" smtClean="0"/>
              <a:t>emission  </a:t>
            </a:r>
            <a:r>
              <a:rPr lang="en-US" baseline="0" dirty="0"/>
              <a:t>% </a:t>
            </a:r>
            <a:r>
              <a:rPr lang="en-US" baseline="0" dirty="0" smtClean="0"/>
              <a:t>in U.S. 2012</a:t>
            </a:r>
            <a:endParaRPr lang="en-US" dirty="0"/>
          </a:p>
        </c:rich>
      </c:tx>
      <c:layout>
        <c:manualLayout>
          <c:xMode val="edge"/>
          <c:yMode val="edge"/>
          <c:x val="0.246192762172085"/>
          <c:y val="0.027885359335516"/>
        </c:manualLayout>
      </c:layout>
      <c:overlay val="0"/>
    </c:title>
    <c:autoTitleDeleted val="0"/>
    <c:plotArea>
      <c:layout/>
      <c:barChart>
        <c:barDir val="col"/>
        <c:grouping val="percentStacked"/>
        <c:varyColors val="0"/>
        <c:ser>
          <c:idx val="0"/>
          <c:order val="0"/>
          <c:tx>
            <c:strRef>
              <c:f>Sheet1!$C$20</c:f>
              <c:strCache>
                <c:ptCount val="1"/>
                <c:pt idx="0">
                  <c:v>other</c:v>
                </c:pt>
              </c:strCache>
            </c:strRef>
          </c:tx>
          <c:invertIfNegative val="0"/>
          <c:cat>
            <c:strRef>
              <c:f>Sheet1!$B$21:$B$23</c:f>
              <c:strCache>
                <c:ptCount val="3"/>
                <c:pt idx="0">
                  <c:v>NOx</c:v>
                </c:pt>
                <c:pt idx="1">
                  <c:v>PM2.5</c:v>
                </c:pt>
                <c:pt idx="2">
                  <c:v>BENZENE</c:v>
                </c:pt>
              </c:strCache>
            </c:strRef>
          </c:cat>
          <c:val>
            <c:numRef>
              <c:f>Sheet1!$C$21:$C$23</c:f>
              <c:numCache>
                <c:formatCode>0.0</c:formatCode>
                <c:ptCount val="3"/>
                <c:pt idx="0">
                  <c:v>45.21505376344086</c:v>
                </c:pt>
                <c:pt idx="1">
                  <c:v>94.4572156403887</c:v>
                </c:pt>
                <c:pt idx="2">
                  <c:v>61.0</c:v>
                </c:pt>
              </c:numCache>
            </c:numRef>
          </c:val>
        </c:ser>
        <c:ser>
          <c:idx val="1"/>
          <c:order val="1"/>
          <c:tx>
            <c:strRef>
              <c:f>Sheet1!$D$20</c:f>
              <c:strCache>
                <c:ptCount val="1"/>
                <c:pt idx="0">
                  <c:v>onroad</c:v>
                </c:pt>
              </c:strCache>
            </c:strRef>
          </c:tx>
          <c:invertIfNegative val="0"/>
          <c:cat>
            <c:strRef>
              <c:f>Sheet1!$B$21:$B$23</c:f>
              <c:strCache>
                <c:ptCount val="3"/>
                <c:pt idx="0">
                  <c:v>NOx</c:v>
                </c:pt>
                <c:pt idx="1">
                  <c:v>PM2.5</c:v>
                </c:pt>
                <c:pt idx="2">
                  <c:v>BENZENE</c:v>
                </c:pt>
              </c:strCache>
            </c:strRef>
          </c:cat>
          <c:val>
            <c:numRef>
              <c:f>Sheet1!$D$21:$D$23</c:f>
              <c:numCache>
                <c:formatCode>0.0</c:formatCode>
                <c:ptCount val="3"/>
                <c:pt idx="0">
                  <c:v>54.78494623655913</c:v>
                </c:pt>
                <c:pt idx="1">
                  <c:v>5.542784359611273</c:v>
                </c:pt>
                <c:pt idx="2">
                  <c:v>39.0</c:v>
                </c:pt>
              </c:numCache>
            </c:numRef>
          </c:val>
        </c:ser>
        <c:dLbls>
          <c:showLegendKey val="0"/>
          <c:showVal val="1"/>
          <c:showCatName val="0"/>
          <c:showSerName val="0"/>
          <c:showPercent val="0"/>
          <c:showBubbleSize val="0"/>
        </c:dLbls>
        <c:gapWidth val="95"/>
        <c:overlap val="100"/>
        <c:axId val="-2127340936"/>
        <c:axId val="-2127337992"/>
      </c:barChart>
      <c:catAx>
        <c:axId val="-2127340936"/>
        <c:scaling>
          <c:orientation val="minMax"/>
        </c:scaling>
        <c:delete val="0"/>
        <c:axPos val="b"/>
        <c:majorTickMark val="none"/>
        <c:minorTickMark val="none"/>
        <c:tickLblPos val="nextTo"/>
        <c:txPr>
          <a:bodyPr/>
          <a:lstStyle/>
          <a:p>
            <a:pPr>
              <a:defRPr sz="2000"/>
            </a:pPr>
            <a:endParaRPr lang="en-US"/>
          </a:p>
        </c:txPr>
        <c:crossAx val="-2127337992"/>
        <c:crosses val="autoZero"/>
        <c:auto val="1"/>
        <c:lblAlgn val="ctr"/>
        <c:lblOffset val="100"/>
        <c:noMultiLvlLbl val="0"/>
      </c:catAx>
      <c:valAx>
        <c:axId val="-2127337992"/>
        <c:scaling>
          <c:orientation val="minMax"/>
        </c:scaling>
        <c:delete val="1"/>
        <c:axPos val="l"/>
        <c:numFmt formatCode="0%" sourceLinked="1"/>
        <c:majorTickMark val="out"/>
        <c:minorTickMark val="none"/>
        <c:tickLblPos val="nextTo"/>
        <c:crossAx val="-2127340936"/>
        <c:crosses val="autoZero"/>
        <c:crossBetween val="between"/>
      </c:valAx>
    </c:plotArea>
    <c:legend>
      <c:legendPos val="t"/>
      <c:layout/>
      <c:overlay val="0"/>
      <c:txPr>
        <a:bodyPr/>
        <a:lstStyle/>
        <a:p>
          <a:pPr>
            <a:defRPr sz="2000"/>
          </a:pPr>
          <a:endParaRPr lang="en-US"/>
        </a:p>
      </c:txPr>
    </c:legend>
    <c:plotVisOnly val="1"/>
    <c:dispBlanksAs val="gap"/>
    <c:showDLblsOverMax val="0"/>
  </c:chart>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3"/>
    </mc:Choice>
    <mc:Fallback>
      <c:style val="33"/>
    </mc:Fallback>
  </mc:AlternateContent>
  <c:chart>
    <c:title>
      <c:tx>
        <c:rich>
          <a:bodyPr/>
          <a:lstStyle/>
          <a:p>
            <a:pPr>
              <a:defRPr/>
            </a:pPr>
            <a:r>
              <a:rPr lang="en-US"/>
              <a:t>NC Hybrid onroad </a:t>
            </a:r>
            <a:r>
              <a:rPr lang="en-US" sz="1800" b="1" i="0" u="none" strike="noStrike" baseline="0">
                <a:effectLst/>
              </a:rPr>
              <a:t>(%)</a:t>
            </a:r>
            <a:r>
              <a:rPr lang="en-US" sz="1800" b="1" i="0" u="none" strike="noStrike" baseline="0"/>
              <a:t> </a:t>
            </a:r>
            <a:r>
              <a:rPr lang="en-US" baseline="0"/>
              <a:t> </a:t>
            </a:r>
          </a:p>
          <a:p>
            <a:pPr>
              <a:defRPr/>
            </a:pPr>
            <a:r>
              <a:rPr lang="en-US" baseline="0"/>
              <a:t>(background from STOK) </a:t>
            </a:r>
            <a:endParaRPr lang="en-US"/>
          </a:p>
        </c:rich>
      </c:tx>
      <c:layout/>
      <c:overlay val="0"/>
    </c:title>
    <c:autoTitleDeleted val="0"/>
    <c:plotArea>
      <c:layout/>
      <c:barChart>
        <c:barDir val="col"/>
        <c:grouping val="percentStacked"/>
        <c:varyColors val="0"/>
        <c:ser>
          <c:idx val="0"/>
          <c:order val="0"/>
          <c:tx>
            <c:strRef>
              <c:f>Sheet3!$B$1</c:f>
              <c:strCache>
                <c:ptCount val="1"/>
                <c:pt idx="0">
                  <c:v>background</c:v>
                </c:pt>
              </c:strCache>
            </c:strRef>
          </c:tx>
          <c:invertIfNegative val="0"/>
          <c:cat>
            <c:strRef>
              <c:f>Sheet3!$A$2:$A$7</c:f>
              <c:strCache>
                <c:ptCount val="6"/>
                <c:pt idx="0">
                  <c:v>ACETALDEHYDE</c:v>
                </c:pt>
                <c:pt idx="1">
                  <c:v>BENZENE</c:v>
                </c:pt>
                <c:pt idx="2">
                  <c:v>FORMALDEHYDE</c:v>
                </c:pt>
                <c:pt idx="3">
                  <c:v>CO</c:v>
                </c:pt>
                <c:pt idx="4">
                  <c:v>NOx</c:v>
                </c:pt>
                <c:pt idx="5">
                  <c:v>PM25</c:v>
                </c:pt>
              </c:strCache>
            </c:strRef>
          </c:cat>
          <c:val>
            <c:numRef>
              <c:f>Sheet3!$B$2:$B$7</c:f>
              <c:numCache>
                <c:formatCode>0.0</c:formatCode>
                <c:ptCount val="6"/>
                <c:pt idx="0">
                  <c:v>95.75</c:v>
                </c:pt>
                <c:pt idx="1">
                  <c:v>84.56</c:v>
                </c:pt>
                <c:pt idx="2">
                  <c:v>97.15</c:v>
                </c:pt>
                <c:pt idx="3">
                  <c:v>80.46000000000002</c:v>
                </c:pt>
                <c:pt idx="4">
                  <c:v>43.01</c:v>
                </c:pt>
                <c:pt idx="5">
                  <c:v>89.58</c:v>
                </c:pt>
              </c:numCache>
            </c:numRef>
          </c:val>
        </c:ser>
        <c:ser>
          <c:idx val="1"/>
          <c:order val="1"/>
          <c:tx>
            <c:strRef>
              <c:f>Sheet3!$C$1</c:f>
              <c:strCache>
                <c:ptCount val="1"/>
                <c:pt idx="0">
                  <c:v>onroad</c:v>
                </c:pt>
              </c:strCache>
            </c:strRef>
          </c:tx>
          <c:invertIfNegative val="0"/>
          <c:cat>
            <c:strRef>
              <c:f>Sheet3!$A$2:$A$7</c:f>
              <c:strCache>
                <c:ptCount val="6"/>
                <c:pt idx="0">
                  <c:v>ACETALDEHYDE</c:v>
                </c:pt>
                <c:pt idx="1">
                  <c:v>BENZENE</c:v>
                </c:pt>
                <c:pt idx="2">
                  <c:v>FORMALDEHYDE</c:v>
                </c:pt>
                <c:pt idx="3">
                  <c:v>CO</c:v>
                </c:pt>
                <c:pt idx="4">
                  <c:v>NOx</c:v>
                </c:pt>
                <c:pt idx="5">
                  <c:v>PM25</c:v>
                </c:pt>
              </c:strCache>
            </c:strRef>
          </c:cat>
          <c:val>
            <c:numRef>
              <c:f>Sheet3!$C$2:$C$7</c:f>
              <c:numCache>
                <c:formatCode>0.0</c:formatCode>
                <c:ptCount val="6"/>
                <c:pt idx="0">
                  <c:v>4.25</c:v>
                </c:pt>
                <c:pt idx="1">
                  <c:v>15.44</c:v>
                </c:pt>
                <c:pt idx="2">
                  <c:v>2.849999999999999</c:v>
                </c:pt>
                <c:pt idx="3">
                  <c:v>19.54</c:v>
                </c:pt>
                <c:pt idx="4">
                  <c:v>56.99</c:v>
                </c:pt>
                <c:pt idx="5">
                  <c:v>10.42</c:v>
                </c:pt>
              </c:numCache>
            </c:numRef>
          </c:val>
        </c:ser>
        <c:dLbls>
          <c:showLegendKey val="0"/>
          <c:showVal val="1"/>
          <c:showCatName val="0"/>
          <c:showSerName val="0"/>
          <c:showPercent val="0"/>
          <c:showBubbleSize val="0"/>
        </c:dLbls>
        <c:gapWidth val="95"/>
        <c:overlap val="100"/>
        <c:axId val="-2129804728"/>
        <c:axId val="2125150200"/>
      </c:barChart>
      <c:catAx>
        <c:axId val="-2129804728"/>
        <c:scaling>
          <c:orientation val="minMax"/>
        </c:scaling>
        <c:delete val="0"/>
        <c:axPos val="b"/>
        <c:majorTickMark val="none"/>
        <c:minorTickMark val="none"/>
        <c:tickLblPos val="nextTo"/>
        <c:crossAx val="2125150200"/>
        <c:crosses val="autoZero"/>
        <c:auto val="1"/>
        <c:lblAlgn val="ctr"/>
        <c:lblOffset val="100"/>
        <c:noMultiLvlLbl val="0"/>
      </c:catAx>
      <c:valAx>
        <c:axId val="2125150200"/>
        <c:scaling>
          <c:orientation val="minMax"/>
        </c:scaling>
        <c:delete val="1"/>
        <c:axPos val="l"/>
        <c:numFmt formatCode="0%" sourceLinked="1"/>
        <c:majorTickMark val="out"/>
        <c:minorTickMark val="none"/>
        <c:tickLblPos val="none"/>
        <c:crossAx val="-2129804728"/>
        <c:crosses val="autoZero"/>
        <c:crossBetween val="between"/>
      </c:valAx>
    </c:plotArea>
    <c:legend>
      <c:legendPos val="t"/>
      <c:layout/>
      <c:overlay val="0"/>
    </c:legend>
    <c:plotVisOnly val="1"/>
    <c:dispBlanksAs val="gap"/>
    <c:showDLblsOverMax val="0"/>
  </c:chart>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3"/>
    </mc:Choice>
    <mc:Fallback>
      <c:style val="33"/>
    </mc:Fallback>
  </mc:AlternateContent>
  <c:chart>
    <c:title>
      <c:tx>
        <c:rich>
          <a:bodyPr/>
          <a:lstStyle/>
          <a:p>
            <a:pPr>
              <a:defRPr/>
            </a:pPr>
            <a:r>
              <a:rPr lang="en-US"/>
              <a:t>NC Hybrid onroad (%)</a:t>
            </a:r>
          </a:p>
          <a:p>
            <a:pPr>
              <a:defRPr/>
            </a:pPr>
            <a:r>
              <a:rPr lang="en-US"/>
              <a:t>(background from NATA)</a:t>
            </a:r>
          </a:p>
        </c:rich>
      </c:tx>
      <c:layout/>
      <c:overlay val="0"/>
    </c:title>
    <c:autoTitleDeleted val="0"/>
    <c:plotArea>
      <c:layout/>
      <c:barChart>
        <c:barDir val="col"/>
        <c:grouping val="percentStacked"/>
        <c:varyColors val="0"/>
        <c:ser>
          <c:idx val="0"/>
          <c:order val="0"/>
          <c:tx>
            <c:strRef>
              <c:f>Sheet3!$E$1</c:f>
              <c:strCache>
                <c:ptCount val="1"/>
                <c:pt idx="0">
                  <c:v>background</c:v>
                </c:pt>
              </c:strCache>
            </c:strRef>
          </c:tx>
          <c:invertIfNegative val="0"/>
          <c:cat>
            <c:strRef>
              <c:f>Sheet3!$D$2:$D$4</c:f>
              <c:strCache>
                <c:ptCount val="3"/>
                <c:pt idx="0">
                  <c:v>Acrolien</c:v>
                </c:pt>
                <c:pt idx="1">
                  <c:v>Benzene</c:v>
                </c:pt>
                <c:pt idx="2">
                  <c:v>1,3-Butadiene</c:v>
                </c:pt>
              </c:strCache>
            </c:strRef>
          </c:cat>
          <c:val>
            <c:numRef>
              <c:f>Sheet3!$E$2:$E$4</c:f>
              <c:numCache>
                <c:formatCode>General</c:formatCode>
                <c:ptCount val="3"/>
                <c:pt idx="0">
                  <c:v>94.81</c:v>
                </c:pt>
                <c:pt idx="1">
                  <c:v>82.91000000000002</c:v>
                </c:pt>
                <c:pt idx="2">
                  <c:v>32.90000000000001</c:v>
                </c:pt>
              </c:numCache>
            </c:numRef>
          </c:val>
        </c:ser>
        <c:ser>
          <c:idx val="1"/>
          <c:order val="1"/>
          <c:tx>
            <c:strRef>
              <c:f>Sheet3!$F$1</c:f>
              <c:strCache>
                <c:ptCount val="1"/>
                <c:pt idx="0">
                  <c:v>onroad</c:v>
                </c:pt>
              </c:strCache>
            </c:strRef>
          </c:tx>
          <c:invertIfNegative val="0"/>
          <c:cat>
            <c:strRef>
              <c:f>Sheet3!$D$2:$D$4</c:f>
              <c:strCache>
                <c:ptCount val="3"/>
                <c:pt idx="0">
                  <c:v>Acrolien</c:v>
                </c:pt>
                <c:pt idx="1">
                  <c:v>Benzene</c:v>
                </c:pt>
                <c:pt idx="2">
                  <c:v>1,3-Butadiene</c:v>
                </c:pt>
              </c:strCache>
            </c:strRef>
          </c:cat>
          <c:val>
            <c:numRef>
              <c:f>Sheet3!$F$2:$F$4</c:f>
              <c:numCache>
                <c:formatCode>General</c:formatCode>
                <c:ptCount val="3"/>
                <c:pt idx="0">
                  <c:v>5.189999999999999</c:v>
                </c:pt>
                <c:pt idx="1">
                  <c:v>17.09</c:v>
                </c:pt>
                <c:pt idx="2">
                  <c:v>67.1</c:v>
                </c:pt>
              </c:numCache>
            </c:numRef>
          </c:val>
        </c:ser>
        <c:dLbls>
          <c:showLegendKey val="0"/>
          <c:showVal val="1"/>
          <c:showCatName val="0"/>
          <c:showSerName val="0"/>
          <c:showPercent val="0"/>
          <c:showBubbleSize val="0"/>
        </c:dLbls>
        <c:gapWidth val="95"/>
        <c:overlap val="100"/>
        <c:axId val="-2129802536"/>
        <c:axId val="-2129798888"/>
      </c:barChart>
      <c:catAx>
        <c:axId val="-2129802536"/>
        <c:scaling>
          <c:orientation val="minMax"/>
        </c:scaling>
        <c:delete val="0"/>
        <c:axPos val="b"/>
        <c:majorTickMark val="none"/>
        <c:minorTickMark val="none"/>
        <c:tickLblPos val="nextTo"/>
        <c:crossAx val="-2129798888"/>
        <c:crosses val="autoZero"/>
        <c:auto val="1"/>
        <c:lblAlgn val="ctr"/>
        <c:lblOffset val="100"/>
        <c:noMultiLvlLbl val="0"/>
      </c:catAx>
      <c:valAx>
        <c:axId val="-2129798888"/>
        <c:scaling>
          <c:orientation val="minMax"/>
        </c:scaling>
        <c:delete val="1"/>
        <c:axPos val="l"/>
        <c:numFmt formatCode="0%" sourceLinked="1"/>
        <c:majorTickMark val="out"/>
        <c:minorTickMark val="none"/>
        <c:tickLblPos val="none"/>
        <c:crossAx val="-2129802536"/>
        <c:crosses val="autoZero"/>
        <c:crossBetween val="between"/>
      </c:valAx>
    </c:plotArea>
    <c:legend>
      <c:legendPos val="t"/>
      <c:layout/>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title>
      <c:tx>
        <c:rich>
          <a:bodyPr/>
          <a:lstStyle/>
          <a:p>
            <a:pPr>
              <a:defRPr sz="2400"/>
            </a:pPr>
            <a:r>
              <a:rPr lang="en-US" sz="2400" dirty="0" smtClean="0"/>
              <a:t>Health Risk </a:t>
            </a:r>
            <a:r>
              <a:rPr lang="en-US" sz="2400" dirty="0"/>
              <a:t>by source </a:t>
            </a:r>
            <a:r>
              <a:rPr lang="en-US" sz="2400" dirty="0" smtClean="0"/>
              <a:t>category in U.S.</a:t>
            </a:r>
            <a:endParaRPr lang="en-US" sz="2400" dirty="0"/>
          </a:p>
        </c:rich>
      </c:tx>
      <c:layout/>
      <c:overlay val="0"/>
    </c:title>
    <c:autoTitleDeleted val="0"/>
    <c:plotArea>
      <c:layout/>
      <c:barChart>
        <c:barDir val="col"/>
        <c:grouping val="percentStacked"/>
        <c:varyColors val="0"/>
        <c:ser>
          <c:idx val="0"/>
          <c:order val="0"/>
          <c:tx>
            <c:strRef>
              <c:f>Sheet2!$A$2</c:f>
              <c:strCache>
                <c:ptCount val="1"/>
                <c:pt idx="0">
                  <c:v>point</c:v>
                </c:pt>
              </c:strCache>
            </c:strRef>
          </c:tx>
          <c:invertIfNegative val="0"/>
          <c:cat>
            <c:strRef>
              <c:f>Sheet2!$B$1:$D$1</c:f>
              <c:strCache>
                <c:ptCount val="3"/>
                <c:pt idx="0">
                  <c:v>Cancer Risk</c:v>
                </c:pt>
                <c:pt idx="1">
                  <c:v>Respiratory Risk</c:v>
                </c:pt>
                <c:pt idx="2">
                  <c:v>Neurological Risk</c:v>
                </c:pt>
              </c:strCache>
            </c:strRef>
          </c:cat>
          <c:val>
            <c:numRef>
              <c:f>Sheet2!$B$2:$D$2</c:f>
              <c:numCache>
                <c:formatCode>0.00</c:formatCode>
                <c:ptCount val="3"/>
                <c:pt idx="0">
                  <c:v>0.0269407373129846</c:v>
                </c:pt>
                <c:pt idx="1">
                  <c:v>0.0121314165214669</c:v>
                </c:pt>
                <c:pt idx="2">
                  <c:v>0.166977040173938</c:v>
                </c:pt>
              </c:numCache>
            </c:numRef>
          </c:val>
        </c:ser>
        <c:ser>
          <c:idx val="1"/>
          <c:order val="1"/>
          <c:tx>
            <c:strRef>
              <c:f>Sheet2!$A$3</c:f>
              <c:strCache>
                <c:ptCount val="1"/>
                <c:pt idx="0">
                  <c:v>Non-point</c:v>
                </c:pt>
              </c:strCache>
            </c:strRef>
          </c:tx>
          <c:invertIfNegative val="0"/>
          <c:cat>
            <c:strRef>
              <c:f>Sheet2!$B$1:$D$1</c:f>
              <c:strCache>
                <c:ptCount val="3"/>
                <c:pt idx="0">
                  <c:v>Cancer Risk</c:v>
                </c:pt>
                <c:pt idx="1">
                  <c:v>Respiratory Risk</c:v>
                </c:pt>
                <c:pt idx="2">
                  <c:v>Neurological Risk</c:v>
                </c:pt>
              </c:strCache>
            </c:strRef>
          </c:cat>
          <c:val>
            <c:numRef>
              <c:f>Sheet2!$B$3:$D$3</c:f>
              <c:numCache>
                <c:formatCode>0.00</c:formatCode>
                <c:ptCount val="3"/>
                <c:pt idx="0">
                  <c:v>0.133024101921354</c:v>
                </c:pt>
                <c:pt idx="1">
                  <c:v>0.26551749217993</c:v>
                </c:pt>
                <c:pt idx="2">
                  <c:v>0.310959569902353</c:v>
                </c:pt>
              </c:numCache>
            </c:numRef>
          </c:val>
        </c:ser>
        <c:ser>
          <c:idx val="2"/>
          <c:order val="2"/>
          <c:tx>
            <c:strRef>
              <c:f>Sheet2!$A$4</c:f>
              <c:strCache>
                <c:ptCount val="1"/>
                <c:pt idx="0">
                  <c:v>On-road</c:v>
                </c:pt>
              </c:strCache>
            </c:strRef>
          </c:tx>
          <c:invertIfNegative val="0"/>
          <c:cat>
            <c:strRef>
              <c:f>Sheet2!$B$1:$D$1</c:f>
              <c:strCache>
                <c:ptCount val="3"/>
                <c:pt idx="0">
                  <c:v>Cancer Risk</c:v>
                </c:pt>
                <c:pt idx="1">
                  <c:v>Respiratory Risk</c:v>
                </c:pt>
                <c:pt idx="2">
                  <c:v>Neurological Risk</c:v>
                </c:pt>
              </c:strCache>
            </c:strRef>
          </c:cat>
          <c:val>
            <c:numRef>
              <c:f>Sheet2!$B$4:$D$4</c:f>
              <c:numCache>
                <c:formatCode>0.00</c:formatCode>
                <c:ptCount val="3"/>
                <c:pt idx="0">
                  <c:v>0.152984373489206</c:v>
                </c:pt>
                <c:pt idx="1">
                  <c:v>0.219490886737414</c:v>
                </c:pt>
                <c:pt idx="2">
                  <c:v>0.112994125345323</c:v>
                </c:pt>
              </c:numCache>
            </c:numRef>
          </c:val>
        </c:ser>
        <c:ser>
          <c:idx val="3"/>
          <c:order val="3"/>
          <c:tx>
            <c:strRef>
              <c:f>Sheet2!$A$5</c:f>
              <c:strCache>
                <c:ptCount val="1"/>
                <c:pt idx="0">
                  <c:v>Non-road</c:v>
                </c:pt>
              </c:strCache>
            </c:strRef>
          </c:tx>
          <c:invertIfNegative val="0"/>
          <c:cat>
            <c:strRef>
              <c:f>Sheet2!$B$1:$D$1</c:f>
              <c:strCache>
                <c:ptCount val="3"/>
                <c:pt idx="0">
                  <c:v>Cancer Risk</c:v>
                </c:pt>
                <c:pt idx="1">
                  <c:v>Respiratory Risk</c:v>
                </c:pt>
                <c:pt idx="2">
                  <c:v>Neurological Risk</c:v>
                </c:pt>
              </c:strCache>
            </c:strRef>
          </c:cat>
          <c:val>
            <c:numRef>
              <c:f>Sheet2!$B$5:$D$5</c:f>
              <c:numCache>
                <c:formatCode>0.00</c:formatCode>
                <c:ptCount val="3"/>
                <c:pt idx="0">
                  <c:v>0.0591773972444027</c:v>
                </c:pt>
                <c:pt idx="1">
                  <c:v>0.110283984197624</c:v>
                </c:pt>
                <c:pt idx="2">
                  <c:v>0.0695905848281159</c:v>
                </c:pt>
              </c:numCache>
            </c:numRef>
          </c:val>
        </c:ser>
        <c:ser>
          <c:idx val="4"/>
          <c:order val="4"/>
          <c:tx>
            <c:strRef>
              <c:f>Sheet2!$A$6</c:f>
              <c:strCache>
                <c:ptCount val="1"/>
                <c:pt idx="0">
                  <c:v>Background</c:v>
                </c:pt>
              </c:strCache>
            </c:strRef>
          </c:tx>
          <c:invertIfNegative val="0"/>
          <c:cat>
            <c:strRef>
              <c:f>Sheet2!$B$1:$D$1</c:f>
              <c:strCache>
                <c:ptCount val="3"/>
                <c:pt idx="0">
                  <c:v>Cancer Risk</c:v>
                </c:pt>
                <c:pt idx="1">
                  <c:v>Respiratory Risk</c:v>
                </c:pt>
                <c:pt idx="2">
                  <c:v>Neurological Risk</c:v>
                </c:pt>
              </c:strCache>
            </c:strRef>
          </c:cat>
          <c:val>
            <c:numRef>
              <c:f>Sheet2!$B$6:$D$6</c:f>
              <c:numCache>
                <c:formatCode>0.00</c:formatCode>
                <c:ptCount val="3"/>
                <c:pt idx="0">
                  <c:v>0.21365988837666</c:v>
                </c:pt>
                <c:pt idx="1">
                  <c:v>0.00657771999143639</c:v>
                </c:pt>
                <c:pt idx="2">
                  <c:v>0.33947867975027</c:v>
                </c:pt>
              </c:numCache>
            </c:numRef>
          </c:val>
        </c:ser>
        <c:ser>
          <c:idx val="5"/>
          <c:order val="5"/>
          <c:tx>
            <c:strRef>
              <c:f>Sheet2!$A$7</c:f>
              <c:strCache>
                <c:ptCount val="1"/>
                <c:pt idx="0">
                  <c:v>Secondary Pollutant</c:v>
                </c:pt>
              </c:strCache>
            </c:strRef>
          </c:tx>
          <c:invertIfNegative val="0"/>
          <c:cat>
            <c:strRef>
              <c:f>Sheet2!$B$1:$D$1</c:f>
              <c:strCache>
                <c:ptCount val="3"/>
                <c:pt idx="0">
                  <c:v>Cancer Risk</c:v>
                </c:pt>
                <c:pt idx="1">
                  <c:v>Respiratory Risk</c:v>
                </c:pt>
                <c:pt idx="2">
                  <c:v>Neurological Risk</c:v>
                </c:pt>
              </c:strCache>
            </c:strRef>
          </c:cat>
          <c:val>
            <c:numRef>
              <c:f>Sheet2!$B$7:$D$7</c:f>
              <c:numCache>
                <c:formatCode>0.00</c:formatCode>
                <c:ptCount val="3"/>
                <c:pt idx="0">
                  <c:v>0.414213501675461</c:v>
                </c:pt>
                <c:pt idx="1">
                  <c:v>0.38599850037214</c:v>
                </c:pt>
                <c:pt idx="2">
                  <c:v>0.0</c:v>
                </c:pt>
              </c:numCache>
            </c:numRef>
          </c:val>
        </c:ser>
        <c:dLbls>
          <c:showLegendKey val="0"/>
          <c:showVal val="0"/>
          <c:showCatName val="0"/>
          <c:showSerName val="0"/>
          <c:showPercent val="0"/>
          <c:showBubbleSize val="0"/>
        </c:dLbls>
        <c:gapWidth val="55"/>
        <c:overlap val="100"/>
        <c:axId val="-2126919704"/>
        <c:axId val="-2127522696"/>
      </c:barChart>
      <c:catAx>
        <c:axId val="-2126919704"/>
        <c:scaling>
          <c:orientation val="minMax"/>
        </c:scaling>
        <c:delete val="0"/>
        <c:axPos val="b"/>
        <c:majorTickMark val="none"/>
        <c:minorTickMark val="none"/>
        <c:tickLblPos val="nextTo"/>
        <c:txPr>
          <a:bodyPr/>
          <a:lstStyle/>
          <a:p>
            <a:pPr>
              <a:defRPr sz="2000"/>
            </a:pPr>
            <a:endParaRPr lang="en-US"/>
          </a:p>
        </c:txPr>
        <c:crossAx val="-2127522696"/>
        <c:crosses val="autoZero"/>
        <c:auto val="1"/>
        <c:lblAlgn val="ctr"/>
        <c:lblOffset val="100"/>
        <c:noMultiLvlLbl val="0"/>
      </c:catAx>
      <c:valAx>
        <c:axId val="-2127522696"/>
        <c:scaling>
          <c:orientation val="minMax"/>
        </c:scaling>
        <c:delete val="0"/>
        <c:axPos val="l"/>
        <c:majorGridlines/>
        <c:numFmt formatCode="0%" sourceLinked="1"/>
        <c:majorTickMark val="none"/>
        <c:minorTickMark val="none"/>
        <c:tickLblPos val="nextTo"/>
        <c:txPr>
          <a:bodyPr/>
          <a:lstStyle/>
          <a:p>
            <a:pPr>
              <a:defRPr sz="2000"/>
            </a:pPr>
            <a:endParaRPr lang="en-US"/>
          </a:p>
        </c:txPr>
        <c:crossAx val="-2126919704"/>
        <c:crosses val="autoZero"/>
        <c:crossBetween val="between"/>
      </c:valAx>
    </c:plotArea>
    <c:legend>
      <c:legendPos val="r"/>
      <c:layout/>
      <c:overlay val="0"/>
      <c:txPr>
        <a:bodyPr/>
        <a:lstStyle/>
        <a:p>
          <a:pPr>
            <a:defRPr sz="2000"/>
          </a:pPr>
          <a:endParaRPr lang="en-US"/>
        </a:p>
      </c:txPr>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barChart>
        <c:barDir val="col"/>
        <c:grouping val="clustered"/>
        <c:varyColors val="0"/>
        <c:ser>
          <c:idx val="0"/>
          <c:order val="0"/>
          <c:tx>
            <c:strRef>
              <c:f>Sheet1!$B$1</c:f>
              <c:strCache>
                <c:ptCount val="1"/>
                <c:pt idx="0">
                  <c:v>weight</c:v>
                </c:pt>
              </c:strCache>
            </c:strRef>
          </c:tx>
          <c:invertIfNegative val="0"/>
          <c:val>
            <c:numRef>
              <c:f>Sheet1!$B$2:$B$11</c:f>
              <c:numCache>
                <c:formatCode>General</c:formatCode>
                <c:ptCount val="10"/>
                <c:pt idx="0">
                  <c:v>200.0</c:v>
                </c:pt>
                <c:pt idx="1">
                  <c:v>210.0</c:v>
                </c:pt>
                <c:pt idx="2">
                  <c:v>350.0</c:v>
                </c:pt>
                <c:pt idx="3">
                  <c:v>87.0</c:v>
                </c:pt>
                <c:pt idx="4">
                  <c:v>20.0</c:v>
                </c:pt>
                <c:pt idx="5">
                  <c:v>420.0</c:v>
                </c:pt>
                <c:pt idx="6">
                  <c:v>59.0</c:v>
                </c:pt>
                <c:pt idx="7">
                  <c:v>61.0</c:v>
                </c:pt>
                <c:pt idx="8">
                  <c:v>351.0</c:v>
                </c:pt>
                <c:pt idx="9">
                  <c:v>90.0</c:v>
                </c:pt>
              </c:numCache>
            </c:numRef>
          </c:val>
        </c:ser>
        <c:dLbls>
          <c:showLegendKey val="0"/>
          <c:showVal val="0"/>
          <c:showCatName val="0"/>
          <c:showSerName val="0"/>
          <c:showPercent val="0"/>
          <c:showBubbleSize val="0"/>
        </c:dLbls>
        <c:gapWidth val="150"/>
        <c:axId val="-2131373784"/>
        <c:axId val="-2131524168"/>
      </c:barChart>
      <c:catAx>
        <c:axId val="-2131373784"/>
        <c:scaling>
          <c:orientation val="minMax"/>
        </c:scaling>
        <c:delete val="0"/>
        <c:axPos val="b"/>
        <c:title>
          <c:tx>
            <c:rich>
              <a:bodyPr/>
              <a:lstStyle/>
              <a:p>
                <a:pPr>
                  <a:defRPr/>
                </a:pPr>
                <a:r>
                  <a:rPr lang="en-US"/>
                  <a:t>Representative Hour</a:t>
                </a:r>
              </a:p>
            </c:rich>
          </c:tx>
          <c:layout/>
          <c:overlay val="0"/>
        </c:title>
        <c:majorTickMark val="out"/>
        <c:minorTickMark val="none"/>
        <c:tickLblPos val="nextTo"/>
        <c:crossAx val="-2131524168"/>
        <c:crosses val="autoZero"/>
        <c:auto val="1"/>
        <c:lblAlgn val="ctr"/>
        <c:lblOffset val="100"/>
        <c:noMultiLvlLbl val="0"/>
      </c:catAx>
      <c:valAx>
        <c:axId val="-2131524168"/>
        <c:scaling>
          <c:orientation val="minMax"/>
        </c:scaling>
        <c:delete val="0"/>
        <c:axPos val="l"/>
        <c:majorGridlines/>
        <c:title>
          <c:tx>
            <c:rich>
              <a:bodyPr rot="-5400000" vert="horz"/>
              <a:lstStyle/>
              <a:p>
                <a:pPr>
                  <a:defRPr/>
                </a:pPr>
                <a:r>
                  <a:rPr lang="en-US"/>
                  <a:t>Weight</a:t>
                </a:r>
              </a:p>
            </c:rich>
          </c:tx>
          <c:layout/>
          <c:overlay val="0"/>
        </c:title>
        <c:numFmt formatCode="General" sourceLinked="1"/>
        <c:majorTickMark val="out"/>
        <c:minorTickMark val="none"/>
        <c:tickLblPos val="nextTo"/>
        <c:crossAx val="-2131373784"/>
        <c:crosses val="autoZero"/>
        <c:crossBetween val="between"/>
      </c:valAx>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3"/>
    </mc:Choice>
    <mc:Fallback>
      <c:style val="33"/>
    </mc:Fallback>
  </mc:AlternateContent>
  <c:chart>
    <c:title>
      <c:tx>
        <c:rich>
          <a:bodyPr/>
          <a:lstStyle/>
          <a:p>
            <a:pPr>
              <a:defRPr/>
            </a:pPr>
            <a:r>
              <a:rPr lang="en-US" dirty="0"/>
              <a:t>Portland </a:t>
            </a:r>
            <a:r>
              <a:rPr lang="en-US" dirty="0" smtClean="0"/>
              <a:t>HAPs emission (%)</a:t>
            </a:r>
          </a:p>
          <a:p>
            <a:pPr>
              <a:defRPr/>
            </a:pPr>
            <a:r>
              <a:rPr lang="en-US" dirty="0" smtClean="0"/>
              <a:t>(NEI 2011)</a:t>
            </a:r>
            <a:endParaRPr lang="en-US" dirty="0"/>
          </a:p>
        </c:rich>
      </c:tx>
      <c:layout/>
      <c:overlay val="0"/>
    </c:title>
    <c:autoTitleDeleted val="0"/>
    <c:plotArea>
      <c:layout/>
      <c:barChart>
        <c:barDir val="col"/>
        <c:grouping val="percentStacked"/>
        <c:varyColors val="0"/>
        <c:ser>
          <c:idx val="0"/>
          <c:order val="0"/>
          <c:tx>
            <c:strRef>
              <c:f>Sheet2!$N$7</c:f>
              <c:strCache>
                <c:ptCount val="1"/>
                <c:pt idx="0">
                  <c:v>other</c:v>
                </c:pt>
              </c:strCache>
            </c:strRef>
          </c:tx>
          <c:invertIfNegative val="0"/>
          <c:cat>
            <c:strRef>
              <c:f>Sheet2!$K$8:$K$12</c:f>
              <c:strCache>
                <c:ptCount val="5"/>
                <c:pt idx="0">
                  <c:v>Acetaldehyde</c:v>
                </c:pt>
                <c:pt idx="1">
                  <c:v>Benzene</c:v>
                </c:pt>
                <c:pt idx="2">
                  <c:v>Formaldehyde</c:v>
                </c:pt>
                <c:pt idx="3">
                  <c:v>1,3-Butadiene</c:v>
                </c:pt>
                <c:pt idx="4">
                  <c:v>Acrolein</c:v>
                </c:pt>
              </c:strCache>
            </c:strRef>
          </c:cat>
          <c:val>
            <c:numRef>
              <c:f>Sheet2!$N$8:$N$12</c:f>
              <c:numCache>
                <c:formatCode>0.0</c:formatCode>
                <c:ptCount val="5"/>
                <c:pt idx="0">
                  <c:v>79.2375300223479</c:v>
                </c:pt>
                <c:pt idx="1">
                  <c:v>52.3430055407806</c:v>
                </c:pt>
                <c:pt idx="2">
                  <c:v>69.63341539114498</c:v>
                </c:pt>
                <c:pt idx="3">
                  <c:v>52.09526477581985</c:v>
                </c:pt>
                <c:pt idx="4">
                  <c:v>81.31746886803445</c:v>
                </c:pt>
              </c:numCache>
            </c:numRef>
          </c:val>
        </c:ser>
        <c:ser>
          <c:idx val="1"/>
          <c:order val="1"/>
          <c:tx>
            <c:strRef>
              <c:f>Sheet2!$O$7</c:f>
              <c:strCache>
                <c:ptCount val="1"/>
                <c:pt idx="0">
                  <c:v>onroad</c:v>
                </c:pt>
              </c:strCache>
            </c:strRef>
          </c:tx>
          <c:invertIfNegative val="0"/>
          <c:cat>
            <c:strRef>
              <c:f>Sheet2!$K$8:$K$12</c:f>
              <c:strCache>
                <c:ptCount val="5"/>
                <c:pt idx="0">
                  <c:v>Acetaldehyde</c:v>
                </c:pt>
                <c:pt idx="1">
                  <c:v>Benzene</c:v>
                </c:pt>
                <c:pt idx="2">
                  <c:v>Formaldehyde</c:v>
                </c:pt>
                <c:pt idx="3">
                  <c:v>1,3-Butadiene</c:v>
                </c:pt>
                <c:pt idx="4">
                  <c:v>Acrolein</c:v>
                </c:pt>
              </c:strCache>
            </c:strRef>
          </c:cat>
          <c:val>
            <c:numRef>
              <c:f>Sheet2!$O$8:$O$12</c:f>
              <c:numCache>
                <c:formatCode>0.0</c:formatCode>
                <c:ptCount val="5"/>
                <c:pt idx="0">
                  <c:v>20.76246997765211</c:v>
                </c:pt>
                <c:pt idx="1">
                  <c:v>47.65699445921877</c:v>
                </c:pt>
                <c:pt idx="2">
                  <c:v>30.36658460885501</c:v>
                </c:pt>
                <c:pt idx="3">
                  <c:v>47.90473522418016</c:v>
                </c:pt>
                <c:pt idx="4">
                  <c:v>18.68253113196547</c:v>
                </c:pt>
              </c:numCache>
            </c:numRef>
          </c:val>
        </c:ser>
        <c:dLbls>
          <c:showLegendKey val="0"/>
          <c:showVal val="1"/>
          <c:showCatName val="0"/>
          <c:showSerName val="0"/>
          <c:showPercent val="0"/>
          <c:showBubbleSize val="0"/>
        </c:dLbls>
        <c:gapWidth val="95"/>
        <c:overlap val="100"/>
        <c:axId val="2125411512"/>
        <c:axId val="2125414296"/>
      </c:barChart>
      <c:catAx>
        <c:axId val="2125411512"/>
        <c:scaling>
          <c:orientation val="minMax"/>
        </c:scaling>
        <c:delete val="0"/>
        <c:axPos val="b"/>
        <c:majorTickMark val="none"/>
        <c:minorTickMark val="none"/>
        <c:tickLblPos val="nextTo"/>
        <c:crossAx val="2125414296"/>
        <c:crosses val="autoZero"/>
        <c:auto val="1"/>
        <c:lblAlgn val="ctr"/>
        <c:lblOffset val="100"/>
        <c:noMultiLvlLbl val="0"/>
      </c:catAx>
      <c:valAx>
        <c:axId val="2125414296"/>
        <c:scaling>
          <c:orientation val="minMax"/>
        </c:scaling>
        <c:delete val="1"/>
        <c:axPos val="l"/>
        <c:numFmt formatCode="0%" sourceLinked="1"/>
        <c:majorTickMark val="out"/>
        <c:minorTickMark val="none"/>
        <c:tickLblPos val="none"/>
        <c:crossAx val="2125411512"/>
        <c:crosses val="autoZero"/>
        <c:crossBetween val="between"/>
      </c:valAx>
    </c:plotArea>
    <c:legend>
      <c:legendPos val="t"/>
      <c:layout/>
      <c:overlay val="0"/>
    </c:legend>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3"/>
    </mc:Choice>
    <mc:Fallback>
      <c:style val="33"/>
    </mc:Fallback>
  </mc:AlternateContent>
  <c:chart>
    <c:title>
      <c:tx>
        <c:rich>
          <a:bodyPr/>
          <a:lstStyle/>
          <a:p>
            <a:pPr>
              <a:defRPr/>
            </a:pPr>
            <a:r>
              <a:rPr lang="en-US" dirty="0"/>
              <a:t>Portland </a:t>
            </a:r>
            <a:r>
              <a:rPr lang="en-US" dirty="0" err="1" smtClean="0"/>
              <a:t>onroad</a:t>
            </a:r>
            <a:r>
              <a:rPr lang="en-US" baseline="0" dirty="0" smtClean="0"/>
              <a:t> (%)</a:t>
            </a:r>
          </a:p>
          <a:p>
            <a:pPr>
              <a:defRPr/>
            </a:pPr>
            <a:r>
              <a:rPr lang="en-US" dirty="0" smtClean="0"/>
              <a:t>background </a:t>
            </a:r>
            <a:r>
              <a:rPr lang="en-US" dirty="0"/>
              <a:t>from </a:t>
            </a:r>
            <a:r>
              <a:rPr lang="en-US" dirty="0" smtClean="0"/>
              <a:t>NATA</a:t>
            </a:r>
            <a:endParaRPr lang="en-US" dirty="0"/>
          </a:p>
        </c:rich>
      </c:tx>
      <c:layout/>
      <c:overlay val="0"/>
    </c:title>
    <c:autoTitleDeleted val="0"/>
    <c:plotArea>
      <c:layout/>
      <c:barChart>
        <c:barDir val="col"/>
        <c:grouping val="percentStacked"/>
        <c:varyColors val="0"/>
        <c:ser>
          <c:idx val="0"/>
          <c:order val="0"/>
          <c:tx>
            <c:strRef>
              <c:f>Sheet2!$R$7</c:f>
              <c:strCache>
                <c:ptCount val="1"/>
                <c:pt idx="0">
                  <c:v>background</c:v>
                </c:pt>
              </c:strCache>
            </c:strRef>
          </c:tx>
          <c:invertIfNegative val="0"/>
          <c:cat>
            <c:strRef>
              <c:f>Sheet2!$Q$8:$Q$10</c:f>
              <c:strCache>
                <c:ptCount val="3"/>
                <c:pt idx="0">
                  <c:v>Benzene</c:v>
                </c:pt>
                <c:pt idx="1">
                  <c:v>1,3-Butadiene</c:v>
                </c:pt>
                <c:pt idx="2">
                  <c:v>Acrolein</c:v>
                </c:pt>
              </c:strCache>
            </c:strRef>
          </c:cat>
          <c:val>
            <c:numRef>
              <c:f>Sheet2!$R$8:$R$10</c:f>
              <c:numCache>
                <c:formatCode>0.0</c:formatCode>
                <c:ptCount val="3"/>
                <c:pt idx="0">
                  <c:v>69.08</c:v>
                </c:pt>
                <c:pt idx="1">
                  <c:v>9.69</c:v>
                </c:pt>
                <c:pt idx="2">
                  <c:v>60.89</c:v>
                </c:pt>
              </c:numCache>
            </c:numRef>
          </c:val>
        </c:ser>
        <c:ser>
          <c:idx val="1"/>
          <c:order val="1"/>
          <c:tx>
            <c:strRef>
              <c:f>Sheet2!$S$7</c:f>
              <c:strCache>
                <c:ptCount val="1"/>
                <c:pt idx="0">
                  <c:v>onroad</c:v>
                </c:pt>
              </c:strCache>
            </c:strRef>
          </c:tx>
          <c:invertIfNegative val="0"/>
          <c:cat>
            <c:strRef>
              <c:f>Sheet2!$Q$8:$Q$10</c:f>
              <c:strCache>
                <c:ptCount val="3"/>
                <c:pt idx="0">
                  <c:v>Benzene</c:v>
                </c:pt>
                <c:pt idx="1">
                  <c:v>1,3-Butadiene</c:v>
                </c:pt>
                <c:pt idx="2">
                  <c:v>Acrolein</c:v>
                </c:pt>
              </c:strCache>
            </c:strRef>
          </c:cat>
          <c:val>
            <c:numRef>
              <c:f>Sheet2!$S$8:$S$10</c:f>
              <c:numCache>
                <c:formatCode>0.0</c:formatCode>
                <c:ptCount val="3"/>
                <c:pt idx="0">
                  <c:v>30.91999999999999</c:v>
                </c:pt>
                <c:pt idx="1">
                  <c:v>90.31</c:v>
                </c:pt>
                <c:pt idx="2">
                  <c:v>39.11</c:v>
                </c:pt>
              </c:numCache>
            </c:numRef>
          </c:val>
        </c:ser>
        <c:dLbls>
          <c:showLegendKey val="0"/>
          <c:showVal val="1"/>
          <c:showCatName val="0"/>
          <c:showSerName val="0"/>
          <c:showPercent val="0"/>
          <c:showBubbleSize val="0"/>
        </c:dLbls>
        <c:gapWidth val="95"/>
        <c:overlap val="100"/>
        <c:axId val="2125375432"/>
        <c:axId val="2125370472"/>
      </c:barChart>
      <c:catAx>
        <c:axId val="2125375432"/>
        <c:scaling>
          <c:orientation val="minMax"/>
        </c:scaling>
        <c:delete val="0"/>
        <c:axPos val="b"/>
        <c:majorTickMark val="none"/>
        <c:minorTickMark val="none"/>
        <c:tickLblPos val="nextTo"/>
        <c:crossAx val="2125370472"/>
        <c:crosses val="autoZero"/>
        <c:auto val="1"/>
        <c:lblAlgn val="ctr"/>
        <c:lblOffset val="100"/>
        <c:noMultiLvlLbl val="0"/>
      </c:catAx>
      <c:valAx>
        <c:axId val="2125370472"/>
        <c:scaling>
          <c:orientation val="minMax"/>
        </c:scaling>
        <c:delete val="1"/>
        <c:axPos val="l"/>
        <c:numFmt formatCode="0%" sourceLinked="1"/>
        <c:majorTickMark val="out"/>
        <c:minorTickMark val="none"/>
        <c:tickLblPos val="none"/>
        <c:crossAx val="2125375432"/>
        <c:crosses val="autoZero"/>
        <c:crossBetween val="between"/>
      </c:valAx>
    </c:plotArea>
    <c:legend>
      <c:legendPos val="t"/>
      <c:layout/>
      <c:overlay val="0"/>
    </c:legend>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3"/>
    </mc:Choice>
    <mc:Fallback>
      <c:style val="33"/>
    </mc:Fallback>
  </mc:AlternateContent>
  <c:chart>
    <c:title>
      <c:tx>
        <c:rich>
          <a:bodyPr/>
          <a:lstStyle/>
          <a:p>
            <a:pPr>
              <a:defRPr/>
            </a:pPr>
            <a:r>
              <a:rPr lang="en-US" dirty="0"/>
              <a:t>Portland </a:t>
            </a:r>
            <a:r>
              <a:rPr lang="en-US" dirty="0" err="1" smtClean="0"/>
              <a:t>onroad</a:t>
            </a:r>
            <a:r>
              <a:rPr lang="en-US" baseline="0" dirty="0" smtClean="0"/>
              <a:t> (%)</a:t>
            </a:r>
            <a:r>
              <a:rPr lang="en-US" dirty="0" smtClean="0"/>
              <a:t> </a:t>
            </a:r>
          </a:p>
          <a:p>
            <a:pPr>
              <a:defRPr/>
            </a:pPr>
            <a:r>
              <a:rPr lang="en-US" dirty="0" smtClean="0"/>
              <a:t> </a:t>
            </a:r>
            <a:r>
              <a:rPr lang="en-US" dirty="0"/>
              <a:t>background from </a:t>
            </a:r>
            <a:r>
              <a:rPr lang="en-US" dirty="0" smtClean="0"/>
              <a:t>STOK </a:t>
            </a:r>
            <a:endParaRPr lang="en-US" dirty="0"/>
          </a:p>
        </c:rich>
      </c:tx>
      <c:layout/>
      <c:overlay val="0"/>
    </c:title>
    <c:autoTitleDeleted val="0"/>
    <c:plotArea>
      <c:layout/>
      <c:barChart>
        <c:barDir val="col"/>
        <c:grouping val="percentStacked"/>
        <c:varyColors val="0"/>
        <c:ser>
          <c:idx val="0"/>
          <c:order val="0"/>
          <c:tx>
            <c:strRef>
              <c:f>Sheet2!$V$7</c:f>
              <c:strCache>
                <c:ptCount val="1"/>
                <c:pt idx="0">
                  <c:v>background</c:v>
                </c:pt>
              </c:strCache>
            </c:strRef>
          </c:tx>
          <c:invertIfNegative val="0"/>
          <c:cat>
            <c:strRef>
              <c:f>Sheet2!$U$8:$U$13</c:f>
              <c:strCache>
                <c:ptCount val="6"/>
                <c:pt idx="0">
                  <c:v>Acetaldehyde</c:v>
                </c:pt>
                <c:pt idx="1">
                  <c:v>Benzene</c:v>
                </c:pt>
                <c:pt idx="2">
                  <c:v>Formaldehyde</c:v>
                </c:pt>
                <c:pt idx="3">
                  <c:v>CO</c:v>
                </c:pt>
                <c:pt idx="4">
                  <c:v>NOx</c:v>
                </c:pt>
                <c:pt idx="5">
                  <c:v>PM2.5</c:v>
                </c:pt>
              </c:strCache>
            </c:strRef>
          </c:cat>
          <c:val>
            <c:numRef>
              <c:f>Sheet2!$V$8:$V$13</c:f>
              <c:numCache>
                <c:formatCode>0.0</c:formatCode>
                <c:ptCount val="6"/>
                <c:pt idx="0">
                  <c:v>89.25</c:v>
                </c:pt>
                <c:pt idx="1">
                  <c:v>79.59</c:v>
                </c:pt>
                <c:pt idx="2">
                  <c:v>91.54</c:v>
                </c:pt>
                <c:pt idx="3">
                  <c:v>70.9</c:v>
                </c:pt>
                <c:pt idx="4">
                  <c:v>43.1</c:v>
                </c:pt>
                <c:pt idx="5">
                  <c:v>69.6</c:v>
                </c:pt>
              </c:numCache>
            </c:numRef>
          </c:val>
        </c:ser>
        <c:ser>
          <c:idx val="1"/>
          <c:order val="1"/>
          <c:tx>
            <c:strRef>
              <c:f>Sheet2!$W$7</c:f>
              <c:strCache>
                <c:ptCount val="1"/>
                <c:pt idx="0">
                  <c:v>onroad</c:v>
                </c:pt>
              </c:strCache>
            </c:strRef>
          </c:tx>
          <c:invertIfNegative val="0"/>
          <c:cat>
            <c:strRef>
              <c:f>Sheet2!$U$8:$U$13</c:f>
              <c:strCache>
                <c:ptCount val="6"/>
                <c:pt idx="0">
                  <c:v>Acetaldehyde</c:v>
                </c:pt>
                <c:pt idx="1">
                  <c:v>Benzene</c:v>
                </c:pt>
                <c:pt idx="2">
                  <c:v>Formaldehyde</c:v>
                </c:pt>
                <c:pt idx="3">
                  <c:v>CO</c:v>
                </c:pt>
                <c:pt idx="4">
                  <c:v>NOx</c:v>
                </c:pt>
                <c:pt idx="5">
                  <c:v>PM2.5</c:v>
                </c:pt>
              </c:strCache>
            </c:strRef>
          </c:cat>
          <c:val>
            <c:numRef>
              <c:f>Sheet2!$W$8:$W$13</c:f>
              <c:numCache>
                <c:formatCode>0.0</c:formatCode>
                <c:ptCount val="6"/>
                <c:pt idx="0">
                  <c:v>10.75</c:v>
                </c:pt>
                <c:pt idx="1">
                  <c:v>20.41</c:v>
                </c:pt>
                <c:pt idx="2">
                  <c:v>8.460000000000002</c:v>
                </c:pt>
                <c:pt idx="3">
                  <c:v>29.1</c:v>
                </c:pt>
                <c:pt idx="4">
                  <c:v>56.9</c:v>
                </c:pt>
                <c:pt idx="5">
                  <c:v>30.4</c:v>
                </c:pt>
              </c:numCache>
            </c:numRef>
          </c:val>
        </c:ser>
        <c:dLbls>
          <c:showLegendKey val="0"/>
          <c:showVal val="1"/>
          <c:showCatName val="0"/>
          <c:showSerName val="0"/>
          <c:showPercent val="0"/>
          <c:showBubbleSize val="0"/>
        </c:dLbls>
        <c:gapWidth val="95"/>
        <c:overlap val="100"/>
        <c:axId val="2125312104"/>
        <c:axId val="2125315080"/>
      </c:barChart>
      <c:catAx>
        <c:axId val="2125312104"/>
        <c:scaling>
          <c:orientation val="minMax"/>
        </c:scaling>
        <c:delete val="0"/>
        <c:axPos val="b"/>
        <c:majorTickMark val="none"/>
        <c:minorTickMark val="none"/>
        <c:tickLblPos val="nextTo"/>
        <c:crossAx val="2125315080"/>
        <c:crosses val="autoZero"/>
        <c:auto val="1"/>
        <c:lblAlgn val="ctr"/>
        <c:lblOffset val="100"/>
        <c:noMultiLvlLbl val="0"/>
      </c:catAx>
      <c:valAx>
        <c:axId val="2125315080"/>
        <c:scaling>
          <c:orientation val="minMax"/>
        </c:scaling>
        <c:delete val="1"/>
        <c:axPos val="l"/>
        <c:numFmt formatCode="0%" sourceLinked="1"/>
        <c:majorTickMark val="out"/>
        <c:minorTickMark val="none"/>
        <c:tickLblPos val="none"/>
        <c:crossAx val="2125312104"/>
        <c:crosses val="autoZero"/>
        <c:crossBetween val="between"/>
      </c:valAx>
    </c:plotArea>
    <c:legend>
      <c:legendPos val="t"/>
      <c:layout/>
      <c:overlay val="0"/>
    </c:legend>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3"/>
    </mc:Choice>
    <mc:Fallback>
      <c:style val="33"/>
    </mc:Fallback>
  </mc:AlternateContent>
  <c:chart>
    <c:title>
      <c:tx>
        <c:rich>
          <a:bodyPr/>
          <a:lstStyle/>
          <a:p>
            <a:pPr>
              <a:defRPr/>
            </a:pPr>
            <a:r>
              <a:rPr lang="en-US" dirty="0"/>
              <a:t>Portland</a:t>
            </a:r>
            <a:r>
              <a:rPr lang="en-US" baseline="0" dirty="0"/>
              <a:t> </a:t>
            </a:r>
            <a:r>
              <a:rPr lang="en-US" baseline="0" dirty="0" smtClean="0"/>
              <a:t>CAPs emission (%)</a:t>
            </a:r>
          </a:p>
          <a:p>
            <a:pPr>
              <a:defRPr/>
            </a:pPr>
            <a:r>
              <a:rPr lang="en-US" baseline="0" dirty="0" smtClean="0"/>
              <a:t>(NATA 2005)</a:t>
            </a:r>
            <a:endParaRPr lang="en-US" dirty="0"/>
          </a:p>
        </c:rich>
      </c:tx>
      <c:layout/>
      <c:overlay val="0"/>
    </c:title>
    <c:autoTitleDeleted val="0"/>
    <c:plotArea>
      <c:layout/>
      <c:barChart>
        <c:barDir val="col"/>
        <c:grouping val="percentStacked"/>
        <c:varyColors val="0"/>
        <c:ser>
          <c:idx val="0"/>
          <c:order val="0"/>
          <c:tx>
            <c:strRef>
              <c:f>CO_NEI!$I$13</c:f>
              <c:strCache>
                <c:ptCount val="1"/>
                <c:pt idx="0">
                  <c:v>other </c:v>
                </c:pt>
              </c:strCache>
            </c:strRef>
          </c:tx>
          <c:invertIfNegative val="0"/>
          <c:cat>
            <c:strRef>
              <c:f>CO_NEI!$H$15:$H$17</c:f>
              <c:strCache>
                <c:ptCount val="3"/>
                <c:pt idx="0">
                  <c:v>CO</c:v>
                </c:pt>
                <c:pt idx="1">
                  <c:v>NOX</c:v>
                </c:pt>
                <c:pt idx="2">
                  <c:v>PM25-PRI</c:v>
                </c:pt>
              </c:strCache>
            </c:strRef>
          </c:cat>
          <c:val>
            <c:numRef>
              <c:f>CO_NEI!$I$15:$I$17</c:f>
              <c:numCache>
                <c:formatCode>0.0</c:formatCode>
                <c:ptCount val="3"/>
                <c:pt idx="0">
                  <c:v>18.75399325656641</c:v>
                </c:pt>
                <c:pt idx="1">
                  <c:v>20.96879653588248</c:v>
                </c:pt>
                <c:pt idx="2">
                  <c:v>80.85451241883135</c:v>
                </c:pt>
              </c:numCache>
            </c:numRef>
          </c:val>
        </c:ser>
        <c:ser>
          <c:idx val="1"/>
          <c:order val="1"/>
          <c:tx>
            <c:strRef>
              <c:f>CO_NEI!$J$13</c:f>
              <c:strCache>
                <c:ptCount val="1"/>
                <c:pt idx="0">
                  <c:v>onroad</c:v>
                </c:pt>
              </c:strCache>
            </c:strRef>
          </c:tx>
          <c:invertIfNegative val="0"/>
          <c:cat>
            <c:strRef>
              <c:f>CO_NEI!$H$15:$H$17</c:f>
              <c:strCache>
                <c:ptCount val="3"/>
                <c:pt idx="0">
                  <c:v>CO</c:v>
                </c:pt>
                <c:pt idx="1">
                  <c:v>NOX</c:v>
                </c:pt>
                <c:pt idx="2">
                  <c:v>PM25-PRI</c:v>
                </c:pt>
              </c:strCache>
            </c:strRef>
          </c:cat>
          <c:val>
            <c:numRef>
              <c:f>CO_NEI!$J$15:$J$17</c:f>
              <c:numCache>
                <c:formatCode>0.0</c:formatCode>
                <c:ptCount val="3"/>
                <c:pt idx="0">
                  <c:v>81.24600674343358</c:v>
                </c:pt>
                <c:pt idx="1">
                  <c:v>79.0312034641175</c:v>
                </c:pt>
                <c:pt idx="2">
                  <c:v>19.14548758116858</c:v>
                </c:pt>
              </c:numCache>
            </c:numRef>
          </c:val>
        </c:ser>
        <c:dLbls>
          <c:showLegendKey val="0"/>
          <c:showVal val="1"/>
          <c:showCatName val="0"/>
          <c:showSerName val="0"/>
          <c:showPercent val="0"/>
          <c:showBubbleSize val="0"/>
        </c:dLbls>
        <c:gapWidth val="95"/>
        <c:overlap val="100"/>
        <c:axId val="2125292152"/>
        <c:axId val="2125294872"/>
      </c:barChart>
      <c:catAx>
        <c:axId val="2125292152"/>
        <c:scaling>
          <c:orientation val="minMax"/>
        </c:scaling>
        <c:delete val="0"/>
        <c:axPos val="b"/>
        <c:majorTickMark val="none"/>
        <c:minorTickMark val="none"/>
        <c:tickLblPos val="nextTo"/>
        <c:crossAx val="2125294872"/>
        <c:crosses val="autoZero"/>
        <c:auto val="1"/>
        <c:lblAlgn val="ctr"/>
        <c:lblOffset val="100"/>
        <c:noMultiLvlLbl val="0"/>
      </c:catAx>
      <c:valAx>
        <c:axId val="2125294872"/>
        <c:scaling>
          <c:orientation val="minMax"/>
        </c:scaling>
        <c:delete val="1"/>
        <c:axPos val="l"/>
        <c:numFmt formatCode="0%" sourceLinked="1"/>
        <c:majorTickMark val="out"/>
        <c:minorTickMark val="none"/>
        <c:tickLblPos val="none"/>
        <c:crossAx val="2125292152"/>
        <c:crosses val="autoZero"/>
        <c:crossBetween val="between"/>
      </c:valAx>
    </c:plotArea>
    <c:legend>
      <c:legendPos val="t"/>
      <c:layout/>
      <c:overlay val="0"/>
    </c:legend>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3"/>
    </mc:Choice>
    <mc:Fallback>
      <c:style val="33"/>
    </mc:Fallback>
  </mc:AlternateContent>
  <c:chart>
    <c:title>
      <c:tx>
        <c:rich>
          <a:bodyPr/>
          <a:lstStyle/>
          <a:p>
            <a:pPr>
              <a:defRPr/>
            </a:pPr>
            <a:r>
              <a:rPr lang="en-US" dirty="0" smtClean="0"/>
              <a:t>NC HAPs </a:t>
            </a:r>
            <a:r>
              <a:rPr lang="en-US" dirty="0"/>
              <a:t>emission (%</a:t>
            </a:r>
            <a:r>
              <a:rPr lang="en-US" dirty="0" smtClean="0"/>
              <a:t>)</a:t>
            </a:r>
          </a:p>
          <a:p>
            <a:pPr>
              <a:defRPr/>
            </a:pPr>
            <a:r>
              <a:rPr lang="en-US" dirty="0" smtClean="0"/>
              <a:t>(NEI 2011)</a:t>
            </a:r>
            <a:endParaRPr lang="en-US" dirty="0"/>
          </a:p>
        </c:rich>
      </c:tx>
      <c:layout/>
      <c:overlay val="0"/>
    </c:title>
    <c:autoTitleDeleted val="0"/>
    <c:plotArea>
      <c:layout/>
      <c:barChart>
        <c:barDir val="col"/>
        <c:grouping val="percentStacked"/>
        <c:varyColors val="0"/>
        <c:ser>
          <c:idx val="0"/>
          <c:order val="0"/>
          <c:tx>
            <c:strRef>
              <c:f>Sheet4!$J$7</c:f>
              <c:strCache>
                <c:ptCount val="1"/>
                <c:pt idx="0">
                  <c:v>other</c:v>
                </c:pt>
              </c:strCache>
            </c:strRef>
          </c:tx>
          <c:invertIfNegative val="0"/>
          <c:cat>
            <c:strRef>
              <c:f>Sheet4!$F$8:$F$12</c:f>
              <c:strCache>
                <c:ptCount val="5"/>
                <c:pt idx="0">
                  <c:v>1,3-Butadiene</c:v>
                </c:pt>
                <c:pt idx="1">
                  <c:v>Acetaldehyde</c:v>
                </c:pt>
                <c:pt idx="2">
                  <c:v>Acrolein</c:v>
                </c:pt>
                <c:pt idx="3">
                  <c:v>Benzene</c:v>
                </c:pt>
                <c:pt idx="4">
                  <c:v>Formaldehyde</c:v>
                </c:pt>
              </c:strCache>
            </c:strRef>
          </c:cat>
          <c:val>
            <c:numRef>
              <c:f>Sheet4!$J$8:$J$12</c:f>
              <c:numCache>
                <c:formatCode>0.0</c:formatCode>
                <c:ptCount val="5"/>
                <c:pt idx="0">
                  <c:v>60.53077462741581</c:v>
                </c:pt>
                <c:pt idx="1">
                  <c:v>70.4630294732759</c:v>
                </c:pt>
                <c:pt idx="2">
                  <c:v>90.19309914008605</c:v>
                </c:pt>
                <c:pt idx="3">
                  <c:v>59.89114255524503</c:v>
                </c:pt>
                <c:pt idx="4">
                  <c:v>76.9576539840692</c:v>
                </c:pt>
              </c:numCache>
            </c:numRef>
          </c:val>
        </c:ser>
        <c:ser>
          <c:idx val="1"/>
          <c:order val="1"/>
          <c:tx>
            <c:strRef>
              <c:f>Sheet4!$K$7</c:f>
              <c:strCache>
                <c:ptCount val="1"/>
                <c:pt idx="0">
                  <c:v>onroad</c:v>
                </c:pt>
              </c:strCache>
            </c:strRef>
          </c:tx>
          <c:invertIfNegative val="0"/>
          <c:cat>
            <c:strRef>
              <c:f>Sheet4!$F$8:$F$12</c:f>
              <c:strCache>
                <c:ptCount val="5"/>
                <c:pt idx="0">
                  <c:v>1,3-Butadiene</c:v>
                </c:pt>
                <c:pt idx="1">
                  <c:v>Acetaldehyde</c:v>
                </c:pt>
                <c:pt idx="2">
                  <c:v>Acrolein</c:v>
                </c:pt>
                <c:pt idx="3">
                  <c:v>Benzene</c:v>
                </c:pt>
                <c:pt idx="4">
                  <c:v>Formaldehyde</c:v>
                </c:pt>
              </c:strCache>
            </c:strRef>
          </c:cat>
          <c:val>
            <c:numRef>
              <c:f>Sheet4!$K$8:$K$12</c:f>
              <c:numCache>
                <c:formatCode>0.0</c:formatCode>
                <c:ptCount val="5"/>
                <c:pt idx="0">
                  <c:v>39.46922537258421</c:v>
                </c:pt>
                <c:pt idx="1">
                  <c:v>29.53697052672423</c:v>
                </c:pt>
                <c:pt idx="2">
                  <c:v>9.80690085991396</c:v>
                </c:pt>
                <c:pt idx="3">
                  <c:v>40.10885744475461</c:v>
                </c:pt>
                <c:pt idx="4">
                  <c:v>23.04234601593078</c:v>
                </c:pt>
              </c:numCache>
            </c:numRef>
          </c:val>
        </c:ser>
        <c:dLbls>
          <c:showLegendKey val="0"/>
          <c:showVal val="1"/>
          <c:showCatName val="0"/>
          <c:showSerName val="0"/>
          <c:showPercent val="0"/>
          <c:showBubbleSize val="0"/>
        </c:dLbls>
        <c:gapWidth val="95"/>
        <c:overlap val="100"/>
        <c:axId val="2125151560"/>
        <c:axId val="2125080744"/>
      </c:barChart>
      <c:catAx>
        <c:axId val="2125151560"/>
        <c:scaling>
          <c:orientation val="minMax"/>
        </c:scaling>
        <c:delete val="0"/>
        <c:axPos val="b"/>
        <c:majorTickMark val="none"/>
        <c:minorTickMark val="none"/>
        <c:tickLblPos val="nextTo"/>
        <c:crossAx val="2125080744"/>
        <c:crosses val="autoZero"/>
        <c:auto val="1"/>
        <c:lblAlgn val="ctr"/>
        <c:lblOffset val="100"/>
        <c:noMultiLvlLbl val="0"/>
      </c:catAx>
      <c:valAx>
        <c:axId val="2125080744"/>
        <c:scaling>
          <c:orientation val="minMax"/>
        </c:scaling>
        <c:delete val="1"/>
        <c:axPos val="l"/>
        <c:numFmt formatCode="0%" sourceLinked="1"/>
        <c:majorTickMark val="out"/>
        <c:minorTickMark val="none"/>
        <c:tickLblPos val="none"/>
        <c:crossAx val="2125151560"/>
        <c:crosses val="autoZero"/>
        <c:crossBetween val="between"/>
      </c:valAx>
    </c:plotArea>
    <c:legend>
      <c:legendPos val="t"/>
      <c:layout/>
      <c:overlay val="0"/>
    </c:legend>
    <c:plotVisOnly val="1"/>
    <c:dispBlanksAs val="gap"/>
    <c:showDLblsOverMax val="0"/>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3"/>
    </mc:Choice>
    <mc:Fallback>
      <c:style val="33"/>
    </mc:Fallback>
  </mc:AlternateContent>
  <c:chart>
    <c:title>
      <c:tx>
        <c:rich>
          <a:bodyPr/>
          <a:lstStyle/>
          <a:p>
            <a:pPr>
              <a:defRPr/>
            </a:pPr>
            <a:r>
              <a:rPr lang="en-US" dirty="0" smtClean="0"/>
              <a:t>NC CAPs </a:t>
            </a:r>
            <a:r>
              <a:rPr lang="en-US" dirty="0"/>
              <a:t>emission (%</a:t>
            </a:r>
            <a:r>
              <a:rPr lang="en-US" dirty="0" smtClean="0"/>
              <a:t>)</a:t>
            </a:r>
          </a:p>
          <a:p>
            <a:pPr>
              <a:defRPr/>
            </a:pPr>
            <a:r>
              <a:rPr lang="en-US" dirty="0" smtClean="0"/>
              <a:t>(NATA 2005)</a:t>
            </a:r>
            <a:endParaRPr lang="en-US" dirty="0"/>
          </a:p>
        </c:rich>
      </c:tx>
      <c:layout/>
      <c:overlay val="0"/>
    </c:title>
    <c:autoTitleDeleted val="0"/>
    <c:plotArea>
      <c:layout/>
      <c:barChart>
        <c:barDir val="col"/>
        <c:grouping val="percentStacked"/>
        <c:varyColors val="0"/>
        <c:ser>
          <c:idx val="0"/>
          <c:order val="0"/>
          <c:tx>
            <c:strRef>
              <c:f>Sheet4!$J$7</c:f>
              <c:strCache>
                <c:ptCount val="1"/>
                <c:pt idx="0">
                  <c:v>other</c:v>
                </c:pt>
              </c:strCache>
            </c:strRef>
          </c:tx>
          <c:invertIfNegative val="0"/>
          <c:cat>
            <c:strRef>
              <c:f>Sheet4!$F$13:$F$15</c:f>
              <c:strCache>
                <c:ptCount val="3"/>
                <c:pt idx="0">
                  <c:v>CO</c:v>
                </c:pt>
                <c:pt idx="1">
                  <c:v>NOX</c:v>
                </c:pt>
                <c:pt idx="2">
                  <c:v>PM25</c:v>
                </c:pt>
              </c:strCache>
            </c:strRef>
          </c:cat>
          <c:val>
            <c:numRef>
              <c:f>Sheet4!$J$13:$J$15</c:f>
              <c:numCache>
                <c:formatCode>0.0</c:formatCode>
                <c:ptCount val="3"/>
                <c:pt idx="0">
                  <c:v>52.07594835068247</c:v>
                </c:pt>
                <c:pt idx="1">
                  <c:v>29.44679928140268</c:v>
                </c:pt>
                <c:pt idx="2">
                  <c:v>94.41836480183124</c:v>
                </c:pt>
              </c:numCache>
            </c:numRef>
          </c:val>
        </c:ser>
        <c:ser>
          <c:idx val="1"/>
          <c:order val="1"/>
          <c:tx>
            <c:strRef>
              <c:f>Sheet4!$K$7</c:f>
              <c:strCache>
                <c:ptCount val="1"/>
                <c:pt idx="0">
                  <c:v>onroad</c:v>
                </c:pt>
              </c:strCache>
            </c:strRef>
          </c:tx>
          <c:invertIfNegative val="0"/>
          <c:cat>
            <c:strRef>
              <c:f>Sheet4!$F$13:$F$15</c:f>
              <c:strCache>
                <c:ptCount val="3"/>
                <c:pt idx="0">
                  <c:v>CO</c:v>
                </c:pt>
                <c:pt idx="1">
                  <c:v>NOX</c:v>
                </c:pt>
                <c:pt idx="2">
                  <c:v>PM25</c:v>
                </c:pt>
              </c:strCache>
            </c:strRef>
          </c:cat>
          <c:val>
            <c:numRef>
              <c:f>Sheet4!$K$13:$K$15</c:f>
              <c:numCache>
                <c:formatCode>0.0</c:formatCode>
                <c:ptCount val="3"/>
                <c:pt idx="0">
                  <c:v>47.92405164931724</c:v>
                </c:pt>
                <c:pt idx="1">
                  <c:v>70.55320071859717</c:v>
                </c:pt>
                <c:pt idx="2">
                  <c:v>5.581635198168755</c:v>
                </c:pt>
              </c:numCache>
            </c:numRef>
          </c:val>
        </c:ser>
        <c:dLbls>
          <c:showLegendKey val="0"/>
          <c:showVal val="1"/>
          <c:showCatName val="0"/>
          <c:showSerName val="0"/>
          <c:showPercent val="0"/>
          <c:showBubbleSize val="0"/>
        </c:dLbls>
        <c:gapWidth val="95"/>
        <c:overlap val="100"/>
        <c:axId val="-2129860568"/>
        <c:axId val="-2129849448"/>
      </c:barChart>
      <c:catAx>
        <c:axId val="-2129860568"/>
        <c:scaling>
          <c:orientation val="minMax"/>
        </c:scaling>
        <c:delete val="0"/>
        <c:axPos val="b"/>
        <c:majorTickMark val="none"/>
        <c:minorTickMark val="none"/>
        <c:tickLblPos val="nextTo"/>
        <c:crossAx val="-2129849448"/>
        <c:crosses val="autoZero"/>
        <c:auto val="1"/>
        <c:lblAlgn val="ctr"/>
        <c:lblOffset val="100"/>
        <c:noMultiLvlLbl val="0"/>
      </c:catAx>
      <c:valAx>
        <c:axId val="-2129849448"/>
        <c:scaling>
          <c:orientation val="minMax"/>
        </c:scaling>
        <c:delete val="1"/>
        <c:axPos val="l"/>
        <c:numFmt formatCode="0%" sourceLinked="1"/>
        <c:majorTickMark val="out"/>
        <c:minorTickMark val="none"/>
        <c:tickLblPos val="none"/>
        <c:crossAx val="-2129860568"/>
        <c:crosses val="autoZero"/>
        <c:crossBetween val="between"/>
      </c:valAx>
    </c:plotArea>
    <c:legend>
      <c:legendPos val="t"/>
      <c:layout/>
      <c:overlay val="0"/>
    </c:legend>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 Id="rId2" Type="http://schemas.openxmlformats.org/officeDocument/2006/relationships/image" Target="../media/image1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72E828B-46CB-E24D-9DF6-6B2123382EF8}" type="datetimeFigureOut">
              <a:rPr lang="en-US" smtClean="0"/>
              <a:t>10/29/13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094639B-1D49-E547-A362-C5CBABFD8CD0}" type="slidenum">
              <a:rPr lang="en-US" smtClean="0"/>
              <a:t>‹#›</a:t>
            </a:fld>
            <a:endParaRPr lang="en-US"/>
          </a:p>
        </p:txBody>
      </p:sp>
    </p:spTree>
    <p:extLst>
      <p:ext uri="{BB962C8B-B14F-4D97-AF65-F5344CB8AC3E}">
        <p14:creationId xmlns:p14="http://schemas.microsoft.com/office/powerpoint/2010/main" val="231156082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Good morning everybody. Thanks for coming to m</a:t>
            </a:r>
            <a:r>
              <a:rPr lang="en-US" baseline="0" dirty="0" smtClean="0"/>
              <a:t>y talk. I am </a:t>
            </a:r>
            <a:r>
              <a:rPr lang="en-US" baseline="0" dirty="0" err="1" smtClean="0"/>
              <a:t>Changsy</a:t>
            </a:r>
            <a:r>
              <a:rPr lang="en-US" baseline="0" dirty="0" smtClean="0"/>
              <a:t> from UNC. My topic today is A modeling Frame work for improved characterization of near road air quality at fine scales for nationwide exposure assessment. </a:t>
            </a:r>
            <a:endParaRPr lang="en-US" dirty="0" smtClean="0"/>
          </a:p>
          <a:p>
            <a:endParaRPr lang="en-US" dirty="0"/>
          </a:p>
        </p:txBody>
      </p:sp>
      <p:sp>
        <p:nvSpPr>
          <p:cNvPr id="4" name="Slide Number Placeholder 3"/>
          <p:cNvSpPr>
            <a:spLocks noGrp="1"/>
          </p:cNvSpPr>
          <p:nvPr>
            <p:ph type="sldNum" sz="quarter" idx="10"/>
          </p:nvPr>
        </p:nvSpPr>
        <p:spPr/>
        <p:txBody>
          <a:bodyPr/>
          <a:lstStyle/>
          <a:p>
            <a:fld id="{B094639B-1D49-E547-A362-C5CBABFD8CD0}" type="slidenum">
              <a:rPr lang="en-US" smtClean="0"/>
              <a:t>1</a:t>
            </a:fld>
            <a:endParaRPr lang="en-US"/>
          </a:p>
        </p:txBody>
      </p:sp>
    </p:spTree>
    <p:extLst>
      <p:ext uri="{BB962C8B-B14F-4D97-AF65-F5344CB8AC3E}">
        <p14:creationId xmlns:p14="http://schemas.microsoft.com/office/powerpoint/2010/main" val="34068411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That is where the stability array comes into play. In an explicit</a:t>
            </a:r>
            <a:r>
              <a:rPr lang="en-US" baseline="0" dirty="0" smtClean="0"/>
              <a:t> model run, we have to run the model with 8760 hours of meteorological data to obtain hourly concentration for a whole year. With the STAR approach, we use representative hours instead of actual hourly meteorological data. So how does this work. Basically we group the met data based on 3 parameters, </a:t>
            </a:r>
            <a:r>
              <a:rPr lang="en-US" baseline="0" dirty="0" err="1" smtClean="0"/>
              <a:t>Monin-Obukhov</a:t>
            </a:r>
            <a:r>
              <a:rPr lang="en-US" baseline="0" dirty="0" smtClean="0"/>
              <a:t> length 5 categories, wind direction 4 categories, and wind speed 5 categories so that’s a total of 100 groups. Within each group, we use one hour of met data to present all the others that fall in that group. Also, we calculate the hour count for each group. For example, how many hours fall in the first group, and so on. Then we calculate the weight, which is the hour count in each group divided by 8760. </a:t>
            </a:r>
            <a:endParaRPr lang="en-US" dirty="0"/>
          </a:p>
        </p:txBody>
      </p:sp>
      <p:sp>
        <p:nvSpPr>
          <p:cNvPr id="4" name="Slide Number Placeholder 3"/>
          <p:cNvSpPr>
            <a:spLocks noGrp="1"/>
          </p:cNvSpPr>
          <p:nvPr>
            <p:ph type="sldNum" sz="quarter" idx="10"/>
          </p:nvPr>
        </p:nvSpPr>
        <p:spPr/>
        <p:txBody>
          <a:bodyPr/>
          <a:lstStyle/>
          <a:p>
            <a:fld id="{B094639B-1D49-E547-A362-C5CBABFD8CD0}" type="slidenum">
              <a:rPr lang="en-US" smtClean="0"/>
              <a:t>10</a:t>
            </a:fld>
            <a:endParaRPr lang="en-US"/>
          </a:p>
        </p:txBody>
      </p:sp>
    </p:spTree>
    <p:extLst>
      <p:ext uri="{BB962C8B-B14F-4D97-AF65-F5344CB8AC3E}">
        <p14:creationId xmlns:p14="http://schemas.microsoft.com/office/powerpoint/2010/main" val="8171459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now, instead of 8760 hours, we run the RLINE with the 100 hours of representative met data and use another post processor to scale</a:t>
            </a:r>
            <a:r>
              <a:rPr lang="en-US" baseline="0" dirty="0" smtClean="0"/>
              <a:t> up the concentration output with the weights and obtain the annual average concentration. This process can reduce the computational time from 1 hour to 4 minutes to model one county for a month. However, remember the purpose of this method is to provide a concentration map with detailed </a:t>
            </a:r>
            <a:r>
              <a:rPr lang="en-US" baseline="0" dirty="0" err="1" smtClean="0"/>
              <a:t>spatio</a:t>
            </a:r>
            <a:r>
              <a:rPr lang="en-US" baseline="0" dirty="0" smtClean="0"/>
              <a:t>-temporal resolution. Using this RLINE-AADT-STAR approach gives annual average concentration which has no temporal resolution.</a:t>
            </a:r>
            <a:endParaRPr lang="en-US" dirty="0"/>
          </a:p>
        </p:txBody>
      </p:sp>
      <p:sp>
        <p:nvSpPr>
          <p:cNvPr id="4" name="Slide Number Placeholder 3"/>
          <p:cNvSpPr>
            <a:spLocks noGrp="1"/>
          </p:cNvSpPr>
          <p:nvPr>
            <p:ph type="sldNum" sz="quarter" idx="10"/>
          </p:nvPr>
        </p:nvSpPr>
        <p:spPr/>
        <p:txBody>
          <a:bodyPr/>
          <a:lstStyle/>
          <a:p>
            <a:fld id="{B094639B-1D49-E547-A362-C5CBABFD8CD0}" type="slidenum">
              <a:rPr lang="en-US" smtClean="0"/>
              <a:t>11</a:t>
            </a:fld>
            <a:endParaRPr lang="en-US"/>
          </a:p>
        </p:txBody>
      </p:sp>
    </p:spTree>
    <p:extLst>
      <p:ext uri="{BB962C8B-B14F-4D97-AF65-F5344CB8AC3E}">
        <p14:creationId xmlns:p14="http://schemas.microsoft.com/office/powerpoint/2010/main" val="24204998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That is where the STOK comes into play. Basically we use the </a:t>
            </a:r>
            <a:r>
              <a:rPr lang="en-US" dirty="0" err="1" smtClean="0"/>
              <a:t>kriging</a:t>
            </a:r>
            <a:r>
              <a:rPr lang="en-US" baseline="0" dirty="0" smtClean="0"/>
              <a:t> to interpolate the concentration at census block level with AQS observational data. In this study, if AQS observations are available, we use STOK. And that will give us Hourly variation for PM2.5, </a:t>
            </a:r>
            <a:r>
              <a:rPr lang="en-US" baseline="0" dirty="0" err="1" smtClean="0"/>
              <a:t>Nox</a:t>
            </a:r>
            <a:r>
              <a:rPr lang="en-US" baseline="0" dirty="0" smtClean="0"/>
              <a:t>, and CO and Daily variation for Acetaldehyde, Benzene, Formaldehyde, PM2.5 OC, EC, and SO4. if observational data are not available, we use the estimates from NATA-2008 which gives the annual background concentration at county level. And in the last step, we combine the output from step 1 and step 2 to obtain total concentration. Note that with this approach, we </a:t>
            </a:r>
            <a:r>
              <a:rPr lang="en-US" baseline="0" dirty="0" err="1" smtClean="0"/>
              <a:t>obtian</a:t>
            </a:r>
            <a:r>
              <a:rPr lang="en-US" baseline="0" dirty="0" smtClean="0"/>
              <a:t> </a:t>
            </a:r>
            <a:r>
              <a:rPr lang="en-US" baseline="0" dirty="0" err="1" smtClean="0"/>
              <a:t>spatio</a:t>
            </a:r>
            <a:r>
              <a:rPr lang="en-US" baseline="0" dirty="0" smtClean="0"/>
              <a:t>-Temporal variability in background concentration but the spatial variability specific to on-road emission comes from RLINE.</a:t>
            </a:r>
            <a:endParaRPr lang="en-US" dirty="0"/>
          </a:p>
        </p:txBody>
      </p:sp>
      <p:sp>
        <p:nvSpPr>
          <p:cNvPr id="4" name="Slide Number Placeholder 3"/>
          <p:cNvSpPr>
            <a:spLocks noGrp="1"/>
          </p:cNvSpPr>
          <p:nvPr>
            <p:ph type="sldNum" sz="quarter" idx="10"/>
          </p:nvPr>
        </p:nvSpPr>
        <p:spPr/>
        <p:txBody>
          <a:bodyPr/>
          <a:lstStyle/>
          <a:p>
            <a:fld id="{B094639B-1D49-E547-A362-C5CBABFD8CD0}" type="slidenum">
              <a:rPr lang="en-US" smtClean="0"/>
              <a:t>12</a:t>
            </a:fld>
            <a:endParaRPr lang="en-US"/>
          </a:p>
        </p:txBody>
      </p:sp>
    </p:spTree>
    <p:extLst>
      <p:ext uri="{BB962C8B-B14F-4D97-AF65-F5344CB8AC3E}">
        <p14:creationId xmlns:p14="http://schemas.microsoft.com/office/powerpoint/2010/main" val="7676109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a:t>
            </a:r>
            <a:r>
              <a:rPr lang="en-US" baseline="0" dirty="0" smtClean="0"/>
              <a:t> I go to the result section, let’s take a look at the domain of the two examples that I am presenting today. The whole U.S. is our target domain, and the first example is here in Cumberland county, Maine. This is the county boundary with roads, and here are the census blocks that I am going to model the concentration at. Another domain is at the North Carolina Piedmont. Again, this shows the county boundaries and roads and this shows the census blocks. As you can see, a lot.</a:t>
            </a:r>
            <a:endParaRPr lang="en-US" dirty="0"/>
          </a:p>
        </p:txBody>
      </p:sp>
      <p:sp>
        <p:nvSpPr>
          <p:cNvPr id="4" name="Slide Number Placeholder 3"/>
          <p:cNvSpPr>
            <a:spLocks noGrp="1"/>
          </p:cNvSpPr>
          <p:nvPr>
            <p:ph type="sldNum" sz="quarter" idx="10"/>
          </p:nvPr>
        </p:nvSpPr>
        <p:spPr/>
        <p:txBody>
          <a:bodyPr/>
          <a:lstStyle/>
          <a:p>
            <a:fld id="{B094639B-1D49-E547-A362-C5CBABFD8CD0}" type="slidenum">
              <a:rPr lang="en-US" smtClean="0"/>
              <a:t>13</a:t>
            </a:fld>
            <a:endParaRPr lang="en-US"/>
          </a:p>
        </p:txBody>
      </p:sp>
    </p:spTree>
    <p:extLst>
      <p:ext uri="{BB962C8B-B14F-4D97-AF65-F5344CB8AC3E}">
        <p14:creationId xmlns:p14="http://schemas.microsoft.com/office/powerpoint/2010/main" val="19431316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I show three concentration maps provided by CMAQ at 36km times 36 km resolution. As you can see, we can only use 9 concentration values to estimate the exposure for everyone living in this county. However, with our approach, you can see a really detailed spatial resolution and the texture brought by on-road emission. Our method, in general, shows higher concentration than CMAQ output because the dispersion model does not have chemistry in it. For example, </a:t>
            </a:r>
            <a:r>
              <a:rPr lang="en-US" baseline="0" dirty="0" err="1" smtClean="0"/>
              <a:t>NOx</a:t>
            </a:r>
            <a:r>
              <a:rPr lang="en-US" baseline="0" dirty="0" smtClean="0"/>
              <a:t> is high in our result because there’s no chemistry to allow it to react.</a:t>
            </a:r>
            <a:endParaRPr lang="en-US" dirty="0"/>
          </a:p>
        </p:txBody>
      </p:sp>
      <p:sp>
        <p:nvSpPr>
          <p:cNvPr id="4" name="Slide Number Placeholder 3"/>
          <p:cNvSpPr>
            <a:spLocks noGrp="1"/>
          </p:cNvSpPr>
          <p:nvPr>
            <p:ph type="sldNum" sz="quarter" idx="10"/>
          </p:nvPr>
        </p:nvSpPr>
        <p:spPr/>
        <p:txBody>
          <a:bodyPr/>
          <a:lstStyle/>
          <a:p>
            <a:fld id="{B094639B-1D49-E547-A362-C5CBABFD8CD0}" type="slidenum">
              <a:rPr lang="en-US" smtClean="0"/>
              <a:t>14</a:t>
            </a:fld>
            <a:endParaRPr lang="en-US"/>
          </a:p>
        </p:txBody>
      </p:sp>
    </p:spTree>
    <p:extLst>
      <p:ext uri="{BB962C8B-B14F-4D97-AF65-F5344CB8AC3E}">
        <p14:creationId xmlns:p14="http://schemas.microsoft.com/office/powerpoint/2010/main" val="23953833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3 figures show the CMAQ output for NC Piedmont area. Again, we can probably tell that these two are the cities but nothing related to on-road emission. However, with our method, you can clearly see the texture brought by the roads. These concentration maps allow us to do a lot of things. For example, </a:t>
            </a:r>
            <a:endParaRPr lang="en-US" dirty="0"/>
          </a:p>
        </p:txBody>
      </p:sp>
      <p:sp>
        <p:nvSpPr>
          <p:cNvPr id="4" name="Slide Number Placeholder 3"/>
          <p:cNvSpPr>
            <a:spLocks noGrp="1"/>
          </p:cNvSpPr>
          <p:nvPr>
            <p:ph type="sldNum" sz="quarter" idx="10"/>
          </p:nvPr>
        </p:nvSpPr>
        <p:spPr/>
        <p:txBody>
          <a:bodyPr/>
          <a:lstStyle/>
          <a:p>
            <a:fld id="{B094639B-1D49-E547-A362-C5CBABFD8CD0}" type="slidenum">
              <a:rPr lang="en-US" smtClean="0"/>
              <a:t>15</a:t>
            </a:fld>
            <a:endParaRPr lang="en-US"/>
          </a:p>
        </p:txBody>
      </p:sp>
    </p:spTree>
    <p:extLst>
      <p:ext uri="{BB962C8B-B14F-4D97-AF65-F5344CB8AC3E}">
        <p14:creationId xmlns:p14="http://schemas.microsoft.com/office/powerpoint/2010/main" val="6463409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try to quantify</a:t>
            </a:r>
            <a:r>
              <a:rPr lang="en-US" baseline="0" dirty="0" smtClean="0"/>
              <a:t> the concentration change with respect to distance from the road. In this figure, the x-axis represents the distance from the road with interval of 20 meters. For example, 200 represents the distance between 180 to 200 meters to the road. The y-axis represents the percentage to the maximum annual concentration. You can see that the concentrations drop dramatically after 100 meters from the road. In Portland, the concentration drops by 40 to 60% after 100 meters from the road. And in NC Piedmont, the concentration drop is 20 to 40%. This tells us that it is dangerous to live close to the roads. </a:t>
            </a:r>
            <a:endParaRPr lang="en-US" dirty="0"/>
          </a:p>
        </p:txBody>
      </p:sp>
      <p:sp>
        <p:nvSpPr>
          <p:cNvPr id="4" name="Slide Number Placeholder 3"/>
          <p:cNvSpPr>
            <a:spLocks noGrp="1"/>
          </p:cNvSpPr>
          <p:nvPr>
            <p:ph type="sldNum" sz="quarter" idx="10"/>
          </p:nvPr>
        </p:nvSpPr>
        <p:spPr/>
        <p:txBody>
          <a:bodyPr/>
          <a:lstStyle/>
          <a:p>
            <a:fld id="{B094639B-1D49-E547-A362-C5CBABFD8CD0}" type="slidenum">
              <a:rPr lang="en-US" smtClean="0"/>
              <a:t>16</a:t>
            </a:fld>
            <a:endParaRPr lang="en-US"/>
          </a:p>
        </p:txBody>
      </p:sp>
    </p:spTree>
    <p:extLst>
      <p:ext uri="{BB962C8B-B14F-4D97-AF65-F5344CB8AC3E}">
        <p14:creationId xmlns:p14="http://schemas.microsoft.com/office/powerpoint/2010/main" val="17667404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these concentration</a:t>
            </a:r>
            <a:r>
              <a:rPr lang="en-US" baseline="0" dirty="0" smtClean="0"/>
              <a:t> maps, I can do another analysis that is to look at the worst scenario. This figure shows the concentration change with AADT. The x-axis here represents AADT and the y-axis represents the concentration. Again, when the receptor is close to the road, the concentration is high, and furthermore, when the road is with heavy traffic, </a:t>
            </a:r>
            <a:r>
              <a:rPr lang="en-US" baseline="0" dirty="0" err="1" smtClean="0"/>
              <a:t>ie</a:t>
            </a:r>
            <a:r>
              <a:rPr lang="en-US" baseline="0" dirty="0" smtClean="0"/>
              <a:t>. High AADT, the concentration level could be extremely high. </a:t>
            </a:r>
            <a:endParaRPr lang="en-US" dirty="0"/>
          </a:p>
        </p:txBody>
      </p:sp>
      <p:sp>
        <p:nvSpPr>
          <p:cNvPr id="4" name="Slide Number Placeholder 3"/>
          <p:cNvSpPr>
            <a:spLocks noGrp="1"/>
          </p:cNvSpPr>
          <p:nvPr>
            <p:ph type="sldNum" sz="quarter" idx="10"/>
          </p:nvPr>
        </p:nvSpPr>
        <p:spPr/>
        <p:txBody>
          <a:bodyPr/>
          <a:lstStyle/>
          <a:p>
            <a:fld id="{B094639B-1D49-E547-A362-C5CBABFD8CD0}" type="slidenum">
              <a:rPr lang="en-US" smtClean="0"/>
              <a:t>17</a:t>
            </a:fld>
            <a:endParaRPr lang="en-US"/>
          </a:p>
        </p:txBody>
      </p:sp>
    </p:spTree>
    <p:extLst>
      <p:ext uri="{BB962C8B-B14F-4D97-AF65-F5344CB8AC3E}">
        <p14:creationId xmlns:p14="http://schemas.microsoft.com/office/powerpoint/2010/main" val="22622879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summarize</a:t>
            </a:r>
            <a:r>
              <a:rPr lang="en-US" baseline="0" dirty="0" smtClean="0"/>
              <a:t> our work, We have</a:t>
            </a:r>
            <a:endParaRPr lang="en-US" dirty="0"/>
          </a:p>
        </p:txBody>
      </p:sp>
      <p:sp>
        <p:nvSpPr>
          <p:cNvPr id="4" name="Slide Number Placeholder 3"/>
          <p:cNvSpPr>
            <a:spLocks noGrp="1"/>
          </p:cNvSpPr>
          <p:nvPr>
            <p:ph type="sldNum" sz="quarter" idx="10"/>
          </p:nvPr>
        </p:nvSpPr>
        <p:spPr/>
        <p:txBody>
          <a:bodyPr/>
          <a:lstStyle/>
          <a:p>
            <a:fld id="{B094639B-1D49-E547-A362-C5CBABFD8CD0}" type="slidenum">
              <a:rPr lang="en-US" smtClean="0"/>
              <a:t>18</a:t>
            </a:fld>
            <a:endParaRPr lang="en-US"/>
          </a:p>
        </p:txBody>
      </p:sp>
    </p:spTree>
    <p:extLst>
      <p:ext uri="{BB962C8B-B14F-4D97-AF65-F5344CB8AC3E}">
        <p14:creationId xmlns:p14="http://schemas.microsoft.com/office/powerpoint/2010/main" val="42304423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Why do we care about near-road</a:t>
            </a:r>
            <a:r>
              <a:rPr lang="en-US" baseline="0" dirty="0" smtClean="0"/>
              <a:t> air quality? On average, 19% of the population in US lives close to the roads. However, if we look at the distribution map, some counties have up to 79% of population living close to the roads. But why is that important? It turns out that </a:t>
            </a:r>
            <a:r>
              <a:rPr lang="en-US" baseline="0" dirty="0" err="1" smtClean="0"/>
              <a:t>onroad</a:t>
            </a:r>
            <a:r>
              <a:rPr lang="en-US" baseline="0" dirty="0" smtClean="0"/>
              <a:t> traffic is a big pollution source. For example, </a:t>
            </a:r>
            <a:r>
              <a:rPr lang="en-US" baseline="0" dirty="0" err="1" smtClean="0"/>
              <a:t>onroad</a:t>
            </a:r>
            <a:r>
              <a:rPr lang="en-US" baseline="0" dirty="0" smtClean="0"/>
              <a:t> traffic accounts for more than 50% of </a:t>
            </a:r>
            <a:r>
              <a:rPr lang="en-US" baseline="0" dirty="0" err="1" smtClean="0"/>
              <a:t>NOx</a:t>
            </a:r>
            <a:r>
              <a:rPr lang="en-US" baseline="0" dirty="0" smtClean="0"/>
              <a:t> emission and ~39% of Benzene emission nationwide. As for PM2.5, although </a:t>
            </a:r>
            <a:r>
              <a:rPr lang="en-US" baseline="0" dirty="0" err="1" smtClean="0"/>
              <a:t>onroad</a:t>
            </a:r>
            <a:r>
              <a:rPr lang="en-US" baseline="0" dirty="0" smtClean="0"/>
              <a:t> source accounts for only 5% of emission, it is currently the most harmful pollutant that can affect human health. That is to say, the population living close to the roads is living close to a major pollution source. And from NATA 2005, we see that </a:t>
            </a:r>
            <a:r>
              <a:rPr lang="en-US" baseline="0" dirty="0" err="1" smtClean="0"/>
              <a:t>onroad</a:t>
            </a:r>
            <a:r>
              <a:rPr lang="en-US" baseline="0" dirty="0" smtClean="0"/>
              <a:t> emission is responsible for 15% of cancer risk, 22% of respiratory risk, and 11% of neurological risk. </a:t>
            </a:r>
            <a:endParaRPr lang="en-US" dirty="0" smtClean="0"/>
          </a:p>
          <a:p>
            <a:endParaRPr lang="en-US" dirty="0"/>
          </a:p>
        </p:txBody>
      </p:sp>
      <p:sp>
        <p:nvSpPr>
          <p:cNvPr id="4" name="Slide Number Placeholder 3"/>
          <p:cNvSpPr>
            <a:spLocks noGrp="1"/>
          </p:cNvSpPr>
          <p:nvPr>
            <p:ph type="sldNum" sz="quarter" idx="10"/>
          </p:nvPr>
        </p:nvSpPr>
        <p:spPr/>
        <p:txBody>
          <a:bodyPr/>
          <a:lstStyle/>
          <a:p>
            <a:fld id="{B094639B-1D49-E547-A362-C5CBABFD8CD0}" type="slidenum">
              <a:rPr lang="en-US" smtClean="0"/>
              <a:t>2</a:t>
            </a:fld>
            <a:endParaRPr lang="en-US"/>
          </a:p>
        </p:txBody>
      </p:sp>
    </p:spTree>
    <p:extLst>
      <p:ext uri="{BB962C8B-B14F-4D97-AF65-F5344CB8AC3E}">
        <p14:creationId xmlns:p14="http://schemas.microsoft.com/office/powerpoint/2010/main" val="27491576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important thing to understand the relationship between the</a:t>
            </a:r>
            <a:r>
              <a:rPr lang="en-US" baseline="0" dirty="0" smtClean="0"/>
              <a:t> on-road air pollution and health is to characterize the exposure. I borrowed this figure from EPA, which </a:t>
            </a:r>
            <a:r>
              <a:rPr lang="en-US" baseline="0" dirty="0" smtClean="0"/>
              <a:t>summarizes </a:t>
            </a:r>
            <a:r>
              <a:rPr lang="en-US" baseline="0" dirty="0" smtClean="0"/>
              <a:t>the methods that can be used to characterize the exposure. So, as a modeler, this is what we can do. We can use air quality models to provide useful information for exposure studies. </a:t>
            </a:r>
            <a:endParaRPr lang="en-US" dirty="0"/>
          </a:p>
        </p:txBody>
      </p:sp>
      <p:sp>
        <p:nvSpPr>
          <p:cNvPr id="4" name="Slide Number Placeholder 3"/>
          <p:cNvSpPr>
            <a:spLocks noGrp="1"/>
          </p:cNvSpPr>
          <p:nvPr>
            <p:ph type="sldNum" sz="quarter" idx="10"/>
          </p:nvPr>
        </p:nvSpPr>
        <p:spPr/>
        <p:txBody>
          <a:bodyPr/>
          <a:lstStyle/>
          <a:p>
            <a:fld id="{B094639B-1D49-E547-A362-C5CBABFD8CD0}" type="slidenum">
              <a:rPr lang="en-US" smtClean="0"/>
              <a:t>3</a:t>
            </a:fld>
            <a:endParaRPr lang="en-US"/>
          </a:p>
        </p:txBody>
      </p:sp>
    </p:spTree>
    <p:extLst>
      <p:ext uri="{BB962C8B-B14F-4D97-AF65-F5344CB8AC3E}">
        <p14:creationId xmlns:p14="http://schemas.microsoft.com/office/powerpoint/2010/main" val="40608001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that leads to the objective of this study</a:t>
            </a:r>
            <a:r>
              <a:rPr lang="en-US" baseline="0" dirty="0" smtClean="0"/>
              <a:t>. First of all, we want to provide fine-scale on-road traffic-related air quality fields to support exposure assessment study nationwide. That is, to provide a concentration map with detailed </a:t>
            </a:r>
            <a:r>
              <a:rPr lang="en-US" baseline="0" dirty="0" err="1" smtClean="0"/>
              <a:t>spatio</a:t>
            </a:r>
            <a:r>
              <a:rPr lang="en-US" baseline="0" dirty="0" smtClean="0"/>
              <a:t>-temporal characterization at census block level. We want to do this because people move. If we have a concentration map with coarse resolution, say 36 km, a person might be exposed to the same concentration level because that person can rarely escapes from that 36*36 grid. By doing this, we are looking at 8.2 million census blocks, which is computationally extensive so we need to develop an approach to speed up the modeling process without sacrificing too much accuracy. And in today’s talk we will show the evaluation of this approach at Cumberland County, Maine (a small region) in 2010 and the North Carolina Piedmont (a larger region) which is the central north Carolina from 2009 to 2011.</a:t>
            </a:r>
            <a:endParaRPr lang="en-US" dirty="0"/>
          </a:p>
        </p:txBody>
      </p:sp>
      <p:sp>
        <p:nvSpPr>
          <p:cNvPr id="4" name="Slide Number Placeholder 3"/>
          <p:cNvSpPr>
            <a:spLocks noGrp="1"/>
          </p:cNvSpPr>
          <p:nvPr>
            <p:ph type="sldNum" sz="quarter" idx="10"/>
          </p:nvPr>
        </p:nvSpPr>
        <p:spPr/>
        <p:txBody>
          <a:bodyPr/>
          <a:lstStyle/>
          <a:p>
            <a:fld id="{B094639B-1D49-E547-A362-C5CBABFD8CD0}" type="slidenum">
              <a:rPr lang="en-US" smtClean="0"/>
              <a:t>4</a:t>
            </a:fld>
            <a:endParaRPr lang="en-US"/>
          </a:p>
        </p:txBody>
      </p:sp>
    </p:spTree>
    <p:extLst>
      <p:ext uri="{BB962C8B-B14F-4D97-AF65-F5344CB8AC3E}">
        <p14:creationId xmlns:p14="http://schemas.microsoft.com/office/powerpoint/2010/main" val="40501421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comes the methodology. We have a three-step approach in this study. The first</a:t>
            </a:r>
            <a:r>
              <a:rPr lang="en-US" baseline="0" dirty="0" smtClean="0"/>
              <a:t> step is to use RLINE with Annual Average Daily traffic combining with stability array method to provide on-road concentration. The second step is to use the </a:t>
            </a:r>
            <a:r>
              <a:rPr lang="en-US" baseline="0" dirty="0" err="1" smtClean="0"/>
              <a:t>Spatio</a:t>
            </a:r>
            <a:r>
              <a:rPr lang="en-US" baseline="0" dirty="0" smtClean="0"/>
              <a:t>-Temporal </a:t>
            </a:r>
            <a:r>
              <a:rPr lang="en-US" baseline="0" dirty="0" err="1" smtClean="0"/>
              <a:t>Kriging</a:t>
            </a:r>
            <a:r>
              <a:rPr lang="en-US" baseline="0" dirty="0" smtClean="0"/>
              <a:t> to provide a background concentration. And the last step is to simply combine these two to provide a total concentration.</a:t>
            </a:r>
            <a:endParaRPr lang="en-US" dirty="0"/>
          </a:p>
        </p:txBody>
      </p:sp>
      <p:sp>
        <p:nvSpPr>
          <p:cNvPr id="4" name="Slide Number Placeholder 3"/>
          <p:cNvSpPr>
            <a:spLocks noGrp="1"/>
          </p:cNvSpPr>
          <p:nvPr>
            <p:ph type="sldNum" sz="quarter" idx="10"/>
          </p:nvPr>
        </p:nvSpPr>
        <p:spPr/>
        <p:txBody>
          <a:bodyPr/>
          <a:lstStyle/>
          <a:p>
            <a:fld id="{B094639B-1D49-E547-A362-C5CBABFD8CD0}" type="slidenum">
              <a:rPr lang="en-US" smtClean="0"/>
              <a:t>5</a:t>
            </a:fld>
            <a:endParaRPr lang="en-US"/>
          </a:p>
        </p:txBody>
      </p:sp>
    </p:spTree>
    <p:extLst>
      <p:ext uri="{BB962C8B-B14F-4D97-AF65-F5344CB8AC3E}">
        <p14:creationId xmlns:p14="http://schemas.microsoft.com/office/powerpoint/2010/main" val="24462744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what is RLINE. RLINE is</a:t>
            </a:r>
            <a:r>
              <a:rPr lang="en-US" baseline="0" dirty="0" smtClean="0"/>
              <a:t> Research Line source model which treats on-road emission as line sources. For example, if we have a road with length from Y1 to Y2, the RLINE treats it as multiple small point sources each produces a plume that is described by Gaussian distributions. The concentration at any location of the downwind site of that small point can be described by this equation, where the plume consists of two parts, vertical and horizontal. Vertically, the plume is described by two Gaussian distributions and horizontally, the plume is described by a Gaussian distribution. The model then integrate</a:t>
            </a:r>
            <a:r>
              <a:rPr lang="zh-TW" altLang="en-US" baseline="0" dirty="0" smtClean="0"/>
              <a:t>ㄋ</a:t>
            </a:r>
            <a:r>
              <a:rPr lang="en-US" baseline="0" dirty="0" smtClean="0"/>
              <a:t> the concentration brought by these multiple point sources and gives the concentration estimate. RLINE is a source-receptor model so we can know the concentration at any given point in the domain of interest. And in this study, we set the receptors at the census block centroid. </a:t>
            </a:r>
            <a:endParaRPr lang="en-US" dirty="0"/>
          </a:p>
        </p:txBody>
      </p:sp>
      <p:sp>
        <p:nvSpPr>
          <p:cNvPr id="4" name="Slide Number Placeholder 3"/>
          <p:cNvSpPr>
            <a:spLocks noGrp="1"/>
          </p:cNvSpPr>
          <p:nvPr>
            <p:ph type="sldNum" sz="quarter" idx="10"/>
          </p:nvPr>
        </p:nvSpPr>
        <p:spPr/>
        <p:txBody>
          <a:bodyPr/>
          <a:lstStyle/>
          <a:p>
            <a:fld id="{B094639B-1D49-E547-A362-C5CBABFD8CD0}" type="slidenum">
              <a:rPr lang="en-US" smtClean="0"/>
              <a:t>6</a:t>
            </a:fld>
            <a:endParaRPr lang="en-US"/>
          </a:p>
        </p:txBody>
      </p:sp>
    </p:spTree>
    <p:extLst>
      <p:ext uri="{BB962C8B-B14F-4D97-AF65-F5344CB8AC3E}">
        <p14:creationId xmlns:p14="http://schemas.microsoft.com/office/powerpoint/2010/main" val="29462090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run RLINE, one important thing is to</a:t>
            </a:r>
            <a:r>
              <a:rPr lang="en-US" baseline="0" dirty="0" smtClean="0"/>
              <a:t> get the emission right. Luckily, EPA provides emission factors from MOVES. MOVES categorizes the emission factor based on Vehicle type, Speed, Temperature, and road type at county level. It does not provide the emission for a specific road. Instead, it tells you that at a specific county, if you have a vehicle, for example, a heavy duty diesel truck, running at 70 m/h on an interstate freeway when the temperature is 100 degree, the emission factor of that vehicle would be a specific value. So, to use this MOVES output, we need to have the information about the actual roads. So here I show the data source in this study, for vehicle speed, I took the MOVES input data, and for vehicle type, I use Table VM-4 from the federal highway administration statistics series and convert that with EPA Emission inventory improvement program. For road type and traffic count, we gather the information from Freight Analysis framework provided by federal highway administration and we get the temperature from AERMET output from 824 NWS sites in the U.S. </a:t>
            </a:r>
            <a:endParaRPr lang="en-US" dirty="0"/>
          </a:p>
        </p:txBody>
      </p:sp>
      <p:sp>
        <p:nvSpPr>
          <p:cNvPr id="4" name="Slide Number Placeholder 3"/>
          <p:cNvSpPr>
            <a:spLocks noGrp="1"/>
          </p:cNvSpPr>
          <p:nvPr>
            <p:ph type="sldNum" sz="quarter" idx="10"/>
          </p:nvPr>
        </p:nvSpPr>
        <p:spPr/>
        <p:txBody>
          <a:bodyPr/>
          <a:lstStyle/>
          <a:p>
            <a:fld id="{B094639B-1D49-E547-A362-C5CBABFD8CD0}" type="slidenum">
              <a:rPr lang="en-US" smtClean="0"/>
              <a:t>7</a:t>
            </a:fld>
            <a:endParaRPr lang="en-US"/>
          </a:p>
        </p:txBody>
      </p:sp>
    </p:spTree>
    <p:extLst>
      <p:ext uri="{BB962C8B-B14F-4D97-AF65-F5344CB8AC3E}">
        <p14:creationId xmlns:p14="http://schemas.microsoft.com/office/powerpoint/2010/main" val="8507497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now we have everything we need, and</a:t>
            </a:r>
            <a:r>
              <a:rPr lang="en-US" baseline="0" dirty="0" smtClean="0"/>
              <a:t> </a:t>
            </a:r>
            <a:r>
              <a:rPr lang="en-US" dirty="0" smtClean="0"/>
              <a:t>we can run the model. And because we are dealing with multiple</a:t>
            </a:r>
            <a:r>
              <a:rPr lang="en-US" baseline="0" dirty="0" smtClean="0"/>
              <a:t> pollutants from the same source, we try to use the AADT, which represents the traffic count, as the emission input to RLINE and scale up the output later based on the emission factor for each pollutant to get the concentration for each pollutant. So basically, we categorize the emission based on road type and we create an emission input file with AADT as emission </a:t>
            </a:r>
            <a:r>
              <a:rPr lang="en-US" baseline="0" smtClean="0"/>
              <a:t>rate </a:t>
            </a:r>
            <a:r>
              <a:rPr lang="en-US" baseline="0" smtClean="0"/>
              <a:t>and </a:t>
            </a:r>
            <a:r>
              <a:rPr lang="en-US" baseline="0" dirty="0" smtClean="0"/>
              <a:t>run the model. So the output we have is not actual concentration, but AADT contribution from each source at each receptor.</a:t>
            </a:r>
            <a:endParaRPr lang="en-US" dirty="0"/>
          </a:p>
        </p:txBody>
      </p:sp>
      <p:sp>
        <p:nvSpPr>
          <p:cNvPr id="4" name="Slide Number Placeholder 3"/>
          <p:cNvSpPr>
            <a:spLocks noGrp="1"/>
          </p:cNvSpPr>
          <p:nvPr>
            <p:ph type="sldNum" sz="quarter" idx="10"/>
          </p:nvPr>
        </p:nvSpPr>
        <p:spPr/>
        <p:txBody>
          <a:bodyPr/>
          <a:lstStyle/>
          <a:p>
            <a:fld id="{B094639B-1D49-E547-A362-C5CBABFD8CD0}" type="slidenum">
              <a:rPr lang="en-US" smtClean="0"/>
              <a:t>8</a:t>
            </a:fld>
            <a:endParaRPr lang="en-US"/>
          </a:p>
        </p:txBody>
      </p:sp>
    </p:spTree>
    <p:extLst>
      <p:ext uri="{BB962C8B-B14F-4D97-AF65-F5344CB8AC3E}">
        <p14:creationId xmlns:p14="http://schemas.microsoft.com/office/powerpoint/2010/main" val="6962206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then we take these</a:t>
            </a:r>
            <a:r>
              <a:rPr lang="en-US" baseline="0" dirty="0" smtClean="0"/>
              <a:t> AADT contribution output, combine them with the emission factor from MOVES, and the traffic information previously mentioned, to scale up these AADT contribution to actual concentration. And we simply sum up over NFC type to get hourly concentration. This equation here describes how we obtain the concentration. Traditionally, we use emission rate, which is traffic count multiplied by emission factor, as model input. With this method, we put AADT in the model first, and then multiplied this AADT contribution with emission factor to get concentration. This process took about 1 hour of computational time to model one county for one month. However, since we are dealing with more than 3000 counties, we have to further simplify this process. </a:t>
            </a:r>
            <a:endParaRPr lang="en-US" dirty="0"/>
          </a:p>
        </p:txBody>
      </p:sp>
      <p:sp>
        <p:nvSpPr>
          <p:cNvPr id="4" name="Slide Number Placeholder 3"/>
          <p:cNvSpPr>
            <a:spLocks noGrp="1"/>
          </p:cNvSpPr>
          <p:nvPr>
            <p:ph type="sldNum" sz="quarter" idx="10"/>
          </p:nvPr>
        </p:nvSpPr>
        <p:spPr/>
        <p:txBody>
          <a:bodyPr/>
          <a:lstStyle/>
          <a:p>
            <a:fld id="{B094639B-1D49-E547-A362-C5CBABFD8CD0}" type="slidenum">
              <a:rPr lang="en-US" smtClean="0"/>
              <a:t>9</a:t>
            </a:fld>
            <a:endParaRPr lang="en-US"/>
          </a:p>
        </p:txBody>
      </p:sp>
    </p:spTree>
    <p:extLst>
      <p:ext uri="{BB962C8B-B14F-4D97-AF65-F5344CB8AC3E}">
        <p14:creationId xmlns:p14="http://schemas.microsoft.com/office/powerpoint/2010/main" val="1774187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3" descr="ppt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20380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lgn="l">
              <a:defRPr sz="4000"/>
            </a:lvl1pPr>
          </a:lstStyle>
          <a:p>
            <a:r>
              <a:rPr lang="en-US" smtClean="0"/>
              <a:t>Click to edit Master title style</a:t>
            </a:r>
            <a:endParaRPr lang="en-US" dirty="0"/>
          </a:p>
        </p:txBody>
      </p:sp>
      <p:sp>
        <p:nvSpPr>
          <p:cNvPr id="3" name="Content Placeholder 2"/>
          <p:cNvSpPr>
            <a:spLocks noGrp="1"/>
          </p:cNvSpPr>
          <p:nvPr>
            <p:ph idx="1"/>
          </p:nvPr>
        </p:nvSpPr>
        <p:spPr>
          <a:xfrm>
            <a:off x="457200" y="1600201"/>
            <a:ext cx="8229600" cy="4082066"/>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7155409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4" Type="http://schemas.openxmlformats.org/officeDocument/2006/relationships/image" Target="../media/image1.jpeg"/><Relationship Id="rId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8" descr="ppt_bg.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clrChange>
              <a:clrFrom>
                <a:srgbClr val="FFFFFF"/>
              </a:clrFrom>
              <a:clrTo>
                <a:srgbClr val="FFFFFF">
                  <a:alpha val="0"/>
                </a:srgbClr>
              </a:clrTo>
            </a:clrChange>
          </a:blip>
          <a:stretch>
            <a:fillRect/>
          </a:stretch>
        </p:blipFill>
        <p:spPr>
          <a:xfrm>
            <a:off x="7142890" y="0"/>
            <a:ext cx="2001110" cy="597647"/>
          </a:xfrm>
          <a:prstGeom prst="rect">
            <a:avLst/>
          </a:prstGeom>
        </p:spPr>
      </p:pic>
    </p:spTree>
  </p:cSld>
  <p:clrMap bg1="lt1" tx1="dk1" bg2="lt2" tx2="dk2" accent1="accent1" accent2="accent2" accent3="accent3" accent4="accent4" accent5="accent5" accent6="accent6" hlink="hlink" folHlink="folHlink"/>
  <p:sldLayoutIdLst>
    <p:sldLayoutId id="2147483653" r:id="rId1"/>
    <p:sldLayoutId id="2147483652" r:id="rId2"/>
  </p:sldLayoutIdLst>
  <p:txStyles>
    <p:titleStyle>
      <a:lvl1pPr algn="ctr" defTabSz="457200" rtl="0" eaLnBrk="1" fontAlgn="base" hangingPunct="1">
        <a:spcBef>
          <a:spcPct val="0"/>
        </a:spcBef>
        <a:spcAft>
          <a:spcPct val="0"/>
        </a:spcAft>
        <a:defRPr sz="4400" kern="1200">
          <a:solidFill>
            <a:schemeClr val="tx1"/>
          </a:solidFill>
          <a:latin typeface="+mj-lt"/>
          <a:ea typeface="ヒラギノ角ゴ Pro W3" charset="0"/>
          <a:cs typeface="ヒラギノ角ゴ Pro W3" charset="0"/>
        </a:defRPr>
      </a:lvl1pPr>
      <a:lvl2pPr algn="ctr" defTabSz="457200" rtl="0" eaLnBrk="1" fontAlgn="base" hangingPunct="1">
        <a:spcBef>
          <a:spcPct val="0"/>
        </a:spcBef>
        <a:spcAft>
          <a:spcPct val="0"/>
        </a:spcAft>
        <a:defRPr sz="4400">
          <a:solidFill>
            <a:schemeClr val="tx1"/>
          </a:solidFill>
          <a:latin typeface="Calibri" charset="0"/>
          <a:ea typeface="ヒラギノ角ゴ Pro W3" charset="0"/>
          <a:cs typeface="ヒラギノ角ゴ Pro W3" charset="0"/>
        </a:defRPr>
      </a:lvl2pPr>
      <a:lvl3pPr algn="ctr" defTabSz="457200" rtl="0" eaLnBrk="1" fontAlgn="base" hangingPunct="1">
        <a:spcBef>
          <a:spcPct val="0"/>
        </a:spcBef>
        <a:spcAft>
          <a:spcPct val="0"/>
        </a:spcAft>
        <a:defRPr sz="4400">
          <a:solidFill>
            <a:schemeClr val="tx1"/>
          </a:solidFill>
          <a:latin typeface="Calibri" charset="0"/>
          <a:ea typeface="ヒラギノ角ゴ Pro W3" charset="0"/>
          <a:cs typeface="ヒラギノ角ゴ Pro W3" charset="0"/>
        </a:defRPr>
      </a:lvl3pPr>
      <a:lvl4pPr algn="ctr" defTabSz="457200" rtl="0" eaLnBrk="1" fontAlgn="base" hangingPunct="1">
        <a:spcBef>
          <a:spcPct val="0"/>
        </a:spcBef>
        <a:spcAft>
          <a:spcPct val="0"/>
        </a:spcAft>
        <a:defRPr sz="4400">
          <a:solidFill>
            <a:schemeClr val="tx1"/>
          </a:solidFill>
          <a:latin typeface="Calibri" charset="0"/>
          <a:ea typeface="ヒラギノ角ゴ Pro W3" charset="0"/>
          <a:cs typeface="ヒラギノ角ゴ Pro W3" charset="0"/>
        </a:defRPr>
      </a:lvl4pPr>
      <a:lvl5pPr algn="ctr" defTabSz="457200" rtl="0" eaLnBrk="1" fontAlgn="base" hangingPunct="1">
        <a:spcBef>
          <a:spcPct val="0"/>
        </a:spcBef>
        <a:spcAft>
          <a:spcPct val="0"/>
        </a:spcAft>
        <a:defRPr sz="4400">
          <a:solidFill>
            <a:schemeClr val="tx1"/>
          </a:solidFill>
          <a:latin typeface="Calibri" charset="0"/>
          <a:ea typeface="ヒラギノ角ゴ Pro W3" charset="0"/>
          <a:cs typeface="ヒラギノ角ゴ Pro W3" charset="0"/>
        </a:defRPr>
      </a:lvl5pPr>
      <a:lvl6pPr marL="457200" algn="ctr" defTabSz="457200" rtl="0" eaLnBrk="1" fontAlgn="base" hangingPunct="1">
        <a:spcBef>
          <a:spcPct val="0"/>
        </a:spcBef>
        <a:spcAft>
          <a:spcPct val="0"/>
        </a:spcAft>
        <a:defRPr sz="4400">
          <a:solidFill>
            <a:schemeClr val="tx1"/>
          </a:solidFill>
          <a:latin typeface="Calibri" charset="0"/>
          <a:ea typeface="ヒラギノ角ゴ Pro W3" charset="0"/>
          <a:cs typeface="ヒラギノ角ゴ Pro W3" charset="0"/>
        </a:defRPr>
      </a:lvl6pPr>
      <a:lvl7pPr marL="914400" algn="ctr" defTabSz="457200" rtl="0" eaLnBrk="1" fontAlgn="base" hangingPunct="1">
        <a:spcBef>
          <a:spcPct val="0"/>
        </a:spcBef>
        <a:spcAft>
          <a:spcPct val="0"/>
        </a:spcAft>
        <a:defRPr sz="4400">
          <a:solidFill>
            <a:schemeClr val="tx1"/>
          </a:solidFill>
          <a:latin typeface="Calibri" charset="0"/>
          <a:ea typeface="ヒラギノ角ゴ Pro W3" charset="0"/>
          <a:cs typeface="ヒラギノ角ゴ Pro W3" charset="0"/>
        </a:defRPr>
      </a:lvl7pPr>
      <a:lvl8pPr marL="1371600" algn="ctr" defTabSz="457200" rtl="0" eaLnBrk="1" fontAlgn="base" hangingPunct="1">
        <a:spcBef>
          <a:spcPct val="0"/>
        </a:spcBef>
        <a:spcAft>
          <a:spcPct val="0"/>
        </a:spcAft>
        <a:defRPr sz="4400">
          <a:solidFill>
            <a:schemeClr val="tx1"/>
          </a:solidFill>
          <a:latin typeface="Calibri" charset="0"/>
          <a:ea typeface="ヒラギノ角ゴ Pro W3" charset="0"/>
          <a:cs typeface="ヒラギノ角ゴ Pro W3" charset="0"/>
        </a:defRPr>
      </a:lvl8pPr>
      <a:lvl9pPr marL="1828800" algn="ctr" defTabSz="457200" rtl="0" eaLnBrk="1" fontAlgn="base" hangingPunct="1">
        <a:spcBef>
          <a:spcPct val="0"/>
        </a:spcBef>
        <a:spcAft>
          <a:spcPct val="0"/>
        </a:spcAft>
        <a:defRPr sz="4400">
          <a:solidFill>
            <a:schemeClr val="tx1"/>
          </a:solidFill>
          <a:latin typeface="Calibri" charset="0"/>
          <a:ea typeface="ヒラギノ角ゴ Pro W3" charset="0"/>
          <a:cs typeface="ヒラギノ角ゴ Pro W3"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ヒラギノ角ゴ Pro W3" charset="0"/>
          <a:cs typeface="ヒラギノ角ゴ Pro W3"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ヒラギノ角ゴ Pro W3"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ヒラギノ角ゴ Pro W3"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ヒラギノ角ゴ Pro W3"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ヒラギノ角ゴ Pro W3"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chart" Target="../charts/char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tiff"/><Relationship Id="rId5" Type="http://schemas.openxmlformats.org/officeDocument/2006/relationships/image" Target="../media/image14.tiff"/><Relationship Id="rId6" Type="http://schemas.openxmlformats.org/officeDocument/2006/relationships/image" Target="../media/image15.tif"/><Relationship Id="rId7" Type="http://schemas.openxmlformats.org/officeDocument/2006/relationships/image" Target="../media/image16.tif"/><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7.tif"/><Relationship Id="rId4" Type="http://schemas.openxmlformats.org/officeDocument/2006/relationships/image" Target="../media/image18.tif"/><Relationship Id="rId5" Type="http://schemas.openxmlformats.org/officeDocument/2006/relationships/image" Target="../media/image19.tif"/><Relationship Id="rId6" Type="http://schemas.openxmlformats.org/officeDocument/2006/relationships/image" Target="../media/image20.png"/><Relationship Id="rId7" Type="http://schemas.openxmlformats.org/officeDocument/2006/relationships/image" Target="../media/image21.png"/><Relationship Id="rId8"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23.tif"/><Relationship Id="rId4" Type="http://schemas.openxmlformats.org/officeDocument/2006/relationships/image" Target="../media/image24.tif"/><Relationship Id="rId5" Type="http://schemas.openxmlformats.org/officeDocument/2006/relationships/image" Target="../media/image25.tif"/><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29.tif"/><Relationship Id="rId4" Type="http://schemas.openxmlformats.org/officeDocument/2006/relationships/image" Target="../media/image30.tif"/><Relationship Id="rId5" Type="http://schemas.openxmlformats.org/officeDocument/2006/relationships/image" Target="../media/image31.tif"/><Relationship Id="rId6" Type="http://schemas.openxmlformats.org/officeDocument/2006/relationships/image" Target="../media/image32.tif"/><Relationship Id="rId7" Type="http://schemas.openxmlformats.org/officeDocument/2006/relationships/image" Target="../media/image33.tif"/><Relationship Id="rId8" Type="http://schemas.openxmlformats.org/officeDocument/2006/relationships/image" Target="../media/image34.tif"/><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35.tif"/><Relationship Id="rId4" Type="http://schemas.openxmlformats.org/officeDocument/2006/relationships/image" Target="../media/image36.tif"/><Relationship Id="rId5" Type="http://schemas.openxmlformats.org/officeDocument/2006/relationships/image" Target="../media/image37.tif"/><Relationship Id="rId6" Type="http://schemas.openxmlformats.org/officeDocument/2006/relationships/image" Target="../media/image38.tif"/><Relationship Id="rId7" Type="http://schemas.openxmlformats.org/officeDocument/2006/relationships/image" Target="../media/image39.tif"/><Relationship Id="rId8" Type="http://schemas.openxmlformats.org/officeDocument/2006/relationships/image" Target="../media/image40.tif"/><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image" Target="../media/image4.emf"/><Relationship Id="rId5" Type="http://schemas.openxmlformats.org/officeDocument/2006/relationships/chart" Target="../charts/chart2.xml"/><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epa.gov/airtoxics/nata2005/tables.html"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chart" Target="../charts/chart5.xml"/><Relationship Id="rId4" Type="http://schemas.openxmlformats.org/officeDocument/2006/relationships/chart" Target="../charts/chart6.xml"/><Relationship Id="rId5" Type="http://schemas.openxmlformats.org/officeDocument/2006/relationships/chart" Target="../charts/chart7.xml"/><Relationship Id="rId1" Type="http://schemas.openxmlformats.org/officeDocument/2006/relationships/slideLayout" Target="../slideLayouts/slideLayout2.xml"/><Relationship Id="rId2" Type="http://schemas.openxmlformats.org/officeDocument/2006/relationships/chart" Target="../charts/char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tiff"/><Relationship Id="rId3" Type="http://schemas.openxmlformats.org/officeDocument/2006/relationships/image" Target="../media/image4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chart" Target="../charts/chart9.xml"/><Relationship Id="rId4" Type="http://schemas.openxmlformats.org/officeDocument/2006/relationships/chart" Target="../charts/chart10.xml"/><Relationship Id="rId5" Type="http://schemas.openxmlformats.org/officeDocument/2006/relationships/chart" Target="../charts/chart11.xml"/><Relationship Id="rId1" Type="http://schemas.openxmlformats.org/officeDocument/2006/relationships/slideLayout" Target="../slideLayouts/slideLayout2.xml"/><Relationship Id="rId2" Type="http://schemas.openxmlformats.org/officeDocument/2006/relationships/chart" Target="../charts/char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 Id="rId3" Type="http://schemas.openxmlformats.org/officeDocument/2006/relationships/image" Target="../media/image44.ti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4" Type="http://schemas.openxmlformats.org/officeDocument/2006/relationships/image" Target="../media/image7.emf"/><Relationship Id="rId5" Type="http://schemas.openxmlformats.org/officeDocument/2006/relationships/image" Target="../media/image8.emf"/><Relationship Id="rId6" Type="http://schemas.openxmlformats.org/officeDocument/2006/relationships/image" Target="../media/image9.emf"/><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package" Target="../embeddings/Microsoft_Word_Document1.docx"/><Relationship Id="rId5" Type="http://schemas.openxmlformats.org/officeDocument/2006/relationships/image" Target="../media/image10.emf"/><Relationship Id="rId6" Type="http://schemas.openxmlformats.org/officeDocument/2006/relationships/package" Target="../embeddings/Microsoft_Word_Document2.docx"/><Relationship Id="rId7" Type="http://schemas.openxmlformats.org/officeDocument/2006/relationships/image" Target="../media/image11.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3"/>
          <p:cNvSpPr>
            <a:spLocks noChangeArrowheads="1"/>
          </p:cNvSpPr>
          <p:nvPr/>
        </p:nvSpPr>
        <p:spPr bwMode="auto">
          <a:xfrm>
            <a:off x="229961" y="4794580"/>
            <a:ext cx="8914039" cy="120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400" dirty="0" smtClean="0"/>
              <a:t>Shih Ying Chang</a:t>
            </a:r>
            <a:r>
              <a:rPr lang="en-US" sz="2400" baseline="30000" dirty="0" smtClean="0"/>
              <a:t>1</a:t>
            </a:r>
            <a:r>
              <a:rPr lang="en-US" sz="2400" dirty="0" smtClean="0"/>
              <a:t> (</a:t>
            </a:r>
            <a:r>
              <a:rPr lang="en-US" sz="2400" dirty="0" err="1" smtClean="0"/>
              <a:t>Changsy</a:t>
            </a:r>
            <a:r>
              <a:rPr lang="en-US" sz="2400" dirty="0" smtClean="0"/>
              <a:t>, Presenter)</a:t>
            </a:r>
          </a:p>
          <a:p>
            <a:r>
              <a:rPr lang="en-US" sz="2400" dirty="0" err="1" smtClean="0"/>
              <a:t>Sarav</a:t>
            </a:r>
            <a:r>
              <a:rPr lang="en-US" sz="2400" dirty="0" smtClean="0"/>
              <a:t> Arunachalam</a:t>
            </a:r>
            <a:r>
              <a:rPr lang="en-US" sz="2400" baseline="30000" dirty="0" smtClean="0"/>
              <a:t>1</a:t>
            </a:r>
            <a:r>
              <a:rPr lang="en-US" sz="2400" dirty="0" smtClean="0"/>
              <a:t>, Brian Naess</a:t>
            </a:r>
            <a:r>
              <a:rPr lang="en-US" sz="2400" baseline="30000" dirty="0" smtClean="0"/>
              <a:t>1</a:t>
            </a:r>
            <a:r>
              <a:rPr lang="en-US" sz="2400" dirty="0" smtClean="0"/>
              <a:t>, Kevin Talgo</a:t>
            </a:r>
            <a:r>
              <a:rPr lang="en-US" sz="2400" baseline="30000" dirty="0" smtClean="0"/>
              <a:t>1</a:t>
            </a:r>
            <a:r>
              <a:rPr lang="en-US" sz="2400" dirty="0" smtClean="0"/>
              <a:t>, Alejandro Valencia</a:t>
            </a:r>
            <a:r>
              <a:rPr lang="en-US" sz="2400" baseline="30000" dirty="0" smtClean="0"/>
              <a:t>1</a:t>
            </a:r>
            <a:r>
              <a:rPr lang="en-US" sz="2400" dirty="0" smtClean="0"/>
              <a:t>, </a:t>
            </a:r>
          </a:p>
          <a:p>
            <a:r>
              <a:rPr lang="en-US" sz="2400" dirty="0" err="1" smtClean="0"/>
              <a:t>Vlad</a:t>
            </a:r>
            <a:r>
              <a:rPr lang="en-US" sz="2400" dirty="0" smtClean="0"/>
              <a:t> Isakov</a:t>
            </a:r>
            <a:r>
              <a:rPr lang="en-US" sz="2400" baseline="30000" dirty="0" smtClean="0"/>
              <a:t>2</a:t>
            </a:r>
            <a:r>
              <a:rPr lang="en-US" sz="2400" dirty="0" smtClean="0"/>
              <a:t>, Brad Schultz</a:t>
            </a:r>
            <a:r>
              <a:rPr lang="en-US" sz="2400" baseline="30000" dirty="0" smtClean="0"/>
              <a:t>2</a:t>
            </a:r>
            <a:r>
              <a:rPr lang="en-US" sz="2400" dirty="0" smtClean="0"/>
              <a:t> , and Ted Palma</a:t>
            </a:r>
            <a:r>
              <a:rPr lang="en-US" sz="2400" baseline="30000" dirty="0" smtClean="0"/>
              <a:t>3</a:t>
            </a:r>
            <a:endParaRPr lang="en-US" sz="2400" baseline="30000" dirty="0"/>
          </a:p>
        </p:txBody>
      </p:sp>
      <p:sp>
        <p:nvSpPr>
          <p:cNvPr id="3074" name="Rectangle 4"/>
          <p:cNvSpPr>
            <a:spLocks noChangeArrowheads="1"/>
          </p:cNvSpPr>
          <p:nvPr/>
        </p:nvSpPr>
        <p:spPr bwMode="auto">
          <a:xfrm>
            <a:off x="229961" y="2487025"/>
            <a:ext cx="8533039"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3600" dirty="0"/>
              <a:t>A Modeling Framework for Improved Characterization of Near-Road Air Quality at Fine Scales for Nationwide Exposure Assessment </a:t>
            </a:r>
          </a:p>
        </p:txBody>
      </p:sp>
      <p:sp>
        <p:nvSpPr>
          <p:cNvPr id="4" name="Rectangle 3"/>
          <p:cNvSpPr>
            <a:spLocks noChangeArrowheads="1"/>
          </p:cNvSpPr>
          <p:nvPr/>
        </p:nvSpPr>
        <p:spPr bwMode="auto">
          <a:xfrm>
            <a:off x="229961" y="5889043"/>
            <a:ext cx="726352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342900" indent="-342900">
              <a:buAutoNum type="arabicPeriod"/>
            </a:pPr>
            <a:r>
              <a:rPr lang="en-US" sz="1600" dirty="0" smtClean="0"/>
              <a:t>Institute for </a:t>
            </a:r>
            <a:r>
              <a:rPr lang="en-US" sz="1600" dirty="0"/>
              <a:t>t</a:t>
            </a:r>
            <a:r>
              <a:rPr lang="en-US" sz="1600" dirty="0" smtClean="0"/>
              <a:t>he Environment, University of North Carolina</a:t>
            </a:r>
          </a:p>
          <a:p>
            <a:pPr marL="342900" indent="-342900">
              <a:buAutoNum type="arabicPeriod"/>
            </a:pPr>
            <a:r>
              <a:rPr lang="en-US" sz="1600" dirty="0" smtClean="0"/>
              <a:t>Office of Research and Development, U.S. Environmental Protection Agency</a:t>
            </a:r>
          </a:p>
          <a:p>
            <a:pPr marL="342900" indent="-342900">
              <a:buAutoNum type="arabicPeriod"/>
            </a:pPr>
            <a:r>
              <a:rPr lang="en-US" sz="1600" dirty="0" smtClean="0"/>
              <a:t>Office of Air Quality Planning &amp; Standards, U.S. Environmental Protection Agency</a:t>
            </a:r>
            <a:endParaRPr lang="en-US" sz="1600"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22553"/>
            <a:ext cx="8229600" cy="777648"/>
          </a:xfrm>
        </p:spPr>
        <p:txBody>
          <a:bodyPr/>
          <a:lstStyle/>
          <a:p>
            <a:r>
              <a:rPr lang="en-US" dirty="0" err="1" smtClean="0"/>
              <a:t>STability</a:t>
            </a:r>
            <a:r>
              <a:rPr lang="en-US" dirty="0" smtClean="0"/>
              <a:t> </a:t>
            </a:r>
            <a:r>
              <a:rPr lang="en-US" dirty="0" err="1" smtClean="0"/>
              <a:t>ARray</a:t>
            </a:r>
            <a:r>
              <a:rPr lang="en-US" dirty="0" smtClean="0"/>
              <a:t> (STAR)</a:t>
            </a:r>
            <a:endParaRPr lang="en-US" dirty="0"/>
          </a:p>
        </p:txBody>
      </p:sp>
      <p:sp>
        <p:nvSpPr>
          <p:cNvPr id="3" name="Content Placeholder 2"/>
          <p:cNvSpPr>
            <a:spLocks noGrp="1"/>
          </p:cNvSpPr>
          <p:nvPr>
            <p:ph idx="1"/>
          </p:nvPr>
        </p:nvSpPr>
        <p:spPr>
          <a:xfrm>
            <a:off x="161138" y="1600201"/>
            <a:ext cx="8855862" cy="1250243"/>
          </a:xfrm>
        </p:spPr>
        <p:txBody>
          <a:bodyPr>
            <a:normAutofit fontScale="70000" lnSpcReduction="20000"/>
          </a:bodyPr>
          <a:lstStyle/>
          <a:p>
            <a:r>
              <a:rPr lang="en-US" dirty="0" smtClean="0"/>
              <a:t>RLINE—meteorology</a:t>
            </a:r>
          </a:p>
          <a:p>
            <a:pPr lvl="1"/>
            <a:r>
              <a:rPr lang="en-US" dirty="0" err="1" smtClean="0"/>
              <a:t>STability</a:t>
            </a:r>
            <a:r>
              <a:rPr lang="en-US" dirty="0" smtClean="0"/>
              <a:t> </a:t>
            </a:r>
            <a:r>
              <a:rPr lang="en-US" dirty="0" err="1" smtClean="0"/>
              <a:t>ARray</a:t>
            </a:r>
            <a:r>
              <a:rPr lang="en-US" dirty="0" smtClean="0"/>
              <a:t> (STAR) Approach</a:t>
            </a:r>
          </a:p>
          <a:p>
            <a:pPr lvl="2"/>
            <a:r>
              <a:rPr lang="en-US" dirty="0" smtClean="0"/>
              <a:t>Use representative hours instead of actual hourly meteorological data</a:t>
            </a:r>
          </a:p>
          <a:p>
            <a:pPr lvl="2"/>
            <a:r>
              <a:rPr lang="en-US" dirty="0" smtClean="0"/>
              <a:t>Scale model output to annual average concentration </a:t>
            </a:r>
            <a:r>
              <a:rPr lang="en-US" dirty="0"/>
              <a:t>u</a:t>
            </a:r>
            <a:r>
              <a:rPr lang="en-US" dirty="0" smtClean="0"/>
              <a:t>sing weights</a:t>
            </a:r>
          </a:p>
          <a:p>
            <a:pPr lvl="2"/>
            <a:endParaRPr lang="en-US" dirty="0"/>
          </a:p>
        </p:txBody>
      </p:sp>
      <p:sp>
        <p:nvSpPr>
          <p:cNvPr id="4" name="Slide Number Placeholder 3"/>
          <p:cNvSpPr>
            <a:spLocks noGrp="1"/>
          </p:cNvSpPr>
          <p:nvPr>
            <p:ph type="sldNum" sz="quarter" idx="4294967295"/>
          </p:nvPr>
        </p:nvSpPr>
        <p:spPr>
          <a:xfrm>
            <a:off x="7897906" y="6275668"/>
            <a:ext cx="990600" cy="365125"/>
          </a:xfrm>
          <a:prstGeom prst="rect">
            <a:avLst/>
          </a:prstGeom>
        </p:spPr>
        <p:txBody>
          <a:bodyPr/>
          <a:lstStyle/>
          <a:p>
            <a:fld id="{7F5CE407-6216-4202-80E4-A30DC2F709B2}" type="slidenum">
              <a:rPr lang="en-US" smtClean="0"/>
              <a:pPr/>
              <a:t>10</a:t>
            </a:fld>
            <a:endParaRPr lang="en-US"/>
          </a:p>
        </p:txBody>
      </p:sp>
      <p:sp>
        <p:nvSpPr>
          <p:cNvPr id="5" name="TextBox 4"/>
          <p:cNvSpPr txBox="1"/>
          <p:nvPr/>
        </p:nvSpPr>
        <p:spPr>
          <a:xfrm>
            <a:off x="1061488" y="3195910"/>
            <a:ext cx="2988138" cy="461665"/>
          </a:xfrm>
          <a:prstGeom prst="rect">
            <a:avLst/>
          </a:prstGeom>
          <a:solidFill>
            <a:schemeClr val="tx2">
              <a:lumMod val="50000"/>
              <a:lumOff val="50000"/>
            </a:schemeClr>
          </a:solidFill>
          <a:ln>
            <a:solidFill>
              <a:schemeClr val="tx1"/>
            </a:solidFill>
          </a:ln>
        </p:spPr>
        <p:txBody>
          <a:bodyPr wrap="square" rtlCol="0">
            <a:spAutoFit/>
          </a:bodyPr>
          <a:lstStyle/>
          <a:p>
            <a:r>
              <a:rPr lang="en-US" sz="2400" dirty="0" smtClean="0">
                <a:solidFill>
                  <a:srgbClr val="FFFF00"/>
                </a:solidFill>
              </a:rPr>
              <a:t>1 year: 8760 hours </a:t>
            </a:r>
            <a:endParaRPr lang="en-US" sz="2400" dirty="0">
              <a:solidFill>
                <a:srgbClr val="FFFF00"/>
              </a:solidFill>
            </a:endParaRPr>
          </a:p>
        </p:txBody>
      </p:sp>
      <p:sp>
        <p:nvSpPr>
          <p:cNvPr id="6" name="TextBox 5"/>
          <p:cNvSpPr txBox="1"/>
          <p:nvPr/>
        </p:nvSpPr>
        <p:spPr>
          <a:xfrm>
            <a:off x="161137" y="4163086"/>
            <a:ext cx="4573585" cy="461665"/>
          </a:xfrm>
          <a:prstGeom prst="rect">
            <a:avLst/>
          </a:prstGeom>
          <a:solidFill>
            <a:schemeClr val="tx2">
              <a:lumMod val="50000"/>
              <a:lumOff val="50000"/>
            </a:schemeClr>
          </a:solidFill>
          <a:ln>
            <a:solidFill>
              <a:schemeClr val="tx1"/>
            </a:solidFill>
          </a:ln>
        </p:spPr>
        <p:txBody>
          <a:bodyPr wrap="square" rtlCol="0">
            <a:spAutoFit/>
          </a:bodyPr>
          <a:lstStyle/>
          <a:p>
            <a:pPr algn="ctr"/>
            <a:r>
              <a:rPr lang="en-US" sz="1200" dirty="0" err="1" smtClean="0">
                <a:solidFill>
                  <a:srgbClr val="FFFF00"/>
                </a:solidFill>
              </a:rPr>
              <a:t>Monin-Obukhov</a:t>
            </a:r>
            <a:r>
              <a:rPr lang="en-US" sz="1200" dirty="0" smtClean="0">
                <a:solidFill>
                  <a:srgbClr val="FFFF00"/>
                </a:solidFill>
              </a:rPr>
              <a:t> length: 5 categories</a:t>
            </a:r>
          </a:p>
          <a:p>
            <a:pPr algn="ctr"/>
            <a:r>
              <a:rPr lang="en-US" sz="1200" dirty="0" smtClean="0">
                <a:solidFill>
                  <a:srgbClr val="FFFF00"/>
                </a:solidFill>
              </a:rPr>
              <a:t>Unstable, Slightly Unstable, Neutral, Slightly Stable, Stable</a:t>
            </a:r>
            <a:endParaRPr lang="en-US" sz="1200" dirty="0">
              <a:solidFill>
                <a:srgbClr val="FFFF00"/>
              </a:solidFill>
            </a:endParaRPr>
          </a:p>
        </p:txBody>
      </p:sp>
      <p:sp>
        <p:nvSpPr>
          <p:cNvPr id="7" name="TextBox 6"/>
          <p:cNvSpPr txBox="1"/>
          <p:nvPr/>
        </p:nvSpPr>
        <p:spPr>
          <a:xfrm>
            <a:off x="918108" y="4680554"/>
            <a:ext cx="2916920" cy="461665"/>
          </a:xfrm>
          <a:prstGeom prst="rect">
            <a:avLst/>
          </a:prstGeom>
          <a:solidFill>
            <a:schemeClr val="tx2">
              <a:lumMod val="50000"/>
              <a:lumOff val="50000"/>
            </a:schemeClr>
          </a:solidFill>
          <a:ln>
            <a:solidFill>
              <a:schemeClr val="tx1"/>
            </a:solidFill>
          </a:ln>
        </p:spPr>
        <p:txBody>
          <a:bodyPr wrap="square" rtlCol="0">
            <a:spAutoFit/>
          </a:bodyPr>
          <a:lstStyle/>
          <a:p>
            <a:pPr algn="ctr"/>
            <a:r>
              <a:rPr lang="en-US" sz="1200" dirty="0" smtClean="0">
                <a:solidFill>
                  <a:srgbClr val="FFFF00"/>
                </a:solidFill>
              </a:rPr>
              <a:t>Wind Direction: 4 categories</a:t>
            </a:r>
          </a:p>
          <a:p>
            <a:pPr algn="ctr"/>
            <a:r>
              <a:rPr lang="en-US" sz="1200" dirty="0" smtClean="0">
                <a:solidFill>
                  <a:srgbClr val="FFFF00"/>
                </a:solidFill>
              </a:rPr>
              <a:t>North, East, South, West</a:t>
            </a:r>
            <a:endParaRPr lang="en-US" sz="1200" dirty="0">
              <a:solidFill>
                <a:srgbClr val="FFFF00"/>
              </a:solidFill>
            </a:endParaRPr>
          </a:p>
        </p:txBody>
      </p:sp>
      <p:sp>
        <p:nvSpPr>
          <p:cNvPr id="8" name="TextBox 7"/>
          <p:cNvSpPr txBox="1"/>
          <p:nvPr/>
        </p:nvSpPr>
        <p:spPr>
          <a:xfrm>
            <a:off x="1516217" y="5212363"/>
            <a:ext cx="2078679" cy="461665"/>
          </a:xfrm>
          <a:prstGeom prst="rect">
            <a:avLst/>
          </a:prstGeom>
          <a:solidFill>
            <a:schemeClr val="tx2">
              <a:lumMod val="50000"/>
              <a:lumOff val="50000"/>
            </a:schemeClr>
          </a:solidFill>
          <a:ln>
            <a:solidFill>
              <a:schemeClr val="tx1"/>
            </a:solidFill>
          </a:ln>
        </p:spPr>
        <p:txBody>
          <a:bodyPr wrap="square" rtlCol="0">
            <a:spAutoFit/>
          </a:bodyPr>
          <a:lstStyle/>
          <a:p>
            <a:r>
              <a:rPr lang="en-US" sz="1200" dirty="0" smtClean="0">
                <a:solidFill>
                  <a:srgbClr val="FFFF00"/>
                </a:solidFill>
              </a:rPr>
              <a:t>Wind Speed: 5 categories</a:t>
            </a:r>
          </a:p>
          <a:p>
            <a:r>
              <a:rPr lang="en-US" sz="1200" dirty="0" smtClean="0">
                <a:solidFill>
                  <a:srgbClr val="FFFF00"/>
                </a:solidFill>
              </a:rPr>
              <a:t> 0~1, 1~2, 2~4, 4~7, &gt;7</a:t>
            </a:r>
            <a:endParaRPr lang="en-US" sz="1200" dirty="0">
              <a:solidFill>
                <a:srgbClr val="FFFF00"/>
              </a:solidFill>
            </a:endParaRPr>
          </a:p>
        </p:txBody>
      </p:sp>
      <p:sp>
        <p:nvSpPr>
          <p:cNvPr id="9" name="Rectangle 8"/>
          <p:cNvSpPr/>
          <p:nvPr/>
        </p:nvSpPr>
        <p:spPr>
          <a:xfrm>
            <a:off x="49832" y="4029043"/>
            <a:ext cx="4804389" cy="1784731"/>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Arrow Connector 9"/>
          <p:cNvCxnSpPr>
            <a:stCxn id="5" idx="2"/>
          </p:cNvCxnSpPr>
          <p:nvPr/>
        </p:nvCxnSpPr>
        <p:spPr>
          <a:xfrm>
            <a:off x="2555557" y="3657575"/>
            <a:ext cx="0" cy="371468"/>
          </a:xfrm>
          <a:prstGeom prst="straightConnector1">
            <a:avLst/>
          </a:prstGeom>
          <a:ln w="60325">
            <a:solidFill>
              <a:schemeClr val="tx2">
                <a:lumMod val="50000"/>
                <a:lumOff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2555557" y="5813774"/>
            <a:ext cx="0" cy="366301"/>
          </a:xfrm>
          <a:prstGeom prst="straightConnector1">
            <a:avLst/>
          </a:prstGeom>
          <a:ln w="60325">
            <a:solidFill>
              <a:schemeClr val="tx2">
                <a:lumMod val="50000"/>
                <a:lumOff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1120112" y="6176162"/>
            <a:ext cx="2870890" cy="461665"/>
          </a:xfrm>
          <a:prstGeom prst="rect">
            <a:avLst/>
          </a:prstGeom>
          <a:solidFill>
            <a:schemeClr val="tx2">
              <a:lumMod val="50000"/>
              <a:lumOff val="50000"/>
            </a:schemeClr>
          </a:solidFill>
          <a:ln>
            <a:solidFill>
              <a:schemeClr val="tx1"/>
            </a:solidFill>
          </a:ln>
        </p:spPr>
        <p:txBody>
          <a:bodyPr wrap="square" rtlCol="0">
            <a:spAutoFit/>
          </a:bodyPr>
          <a:lstStyle/>
          <a:p>
            <a:r>
              <a:rPr lang="en-US" sz="2400" dirty="0" smtClean="0">
                <a:solidFill>
                  <a:srgbClr val="FFFF00"/>
                </a:solidFill>
              </a:rPr>
              <a:t>1 year: 100 hours </a:t>
            </a:r>
            <a:endParaRPr lang="en-US" sz="2400" dirty="0">
              <a:solidFill>
                <a:srgbClr val="FFFF00"/>
              </a:solidFill>
            </a:endParaRPr>
          </a:p>
        </p:txBody>
      </p:sp>
      <p:graphicFrame>
        <p:nvGraphicFramePr>
          <p:cNvPr id="23" name="Chart 22"/>
          <p:cNvGraphicFramePr>
            <a:graphicFrameLocks/>
          </p:cNvGraphicFramePr>
          <p:nvPr>
            <p:extLst>
              <p:ext uri="{D42A27DB-BD31-4B8C-83A1-F6EECF244321}">
                <p14:modId xmlns:p14="http://schemas.microsoft.com/office/powerpoint/2010/main" val="1484439907"/>
              </p:ext>
            </p:extLst>
          </p:nvPr>
        </p:nvGraphicFramePr>
        <p:xfrm>
          <a:off x="5545666" y="4029043"/>
          <a:ext cx="3160888" cy="1784732"/>
        </p:xfrm>
        <a:graphic>
          <a:graphicData uri="http://schemas.openxmlformats.org/drawingml/2006/chart">
            <c:chart xmlns:c="http://schemas.openxmlformats.org/drawingml/2006/chart" xmlns:r="http://schemas.openxmlformats.org/officeDocument/2006/relationships" r:id="rId3"/>
          </a:graphicData>
        </a:graphic>
      </p:graphicFrame>
      <p:cxnSp>
        <p:nvCxnSpPr>
          <p:cNvPr id="24" name="Straight Arrow Connector 23"/>
          <p:cNvCxnSpPr>
            <a:stCxn id="9" idx="3"/>
            <a:endCxn id="23" idx="1"/>
          </p:cNvCxnSpPr>
          <p:nvPr/>
        </p:nvCxnSpPr>
        <p:spPr>
          <a:xfrm>
            <a:off x="4854221" y="4921409"/>
            <a:ext cx="691445" cy="0"/>
          </a:xfrm>
          <a:prstGeom prst="straightConnector1">
            <a:avLst/>
          </a:prstGeom>
          <a:ln w="60325">
            <a:solidFill>
              <a:schemeClr val="tx2">
                <a:lumMod val="50000"/>
                <a:lumOff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2275014" y="0"/>
            <a:ext cx="4601331" cy="276999"/>
          </a:xfrm>
          <a:prstGeom prst="rect">
            <a:avLst/>
          </a:prstGeom>
        </p:spPr>
        <p:txBody>
          <a:bodyPr wrap="square">
            <a:spAutoFit/>
          </a:bodyPr>
          <a:lstStyle/>
          <a:p>
            <a:r>
              <a:rPr lang="en-US" sz="1200" dirty="0" smtClean="0">
                <a:solidFill>
                  <a:srgbClr val="0000FF"/>
                </a:solidFill>
              </a:rPr>
              <a:t>Step 1</a:t>
            </a:r>
            <a:r>
              <a:rPr lang="en-US" sz="1200" dirty="0">
                <a:solidFill>
                  <a:srgbClr val="0000FF"/>
                </a:solidFill>
              </a:rPr>
              <a:t>: </a:t>
            </a:r>
            <a:r>
              <a:rPr lang="en-US" sz="1200" dirty="0" smtClean="0">
                <a:solidFill>
                  <a:srgbClr val="0000FF"/>
                </a:solidFill>
              </a:rPr>
              <a:t>RLINE-AADT-STAR     </a:t>
            </a:r>
            <a:r>
              <a:rPr lang="en-US" sz="1200" dirty="0" smtClean="0">
                <a:solidFill>
                  <a:srgbClr val="2F97B5"/>
                </a:solidFill>
              </a:rPr>
              <a:t>Step </a:t>
            </a:r>
            <a:r>
              <a:rPr lang="en-US" sz="1200" dirty="0">
                <a:solidFill>
                  <a:srgbClr val="2F97B5"/>
                </a:solidFill>
              </a:rPr>
              <a:t>2</a:t>
            </a:r>
            <a:r>
              <a:rPr lang="en-US" sz="1200" dirty="0" smtClean="0">
                <a:solidFill>
                  <a:srgbClr val="2F97B5"/>
                </a:solidFill>
              </a:rPr>
              <a:t>: STOK     Step 3: Hybrid</a:t>
            </a:r>
            <a:endParaRPr lang="en-US" sz="1200" dirty="0">
              <a:solidFill>
                <a:srgbClr val="2F97B5"/>
              </a:solidFill>
            </a:endParaRPr>
          </a:p>
        </p:txBody>
      </p:sp>
    </p:spTree>
    <p:extLst>
      <p:ext uri="{BB962C8B-B14F-4D97-AF65-F5344CB8AC3E}">
        <p14:creationId xmlns:p14="http://schemas.microsoft.com/office/powerpoint/2010/main" val="337766695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RLINE-STAR</a:t>
            </a:r>
            <a:endParaRPr lang="en-US" dirty="0"/>
          </a:p>
        </p:txBody>
      </p:sp>
      <p:sp>
        <p:nvSpPr>
          <p:cNvPr id="4" name="Slide Number Placeholder 3"/>
          <p:cNvSpPr>
            <a:spLocks noGrp="1"/>
          </p:cNvSpPr>
          <p:nvPr>
            <p:ph type="sldNum" sz="quarter" idx="4294967295"/>
          </p:nvPr>
        </p:nvSpPr>
        <p:spPr>
          <a:xfrm>
            <a:off x="7897906" y="6176895"/>
            <a:ext cx="990600" cy="365125"/>
          </a:xfrm>
          <a:prstGeom prst="rect">
            <a:avLst/>
          </a:prstGeom>
        </p:spPr>
        <p:txBody>
          <a:bodyPr/>
          <a:lstStyle/>
          <a:p>
            <a:fld id="{7F5CE407-6216-4202-80E4-A30DC2F709B2}" type="slidenum">
              <a:rPr lang="en-US" smtClean="0"/>
              <a:pPr/>
              <a:t>11</a:t>
            </a:fld>
            <a:endParaRPr lang="en-US" dirty="0"/>
          </a:p>
        </p:txBody>
      </p:sp>
      <p:sp>
        <p:nvSpPr>
          <p:cNvPr id="5" name="TextBox 4"/>
          <p:cNvSpPr txBox="1"/>
          <p:nvPr/>
        </p:nvSpPr>
        <p:spPr>
          <a:xfrm>
            <a:off x="3405530" y="2688782"/>
            <a:ext cx="1428484" cy="584776"/>
          </a:xfrm>
          <a:prstGeom prst="rect">
            <a:avLst/>
          </a:prstGeom>
          <a:solidFill>
            <a:schemeClr val="tx2">
              <a:lumMod val="50000"/>
              <a:lumOff val="50000"/>
            </a:schemeClr>
          </a:solidFill>
          <a:ln>
            <a:solidFill>
              <a:schemeClr val="tx1"/>
            </a:solidFill>
          </a:ln>
        </p:spPr>
        <p:txBody>
          <a:bodyPr wrap="square" rtlCol="0">
            <a:spAutoFit/>
          </a:bodyPr>
          <a:lstStyle/>
          <a:p>
            <a:r>
              <a:rPr lang="en-US" sz="3200" dirty="0" smtClean="0">
                <a:solidFill>
                  <a:srgbClr val="FFFF00"/>
                </a:solidFill>
              </a:rPr>
              <a:t>RLINE</a:t>
            </a:r>
            <a:endParaRPr lang="en-US" sz="3200" dirty="0">
              <a:solidFill>
                <a:srgbClr val="FFFF00"/>
              </a:solidFill>
            </a:endParaRPr>
          </a:p>
        </p:txBody>
      </p:sp>
      <p:sp>
        <p:nvSpPr>
          <p:cNvPr id="6" name="TextBox 5"/>
          <p:cNvSpPr txBox="1"/>
          <p:nvPr/>
        </p:nvSpPr>
        <p:spPr>
          <a:xfrm>
            <a:off x="5947629" y="2811893"/>
            <a:ext cx="2327546" cy="338554"/>
          </a:xfrm>
          <a:prstGeom prst="rect">
            <a:avLst/>
          </a:prstGeom>
          <a:solidFill>
            <a:schemeClr val="tx2">
              <a:lumMod val="50000"/>
              <a:lumOff val="50000"/>
            </a:schemeClr>
          </a:solidFill>
          <a:ln>
            <a:solidFill>
              <a:schemeClr val="tx1"/>
            </a:solidFill>
          </a:ln>
        </p:spPr>
        <p:txBody>
          <a:bodyPr wrap="square" rtlCol="0">
            <a:spAutoFit/>
          </a:bodyPr>
          <a:lstStyle/>
          <a:p>
            <a:r>
              <a:rPr lang="en-US" sz="1600" dirty="0" smtClean="0">
                <a:solidFill>
                  <a:srgbClr val="FFFF00"/>
                </a:solidFill>
              </a:rPr>
              <a:t>Concentration output</a:t>
            </a:r>
            <a:endParaRPr lang="en-US" sz="1600" dirty="0">
              <a:solidFill>
                <a:srgbClr val="FFFF00"/>
              </a:solidFill>
            </a:endParaRPr>
          </a:p>
        </p:txBody>
      </p:sp>
      <p:cxnSp>
        <p:nvCxnSpPr>
          <p:cNvPr id="7" name="Straight Arrow Connector 6"/>
          <p:cNvCxnSpPr>
            <a:stCxn id="5" idx="3"/>
            <a:endCxn id="6" idx="1"/>
          </p:cNvCxnSpPr>
          <p:nvPr/>
        </p:nvCxnSpPr>
        <p:spPr>
          <a:xfrm>
            <a:off x="4834014" y="2981170"/>
            <a:ext cx="1113615" cy="0"/>
          </a:xfrm>
          <a:prstGeom prst="straightConnector1">
            <a:avLst/>
          </a:prstGeom>
          <a:ln w="60325">
            <a:solidFill>
              <a:schemeClr val="tx2">
                <a:lumMod val="50000"/>
                <a:lumOff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019126" y="2179068"/>
            <a:ext cx="1075486" cy="338554"/>
          </a:xfrm>
          <a:prstGeom prst="rect">
            <a:avLst/>
          </a:prstGeom>
          <a:solidFill>
            <a:schemeClr val="tx2">
              <a:lumMod val="50000"/>
              <a:lumOff val="50000"/>
            </a:schemeClr>
          </a:solidFill>
          <a:ln>
            <a:solidFill>
              <a:schemeClr val="tx1"/>
            </a:solidFill>
          </a:ln>
        </p:spPr>
        <p:txBody>
          <a:bodyPr wrap="square" rtlCol="0">
            <a:spAutoFit/>
          </a:bodyPr>
          <a:lstStyle/>
          <a:p>
            <a:r>
              <a:rPr lang="en-US" sz="1600" dirty="0" smtClean="0">
                <a:solidFill>
                  <a:srgbClr val="FFFF00"/>
                </a:solidFill>
              </a:rPr>
              <a:t>Source</a:t>
            </a:r>
            <a:endParaRPr lang="en-US" sz="1600" dirty="0">
              <a:solidFill>
                <a:srgbClr val="FFFF00"/>
              </a:solidFill>
            </a:endParaRPr>
          </a:p>
        </p:txBody>
      </p:sp>
      <p:cxnSp>
        <p:nvCxnSpPr>
          <p:cNvPr id="9" name="Straight Arrow Connector 8"/>
          <p:cNvCxnSpPr>
            <a:stCxn id="8" idx="3"/>
            <a:endCxn id="5" idx="1"/>
          </p:cNvCxnSpPr>
          <p:nvPr/>
        </p:nvCxnSpPr>
        <p:spPr>
          <a:xfrm>
            <a:off x="2094612" y="2348345"/>
            <a:ext cx="1310918" cy="632825"/>
          </a:xfrm>
          <a:prstGeom prst="straightConnector1">
            <a:avLst/>
          </a:prstGeom>
          <a:ln w="25400">
            <a:solidFill>
              <a:schemeClr val="tx2">
                <a:lumMod val="50000"/>
                <a:lumOff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1019126" y="2811893"/>
            <a:ext cx="1075486" cy="338554"/>
          </a:xfrm>
          <a:prstGeom prst="rect">
            <a:avLst/>
          </a:prstGeom>
          <a:solidFill>
            <a:schemeClr val="tx2">
              <a:lumMod val="50000"/>
              <a:lumOff val="50000"/>
            </a:schemeClr>
          </a:solidFill>
          <a:ln>
            <a:solidFill>
              <a:schemeClr val="tx1"/>
            </a:solidFill>
          </a:ln>
        </p:spPr>
        <p:txBody>
          <a:bodyPr wrap="square" rtlCol="0">
            <a:spAutoFit/>
          </a:bodyPr>
          <a:lstStyle/>
          <a:p>
            <a:r>
              <a:rPr lang="en-US" sz="1600" dirty="0" smtClean="0">
                <a:solidFill>
                  <a:srgbClr val="FFFF00"/>
                </a:solidFill>
              </a:rPr>
              <a:t>Receptor</a:t>
            </a:r>
            <a:endParaRPr lang="en-US" sz="1600" dirty="0">
              <a:solidFill>
                <a:srgbClr val="FFFF00"/>
              </a:solidFill>
            </a:endParaRPr>
          </a:p>
        </p:txBody>
      </p:sp>
      <p:sp>
        <p:nvSpPr>
          <p:cNvPr id="11" name="TextBox 10"/>
          <p:cNvSpPr txBox="1"/>
          <p:nvPr/>
        </p:nvSpPr>
        <p:spPr>
          <a:xfrm>
            <a:off x="696426" y="3456562"/>
            <a:ext cx="1719086" cy="338554"/>
          </a:xfrm>
          <a:prstGeom prst="rect">
            <a:avLst/>
          </a:prstGeom>
          <a:solidFill>
            <a:schemeClr val="tx2">
              <a:lumMod val="50000"/>
              <a:lumOff val="50000"/>
            </a:schemeClr>
          </a:solidFill>
          <a:ln>
            <a:solidFill>
              <a:schemeClr val="tx1"/>
            </a:solidFill>
          </a:ln>
        </p:spPr>
        <p:txBody>
          <a:bodyPr wrap="square" rtlCol="0">
            <a:spAutoFit/>
          </a:bodyPr>
          <a:lstStyle/>
          <a:p>
            <a:r>
              <a:rPr lang="en-US" sz="1600" dirty="0" smtClean="0">
                <a:solidFill>
                  <a:srgbClr val="FFFF00"/>
                </a:solidFill>
              </a:rPr>
              <a:t>STAR 100 hour</a:t>
            </a:r>
            <a:endParaRPr lang="en-US" sz="1600" dirty="0">
              <a:solidFill>
                <a:srgbClr val="FFFF00"/>
              </a:solidFill>
            </a:endParaRPr>
          </a:p>
        </p:txBody>
      </p:sp>
      <p:cxnSp>
        <p:nvCxnSpPr>
          <p:cNvPr id="12" name="Straight Arrow Connector 11"/>
          <p:cNvCxnSpPr>
            <a:stCxn id="10" idx="3"/>
            <a:endCxn id="5" idx="1"/>
          </p:cNvCxnSpPr>
          <p:nvPr/>
        </p:nvCxnSpPr>
        <p:spPr>
          <a:xfrm>
            <a:off x="2094612" y="2981170"/>
            <a:ext cx="1310918" cy="0"/>
          </a:xfrm>
          <a:prstGeom prst="straightConnector1">
            <a:avLst/>
          </a:prstGeom>
          <a:ln w="25400">
            <a:solidFill>
              <a:schemeClr val="tx2">
                <a:lumMod val="50000"/>
                <a:lumOff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stCxn id="11" idx="3"/>
            <a:endCxn id="5" idx="1"/>
          </p:cNvCxnSpPr>
          <p:nvPr/>
        </p:nvCxnSpPr>
        <p:spPr>
          <a:xfrm flipV="1">
            <a:off x="2415512" y="2981170"/>
            <a:ext cx="990018" cy="644669"/>
          </a:xfrm>
          <a:prstGeom prst="straightConnector1">
            <a:avLst/>
          </a:prstGeom>
          <a:ln w="25400">
            <a:solidFill>
              <a:schemeClr val="tx2">
                <a:lumMod val="50000"/>
                <a:lumOff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6" idx="2"/>
            <a:endCxn id="19" idx="0"/>
          </p:cNvCxnSpPr>
          <p:nvPr/>
        </p:nvCxnSpPr>
        <p:spPr>
          <a:xfrm>
            <a:off x="7111402" y="3150447"/>
            <a:ext cx="0" cy="1594383"/>
          </a:xfrm>
          <a:prstGeom prst="straightConnector1">
            <a:avLst/>
          </a:prstGeom>
          <a:ln w="60325">
            <a:solidFill>
              <a:schemeClr val="tx2">
                <a:lumMod val="50000"/>
                <a:lumOff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6398259" y="4744830"/>
            <a:ext cx="1426285" cy="338554"/>
          </a:xfrm>
          <a:prstGeom prst="rect">
            <a:avLst/>
          </a:prstGeom>
          <a:solidFill>
            <a:schemeClr val="tx2">
              <a:lumMod val="50000"/>
              <a:lumOff val="50000"/>
            </a:schemeClr>
          </a:solidFill>
          <a:ln>
            <a:solidFill>
              <a:schemeClr val="tx1"/>
            </a:solidFill>
          </a:ln>
        </p:spPr>
        <p:txBody>
          <a:bodyPr wrap="square" rtlCol="0">
            <a:spAutoFit/>
          </a:bodyPr>
          <a:lstStyle/>
          <a:p>
            <a:r>
              <a:rPr lang="en-US" sz="1600" dirty="0" smtClean="0">
                <a:solidFill>
                  <a:srgbClr val="FFFF00"/>
                </a:solidFill>
              </a:rPr>
              <a:t>Post process</a:t>
            </a:r>
            <a:endParaRPr lang="en-US" sz="1600" dirty="0">
              <a:solidFill>
                <a:srgbClr val="FFFF00"/>
              </a:solidFill>
            </a:endParaRPr>
          </a:p>
        </p:txBody>
      </p:sp>
      <p:sp>
        <p:nvSpPr>
          <p:cNvPr id="20" name="TextBox 19"/>
          <p:cNvSpPr txBox="1"/>
          <p:nvPr/>
        </p:nvSpPr>
        <p:spPr>
          <a:xfrm>
            <a:off x="1283608" y="4621719"/>
            <a:ext cx="4356074" cy="584776"/>
          </a:xfrm>
          <a:prstGeom prst="rect">
            <a:avLst/>
          </a:prstGeom>
          <a:solidFill>
            <a:schemeClr val="tx2">
              <a:lumMod val="50000"/>
              <a:lumOff val="50000"/>
            </a:schemeClr>
          </a:solidFill>
          <a:ln>
            <a:solidFill>
              <a:schemeClr val="tx1"/>
            </a:solidFill>
          </a:ln>
        </p:spPr>
        <p:txBody>
          <a:bodyPr wrap="square" rtlCol="0">
            <a:spAutoFit/>
          </a:bodyPr>
          <a:lstStyle/>
          <a:p>
            <a:r>
              <a:rPr lang="en-US" sz="3200" u="sng" dirty="0" smtClean="0">
                <a:solidFill>
                  <a:srgbClr val="FFFF00"/>
                </a:solidFill>
              </a:rPr>
              <a:t>Annual</a:t>
            </a:r>
            <a:r>
              <a:rPr lang="en-US" sz="3200" dirty="0" smtClean="0">
                <a:solidFill>
                  <a:srgbClr val="FFFF00"/>
                </a:solidFill>
              </a:rPr>
              <a:t> average conc.</a:t>
            </a:r>
            <a:endParaRPr lang="en-US" sz="3200" dirty="0">
              <a:solidFill>
                <a:srgbClr val="FFFF00"/>
              </a:solidFill>
            </a:endParaRPr>
          </a:p>
        </p:txBody>
      </p:sp>
      <p:cxnSp>
        <p:nvCxnSpPr>
          <p:cNvPr id="21" name="Straight Arrow Connector 20"/>
          <p:cNvCxnSpPr>
            <a:stCxn id="19" idx="1"/>
          </p:cNvCxnSpPr>
          <p:nvPr/>
        </p:nvCxnSpPr>
        <p:spPr>
          <a:xfrm flipH="1">
            <a:off x="5639682" y="4914107"/>
            <a:ext cx="758577" cy="0"/>
          </a:xfrm>
          <a:prstGeom prst="straightConnector1">
            <a:avLst/>
          </a:prstGeom>
          <a:ln w="60325">
            <a:solidFill>
              <a:schemeClr val="tx2">
                <a:lumMod val="50000"/>
                <a:lumOff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4834014" y="5206495"/>
            <a:ext cx="3876941" cy="461665"/>
          </a:xfrm>
          <a:prstGeom prst="rect">
            <a:avLst/>
          </a:prstGeom>
          <a:noFill/>
          <a:ln>
            <a:noFill/>
          </a:ln>
        </p:spPr>
        <p:txBody>
          <a:bodyPr wrap="square" rtlCol="0">
            <a:spAutoFit/>
          </a:bodyPr>
          <a:lstStyle/>
          <a:p>
            <a:r>
              <a:rPr lang="en-US" sz="2400" dirty="0" smtClean="0">
                <a:solidFill>
                  <a:srgbClr val="FF0000"/>
                </a:solidFill>
              </a:rPr>
              <a:t>Scale up using weights</a:t>
            </a:r>
            <a:endParaRPr lang="en-US" sz="2400" dirty="0">
              <a:solidFill>
                <a:srgbClr val="FF0000"/>
              </a:solidFill>
            </a:endParaRPr>
          </a:p>
        </p:txBody>
      </p:sp>
      <p:sp>
        <p:nvSpPr>
          <p:cNvPr id="23" name="Rectangle 22"/>
          <p:cNvSpPr/>
          <p:nvPr/>
        </p:nvSpPr>
        <p:spPr>
          <a:xfrm>
            <a:off x="2275014" y="0"/>
            <a:ext cx="4601331" cy="276999"/>
          </a:xfrm>
          <a:prstGeom prst="rect">
            <a:avLst/>
          </a:prstGeom>
        </p:spPr>
        <p:txBody>
          <a:bodyPr wrap="square">
            <a:spAutoFit/>
          </a:bodyPr>
          <a:lstStyle/>
          <a:p>
            <a:r>
              <a:rPr lang="en-US" sz="1200" dirty="0" smtClean="0">
                <a:solidFill>
                  <a:srgbClr val="0000FF"/>
                </a:solidFill>
              </a:rPr>
              <a:t>Step 1</a:t>
            </a:r>
            <a:r>
              <a:rPr lang="en-US" sz="1200" dirty="0">
                <a:solidFill>
                  <a:srgbClr val="0000FF"/>
                </a:solidFill>
              </a:rPr>
              <a:t>: </a:t>
            </a:r>
            <a:r>
              <a:rPr lang="en-US" sz="1200" dirty="0" smtClean="0">
                <a:solidFill>
                  <a:srgbClr val="0000FF"/>
                </a:solidFill>
              </a:rPr>
              <a:t>RLINE-AADT-STAR     </a:t>
            </a:r>
            <a:r>
              <a:rPr lang="en-US" sz="1200" dirty="0" smtClean="0">
                <a:solidFill>
                  <a:srgbClr val="2F97B5"/>
                </a:solidFill>
              </a:rPr>
              <a:t>Step </a:t>
            </a:r>
            <a:r>
              <a:rPr lang="en-US" sz="1200" dirty="0">
                <a:solidFill>
                  <a:srgbClr val="2F97B5"/>
                </a:solidFill>
              </a:rPr>
              <a:t>2</a:t>
            </a:r>
            <a:r>
              <a:rPr lang="en-US" sz="1200" dirty="0" smtClean="0">
                <a:solidFill>
                  <a:srgbClr val="2F97B5"/>
                </a:solidFill>
              </a:rPr>
              <a:t>: STOK     Step </a:t>
            </a:r>
            <a:r>
              <a:rPr lang="en-US" sz="1200" dirty="0">
                <a:solidFill>
                  <a:srgbClr val="2F97B5"/>
                </a:solidFill>
              </a:rPr>
              <a:t>3</a:t>
            </a:r>
            <a:r>
              <a:rPr lang="en-US" sz="1200" dirty="0" smtClean="0">
                <a:solidFill>
                  <a:srgbClr val="2F97B5"/>
                </a:solidFill>
              </a:rPr>
              <a:t>: Hybrid</a:t>
            </a:r>
            <a:endParaRPr lang="en-US" sz="1200" dirty="0">
              <a:solidFill>
                <a:srgbClr val="2F97B5"/>
              </a:solidFill>
            </a:endParaRPr>
          </a:p>
        </p:txBody>
      </p:sp>
    </p:spTree>
    <p:extLst>
      <p:ext uri="{BB962C8B-B14F-4D97-AF65-F5344CB8AC3E}">
        <p14:creationId xmlns:p14="http://schemas.microsoft.com/office/powerpoint/2010/main" val="422484072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380998"/>
            <a:ext cx="8042276" cy="889333"/>
          </a:xfrm>
        </p:spPr>
        <p:txBody>
          <a:bodyPr/>
          <a:lstStyle/>
          <a:p>
            <a:r>
              <a:rPr lang="en-US" dirty="0" smtClean="0"/>
              <a:t>Step 2 &amp; 3</a:t>
            </a:r>
            <a:endParaRPr lang="en-US" dirty="0"/>
          </a:p>
        </p:txBody>
      </p:sp>
      <p:sp>
        <p:nvSpPr>
          <p:cNvPr id="3" name="Content Placeholder 2"/>
          <p:cNvSpPr>
            <a:spLocks noGrp="1"/>
          </p:cNvSpPr>
          <p:nvPr>
            <p:ph idx="1"/>
          </p:nvPr>
        </p:nvSpPr>
        <p:spPr>
          <a:xfrm>
            <a:off x="457200" y="1600201"/>
            <a:ext cx="8229600" cy="4555564"/>
          </a:xfrm>
        </p:spPr>
        <p:txBody>
          <a:bodyPr>
            <a:normAutofit fontScale="70000" lnSpcReduction="20000"/>
          </a:bodyPr>
          <a:lstStyle/>
          <a:p>
            <a:r>
              <a:rPr lang="en-US" dirty="0" smtClean="0"/>
              <a:t>Step 2: Estimate Background concentrations from other sources</a:t>
            </a:r>
          </a:p>
          <a:p>
            <a:pPr lvl="1"/>
            <a:r>
              <a:rPr lang="en-US" dirty="0" err="1" smtClean="0"/>
              <a:t>Spatio</a:t>
            </a:r>
            <a:r>
              <a:rPr lang="en-US" dirty="0" smtClean="0"/>
              <a:t>-Temporal Ordinary </a:t>
            </a:r>
            <a:r>
              <a:rPr lang="en-US" dirty="0" err="1" smtClean="0"/>
              <a:t>Kriging</a:t>
            </a:r>
            <a:r>
              <a:rPr lang="en-US" dirty="0" smtClean="0"/>
              <a:t> (STOK)</a:t>
            </a:r>
          </a:p>
          <a:p>
            <a:pPr lvl="1"/>
            <a:r>
              <a:rPr lang="en-US" dirty="0" smtClean="0"/>
              <a:t>Use </a:t>
            </a:r>
            <a:r>
              <a:rPr lang="en-US" dirty="0" smtClean="0">
                <a:solidFill>
                  <a:srgbClr val="FF0000"/>
                </a:solidFill>
              </a:rPr>
              <a:t>AQS observations as inputs to estimate field of background </a:t>
            </a:r>
            <a:r>
              <a:rPr lang="en-US" dirty="0" smtClean="0"/>
              <a:t>concentrations at census block resolution</a:t>
            </a:r>
          </a:p>
          <a:p>
            <a:pPr lvl="1"/>
            <a:r>
              <a:rPr lang="en-US" dirty="0">
                <a:solidFill>
                  <a:srgbClr val="FF0000"/>
                </a:solidFill>
              </a:rPr>
              <a:t>If</a:t>
            </a:r>
            <a:r>
              <a:rPr lang="en-US" dirty="0"/>
              <a:t> AQS observations available, </a:t>
            </a:r>
            <a:r>
              <a:rPr lang="en-US" dirty="0">
                <a:solidFill>
                  <a:srgbClr val="FF0000"/>
                </a:solidFill>
              </a:rPr>
              <a:t>use </a:t>
            </a:r>
            <a:r>
              <a:rPr lang="en-US" dirty="0" smtClean="0">
                <a:solidFill>
                  <a:srgbClr val="FF0000"/>
                </a:solidFill>
              </a:rPr>
              <a:t>STOK</a:t>
            </a:r>
            <a:endParaRPr lang="en-US" dirty="0">
              <a:solidFill>
                <a:srgbClr val="FF0000"/>
              </a:solidFill>
            </a:endParaRPr>
          </a:p>
          <a:p>
            <a:pPr lvl="2"/>
            <a:r>
              <a:rPr lang="en-US" dirty="0" smtClean="0"/>
              <a:t>Hourly: PM</a:t>
            </a:r>
            <a:r>
              <a:rPr lang="en-US" baseline="-25000" dirty="0" smtClean="0"/>
              <a:t>2.5</a:t>
            </a:r>
            <a:r>
              <a:rPr lang="en-US" dirty="0" smtClean="0"/>
              <a:t>, </a:t>
            </a:r>
            <a:r>
              <a:rPr lang="en-US" dirty="0" err="1" smtClean="0"/>
              <a:t>NOx</a:t>
            </a:r>
            <a:r>
              <a:rPr lang="en-US" dirty="0" smtClean="0"/>
              <a:t>, CO</a:t>
            </a:r>
          </a:p>
          <a:p>
            <a:pPr lvl="2"/>
            <a:r>
              <a:rPr lang="en-US" dirty="0" smtClean="0"/>
              <a:t>Daily: Acetaldehyde</a:t>
            </a:r>
            <a:r>
              <a:rPr lang="en-US" dirty="0"/>
              <a:t>, Benzene, </a:t>
            </a:r>
            <a:r>
              <a:rPr lang="en-US" dirty="0" smtClean="0"/>
              <a:t>Formaldehyde, PM</a:t>
            </a:r>
            <a:r>
              <a:rPr lang="en-US" baseline="-25000" dirty="0" smtClean="0"/>
              <a:t>2.5</a:t>
            </a:r>
            <a:r>
              <a:rPr lang="en-US" dirty="0" smtClean="0"/>
              <a:t> OC, PM</a:t>
            </a:r>
            <a:r>
              <a:rPr lang="en-US" baseline="-25000" dirty="0" smtClean="0"/>
              <a:t>2.5</a:t>
            </a:r>
            <a:r>
              <a:rPr lang="en-US" dirty="0" smtClean="0"/>
              <a:t> EC, </a:t>
            </a:r>
            <a:r>
              <a:rPr lang="en-US" dirty="0"/>
              <a:t>PM</a:t>
            </a:r>
            <a:r>
              <a:rPr lang="en-US" baseline="-25000" dirty="0"/>
              <a:t>2.5</a:t>
            </a:r>
            <a:r>
              <a:rPr lang="en-US" dirty="0"/>
              <a:t> </a:t>
            </a:r>
            <a:r>
              <a:rPr lang="en-US" dirty="0" smtClean="0"/>
              <a:t>SO4</a:t>
            </a:r>
            <a:endParaRPr lang="en-US" baseline="-25000" dirty="0"/>
          </a:p>
          <a:p>
            <a:pPr lvl="1"/>
            <a:r>
              <a:rPr lang="en-US" dirty="0">
                <a:solidFill>
                  <a:srgbClr val="FF0000"/>
                </a:solidFill>
              </a:rPr>
              <a:t>Else</a:t>
            </a:r>
            <a:r>
              <a:rPr lang="en-US" dirty="0"/>
              <a:t>, use estimates from </a:t>
            </a:r>
            <a:r>
              <a:rPr lang="en-US" dirty="0" smtClean="0">
                <a:solidFill>
                  <a:srgbClr val="FF0000"/>
                </a:solidFill>
              </a:rPr>
              <a:t>NATA</a:t>
            </a:r>
            <a:r>
              <a:rPr lang="en-US" dirty="0">
                <a:solidFill>
                  <a:srgbClr val="FF0000"/>
                </a:solidFill>
              </a:rPr>
              <a:t>-</a:t>
            </a:r>
            <a:r>
              <a:rPr lang="en-US" dirty="0" smtClean="0">
                <a:solidFill>
                  <a:srgbClr val="FF0000"/>
                </a:solidFill>
              </a:rPr>
              <a:t>2008</a:t>
            </a:r>
            <a:endParaRPr lang="en-US" dirty="0">
              <a:solidFill>
                <a:srgbClr val="FF0000"/>
              </a:solidFill>
            </a:endParaRPr>
          </a:p>
          <a:p>
            <a:pPr lvl="2"/>
            <a:r>
              <a:rPr lang="en-US" dirty="0" smtClean="0"/>
              <a:t>Annual: 1,3</a:t>
            </a:r>
            <a:r>
              <a:rPr lang="en-US" dirty="0"/>
              <a:t>-Butadiene, </a:t>
            </a:r>
            <a:r>
              <a:rPr lang="en-US" dirty="0" err="1" smtClean="0"/>
              <a:t>Acrolein</a:t>
            </a:r>
            <a:endParaRPr lang="en-US" dirty="0" smtClean="0"/>
          </a:p>
          <a:p>
            <a:endParaRPr lang="en-US" dirty="0" smtClean="0"/>
          </a:p>
          <a:p>
            <a:r>
              <a:rPr lang="en-US" dirty="0" smtClean="0"/>
              <a:t>Step 3: Estimate total concentrations (Hybrid)</a:t>
            </a:r>
          </a:p>
          <a:p>
            <a:pPr lvl="1"/>
            <a:r>
              <a:rPr lang="en-US" dirty="0" smtClean="0"/>
              <a:t>Add </a:t>
            </a:r>
            <a:r>
              <a:rPr lang="en-US" dirty="0" err="1" smtClean="0"/>
              <a:t>onroad</a:t>
            </a:r>
            <a:r>
              <a:rPr lang="en-US" dirty="0" smtClean="0"/>
              <a:t> estimates to background concentrations at each census block centroid</a:t>
            </a:r>
          </a:p>
          <a:p>
            <a:pPr lvl="1"/>
            <a:r>
              <a:rPr lang="en-US" dirty="0" err="1" smtClean="0"/>
              <a:t>Spatio</a:t>
            </a:r>
            <a:r>
              <a:rPr lang="en-US" dirty="0" smtClean="0"/>
              <a:t>-Temporal variability provided in background concentration</a:t>
            </a:r>
          </a:p>
          <a:p>
            <a:pPr lvl="1"/>
            <a:r>
              <a:rPr lang="en-US" dirty="0" smtClean="0"/>
              <a:t>Spatial variability provided in </a:t>
            </a:r>
            <a:r>
              <a:rPr lang="en-US" dirty="0" err="1" smtClean="0"/>
              <a:t>onroad</a:t>
            </a:r>
            <a:r>
              <a:rPr lang="en-US" dirty="0" smtClean="0"/>
              <a:t> estimates</a:t>
            </a:r>
            <a:endParaRPr lang="en-US" dirty="0"/>
          </a:p>
        </p:txBody>
      </p:sp>
      <p:sp>
        <p:nvSpPr>
          <p:cNvPr id="4" name="Slide Number Placeholder 3"/>
          <p:cNvSpPr>
            <a:spLocks noGrp="1"/>
          </p:cNvSpPr>
          <p:nvPr>
            <p:ph type="sldNum" sz="quarter" idx="4294967295"/>
          </p:nvPr>
        </p:nvSpPr>
        <p:spPr>
          <a:xfrm>
            <a:off x="7897906" y="6275668"/>
            <a:ext cx="990600" cy="365125"/>
          </a:xfrm>
          <a:prstGeom prst="rect">
            <a:avLst/>
          </a:prstGeom>
        </p:spPr>
        <p:txBody>
          <a:bodyPr/>
          <a:lstStyle/>
          <a:p>
            <a:fld id="{7F5CE407-6216-4202-80E4-A30DC2F709B2}" type="slidenum">
              <a:rPr lang="en-US" smtClean="0"/>
              <a:pPr/>
              <a:t>12</a:t>
            </a:fld>
            <a:endParaRPr lang="en-US"/>
          </a:p>
        </p:txBody>
      </p:sp>
      <p:sp>
        <p:nvSpPr>
          <p:cNvPr id="7" name="Rectangle 6"/>
          <p:cNvSpPr/>
          <p:nvPr/>
        </p:nvSpPr>
        <p:spPr>
          <a:xfrm>
            <a:off x="2275014" y="0"/>
            <a:ext cx="4601331" cy="276999"/>
          </a:xfrm>
          <a:prstGeom prst="rect">
            <a:avLst/>
          </a:prstGeom>
        </p:spPr>
        <p:txBody>
          <a:bodyPr wrap="square">
            <a:spAutoFit/>
          </a:bodyPr>
          <a:lstStyle/>
          <a:p>
            <a:r>
              <a:rPr lang="en-US" sz="1200" dirty="0" smtClean="0">
                <a:solidFill>
                  <a:srgbClr val="3F8DE2"/>
                </a:solidFill>
              </a:rPr>
              <a:t>Step 1</a:t>
            </a:r>
            <a:r>
              <a:rPr lang="en-US" sz="1200" dirty="0">
                <a:solidFill>
                  <a:srgbClr val="3F8DE2"/>
                </a:solidFill>
              </a:rPr>
              <a:t>: </a:t>
            </a:r>
            <a:r>
              <a:rPr lang="en-US" sz="1200" dirty="0" smtClean="0">
                <a:solidFill>
                  <a:srgbClr val="3F8DE2"/>
                </a:solidFill>
              </a:rPr>
              <a:t>RLINE-AADT-STAR     </a:t>
            </a:r>
            <a:r>
              <a:rPr lang="en-US" sz="1200" dirty="0" smtClean="0">
                <a:solidFill>
                  <a:srgbClr val="0000FF"/>
                </a:solidFill>
              </a:rPr>
              <a:t>Step </a:t>
            </a:r>
            <a:r>
              <a:rPr lang="en-US" sz="1200" dirty="0">
                <a:solidFill>
                  <a:srgbClr val="0000FF"/>
                </a:solidFill>
              </a:rPr>
              <a:t>2</a:t>
            </a:r>
            <a:r>
              <a:rPr lang="en-US" sz="1200" dirty="0" smtClean="0">
                <a:solidFill>
                  <a:srgbClr val="0000FF"/>
                </a:solidFill>
              </a:rPr>
              <a:t>: STOK     Step 3: Hybrid</a:t>
            </a:r>
            <a:endParaRPr lang="en-US" sz="1200" dirty="0">
              <a:solidFill>
                <a:srgbClr val="0000FF"/>
              </a:solidFill>
            </a:endParaRPr>
          </a:p>
        </p:txBody>
      </p:sp>
    </p:spTree>
    <p:extLst>
      <p:ext uri="{BB962C8B-B14F-4D97-AF65-F5344CB8AC3E}">
        <p14:creationId xmlns:p14="http://schemas.microsoft.com/office/powerpoint/2010/main" val="144951072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7897906" y="6275668"/>
            <a:ext cx="990600" cy="365125"/>
          </a:xfrm>
          <a:prstGeom prst="rect">
            <a:avLst/>
          </a:prstGeom>
        </p:spPr>
        <p:txBody>
          <a:bodyPr/>
          <a:lstStyle/>
          <a:p>
            <a:fld id="{7F5CE407-6216-4202-80E4-A30DC2F709B2}" type="slidenum">
              <a:rPr lang="en-US" smtClean="0"/>
              <a:pPr/>
              <a:t>13</a:t>
            </a:fld>
            <a:endParaRPr lang="en-US"/>
          </a:p>
        </p:txBody>
      </p:sp>
      <p:pic>
        <p:nvPicPr>
          <p:cNvPr id="5" name="Picture 4"/>
          <p:cNvPicPr>
            <a:picLocks noChangeAspect="1"/>
          </p:cNvPicPr>
          <p:nvPr/>
        </p:nvPicPr>
        <p:blipFill rotWithShape="1">
          <a:blip r:embed="rId3" cstate="print"/>
          <a:srcRect b="15472"/>
          <a:stretch/>
        </p:blipFill>
        <p:spPr>
          <a:xfrm>
            <a:off x="0" y="905934"/>
            <a:ext cx="9144000" cy="4752622"/>
          </a:xfrm>
          <a:prstGeom prst="rect">
            <a:avLst/>
          </a:prstGeom>
        </p:spPr>
      </p:pic>
      <p:sp>
        <p:nvSpPr>
          <p:cNvPr id="6" name="Rectangle 5"/>
          <p:cNvSpPr/>
          <p:nvPr/>
        </p:nvSpPr>
        <p:spPr>
          <a:xfrm>
            <a:off x="8438445" y="2032000"/>
            <a:ext cx="112888" cy="127000"/>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county_road.ti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8019" y="1106311"/>
            <a:ext cx="5689600" cy="4267200"/>
          </a:xfrm>
          <a:prstGeom prst="rect">
            <a:avLst/>
          </a:prstGeom>
        </p:spPr>
      </p:pic>
      <p:pic>
        <p:nvPicPr>
          <p:cNvPr id="3" name="Picture 2" descr="county_road_censusblock.tif"/>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88019" y="1106311"/>
            <a:ext cx="5689600" cy="4267200"/>
          </a:xfrm>
          <a:prstGeom prst="rect">
            <a:avLst/>
          </a:prstGeom>
        </p:spPr>
      </p:pic>
      <p:sp>
        <p:nvSpPr>
          <p:cNvPr id="7" name="TextBox 6"/>
          <p:cNvSpPr txBox="1"/>
          <p:nvPr/>
        </p:nvSpPr>
        <p:spPr>
          <a:xfrm>
            <a:off x="2220608" y="644646"/>
            <a:ext cx="5157011" cy="461665"/>
          </a:xfrm>
          <a:prstGeom prst="rect">
            <a:avLst/>
          </a:prstGeom>
          <a:noFill/>
          <a:ln>
            <a:noFill/>
          </a:ln>
        </p:spPr>
        <p:txBody>
          <a:bodyPr wrap="square" rtlCol="0">
            <a:spAutoFit/>
          </a:bodyPr>
          <a:lstStyle/>
          <a:p>
            <a:r>
              <a:rPr lang="en-US" sz="2400" dirty="0" smtClean="0"/>
              <a:t>Road networks in Portland, Maine</a:t>
            </a:r>
            <a:endParaRPr lang="en-US" sz="2400" dirty="0" smtClean="0">
              <a:solidFill>
                <a:srgbClr val="FF0000"/>
              </a:solidFill>
            </a:endParaRPr>
          </a:p>
        </p:txBody>
      </p:sp>
      <p:sp>
        <p:nvSpPr>
          <p:cNvPr id="8" name="TextBox 7"/>
          <p:cNvSpPr txBox="1"/>
          <p:nvPr/>
        </p:nvSpPr>
        <p:spPr>
          <a:xfrm>
            <a:off x="2220608" y="660160"/>
            <a:ext cx="5157011" cy="461665"/>
          </a:xfrm>
          <a:prstGeom prst="rect">
            <a:avLst/>
          </a:prstGeom>
          <a:noFill/>
          <a:ln>
            <a:noFill/>
          </a:ln>
        </p:spPr>
        <p:txBody>
          <a:bodyPr wrap="square" rtlCol="0">
            <a:spAutoFit/>
          </a:bodyPr>
          <a:lstStyle/>
          <a:p>
            <a:r>
              <a:rPr lang="en-US" sz="2400" dirty="0" smtClean="0"/>
              <a:t>Census blocks in Portland, Maine</a:t>
            </a:r>
            <a:endParaRPr lang="en-US" sz="2400" dirty="0" smtClean="0">
              <a:solidFill>
                <a:srgbClr val="FF0000"/>
              </a:solidFill>
            </a:endParaRPr>
          </a:p>
        </p:txBody>
      </p:sp>
      <p:sp>
        <p:nvSpPr>
          <p:cNvPr id="9" name="Rectangle 8"/>
          <p:cNvSpPr/>
          <p:nvPr/>
        </p:nvSpPr>
        <p:spPr>
          <a:xfrm>
            <a:off x="815952" y="5065889"/>
            <a:ext cx="2173111" cy="5926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6827785" y="3361765"/>
            <a:ext cx="553155" cy="358588"/>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3" name="Group 12"/>
          <p:cNvGrpSpPr/>
          <p:nvPr/>
        </p:nvGrpSpPr>
        <p:grpSpPr>
          <a:xfrm>
            <a:off x="1688019" y="675101"/>
            <a:ext cx="5648993" cy="4698410"/>
            <a:chOff x="1881026" y="1335495"/>
            <a:chExt cx="5648993" cy="4698410"/>
          </a:xfrm>
        </p:grpSpPr>
        <p:pic>
          <p:nvPicPr>
            <p:cNvPr id="10" name="Picture 9" descr="road_county.t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81026" y="1797160"/>
              <a:ext cx="5648993" cy="4236745"/>
            </a:xfrm>
            <a:prstGeom prst="rect">
              <a:avLst/>
            </a:prstGeom>
          </p:spPr>
        </p:pic>
        <p:sp>
          <p:nvSpPr>
            <p:cNvPr id="12" name="TextBox 11"/>
            <p:cNvSpPr txBox="1"/>
            <p:nvPr/>
          </p:nvSpPr>
          <p:spPr>
            <a:xfrm>
              <a:off x="2373008" y="1335495"/>
              <a:ext cx="5157011" cy="461665"/>
            </a:xfrm>
            <a:prstGeom prst="rect">
              <a:avLst/>
            </a:prstGeom>
            <a:noFill/>
            <a:ln>
              <a:noFill/>
            </a:ln>
          </p:spPr>
          <p:txBody>
            <a:bodyPr wrap="square" rtlCol="0">
              <a:spAutoFit/>
            </a:bodyPr>
            <a:lstStyle/>
            <a:p>
              <a:r>
                <a:rPr lang="en-US" sz="2400" dirty="0" smtClean="0"/>
                <a:t>Road networks in the NC Piedmont</a:t>
              </a:r>
              <a:endParaRPr lang="en-US" sz="2400" dirty="0" smtClean="0">
                <a:solidFill>
                  <a:srgbClr val="FF0000"/>
                </a:solidFill>
              </a:endParaRPr>
            </a:p>
          </p:txBody>
        </p:sp>
      </p:grpSp>
      <p:grpSp>
        <p:nvGrpSpPr>
          <p:cNvPr id="16" name="Group 15"/>
          <p:cNvGrpSpPr/>
          <p:nvPr/>
        </p:nvGrpSpPr>
        <p:grpSpPr>
          <a:xfrm>
            <a:off x="1691340" y="678753"/>
            <a:ext cx="5689600" cy="4694758"/>
            <a:chOff x="1183836" y="1946035"/>
            <a:chExt cx="5689600" cy="4694758"/>
          </a:xfrm>
        </p:grpSpPr>
        <p:pic>
          <p:nvPicPr>
            <p:cNvPr id="14" name="Picture 13" descr="block_road_county.ti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83836" y="2373593"/>
              <a:ext cx="5689600" cy="4267200"/>
            </a:xfrm>
            <a:prstGeom prst="rect">
              <a:avLst/>
            </a:prstGeom>
          </p:spPr>
        </p:pic>
        <p:sp>
          <p:nvSpPr>
            <p:cNvPr id="15" name="TextBox 14"/>
            <p:cNvSpPr txBox="1"/>
            <p:nvPr/>
          </p:nvSpPr>
          <p:spPr>
            <a:xfrm>
              <a:off x="1670774" y="1946035"/>
              <a:ext cx="4664285" cy="461665"/>
            </a:xfrm>
            <a:prstGeom prst="rect">
              <a:avLst/>
            </a:prstGeom>
            <a:noFill/>
            <a:ln>
              <a:noFill/>
            </a:ln>
          </p:spPr>
          <p:txBody>
            <a:bodyPr wrap="square" rtlCol="0">
              <a:spAutoFit/>
            </a:bodyPr>
            <a:lstStyle/>
            <a:p>
              <a:r>
                <a:rPr lang="en-US" sz="2400" dirty="0" smtClean="0"/>
                <a:t>Census blocks in the NC Piedmont</a:t>
              </a:r>
              <a:endParaRPr lang="en-US" sz="2400" dirty="0" smtClean="0">
                <a:solidFill>
                  <a:srgbClr val="FF0000"/>
                </a:solidFill>
              </a:endParaRPr>
            </a:p>
          </p:txBody>
        </p:sp>
      </p:grpSp>
    </p:spTree>
    <p:extLst>
      <p:ext uri="{BB962C8B-B14F-4D97-AF65-F5344CB8AC3E}">
        <p14:creationId xmlns:p14="http://schemas.microsoft.com/office/powerpoint/2010/main" val="9510140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1" nodeType="clickEffect">
                                  <p:stCondLst>
                                    <p:cond delay="0"/>
                                  </p:stCondLst>
                                  <p:childTnLst>
                                    <p:animEffect transition="out" filter="blinds(horizontal)">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par>
                                <p:cTn id="18" presetID="1" presetClass="entr" presetSubtype="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8"/>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2"/>
                                        </p:tgtEl>
                                        <p:attrNameLst>
                                          <p:attrName>style.visibility</p:attrName>
                                        </p:attrNameLst>
                                      </p:cBhvr>
                                      <p:to>
                                        <p:strVal val="hidden"/>
                                      </p:to>
                                    </p:set>
                                  </p:childTnLst>
                                </p:cTn>
                              </p:par>
                              <p:par>
                                <p:cTn id="28" presetID="1" presetClass="exit" presetSubtype="0" fill="hold" nodeType="withEffect">
                                  <p:stCondLst>
                                    <p:cond delay="0"/>
                                  </p:stCondLst>
                                  <p:childTnLst>
                                    <p:set>
                                      <p:cBhvr>
                                        <p:cTn id="29" dur="1" fill="hold">
                                          <p:stCondLst>
                                            <p:cond delay="0"/>
                                          </p:stCondLst>
                                        </p:cTn>
                                        <p:tgtEl>
                                          <p:spTgt spid="3"/>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13"/>
                                        </p:tgtEl>
                                        <p:attrNameLst>
                                          <p:attrName>style.visibility</p:attrName>
                                        </p:attrNameLst>
                                      </p:cBhvr>
                                      <p:to>
                                        <p:strVal val="hidden"/>
                                      </p:to>
                                    </p:set>
                                  </p:childTnLst>
                                </p:cTn>
                              </p:par>
                              <p:par>
                                <p:cTn id="42" presetID="1" presetClass="entr" presetSubtype="0" fill="hold" nodeType="withEffect">
                                  <p:stCondLst>
                                    <p:cond delay="0"/>
                                  </p:stCondLst>
                                  <p:childTnLst>
                                    <p:set>
                                      <p:cBhvr>
                                        <p:cTn id="4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7" grpId="1"/>
      <p:bldP spid="8" grpId="0"/>
      <p:bldP spid="8" grpId="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80952"/>
            <a:ext cx="8042276" cy="642336"/>
          </a:xfrm>
        </p:spPr>
        <p:txBody>
          <a:bodyPr/>
          <a:lstStyle/>
          <a:p>
            <a:r>
              <a:rPr lang="en-US" sz="3600" dirty="0" smtClean="0"/>
              <a:t>Results (Portland)</a:t>
            </a:r>
            <a:br>
              <a:rPr lang="en-US" sz="3600" dirty="0" smtClean="0"/>
            </a:br>
            <a:endParaRPr lang="en-US" sz="3600" dirty="0"/>
          </a:p>
        </p:txBody>
      </p:sp>
      <p:sp>
        <p:nvSpPr>
          <p:cNvPr id="7" name="Content Placeholder 5"/>
          <p:cNvSpPr txBox="1">
            <a:spLocks/>
          </p:cNvSpPr>
          <p:nvPr/>
        </p:nvSpPr>
        <p:spPr>
          <a:xfrm>
            <a:off x="3650746" y="553942"/>
            <a:ext cx="1386769" cy="530577"/>
          </a:xfrm>
          <a:prstGeom prst="rect">
            <a:avLst/>
          </a:prstGeom>
        </p:spPr>
        <p:txBody>
          <a:bodyPr vert="horz" lIns="91440" tIns="45720" rIns="91440" bIns="45720" rtlCol="0">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r>
              <a:rPr lang="en-US" dirty="0" smtClean="0">
                <a:solidFill>
                  <a:srgbClr val="3366FF"/>
                </a:solidFill>
              </a:rPr>
              <a:t>PM</a:t>
            </a:r>
            <a:r>
              <a:rPr lang="en-US" baseline="-25000" dirty="0" smtClean="0">
                <a:solidFill>
                  <a:srgbClr val="3366FF"/>
                </a:solidFill>
              </a:rPr>
              <a:t>2.5</a:t>
            </a:r>
            <a:endParaRPr lang="en-US" baseline="-25000" dirty="0">
              <a:solidFill>
                <a:srgbClr val="3366FF"/>
              </a:solidFill>
            </a:endParaRPr>
          </a:p>
        </p:txBody>
      </p:sp>
      <p:sp>
        <p:nvSpPr>
          <p:cNvPr id="8" name="Content Placeholder 5"/>
          <p:cNvSpPr txBox="1">
            <a:spLocks/>
          </p:cNvSpPr>
          <p:nvPr/>
        </p:nvSpPr>
        <p:spPr>
          <a:xfrm>
            <a:off x="6559114" y="538270"/>
            <a:ext cx="2216503" cy="530577"/>
          </a:xfrm>
          <a:prstGeom prst="rect">
            <a:avLst/>
          </a:prstGeom>
        </p:spPr>
        <p:txBody>
          <a:bodyPr vert="horz" lIns="91440" tIns="45720" rIns="91440" bIns="45720" rtlCol="0">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r>
              <a:rPr lang="en-US" dirty="0" smtClean="0">
                <a:solidFill>
                  <a:srgbClr val="3366FF"/>
                </a:solidFill>
              </a:rPr>
              <a:t>BENZENE</a:t>
            </a:r>
            <a:endParaRPr lang="en-US" dirty="0">
              <a:solidFill>
                <a:srgbClr val="3366FF"/>
              </a:solidFill>
            </a:endParaRPr>
          </a:p>
        </p:txBody>
      </p:sp>
      <p:pic>
        <p:nvPicPr>
          <p:cNvPr id="3" name="Picture 2" descr="NOx_Spatial.tif"/>
          <p:cNvPicPr>
            <a:picLocks noChangeAspect="1"/>
          </p:cNvPicPr>
          <p:nvPr/>
        </p:nvPicPr>
        <p:blipFill rotWithShape="1">
          <a:blip r:embed="rId3">
            <a:extLst>
              <a:ext uri="{28A0092B-C50C-407E-A947-70E740481C1C}">
                <a14:useLocalDpi xmlns:a14="http://schemas.microsoft.com/office/drawing/2010/main" val="0"/>
              </a:ext>
            </a:extLst>
          </a:blip>
          <a:srcRect l="8412" t="6391" r="8412" b="4888"/>
          <a:stretch/>
        </p:blipFill>
        <p:spPr>
          <a:xfrm>
            <a:off x="464608" y="3973811"/>
            <a:ext cx="2697480" cy="2157984"/>
          </a:xfrm>
          <a:prstGeom prst="rect">
            <a:avLst/>
          </a:prstGeom>
        </p:spPr>
      </p:pic>
      <p:pic>
        <p:nvPicPr>
          <p:cNvPr id="11" name="Picture 10" descr="PM25_Spatial.tif"/>
          <p:cNvPicPr>
            <a:picLocks noChangeAspect="1"/>
          </p:cNvPicPr>
          <p:nvPr/>
        </p:nvPicPr>
        <p:blipFill rotWithShape="1">
          <a:blip r:embed="rId4">
            <a:extLst>
              <a:ext uri="{28A0092B-C50C-407E-A947-70E740481C1C}">
                <a14:useLocalDpi xmlns:a14="http://schemas.microsoft.com/office/drawing/2010/main" val="0"/>
              </a:ext>
            </a:extLst>
          </a:blip>
          <a:srcRect l="8621" t="6298" r="8281" b="4977"/>
          <a:stretch/>
        </p:blipFill>
        <p:spPr>
          <a:xfrm>
            <a:off x="3367362" y="3987922"/>
            <a:ext cx="2697480" cy="2157984"/>
          </a:xfrm>
          <a:prstGeom prst="rect">
            <a:avLst/>
          </a:prstGeom>
        </p:spPr>
      </p:pic>
      <p:pic>
        <p:nvPicPr>
          <p:cNvPr id="12" name="Picture 11" descr="BENZENE_Spatial.tif"/>
          <p:cNvPicPr>
            <a:picLocks noChangeAspect="1"/>
          </p:cNvPicPr>
          <p:nvPr/>
        </p:nvPicPr>
        <p:blipFill rotWithShape="1">
          <a:blip r:embed="rId5">
            <a:extLst>
              <a:ext uri="{28A0092B-C50C-407E-A947-70E740481C1C}">
                <a14:useLocalDpi xmlns:a14="http://schemas.microsoft.com/office/drawing/2010/main" val="0"/>
              </a:ext>
            </a:extLst>
          </a:blip>
          <a:srcRect l="8394" t="6298" r="8431" b="4981"/>
          <a:stretch/>
        </p:blipFill>
        <p:spPr>
          <a:xfrm>
            <a:off x="6293894" y="3987922"/>
            <a:ext cx="2697480" cy="2157984"/>
          </a:xfrm>
          <a:prstGeom prst="rect">
            <a:avLst/>
          </a:prstGeom>
        </p:spPr>
      </p:pic>
      <p:sp>
        <p:nvSpPr>
          <p:cNvPr id="10" name="Content Placeholder 5"/>
          <p:cNvSpPr txBox="1">
            <a:spLocks/>
          </p:cNvSpPr>
          <p:nvPr/>
        </p:nvSpPr>
        <p:spPr>
          <a:xfrm>
            <a:off x="2026805" y="3681711"/>
            <a:ext cx="5115010" cy="357293"/>
          </a:xfrm>
          <a:prstGeom prst="rect">
            <a:avLst/>
          </a:prstGeom>
        </p:spPr>
        <p:txBody>
          <a:bodyPr vert="horz" lIns="91440" tIns="45720" rIns="91440" bIns="45720" rtlCol="0">
            <a:normAutofit fontScale="85000" lnSpcReduction="20000"/>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None/>
            </a:pPr>
            <a:r>
              <a:rPr lang="en-US" dirty="0" smtClean="0"/>
              <a:t>Hybrid Annual Average Concentration (</a:t>
            </a:r>
            <a:r>
              <a:rPr lang="el-GR" dirty="0" smtClean="0"/>
              <a:t>μg</a:t>
            </a:r>
            <a:r>
              <a:rPr lang="en-US" dirty="0" smtClean="0"/>
              <a:t>/m</a:t>
            </a:r>
            <a:r>
              <a:rPr lang="en-US" baseline="30000" dirty="0" smtClean="0"/>
              <a:t>3</a:t>
            </a:r>
            <a:r>
              <a:rPr lang="en-US" dirty="0" smtClean="0"/>
              <a:t>)</a:t>
            </a:r>
            <a:endParaRPr lang="en-US" baseline="30000" dirty="0"/>
          </a:p>
        </p:txBody>
      </p:sp>
      <p:sp>
        <p:nvSpPr>
          <p:cNvPr id="16" name="Content Placeholder 5"/>
          <p:cNvSpPr txBox="1">
            <a:spLocks/>
          </p:cNvSpPr>
          <p:nvPr/>
        </p:nvSpPr>
        <p:spPr>
          <a:xfrm>
            <a:off x="640036" y="553942"/>
            <a:ext cx="1386769" cy="530577"/>
          </a:xfrm>
          <a:prstGeom prst="rect">
            <a:avLst/>
          </a:prstGeom>
        </p:spPr>
        <p:txBody>
          <a:bodyPr vert="horz" lIns="91440" tIns="45720" rIns="91440" bIns="45720" rtlCol="0">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r>
              <a:rPr lang="en-US" dirty="0" err="1" smtClean="0">
                <a:solidFill>
                  <a:srgbClr val="3366FF"/>
                </a:solidFill>
              </a:rPr>
              <a:t>NOx</a:t>
            </a:r>
            <a:endParaRPr lang="en-US" dirty="0">
              <a:solidFill>
                <a:srgbClr val="3366FF"/>
              </a:solidFill>
            </a:endParaRPr>
          </a:p>
        </p:txBody>
      </p:sp>
      <p:sp>
        <p:nvSpPr>
          <p:cNvPr id="17" name="Content Placeholder 2"/>
          <p:cNvSpPr txBox="1">
            <a:spLocks/>
          </p:cNvSpPr>
          <p:nvPr/>
        </p:nvSpPr>
        <p:spPr>
          <a:xfrm>
            <a:off x="-1599831" y="2990100"/>
            <a:ext cx="3386830" cy="997822"/>
          </a:xfrm>
          <a:prstGeom prst="rect">
            <a:avLst/>
          </a:prstGeom>
        </p:spPr>
        <p:txBody>
          <a:bodyPr vert="horz" lIns="91440" tIns="45720" rIns="91440" bIns="45720" rtlCol="0">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Font typeface="Wingdings 2" pitchFamily="18" charset="2"/>
              <a:buNone/>
            </a:pPr>
            <a:endParaRPr lang="en-US" dirty="0"/>
          </a:p>
        </p:txBody>
      </p:sp>
      <p:sp>
        <p:nvSpPr>
          <p:cNvPr id="18" name="Content Placeholder 2"/>
          <p:cNvSpPr txBox="1">
            <a:spLocks/>
          </p:cNvSpPr>
          <p:nvPr/>
        </p:nvSpPr>
        <p:spPr>
          <a:xfrm>
            <a:off x="464609" y="6131795"/>
            <a:ext cx="8526766" cy="540985"/>
          </a:xfrm>
          <a:prstGeom prst="rect">
            <a:avLst/>
          </a:prstGeom>
        </p:spPr>
        <p:txBody>
          <a:bodyPr vert="horz" lIns="91440" tIns="45720" rIns="91440" bIns="45720" rtlCol="0">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Font typeface="Wingdings 2" pitchFamily="18" charset="2"/>
              <a:buNone/>
            </a:pPr>
            <a:r>
              <a:rPr lang="en-US" dirty="0" smtClean="0"/>
              <a:t>The hybrid method shows much more detailed spatial variability</a:t>
            </a:r>
            <a:endParaRPr lang="en-US" i="1" u="sng" dirty="0"/>
          </a:p>
        </p:txBody>
      </p:sp>
      <p:sp>
        <p:nvSpPr>
          <p:cNvPr id="20" name="Content Placeholder 5"/>
          <p:cNvSpPr txBox="1">
            <a:spLocks/>
          </p:cNvSpPr>
          <p:nvPr/>
        </p:nvSpPr>
        <p:spPr>
          <a:xfrm>
            <a:off x="2026805" y="928300"/>
            <a:ext cx="5115010" cy="357293"/>
          </a:xfrm>
          <a:prstGeom prst="rect">
            <a:avLst/>
          </a:prstGeom>
        </p:spPr>
        <p:txBody>
          <a:bodyPr vert="horz" lIns="91440" tIns="45720" rIns="91440" bIns="45720" rtlCol="0">
            <a:normAutofit fontScale="85000" lnSpcReduction="20000"/>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None/>
            </a:pPr>
            <a:r>
              <a:rPr lang="en-US" dirty="0" smtClean="0"/>
              <a:t>CMAQ Annual </a:t>
            </a:r>
            <a:r>
              <a:rPr lang="en-US" dirty="0"/>
              <a:t>Average Concentration (</a:t>
            </a:r>
            <a:r>
              <a:rPr lang="el-GR" dirty="0"/>
              <a:t>μg</a:t>
            </a:r>
            <a:r>
              <a:rPr lang="en-US" dirty="0"/>
              <a:t>/m</a:t>
            </a:r>
            <a:r>
              <a:rPr lang="en-US" baseline="30000" dirty="0"/>
              <a:t>3</a:t>
            </a:r>
            <a:r>
              <a:rPr lang="en-US" dirty="0"/>
              <a:t>)</a:t>
            </a:r>
            <a:endParaRPr lang="en-US" baseline="30000" dirty="0"/>
          </a:p>
          <a:p>
            <a:pPr marL="0" indent="0">
              <a:buNone/>
            </a:pPr>
            <a:endParaRPr lang="en-US" baseline="30000" dirty="0"/>
          </a:p>
        </p:txBody>
      </p:sp>
      <p:pic>
        <p:nvPicPr>
          <p:cNvPr id="23" name="Picture 22" descr="CMAQ_PM25_conc_Portland.png"/>
          <p:cNvPicPr>
            <a:picLocks noChangeAspect="1"/>
          </p:cNvPicPr>
          <p:nvPr/>
        </p:nvPicPr>
        <p:blipFill rotWithShape="1">
          <a:blip r:embed="rId6">
            <a:extLst>
              <a:ext uri="{28A0092B-C50C-407E-A947-70E740481C1C}">
                <a14:useLocalDpi xmlns:a14="http://schemas.microsoft.com/office/drawing/2010/main" val="0"/>
              </a:ext>
            </a:extLst>
          </a:blip>
          <a:srcRect t="20000" r="10287" b="8148"/>
          <a:stretch/>
        </p:blipFill>
        <p:spPr>
          <a:xfrm>
            <a:off x="3118108" y="1220824"/>
            <a:ext cx="2997986" cy="2401107"/>
          </a:xfrm>
          <a:prstGeom prst="rect">
            <a:avLst/>
          </a:prstGeom>
        </p:spPr>
      </p:pic>
      <p:sp>
        <p:nvSpPr>
          <p:cNvPr id="24" name="Slide Number Placeholder 3"/>
          <p:cNvSpPr txBox="1">
            <a:spLocks/>
          </p:cNvSpPr>
          <p:nvPr/>
        </p:nvSpPr>
        <p:spPr>
          <a:xfrm>
            <a:off x="8571006" y="6480175"/>
            <a:ext cx="572994"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1pPr>
            <a:lvl2pPr marL="457200"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2pPr>
            <a:lvl3pPr marL="914400"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3pPr>
            <a:lvl4pPr marL="1371600"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4pPr>
            <a:lvl5pPr marL="1828800"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5pPr>
            <a:lvl6pPr marL="2286000" algn="l" defTabSz="457200" rtl="0" eaLnBrk="1" latinLnBrk="0" hangingPunct="1">
              <a:defRPr kern="1200">
                <a:solidFill>
                  <a:schemeClr val="tx1"/>
                </a:solidFill>
                <a:latin typeface="Calibri" charset="0"/>
                <a:ea typeface="ヒラギノ角ゴ Pro W3" charset="0"/>
                <a:cs typeface="ヒラギノ角ゴ Pro W3" charset="0"/>
              </a:defRPr>
            </a:lvl6pPr>
            <a:lvl7pPr marL="2743200" algn="l" defTabSz="457200" rtl="0" eaLnBrk="1" latinLnBrk="0" hangingPunct="1">
              <a:defRPr kern="1200">
                <a:solidFill>
                  <a:schemeClr val="tx1"/>
                </a:solidFill>
                <a:latin typeface="Calibri" charset="0"/>
                <a:ea typeface="ヒラギノ角ゴ Pro W3" charset="0"/>
                <a:cs typeface="ヒラギノ角ゴ Pro W3" charset="0"/>
              </a:defRPr>
            </a:lvl7pPr>
            <a:lvl8pPr marL="3200400" algn="l" defTabSz="457200" rtl="0" eaLnBrk="1" latinLnBrk="0" hangingPunct="1">
              <a:defRPr kern="1200">
                <a:solidFill>
                  <a:schemeClr val="tx1"/>
                </a:solidFill>
                <a:latin typeface="Calibri" charset="0"/>
                <a:ea typeface="ヒラギノ角ゴ Pro W3" charset="0"/>
                <a:cs typeface="ヒラギノ角ゴ Pro W3" charset="0"/>
              </a:defRPr>
            </a:lvl8pPr>
            <a:lvl9pPr marL="3657600" algn="l" defTabSz="457200" rtl="0" eaLnBrk="1" latinLnBrk="0" hangingPunct="1">
              <a:defRPr kern="1200">
                <a:solidFill>
                  <a:schemeClr val="tx1"/>
                </a:solidFill>
                <a:latin typeface="Calibri" charset="0"/>
                <a:ea typeface="ヒラギノ角ゴ Pro W3" charset="0"/>
                <a:cs typeface="ヒラギノ角ゴ Pro W3" charset="0"/>
              </a:defRPr>
            </a:lvl9pPr>
          </a:lstStyle>
          <a:p>
            <a:fld id="{7F5CE407-6216-4202-80E4-A30DC2F709B2}" type="slidenum">
              <a:rPr lang="en-US" smtClean="0"/>
              <a:pPr/>
              <a:t>14</a:t>
            </a:fld>
            <a:endParaRPr lang="en-US"/>
          </a:p>
        </p:txBody>
      </p:sp>
      <p:pic>
        <p:nvPicPr>
          <p:cNvPr id="4" name="Picture 3" descr="CMAQ_NOx_Portland_ugm3.png"/>
          <p:cNvPicPr>
            <a:picLocks noChangeAspect="1"/>
          </p:cNvPicPr>
          <p:nvPr/>
        </p:nvPicPr>
        <p:blipFill rotWithShape="1">
          <a:blip r:embed="rId7">
            <a:extLst>
              <a:ext uri="{28A0092B-C50C-407E-A947-70E740481C1C}">
                <a14:useLocalDpi xmlns:a14="http://schemas.microsoft.com/office/drawing/2010/main" val="0"/>
              </a:ext>
            </a:extLst>
          </a:blip>
          <a:srcRect t="19875" r="11854" b="9107"/>
          <a:stretch/>
        </p:blipFill>
        <p:spPr>
          <a:xfrm>
            <a:off x="25932" y="1220824"/>
            <a:ext cx="2984836" cy="2404872"/>
          </a:xfrm>
          <a:prstGeom prst="rect">
            <a:avLst/>
          </a:prstGeom>
        </p:spPr>
      </p:pic>
      <p:pic>
        <p:nvPicPr>
          <p:cNvPr id="5" name="Picture 4" descr="CMAQ_Portland_Benzene_ugm3.png"/>
          <p:cNvPicPr>
            <a:picLocks noChangeAspect="1"/>
          </p:cNvPicPr>
          <p:nvPr/>
        </p:nvPicPr>
        <p:blipFill rotWithShape="1">
          <a:blip r:embed="rId8">
            <a:extLst>
              <a:ext uri="{28A0092B-C50C-407E-A947-70E740481C1C}">
                <a14:useLocalDpi xmlns:a14="http://schemas.microsoft.com/office/drawing/2010/main" val="0"/>
              </a:ext>
            </a:extLst>
          </a:blip>
          <a:srcRect t="18977" r="10026" b="8445"/>
          <a:stretch/>
        </p:blipFill>
        <p:spPr>
          <a:xfrm>
            <a:off x="6149507" y="1220824"/>
            <a:ext cx="2981248" cy="2404872"/>
          </a:xfrm>
          <a:prstGeom prst="rect">
            <a:avLst/>
          </a:prstGeom>
        </p:spPr>
      </p:pic>
    </p:spTree>
    <p:extLst>
      <p:ext uri="{BB962C8B-B14F-4D97-AF65-F5344CB8AC3E}">
        <p14:creationId xmlns:p14="http://schemas.microsoft.com/office/powerpoint/2010/main" val="20548238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7"/>
            <a:ext cx="3768725" cy="603624"/>
          </a:xfrm>
        </p:spPr>
        <p:txBody>
          <a:bodyPr/>
          <a:lstStyle/>
          <a:p>
            <a:r>
              <a:rPr lang="en-US" sz="3200" dirty="0" smtClean="0"/>
              <a:t>Results (NC)</a:t>
            </a:r>
            <a:br>
              <a:rPr lang="en-US" sz="3200" dirty="0" smtClean="0"/>
            </a:br>
            <a:endParaRPr lang="en-US" sz="3200" dirty="0"/>
          </a:p>
        </p:txBody>
      </p:sp>
      <p:sp>
        <p:nvSpPr>
          <p:cNvPr id="10" name="Content Placeholder 5"/>
          <p:cNvSpPr txBox="1">
            <a:spLocks/>
          </p:cNvSpPr>
          <p:nvPr/>
        </p:nvSpPr>
        <p:spPr>
          <a:xfrm>
            <a:off x="3243072" y="589850"/>
            <a:ext cx="1386769" cy="530577"/>
          </a:xfrm>
          <a:prstGeom prst="rect">
            <a:avLst/>
          </a:prstGeom>
        </p:spPr>
        <p:txBody>
          <a:bodyPr vert="horz" lIns="91440" tIns="45720" rIns="91440" bIns="45720" rtlCol="0">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r>
              <a:rPr lang="en-US" dirty="0" smtClean="0">
                <a:solidFill>
                  <a:srgbClr val="3366FF"/>
                </a:solidFill>
              </a:rPr>
              <a:t>PM</a:t>
            </a:r>
            <a:r>
              <a:rPr lang="en-US" baseline="-25000" dirty="0" smtClean="0">
                <a:solidFill>
                  <a:srgbClr val="3366FF"/>
                </a:solidFill>
              </a:rPr>
              <a:t>2.5</a:t>
            </a:r>
            <a:endParaRPr lang="en-US" baseline="-25000" dirty="0">
              <a:solidFill>
                <a:srgbClr val="3366FF"/>
              </a:solidFill>
            </a:endParaRPr>
          </a:p>
        </p:txBody>
      </p:sp>
      <p:sp>
        <p:nvSpPr>
          <p:cNvPr id="11" name="Content Placeholder 5"/>
          <p:cNvSpPr txBox="1">
            <a:spLocks/>
          </p:cNvSpPr>
          <p:nvPr/>
        </p:nvSpPr>
        <p:spPr>
          <a:xfrm>
            <a:off x="6375048" y="589850"/>
            <a:ext cx="2216503" cy="530577"/>
          </a:xfrm>
          <a:prstGeom prst="rect">
            <a:avLst/>
          </a:prstGeom>
        </p:spPr>
        <p:txBody>
          <a:bodyPr vert="horz" lIns="91440" tIns="45720" rIns="91440" bIns="45720" rtlCol="0">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r>
              <a:rPr lang="en-US" dirty="0" smtClean="0">
                <a:solidFill>
                  <a:srgbClr val="3366FF"/>
                </a:solidFill>
              </a:rPr>
              <a:t>BENZENE</a:t>
            </a:r>
            <a:endParaRPr lang="en-US" dirty="0">
              <a:solidFill>
                <a:srgbClr val="3366FF"/>
              </a:solidFill>
            </a:endParaRPr>
          </a:p>
        </p:txBody>
      </p:sp>
      <p:pic>
        <p:nvPicPr>
          <p:cNvPr id="3" name="Picture 2" descr="NOxNC_Piedmont_Spatial.tif"/>
          <p:cNvPicPr>
            <a:picLocks noChangeAspect="1"/>
          </p:cNvPicPr>
          <p:nvPr/>
        </p:nvPicPr>
        <p:blipFill rotWithShape="1">
          <a:blip r:embed="rId3">
            <a:extLst>
              <a:ext uri="{28A0092B-C50C-407E-A947-70E740481C1C}">
                <a14:useLocalDpi xmlns:a14="http://schemas.microsoft.com/office/drawing/2010/main" val="0"/>
              </a:ext>
            </a:extLst>
          </a:blip>
          <a:srcRect l="8459" t="6391" r="8366" b="4886"/>
          <a:stretch/>
        </p:blipFill>
        <p:spPr>
          <a:xfrm>
            <a:off x="193675" y="3825242"/>
            <a:ext cx="2697480" cy="2157984"/>
          </a:xfrm>
          <a:prstGeom prst="rect">
            <a:avLst/>
          </a:prstGeom>
        </p:spPr>
      </p:pic>
      <p:pic>
        <p:nvPicPr>
          <p:cNvPr id="5" name="Picture 4" descr="PM25NC_Piedmont_Spatial.tif"/>
          <p:cNvPicPr>
            <a:picLocks noChangeAspect="1"/>
          </p:cNvPicPr>
          <p:nvPr/>
        </p:nvPicPr>
        <p:blipFill rotWithShape="1">
          <a:blip r:embed="rId4">
            <a:extLst>
              <a:ext uri="{28A0092B-C50C-407E-A947-70E740481C1C}">
                <a14:useLocalDpi xmlns:a14="http://schemas.microsoft.com/office/drawing/2010/main" val="0"/>
              </a:ext>
            </a:extLst>
          </a:blip>
          <a:srcRect l="8411" t="6390" r="8411" b="4889"/>
          <a:stretch/>
        </p:blipFill>
        <p:spPr>
          <a:xfrm>
            <a:off x="3243072" y="3825242"/>
            <a:ext cx="2697480" cy="2157984"/>
          </a:xfrm>
          <a:prstGeom prst="rect">
            <a:avLst/>
          </a:prstGeom>
        </p:spPr>
      </p:pic>
      <p:pic>
        <p:nvPicPr>
          <p:cNvPr id="12" name="Picture 11" descr="BENZENENC_Piedmont_Spatial.tif"/>
          <p:cNvPicPr>
            <a:picLocks noChangeAspect="1"/>
          </p:cNvPicPr>
          <p:nvPr/>
        </p:nvPicPr>
        <p:blipFill rotWithShape="1">
          <a:blip r:embed="rId5">
            <a:extLst>
              <a:ext uri="{28A0092B-C50C-407E-A947-70E740481C1C}">
                <a14:useLocalDpi xmlns:a14="http://schemas.microsoft.com/office/drawing/2010/main" val="0"/>
              </a:ext>
            </a:extLst>
          </a:blip>
          <a:srcRect l="8367" t="6014" r="8458" b="5265"/>
          <a:stretch/>
        </p:blipFill>
        <p:spPr>
          <a:xfrm>
            <a:off x="6337019" y="3825242"/>
            <a:ext cx="2697480" cy="2157984"/>
          </a:xfrm>
          <a:prstGeom prst="rect">
            <a:avLst/>
          </a:prstGeom>
        </p:spPr>
      </p:pic>
      <p:sp>
        <p:nvSpPr>
          <p:cNvPr id="13" name="Content Placeholder 5"/>
          <p:cNvSpPr txBox="1">
            <a:spLocks/>
          </p:cNvSpPr>
          <p:nvPr/>
        </p:nvSpPr>
        <p:spPr>
          <a:xfrm>
            <a:off x="1923414" y="3463997"/>
            <a:ext cx="5115010" cy="357293"/>
          </a:xfrm>
          <a:prstGeom prst="rect">
            <a:avLst/>
          </a:prstGeom>
        </p:spPr>
        <p:txBody>
          <a:bodyPr vert="horz" lIns="91440" tIns="45720" rIns="91440" bIns="45720" rtlCol="0">
            <a:normAutofit fontScale="85000" lnSpcReduction="20000"/>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None/>
            </a:pPr>
            <a:r>
              <a:rPr lang="en-US" dirty="0" smtClean="0"/>
              <a:t>Hybrid Annual Average Concentration (</a:t>
            </a:r>
            <a:r>
              <a:rPr lang="el-GR" dirty="0" smtClean="0"/>
              <a:t>μg</a:t>
            </a:r>
            <a:r>
              <a:rPr lang="en-US" dirty="0" smtClean="0"/>
              <a:t>/m</a:t>
            </a:r>
            <a:r>
              <a:rPr lang="en-US" baseline="30000" dirty="0" smtClean="0"/>
              <a:t>3</a:t>
            </a:r>
            <a:r>
              <a:rPr lang="en-US" dirty="0" smtClean="0"/>
              <a:t>)</a:t>
            </a:r>
            <a:endParaRPr lang="en-US" baseline="30000" dirty="0"/>
          </a:p>
        </p:txBody>
      </p:sp>
      <p:sp>
        <p:nvSpPr>
          <p:cNvPr id="15" name="Content Placeholder 5"/>
          <p:cNvSpPr txBox="1">
            <a:spLocks/>
          </p:cNvSpPr>
          <p:nvPr/>
        </p:nvSpPr>
        <p:spPr>
          <a:xfrm>
            <a:off x="457200" y="596710"/>
            <a:ext cx="1386769" cy="530577"/>
          </a:xfrm>
          <a:prstGeom prst="rect">
            <a:avLst/>
          </a:prstGeom>
        </p:spPr>
        <p:txBody>
          <a:bodyPr vert="horz" lIns="91440" tIns="45720" rIns="91440" bIns="45720" rtlCol="0">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r>
              <a:rPr lang="en-US" dirty="0" err="1" smtClean="0">
                <a:solidFill>
                  <a:srgbClr val="3366FF"/>
                </a:solidFill>
              </a:rPr>
              <a:t>NOx</a:t>
            </a:r>
            <a:endParaRPr lang="en-US" dirty="0">
              <a:solidFill>
                <a:srgbClr val="3366FF"/>
              </a:solidFill>
            </a:endParaRPr>
          </a:p>
        </p:txBody>
      </p:sp>
      <p:sp>
        <p:nvSpPr>
          <p:cNvPr id="16" name="Slide Number Placeholder 3"/>
          <p:cNvSpPr txBox="1">
            <a:spLocks/>
          </p:cNvSpPr>
          <p:nvPr/>
        </p:nvSpPr>
        <p:spPr>
          <a:xfrm>
            <a:off x="8584383" y="6492875"/>
            <a:ext cx="559617"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1pPr>
            <a:lvl2pPr marL="457200"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2pPr>
            <a:lvl3pPr marL="914400"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3pPr>
            <a:lvl4pPr marL="1371600"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4pPr>
            <a:lvl5pPr marL="1828800"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5pPr>
            <a:lvl6pPr marL="2286000" algn="l" defTabSz="457200" rtl="0" eaLnBrk="1" latinLnBrk="0" hangingPunct="1">
              <a:defRPr kern="1200">
                <a:solidFill>
                  <a:schemeClr val="tx1"/>
                </a:solidFill>
                <a:latin typeface="Calibri" charset="0"/>
                <a:ea typeface="ヒラギノ角ゴ Pro W3" charset="0"/>
                <a:cs typeface="ヒラギノ角ゴ Pro W3" charset="0"/>
              </a:defRPr>
            </a:lvl6pPr>
            <a:lvl7pPr marL="2743200" algn="l" defTabSz="457200" rtl="0" eaLnBrk="1" latinLnBrk="0" hangingPunct="1">
              <a:defRPr kern="1200">
                <a:solidFill>
                  <a:schemeClr val="tx1"/>
                </a:solidFill>
                <a:latin typeface="Calibri" charset="0"/>
                <a:ea typeface="ヒラギノ角ゴ Pro W3" charset="0"/>
                <a:cs typeface="ヒラギノ角ゴ Pro W3" charset="0"/>
              </a:defRPr>
            </a:lvl7pPr>
            <a:lvl8pPr marL="3200400" algn="l" defTabSz="457200" rtl="0" eaLnBrk="1" latinLnBrk="0" hangingPunct="1">
              <a:defRPr kern="1200">
                <a:solidFill>
                  <a:schemeClr val="tx1"/>
                </a:solidFill>
                <a:latin typeface="Calibri" charset="0"/>
                <a:ea typeface="ヒラギノ角ゴ Pro W3" charset="0"/>
                <a:cs typeface="ヒラギノ角ゴ Pro W3" charset="0"/>
              </a:defRPr>
            </a:lvl8pPr>
            <a:lvl9pPr marL="3657600" algn="l" defTabSz="457200" rtl="0" eaLnBrk="1" latinLnBrk="0" hangingPunct="1">
              <a:defRPr kern="1200">
                <a:solidFill>
                  <a:schemeClr val="tx1"/>
                </a:solidFill>
                <a:latin typeface="Calibri" charset="0"/>
                <a:ea typeface="ヒラギノ角ゴ Pro W3" charset="0"/>
                <a:cs typeface="ヒラギノ角ゴ Pro W3" charset="0"/>
              </a:defRPr>
            </a:lvl9pPr>
          </a:lstStyle>
          <a:p>
            <a:fld id="{7F5CE407-6216-4202-80E4-A30DC2F709B2}" type="slidenum">
              <a:rPr lang="en-US" smtClean="0"/>
              <a:pPr/>
              <a:t>15</a:t>
            </a:fld>
            <a:endParaRPr lang="en-US" dirty="0"/>
          </a:p>
        </p:txBody>
      </p:sp>
      <p:sp>
        <p:nvSpPr>
          <p:cNvPr id="18" name="Content Placeholder 5"/>
          <p:cNvSpPr txBox="1">
            <a:spLocks/>
          </p:cNvSpPr>
          <p:nvPr/>
        </p:nvSpPr>
        <p:spPr>
          <a:xfrm>
            <a:off x="2004143" y="957872"/>
            <a:ext cx="5115010" cy="357293"/>
          </a:xfrm>
          <a:prstGeom prst="rect">
            <a:avLst/>
          </a:prstGeom>
        </p:spPr>
        <p:txBody>
          <a:bodyPr vert="horz" lIns="91440" tIns="45720" rIns="91440" bIns="45720" rtlCol="0">
            <a:normAutofit fontScale="85000" lnSpcReduction="20000"/>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None/>
            </a:pPr>
            <a:r>
              <a:rPr lang="en-US" dirty="0" smtClean="0"/>
              <a:t>CMAQ Annual Average Concentration (</a:t>
            </a:r>
            <a:r>
              <a:rPr lang="en-US" dirty="0" err="1" smtClean="0"/>
              <a:t>ppbV</a:t>
            </a:r>
            <a:r>
              <a:rPr lang="en-US" dirty="0" smtClean="0"/>
              <a:t>)</a:t>
            </a:r>
            <a:endParaRPr lang="en-US" baseline="30000" dirty="0"/>
          </a:p>
        </p:txBody>
      </p:sp>
      <p:pic>
        <p:nvPicPr>
          <p:cNvPr id="20" name="Picture 19"/>
          <p:cNvPicPr>
            <a:picLocks noChangeAspect="1"/>
          </p:cNvPicPr>
          <p:nvPr/>
        </p:nvPicPr>
        <p:blipFill rotWithShape="1">
          <a:blip r:embed="rId6"/>
          <a:srcRect l="-2116" t="19764" r="9671" b="9035"/>
          <a:stretch/>
        </p:blipFill>
        <p:spPr>
          <a:xfrm>
            <a:off x="3127474" y="1369120"/>
            <a:ext cx="2949024" cy="2094877"/>
          </a:xfrm>
          <a:prstGeom prst="rect">
            <a:avLst/>
          </a:prstGeom>
        </p:spPr>
      </p:pic>
      <p:sp>
        <p:nvSpPr>
          <p:cNvPr id="21" name="Content Placeholder 2"/>
          <p:cNvSpPr txBox="1">
            <a:spLocks/>
          </p:cNvSpPr>
          <p:nvPr/>
        </p:nvSpPr>
        <p:spPr>
          <a:xfrm>
            <a:off x="464609" y="6131795"/>
            <a:ext cx="8526766" cy="540985"/>
          </a:xfrm>
          <a:prstGeom prst="rect">
            <a:avLst/>
          </a:prstGeom>
        </p:spPr>
        <p:txBody>
          <a:bodyPr vert="horz" lIns="91440" tIns="45720" rIns="91440" bIns="45720" rtlCol="0">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Font typeface="Wingdings 2" pitchFamily="18" charset="2"/>
              <a:buNone/>
            </a:pPr>
            <a:r>
              <a:rPr lang="en-US" dirty="0" smtClean="0"/>
              <a:t>The hybrid method shows much more detailed spatial variability</a:t>
            </a:r>
            <a:endParaRPr lang="en-US" i="1" u="sng" dirty="0"/>
          </a:p>
        </p:txBody>
      </p:sp>
      <p:pic>
        <p:nvPicPr>
          <p:cNvPr id="4" name="Picture 3"/>
          <p:cNvPicPr>
            <a:picLocks noChangeAspect="1"/>
          </p:cNvPicPr>
          <p:nvPr/>
        </p:nvPicPr>
        <p:blipFill rotWithShape="1">
          <a:blip r:embed="rId7"/>
          <a:srcRect t="19867" r="10989" b="8603"/>
          <a:stretch/>
        </p:blipFill>
        <p:spPr>
          <a:xfrm>
            <a:off x="296949" y="1369120"/>
            <a:ext cx="2830525" cy="2093976"/>
          </a:xfrm>
          <a:prstGeom prst="rect">
            <a:avLst/>
          </a:prstGeom>
        </p:spPr>
      </p:pic>
      <p:pic>
        <p:nvPicPr>
          <p:cNvPr id="6" name="Picture 5"/>
          <p:cNvPicPr>
            <a:picLocks noChangeAspect="1"/>
          </p:cNvPicPr>
          <p:nvPr/>
        </p:nvPicPr>
        <p:blipFill rotWithShape="1">
          <a:blip r:embed="rId8"/>
          <a:srcRect t="20019" r="10879" b="8717"/>
          <a:stretch/>
        </p:blipFill>
        <p:spPr>
          <a:xfrm>
            <a:off x="6076498" y="1369120"/>
            <a:ext cx="2838841" cy="2093976"/>
          </a:xfrm>
          <a:prstGeom prst="rect">
            <a:avLst/>
          </a:prstGeom>
        </p:spPr>
      </p:pic>
    </p:spTree>
    <p:extLst>
      <p:ext uri="{BB962C8B-B14F-4D97-AF65-F5344CB8AC3E}">
        <p14:creationId xmlns:p14="http://schemas.microsoft.com/office/powerpoint/2010/main" val="32954431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1"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49275" y="107576"/>
            <a:ext cx="8042276" cy="620557"/>
          </a:xfrm>
        </p:spPr>
        <p:txBody>
          <a:bodyPr/>
          <a:lstStyle/>
          <a:p>
            <a:r>
              <a:rPr lang="en-US" altLang="zh-TW" dirty="0" smtClean="0"/>
              <a:t>Near-road analysis: by Distance</a:t>
            </a:r>
            <a:endParaRPr lang="zh-TW" altLang="en-US" dirty="0"/>
          </a:p>
        </p:txBody>
      </p:sp>
      <p:sp>
        <p:nvSpPr>
          <p:cNvPr id="4" name="投影片編號版面配置區 3"/>
          <p:cNvSpPr>
            <a:spLocks noGrp="1"/>
          </p:cNvSpPr>
          <p:nvPr>
            <p:ph type="sldNum" sz="quarter" idx="4294967295"/>
          </p:nvPr>
        </p:nvSpPr>
        <p:spPr>
          <a:xfrm>
            <a:off x="8096251" y="6458230"/>
            <a:ext cx="990600" cy="365125"/>
          </a:xfrm>
          <a:prstGeom prst="rect">
            <a:avLst/>
          </a:prstGeom>
        </p:spPr>
        <p:txBody>
          <a:bodyPr/>
          <a:lstStyle/>
          <a:p>
            <a:fld id="{7F5CE407-6216-4202-80E4-A30DC2F709B2}" type="slidenum">
              <a:rPr lang="en-US" smtClean="0"/>
              <a:pPr/>
              <a:t>16</a:t>
            </a:fld>
            <a:endParaRPr lang="en-US"/>
          </a:p>
        </p:txBody>
      </p:sp>
      <p:sp>
        <p:nvSpPr>
          <p:cNvPr id="9" name="內容版面配置區 2"/>
          <p:cNvSpPr txBox="1">
            <a:spLocks/>
          </p:cNvSpPr>
          <p:nvPr/>
        </p:nvSpPr>
        <p:spPr>
          <a:xfrm>
            <a:off x="379942" y="3354914"/>
            <a:ext cx="1042458" cy="393671"/>
          </a:xfrm>
          <a:prstGeom prst="rect">
            <a:avLst/>
          </a:prstGeom>
        </p:spPr>
        <p:txBody>
          <a:bodyPr vert="horz" lIns="91440" tIns="45720" rIns="91440" bIns="45720" rtlCol="0">
            <a:normAutofit lnSpcReduction="10000"/>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r>
              <a:rPr lang="en-US" altLang="zh-TW" sz="2000" dirty="0" smtClean="0"/>
              <a:t>NC</a:t>
            </a:r>
            <a:endParaRPr lang="zh-TW" altLang="en-US" sz="2000" dirty="0"/>
          </a:p>
        </p:txBody>
      </p:sp>
      <p:pic>
        <p:nvPicPr>
          <p:cNvPr id="12" name="Picture 11" descr="BENZENE_ME_DistVSConc.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044914"/>
            <a:ext cx="3048000" cy="2286000"/>
          </a:xfrm>
          <a:prstGeom prst="rect">
            <a:avLst/>
          </a:prstGeom>
        </p:spPr>
      </p:pic>
      <p:sp>
        <p:nvSpPr>
          <p:cNvPr id="13" name="內容版面配置區 2"/>
          <p:cNvSpPr txBox="1">
            <a:spLocks/>
          </p:cNvSpPr>
          <p:nvPr/>
        </p:nvSpPr>
        <p:spPr>
          <a:xfrm>
            <a:off x="379942" y="651243"/>
            <a:ext cx="1668991" cy="393671"/>
          </a:xfrm>
          <a:prstGeom prst="rect">
            <a:avLst/>
          </a:prstGeom>
        </p:spPr>
        <p:txBody>
          <a:bodyPr vert="horz" lIns="91440" tIns="45720" rIns="91440" bIns="45720" rtlCol="0">
            <a:normAutofit lnSpcReduction="10000"/>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r>
              <a:rPr lang="en-US" altLang="zh-TW" sz="2000" dirty="0" smtClean="0"/>
              <a:t>Portland</a:t>
            </a:r>
            <a:endParaRPr lang="zh-TW" altLang="en-US" sz="2000" dirty="0"/>
          </a:p>
        </p:txBody>
      </p:sp>
      <p:pic>
        <p:nvPicPr>
          <p:cNvPr id="15" name="Picture 14" descr="NOx_ME_DistVSConc.t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44914"/>
            <a:ext cx="3048000" cy="2286000"/>
          </a:xfrm>
          <a:prstGeom prst="rect">
            <a:avLst/>
          </a:prstGeom>
        </p:spPr>
      </p:pic>
      <p:pic>
        <p:nvPicPr>
          <p:cNvPr id="16" name="Picture 15" descr="PM25_ME_DistVSConc.t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09046" y="1044914"/>
            <a:ext cx="3048000" cy="2286000"/>
          </a:xfrm>
          <a:prstGeom prst="rect">
            <a:avLst/>
          </a:prstGeom>
        </p:spPr>
      </p:pic>
      <p:pic>
        <p:nvPicPr>
          <p:cNvPr id="17" name="Picture 16" descr="2010_BENZENE_NC_DistVSConc.t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0" y="3748585"/>
            <a:ext cx="3048000" cy="2286000"/>
          </a:xfrm>
          <a:prstGeom prst="rect">
            <a:avLst/>
          </a:prstGeom>
        </p:spPr>
      </p:pic>
      <p:pic>
        <p:nvPicPr>
          <p:cNvPr id="18" name="Picture 17" descr="2010_NOx_NC_DistVSConc.ti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748585"/>
            <a:ext cx="3048000" cy="2286000"/>
          </a:xfrm>
          <a:prstGeom prst="rect">
            <a:avLst/>
          </a:prstGeom>
        </p:spPr>
      </p:pic>
      <p:pic>
        <p:nvPicPr>
          <p:cNvPr id="19" name="Picture 18" descr="2010_PM25_NC_DistVSConc.ti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09046" y="3748585"/>
            <a:ext cx="3048000" cy="2286000"/>
          </a:xfrm>
          <a:prstGeom prst="rect">
            <a:avLst/>
          </a:prstGeom>
        </p:spPr>
      </p:pic>
      <p:sp>
        <p:nvSpPr>
          <p:cNvPr id="14" name="Content Placeholder 2"/>
          <p:cNvSpPr txBox="1">
            <a:spLocks/>
          </p:cNvSpPr>
          <p:nvPr/>
        </p:nvSpPr>
        <p:spPr>
          <a:xfrm>
            <a:off x="0" y="5960457"/>
            <a:ext cx="9110473" cy="497773"/>
          </a:xfrm>
          <a:prstGeom prst="rect">
            <a:avLst/>
          </a:prstGeom>
        </p:spPr>
        <p:txBody>
          <a:bodyPr vert="horz" lIns="91440" tIns="45720" rIns="91440" bIns="45720" rtlCol="0">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Font typeface="Wingdings 2" pitchFamily="18" charset="2"/>
              <a:buNone/>
            </a:pPr>
            <a:r>
              <a:rPr lang="en-US" dirty="0" smtClean="0"/>
              <a:t>The concentrations drop dramatically after 100 meters from the road</a:t>
            </a:r>
            <a:endParaRPr lang="en-US" i="1" u="sng" dirty="0"/>
          </a:p>
        </p:txBody>
      </p:sp>
    </p:spTree>
    <p:extLst>
      <p:ext uri="{BB962C8B-B14F-4D97-AF65-F5344CB8AC3E}">
        <p14:creationId xmlns:p14="http://schemas.microsoft.com/office/powerpoint/2010/main" val="157954580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Near road analysis: by AADT</a:t>
            </a:r>
            <a:endParaRPr lang="en-US" dirty="0"/>
          </a:p>
        </p:txBody>
      </p:sp>
      <p:sp>
        <p:nvSpPr>
          <p:cNvPr id="4" name="Slide Number Placeholder 3"/>
          <p:cNvSpPr>
            <a:spLocks noGrp="1"/>
          </p:cNvSpPr>
          <p:nvPr>
            <p:ph type="sldNum" sz="quarter" idx="4294967295"/>
          </p:nvPr>
        </p:nvSpPr>
        <p:spPr>
          <a:xfrm>
            <a:off x="7897906" y="6410137"/>
            <a:ext cx="990600" cy="365125"/>
          </a:xfrm>
          <a:prstGeom prst="rect">
            <a:avLst/>
          </a:prstGeom>
        </p:spPr>
        <p:txBody>
          <a:bodyPr/>
          <a:lstStyle/>
          <a:p>
            <a:fld id="{7F5CE407-6216-4202-80E4-A30DC2F709B2}" type="slidenum">
              <a:rPr lang="en-US" smtClean="0"/>
              <a:pPr/>
              <a:t>17</a:t>
            </a:fld>
            <a:endParaRPr lang="en-US"/>
          </a:p>
        </p:txBody>
      </p:sp>
      <p:pic>
        <p:nvPicPr>
          <p:cNvPr id="6" name="Picture 5" descr="NOx_AADT_plot.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01769"/>
            <a:ext cx="3048000" cy="2286000"/>
          </a:xfrm>
          <a:prstGeom prst="rect">
            <a:avLst/>
          </a:prstGeom>
        </p:spPr>
      </p:pic>
      <p:pic>
        <p:nvPicPr>
          <p:cNvPr id="7" name="Picture 6" descr="PM25_AADT_plot.t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0" y="1301769"/>
            <a:ext cx="3048000" cy="2286000"/>
          </a:xfrm>
          <a:prstGeom prst="rect">
            <a:avLst/>
          </a:prstGeom>
        </p:spPr>
      </p:pic>
      <p:pic>
        <p:nvPicPr>
          <p:cNvPr id="8" name="Picture 7" descr="BENZENE_AADT_plot.t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1301769"/>
            <a:ext cx="3048000" cy="2286000"/>
          </a:xfrm>
          <a:prstGeom prst="rect">
            <a:avLst/>
          </a:prstGeom>
        </p:spPr>
      </p:pic>
      <p:sp>
        <p:nvSpPr>
          <p:cNvPr id="9" name="Content Placeholder 2"/>
          <p:cNvSpPr txBox="1">
            <a:spLocks/>
          </p:cNvSpPr>
          <p:nvPr/>
        </p:nvSpPr>
        <p:spPr>
          <a:xfrm>
            <a:off x="139700" y="6065044"/>
            <a:ext cx="8970773" cy="494131"/>
          </a:xfrm>
          <a:prstGeom prst="rect">
            <a:avLst/>
          </a:prstGeom>
        </p:spPr>
        <p:txBody>
          <a:bodyPr vert="horz" lIns="91440" tIns="45720" rIns="91440" bIns="45720" rtlCol="0">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Font typeface="Wingdings 2" pitchFamily="18" charset="2"/>
              <a:buNone/>
            </a:pPr>
            <a:r>
              <a:rPr lang="en-US" dirty="0"/>
              <a:t>C</a:t>
            </a:r>
            <a:r>
              <a:rPr lang="en-US" dirty="0" smtClean="0"/>
              <a:t>oncentrations could be very high near roads with heavy traffic</a:t>
            </a:r>
            <a:endParaRPr lang="en-US" i="1" u="sng" dirty="0"/>
          </a:p>
        </p:txBody>
      </p:sp>
      <p:sp>
        <p:nvSpPr>
          <p:cNvPr id="10" name="內容版面配置區 2"/>
          <p:cNvSpPr txBox="1">
            <a:spLocks/>
          </p:cNvSpPr>
          <p:nvPr/>
        </p:nvSpPr>
        <p:spPr>
          <a:xfrm>
            <a:off x="457200" y="3440334"/>
            <a:ext cx="1042458" cy="393671"/>
          </a:xfrm>
          <a:prstGeom prst="rect">
            <a:avLst/>
          </a:prstGeom>
        </p:spPr>
        <p:txBody>
          <a:bodyPr vert="horz" lIns="91440" tIns="45720" rIns="91440" bIns="45720" rtlCol="0">
            <a:normAutofit lnSpcReduction="10000"/>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r>
              <a:rPr lang="en-US" altLang="zh-TW" sz="2000" dirty="0" smtClean="0"/>
              <a:t>NC</a:t>
            </a:r>
            <a:endParaRPr lang="zh-TW" altLang="en-US" sz="2000" dirty="0"/>
          </a:p>
        </p:txBody>
      </p:sp>
      <p:sp>
        <p:nvSpPr>
          <p:cNvPr id="11" name="內容版面配置區 2"/>
          <p:cNvSpPr txBox="1">
            <a:spLocks/>
          </p:cNvSpPr>
          <p:nvPr/>
        </p:nvSpPr>
        <p:spPr>
          <a:xfrm>
            <a:off x="379942" y="933499"/>
            <a:ext cx="1668991" cy="393671"/>
          </a:xfrm>
          <a:prstGeom prst="rect">
            <a:avLst/>
          </a:prstGeom>
        </p:spPr>
        <p:txBody>
          <a:bodyPr vert="horz" lIns="91440" tIns="45720" rIns="91440" bIns="45720" rtlCol="0">
            <a:normAutofit lnSpcReduction="10000"/>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r>
              <a:rPr lang="en-US" altLang="zh-TW" sz="2000" dirty="0" smtClean="0"/>
              <a:t>Portland</a:t>
            </a:r>
            <a:endParaRPr lang="zh-TW" altLang="en-US" sz="2000" dirty="0"/>
          </a:p>
        </p:txBody>
      </p:sp>
      <p:pic>
        <p:nvPicPr>
          <p:cNvPr id="3" name="Picture 2" descr="2010_BENZENE_AADT_plot.t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01976" y="3834005"/>
            <a:ext cx="3048000" cy="2286000"/>
          </a:xfrm>
          <a:prstGeom prst="rect">
            <a:avLst/>
          </a:prstGeom>
        </p:spPr>
      </p:pic>
      <p:pic>
        <p:nvPicPr>
          <p:cNvPr id="5" name="Picture 4" descr="2010_PM25_AADT_plot.ti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48000" y="3834005"/>
            <a:ext cx="3048000" cy="2286000"/>
          </a:xfrm>
          <a:prstGeom prst="rect">
            <a:avLst/>
          </a:prstGeom>
        </p:spPr>
      </p:pic>
      <p:pic>
        <p:nvPicPr>
          <p:cNvPr id="12" name="Picture 11" descr="2010_NOx_AADT_plot.ti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3796943"/>
            <a:ext cx="3048000" cy="2286000"/>
          </a:xfrm>
          <a:prstGeom prst="rect">
            <a:avLst/>
          </a:prstGeom>
        </p:spPr>
      </p:pic>
    </p:spTree>
    <p:extLst>
      <p:ext uri="{BB962C8B-B14F-4D97-AF65-F5344CB8AC3E}">
        <p14:creationId xmlns:p14="http://schemas.microsoft.com/office/powerpoint/2010/main" val="13941829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a:xfrm>
            <a:off x="549275" y="1600200"/>
            <a:ext cx="8042276" cy="4868333"/>
          </a:xfrm>
        </p:spPr>
        <p:txBody>
          <a:bodyPr>
            <a:normAutofit fontScale="85000" lnSpcReduction="20000"/>
          </a:bodyPr>
          <a:lstStyle/>
          <a:p>
            <a:r>
              <a:rPr lang="en-US" dirty="0"/>
              <a:t>Developed a modeling framework using state-of-the-art tools and databases to  characterize on-road source contribution to air quality at </a:t>
            </a:r>
            <a:r>
              <a:rPr lang="en-US" dirty="0">
                <a:solidFill>
                  <a:srgbClr val="FF0000"/>
                </a:solidFill>
              </a:rPr>
              <a:t>census block resolution</a:t>
            </a:r>
            <a:r>
              <a:rPr lang="en-US" dirty="0"/>
              <a:t> to support population exposure </a:t>
            </a:r>
            <a:r>
              <a:rPr lang="en-US" dirty="0" smtClean="0"/>
              <a:t>studies</a:t>
            </a:r>
          </a:p>
          <a:p>
            <a:r>
              <a:rPr lang="en-US" dirty="0"/>
              <a:t>Using STAR approach greatly </a:t>
            </a:r>
            <a:r>
              <a:rPr lang="en-US" dirty="0">
                <a:solidFill>
                  <a:srgbClr val="FF0000"/>
                </a:solidFill>
              </a:rPr>
              <a:t>reduces computational burden</a:t>
            </a:r>
            <a:r>
              <a:rPr lang="en-US" dirty="0"/>
              <a:t>, while estimating annual averages without losing </a:t>
            </a:r>
            <a:r>
              <a:rPr lang="en-US" dirty="0" smtClean="0"/>
              <a:t>accuracy</a:t>
            </a:r>
          </a:p>
          <a:p>
            <a:r>
              <a:rPr lang="en-US" dirty="0" smtClean="0"/>
              <a:t>Concentrations drop off rapidly after 100m from the roads </a:t>
            </a:r>
            <a:endParaRPr lang="en-US" dirty="0" smtClean="0">
              <a:solidFill>
                <a:srgbClr val="000000"/>
              </a:solidFill>
            </a:endParaRPr>
          </a:p>
          <a:p>
            <a:pPr lvl="1"/>
            <a:r>
              <a:rPr lang="en-US" dirty="0" smtClean="0">
                <a:solidFill>
                  <a:srgbClr val="000000"/>
                </a:solidFill>
              </a:rPr>
              <a:t>By 40-60% in Portland</a:t>
            </a:r>
          </a:p>
          <a:p>
            <a:pPr lvl="1"/>
            <a:r>
              <a:rPr lang="en-US" dirty="0" smtClean="0">
                <a:solidFill>
                  <a:srgbClr val="000000"/>
                </a:solidFill>
              </a:rPr>
              <a:t>By 20-50% in NC Piedmont</a:t>
            </a:r>
          </a:p>
          <a:p>
            <a:r>
              <a:rPr lang="en-US" dirty="0" smtClean="0"/>
              <a:t>Concentration could be high near traffic-intense roads</a:t>
            </a:r>
          </a:p>
          <a:p>
            <a:endParaRPr lang="en-US" dirty="0"/>
          </a:p>
        </p:txBody>
      </p:sp>
      <p:sp>
        <p:nvSpPr>
          <p:cNvPr id="4" name="Slide Number Placeholder 3"/>
          <p:cNvSpPr>
            <a:spLocks noGrp="1"/>
          </p:cNvSpPr>
          <p:nvPr>
            <p:ph type="sldNum" sz="quarter" idx="4294967295"/>
          </p:nvPr>
        </p:nvSpPr>
        <p:spPr>
          <a:xfrm>
            <a:off x="7897906" y="6275668"/>
            <a:ext cx="990600" cy="365125"/>
          </a:xfrm>
          <a:prstGeom prst="rect">
            <a:avLst/>
          </a:prstGeom>
        </p:spPr>
        <p:txBody>
          <a:bodyPr/>
          <a:lstStyle/>
          <a:p>
            <a:fld id="{7F5CE407-6216-4202-80E4-A30DC2F709B2}" type="slidenum">
              <a:rPr lang="en-US" smtClean="0"/>
              <a:pPr/>
              <a:t>18</a:t>
            </a:fld>
            <a:endParaRPr lang="en-US"/>
          </a:p>
        </p:txBody>
      </p:sp>
    </p:spTree>
    <p:extLst>
      <p:ext uri="{BB962C8B-B14F-4D97-AF65-F5344CB8AC3E}">
        <p14:creationId xmlns:p14="http://schemas.microsoft.com/office/powerpoint/2010/main" val="325901082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work</a:t>
            </a:r>
            <a:endParaRPr lang="en-US" dirty="0"/>
          </a:p>
        </p:txBody>
      </p:sp>
      <p:sp>
        <p:nvSpPr>
          <p:cNvPr id="3" name="Content Placeholder 2"/>
          <p:cNvSpPr>
            <a:spLocks noGrp="1"/>
          </p:cNvSpPr>
          <p:nvPr>
            <p:ph idx="1"/>
          </p:nvPr>
        </p:nvSpPr>
        <p:spPr/>
        <p:txBody>
          <a:bodyPr>
            <a:normAutofit lnSpcReduction="10000"/>
          </a:bodyPr>
          <a:lstStyle/>
          <a:p>
            <a:r>
              <a:rPr lang="en-US" dirty="0" smtClean="0"/>
              <a:t>Continue QA’ing the result</a:t>
            </a:r>
          </a:p>
          <a:p>
            <a:pPr lvl="1"/>
            <a:r>
              <a:rPr lang="en-US" dirty="0" smtClean="0"/>
              <a:t>Evaluate model predictions at AQS sites</a:t>
            </a:r>
          </a:p>
          <a:p>
            <a:r>
              <a:rPr lang="en-US" dirty="0" smtClean="0"/>
              <a:t>Assess relative contribution from different vehicles and road types</a:t>
            </a:r>
          </a:p>
          <a:p>
            <a:r>
              <a:rPr lang="en-US" dirty="0" smtClean="0"/>
              <a:t>Extend methodology to apply to the whole nation</a:t>
            </a:r>
          </a:p>
          <a:p>
            <a:r>
              <a:rPr lang="en-US" dirty="0" smtClean="0"/>
              <a:t>Perform health-based risk assessment using these fine-scale outputs</a:t>
            </a:r>
          </a:p>
        </p:txBody>
      </p:sp>
      <p:sp>
        <p:nvSpPr>
          <p:cNvPr id="4" name="Slide Number Placeholder 3"/>
          <p:cNvSpPr>
            <a:spLocks noGrp="1"/>
          </p:cNvSpPr>
          <p:nvPr>
            <p:ph type="sldNum" sz="quarter" idx="4294967295"/>
          </p:nvPr>
        </p:nvSpPr>
        <p:spPr>
          <a:xfrm>
            <a:off x="7897906" y="6275668"/>
            <a:ext cx="990600" cy="365125"/>
          </a:xfrm>
          <a:prstGeom prst="rect">
            <a:avLst/>
          </a:prstGeom>
        </p:spPr>
        <p:txBody>
          <a:bodyPr/>
          <a:lstStyle/>
          <a:p>
            <a:fld id="{7F5CE407-6216-4202-80E4-A30DC2F709B2}" type="slidenum">
              <a:rPr lang="en-US" smtClean="0"/>
              <a:pPr/>
              <a:t>19</a:t>
            </a:fld>
            <a:endParaRPr lang="en-US"/>
          </a:p>
        </p:txBody>
      </p:sp>
    </p:spTree>
    <p:extLst>
      <p:ext uri="{BB962C8B-B14F-4D97-AF65-F5344CB8AC3E}">
        <p14:creationId xmlns:p14="http://schemas.microsoft.com/office/powerpoint/2010/main" val="246007596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208011" y="1681483"/>
            <a:ext cx="6689895" cy="4450100"/>
            <a:chOff x="1092002" y="2842292"/>
            <a:chExt cx="6053667" cy="4007853"/>
          </a:xfrm>
        </p:grpSpPr>
        <p:graphicFrame>
          <p:nvGraphicFramePr>
            <p:cNvPr id="16" name="Chart 15"/>
            <p:cNvGraphicFramePr>
              <a:graphicFrameLocks/>
            </p:cNvGraphicFramePr>
            <p:nvPr>
              <p:extLst>
                <p:ext uri="{D42A27DB-BD31-4B8C-83A1-F6EECF244321}">
                  <p14:modId xmlns:p14="http://schemas.microsoft.com/office/powerpoint/2010/main" val="728577629"/>
                </p:ext>
              </p:extLst>
            </p:nvPr>
          </p:nvGraphicFramePr>
          <p:xfrm>
            <a:off x="1092002" y="2842292"/>
            <a:ext cx="6053667" cy="3643489"/>
          </p:xfrm>
          <a:graphic>
            <a:graphicData uri="http://schemas.openxmlformats.org/drawingml/2006/chart">
              <c:chart xmlns:c="http://schemas.openxmlformats.org/drawingml/2006/chart" xmlns:r="http://schemas.openxmlformats.org/officeDocument/2006/relationships" r:id="rId3"/>
            </a:graphicData>
          </a:graphic>
        </p:graphicFrame>
        <p:sp>
          <p:nvSpPr>
            <p:cNvPr id="17" name="TextBox 16"/>
            <p:cNvSpPr txBox="1"/>
            <p:nvPr/>
          </p:nvSpPr>
          <p:spPr>
            <a:xfrm>
              <a:off x="2243813" y="6572955"/>
              <a:ext cx="3610887" cy="277190"/>
            </a:xfrm>
            <a:prstGeom prst="rect">
              <a:avLst/>
            </a:prstGeom>
            <a:noFill/>
            <a:ln>
              <a:noFill/>
            </a:ln>
          </p:spPr>
          <p:txBody>
            <a:bodyPr wrap="square" rtlCol="0">
              <a:spAutoFit/>
            </a:bodyPr>
            <a:lstStyle/>
            <a:p>
              <a:r>
                <a:rPr lang="en-US" sz="1400" dirty="0" smtClean="0"/>
                <a:t>Source: EPA National Emission Inventory</a:t>
              </a:r>
              <a:endParaRPr lang="en-US" sz="1400" dirty="0"/>
            </a:p>
          </p:txBody>
        </p:sp>
      </p:grpSp>
      <p:grpSp>
        <p:nvGrpSpPr>
          <p:cNvPr id="15" name="Group 14"/>
          <p:cNvGrpSpPr/>
          <p:nvPr/>
        </p:nvGrpSpPr>
        <p:grpSpPr>
          <a:xfrm>
            <a:off x="1023753" y="1399643"/>
            <a:ext cx="6689895" cy="4731940"/>
            <a:chOff x="1227309" y="1527215"/>
            <a:chExt cx="6689895" cy="4731940"/>
          </a:xfrm>
        </p:grpSpPr>
        <p:pic>
          <p:nvPicPr>
            <p:cNvPr id="6" name="Picture 5"/>
            <p:cNvPicPr>
              <a:picLocks noChangeAspect="1"/>
            </p:cNvPicPr>
            <p:nvPr/>
          </p:nvPicPr>
          <p:blipFill>
            <a:blip r:embed="rId4"/>
            <a:stretch>
              <a:fillRect/>
            </a:stretch>
          </p:blipFill>
          <p:spPr>
            <a:xfrm>
              <a:off x="1227309" y="1527215"/>
              <a:ext cx="6689895" cy="4391165"/>
            </a:xfrm>
            <a:prstGeom prst="rect">
              <a:avLst/>
            </a:prstGeom>
          </p:spPr>
        </p:pic>
        <p:sp>
          <p:nvSpPr>
            <p:cNvPr id="14" name="TextBox 13"/>
            <p:cNvSpPr txBox="1"/>
            <p:nvPr/>
          </p:nvSpPr>
          <p:spPr>
            <a:xfrm>
              <a:off x="2312985" y="5951378"/>
              <a:ext cx="4096996" cy="307777"/>
            </a:xfrm>
            <a:prstGeom prst="rect">
              <a:avLst/>
            </a:prstGeom>
            <a:noFill/>
            <a:ln>
              <a:noFill/>
            </a:ln>
          </p:spPr>
          <p:txBody>
            <a:bodyPr wrap="square" rtlCol="0">
              <a:spAutoFit/>
            </a:bodyPr>
            <a:lstStyle/>
            <a:p>
              <a:r>
                <a:rPr lang="en-US" sz="1400" dirty="0" smtClean="0"/>
                <a:t>Source: </a:t>
              </a:r>
              <a:r>
                <a:rPr lang="en-US" sz="1400" dirty="0" err="1" smtClean="0"/>
                <a:t>Rowangould</a:t>
              </a:r>
              <a:r>
                <a:rPr lang="en-US" sz="1400" dirty="0" smtClean="0"/>
                <a:t>, </a:t>
              </a:r>
              <a:r>
                <a:rPr lang="en-US" sz="1400" i="1" dirty="0" smtClean="0"/>
                <a:t>Transport Research Part D</a:t>
              </a:r>
              <a:r>
                <a:rPr lang="en-US" sz="1400" dirty="0" smtClean="0"/>
                <a:t>, 2013</a:t>
              </a:r>
              <a:endParaRPr lang="en-US" sz="1400" dirty="0"/>
            </a:p>
          </p:txBody>
        </p:sp>
      </p:grpSp>
      <p:sp>
        <p:nvSpPr>
          <p:cNvPr id="2" name="Title 1"/>
          <p:cNvSpPr>
            <a:spLocks noGrp="1"/>
          </p:cNvSpPr>
          <p:nvPr>
            <p:ph type="title"/>
          </p:nvPr>
        </p:nvSpPr>
        <p:spPr>
          <a:xfrm>
            <a:off x="457200" y="29253"/>
            <a:ext cx="8229600" cy="705076"/>
          </a:xfrm>
        </p:spPr>
        <p:txBody>
          <a:bodyPr/>
          <a:lstStyle/>
          <a:p>
            <a:r>
              <a:rPr lang="en-US" dirty="0" smtClean="0"/>
              <a:t>Introduction</a:t>
            </a:r>
            <a:endParaRPr lang="en-US" dirty="0"/>
          </a:p>
        </p:txBody>
      </p:sp>
      <p:sp>
        <p:nvSpPr>
          <p:cNvPr id="3" name="Content Placeholder 2"/>
          <p:cNvSpPr>
            <a:spLocks noGrp="1"/>
          </p:cNvSpPr>
          <p:nvPr>
            <p:ph idx="1"/>
          </p:nvPr>
        </p:nvSpPr>
        <p:spPr>
          <a:xfrm>
            <a:off x="549275" y="731834"/>
            <a:ext cx="8042276" cy="516255"/>
          </a:xfrm>
        </p:spPr>
        <p:txBody>
          <a:bodyPr/>
          <a:lstStyle/>
          <a:p>
            <a:r>
              <a:rPr lang="en-US" dirty="0" smtClean="0"/>
              <a:t>The importance of on-road emission source</a:t>
            </a:r>
            <a:endParaRPr lang="en-US" dirty="0"/>
          </a:p>
        </p:txBody>
      </p:sp>
      <p:grpSp>
        <p:nvGrpSpPr>
          <p:cNvPr id="7" name="Group 6"/>
          <p:cNvGrpSpPr/>
          <p:nvPr/>
        </p:nvGrpSpPr>
        <p:grpSpPr>
          <a:xfrm>
            <a:off x="1127954" y="1681483"/>
            <a:ext cx="6689895" cy="4397190"/>
            <a:chOff x="1328909" y="2050492"/>
            <a:chExt cx="6689895" cy="4397190"/>
          </a:xfrm>
        </p:grpSpPr>
        <p:grpSp>
          <p:nvGrpSpPr>
            <p:cNvPr id="12" name="Group 11"/>
            <p:cNvGrpSpPr/>
            <p:nvPr/>
          </p:nvGrpSpPr>
          <p:grpSpPr>
            <a:xfrm>
              <a:off x="1328909" y="2050492"/>
              <a:ext cx="6689895" cy="4079493"/>
              <a:chOff x="1378448" y="2879149"/>
              <a:chExt cx="6689895" cy="4079493"/>
            </a:xfrm>
          </p:grpSpPr>
          <p:graphicFrame>
            <p:nvGraphicFramePr>
              <p:cNvPr id="8" name="Chart 7"/>
              <p:cNvGraphicFramePr>
                <a:graphicFrameLocks/>
              </p:cNvGraphicFramePr>
              <p:nvPr>
                <p:extLst>
                  <p:ext uri="{D42A27DB-BD31-4B8C-83A1-F6EECF244321}">
                    <p14:modId xmlns:p14="http://schemas.microsoft.com/office/powerpoint/2010/main" val="1052298603"/>
                  </p:ext>
                </p:extLst>
              </p:nvPr>
            </p:nvGraphicFramePr>
            <p:xfrm>
              <a:off x="1378448" y="2879149"/>
              <a:ext cx="6689895" cy="4079493"/>
            </p:xfrm>
            <a:graphic>
              <a:graphicData uri="http://schemas.openxmlformats.org/drawingml/2006/chart">
                <c:chart xmlns:c="http://schemas.openxmlformats.org/drawingml/2006/chart" xmlns:r="http://schemas.openxmlformats.org/officeDocument/2006/relationships" r:id="rId5"/>
              </a:graphicData>
            </a:graphic>
          </p:graphicFrame>
          <p:sp>
            <p:nvSpPr>
              <p:cNvPr id="9" name="TextBox 8"/>
              <p:cNvSpPr txBox="1"/>
              <p:nvPr/>
            </p:nvSpPr>
            <p:spPr>
              <a:xfrm>
                <a:off x="3806780" y="4818456"/>
                <a:ext cx="942016" cy="584776"/>
              </a:xfrm>
              <a:prstGeom prst="rect">
                <a:avLst/>
              </a:prstGeom>
              <a:noFill/>
              <a:ln>
                <a:noFill/>
              </a:ln>
            </p:spPr>
            <p:txBody>
              <a:bodyPr wrap="square" rtlCol="0">
                <a:spAutoFit/>
              </a:bodyPr>
              <a:lstStyle/>
              <a:p>
                <a:r>
                  <a:rPr lang="en-US" sz="3200" dirty="0" smtClean="0">
                    <a:solidFill>
                      <a:srgbClr val="0000FF"/>
                    </a:solidFill>
                  </a:rPr>
                  <a:t>22%</a:t>
                </a:r>
                <a:endParaRPr lang="en-US" sz="3200" dirty="0">
                  <a:solidFill>
                    <a:srgbClr val="0000FF"/>
                  </a:solidFill>
                </a:endParaRPr>
              </a:p>
            </p:txBody>
          </p:sp>
          <p:sp>
            <p:nvSpPr>
              <p:cNvPr id="10" name="TextBox 9"/>
              <p:cNvSpPr txBox="1"/>
              <p:nvPr/>
            </p:nvSpPr>
            <p:spPr>
              <a:xfrm>
                <a:off x="2489524" y="5187044"/>
                <a:ext cx="900372" cy="584776"/>
              </a:xfrm>
              <a:prstGeom prst="rect">
                <a:avLst/>
              </a:prstGeom>
              <a:noFill/>
              <a:ln>
                <a:noFill/>
              </a:ln>
            </p:spPr>
            <p:txBody>
              <a:bodyPr wrap="square" rtlCol="0">
                <a:spAutoFit/>
              </a:bodyPr>
              <a:lstStyle/>
              <a:p>
                <a:r>
                  <a:rPr lang="en-US" sz="3200" dirty="0" smtClean="0">
                    <a:solidFill>
                      <a:srgbClr val="0000FF"/>
                    </a:solidFill>
                  </a:rPr>
                  <a:t>15%</a:t>
                </a:r>
                <a:endParaRPr lang="en-US" sz="3200" dirty="0">
                  <a:solidFill>
                    <a:srgbClr val="0000FF"/>
                  </a:solidFill>
                </a:endParaRPr>
              </a:p>
            </p:txBody>
          </p:sp>
          <p:sp>
            <p:nvSpPr>
              <p:cNvPr id="11" name="TextBox 10"/>
              <p:cNvSpPr txBox="1"/>
              <p:nvPr/>
            </p:nvSpPr>
            <p:spPr>
              <a:xfrm>
                <a:off x="5108622" y="4436579"/>
                <a:ext cx="943580" cy="584776"/>
              </a:xfrm>
              <a:prstGeom prst="rect">
                <a:avLst/>
              </a:prstGeom>
              <a:noFill/>
              <a:ln>
                <a:noFill/>
              </a:ln>
            </p:spPr>
            <p:txBody>
              <a:bodyPr wrap="square" rtlCol="0">
                <a:spAutoFit/>
              </a:bodyPr>
              <a:lstStyle/>
              <a:p>
                <a:r>
                  <a:rPr lang="en-US" sz="3200" dirty="0" smtClean="0">
                    <a:solidFill>
                      <a:srgbClr val="0000FF"/>
                    </a:solidFill>
                  </a:rPr>
                  <a:t>11%</a:t>
                </a:r>
                <a:endParaRPr lang="en-US" sz="3200" dirty="0">
                  <a:solidFill>
                    <a:srgbClr val="0000FF"/>
                  </a:solidFill>
                </a:endParaRPr>
              </a:p>
            </p:txBody>
          </p:sp>
        </p:grpSp>
        <p:sp>
          <p:nvSpPr>
            <p:cNvPr id="13" name="TextBox 12"/>
            <p:cNvSpPr txBox="1"/>
            <p:nvPr/>
          </p:nvSpPr>
          <p:spPr>
            <a:xfrm>
              <a:off x="1745263" y="6139905"/>
              <a:ext cx="5780987" cy="307777"/>
            </a:xfrm>
            <a:prstGeom prst="rect">
              <a:avLst/>
            </a:prstGeom>
            <a:noFill/>
            <a:ln>
              <a:noFill/>
            </a:ln>
          </p:spPr>
          <p:txBody>
            <a:bodyPr wrap="square" rtlCol="0">
              <a:spAutoFit/>
            </a:bodyPr>
            <a:lstStyle/>
            <a:p>
              <a:r>
                <a:rPr lang="en-US" sz="1400" dirty="0" smtClean="0"/>
                <a:t>Source: EPA National-Scale Air Toxicity Assessment (NATA) 2005</a:t>
              </a:r>
              <a:endParaRPr lang="en-US" sz="1400" dirty="0"/>
            </a:p>
          </p:txBody>
        </p:sp>
      </p:grpSp>
      <p:sp>
        <p:nvSpPr>
          <p:cNvPr id="4" name="Slide Number Placeholder 3"/>
          <p:cNvSpPr>
            <a:spLocks noGrp="1"/>
          </p:cNvSpPr>
          <p:nvPr>
            <p:ph type="sldNum" sz="quarter" idx="4294967295"/>
          </p:nvPr>
        </p:nvSpPr>
        <p:spPr>
          <a:xfrm>
            <a:off x="7897906" y="6203091"/>
            <a:ext cx="990600" cy="365125"/>
          </a:xfrm>
          <a:prstGeom prst="rect">
            <a:avLst/>
          </a:prstGeom>
        </p:spPr>
        <p:txBody>
          <a:bodyPr/>
          <a:lstStyle/>
          <a:p>
            <a:fld id="{7F5CE407-6216-4202-80E4-A30DC2F709B2}" type="slidenum">
              <a:rPr lang="en-US" smtClean="0"/>
              <a:pPr/>
              <a:t>2</a:t>
            </a:fld>
            <a:endParaRPr lang="en-US" dirty="0"/>
          </a:p>
        </p:txBody>
      </p:sp>
    </p:spTree>
    <p:extLst>
      <p:ext uri="{BB962C8B-B14F-4D97-AF65-F5344CB8AC3E}">
        <p14:creationId xmlns:p14="http://schemas.microsoft.com/office/powerpoint/2010/main" val="34007822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8"/>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3219"/>
          </a:xfrm>
        </p:spPr>
        <p:txBody>
          <a:bodyPr/>
          <a:lstStyle/>
          <a:p>
            <a:r>
              <a:rPr lang="en-US" dirty="0" smtClean="0"/>
              <a:t>Acknowledge</a:t>
            </a:r>
            <a:endParaRPr lang="en-US" dirty="0"/>
          </a:p>
        </p:txBody>
      </p:sp>
      <p:sp>
        <p:nvSpPr>
          <p:cNvPr id="3" name="Content Placeholder 2"/>
          <p:cNvSpPr>
            <a:spLocks noGrp="1"/>
          </p:cNvSpPr>
          <p:nvPr>
            <p:ph idx="1"/>
          </p:nvPr>
        </p:nvSpPr>
        <p:spPr>
          <a:xfrm>
            <a:off x="3187487" y="2442966"/>
            <a:ext cx="1601789" cy="880072"/>
          </a:xfrm>
        </p:spPr>
        <p:txBody>
          <a:bodyPr>
            <a:normAutofit/>
          </a:bodyPr>
          <a:lstStyle/>
          <a:p>
            <a:pPr marL="0" indent="0" defTabSz="914400">
              <a:spcBef>
                <a:spcPts val="2000"/>
              </a:spcBef>
              <a:buClr>
                <a:schemeClr val="accent1">
                  <a:lumMod val="60000"/>
                  <a:lumOff val="40000"/>
                </a:schemeClr>
              </a:buClr>
              <a:buSzPct val="110000"/>
              <a:buNone/>
            </a:pPr>
            <a:r>
              <a:rPr lang="en-US" sz="2400" b="1" dirty="0">
                <a:solidFill>
                  <a:schemeClr val="tx1">
                    <a:lumMod val="65000"/>
                    <a:lumOff val="35000"/>
                  </a:schemeClr>
                </a:solidFill>
                <a:ea typeface="+mn-ea"/>
                <a:cs typeface="+mn-cs"/>
              </a:rPr>
              <a:t>UNC-IE</a:t>
            </a:r>
          </a:p>
          <a:p>
            <a:pPr marL="0" indent="0" defTabSz="914400">
              <a:spcBef>
                <a:spcPts val="0"/>
              </a:spcBef>
              <a:buClr>
                <a:schemeClr val="accent1">
                  <a:lumMod val="60000"/>
                  <a:lumOff val="40000"/>
                </a:schemeClr>
              </a:buClr>
              <a:buSzPct val="110000"/>
              <a:buNone/>
            </a:pPr>
            <a:r>
              <a:rPr lang="en-US" sz="2400" i="1" u="sng" dirty="0" smtClean="0">
                <a:solidFill>
                  <a:schemeClr val="tx1">
                    <a:lumMod val="65000"/>
                    <a:lumOff val="35000"/>
                  </a:schemeClr>
                </a:solidFill>
                <a:ea typeface="+mn-ea"/>
                <a:cs typeface="+mn-cs"/>
              </a:rPr>
              <a:t>B</a:t>
            </a:r>
            <a:r>
              <a:rPr lang="en-US" sz="2400" i="1" u="sng" dirty="0">
                <a:solidFill>
                  <a:schemeClr val="tx1">
                    <a:lumMod val="65000"/>
                    <a:lumOff val="35000"/>
                  </a:schemeClr>
                </a:solidFill>
                <a:ea typeface="+mn-ea"/>
                <a:cs typeface="+mn-cs"/>
              </a:rPr>
              <a:t>. H. </a:t>
            </a:r>
            <a:r>
              <a:rPr lang="en-US" sz="2400" i="1" u="sng" dirty="0" err="1">
                <a:solidFill>
                  <a:schemeClr val="tx1">
                    <a:lumMod val="65000"/>
                    <a:lumOff val="35000"/>
                  </a:schemeClr>
                </a:solidFill>
                <a:ea typeface="+mn-ea"/>
                <a:cs typeface="+mn-cs"/>
              </a:rPr>
              <a:t>Baek</a:t>
            </a:r>
            <a:endParaRPr lang="en-US" sz="2400" i="1" u="sng" dirty="0">
              <a:solidFill>
                <a:schemeClr val="tx1">
                  <a:lumMod val="65000"/>
                  <a:lumOff val="35000"/>
                </a:schemeClr>
              </a:solidFill>
              <a:ea typeface="+mn-ea"/>
              <a:cs typeface="+mn-cs"/>
            </a:endParaRPr>
          </a:p>
        </p:txBody>
      </p:sp>
      <p:sp>
        <p:nvSpPr>
          <p:cNvPr id="4" name="Slide Number Placeholder 3"/>
          <p:cNvSpPr>
            <a:spLocks noGrp="1"/>
          </p:cNvSpPr>
          <p:nvPr>
            <p:ph type="sldNum" sz="quarter" idx="4294967295"/>
          </p:nvPr>
        </p:nvSpPr>
        <p:spPr>
          <a:xfrm>
            <a:off x="7897906" y="6275668"/>
            <a:ext cx="990600" cy="365125"/>
          </a:xfrm>
          <a:prstGeom prst="rect">
            <a:avLst/>
          </a:prstGeom>
        </p:spPr>
        <p:txBody>
          <a:bodyPr/>
          <a:lstStyle/>
          <a:p>
            <a:fld id="{7F5CE407-6216-4202-80E4-A30DC2F709B2}" type="slidenum">
              <a:rPr lang="en-US" smtClean="0"/>
              <a:pPr/>
              <a:t>20</a:t>
            </a:fld>
            <a:endParaRPr lang="en-US"/>
          </a:p>
        </p:txBody>
      </p:sp>
      <p:sp>
        <p:nvSpPr>
          <p:cNvPr id="5" name="Content Placeholder 2"/>
          <p:cNvSpPr txBox="1">
            <a:spLocks/>
          </p:cNvSpPr>
          <p:nvPr/>
        </p:nvSpPr>
        <p:spPr>
          <a:xfrm>
            <a:off x="910567" y="2442966"/>
            <a:ext cx="2276920" cy="2129034"/>
          </a:xfrm>
          <a:prstGeom prst="rect">
            <a:avLst/>
          </a:prstGeom>
        </p:spPr>
        <p:txBody>
          <a:bodyPr vert="horz" lIns="91440" tIns="45720" rIns="91440" bIns="45720" rtlCol="0">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Font typeface="Wingdings 2" pitchFamily="18" charset="2"/>
              <a:buNone/>
            </a:pPr>
            <a:r>
              <a:rPr lang="en-US" b="1" dirty="0" smtClean="0"/>
              <a:t>EPA</a:t>
            </a:r>
          </a:p>
          <a:p>
            <a:pPr marL="0" indent="0">
              <a:spcBef>
                <a:spcPts val="0"/>
              </a:spcBef>
              <a:buFont typeface="Wingdings 2" pitchFamily="18" charset="2"/>
              <a:buNone/>
            </a:pPr>
            <a:r>
              <a:rPr lang="en-US" i="1" u="sng" dirty="0" smtClean="0"/>
              <a:t>Michelle Snyder</a:t>
            </a:r>
          </a:p>
          <a:p>
            <a:pPr marL="0" indent="0">
              <a:spcBef>
                <a:spcPts val="0"/>
              </a:spcBef>
              <a:buFont typeface="Wingdings 2" pitchFamily="18" charset="2"/>
              <a:buNone/>
            </a:pPr>
            <a:r>
              <a:rPr lang="en-US" i="1" u="sng" dirty="0" smtClean="0"/>
              <a:t>David Heist</a:t>
            </a:r>
          </a:p>
          <a:p>
            <a:pPr marL="0" indent="0">
              <a:spcBef>
                <a:spcPts val="0"/>
              </a:spcBef>
              <a:buFont typeface="Wingdings 2" pitchFamily="18" charset="2"/>
              <a:buNone/>
            </a:pPr>
            <a:r>
              <a:rPr lang="en-US" i="1" u="sng" dirty="0" smtClean="0"/>
              <a:t>Alexis </a:t>
            </a:r>
            <a:r>
              <a:rPr lang="en-US" i="1" u="sng" dirty="0" err="1" smtClean="0"/>
              <a:t>Zubrow</a:t>
            </a:r>
            <a:endParaRPr lang="en-US" i="1" u="sng" dirty="0" smtClean="0"/>
          </a:p>
          <a:p>
            <a:pPr marL="0" indent="0">
              <a:spcBef>
                <a:spcPts val="0"/>
              </a:spcBef>
              <a:buFont typeface="Wingdings 2" pitchFamily="18" charset="2"/>
              <a:buNone/>
            </a:pPr>
            <a:r>
              <a:rPr lang="en-US" i="1" u="sng" dirty="0" smtClean="0"/>
              <a:t>Alison </a:t>
            </a:r>
            <a:r>
              <a:rPr lang="en-US" i="1" u="sng" dirty="0" err="1" smtClean="0"/>
              <a:t>Eyth</a:t>
            </a:r>
            <a:endParaRPr lang="en-US" i="1" u="sng" dirty="0"/>
          </a:p>
        </p:txBody>
      </p:sp>
      <p:sp>
        <p:nvSpPr>
          <p:cNvPr id="7" name="Content Placeholder 2"/>
          <p:cNvSpPr txBox="1">
            <a:spLocks/>
          </p:cNvSpPr>
          <p:nvPr/>
        </p:nvSpPr>
        <p:spPr>
          <a:xfrm>
            <a:off x="5288375" y="2415812"/>
            <a:ext cx="2592389" cy="1632343"/>
          </a:xfrm>
          <a:prstGeom prst="rect">
            <a:avLst/>
          </a:prstGeom>
        </p:spPr>
        <p:txBody>
          <a:bodyPr vert="horz" lIns="91440" tIns="45720" rIns="91440" bIns="45720" rtlCol="0">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Font typeface="Wingdings 2" pitchFamily="18" charset="2"/>
              <a:buNone/>
            </a:pPr>
            <a:r>
              <a:rPr lang="en-US" b="1" dirty="0" smtClean="0"/>
              <a:t>Lab mates</a:t>
            </a:r>
          </a:p>
          <a:p>
            <a:pPr marL="0" indent="0">
              <a:spcBef>
                <a:spcPts val="0"/>
              </a:spcBef>
              <a:buFont typeface="Wingdings 2" pitchFamily="18" charset="2"/>
              <a:buNone/>
            </a:pPr>
            <a:r>
              <a:rPr lang="en-US" i="1" u="sng" dirty="0" smtClean="0"/>
              <a:t>Matt Woody</a:t>
            </a:r>
          </a:p>
          <a:p>
            <a:pPr marL="0" indent="0">
              <a:spcBef>
                <a:spcPts val="0"/>
              </a:spcBef>
              <a:buFont typeface="Wingdings 2" pitchFamily="18" charset="2"/>
              <a:buNone/>
            </a:pPr>
            <a:r>
              <a:rPr lang="en-US" i="1" u="sng" dirty="0" err="1" smtClean="0"/>
              <a:t>Pradeepa</a:t>
            </a:r>
            <a:r>
              <a:rPr lang="en-US" i="1" u="sng" dirty="0" smtClean="0"/>
              <a:t> </a:t>
            </a:r>
            <a:r>
              <a:rPr lang="en-US" i="1" u="sng" dirty="0" err="1" smtClean="0"/>
              <a:t>Vennam</a:t>
            </a:r>
            <a:endParaRPr lang="en-US" i="1" u="sng" dirty="0" smtClean="0"/>
          </a:p>
          <a:p>
            <a:pPr marL="0" indent="0">
              <a:spcBef>
                <a:spcPts val="0"/>
              </a:spcBef>
              <a:buFont typeface="Wingdings 2" pitchFamily="18" charset="2"/>
              <a:buNone/>
            </a:pPr>
            <a:r>
              <a:rPr lang="en-US" i="1" u="sng" dirty="0" smtClean="0"/>
              <a:t>Scott Boone</a:t>
            </a:r>
          </a:p>
        </p:txBody>
      </p:sp>
      <p:sp>
        <p:nvSpPr>
          <p:cNvPr id="10" name="Content Placeholder 2"/>
          <p:cNvSpPr txBox="1">
            <a:spLocks/>
          </p:cNvSpPr>
          <p:nvPr/>
        </p:nvSpPr>
        <p:spPr>
          <a:xfrm>
            <a:off x="855458" y="1272747"/>
            <a:ext cx="5094112" cy="866607"/>
          </a:xfrm>
          <a:prstGeom prst="rect">
            <a:avLst/>
          </a:prstGeom>
        </p:spPr>
        <p:txBody>
          <a:bodyPr vert="horz" lIns="91440" tIns="45720" rIns="91440" bIns="45720" rtlCol="0">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Font typeface="Wingdings 2" pitchFamily="18" charset="2"/>
              <a:buNone/>
            </a:pPr>
            <a:r>
              <a:rPr lang="en-US" b="1" dirty="0" smtClean="0"/>
              <a:t>Funding</a:t>
            </a:r>
          </a:p>
          <a:p>
            <a:pPr marL="0" indent="0">
              <a:spcBef>
                <a:spcPts val="0"/>
              </a:spcBef>
              <a:buFont typeface="Wingdings 2" pitchFamily="18" charset="2"/>
              <a:buNone/>
            </a:pPr>
            <a:r>
              <a:rPr lang="en-US" i="1" u="sng" dirty="0" smtClean="0"/>
              <a:t>EPA Contract EPD 12044 WA 1-02</a:t>
            </a:r>
          </a:p>
        </p:txBody>
      </p:sp>
    </p:spTree>
    <p:extLst>
      <p:ext uri="{BB962C8B-B14F-4D97-AF65-F5344CB8AC3E}">
        <p14:creationId xmlns:p14="http://schemas.microsoft.com/office/powerpoint/2010/main" val="147802225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a:xfrm>
            <a:off x="457200" y="1600201"/>
            <a:ext cx="8229600" cy="4082066"/>
          </a:xfrm>
        </p:spPr>
        <p:txBody>
          <a:bodyPr/>
          <a:lstStyle/>
          <a:p>
            <a:r>
              <a:rPr lang="en-US" sz="1400" dirty="0" smtClean="0"/>
              <a:t>H. </a:t>
            </a:r>
            <a:r>
              <a:rPr lang="en-US" sz="1400" dirty="0" err="1" smtClean="0"/>
              <a:t>Ozkaynak</a:t>
            </a:r>
            <a:r>
              <a:rPr lang="en-US" sz="1400" dirty="0" smtClean="0"/>
              <a:t>, L. L. Baxter, K. L. </a:t>
            </a:r>
            <a:r>
              <a:rPr lang="en-US" sz="1400" dirty="0" err="1" smtClean="0"/>
              <a:t>Dionisio</a:t>
            </a:r>
            <a:r>
              <a:rPr lang="en-US" sz="1400" dirty="0" smtClean="0"/>
              <a:t>, J. Burke, </a:t>
            </a:r>
            <a:r>
              <a:rPr lang="en-US" sz="1400" b="1" dirty="0" smtClean="0"/>
              <a:t>Air Pollution Exposure Prediction Approaches Used in Air Pollution Epidemiology Studies</a:t>
            </a:r>
            <a:r>
              <a:rPr lang="en-US" sz="1400" dirty="0" smtClean="0"/>
              <a:t>, (2013) </a:t>
            </a:r>
            <a:r>
              <a:rPr lang="en-US" sz="1400" i="1" dirty="0" smtClean="0"/>
              <a:t>J Expos </a:t>
            </a:r>
            <a:r>
              <a:rPr lang="en-US" sz="1400" i="1" dirty="0" err="1" smtClean="0"/>
              <a:t>Sci</a:t>
            </a:r>
            <a:r>
              <a:rPr lang="en-US" sz="1400" i="1" dirty="0" smtClean="0"/>
              <a:t> Environ </a:t>
            </a:r>
            <a:r>
              <a:rPr lang="en-US" sz="1400" i="1" dirty="0" err="1" smtClean="0"/>
              <a:t>Epidemiol</a:t>
            </a:r>
            <a:r>
              <a:rPr lang="en-US" sz="1400" i="1" dirty="0" smtClean="0"/>
              <a:t> (2013) </a:t>
            </a:r>
            <a:r>
              <a:rPr lang="en-US" sz="1400" dirty="0" smtClean="0"/>
              <a:t>1-7.</a:t>
            </a:r>
          </a:p>
          <a:p>
            <a:r>
              <a:rPr lang="en-US" sz="1400" dirty="0" smtClean="0"/>
              <a:t>W. J. </a:t>
            </a:r>
            <a:r>
              <a:rPr lang="en-US" sz="1400" dirty="0" err="1" smtClean="0"/>
              <a:t>Gauderman</a:t>
            </a:r>
            <a:r>
              <a:rPr lang="en-US" sz="1400" dirty="0"/>
              <a:t>, </a:t>
            </a:r>
            <a:r>
              <a:rPr lang="en-US" sz="1400" dirty="0" smtClean="0"/>
              <a:t>H. </a:t>
            </a:r>
            <a:r>
              <a:rPr lang="en-US" sz="1400" dirty="0" err="1"/>
              <a:t>Vora</a:t>
            </a:r>
            <a:r>
              <a:rPr lang="en-US" sz="1400" dirty="0"/>
              <a:t>, </a:t>
            </a:r>
            <a:r>
              <a:rPr lang="en-US" sz="1400" dirty="0" smtClean="0"/>
              <a:t>R. </a:t>
            </a:r>
            <a:r>
              <a:rPr lang="en-US" sz="1400" dirty="0"/>
              <a:t>McConnell, </a:t>
            </a:r>
            <a:r>
              <a:rPr lang="en-US" sz="1400" dirty="0" smtClean="0"/>
              <a:t>K. </a:t>
            </a:r>
            <a:r>
              <a:rPr lang="en-US" sz="1400" dirty="0" err="1"/>
              <a:t>Berhane</a:t>
            </a:r>
            <a:r>
              <a:rPr lang="en-US" sz="1400" dirty="0"/>
              <a:t>, </a:t>
            </a:r>
            <a:r>
              <a:rPr lang="en-US" sz="1400" dirty="0" smtClean="0"/>
              <a:t>F. </a:t>
            </a:r>
            <a:r>
              <a:rPr lang="en-US" sz="1400" dirty="0"/>
              <a:t>Gilliland, </a:t>
            </a:r>
            <a:r>
              <a:rPr lang="en-US" sz="1400" dirty="0" smtClean="0"/>
              <a:t>D. </a:t>
            </a:r>
            <a:r>
              <a:rPr lang="en-US" sz="1400" dirty="0"/>
              <a:t>Thomas, </a:t>
            </a:r>
            <a:r>
              <a:rPr lang="en-US" sz="1400" dirty="0" smtClean="0"/>
              <a:t>F. </a:t>
            </a:r>
            <a:r>
              <a:rPr lang="en-US" sz="1400" dirty="0" err="1"/>
              <a:t>Lurmann</a:t>
            </a:r>
            <a:r>
              <a:rPr lang="en-US" sz="1400" dirty="0"/>
              <a:t>, </a:t>
            </a:r>
            <a:r>
              <a:rPr lang="en-US" sz="1400" dirty="0" smtClean="0"/>
              <a:t>E. </a:t>
            </a:r>
            <a:r>
              <a:rPr lang="en-US" sz="1400" dirty="0" err="1"/>
              <a:t>Avol</a:t>
            </a:r>
            <a:r>
              <a:rPr lang="en-US" sz="1400" dirty="0"/>
              <a:t>, </a:t>
            </a:r>
            <a:r>
              <a:rPr lang="en-US" sz="1400" dirty="0" smtClean="0"/>
              <a:t>N. </a:t>
            </a:r>
            <a:r>
              <a:rPr lang="en-US" sz="1400" dirty="0" err="1"/>
              <a:t>Kunzli</a:t>
            </a:r>
            <a:r>
              <a:rPr lang="en-US" sz="1400" dirty="0"/>
              <a:t>, </a:t>
            </a:r>
            <a:r>
              <a:rPr lang="en-US" sz="1400" dirty="0" smtClean="0"/>
              <a:t>M. </a:t>
            </a:r>
            <a:r>
              <a:rPr lang="en-US" sz="1400" dirty="0" err="1"/>
              <a:t>Jerrett</a:t>
            </a:r>
            <a:r>
              <a:rPr lang="en-US" sz="1400" dirty="0"/>
              <a:t>, </a:t>
            </a:r>
            <a:r>
              <a:rPr lang="en-US" sz="1400" dirty="0" smtClean="0"/>
              <a:t>J. Peters, </a:t>
            </a:r>
            <a:r>
              <a:rPr lang="en-US" sz="1400" b="1" dirty="0"/>
              <a:t>Effect of exposure to traffic on lung development from 10 to </a:t>
            </a:r>
            <a:r>
              <a:rPr lang="en-US" sz="1400" b="1" dirty="0" smtClean="0"/>
              <a:t>18 </a:t>
            </a:r>
            <a:r>
              <a:rPr lang="en-US" sz="1400" b="1" dirty="0"/>
              <a:t>years of age: a cohort </a:t>
            </a:r>
            <a:r>
              <a:rPr lang="en-US" sz="1400" b="1" dirty="0" smtClean="0"/>
              <a:t>study</a:t>
            </a:r>
            <a:r>
              <a:rPr lang="en-US" sz="1400" dirty="0" smtClean="0"/>
              <a:t>,</a:t>
            </a:r>
            <a:r>
              <a:rPr lang="en-US" sz="1400" b="1" dirty="0" smtClean="0"/>
              <a:t> </a:t>
            </a:r>
            <a:r>
              <a:rPr lang="en-US" sz="1400" dirty="0" smtClean="0"/>
              <a:t>(2007), </a:t>
            </a:r>
            <a:r>
              <a:rPr lang="en-US" sz="1400" i="1" dirty="0" smtClean="0"/>
              <a:t>Lancet(369)</a:t>
            </a:r>
            <a:r>
              <a:rPr lang="en-US" sz="1400" dirty="0" smtClean="0"/>
              <a:t>, 571-577</a:t>
            </a:r>
          </a:p>
          <a:p>
            <a:r>
              <a:rPr lang="en-US" sz="1400" dirty="0" smtClean="0"/>
              <a:t>M. G</a:t>
            </a:r>
            <a:r>
              <a:rPr lang="en-US" sz="1400" dirty="0"/>
              <a:t>. Snyder a, </a:t>
            </a:r>
            <a:r>
              <a:rPr lang="en-US" sz="1400" dirty="0" smtClean="0"/>
              <a:t>A. </a:t>
            </a:r>
            <a:r>
              <a:rPr lang="en-US" sz="1400" dirty="0" err="1" smtClean="0"/>
              <a:t>Venkatram</a:t>
            </a:r>
            <a:r>
              <a:rPr lang="en-US" sz="1400" dirty="0" smtClean="0"/>
              <a:t>, D. </a:t>
            </a:r>
            <a:r>
              <a:rPr lang="en-US" sz="1400" dirty="0"/>
              <a:t>K. </a:t>
            </a:r>
            <a:r>
              <a:rPr lang="en-US" sz="1400" dirty="0" smtClean="0"/>
              <a:t>Heist, S. G</a:t>
            </a:r>
            <a:r>
              <a:rPr lang="en-US" sz="1400" dirty="0"/>
              <a:t>. </a:t>
            </a:r>
            <a:r>
              <a:rPr lang="en-US" sz="1400" dirty="0" smtClean="0"/>
              <a:t>Perry, W. B</a:t>
            </a:r>
            <a:r>
              <a:rPr lang="en-US" sz="1400" dirty="0"/>
              <a:t>. </a:t>
            </a:r>
            <a:r>
              <a:rPr lang="en-US" sz="1400" dirty="0" smtClean="0"/>
              <a:t>Petersen, V. </a:t>
            </a:r>
            <a:r>
              <a:rPr lang="en-US" sz="1400" dirty="0" err="1" smtClean="0"/>
              <a:t>Isakov</a:t>
            </a:r>
            <a:r>
              <a:rPr lang="en-US" sz="1400" dirty="0" smtClean="0"/>
              <a:t>, </a:t>
            </a:r>
            <a:r>
              <a:rPr lang="en-US" sz="1400" b="1" dirty="0"/>
              <a:t>RLINE: A line source dispersion model for near-surface </a:t>
            </a:r>
            <a:r>
              <a:rPr lang="en-US" sz="1400" b="1" dirty="0" smtClean="0"/>
              <a:t>releases</a:t>
            </a:r>
            <a:r>
              <a:rPr lang="en-US" sz="1400" dirty="0" smtClean="0"/>
              <a:t>, (2013) </a:t>
            </a:r>
            <a:r>
              <a:rPr lang="en-US" sz="1400" i="1" dirty="0" smtClean="0"/>
              <a:t>Atmospheric Environment(77)</a:t>
            </a:r>
            <a:r>
              <a:rPr lang="en-US" sz="1400" dirty="0" smtClean="0"/>
              <a:t>, 748-756</a:t>
            </a:r>
            <a:endParaRPr lang="en-US" sz="1400" b="1" dirty="0"/>
          </a:p>
          <a:p>
            <a:r>
              <a:rPr lang="en-US" sz="1400" dirty="0" smtClean="0"/>
              <a:t>2005 National-Scale Air </a:t>
            </a:r>
            <a:r>
              <a:rPr lang="en-US" sz="1400" dirty="0"/>
              <a:t>Toxics Assessment (</a:t>
            </a:r>
            <a:r>
              <a:rPr lang="en-US" sz="1400" dirty="0">
                <a:hlinkClick r:id="rId2"/>
              </a:rPr>
              <a:t>http://www.epa.gov/airtoxics/nata2005/</a:t>
            </a:r>
            <a:r>
              <a:rPr lang="en-US" sz="1400" dirty="0" smtClean="0">
                <a:hlinkClick r:id="rId2"/>
              </a:rPr>
              <a:t>tables.html</a:t>
            </a:r>
            <a:r>
              <a:rPr lang="en-US" sz="1400" dirty="0" smtClean="0"/>
              <a:t>)</a:t>
            </a:r>
          </a:p>
          <a:p>
            <a:r>
              <a:rPr lang="en-US" sz="1400" dirty="0" smtClean="0"/>
              <a:t>G. M. </a:t>
            </a:r>
            <a:r>
              <a:rPr lang="en-US" sz="1400" dirty="0" err="1" smtClean="0"/>
              <a:t>Rowangould</a:t>
            </a:r>
            <a:r>
              <a:rPr lang="en-US" sz="1400" dirty="0" smtClean="0"/>
              <a:t>, </a:t>
            </a:r>
            <a:r>
              <a:rPr lang="en-US" sz="1400" b="1" dirty="0" smtClean="0"/>
              <a:t>A census of the US near-roadway population: Public health and environmental justice considerations</a:t>
            </a:r>
            <a:r>
              <a:rPr lang="en-US" sz="1400" dirty="0" smtClean="0"/>
              <a:t>, </a:t>
            </a:r>
            <a:r>
              <a:rPr lang="en-US" sz="1400" i="1" dirty="0" smtClean="0"/>
              <a:t>Transportation Research Part D: Transport and Environment(2013)</a:t>
            </a:r>
            <a:r>
              <a:rPr lang="en-US" sz="1400" dirty="0" smtClean="0"/>
              <a:t>, 59-67</a:t>
            </a:r>
          </a:p>
          <a:p>
            <a:r>
              <a:rPr lang="en-US" sz="1400" dirty="0" smtClean="0"/>
              <a:t>V. Singh, R. S. </a:t>
            </a:r>
            <a:r>
              <a:rPr lang="en-US" sz="1400" dirty="0" err="1" smtClean="0"/>
              <a:t>Sokhi</a:t>
            </a:r>
            <a:r>
              <a:rPr lang="en-US" sz="1400" dirty="0" smtClean="0"/>
              <a:t>, J. </a:t>
            </a:r>
            <a:r>
              <a:rPr lang="en-US" sz="1400" dirty="0" err="1" smtClean="0"/>
              <a:t>Kukkonen</a:t>
            </a:r>
            <a:r>
              <a:rPr lang="en-US" sz="1400" dirty="0" smtClean="0"/>
              <a:t>, PM</a:t>
            </a:r>
            <a:r>
              <a:rPr lang="en-US" sz="1400" baseline="-25000" dirty="0" smtClean="0"/>
              <a:t>2.5</a:t>
            </a:r>
            <a:r>
              <a:rPr lang="en-US" sz="1400" dirty="0" smtClean="0"/>
              <a:t> concentrations in London for 2008 – </a:t>
            </a:r>
            <a:r>
              <a:rPr lang="en-US" sz="1400" b="1" dirty="0" smtClean="0"/>
              <a:t>A modeling analysis of contributions from road traffic</a:t>
            </a:r>
            <a:r>
              <a:rPr lang="en-US" sz="1400" dirty="0" smtClean="0"/>
              <a:t>, </a:t>
            </a:r>
            <a:r>
              <a:rPr lang="en-US" sz="1400" i="1" dirty="0" smtClean="0"/>
              <a:t>Journal of the Air &amp; Waste Management Association(in Press)</a:t>
            </a:r>
            <a:r>
              <a:rPr lang="en-US" sz="1400" dirty="0" smtClean="0"/>
              <a:t>. </a:t>
            </a:r>
            <a:endParaRPr lang="en-US" sz="1400" dirty="0"/>
          </a:p>
        </p:txBody>
      </p:sp>
      <p:sp>
        <p:nvSpPr>
          <p:cNvPr id="4" name="Slide Number Placeholder 3"/>
          <p:cNvSpPr>
            <a:spLocks noGrp="1"/>
          </p:cNvSpPr>
          <p:nvPr>
            <p:ph type="sldNum" sz="quarter" idx="4294967295"/>
          </p:nvPr>
        </p:nvSpPr>
        <p:spPr>
          <a:xfrm>
            <a:off x="7897906" y="6275668"/>
            <a:ext cx="990600" cy="365125"/>
          </a:xfrm>
          <a:prstGeom prst="rect">
            <a:avLst/>
          </a:prstGeom>
        </p:spPr>
        <p:txBody>
          <a:bodyPr/>
          <a:lstStyle/>
          <a:p>
            <a:fld id="{7F5CE407-6216-4202-80E4-A30DC2F709B2}" type="slidenum">
              <a:rPr lang="en-US" smtClean="0"/>
              <a:pPr/>
              <a:t>21</a:t>
            </a:fld>
            <a:endParaRPr lang="en-US"/>
          </a:p>
        </p:txBody>
      </p:sp>
    </p:spTree>
    <p:extLst>
      <p:ext uri="{BB962C8B-B14F-4D97-AF65-F5344CB8AC3E}">
        <p14:creationId xmlns:p14="http://schemas.microsoft.com/office/powerpoint/2010/main" val="341325994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0" y="2665226"/>
            <a:ext cx="4114800" cy="1143000"/>
          </a:xfrm>
        </p:spPr>
        <p:txBody>
          <a:bodyPr/>
          <a:lstStyle/>
          <a:p>
            <a:r>
              <a:rPr lang="en-US" sz="6600" dirty="0" smtClean="0"/>
              <a:t>Extra slides</a:t>
            </a:r>
            <a:endParaRPr lang="en-US" sz="6600" dirty="0"/>
          </a:p>
        </p:txBody>
      </p:sp>
    </p:spTree>
    <p:extLst>
      <p:ext uri="{BB962C8B-B14F-4D97-AF65-F5344CB8AC3E}">
        <p14:creationId xmlns:p14="http://schemas.microsoft.com/office/powerpoint/2010/main" val="52191330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7897906" y="6492875"/>
            <a:ext cx="990600" cy="365125"/>
          </a:xfrm>
          <a:prstGeom prst="rect">
            <a:avLst/>
          </a:prstGeom>
        </p:spPr>
        <p:txBody>
          <a:bodyPr/>
          <a:lstStyle/>
          <a:p>
            <a:fld id="{7F5CE407-6216-4202-80E4-A30DC2F709B2}" type="slidenum">
              <a:rPr lang="en-US" smtClean="0"/>
              <a:pPr/>
              <a:t>23</a:t>
            </a:fld>
            <a:endParaRPr lang="en-US"/>
          </a:p>
        </p:txBody>
      </p:sp>
      <p:sp>
        <p:nvSpPr>
          <p:cNvPr id="6" name="Title 1"/>
          <p:cNvSpPr>
            <a:spLocks noGrp="1"/>
          </p:cNvSpPr>
          <p:nvPr>
            <p:ph type="title"/>
          </p:nvPr>
        </p:nvSpPr>
        <p:spPr>
          <a:xfrm>
            <a:off x="550862" y="370809"/>
            <a:ext cx="8042276" cy="608905"/>
          </a:xfrm>
        </p:spPr>
        <p:txBody>
          <a:bodyPr/>
          <a:lstStyle/>
          <a:p>
            <a:r>
              <a:rPr lang="en-US" sz="3200" dirty="0" smtClean="0"/>
              <a:t>Summary statistics at Portland (μg/m</a:t>
            </a:r>
            <a:r>
              <a:rPr lang="en-US" sz="3200" baseline="30000" dirty="0" smtClean="0"/>
              <a:t>3</a:t>
            </a:r>
            <a:r>
              <a:rPr lang="en-US" sz="3200" dirty="0" smtClean="0"/>
              <a:t>)</a:t>
            </a:r>
            <a:endParaRPr lang="en-US" sz="3200" dirty="0"/>
          </a:p>
        </p:txBody>
      </p:sp>
      <p:sp>
        <p:nvSpPr>
          <p:cNvPr id="7" name="Content Placeholder 2"/>
          <p:cNvSpPr txBox="1">
            <a:spLocks/>
          </p:cNvSpPr>
          <p:nvPr/>
        </p:nvSpPr>
        <p:spPr>
          <a:xfrm>
            <a:off x="388471" y="6030922"/>
            <a:ext cx="8569677" cy="579708"/>
          </a:xfrm>
          <a:prstGeom prst="rect">
            <a:avLst/>
          </a:prstGeom>
        </p:spPr>
        <p:txBody>
          <a:bodyPr vert="horz" lIns="91440" tIns="45720" rIns="91440" bIns="45720" rtlCol="0">
            <a:normAutofit fontScale="85000" lnSpcReduction="10000"/>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Font typeface="Wingdings 2" pitchFamily="18" charset="2"/>
              <a:buNone/>
            </a:pPr>
            <a:r>
              <a:rPr lang="en-US" dirty="0" err="1" smtClean="0"/>
              <a:t>Acrolein</a:t>
            </a:r>
            <a:r>
              <a:rPr lang="en-US" dirty="0" smtClean="0"/>
              <a:t>, Formaldehyde, </a:t>
            </a:r>
            <a:r>
              <a:rPr lang="en-US" dirty="0" err="1" smtClean="0"/>
              <a:t>NOx</a:t>
            </a:r>
            <a:r>
              <a:rPr lang="en-US" dirty="0" smtClean="0"/>
              <a:t>, and PM</a:t>
            </a:r>
            <a:r>
              <a:rPr lang="en-US" baseline="-25000" dirty="0" smtClean="0"/>
              <a:t>2.5</a:t>
            </a:r>
            <a:r>
              <a:rPr lang="en-US" dirty="0" smtClean="0"/>
              <a:t> could exceed health based thresholds</a:t>
            </a:r>
            <a:endParaRPr lang="en-US" i="1" u="sng" dirty="0"/>
          </a:p>
        </p:txBody>
      </p:sp>
      <p:graphicFrame>
        <p:nvGraphicFramePr>
          <p:cNvPr id="2" name="Table 1"/>
          <p:cNvGraphicFramePr>
            <a:graphicFrameLocks noGrp="1"/>
          </p:cNvGraphicFramePr>
          <p:nvPr>
            <p:extLst>
              <p:ext uri="{D42A27DB-BD31-4B8C-83A1-F6EECF244321}">
                <p14:modId xmlns:p14="http://schemas.microsoft.com/office/powerpoint/2010/main" val="3639462163"/>
              </p:ext>
            </p:extLst>
          </p:nvPr>
        </p:nvGraphicFramePr>
        <p:xfrm>
          <a:off x="204320" y="1020720"/>
          <a:ext cx="8753828" cy="2774338"/>
        </p:xfrm>
        <a:graphic>
          <a:graphicData uri="http://schemas.openxmlformats.org/drawingml/2006/table">
            <a:tbl>
              <a:tblPr/>
              <a:tblGrid>
                <a:gridCol w="1588096"/>
                <a:gridCol w="1108982"/>
                <a:gridCol w="1689066"/>
                <a:gridCol w="1108982"/>
                <a:gridCol w="2149720"/>
                <a:gridCol w="1108982"/>
              </a:tblGrid>
              <a:tr h="396334">
                <a:tc>
                  <a:txBody>
                    <a:bodyPr/>
                    <a:lstStyle/>
                    <a:p>
                      <a:pPr algn="ctr" fontAlgn="b"/>
                      <a:endParaRPr lang="en-US" sz="1800" b="0" i="0" u="none" strike="noStrike" dirty="0">
                        <a:solidFill>
                          <a:srgbClr val="000000"/>
                        </a:solidFill>
                        <a:effectLst/>
                        <a:latin typeface="Calibri"/>
                      </a:endParaRPr>
                    </a:p>
                  </a:txBody>
                  <a:tcPr marL="12700" marR="12700" marT="12700" marB="0" anchor="b">
                    <a:lnL>
                      <a:noFill/>
                    </a:lnL>
                    <a:lnR>
                      <a:noFill/>
                    </a:lnR>
                    <a:lnT w="12700" cap="flat" cmpd="sng" algn="ctr">
                      <a:solidFill>
                        <a:scrgbClr r="0" g="0" b="0"/>
                      </a:solidFill>
                      <a:prstDash val="solid"/>
                      <a:round/>
                      <a:headEnd type="none" w="med" len="med"/>
                      <a:tailEnd type="none" w="med" len="med"/>
                    </a:lnT>
                    <a:lnB>
                      <a:noFill/>
                    </a:lnB>
                  </a:tcPr>
                </a:tc>
                <a:tc>
                  <a:txBody>
                    <a:bodyPr/>
                    <a:lstStyle/>
                    <a:p>
                      <a:pPr algn="ctr" fontAlgn="b"/>
                      <a:r>
                        <a:rPr lang="en-US" sz="1800" b="0" i="0" u="none" strike="noStrike" dirty="0" err="1">
                          <a:solidFill>
                            <a:srgbClr val="000000"/>
                          </a:solidFill>
                          <a:effectLst/>
                          <a:latin typeface="Calibri"/>
                        </a:rPr>
                        <a:t>RfC</a:t>
                      </a:r>
                      <a:endParaRPr lang="en-US" sz="1800" b="0" i="0" u="none" strike="noStrike" dirty="0">
                        <a:solidFill>
                          <a:srgbClr val="000000"/>
                        </a:solidFill>
                        <a:effectLst/>
                        <a:latin typeface="Calibri"/>
                      </a:endParaRPr>
                    </a:p>
                  </a:txBody>
                  <a:tcPr marL="12700" marR="12700" marT="12700" marB="0" anchor="b">
                    <a:lnL>
                      <a:noFill/>
                    </a:lnL>
                    <a:lnR>
                      <a:noFill/>
                    </a:lnR>
                    <a:lnT w="12700" cap="flat" cmpd="sng" algn="ctr">
                      <a:solidFill>
                        <a:scrgbClr r="0" g="0" b="0"/>
                      </a:solidFill>
                      <a:prstDash val="solid"/>
                      <a:round/>
                      <a:headEnd type="none" w="med" len="med"/>
                      <a:tailEnd type="none" w="med" len="med"/>
                    </a:lnT>
                    <a:lnB>
                      <a:noFill/>
                    </a:lnB>
                  </a:tcPr>
                </a:tc>
                <a:tc gridSpan="2">
                  <a:txBody>
                    <a:bodyPr/>
                    <a:lstStyle/>
                    <a:p>
                      <a:pPr algn="ctr" fontAlgn="b"/>
                      <a:r>
                        <a:rPr lang="en-US" sz="1800" b="0" i="0" u="none" strike="noStrike" dirty="0" smtClean="0">
                          <a:solidFill>
                            <a:srgbClr val="000000"/>
                          </a:solidFill>
                          <a:effectLst/>
                          <a:latin typeface="Calibri"/>
                        </a:rPr>
                        <a:t>Spatial</a:t>
                      </a:r>
                      <a:endParaRPr lang="en-US" sz="1800" b="0" i="0" u="none" strike="noStrike" dirty="0">
                        <a:solidFill>
                          <a:srgbClr val="000000"/>
                        </a:solidFill>
                        <a:effectLst/>
                        <a:latin typeface="Calibri"/>
                      </a:endParaRPr>
                    </a:p>
                  </a:txBody>
                  <a:tcPr marL="12700" marR="12700" marT="12700" marB="0" anchor="b">
                    <a:lnL>
                      <a:noFill/>
                    </a:lnL>
                    <a:lnR>
                      <a:noFill/>
                    </a:lnR>
                    <a:lnT w="12700" cap="flat" cmpd="sng" algn="ctr">
                      <a:solidFill>
                        <a:scrgbClr r="0" g="0" b="0"/>
                      </a:solidFill>
                      <a:prstDash val="solid"/>
                      <a:round/>
                      <a:headEnd type="none" w="med" len="med"/>
                      <a:tailEnd type="none" w="med" len="med"/>
                    </a:lnT>
                    <a:lnB>
                      <a:noFill/>
                    </a:lnB>
                  </a:tcPr>
                </a:tc>
                <a:tc hMerge="1">
                  <a:txBody>
                    <a:bodyPr/>
                    <a:lstStyle/>
                    <a:p>
                      <a:endParaRPr lang="en-US"/>
                    </a:p>
                  </a:txBody>
                  <a:tcPr/>
                </a:tc>
                <a:tc gridSpan="2">
                  <a:txBody>
                    <a:bodyPr/>
                    <a:lstStyle/>
                    <a:p>
                      <a:pPr algn="ctr" fontAlgn="b"/>
                      <a:r>
                        <a:rPr lang="en-US" sz="1800" b="0" i="0" u="none" strike="noStrike" dirty="0">
                          <a:solidFill>
                            <a:srgbClr val="000000"/>
                          </a:solidFill>
                          <a:effectLst/>
                          <a:latin typeface="Calibri"/>
                        </a:rPr>
                        <a:t>% to </a:t>
                      </a:r>
                      <a:r>
                        <a:rPr lang="en-US" sz="1800" b="0" i="0" u="none" strike="noStrike" dirty="0" err="1">
                          <a:solidFill>
                            <a:srgbClr val="000000"/>
                          </a:solidFill>
                          <a:effectLst/>
                          <a:latin typeface="Calibri"/>
                        </a:rPr>
                        <a:t>RfC</a:t>
                      </a:r>
                      <a:r>
                        <a:rPr lang="en-US" sz="1800" b="0" i="0" u="none" strike="noStrike" dirty="0">
                          <a:solidFill>
                            <a:srgbClr val="000000"/>
                          </a:solidFill>
                          <a:effectLst/>
                          <a:latin typeface="Calibri"/>
                        </a:rPr>
                        <a:t>  </a:t>
                      </a:r>
                    </a:p>
                  </a:txBody>
                  <a:tcPr marL="12700" marR="12700" marT="12700" marB="0" anchor="b">
                    <a:lnL>
                      <a:noFill/>
                    </a:lnL>
                    <a:lnR>
                      <a:noFill/>
                    </a:lnR>
                    <a:lnT w="12700" cap="flat" cmpd="sng" algn="ctr">
                      <a:solidFill>
                        <a:scrgbClr r="0" g="0" b="0"/>
                      </a:solidFill>
                      <a:prstDash val="solid"/>
                      <a:round/>
                      <a:headEnd type="none" w="med" len="med"/>
                      <a:tailEnd type="none" w="med" len="med"/>
                    </a:lnT>
                    <a:lnB>
                      <a:noFill/>
                    </a:lnB>
                  </a:tcPr>
                </a:tc>
                <a:tc hMerge="1">
                  <a:txBody>
                    <a:bodyPr/>
                    <a:lstStyle/>
                    <a:p>
                      <a:endParaRPr lang="en-US"/>
                    </a:p>
                  </a:txBody>
                  <a:tcPr/>
                </a:tc>
              </a:tr>
              <a:tr h="396334">
                <a:tc>
                  <a:txBody>
                    <a:bodyPr/>
                    <a:lstStyle/>
                    <a:p>
                      <a:pPr algn="ctr" fontAlgn="b"/>
                      <a:endParaRPr lang="en-US" sz="1800" b="0" i="0" u="none" strike="noStrike" dirty="0">
                        <a:solidFill>
                          <a:srgbClr val="000000"/>
                        </a:solidFill>
                        <a:effectLst/>
                        <a:latin typeface="Calibri"/>
                      </a:endParaRPr>
                    </a:p>
                  </a:txBody>
                  <a:tcPr marL="12700" marR="12700" marT="12700" marB="0" anchor="b">
                    <a:lnL>
                      <a:noFill/>
                    </a:lnL>
                    <a:lnR>
                      <a:noFill/>
                    </a:lnR>
                    <a:lnT>
                      <a:noFill/>
                    </a:lnT>
                    <a:lnB w="12700" cap="flat" cmpd="sng" algn="ctr">
                      <a:solidFill>
                        <a:scrgbClr r="0" g="0" b="0"/>
                      </a:solidFill>
                      <a:prstDash val="solid"/>
                      <a:round/>
                      <a:headEnd type="none" w="med" len="med"/>
                      <a:tailEnd type="none" w="med" len="med"/>
                    </a:lnB>
                  </a:tcPr>
                </a:tc>
                <a:tc>
                  <a:txBody>
                    <a:bodyPr/>
                    <a:lstStyle/>
                    <a:p>
                      <a:pPr algn="ctr" fontAlgn="b"/>
                      <a:endParaRPr lang="en-US" sz="1800" b="0" i="0" u="none" strike="noStrike">
                        <a:solidFill>
                          <a:srgbClr val="000000"/>
                        </a:solidFill>
                        <a:effectLst/>
                        <a:latin typeface="Calibri"/>
                      </a:endParaRPr>
                    </a:p>
                  </a:txBody>
                  <a:tcPr marL="12700" marR="12700" marT="12700" marB="0" anchor="b">
                    <a:lnL>
                      <a:noFill/>
                    </a:lnL>
                    <a:lnR>
                      <a:noFill/>
                    </a:lnR>
                    <a:lnT>
                      <a:noFill/>
                    </a:lnT>
                    <a:lnB w="12700" cap="flat" cmpd="sng" algn="ctr">
                      <a:solidFill>
                        <a:scrgbClr r="0" g="0" b="0"/>
                      </a:solidFill>
                      <a:prstDash val="solid"/>
                      <a:round/>
                      <a:headEnd type="none" w="med" len="med"/>
                      <a:tailEnd type="none" w="med" len="med"/>
                    </a:lnB>
                  </a:tcPr>
                </a:tc>
                <a:tc>
                  <a:txBody>
                    <a:bodyPr/>
                    <a:lstStyle/>
                    <a:p>
                      <a:pPr algn="ctr" fontAlgn="b"/>
                      <a:r>
                        <a:rPr lang="en-US" sz="1800" b="0" i="0" u="none" strike="noStrike" dirty="0" err="1" smtClean="0">
                          <a:solidFill>
                            <a:srgbClr val="000000"/>
                          </a:solidFill>
                          <a:effectLst/>
                          <a:latin typeface="Calibri"/>
                        </a:rPr>
                        <a:t>mean</a:t>
                      </a:r>
                      <a:r>
                        <a:rPr lang="en-US" sz="1800" b="0" i="0" u="none" strike="noStrike" dirty="0" err="1">
                          <a:solidFill>
                            <a:srgbClr val="000000"/>
                          </a:solidFill>
                          <a:effectLst/>
                          <a:latin typeface="Calibri"/>
                        </a:rPr>
                        <a:t>±std</a:t>
                      </a:r>
                      <a:endParaRPr lang="en-US" sz="1800" b="0" i="0" u="none" strike="noStrike" dirty="0">
                        <a:solidFill>
                          <a:srgbClr val="000000"/>
                        </a:solidFill>
                        <a:effectLst/>
                        <a:latin typeface="Calibri"/>
                      </a:endParaRPr>
                    </a:p>
                  </a:txBody>
                  <a:tcPr marL="12700" marR="12700" marT="12700" marB="0" anchor="b">
                    <a:lnL>
                      <a:noFill/>
                    </a:lnL>
                    <a:lnR>
                      <a:noFill/>
                    </a:lnR>
                    <a:lnT>
                      <a:noFill/>
                    </a:lnT>
                    <a:lnB w="12700" cap="flat" cmpd="sng" algn="ctr">
                      <a:solidFill>
                        <a:scrgbClr r="0" g="0" b="0"/>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a:rPr>
                        <a:t>max</a:t>
                      </a:r>
                    </a:p>
                  </a:txBody>
                  <a:tcPr marL="12700" marR="12700" marT="12700" marB="0" anchor="b">
                    <a:lnL>
                      <a:noFill/>
                    </a:lnL>
                    <a:lnR>
                      <a:noFill/>
                    </a:lnR>
                    <a:lnT>
                      <a:noFill/>
                    </a:lnT>
                    <a:lnB w="12700" cap="flat" cmpd="sng" algn="ctr">
                      <a:solidFill>
                        <a:scrgbClr r="0" g="0" b="0"/>
                      </a:solidFill>
                      <a:prstDash val="solid"/>
                      <a:round/>
                      <a:headEnd type="none" w="med" len="med"/>
                      <a:tailEnd type="none" w="med" len="med"/>
                    </a:lnB>
                  </a:tcPr>
                </a:tc>
                <a:tc>
                  <a:txBody>
                    <a:bodyPr/>
                    <a:lstStyle/>
                    <a:p>
                      <a:pPr algn="ctr" fontAlgn="b"/>
                      <a:r>
                        <a:rPr lang="en-US" sz="1800" b="0" i="0" u="none" strike="noStrike" dirty="0" err="1">
                          <a:solidFill>
                            <a:srgbClr val="000000"/>
                          </a:solidFill>
                          <a:effectLst/>
                          <a:latin typeface="Calibri"/>
                        </a:rPr>
                        <a:t>mean±std</a:t>
                      </a:r>
                      <a:endParaRPr lang="en-US" sz="1800" b="0" i="0" u="none" strike="noStrike" dirty="0">
                        <a:solidFill>
                          <a:srgbClr val="000000"/>
                        </a:solidFill>
                        <a:effectLst/>
                        <a:latin typeface="Calibri"/>
                      </a:endParaRPr>
                    </a:p>
                  </a:txBody>
                  <a:tcPr marL="12700" marR="12700" marT="12700" marB="0" anchor="b">
                    <a:lnL>
                      <a:noFill/>
                    </a:lnL>
                    <a:lnR>
                      <a:noFill/>
                    </a:lnR>
                    <a:lnT>
                      <a:noFill/>
                    </a:lnT>
                    <a:lnB w="12700" cap="flat" cmpd="sng" algn="ctr">
                      <a:solidFill>
                        <a:scrgbClr r="0" g="0" b="0"/>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a:rPr>
                        <a:t>max</a:t>
                      </a:r>
                    </a:p>
                  </a:txBody>
                  <a:tcPr marL="12700" marR="12700" marT="12700" marB="0" anchor="b">
                    <a:lnL>
                      <a:noFill/>
                    </a:lnL>
                    <a:lnR>
                      <a:noFill/>
                    </a:lnR>
                    <a:lnT>
                      <a:noFill/>
                    </a:lnT>
                    <a:lnB w="12700" cap="flat" cmpd="sng" algn="ctr">
                      <a:solidFill>
                        <a:scrgbClr r="0" g="0" b="0"/>
                      </a:solidFill>
                      <a:prstDash val="solid"/>
                      <a:round/>
                      <a:headEnd type="none" w="med" len="med"/>
                      <a:tailEnd type="none" w="med" len="med"/>
                    </a:lnB>
                  </a:tcPr>
                </a:tc>
              </a:tr>
              <a:tr h="396334">
                <a:tc>
                  <a:txBody>
                    <a:bodyPr/>
                    <a:lstStyle/>
                    <a:p>
                      <a:pPr algn="ctr" fontAlgn="b"/>
                      <a:r>
                        <a:rPr lang="en-US" sz="1800" b="0" i="0" u="none" strike="noStrike">
                          <a:solidFill>
                            <a:srgbClr val="000000"/>
                          </a:solidFill>
                          <a:effectLst/>
                          <a:latin typeface="Calibri"/>
                        </a:rPr>
                        <a:t>1,3-Butadiene</a:t>
                      </a:r>
                    </a:p>
                  </a:txBody>
                  <a:tcPr marL="12700" marR="12700" marT="12700" marB="0" anchor="b">
                    <a:lnL>
                      <a:noFill/>
                    </a:lnL>
                    <a:lnR>
                      <a:noFill/>
                    </a:lnR>
                    <a:lnT w="12700" cap="flat" cmpd="sng" algn="ctr">
                      <a:solidFill>
                        <a:scrgbClr r="0" g="0" b="0"/>
                      </a:solidFill>
                      <a:prstDash val="solid"/>
                      <a:round/>
                      <a:headEnd type="none" w="med" len="med"/>
                      <a:tailEnd type="none" w="med" len="med"/>
                    </a:lnT>
                    <a:lnB>
                      <a:noFill/>
                    </a:lnB>
                  </a:tcPr>
                </a:tc>
                <a:tc>
                  <a:txBody>
                    <a:bodyPr/>
                    <a:lstStyle/>
                    <a:p>
                      <a:pPr algn="ctr" fontAlgn="b"/>
                      <a:r>
                        <a:rPr lang="en-US" sz="1800" b="0" i="0" u="none" strike="noStrike">
                          <a:solidFill>
                            <a:srgbClr val="000000"/>
                          </a:solidFill>
                          <a:effectLst/>
                          <a:latin typeface="Calibri"/>
                        </a:rPr>
                        <a:t>2</a:t>
                      </a:r>
                    </a:p>
                  </a:txBody>
                  <a:tcPr marL="12700" marR="12700" marT="12700" marB="0" anchor="b">
                    <a:lnL>
                      <a:noFill/>
                    </a:lnL>
                    <a:lnR>
                      <a:noFill/>
                    </a:lnR>
                    <a:lnT w="12700" cap="flat" cmpd="sng" algn="ctr">
                      <a:solidFill>
                        <a:scrgbClr r="0" g="0" b="0"/>
                      </a:solidFill>
                      <a:prstDash val="solid"/>
                      <a:round/>
                      <a:headEnd type="none" w="med" len="med"/>
                      <a:tailEnd type="none" w="med" len="med"/>
                    </a:lnT>
                    <a:lnB>
                      <a:noFill/>
                    </a:lnB>
                  </a:tcPr>
                </a:tc>
                <a:tc>
                  <a:txBody>
                    <a:bodyPr/>
                    <a:lstStyle/>
                    <a:p>
                      <a:pPr algn="ctr" fontAlgn="b"/>
                      <a:r>
                        <a:rPr lang="en-US" sz="1800" b="0" i="0" u="none" strike="noStrike">
                          <a:solidFill>
                            <a:srgbClr val="000000"/>
                          </a:solidFill>
                          <a:effectLst/>
                          <a:latin typeface="Calibri"/>
                        </a:rPr>
                        <a:t>0.04±0.06</a:t>
                      </a:r>
                    </a:p>
                  </a:txBody>
                  <a:tcPr marL="12700" marR="12700" marT="12700" marB="0" anchor="b">
                    <a:lnL>
                      <a:noFill/>
                    </a:lnL>
                    <a:lnR>
                      <a:noFill/>
                    </a:lnR>
                    <a:lnT w="12700" cap="flat" cmpd="sng" algn="ctr">
                      <a:solidFill>
                        <a:scrgbClr r="0" g="0" b="0"/>
                      </a:solidFill>
                      <a:prstDash val="solid"/>
                      <a:round/>
                      <a:headEnd type="none" w="med" len="med"/>
                      <a:tailEnd type="none" w="med" len="med"/>
                    </a:lnT>
                    <a:lnB>
                      <a:noFill/>
                    </a:lnB>
                  </a:tcPr>
                </a:tc>
                <a:tc>
                  <a:txBody>
                    <a:bodyPr/>
                    <a:lstStyle/>
                    <a:p>
                      <a:pPr algn="ctr" fontAlgn="b"/>
                      <a:r>
                        <a:rPr lang="en-US" sz="1800" b="0" i="0" u="none" strike="noStrike">
                          <a:solidFill>
                            <a:srgbClr val="000000"/>
                          </a:solidFill>
                          <a:effectLst/>
                          <a:latin typeface="Calibri"/>
                        </a:rPr>
                        <a:t>1.38</a:t>
                      </a:r>
                    </a:p>
                  </a:txBody>
                  <a:tcPr marL="12700" marR="12700" marT="12700" marB="0" anchor="b">
                    <a:lnL>
                      <a:noFill/>
                    </a:lnL>
                    <a:lnR>
                      <a:noFill/>
                    </a:lnR>
                    <a:lnT w="12700" cap="flat" cmpd="sng" algn="ctr">
                      <a:solidFill>
                        <a:scrgbClr r="0" g="0" b="0"/>
                      </a:solidFill>
                      <a:prstDash val="solid"/>
                      <a:round/>
                      <a:headEnd type="none" w="med" len="med"/>
                      <a:tailEnd type="none" w="med" len="med"/>
                    </a:lnT>
                    <a:lnB>
                      <a:noFill/>
                    </a:lnB>
                  </a:tcPr>
                </a:tc>
                <a:tc>
                  <a:txBody>
                    <a:bodyPr/>
                    <a:lstStyle/>
                    <a:p>
                      <a:pPr algn="ctr" fontAlgn="b"/>
                      <a:r>
                        <a:rPr lang="en-US" sz="1800" b="0" i="0" u="none" strike="noStrike" dirty="0">
                          <a:solidFill>
                            <a:srgbClr val="000000"/>
                          </a:solidFill>
                          <a:effectLst/>
                          <a:latin typeface="Calibri"/>
                        </a:rPr>
                        <a:t>2±3</a:t>
                      </a:r>
                    </a:p>
                  </a:txBody>
                  <a:tcPr marL="12700" marR="12700" marT="12700" marB="0" anchor="b">
                    <a:lnL>
                      <a:noFill/>
                    </a:lnL>
                    <a:lnR>
                      <a:noFill/>
                    </a:lnR>
                    <a:lnT w="12700" cap="flat" cmpd="sng" algn="ctr">
                      <a:solidFill>
                        <a:scrgbClr r="0" g="0" b="0"/>
                      </a:solidFill>
                      <a:prstDash val="solid"/>
                      <a:round/>
                      <a:headEnd type="none" w="med" len="med"/>
                      <a:tailEnd type="none" w="med" len="med"/>
                    </a:lnT>
                    <a:lnB>
                      <a:noFill/>
                    </a:lnB>
                  </a:tcPr>
                </a:tc>
                <a:tc>
                  <a:txBody>
                    <a:bodyPr/>
                    <a:lstStyle/>
                    <a:p>
                      <a:pPr algn="ctr" fontAlgn="b"/>
                      <a:r>
                        <a:rPr lang="en-US" sz="1800" b="0" i="0" u="none" strike="noStrike">
                          <a:solidFill>
                            <a:srgbClr val="000000"/>
                          </a:solidFill>
                          <a:effectLst/>
                          <a:latin typeface="Calibri"/>
                        </a:rPr>
                        <a:t>69</a:t>
                      </a:r>
                    </a:p>
                  </a:txBody>
                  <a:tcPr marL="12700" marR="12700" marT="12700" marB="0" anchor="b">
                    <a:lnL>
                      <a:noFill/>
                    </a:lnL>
                    <a:lnR>
                      <a:noFill/>
                    </a:lnR>
                    <a:lnT w="12700" cap="flat" cmpd="sng" algn="ctr">
                      <a:solidFill>
                        <a:scrgbClr r="0" g="0" b="0"/>
                      </a:solidFill>
                      <a:prstDash val="solid"/>
                      <a:round/>
                      <a:headEnd type="none" w="med" len="med"/>
                      <a:tailEnd type="none" w="med" len="med"/>
                    </a:lnT>
                    <a:lnB>
                      <a:noFill/>
                    </a:lnB>
                  </a:tcPr>
                </a:tc>
              </a:tr>
              <a:tr h="396334">
                <a:tc>
                  <a:txBody>
                    <a:bodyPr/>
                    <a:lstStyle/>
                    <a:p>
                      <a:pPr algn="ctr" fontAlgn="b"/>
                      <a:r>
                        <a:rPr lang="en-US" sz="1800" b="0" i="0" u="none" strike="noStrike">
                          <a:solidFill>
                            <a:srgbClr val="000000"/>
                          </a:solidFill>
                          <a:effectLst/>
                          <a:latin typeface="Calibri"/>
                        </a:rPr>
                        <a:t>ACETALDEHYDE</a:t>
                      </a:r>
                    </a:p>
                  </a:txBody>
                  <a:tcPr marL="12700" marR="12700" marT="12700" marB="0" anchor="b">
                    <a:lnL>
                      <a:noFill/>
                    </a:lnL>
                    <a:lnR>
                      <a:noFill/>
                    </a:lnR>
                    <a:lnT>
                      <a:noFill/>
                    </a:lnT>
                    <a:lnB>
                      <a:noFill/>
                    </a:lnB>
                  </a:tcPr>
                </a:tc>
                <a:tc>
                  <a:txBody>
                    <a:bodyPr/>
                    <a:lstStyle/>
                    <a:p>
                      <a:pPr algn="ctr" fontAlgn="b"/>
                      <a:r>
                        <a:rPr lang="en-US" sz="1800" b="0" i="0" u="none" strike="noStrike">
                          <a:solidFill>
                            <a:srgbClr val="000000"/>
                          </a:solidFill>
                          <a:effectLst/>
                          <a:latin typeface="Calibri"/>
                        </a:rPr>
                        <a:t>9</a:t>
                      </a:r>
                    </a:p>
                  </a:txBody>
                  <a:tcPr marL="12700" marR="12700" marT="12700" marB="0" anchor="b">
                    <a:lnL>
                      <a:noFill/>
                    </a:lnL>
                    <a:lnR>
                      <a:noFill/>
                    </a:lnR>
                    <a:lnT>
                      <a:noFill/>
                    </a:lnT>
                    <a:lnB>
                      <a:noFill/>
                    </a:lnB>
                  </a:tcPr>
                </a:tc>
                <a:tc>
                  <a:txBody>
                    <a:bodyPr/>
                    <a:lstStyle/>
                    <a:p>
                      <a:pPr algn="ctr" fontAlgn="b"/>
                      <a:r>
                        <a:rPr lang="en-US" sz="1800" b="0" i="0" u="none" strike="noStrike">
                          <a:solidFill>
                            <a:srgbClr val="000000"/>
                          </a:solidFill>
                          <a:effectLst/>
                          <a:latin typeface="Calibri"/>
                        </a:rPr>
                        <a:t>1.29±0.4</a:t>
                      </a:r>
                    </a:p>
                  </a:txBody>
                  <a:tcPr marL="12700" marR="12700" marT="12700" marB="0" anchor="b">
                    <a:lnL>
                      <a:noFill/>
                    </a:lnL>
                    <a:lnR>
                      <a:noFill/>
                    </a:lnR>
                    <a:lnT>
                      <a:noFill/>
                    </a:lnT>
                    <a:lnB>
                      <a:noFill/>
                    </a:lnB>
                  </a:tcPr>
                </a:tc>
                <a:tc>
                  <a:txBody>
                    <a:bodyPr/>
                    <a:lstStyle/>
                    <a:p>
                      <a:pPr algn="ctr" fontAlgn="b"/>
                      <a:r>
                        <a:rPr lang="en-US" sz="1800" b="0" i="0" u="none" strike="noStrike">
                          <a:solidFill>
                            <a:srgbClr val="000000"/>
                          </a:solidFill>
                          <a:effectLst/>
                          <a:latin typeface="Calibri"/>
                        </a:rPr>
                        <a:t>7.63</a:t>
                      </a:r>
                    </a:p>
                  </a:txBody>
                  <a:tcPr marL="12700" marR="12700" marT="12700" marB="0" anchor="b">
                    <a:lnL>
                      <a:noFill/>
                    </a:lnL>
                    <a:lnR>
                      <a:noFill/>
                    </a:lnR>
                    <a:lnT>
                      <a:noFill/>
                    </a:lnT>
                    <a:lnB>
                      <a:noFill/>
                    </a:lnB>
                  </a:tcPr>
                </a:tc>
                <a:tc>
                  <a:txBody>
                    <a:bodyPr/>
                    <a:lstStyle/>
                    <a:p>
                      <a:pPr algn="ctr" fontAlgn="b"/>
                      <a:r>
                        <a:rPr lang="en-US" sz="1800" b="0" i="0" u="none" strike="noStrike" dirty="0">
                          <a:solidFill>
                            <a:srgbClr val="000000"/>
                          </a:solidFill>
                          <a:effectLst/>
                          <a:latin typeface="Calibri"/>
                        </a:rPr>
                        <a:t>14.33±4.44</a:t>
                      </a:r>
                    </a:p>
                  </a:txBody>
                  <a:tcPr marL="12700" marR="12700" marT="12700" marB="0" anchor="b">
                    <a:lnL>
                      <a:noFill/>
                    </a:lnL>
                    <a:lnR>
                      <a:noFill/>
                    </a:lnR>
                    <a:lnT>
                      <a:noFill/>
                    </a:lnT>
                    <a:lnB>
                      <a:noFill/>
                    </a:lnB>
                  </a:tcPr>
                </a:tc>
                <a:tc>
                  <a:txBody>
                    <a:bodyPr/>
                    <a:lstStyle/>
                    <a:p>
                      <a:pPr algn="ctr" fontAlgn="b"/>
                      <a:r>
                        <a:rPr lang="en-US" sz="1800" b="0" i="0" u="none" strike="noStrike">
                          <a:solidFill>
                            <a:srgbClr val="000000"/>
                          </a:solidFill>
                          <a:effectLst/>
                          <a:latin typeface="Calibri"/>
                        </a:rPr>
                        <a:t>84.78</a:t>
                      </a:r>
                    </a:p>
                  </a:txBody>
                  <a:tcPr marL="12700" marR="12700" marT="12700" marB="0" anchor="b">
                    <a:lnL>
                      <a:noFill/>
                    </a:lnL>
                    <a:lnR>
                      <a:noFill/>
                    </a:lnR>
                    <a:lnT>
                      <a:noFill/>
                    </a:lnT>
                    <a:lnB>
                      <a:noFill/>
                    </a:lnB>
                  </a:tcPr>
                </a:tc>
              </a:tr>
              <a:tr h="396334">
                <a:tc>
                  <a:txBody>
                    <a:bodyPr/>
                    <a:lstStyle/>
                    <a:p>
                      <a:pPr algn="ctr" fontAlgn="b"/>
                      <a:r>
                        <a:rPr lang="en-US" sz="1800" b="0" i="0" u="none" strike="noStrike" dirty="0" err="1">
                          <a:solidFill>
                            <a:srgbClr val="FF0000"/>
                          </a:solidFill>
                          <a:effectLst/>
                          <a:latin typeface="Calibri"/>
                        </a:rPr>
                        <a:t>Acrolein</a:t>
                      </a:r>
                      <a:endParaRPr lang="en-US" sz="1800" b="0" i="0" u="none" strike="noStrike" dirty="0">
                        <a:solidFill>
                          <a:srgbClr val="FF0000"/>
                        </a:solidFill>
                        <a:effectLst/>
                        <a:latin typeface="Calibri"/>
                      </a:endParaRPr>
                    </a:p>
                  </a:txBody>
                  <a:tcPr marL="12700" marR="12700" marT="12700" marB="0" anchor="b">
                    <a:lnL>
                      <a:noFill/>
                    </a:lnL>
                    <a:lnR>
                      <a:noFill/>
                    </a:lnR>
                    <a:lnT>
                      <a:noFill/>
                    </a:lnT>
                    <a:lnB>
                      <a:noFill/>
                    </a:lnB>
                  </a:tcPr>
                </a:tc>
                <a:tc>
                  <a:txBody>
                    <a:bodyPr/>
                    <a:lstStyle/>
                    <a:p>
                      <a:pPr algn="ctr" fontAlgn="b"/>
                      <a:r>
                        <a:rPr lang="en-US" sz="1800" b="0" i="0" u="none" strike="noStrike" dirty="0">
                          <a:solidFill>
                            <a:srgbClr val="FF0000"/>
                          </a:solidFill>
                          <a:effectLst/>
                          <a:latin typeface="Calibri"/>
                        </a:rPr>
                        <a:t>0.02</a:t>
                      </a:r>
                    </a:p>
                  </a:txBody>
                  <a:tcPr marL="12700" marR="12700" marT="12700" marB="0" anchor="b">
                    <a:lnL>
                      <a:noFill/>
                    </a:lnL>
                    <a:lnR>
                      <a:noFill/>
                    </a:lnR>
                    <a:lnT>
                      <a:noFill/>
                    </a:lnT>
                    <a:lnB>
                      <a:noFill/>
                    </a:lnB>
                  </a:tcPr>
                </a:tc>
                <a:tc>
                  <a:txBody>
                    <a:bodyPr/>
                    <a:lstStyle/>
                    <a:p>
                      <a:pPr algn="ctr" fontAlgn="b"/>
                      <a:r>
                        <a:rPr lang="en-US" sz="1800" b="0" i="0" u="none" strike="noStrike" dirty="0">
                          <a:solidFill>
                            <a:srgbClr val="FF0000"/>
                          </a:solidFill>
                          <a:effectLst/>
                          <a:latin typeface="Calibri"/>
                        </a:rPr>
                        <a:t>0.03±0.03</a:t>
                      </a:r>
                    </a:p>
                  </a:txBody>
                  <a:tcPr marL="12700" marR="12700" marT="12700" marB="0" anchor="b">
                    <a:lnL>
                      <a:noFill/>
                    </a:lnL>
                    <a:lnR>
                      <a:noFill/>
                    </a:lnR>
                    <a:lnT>
                      <a:noFill/>
                    </a:lnT>
                    <a:lnB>
                      <a:noFill/>
                    </a:lnB>
                  </a:tcPr>
                </a:tc>
                <a:tc>
                  <a:txBody>
                    <a:bodyPr/>
                    <a:lstStyle/>
                    <a:p>
                      <a:pPr algn="ctr" fontAlgn="b"/>
                      <a:r>
                        <a:rPr lang="en-US" sz="1800" b="0" i="0" u="none" strike="noStrike" dirty="0">
                          <a:solidFill>
                            <a:srgbClr val="FF0000"/>
                          </a:solidFill>
                          <a:effectLst/>
                          <a:latin typeface="Calibri"/>
                        </a:rPr>
                        <a:t>0.89</a:t>
                      </a:r>
                    </a:p>
                  </a:txBody>
                  <a:tcPr marL="12700" marR="12700" marT="12700" marB="0" anchor="b">
                    <a:lnL>
                      <a:noFill/>
                    </a:lnL>
                    <a:lnR>
                      <a:noFill/>
                    </a:lnR>
                    <a:lnT>
                      <a:noFill/>
                    </a:lnT>
                    <a:lnB>
                      <a:noFill/>
                    </a:lnB>
                  </a:tcPr>
                </a:tc>
                <a:tc>
                  <a:txBody>
                    <a:bodyPr/>
                    <a:lstStyle/>
                    <a:p>
                      <a:pPr algn="ctr" fontAlgn="b"/>
                      <a:r>
                        <a:rPr lang="en-US" sz="1800" b="0" i="0" u="none" strike="noStrike" dirty="0">
                          <a:solidFill>
                            <a:srgbClr val="FF0000"/>
                          </a:solidFill>
                          <a:effectLst/>
                          <a:latin typeface="Calibri"/>
                        </a:rPr>
                        <a:t>150±150</a:t>
                      </a:r>
                    </a:p>
                  </a:txBody>
                  <a:tcPr marL="12700" marR="12700" marT="12700" marB="0" anchor="b">
                    <a:lnL>
                      <a:noFill/>
                    </a:lnL>
                    <a:lnR>
                      <a:noFill/>
                    </a:lnR>
                    <a:lnT>
                      <a:noFill/>
                    </a:lnT>
                    <a:lnB>
                      <a:noFill/>
                    </a:lnB>
                  </a:tcPr>
                </a:tc>
                <a:tc>
                  <a:txBody>
                    <a:bodyPr/>
                    <a:lstStyle/>
                    <a:p>
                      <a:pPr algn="ctr" fontAlgn="b"/>
                      <a:r>
                        <a:rPr lang="en-US" sz="1800" b="0" i="0" u="none" strike="noStrike" dirty="0">
                          <a:solidFill>
                            <a:srgbClr val="FF0000"/>
                          </a:solidFill>
                          <a:effectLst/>
                          <a:latin typeface="Calibri"/>
                        </a:rPr>
                        <a:t>4450.00</a:t>
                      </a:r>
                    </a:p>
                  </a:txBody>
                  <a:tcPr marL="12700" marR="12700" marT="12700" marB="0" anchor="b">
                    <a:lnL>
                      <a:noFill/>
                    </a:lnL>
                    <a:lnR>
                      <a:noFill/>
                    </a:lnR>
                    <a:lnT>
                      <a:noFill/>
                    </a:lnT>
                    <a:lnB>
                      <a:noFill/>
                    </a:lnB>
                  </a:tcPr>
                </a:tc>
              </a:tr>
              <a:tr h="396334">
                <a:tc>
                  <a:txBody>
                    <a:bodyPr/>
                    <a:lstStyle/>
                    <a:p>
                      <a:pPr algn="ctr" fontAlgn="b"/>
                      <a:r>
                        <a:rPr lang="en-US" sz="1800" b="0" i="0" u="none" strike="noStrike" dirty="0">
                          <a:solidFill>
                            <a:srgbClr val="000000"/>
                          </a:solidFill>
                          <a:effectLst/>
                          <a:latin typeface="Calibri"/>
                        </a:rPr>
                        <a:t>BENZENE</a:t>
                      </a:r>
                    </a:p>
                  </a:txBody>
                  <a:tcPr marL="12700" marR="12700" marT="12700" marB="0" anchor="b">
                    <a:lnL>
                      <a:noFill/>
                    </a:lnL>
                    <a:lnR>
                      <a:noFill/>
                    </a:lnR>
                    <a:lnT>
                      <a:noFill/>
                    </a:lnT>
                    <a:lnB>
                      <a:noFill/>
                    </a:lnB>
                  </a:tcPr>
                </a:tc>
                <a:tc>
                  <a:txBody>
                    <a:bodyPr/>
                    <a:lstStyle/>
                    <a:p>
                      <a:pPr algn="ctr" fontAlgn="b"/>
                      <a:r>
                        <a:rPr lang="en-US" sz="1800" b="0" i="0" u="none" strike="noStrike">
                          <a:solidFill>
                            <a:srgbClr val="000000"/>
                          </a:solidFill>
                          <a:effectLst/>
                          <a:latin typeface="Calibri"/>
                        </a:rPr>
                        <a:t>30</a:t>
                      </a:r>
                    </a:p>
                  </a:txBody>
                  <a:tcPr marL="12700" marR="12700" marT="12700" marB="0" anchor="b">
                    <a:lnL>
                      <a:noFill/>
                    </a:lnL>
                    <a:lnR>
                      <a:noFill/>
                    </a:lnR>
                    <a:lnT>
                      <a:noFill/>
                    </a:lnT>
                    <a:lnB>
                      <a:noFill/>
                    </a:lnB>
                  </a:tcPr>
                </a:tc>
                <a:tc>
                  <a:txBody>
                    <a:bodyPr/>
                    <a:lstStyle/>
                    <a:p>
                      <a:pPr algn="ctr" fontAlgn="b"/>
                      <a:r>
                        <a:rPr lang="en-US" sz="1800" b="0" i="0" u="none" strike="noStrike">
                          <a:solidFill>
                            <a:srgbClr val="000000"/>
                          </a:solidFill>
                          <a:effectLst/>
                          <a:latin typeface="Calibri"/>
                        </a:rPr>
                        <a:t>0.97±0.39</a:t>
                      </a:r>
                    </a:p>
                  </a:txBody>
                  <a:tcPr marL="12700" marR="12700" marT="12700" marB="0" anchor="b">
                    <a:lnL>
                      <a:noFill/>
                    </a:lnL>
                    <a:lnR>
                      <a:noFill/>
                    </a:lnR>
                    <a:lnT>
                      <a:noFill/>
                    </a:lnT>
                    <a:lnB>
                      <a:noFill/>
                    </a:lnB>
                  </a:tcPr>
                </a:tc>
                <a:tc>
                  <a:txBody>
                    <a:bodyPr/>
                    <a:lstStyle/>
                    <a:p>
                      <a:pPr algn="ctr" fontAlgn="b"/>
                      <a:r>
                        <a:rPr lang="en-US" sz="1800" b="0" i="0" u="none" strike="noStrike">
                          <a:solidFill>
                            <a:srgbClr val="000000"/>
                          </a:solidFill>
                          <a:effectLst/>
                          <a:latin typeface="Calibri"/>
                        </a:rPr>
                        <a:t>7.83</a:t>
                      </a:r>
                    </a:p>
                  </a:txBody>
                  <a:tcPr marL="12700" marR="12700" marT="12700" marB="0" anchor="b">
                    <a:lnL>
                      <a:noFill/>
                    </a:lnL>
                    <a:lnR>
                      <a:noFill/>
                    </a:lnR>
                    <a:lnT>
                      <a:noFill/>
                    </a:lnT>
                    <a:lnB>
                      <a:noFill/>
                    </a:lnB>
                  </a:tcPr>
                </a:tc>
                <a:tc>
                  <a:txBody>
                    <a:bodyPr/>
                    <a:lstStyle/>
                    <a:p>
                      <a:pPr algn="ctr" fontAlgn="b"/>
                      <a:r>
                        <a:rPr lang="en-US" sz="1800" b="0" i="0" u="none" strike="noStrike" dirty="0">
                          <a:solidFill>
                            <a:srgbClr val="000000"/>
                          </a:solidFill>
                          <a:effectLst/>
                          <a:latin typeface="Calibri"/>
                        </a:rPr>
                        <a:t>3.23±1.3</a:t>
                      </a:r>
                    </a:p>
                  </a:txBody>
                  <a:tcPr marL="12700" marR="12700" marT="12700" marB="0" anchor="b">
                    <a:lnL>
                      <a:noFill/>
                    </a:lnL>
                    <a:lnR>
                      <a:noFill/>
                    </a:lnR>
                    <a:lnT>
                      <a:noFill/>
                    </a:lnT>
                    <a:lnB>
                      <a:noFill/>
                    </a:lnB>
                  </a:tcPr>
                </a:tc>
                <a:tc>
                  <a:txBody>
                    <a:bodyPr/>
                    <a:lstStyle/>
                    <a:p>
                      <a:pPr algn="ctr" fontAlgn="b"/>
                      <a:r>
                        <a:rPr lang="en-US" sz="1800" b="0" i="0" u="none" strike="noStrike">
                          <a:solidFill>
                            <a:srgbClr val="000000"/>
                          </a:solidFill>
                          <a:effectLst/>
                          <a:latin typeface="Calibri"/>
                        </a:rPr>
                        <a:t>26.10</a:t>
                      </a:r>
                    </a:p>
                  </a:txBody>
                  <a:tcPr marL="12700" marR="12700" marT="12700" marB="0" anchor="b">
                    <a:lnL>
                      <a:noFill/>
                    </a:lnL>
                    <a:lnR>
                      <a:noFill/>
                    </a:lnR>
                    <a:lnT>
                      <a:noFill/>
                    </a:lnT>
                    <a:lnB>
                      <a:noFill/>
                    </a:lnB>
                  </a:tcPr>
                </a:tc>
              </a:tr>
              <a:tr h="396334">
                <a:tc>
                  <a:txBody>
                    <a:bodyPr/>
                    <a:lstStyle/>
                    <a:p>
                      <a:pPr algn="ctr" fontAlgn="b"/>
                      <a:r>
                        <a:rPr lang="en-US" sz="1800" b="0" i="0" u="none" strike="noStrike" dirty="0">
                          <a:solidFill>
                            <a:srgbClr val="FF0000"/>
                          </a:solidFill>
                          <a:effectLst/>
                          <a:latin typeface="Calibri"/>
                        </a:rPr>
                        <a:t>FORMALDEHYDE</a:t>
                      </a:r>
                    </a:p>
                  </a:txBody>
                  <a:tcPr marL="12700" marR="12700" marT="12700" marB="0" anchor="b">
                    <a:lnL>
                      <a:noFill/>
                    </a:lnL>
                    <a:lnR>
                      <a:noFill/>
                    </a:lnR>
                    <a:lnT>
                      <a:noFill/>
                    </a:lnT>
                    <a:lnB w="12700" cap="flat" cmpd="sng" algn="ctr">
                      <a:solidFill>
                        <a:scrgbClr r="0" g="0" b="0"/>
                      </a:solidFill>
                      <a:prstDash val="solid"/>
                      <a:round/>
                      <a:headEnd type="none" w="med" len="med"/>
                      <a:tailEnd type="none" w="med" len="med"/>
                    </a:lnB>
                  </a:tcPr>
                </a:tc>
                <a:tc>
                  <a:txBody>
                    <a:bodyPr/>
                    <a:lstStyle/>
                    <a:p>
                      <a:pPr algn="ctr" fontAlgn="b"/>
                      <a:r>
                        <a:rPr lang="en-US" sz="1800" b="0" i="0" u="none" strike="noStrike" dirty="0">
                          <a:solidFill>
                            <a:srgbClr val="FF0000"/>
                          </a:solidFill>
                          <a:effectLst/>
                          <a:latin typeface="Calibri"/>
                        </a:rPr>
                        <a:t>9.8</a:t>
                      </a:r>
                    </a:p>
                  </a:txBody>
                  <a:tcPr marL="12700" marR="12700" marT="12700" marB="0" anchor="b">
                    <a:lnL>
                      <a:noFill/>
                    </a:lnL>
                    <a:lnR>
                      <a:noFill/>
                    </a:lnR>
                    <a:lnT>
                      <a:noFill/>
                    </a:lnT>
                    <a:lnB w="12700" cap="flat" cmpd="sng" algn="ctr">
                      <a:solidFill>
                        <a:scrgbClr r="0" g="0" b="0"/>
                      </a:solidFill>
                      <a:prstDash val="solid"/>
                      <a:round/>
                      <a:headEnd type="none" w="med" len="med"/>
                      <a:tailEnd type="none" w="med" len="med"/>
                    </a:lnB>
                  </a:tcPr>
                </a:tc>
                <a:tc>
                  <a:txBody>
                    <a:bodyPr/>
                    <a:lstStyle/>
                    <a:p>
                      <a:pPr algn="ctr" fontAlgn="b"/>
                      <a:r>
                        <a:rPr lang="en-US" sz="1800" b="0" i="0" u="none" strike="noStrike" dirty="0">
                          <a:solidFill>
                            <a:srgbClr val="FF0000"/>
                          </a:solidFill>
                          <a:effectLst/>
                          <a:latin typeface="Calibri"/>
                        </a:rPr>
                        <a:t>2.48±0.91</a:t>
                      </a:r>
                    </a:p>
                  </a:txBody>
                  <a:tcPr marL="12700" marR="12700" marT="12700" marB="0" anchor="b">
                    <a:lnL>
                      <a:noFill/>
                    </a:lnL>
                    <a:lnR>
                      <a:noFill/>
                    </a:lnR>
                    <a:lnT>
                      <a:noFill/>
                    </a:lnT>
                    <a:lnB w="12700" cap="flat" cmpd="sng" algn="ctr">
                      <a:solidFill>
                        <a:scrgbClr r="0" g="0" b="0"/>
                      </a:solidFill>
                      <a:prstDash val="solid"/>
                      <a:round/>
                      <a:headEnd type="none" w="med" len="med"/>
                      <a:tailEnd type="none" w="med" len="med"/>
                    </a:lnB>
                  </a:tcPr>
                </a:tc>
                <a:tc>
                  <a:txBody>
                    <a:bodyPr/>
                    <a:lstStyle/>
                    <a:p>
                      <a:pPr algn="ctr" fontAlgn="b"/>
                      <a:r>
                        <a:rPr lang="en-US" sz="1800" b="0" i="0" u="none" strike="noStrike" dirty="0">
                          <a:solidFill>
                            <a:srgbClr val="FF0000"/>
                          </a:solidFill>
                          <a:effectLst/>
                          <a:latin typeface="Calibri"/>
                        </a:rPr>
                        <a:t>13.7</a:t>
                      </a:r>
                    </a:p>
                  </a:txBody>
                  <a:tcPr marL="12700" marR="12700" marT="12700" marB="0" anchor="b">
                    <a:lnL>
                      <a:noFill/>
                    </a:lnL>
                    <a:lnR>
                      <a:noFill/>
                    </a:lnR>
                    <a:lnT>
                      <a:noFill/>
                    </a:lnT>
                    <a:lnB w="12700" cap="flat" cmpd="sng" algn="ctr">
                      <a:solidFill>
                        <a:scrgbClr r="0" g="0" b="0"/>
                      </a:solidFill>
                      <a:prstDash val="solid"/>
                      <a:round/>
                      <a:headEnd type="none" w="med" len="med"/>
                      <a:tailEnd type="none" w="med" len="med"/>
                    </a:lnB>
                  </a:tcPr>
                </a:tc>
                <a:tc>
                  <a:txBody>
                    <a:bodyPr/>
                    <a:lstStyle/>
                    <a:p>
                      <a:pPr algn="ctr" fontAlgn="b"/>
                      <a:r>
                        <a:rPr lang="en-US" sz="1800" b="0" i="0" u="none" strike="noStrike" dirty="0">
                          <a:solidFill>
                            <a:srgbClr val="FF0000"/>
                          </a:solidFill>
                          <a:effectLst/>
                          <a:latin typeface="Calibri"/>
                        </a:rPr>
                        <a:t>25.31±9.29</a:t>
                      </a:r>
                    </a:p>
                  </a:txBody>
                  <a:tcPr marL="12700" marR="12700" marT="12700" marB="0" anchor="b">
                    <a:lnL>
                      <a:noFill/>
                    </a:lnL>
                    <a:lnR>
                      <a:noFill/>
                    </a:lnR>
                    <a:lnT>
                      <a:noFill/>
                    </a:lnT>
                    <a:lnB w="12700" cap="flat" cmpd="sng" algn="ctr">
                      <a:solidFill>
                        <a:scrgbClr r="0" g="0" b="0"/>
                      </a:solidFill>
                      <a:prstDash val="solid"/>
                      <a:round/>
                      <a:headEnd type="none" w="med" len="med"/>
                      <a:tailEnd type="none" w="med" len="med"/>
                    </a:lnB>
                  </a:tcPr>
                </a:tc>
                <a:tc>
                  <a:txBody>
                    <a:bodyPr/>
                    <a:lstStyle/>
                    <a:p>
                      <a:pPr algn="ctr" fontAlgn="b"/>
                      <a:r>
                        <a:rPr lang="en-US" sz="1800" b="0" i="0" u="none" strike="noStrike" dirty="0">
                          <a:solidFill>
                            <a:srgbClr val="FF0000"/>
                          </a:solidFill>
                          <a:effectLst/>
                          <a:latin typeface="Calibri"/>
                        </a:rPr>
                        <a:t>139.80</a:t>
                      </a:r>
                    </a:p>
                  </a:txBody>
                  <a:tcPr marL="12700" marR="12700" marT="12700" marB="0" anchor="b">
                    <a:lnL>
                      <a:noFill/>
                    </a:lnL>
                    <a:lnR>
                      <a:noFill/>
                    </a:lnR>
                    <a:lnT>
                      <a:noFill/>
                    </a:lnT>
                    <a:lnB w="12700" cap="flat" cmpd="sng" algn="ctr">
                      <a:solidFill>
                        <a:scrgbClr r="0" g="0" b="0"/>
                      </a:solidFill>
                      <a:prstDash val="solid"/>
                      <a:round/>
                      <a:headEnd type="none" w="med" len="med"/>
                      <a:tailEnd type="none" w="med" len="med"/>
                    </a:lnB>
                  </a:tcPr>
                </a:tc>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1310908114"/>
              </p:ext>
            </p:extLst>
          </p:nvPr>
        </p:nvGraphicFramePr>
        <p:xfrm>
          <a:off x="204320" y="4076466"/>
          <a:ext cx="8753828" cy="1954455"/>
        </p:xfrm>
        <a:graphic>
          <a:graphicData uri="http://schemas.openxmlformats.org/drawingml/2006/table">
            <a:tbl>
              <a:tblPr/>
              <a:tblGrid>
                <a:gridCol w="1530630"/>
                <a:gridCol w="1117876"/>
                <a:gridCol w="1702611"/>
                <a:gridCol w="1117876"/>
                <a:gridCol w="2166959"/>
                <a:gridCol w="1117876"/>
              </a:tblGrid>
              <a:tr h="390891">
                <a:tc>
                  <a:txBody>
                    <a:bodyPr/>
                    <a:lstStyle/>
                    <a:p>
                      <a:pPr algn="ctr" fontAlgn="b"/>
                      <a:endParaRPr lang="en-US" sz="1800" b="0" i="0" u="none" strike="noStrike" dirty="0">
                        <a:solidFill>
                          <a:srgbClr val="000000"/>
                        </a:solidFill>
                        <a:effectLst/>
                        <a:latin typeface="Calibri"/>
                      </a:endParaRPr>
                    </a:p>
                  </a:txBody>
                  <a:tcPr marL="12700" marR="12700" marT="12700" marB="0" anchor="b">
                    <a:lnL>
                      <a:noFill/>
                    </a:lnL>
                    <a:lnR>
                      <a:noFill/>
                    </a:lnR>
                    <a:lnT w="12700" cap="flat" cmpd="sng" algn="ctr">
                      <a:solidFill>
                        <a:scrgbClr r="0" g="0" b="0"/>
                      </a:solidFill>
                      <a:prstDash val="solid"/>
                      <a:round/>
                      <a:headEnd type="none" w="med" len="med"/>
                      <a:tailEnd type="none" w="med" len="med"/>
                    </a:lnT>
                    <a:lnB>
                      <a:noFill/>
                    </a:lnB>
                  </a:tcPr>
                </a:tc>
                <a:tc>
                  <a:txBody>
                    <a:bodyPr/>
                    <a:lstStyle/>
                    <a:p>
                      <a:pPr algn="ctr" fontAlgn="b"/>
                      <a:r>
                        <a:rPr lang="en-US" sz="1800" b="0" i="0" u="none" strike="noStrike" dirty="0">
                          <a:solidFill>
                            <a:srgbClr val="000000"/>
                          </a:solidFill>
                          <a:effectLst/>
                          <a:latin typeface="Calibri"/>
                        </a:rPr>
                        <a:t>NAAQS</a:t>
                      </a:r>
                    </a:p>
                  </a:txBody>
                  <a:tcPr marL="12700" marR="12700" marT="12700" marB="0" anchor="b">
                    <a:lnL>
                      <a:noFill/>
                    </a:lnL>
                    <a:lnR>
                      <a:noFill/>
                    </a:lnR>
                    <a:lnT w="12700" cap="flat" cmpd="sng" algn="ctr">
                      <a:solidFill>
                        <a:scrgbClr r="0" g="0" b="0"/>
                      </a:solidFill>
                      <a:prstDash val="solid"/>
                      <a:round/>
                      <a:headEnd type="none" w="med" len="med"/>
                      <a:tailEnd type="none" w="med" len="med"/>
                    </a:lnT>
                    <a:lnB>
                      <a:noFill/>
                    </a:lnB>
                  </a:tcPr>
                </a:tc>
                <a:tc gridSpan="2">
                  <a:txBody>
                    <a:bodyPr/>
                    <a:lstStyle/>
                    <a:p>
                      <a:pPr algn="ctr" fontAlgn="b"/>
                      <a:r>
                        <a:rPr lang="en-US" sz="1800" b="0" i="0" u="none" strike="noStrike" dirty="0" smtClean="0">
                          <a:solidFill>
                            <a:srgbClr val="000000"/>
                          </a:solidFill>
                          <a:effectLst/>
                          <a:latin typeface="Calibri"/>
                        </a:rPr>
                        <a:t>Spatial</a:t>
                      </a:r>
                      <a:endParaRPr lang="en-US" sz="1800" b="0" i="0" u="none" strike="noStrike" dirty="0">
                        <a:solidFill>
                          <a:srgbClr val="000000"/>
                        </a:solidFill>
                        <a:effectLst/>
                        <a:latin typeface="Calibri"/>
                      </a:endParaRPr>
                    </a:p>
                  </a:txBody>
                  <a:tcPr marL="12700" marR="12700" marT="12700" marB="0" anchor="b">
                    <a:lnL>
                      <a:noFill/>
                    </a:lnL>
                    <a:lnR>
                      <a:noFill/>
                    </a:lnR>
                    <a:lnT w="12700" cap="flat" cmpd="sng" algn="ctr">
                      <a:solidFill>
                        <a:scrgbClr r="0" g="0" b="0"/>
                      </a:solidFill>
                      <a:prstDash val="solid"/>
                      <a:round/>
                      <a:headEnd type="none" w="med" len="med"/>
                      <a:tailEnd type="none" w="med" len="med"/>
                    </a:lnT>
                    <a:lnB>
                      <a:noFill/>
                    </a:lnB>
                  </a:tcPr>
                </a:tc>
                <a:tc hMerge="1">
                  <a:txBody>
                    <a:bodyPr/>
                    <a:lstStyle/>
                    <a:p>
                      <a:endParaRPr lang="en-US"/>
                    </a:p>
                  </a:txBody>
                  <a:tcPr/>
                </a:tc>
                <a:tc gridSpan="2">
                  <a:txBody>
                    <a:bodyPr/>
                    <a:lstStyle/>
                    <a:p>
                      <a:pPr algn="ctr" fontAlgn="b"/>
                      <a:r>
                        <a:rPr lang="en-US" sz="1800" b="0" i="0" u="none" strike="noStrike" dirty="0">
                          <a:solidFill>
                            <a:srgbClr val="000000"/>
                          </a:solidFill>
                          <a:effectLst/>
                          <a:latin typeface="Calibri"/>
                        </a:rPr>
                        <a:t>% to </a:t>
                      </a:r>
                      <a:r>
                        <a:rPr lang="en-US" sz="1800" b="0" i="0" u="none" strike="noStrike" dirty="0" smtClean="0">
                          <a:solidFill>
                            <a:srgbClr val="000000"/>
                          </a:solidFill>
                          <a:effectLst/>
                          <a:latin typeface="Calibri"/>
                        </a:rPr>
                        <a:t>NAAQS  </a:t>
                      </a:r>
                      <a:endParaRPr lang="en-US" sz="1800" b="0" i="0" u="none" strike="noStrike" dirty="0">
                        <a:solidFill>
                          <a:srgbClr val="000000"/>
                        </a:solidFill>
                        <a:effectLst/>
                        <a:latin typeface="Calibri"/>
                      </a:endParaRPr>
                    </a:p>
                  </a:txBody>
                  <a:tcPr marL="12700" marR="12700" marT="12700" marB="0" anchor="b">
                    <a:lnL>
                      <a:noFill/>
                    </a:lnL>
                    <a:lnR>
                      <a:noFill/>
                    </a:lnR>
                    <a:lnT w="12700" cap="flat" cmpd="sng" algn="ctr">
                      <a:solidFill>
                        <a:scrgbClr r="0" g="0" b="0"/>
                      </a:solidFill>
                      <a:prstDash val="solid"/>
                      <a:round/>
                      <a:headEnd type="none" w="med" len="med"/>
                      <a:tailEnd type="none" w="med" len="med"/>
                    </a:lnT>
                    <a:lnB>
                      <a:noFill/>
                    </a:lnB>
                  </a:tcPr>
                </a:tc>
                <a:tc hMerge="1">
                  <a:txBody>
                    <a:bodyPr/>
                    <a:lstStyle/>
                    <a:p>
                      <a:endParaRPr lang="en-US"/>
                    </a:p>
                  </a:txBody>
                  <a:tcPr/>
                </a:tc>
              </a:tr>
              <a:tr h="390891">
                <a:tc>
                  <a:txBody>
                    <a:bodyPr/>
                    <a:lstStyle/>
                    <a:p>
                      <a:pPr algn="ctr" fontAlgn="b"/>
                      <a:endParaRPr lang="en-US" sz="1800" b="0" i="0" u="none" strike="noStrike">
                        <a:solidFill>
                          <a:srgbClr val="000000"/>
                        </a:solidFill>
                        <a:effectLst/>
                        <a:latin typeface="Calibri"/>
                      </a:endParaRPr>
                    </a:p>
                  </a:txBody>
                  <a:tcPr marL="12700" marR="12700" marT="12700" marB="0" anchor="b">
                    <a:lnL>
                      <a:noFill/>
                    </a:lnL>
                    <a:lnR>
                      <a:noFill/>
                    </a:lnR>
                    <a:lnT>
                      <a:noFill/>
                    </a:lnT>
                    <a:lnB w="12700" cap="flat" cmpd="sng" algn="ctr">
                      <a:solidFill>
                        <a:scrgbClr r="0" g="0" b="0"/>
                      </a:solidFill>
                      <a:prstDash val="solid"/>
                      <a:round/>
                      <a:headEnd type="none" w="med" len="med"/>
                      <a:tailEnd type="none" w="med" len="med"/>
                    </a:lnB>
                  </a:tcPr>
                </a:tc>
                <a:tc>
                  <a:txBody>
                    <a:bodyPr/>
                    <a:lstStyle/>
                    <a:p>
                      <a:pPr algn="ctr" fontAlgn="b"/>
                      <a:r>
                        <a:rPr lang="en-US" sz="1800" b="0" i="0" u="none" strike="noStrike">
                          <a:solidFill>
                            <a:srgbClr val="000000"/>
                          </a:solidFill>
                          <a:effectLst/>
                          <a:latin typeface="Calibri"/>
                        </a:rPr>
                        <a:t>annual</a:t>
                      </a:r>
                    </a:p>
                  </a:txBody>
                  <a:tcPr marL="12700" marR="12700" marT="12700" marB="0" anchor="b">
                    <a:lnL>
                      <a:noFill/>
                    </a:lnL>
                    <a:lnR>
                      <a:noFill/>
                    </a:lnR>
                    <a:lnT>
                      <a:noFill/>
                    </a:lnT>
                    <a:lnB w="12700" cap="flat" cmpd="sng" algn="ctr">
                      <a:solidFill>
                        <a:scrgbClr r="0" g="0" b="0"/>
                      </a:solidFill>
                      <a:prstDash val="solid"/>
                      <a:round/>
                      <a:headEnd type="none" w="med" len="med"/>
                      <a:tailEnd type="none" w="med" len="med"/>
                    </a:lnB>
                  </a:tcPr>
                </a:tc>
                <a:tc>
                  <a:txBody>
                    <a:bodyPr/>
                    <a:lstStyle/>
                    <a:p>
                      <a:pPr algn="ctr" fontAlgn="b"/>
                      <a:r>
                        <a:rPr lang="en-US" sz="1800" b="0" i="0" u="none" strike="noStrike" dirty="0" err="1" smtClean="0">
                          <a:solidFill>
                            <a:srgbClr val="000000"/>
                          </a:solidFill>
                          <a:effectLst/>
                          <a:latin typeface="Calibri"/>
                        </a:rPr>
                        <a:t>mean</a:t>
                      </a:r>
                      <a:r>
                        <a:rPr lang="en-US" sz="1800" b="0" i="0" u="none" strike="noStrike" dirty="0" err="1">
                          <a:solidFill>
                            <a:srgbClr val="000000"/>
                          </a:solidFill>
                          <a:effectLst/>
                          <a:latin typeface="Calibri"/>
                        </a:rPr>
                        <a:t>±</a:t>
                      </a:r>
                      <a:r>
                        <a:rPr lang="en-US" sz="1800" b="0" i="0" u="none" strike="noStrike" dirty="0" err="1" smtClean="0">
                          <a:solidFill>
                            <a:srgbClr val="000000"/>
                          </a:solidFill>
                          <a:effectLst/>
                          <a:latin typeface="Calibri"/>
                        </a:rPr>
                        <a:t>std</a:t>
                      </a:r>
                      <a:endParaRPr lang="en-US" sz="1800" b="0" i="0" u="none" strike="noStrike" dirty="0">
                        <a:solidFill>
                          <a:srgbClr val="000000"/>
                        </a:solidFill>
                        <a:effectLst/>
                        <a:latin typeface="Calibri"/>
                      </a:endParaRPr>
                    </a:p>
                  </a:txBody>
                  <a:tcPr marL="12700" marR="12700" marT="12700" marB="0" anchor="b">
                    <a:lnL>
                      <a:noFill/>
                    </a:lnL>
                    <a:lnR>
                      <a:noFill/>
                    </a:lnR>
                    <a:lnT>
                      <a:noFill/>
                    </a:lnT>
                    <a:lnB w="12700" cap="flat" cmpd="sng" algn="ctr">
                      <a:solidFill>
                        <a:scrgbClr r="0" g="0" b="0"/>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a:rPr>
                        <a:t>max</a:t>
                      </a:r>
                    </a:p>
                  </a:txBody>
                  <a:tcPr marL="12700" marR="12700" marT="12700" marB="0" anchor="b">
                    <a:lnL>
                      <a:noFill/>
                    </a:lnL>
                    <a:lnR>
                      <a:noFill/>
                    </a:lnR>
                    <a:lnT>
                      <a:noFill/>
                    </a:lnT>
                    <a:lnB w="12700" cap="flat" cmpd="sng" algn="ctr">
                      <a:solidFill>
                        <a:scrgbClr r="0" g="0" b="0"/>
                      </a:solidFill>
                      <a:prstDash val="solid"/>
                      <a:round/>
                      <a:headEnd type="none" w="med" len="med"/>
                      <a:tailEnd type="none" w="med" len="med"/>
                    </a:lnB>
                  </a:tcPr>
                </a:tc>
                <a:tc>
                  <a:txBody>
                    <a:bodyPr/>
                    <a:lstStyle/>
                    <a:p>
                      <a:pPr algn="ctr" fontAlgn="b"/>
                      <a:r>
                        <a:rPr lang="en-US" sz="1800" b="0" i="0" u="none" strike="noStrike" dirty="0" err="1">
                          <a:solidFill>
                            <a:srgbClr val="000000"/>
                          </a:solidFill>
                          <a:effectLst/>
                          <a:latin typeface="Calibri"/>
                        </a:rPr>
                        <a:t>mean±std</a:t>
                      </a:r>
                      <a:endParaRPr lang="en-US" sz="1800" b="0" i="0" u="none" strike="noStrike" dirty="0">
                        <a:solidFill>
                          <a:srgbClr val="000000"/>
                        </a:solidFill>
                        <a:effectLst/>
                        <a:latin typeface="Calibri"/>
                      </a:endParaRPr>
                    </a:p>
                  </a:txBody>
                  <a:tcPr marL="12700" marR="12700" marT="12700" marB="0" anchor="b">
                    <a:lnL>
                      <a:noFill/>
                    </a:lnL>
                    <a:lnR>
                      <a:noFill/>
                    </a:lnR>
                    <a:lnT>
                      <a:noFill/>
                    </a:lnT>
                    <a:lnB w="12700" cap="flat" cmpd="sng" algn="ctr">
                      <a:solidFill>
                        <a:scrgbClr r="0" g="0" b="0"/>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a:rPr>
                        <a:t>max</a:t>
                      </a:r>
                    </a:p>
                  </a:txBody>
                  <a:tcPr marL="12700" marR="12700" marT="12700" marB="0" anchor="b">
                    <a:lnL>
                      <a:noFill/>
                    </a:lnL>
                    <a:lnR>
                      <a:noFill/>
                    </a:lnR>
                    <a:lnT>
                      <a:noFill/>
                    </a:lnT>
                    <a:lnB w="12700" cap="flat" cmpd="sng" algn="ctr">
                      <a:solidFill>
                        <a:scrgbClr r="0" g="0" b="0"/>
                      </a:solidFill>
                      <a:prstDash val="solid"/>
                      <a:round/>
                      <a:headEnd type="none" w="med" len="med"/>
                      <a:tailEnd type="none" w="med" len="med"/>
                    </a:lnB>
                  </a:tcPr>
                </a:tc>
              </a:tr>
              <a:tr h="390891">
                <a:tc>
                  <a:txBody>
                    <a:bodyPr/>
                    <a:lstStyle/>
                    <a:p>
                      <a:pPr algn="ctr" fontAlgn="b"/>
                      <a:r>
                        <a:rPr lang="en-US" sz="1800" b="0" i="0" u="none" strike="noStrike" dirty="0" err="1">
                          <a:solidFill>
                            <a:srgbClr val="FF0000"/>
                          </a:solidFill>
                          <a:effectLst/>
                          <a:latin typeface="Calibri"/>
                        </a:rPr>
                        <a:t>NOx</a:t>
                      </a:r>
                      <a:endParaRPr lang="en-US" sz="1800" b="0" i="0" u="none" strike="noStrike" dirty="0">
                        <a:solidFill>
                          <a:srgbClr val="FF0000"/>
                        </a:solidFill>
                        <a:effectLst/>
                        <a:latin typeface="Calibri"/>
                      </a:endParaRPr>
                    </a:p>
                  </a:txBody>
                  <a:tcPr marL="12700" marR="12700" marT="12700" marB="0" anchor="b">
                    <a:lnL>
                      <a:noFill/>
                    </a:lnL>
                    <a:lnR>
                      <a:noFill/>
                    </a:lnR>
                    <a:lnT w="12700" cap="flat" cmpd="sng" algn="ctr">
                      <a:solidFill>
                        <a:scrgbClr r="0" g="0" b="0"/>
                      </a:solidFill>
                      <a:prstDash val="solid"/>
                      <a:round/>
                      <a:headEnd type="none" w="med" len="med"/>
                      <a:tailEnd type="none" w="med" len="med"/>
                    </a:lnT>
                    <a:lnB>
                      <a:noFill/>
                    </a:lnB>
                  </a:tcPr>
                </a:tc>
                <a:tc>
                  <a:txBody>
                    <a:bodyPr/>
                    <a:lstStyle/>
                    <a:p>
                      <a:pPr algn="ctr" fontAlgn="b"/>
                      <a:r>
                        <a:rPr lang="en-US" sz="1800" b="0" i="0" u="none" strike="noStrike" dirty="0">
                          <a:solidFill>
                            <a:srgbClr val="FF0000"/>
                          </a:solidFill>
                          <a:effectLst/>
                          <a:latin typeface="Calibri"/>
                        </a:rPr>
                        <a:t>100</a:t>
                      </a:r>
                    </a:p>
                  </a:txBody>
                  <a:tcPr marL="12700" marR="12700" marT="12700" marB="0" anchor="b">
                    <a:lnL>
                      <a:noFill/>
                    </a:lnL>
                    <a:lnR>
                      <a:noFill/>
                    </a:lnR>
                    <a:lnT w="12700" cap="flat" cmpd="sng" algn="ctr">
                      <a:solidFill>
                        <a:scrgbClr r="0" g="0" b="0"/>
                      </a:solidFill>
                      <a:prstDash val="solid"/>
                      <a:round/>
                      <a:headEnd type="none" w="med" len="med"/>
                      <a:tailEnd type="none" w="med" len="med"/>
                    </a:lnT>
                    <a:lnB>
                      <a:noFill/>
                    </a:lnB>
                  </a:tcPr>
                </a:tc>
                <a:tc>
                  <a:txBody>
                    <a:bodyPr/>
                    <a:lstStyle/>
                    <a:p>
                      <a:pPr algn="ctr" fontAlgn="b"/>
                      <a:r>
                        <a:rPr lang="en-US" sz="1800" b="0" i="0" u="none" strike="noStrike" dirty="0">
                          <a:solidFill>
                            <a:srgbClr val="FF0000"/>
                          </a:solidFill>
                          <a:effectLst/>
                          <a:latin typeface="Calibri"/>
                        </a:rPr>
                        <a:t>100.2±116</a:t>
                      </a:r>
                    </a:p>
                  </a:txBody>
                  <a:tcPr marL="12700" marR="12700" marT="12700" marB="0" anchor="b">
                    <a:lnL>
                      <a:noFill/>
                    </a:lnL>
                    <a:lnR>
                      <a:noFill/>
                    </a:lnR>
                    <a:lnT w="12700" cap="flat" cmpd="sng" algn="ctr">
                      <a:solidFill>
                        <a:scrgbClr r="0" g="0" b="0"/>
                      </a:solidFill>
                      <a:prstDash val="solid"/>
                      <a:round/>
                      <a:headEnd type="none" w="med" len="med"/>
                      <a:tailEnd type="none" w="med" len="med"/>
                    </a:lnT>
                    <a:lnB>
                      <a:noFill/>
                    </a:lnB>
                  </a:tcPr>
                </a:tc>
                <a:tc>
                  <a:txBody>
                    <a:bodyPr/>
                    <a:lstStyle/>
                    <a:p>
                      <a:pPr algn="ctr" fontAlgn="b"/>
                      <a:r>
                        <a:rPr lang="en-US" sz="1800" b="0" i="0" u="none" strike="noStrike" dirty="0">
                          <a:solidFill>
                            <a:srgbClr val="FF0000"/>
                          </a:solidFill>
                          <a:effectLst/>
                          <a:latin typeface="Calibri"/>
                        </a:rPr>
                        <a:t>3673.5</a:t>
                      </a:r>
                    </a:p>
                  </a:txBody>
                  <a:tcPr marL="12700" marR="12700" marT="12700" marB="0" anchor="b">
                    <a:lnL>
                      <a:noFill/>
                    </a:lnL>
                    <a:lnR>
                      <a:noFill/>
                    </a:lnR>
                    <a:lnT w="12700" cap="flat" cmpd="sng" algn="ctr">
                      <a:solidFill>
                        <a:scrgbClr r="0" g="0" b="0"/>
                      </a:solidFill>
                      <a:prstDash val="solid"/>
                      <a:round/>
                      <a:headEnd type="none" w="med" len="med"/>
                      <a:tailEnd type="none" w="med" len="med"/>
                    </a:lnT>
                    <a:lnB>
                      <a:noFill/>
                    </a:lnB>
                  </a:tcPr>
                </a:tc>
                <a:tc>
                  <a:txBody>
                    <a:bodyPr/>
                    <a:lstStyle/>
                    <a:p>
                      <a:pPr algn="ctr" fontAlgn="b"/>
                      <a:r>
                        <a:rPr lang="en-US" sz="1800" b="0" i="0" u="none" strike="noStrike" dirty="0">
                          <a:solidFill>
                            <a:srgbClr val="FF0000"/>
                          </a:solidFill>
                          <a:effectLst/>
                          <a:latin typeface="Calibri"/>
                        </a:rPr>
                        <a:t>100.2±116</a:t>
                      </a:r>
                    </a:p>
                  </a:txBody>
                  <a:tcPr marL="12700" marR="12700" marT="12700" marB="0" anchor="b">
                    <a:lnL>
                      <a:noFill/>
                    </a:lnL>
                    <a:lnR>
                      <a:noFill/>
                    </a:lnR>
                    <a:lnT w="12700" cap="flat" cmpd="sng" algn="ctr">
                      <a:solidFill>
                        <a:scrgbClr r="0" g="0" b="0"/>
                      </a:solidFill>
                      <a:prstDash val="solid"/>
                      <a:round/>
                      <a:headEnd type="none" w="med" len="med"/>
                      <a:tailEnd type="none" w="med" len="med"/>
                    </a:lnT>
                    <a:lnB>
                      <a:noFill/>
                    </a:lnB>
                  </a:tcPr>
                </a:tc>
                <a:tc>
                  <a:txBody>
                    <a:bodyPr/>
                    <a:lstStyle/>
                    <a:p>
                      <a:pPr algn="ctr" fontAlgn="b"/>
                      <a:r>
                        <a:rPr lang="en-US" sz="1800" b="0" i="0" u="none" strike="noStrike" dirty="0">
                          <a:solidFill>
                            <a:srgbClr val="FF0000"/>
                          </a:solidFill>
                          <a:effectLst/>
                          <a:latin typeface="Calibri"/>
                        </a:rPr>
                        <a:t>3673.50</a:t>
                      </a:r>
                    </a:p>
                  </a:txBody>
                  <a:tcPr marL="12700" marR="12700" marT="12700" marB="0" anchor="b">
                    <a:lnL>
                      <a:noFill/>
                    </a:lnL>
                    <a:lnR>
                      <a:noFill/>
                    </a:lnR>
                    <a:lnT w="12700" cap="flat" cmpd="sng" algn="ctr">
                      <a:solidFill>
                        <a:scrgbClr r="0" g="0" b="0"/>
                      </a:solidFill>
                      <a:prstDash val="solid"/>
                      <a:round/>
                      <a:headEnd type="none" w="med" len="med"/>
                      <a:tailEnd type="none" w="med" len="med"/>
                    </a:lnT>
                    <a:lnB>
                      <a:noFill/>
                    </a:lnB>
                  </a:tcPr>
                </a:tc>
              </a:tr>
              <a:tr h="390891">
                <a:tc>
                  <a:txBody>
                    <a:bodyPr/>
                    <a:lstStyle/>
                    <a:p>
                      <a:pPr algn="ctr" fontAlgn="b"/>
                      <a:r>
                        <a:rPr lang="en-US" sz="1800" b="0" i="0" u="none" strike="noStrike">
                          <a:solidFill>
                            <a:srgbClr val="000000"/>
                          </a:solidFill>
                          <a:effectLst/>
                          <a:latin typeface="Calibri"/>
                        </a:rPr>
                        <a:t>CO</a:t>
                      </a:r>
                    </a:p>
                  </a:txBody>
                  <a:tcPr marL="12700" marR="12700" marT="12700" marB="0" anchor="b">
                    <a:lnL>
                      <a:noFill/>
                    </a:lnL>
                    <a:lnR>
                      <a:noFill/>
                    </a:lnR>
                    <a:lnT>
                      <a:noFill/>
                    </a:lnT>
                    <a:lnB>
                      <a:noFill/>
                    </a:lnB>
                  </a:tcPr>
                </a:tc>
                <a:tc>
                  <a:txBody>
                    <a:bodyPr/>
                    <a:lstStyle/>
                    <a:p>
                      <a:pPr algn="ctr" fontAlgn="b"/>
                      <a:r>
                        <a:rPr lang="en-US" sz="1800" b="0" i="0" u="none" strike="noStrike" dirty="0" smtClean="0">
                          <a:solidFill>
                            <a:srgbClr val="000000"/>
                          </a:solidFill>
                          <a:effectLst/>
                          <a:latin typeface="Calibri"/>
                        </a:rPr>
                        <a:t>*10307</a:t>
                      </a:r>
                      <a:endParaRPr lang="en-US" sz="1800" b="0" i="0" u="none" strike="noStrike" dirty="0">
                        <a:solidFill>
                          <a:srgbClr val="000000"/>
                        </a:solidFill>
                        <a:effectLst/>
                        <a:latin typeface="Calibri"/>
                      </a:endParaRPr>
                    </a:p>
                  </a:txBody>
                  <a:tcPr marL="12700" marR="12700" marT="12700" marB="0" anchor="b">
                    <a:lnL>
                      <a:noFill/>
                    </a:lnL>
                    <a:lnR>
                      <a:noFill/>
                    </a:lnR>
                    <a:lnT>
                      <a:noFill/>
                    </a:lnT>
                    <a:lnB>
                      <a:noFill/>
                    </a:lnB>
                  </a:tcPr>
                </a:tc>
                <a:tc>
                  <a:txBody>
                    <a:bodyPr/>
                    <a:lstStyle/>
                    <a:p>
                      <a:pPr algn="ctr" fontAlgn="b"/>
                      <a:r>
                        <a:rPr lang="en-US" sz="1800" b="0" i="0" u="none" strike="noStrike">
                          <a:solidFill>
                            <a:srgbClr val="000000"/>
                          </a:solidFill>
                          <a:effectLst/>
                          <a:latin typeface="Calibri"/>
                        </a:rPr>
                        <a:t>534.7±324.7</a:t>
                      </a:r>
                    </a:p>
                  </a:txBody>
                  <a:tcPr marL="12700" marR="12700" marT="12700" marB="0" anchor="b">
                    <a:lnL>
                      <a:noFill/>
                    </a:lnL>
                    <a:lnR>
                      <a:noFill/>
                    </a:lnR>
                    <a:lnT>
                      <a:noFill/>
                    </a:lnT>
                    <a:lnB>
                      <a:noFill/>
                    </a:lnB>
                  </a:tcPr>
                </a:tc>
                <a:tc>
                  <a:txBody>
                    <a:bodyPr/>
                    <a:lstStyle/>
                    <a:p>
                      <a:pPr algn="ctr" fontAlgn="b"/>
                      <a:r>
                        <a:rPr lang="en-US" sz="1800" b="0" i="0" u="none" strike="noStrike">
                          <a:solidFill>
                            <a:srgbClr val="000000"/>
                          </a:solidFill>
                          <a:effectLst/>
                          <a:latin typeface="Calibri"/>
                        </a:rPr>
                        <a:t>8006.7</a:t>
                      </a:r>
                    </a:p>
                  </a:txBody>
                  <a:tcPr marL="12700" marR="12700" marT="12700" marB="0" anchor="b">
                    <a:lnL>
                      <a:noFill/>
                    </a:lnL>
                    <a:lnR>
                      <a:noFill/>
                    </a:lnR>
                    <a:lnT>
                      <a:noFill/>
                    </a:lnT>
                    <a:lnB>
                      <a:noFill/>
                    </a:lnB>
                  </a:tcPr>
                </a:tc>
                <a:tc>
                  <a:txBody>
                    <a:bodyPr/>
                    <a:lstStyle/>
                    <a:p>
                      <a:pPr algn="ctr" fontAlgn="b"/>
                      <a:r>
                        <a:rPr lang="en-US" sz="1800" b="0" i="0" u="none" strike="noStrike" dirty="0">
                          <a:solidFill>
                            <a:srgbClr val="000000"/>
                          </a:solidFill>
                          <a:effectLst/>
                          <a:latin typeface="Calibri"/>
                        </a:rPr>
                        <a:t>5.19±3.15</a:t>
                      </a:r>
                    </a:p>
                  </a:txBody>
                  <a:tcPr marL="12700" marR="12700" marT="12700" marB="0" anchor="b">
                    <a:lnL>
                      <a:noFill/>
                    </a:lnL>
                    <a:lnR>
                      <a:noFill/>
                    </a:lnR>
                    <a:lnT>
                      <a:noFill/>
                    </a:lnT>
                    <a:lnB>
                      <a:noFill/>
                    </a:lnB>
                  </a:tcPr>
                </a:tc>
                <a:tc>
                  <a:txBody>
                    <a:bodyPr/>
                    <a:lstStyle/>
                    <a:p>
                      <a:pPr algn="ctr" fontAlgn="b"/>
                      <a:r>
                        <a:rPr lang="en-US" sz="1800" b="0" i="0" u="none" strike="noStrike">
                          <a:solidFill>
                            <a:srgbClr val="000000"/>
                          </a:solidFill>
                          <a:effectLst/>
                          <a:latin typeface="Calibri"/>
                        </a:rPr>
                        <a:t>77.68</a:t>
                      </a:r>
                    </a:p>
                  </a:txBody>
                  <a:tcPr marL="12700" marR="12700" marT="12700" marB="0" anchor="b">
                    <a:lnL>
                      <a:noFill/>
                    </a:lnL>
                    <a:lnR>
                      <a:noFill/>
                    </a:lnR>
                    <a:lnT>
                      <a:noFill/>
                    </a:lnT>
                    <a:lnB>
                      <a:noFill/>
                    </a:lnB>
                  </a:tcPr>
                </a:tc>
              </a:tr>
              <a:tr h="390891">
                <a:tc>
                  <a:txBody>
                    <a:bodyPr/>
                    <a:lstStyle/>
                    <a:p>
                      <a:pPr algn="ctr" fontAlgn="b"/>
                      <a:r>
                        <a:rPr lang="en-US" sz="1800" b="0" i="0" u="none" strike="noStrike" dirty="0">
                          <a:solidFill>
                            <a:srgbClr val="FF0000"/>
                          </a:solidFill>
                          <a:effectLst/>
                          <a:latin typeface="Calibri"/>
                        </a:rPr>
                        <a:t>PM</a:t>
                      </a:r>
                      <a:r>
                        <a:rPr lang="en-US" sz="1800" b="0" i="0" u="none" strike="noStrike" baseline="-25000" dirty="0">
                          <a:solidFill>
                            <a:srgbClr val="FF0000"/>
                          </a:solidFill>
                          <a:effectLst/>
                          <a:latin typeface="Calibri"/>
                        </a:rPr>
                        <a:t>2.5</a:t>
                      </a:r>
                    </a:p>
                  </a:txBody>
                  <a:tcPr marL="12700" marR="12700" marT="12700" marB="0" anchor="b">
                    <a:lnL>
                      <a:noFill/>
                    </a:lnL>
                    <a:lnR>
                      <a:noFill/>
                    </a:lnR>
                    <a:lnT>
                      <a:noFill/>
                    </a:lnT>
                    <a:lnB w="12700" cap="flat" cmpd="sng" algn="ctr">
                      <a:solidFill>
                        <a:scrgbClr r="0" g="0" b="0"/>
                      </a:solidFill>
                      <a:prstDash val="solid"/>
                      <a:round/>
                      <a:headEnd type="none" w="med" len="med"/>
                      <a:tailEnd type="none" w="med" len="med"/>
                    </a:lnB>
                  </a:tcPr>
                </a:tc>
                <a:tc>
                  <a:txBody>
                    <a:bodyPr/>
                    <a:lstStyle/>
                    <a:p>
                      <a:pPr algn="ctr" fontAlgn="b"/>
                      <a:r>
                        <a:rPr lang="en-US" sz="1800" b="0" i="0" u="none" strike="noStrike" dirty="0">
                          <a:solidFill>
                            <a:srgbClr val="FF0000"/>
                          </a:solidFill>
                          <a:effectLst/>
                          <a:latin typeface="Calibri"/>
                        </a:rPr>
                        <a:t>12</a:t>
                      </a:r>
                    </a:p>
                  </a:txBody>
                  <a:tcPr marL="12700" marR="12700" marT="12700" marB="0" anchor="b">
                    <a:lnL>
                      <a:noFill/>
                    </a:lnL>
                    <a:lnR>
                      <a:noFill/>
                    </a:lnR>
                    <a:lnT>
                      <a:noFill/>
                    </a:lnT>
                    <a:lnB w="12700" cap="flat" cmpd="sng" algn="ctr">
                      <a:solidFill>
                        <a:scrgbClr r="0" g="0" b="0"/>
                      </a:solidFill>
                      <a:prstDash val="solid"/>
                      <a:round/>
                      <a:headEnd type="none" w="med" len="med"/>
                      <a:tailEnd type="none" w="med" len="med"/>
                    </a:lnB>
                  </a:tcPr>
                </a:tc>
                <a:tc>
                  <a:txBody>
                    <a:bodyPr/>
                    <a:lstStyle/>
                    <a:p>
                      <a:pPr algn="ctr" fontAlgn="b"/>
                      <a:r>
                        <a:rPr lang="en-US" sz="1800" b="0" i="0" u="none" strike="noStrike" dirty="0">
                          <a:solidFill>
                            <a:srgbClr val="FF0000"/>
                          </a:solidFill>
                          <a:effectLst/>
                          <a:latin typeface="Calibri"/>
                        </a:rPr>
                        <a:t>8.83±7.96</a:t>
                      </a:r>
                    </a:p>
                  </a:txBody>
                  <a:tcPr marL="12700" marR="12700" marT="12700" marB="0" anchor="b">
                    <a:lnL>
                      <a:noFill/>
                    </a:lnL>
                    <a:lnR>
                      <a:noFill/>
                    </a:lnR>
                    <a:lnT>
                      <a:noFill/>
                    </a:lnT>
                    <a:lnB w="12700" cap="flat" cmpd="sng" algn="ctr">
                      <a:solidFill>
                        <a:scrgbClr r="0" g="0" b="0"/>
                      </a:solidFill>
                      <a:prstDash val="solid"/>
                      <a:round/>
                      <a:headEnd type="none" w="med" len="med"/>
                      <a:tailEnd type="none" w="med" len="med"/>
                    </a:lnB>
                  </a:tcPr>
                </a:tc>
                <a:tc>
                  <a:txBody>
                    <a:bodyPr/>
                    <a:lstStyle/>
                    <a:p>
                      <a:pPr algn="ctr" fontAlgn="b"/>
                      <a:r>
                        <a:rPr lang="en-US" sz="1800" b="0" i="0" u="none" strike="noStrike" dirty="0">
                          <a:solidFill>
                            <a:srgbClr val="FF0000"/>
                          </a:solidFill>
                          <a:effectLst/>
                          <a:latin typeface="Calibri"/>
                        </a:rPr>
                        <a:t>170.48</a:t>
                      </a:r>
                    </a:p>
                  </a:txBody>
                  <a:tcPr marL="12700" marR="12700" marT="12700" marB="0" anchor="b">
                    <a:lnL>
                      <a:noFill/>
                    </a:lnL>
                    <a:lnR>
                      <a:noFill/>
                    </a:lnR>
                    <a:lnT>
                      <a:noFill/>
                    </a:lnT>
                    <a:lnB w="12700" cap="flat" cmpd="sng" algn="ctr">
                      <a:solidFill>
                        <a:scrgbClr r="0" g="0" b="0"/>
                      </a:solidFill>
                      <a:prstDash val="solid"/>
                      <a:round/>
                      <a:headEnd type="none" w="med" len="med"/>
                      <a:tailEnd type="none" w="med" len="med"/>
                    </a:lnB>
                  </a:tcPr>
                </a:tc>
                <a:tc>
                  <a:txBody>
                    <a:bodyPr/>
                    <a:lstStyle/>
                    <a:p>
                      <a:pPr algn="ctr" fontAlgn="b"/>
                      <a:r>
                        <a:rPr lang="en-US" sz="1800" b="0" i="0" u="none" strike="noStrike" dirty="0">
                          <a:solidFill>
                            <a:srgbClr val="FF0000"/>
                          </a:solidFill>
                          <a:effectLst/>
                          <a:latin typeface="Calibri"/>
                        </a:rPr>
                        <a:t>73.58±66.33</a:t>
                      </a:r>
                    </a:p>
                  </a:txBody>
                  <a:tcPr marL="12700" marR="12700" marT="12700" marB="0" anchor="b">
                    <a:lnL>
                      <a:noFill/>
                    </a:lnL>
                    <a:lnR>
                      <a:noFill/>
                    </a:lnR>
                    <a:lnT>
                      <a:noFill/>
                    </a:lnT>
                    <a:lnB w="12700" cap="flat" cmpd="sng" algn="ctr">
                      <a:solidFill>
                        <a:scrgbClr r="0" g="0" b="0"/>
                      </a:solidFill>
                      <a:prstDash val="solid"/>
                      <a:round/>
                      <a:headEnd type="none" w="med" len="med"/>
                      <a:tailEnd type="none" w="med" len="med"/>
                    </a:lnB>
                  </a:tcPr>
                </a:tc>
                <a:tc>
                  <a:txBody>
                    <a:bodyPr/>
                    <a:lstStyle/>
                    <a:p>
                      <a:pPr algn="ctr" fontAlgn="b"/>
                      <a:r>
                        <a:rPr lang="en-US" sz="1800" b="0" i="0" u="none" strike="noStrike" dirty="0">
                          <a:solidFill>
                            <a:srgbClr val="FF0000"/>
                          </a:solidFill>
                          <a:effectLst/>
                          <a:latin typeface="Calibri"/>
                        </a:rPr>
                        <a:t>1420.67</a:t>
                      </a:r>
                    </a:p>
                  </a:txBody>
                  <a:tcPr marL="12700" marR="12700" marT="12700" marB="0" anchor="b">
                    <a:lnL>
                      <a:noFill/>
                    </a:lnL>
                    <a:lnR>
                      <a:noFill/>
                    </a:lnR>
                    <a:lnT>
                      <a:noFill/>
                    </a:lnT>
                    <a:lnB w="12700" cap="flat" cmpd="sng" algn="ctr">
                      <a:solidFill>
                        <a:scrgbClr r="0" g="0" b="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02762110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p:cNvGraphicFramePr>
            <a:graphicFrameLocks/>
          </p:cNvGraphicFramePr>
          <p:nvPr>
            <p:extLst>
              <p:ext uri="{D42A27DB-BD31-4B8C-83A1-F6EECF244321}">
                <p14:modId xmlns:p14="http://schemas.microsoft.com/office/powerpoint/2010/main" val="1081811750"/>
              </p:ext>
            </p:extLst>
          </p:nvPr>
        </p:nvGraphicFramePr>
        <p:xfrm>
          <a:off x="0" y="712325"/>
          <a:ext cx="4572000"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Chart 12"/>
          <p:cNvGraphicFramePr>
            <a:graphicFrameLocks/>
          </p:cNvGraphicFramePr>
          <p:nvPr>
            <p:extLst>
              <p:ext uri="{D42A27DB-BD31-4B8C-83A1-F6EECF244321}">
                <p14:modId xmlns:p14="http://schemas.microsoft.com/office/powerpoint/2010/main" val="1959052604"/>
              </p:ext>
            </p:extLst>
          </p:nvPr>
        </p:nvGraphicFramePr>
        <p:xfrm>
          <a:off x="4572000" y="3455525"/>
          <a:ext cx="45720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Chart 16"/>
          <p:cNvGraphicFramePr>
            <a:graphicFrameLocks/>
          </p:cNvGraphicFramePr>
          <p:nvPr>
            <p:extLst>
              <p:ext uri="{D42A27DB-BD31-4B8C-83A1-F6EECF244321}">
                <p14:modId xmlns:p14="http://schemas.microsoft.com/office/powerpoint/2010/main" val="1142831599"/>
              </p:ext>
            </p:extLst>
          </p:nvPr>
        </p:nvGraphicFramePr>
        <p:xfrm>
          <a:off x="0" y="3455525"/>
          <a:ext cx="4572000"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Chart 17"/>
          <p:cNvGraphicFramePr>
            <a:graphicFrameLocks/>
          </p:cNvGraphicFramePr>
          <p:nvPr>
            <p:extLst>
              <p:ext uri="{D42A27DB-BD31-4B8C-83A1-F6EECF244321}">
                <p14:modId xmlns:p14="http://schemas.microsoft.com/office/powerpoint/2010/main" val="1188435282"/>
              </p:ext>
            </p:extLst>
          </p:nvPr>
        </p:nvGraphicFramePr>
        <p:xfrm>
          <a:off x="4572000" y="712325"/>
          <a:ext cx="4572000" cy="2743200"/>
        </p:xfrm>
        <a:graphic>
          <a:graphicData uri="http://schemas.openxmlformats.org/drawingml/2006/chart">
            <c:chart xmlns:c="http://schemas.openxmlformats.org/drawingml/2006/chart" xmlns:r="http://schemas.openxmlformats.org/officeDocument/2006/relationships" r:id="rId5"/>
          </a:graphicData>
        </a:graphic>
      </p:graphicFrame>
      <p:sp>
        <p:nvSpPr>
          <p:cNvPr id="7" name="Title 1"/>
          <p:cNvSpPr>
            <a:spLocks noGrp="1"/>
          </p:cNvSpPr>
          <p:nvPr>
            <p:ph type="title"/>
          </p:nvPr>
        </p:nvSpPr>
        <p:spPr>
          <a:xfrm>
            <a:off x="0" y="37405"/>
            <a:ext cx="8042276" cy="608905"/>
          </a:xfrm>
        </p:spPr>
        <p:txBody>
          <a:bodyPr/>
          <a:lstStyle/>
          <a:p>
            <a:r>
              <a:rPr lang="en-US" sz="3200" dirty="0"/>
              <a:t>QA of results against Emissions Inventories</a:t>
            </a:r>
          </a:p>
        </p:txBody>
      </p:sp>
      <p:sp>
        <p:nvSpPr>
          <p:cNvPr id="8" name="Rectangle 7"/>
          <p:cNvSpPr/>
          <p:nvPr/>
        </p:nvSpPr>
        <p:spPr>
          <a:xfrm>
            <a:off x="1031103" y="1541389"/>
            <a:ext cx="817453" cy="1914135"/>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1031103" y="4586944"/>
            <a:ext cx="676341" cy="874889"/>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5007615" y="4555900"/>
            <a:ext cx="919052" cy="1642825"/>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3723503" y="4555900"/>
            <a:ext cx="676341" cy="874889"/>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7770569" y="1549856"/>
            <a:ext cx="992431" cy="1905668"/>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Slide Number Placeholder 3"/>
          <p:cNvSpPr txBox="1">
            <a:spLocks/>
          </p:cNvSpPr>
          <p:nvPr/>
        </p:nvSpPr>
        <p:spPr>
          <a:xfrm>
            <a:off x="7897906" y="6492875"/>
            <a:ext cx="990600"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1pPr>
            <a:lvl2pPr marL="457200"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2pPr>
            <a:lvl3pPr marL="914400"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3pPr>
            <a:lvl4pPr marL="1371600"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4pPr>
            <a:lvl5pPr marL="1828800"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5pPr>
            <a:lvl6pPr marL="2286000" algn="l" defTabSz="457200" rtl="0" eaLnBrk="1" latinLnBrk="0" hangingPunct="1">
              <a:defRPr kern="1200">
                <a:solidFill>
                  <a:schemeClr val="tx1"/>
                </a:solidFill>
                <a:latin typeface="Calibri" charset="0"/>
                <a:ea typeface="ヒラギノ角ゴ Pro W3" charset="0"/>
                <a:cs typeface="ヒラギノ角ゴ Pro W3" charset="0"/>
              </a:defRPr>
            </a:lvl6pPr>
            <a:lvl7pPr marL="2743200" algn="l" defTabSz="457200" rtl="0" eaLnBrk="1" latinLnBrk="0" hangingPunct="1">
              <a:defRPr kern="1200">
                <a:solidFill>
                  <a:schemeClr val="tx1"/>
                </a:solidFill>
                <a:latin typeface="Calibri" charset="0"/>
                <a:ea typeface="ヒラギノ角ゴ Pro W3" charset="0"/>
                <a:cs typeface="ヒラギノ角ゴ Pro W3" charset="0"/>
              </a:defRPr>
            </a:lvl7pPr>
            <a:lvl8pPr marL="3200400" algn="l" defTabSz="457200" rtl="0" eaLnBrk="1" latinLnBrk="0" hangingPunct="1">
              <a:defRPr kern="1200">
                <a:solidFill>
                  <a:schemeClr val="tx1"/>
                </a:solidFill>
                <a:latin typeface="Calibri" charset="0"/>
                <a:ea typeface="ヒラギノ角ゴ Pro W3" charset="0"/>
                <a:cs typeface="ヒラギノ角ゴ Pro W3" charset="0"/>
              </a:defRPr>
            </a:lvl8pPr>
            <a:lvl9pPr marL="3657600" algn="l" defTabSz="457200" rtl="0" eaLnBrk="1" latinLnBrk="0" hangingPunct="1">
              <a:defRPr kern="1200">
                <a:solidFill>
                  <a:schemeClr val="tx1"/>
                </a:solidFill>
                <a:latin typeface="Calibri" charset="0"/>
                <a:ea typeface="ヒラギノ角ゴ Pro W3" charset="0"/>
                <a:cs typeface="ヒラギノ角ゴ Pro W3" charset="0"/>
              </a:defRPr>
            </a:lvl9pPr>
          </a:lstStyle>
          <a:p>
            <a:fld id="{7F5CE407-6216-4202-80E4-A30DC2F709B2}" type="slidenum">
              <a:rPr lang="en-US" smtClean="0"/>
              <a:pPr/>
              <a:t>24</a:t>
            </a:fld>
            <a:endParaRPr lang="en-US"/>
          </a:p>
        </p:txBody>
      </p:sp>
      <p:sp>
        <p:nvSpPr>
          <p:cNvPr id="16" name="Content Placeholder 2"/>
          <p:cNvSpPr txBox="1">
            <a:spLocks/>
          </p:cNvSpPr>
          <p:nvPr/>
        </p:nvSpPr>
        <p:spPr>
          <a:xfrm>
            <a:off x="388471" y="6180332"/>
            <a:ext cx="8569677" cy="579708"/>
          </a:xfrm>
          <a:prstGeom prst="rect">
            <a:avLst/>
          </a:prstGeom>
        </p:spPr>
        <p:txBody>
          <a:bodyPr vert="horz" lIns="91440" tIns="45720" rIns="91440" bIns="45720" rtlCol="0">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Font typeface="Wingdings 2" pitchFamily="18" charset="2"/>
              <a:buNone/>
            </a:pPr>
            <a:r>
              <a:rPr lang="en-US" dirty="0" err="1" smtClean="0"/>
              <a:t>Onroad</a:t>
            </a:r>
            <a:r>
              <a:rPr lang="en-US" dirty="0" smtClean="0"/>
              <a:t> contribution for PM</a:t>
            </a:r>
            <a:r>
              <a:rPr lang="en-US" baseline="-25000" dirty="0" smtClean="0"/>
              <a:t>2.5</a:t>
            </a:r>
            <a:r>
              <a:rPr lang="en-US" dirty="0" smtClean="0"/>
              <a:t> and BENZENE are comparable</a:t>
            </a:r>
            <a:endParaRPr lang="en-US" i="1" u="sng" dirty="0"/>
          </a:p>
        </p:txBody>
      </p:sp>
    </p:spTree>
    <p:extLst>
      <p:ext uri="{BB962C8B-B14F-4D97-AF65-F5344CB8AC3E}">
        <p14:creationId xmlns:p14="http://schemas.microsoft.com/office/powerpoint/2010/main" val="9982703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3" presetClass="exit" presetSubtype="10" fill="hold" grpId="1" nodeType="clickEffect">
                                  <p:stCondLst>
                                    <p:cond delay="0"/>
                                  </p:stCondLst>
                                  <p:childTnLst>
                                    <p:animEffect transition="out" filter="blinds(horizontal)">
                                      <p:cBhvr>
                                        <p:cTn id="20" dur="500"/>
                                        <p:tgtEl>
                                          <p:spTgt spid="8"/>
                                        </p:tgtEl>
                                      </p:cBhvr>
                                    </p:animEffect>
                                    <p:set>
                                      <p:cBhvr>
                                        <p:cTn id="21" dur="1" fill="hold">
                                          <p:stCondLst>
                                            <p:cond delay="499"/>
                                          </p:stCondLst>
                                        </p:cTn>
                                        <p:tgtEl>
                                          <p:spTgt spid="8"/>
                                        </p:tgtEl>
                                        <p:attrNameLst>
                                          <p:attrName>style.visibility</p:attrName>
                                        </p:attrNameLst>
                                      </p:cBhvr>
                                      <p:to>
                                        <p:strVal val="hidden"/>
                                      </p:to>
                                    </p:set>
                                  </p:childTnLst>
                                </p:cTn>
                              </p:par>
                              <p:par>
                                <p:cTn id="22" presetID="3" presetClass="exit" presetSubtype="10" fill="hold" grpId="1" nodeType="withEffect">
                                  <p:stCondLst>
                                    <p:cond delay="0"/>
                                  </p:stCondLst>
                                  <p:childTnLst>
                                    <p:animEffect transition="out" filter="blinds(horizontal)">
                                      <p:cBhvr>
                                        <p:cTn id="23" dur="500"/>
                                        <p:tgtEl>
                                          <p:spTgt spid="9"/>
                                        </p:tgtEl>
                                      </p:cBhvr>
                                    </p:animEffect>
                                    <p:set>
                                      <p:cBhvr>
                                        <p:cTn id="24" dur="1" fill="hold">
                                          <p:stCondLst>
                                            <p:cond delay="499"/>
                                          </p:stCondLst>
                                        </p:cTn>
                                        <p:tgtEl>
                                          <p:spTgt spid="9"/>
                                        </p:tgtEl>
                                        <p:attrNameLst>
                                          <p:attrName>style.visibility</p:attrName>
                                        </p:attrNameLst>
                                      </p:cBhvr>
                                      <p:to>
                                        <p:strVal val="hidden"/>
                                      </p:to>
                                    </p:set>
                                  </p:childTnLst>
                                </p:cTn>
                              </p:par>
                              <p:par>
                                <p:cTn id="25" presetID="3" presetClass="exit" presetSubtype="10" fill="hold" grpId="1" nodeType="withEffect">
                                  <p:stCondLst>
                                    <p:cond delay="0"/>
                                  </p:stCondLst>
                                  <p:childTnLst>
                                    <p:animEffect transition="out" filter="blinds(horizontal)">
                                      <p:cBhvr>
                                        <p:cTn id="26" dur="500"/>
                                        <p:tgtEl>
                                          <p:spTgt spid="10"/>
                                        </p:tgtEl>
                                      </p:cBhvr>
                                    </p:animEffect>
                                    <p:set>
                                      <p:cBhvr>
                                        <p:cTn id="27" dur="1" fill="hold">
                                          <p:stCondLst>
                                            <p:cond delay="499"/>
                                          </p:stCondLst>
                                        </p:cTn>
                                        <p:tgtEl>
                                          <p:spTgt spid="1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3" presetClass="exit" presetSubtype="10" fill="hold" grpId="1" nodeType="clickEffect">
                                  <p:stCondLst>
                                    <p:cond delay="0"/>
                                  </p:stCondLst>
                                  <p:childTnLst>
                                    <p:animEffect transition="out" filter="blinds(horizontal)">
                                      <p:cBhvr>
                                        <p:cTn id="37" dur="500"/>
                                        <p:tgtEl>
                                          <p:spTgt spid="14"/>
                                        </p:tgtEl>
                                      </p:cBhvr>
                                    </p:animEffect>
                                    <p:set>
                                      <p:cBhvr>
                                        <p:cTn id="38" dur="1" fill="hold">
                                          <p:stCondLst>
                                            <p:cond delay="499"/>
                                          </p:stCondLst>
                                        </p:cTn>
                                        <p:tgtEl>
                                          <p:spTgt spid="14"/>
                                        </p:tgtEl>
                                        <p:attrNameLst>
                                          <p:attrName>style.visibility</p:attrName>
                                        </p:attrNameLst>
                                      </p:cBhvr>
                                      <p:to>
                                        <p:strVal val="hidden"/>
                                      </p:to>
                                    </p:set>
                                  </p:childTnLst>
                                </p:cTn>
                              </p:par>
                              <p:par>
                                <p:cTn id="39" presetID="3" presetClass="exit" presetSubtype="10" fill="hold" grpId="1" nodeType="withEffect">
                                  <p:stCondLst>
                                    <p:cond delay="0"/>
                                  </p:stCondLst>
                                  <p:childTnLst>
                                    <p:animEffect transition="out" filter="blinds(horizontal)">
                                      <p:cBhvr>
                                        <p:cTn id="40" dur="500"/>
                                        <p:tgtEl>
                                          <p:spTgt spid="11"/>
                                        </p:tgtEl>
                                      </p:cBhvr>
                                    </p:animEffect>
                                    <p:set>
                                      <p:cBhvr>
                                        <p:cTn id="41" dur="1" fill="hold">
                                          <p:stCondLst>
                                            <p:cond delay="499"/>
                                          </p:stCondLst>
                                        </p:cTn>
                                        <p:tgtEl>
                                          <p:spTgt spid="11"/>
                                        </p:tgtEl>
                                        <p:attrNameLst>
                                          <p:attrName>style.visibility</p:attrName>
                                        </p:attrNameLst>
                                      </p:cBhvr>
                                      <p:to>
                                        <p:strVal val="hidden"/>
                                      </p:to>
                                    </p:set>
                                  </p:childTnLst>
                                </p:cTn>
                              </p:par>
                              <p:par>
                                <p:cTn id="42" presetID="1" presetClass="entr" presetSubtype="0"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Graphic spid="17" grpId="0">
        <p:bldAsOne/>
      </p:bldGraphic>
      <p:bldP spid="8" grpId="0" animBg="1"/>
      <p:bldP spid="8" grpId="1" animBg="1"/>
      <p:bldP spid="9" grpId="0" animBg="1"/>
      <p:bldP spid="9" grpId="1" animBg="1"/>
      <p:bldP spid="10" grpId="0" animBg="1"/>
      <p:bldP spid="10" grpId="1" animBg="1"/>
      <p:bldP spid="11" grpId="0" animBg="1"/>
      <p:bldP spid="11" grpId="1" animBg="1"/>
      <p:bldP spid="14" grpId="0" animBg="1"/>
      <p:bldP spid="14" grpId="1" animBg="1"/>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7897906" y="6275668"/>
            <a:ext cx="990600" cy="365125"/>
          </a:xfrm>
          <a:prstGeom prst="rect">
            <a:avLst/>
          </a:prstGeom>
        </p:spPr>
        <p:txBody>
          <a:bodyPr/>
          <a:lstStyle/>
          <a:p>
            <a:fld id="{7F5CE407-6216-4202-80E4-A30DC2F709B2}" type="slidenum">
              <a:rPr lang="en-US" smtClean="0"/>
              <a:pPr/>
              <a:t>25</a:t>
            </a:fld>
            <a:endParaRPr lang="en-US"/>
          </a:p>
        </p:txBody>
      </p:sp>
      <p:sp>
        <p:nvSpPr>
          <p:cNvPr id="5" name="Title 1"/>
          <p:cNvSpPr>
            <a:spLocks noGrp="1"/>
          </p:cNvSpPr>
          <p:nvPr>
            <p:ph type="title"/>
          </p:nvPr>
        </p:nvSpPr>
        <p:spPr/>
        <p:txBody>
          <a:bodyPr/>
          <a:lstStyle/>
          <a:p>
            <a:r>
              <a:rPr lang="en-US" dirty="0" smtClean="0"/>
              <a:t>Results (Portland)</a:t>
            </a:r>
            <a:br>
              <a:rPr lang="en-US" dirty="0" smtClean="0"/>
            </a:br>
            <a:r>
              <a:rPr lang="en-US" dirty="0" smtClean="0"/>
              <a:t>(% distribution with CMAQ)</a:t>
            </a:r>
            <a:endParaRPr lang="en-US" dirty="0"/>
          </a:p>
        </p:txBody>
      </p:sp>
      <p:pic>
        <p:nvPicPr>
          <p:cNvPr id="6" name="Picture 5" descr="NOx_percentage_map_STOK.tif"/>
          <p:cNvPicPr>
            <a:picLocks noChangeAspect="1"/>
          </p:cNvPicPr>
          <p:nvPr/>
        </p:nvPicPr>
        <p:blipFill rotWithShape="1">
          <a:blip r:embed="rId2" cstate="print">
            <a:extLst>
              <a:ext uri="{28A0092B-C50C-407E-A947-70E740481C1C}">
                <a14:useLocalDpi xmlns:a14="http://schemas.microsoft.com/office/drawing/2010/main" val="0"/>
              </a:ext>
            </a:extLst>
          </a:blip>
          <a:srcRect t="7198"/>
          <a:stretch/>
        </p:blipFill>
        <p:spPr>
          <a:xfrm>
            <a:off x="350549" y="2434675"/>
            <a:ext cx="4181856" cy="2910615"/>
          </a:xfrm>
          <a:prstGeom prst="rect">
            <a:avLst/>
          </a:prstGeom>
        </p:spPr>
      </p:pic>
      <p:sp>
        <p:nvSpPr>
          <p:cNvPr id="7" name="Content Placeholder 5"/>
          <p:cNvSpPr>
            <a:spLocks noGrp="1"/>
          </p:cNvSpPr>
          <p:nvPr>
            <p:ph idx="1"/>
          </p:nvPr>
        </p:nvSpPr>
        <p:spPr>
          <a:xfrm>
            <a:off x="769028" y="1727200"/>
            <a:ext cx="3613503" cy="530577"/>
          </a:xfrm>
        </p:spPr>
        <p:txBody>
          <a:bodyPr>
            <a:noAutofit/>
          </a:bodyPr>
          <a:lstStyle/>
          <a:p>
            <a:pPr marL="0" indent="0" algn="ctr">
              <a:spcBef>
                <a:spcPts val="0"/>
              </a:spcBef>
              <a:buNone/>
            </a:pPr>
            <a:r>
              <a:rPr lang="en-US" sz="1400" b="1" dirty="0" smtClean="0"/>
              <a:t>Hybrid </a:t>
            </a:r>
            <a:r>
              <a:rPr lang="en-US" sz="1400" b="1" dirty="0" err="1" smtClean="0"/>
              <a:t>NOx</a:t>
            </a:r>
            <a:r>
              <a:rPr lang="en-US" sz="1400" b="1" dirty="0" smtClean="0"/>
              <a:t> </a:t>
            </a:r>
          </a:p>
          <a:p>
            <a:pPr marL="0" indent="0" algn="ctr">
              <a:spcBef>
                <a:spcPts val="0"/>
              </a:spcBef>
              <a:buNone/>
            </a:pPr>
            <a:r>
              <a:rPr lang="en-US" sz="1400" b="1" dirty="0" err="1" smtClean="0"/>
              <a:t>Onroad</a:t>
            </a:r>
            <a:r>
              <a:rPr lang="en-US" sz="1400" b="1" dirty="0" smtClean="0"/>
              <a:t> Concentration Contribution (%) </a:t>
            </a:r>
            <a:endParaRPr lang="en-US" sz="1400" b="1" dirty="0"/>
          </a:p>
        </p:txBody>
      </p:sp>
      <p:pic>
        <p:nvPicPr>
          <p:cNvPr id="2" name="Picture 1"/>
          <p:cNvPicPr>
            <a:picLocks noChangeAspect="1"/>
          </p:cNvPicPr>
          <p:nvPr/>
        </p:nvPicPr>
        <p:blipFill>
          <a:blip r:embed="rId3"/>
          <a:stretch>
            <a:fillRect/>
          </a:stretch>
        </p:blipFill>
        <p:spPr>
          <a:xfrm>
            <a:off x="4532405" y="1596932"/>
            <a:ext cx="4034305" cy="3748358"/>
          </a:xfrm>
          <a:prstGeom prst="rect">
            <a:avLst/>
          </a:prstGeom>
        </p:spPr>
      </p:pic>
      <p:sp>
        <p:nvSpPr>
          <p:cNvPr id="8" name="Content Placeholder 2"/>
          <p:cNvSpPr txBox="1">
            <a:spLocks/>
          </p:cNvSpPr>
          <p:nvPr/>
        </p:nvSpPr>
        <p:spPr>
          <a:xfrm>
            <a:off x="350549" y="5399735"/>
            <a:ext cx="8793451" cy="569265"/>
          </a:xfrm>
          <a:prstGeom prst="rect">
            <a:avLst/>
          </a:prstGeom>
        </p:spPr>
        <p:txBody>
          <a:bodyPr vert="horz" lIns="91440" tIns="45720" rIns="91440" bIns="45720" rtlCol="0">
            <a:normAutofit fontScale="92500"/>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Font typeface="Wingdings 2" pitchFamily="18" charset="2"/>
              <a:buNone/>
            </a:pPr>
            <a:r>
              <a:rPr lang="en-US" dirty="0" smtClean="0"/>
              <a:t>On-Road contribution is characterized with much more finer spatial detail</a:t>
            </a:r>
            <a:endParaRPr lang="en-US" i="1" u="sng" dirty="0"/>
          </a:p>
        </p:txBody>
      </p:sp>
    </p:spTree>
    <p:extLst>
      <p:ext uri="{BB962C8B-B14F-4D97-AF65-F5344CB8AC3E}">
        <p14:creationId xmlns:p14="http://schemas.microsoft.com/office/powerpoint/2010/main" val="276831345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7897906" y="6275668"/>
            <a:ext cx="990600" cy="365125"/>
          </a:xfrm>
          <a:prstGeom prst="rect">
            <a:avLst/>
          </a:prstGeom>
        </p:spPr>
        <p:txBody>
          <a:bodyPr/>
          <a:lstStyle/>
          <a:p>
            <a:fld id="{7F5CE407-6216-4202-80E4-A30DC2F709B2}" type="slidenum">
              <a:rPr lang="en-US" smtClean="0"/>
              <a:pPr/>
              <a:t>26</a:t>
            </a:fld>
            <a:endParaRPr lang="en-US"/>
          </a:p>
        </p:txBody>
      </p:sp>
      <p:sp>
        <p:nvSpPr>
          <p:cNvPr id="6" name="Title 1"/>
          <p:cNvSpPr>
            <a:spLocks noGrp="1"/>
          </p:cNvSpPr>
          <p:nvPr>
            <p:ph type="title"/>
          </p:nvPr>
        </p:nvSpPr>
        <p:spPr>
          <a:xfrm>
            <a:off x="150810" y="44238"/>
            <a:ext cx="8042276" cy="608905"/>
          </a:xfrm>
        </p:spPr>
        <p:txBody>
          <a:bodyPr/>
          <a:lstStyle/>
          <a:p>
            <a:r>
              <a:rPr lang="en-US" sz="2400" dirty="0" smtClean="0"/>
              <a:t>Summary statistics at the NC Piedmont 2010 (μg/m</a:t>
            </a:r>
            <a:r>
              <a:rPr lang="en-US" sz="2400" baseline="30000" dirty="0" smtClean="0"/>
              <a:t>3</a:t>
            </a:r>
            <a:r>
              <a:rPr lang="en-US" sz="2400" dirty="0" smtClean="0"/>
              <a:t>)</a:t>
            </a:r>
            <a:endParaRPr lang="en-US" sz="2400" dirty="0"/>
          </a:p>
        </p:txBody>
      </p:sp>
      <p:sp>
        <p:nvSpPr>
          <p:cNvPr id="7" name="Content Placeholder 2"/>
          <p:cNvSpPr txBox="1">
            <a:spLocks/>
          </p:cNvSpPr>
          <p:nvPr/>
        </p:nvSpPr>
        <p:spPr>
          <a:xfrm>
            <a:off x="150810" y="5491542"/>
            <a:ext cx="8993191" cy="862898"/>
          </a:xfrm>
          <a:prstGeom prst="rect">
            <a:avLst/>
          </a:prstGeom>
        </p:spPr>
        <p:txBody>
          <a:bodyPr vert="horz" lIns="91440" tIns="45720" rIns="91440" bIns="45720" rtlCol="0">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Font typeface="Wingdings 2" pitchFamily="18" charset="2"/>
              <a:buNone/>
            </a:pPr>
            <a:r>
              <a:rPr lang="en-US" dirty="0" smtClean="0"/>
              <a:t>Formaldehyde, </a:t>
            </a:r>
            <a:r>
              <a:rPr lang="en-US" dirty="0" err="1" smtClean="0"/>
              <a:t>Acrolein</a:t>
            </a:r>
            <a:r>
              <a:rPr lang="en-US" dirty="0" smtClean="0"/>
              <a:t>, </a:t>
            </a:r>
            <a:r>
              <a:rPr lang="en-US" dirty="0" err="1" smtClean="0"/>
              <a:t>NOx</a:t>
            </a:r>
            <a:r>
              <a:rPr lang="en-US" dirty="0" smtClean="0"/>
              <a:t>, and PM</a:t>
            </a:r>
            <a:r>
              <a:rPr lang="en-US" baseline="-25000" dirty="0" smtClean="0"/>
              <a:t>2.5</a:t>
            </a:r>
            <a:r>
              <a:rPr lang="en-US" dirty="0" smtClean="0"/>
              <a:t> could exceed health based thresholds.</a:t>
            </a:r>
            <a:endParaRPr lang="en-US" i="1" u="sng" dirty="0"/>
          </a:p>
        </p:txBody>
      </p:sp>
      <p:graphicFrame>
        <p:nvGraphicFramePr>
          <p:cNvPr id="2" name="Table 1"/>
          <p:cNvGraphicFramePr>
            <a:graphicFrameLocks noGrp="1"/>
          </p:cNvGraphicFramePr>
          <p:nvPr>
            <p:extLst>
              <p:ext uri="{D42A27DB-BD31-4B8C-83A1-F6EECF244321}">
                <p14:modId xmlns:p14="http://schemas.microsoft.com/office/powerpoint/2010/main" val="1645885913"/>
              </p:ext>
            </p:extLst>
          </p:nvPr>
        </p:nvGraphicFramePr>
        <p:xfrm>
          <a:off x="150810" y="803005"/>
          <a:ext cx="8885517" cy="2009140"/>
        </p:xfrm>
        <a:graphic>
          <a:graphicData uri="http://schemas.openxmlformats.org/drawingml/2006/table">
            <a:tbl>
              <a:tblPr/>
              <a:tblGrid>
                <a:gridCol w="1588096"/>
                <a:gridCol w="1129363"/>
                <a:gridCol w="1720106"/>
                <a:gridCol w="1129363"/>
                <a:gridCol w="2189226"/>
                <a:gridCol w="1129363"/>
              </a:tblGrid>
              <a:tr h="271621">
                <a:tc>
                  <a:txBody>
                    <a:bodyPr/>
                    <a:lstStyle/>
                    <a:p>
                      <a:pPr algn="ctr" fontAlgn="b"/>
                      <a:endParaRPr lang="en-US" sz="1800" b="0" i="0" u="none" strike="noStrike" dirty="0">
                        <a:solidFill>
                          <a:srgbClr val="000000"/>
                        </a:solidFill>
                        <a:effectLst/>
                        <a:latin typeface="Calibri"/>
                      </a:endParaRPr>
                    </a:p>
                  </a:txBody>
                  <a:tcPr marL="12700" marR="12700" marT="12700" marB="0" anchor="b">
                    <a:lnL>
                      <a:noFill/>
                    </a:lnL>
                    <a:lnR>
                      <a:noFill/>
                    </a:lnR>
                    <a:lnT w="12700" cap="flat" cmpd="sng" algn="ctr">
                      <a:solidFill>
                        <a:scrgbClr r="0" g="0" b="0"/>
                      </a:solidFill>
                      <a:prstDash val="solid"/>
                      <a:round/>
                      <a:headEnd type="none" w="med" len="med"/>
                      <a:tailEnd type="none" w="med" len="med"/>
                    </a:lnT>
                    <a:lnB>
                      <a:noFill/>
                    </a:lnB>
                  </a:tcPr>
                </a:tc>
                <a:tc>
                  <a:txBody>
                    <a:bodyPr/>
                    <a:lstStyle/>
                    <a:p>
                      <a:pPr algn="ctr" fontAlgn="b"/>
                      <a:r>
                        <a:rPr lang="en-US" sz="1800" b="0" i="0" u="none" strike="noStrike" dirty="0" err="1">
                          <a:solidFill>
                            <a:srgbClr val="000000"/>
                          </a:solidFill>
                          <a:effectLst/>
                          <a:latin typeface="Calibri"/>
                        </a:rPr>
                        <a:t>RfC</a:t>
                      </a:r>
                      <a:endParaRPr lang="en-US" sz="1800" b="0" i="0" u="none" strike="noStrike" dirty="0">
                        <a:solidFill>
                          <a:srgbClr val="000000"/>
                        </a:solidFill>
                        <a:effectLst/>
                        <a:latin typeface="Calibri"/>
                      </a:endParaRPr>
                    </a:p>
                  </a:txBody>
                  <a:tcPr marL="12700" marR="12700" marT="12700" marB="0" anchor="b">
                    <a:lnL>
                      <a:noFill/>
                    </a:lnL>
                    <a:lnR>
                      <a:noFill/>
                    </a:lnR>
                    <a:lnT w="12700" cap="flat" cmpd="sng" algn="ctr">
                      <a:solidFill>
                        <a:scrgbClr r="0" g="0" b="0"/>
                      </a:solidFill>
                      <a:prstDash val="solid"/>
                      <a:round/>
                      <a:headEnd type="none" w="med" len="med"/>
                      <a:tailEnd type="none" w="med" len="med"/>
                    </a:lnT>
                    <a:lnB>
                      <a:noFill/>
                    </a:lnB>
                  </a:tcPr>
                </a:tc>
                <a:tc gridSpan="2">
                  <a:txBody>
                    <a:bodyPr/>
                    <a:lstStyle/>
                    <a:p>
                      <a:pPr algn="ctr" fontAlgn="b"/>
                      <a:r>
                        <a:rPr lang="en-US" sz="1800" b="0" i="0" u="none" strike="noStrike" dirty="0">
                          <a:solidFill>
                            <a:srgbClr val="000000"/>
                          </a:solidFill>
                          <a:effectLst/>
                          <a:latin typeface="Calibri"/>
                        </a:rPr>
                        <a:t>Piedmont </a:t>
                      </a:r>
                      <a:r>
                        <a:rPr lang="en-US" sz="1800" b="0" i="0" u="none" strike="noStrike" dirty="0" smtClean="0">
                          <a:solidFill>
                            <a:srgbClr val="000000"/>
                          </a:solidFill>
                          <a:effectLst/>
                          <a:latin typeface="Calibri"/>
                        </a:rPr>
                        <a:t> </a:t>
                      </a:r>
                      <a:r>
                        <a:rPr lang="en-US" sz="1800" b="0" i="0" u="none" strike="noStrike" dirty="0">
                          <a:solidFill>
                            <a:srgbClr val="000000"/>
                          </a:solidFill>
                          <a:effectLst/>
                          <a:latin typeface="Calibri"/>
                        </a:rPr>
                        <a:t>concentration</a:t>
                      </a:r>
                    </a:p>
                  </a:txBody>
                  <a:tcPr marL="12700" marR="12700" marT="12700" marB="0" anchor="b">
                    <a:lnL>
                      <a:noFill/>
                    </a:lnL>
                    <a:lnR>
                      <a:noFill/>
                    </a:lnR>
                    <a:lnT w="12700" cap="flat" cmpd="sng" algn="ctr">
                      <a:solidFill>
                        <a:scrgbClr r="0" g="0" b="0"/>
                      </a:solidFill>
                      <a:prstDash val="solid"/>
                      <a:round/>
                      <a:headEnd type="none" w="med" len="med"/>
                      <a:tailEnd type="none" w="med" len="med"/>
                    </a:lnT>
                    <a:lnB>
                      <a:noFill/>
                    </a:lnB>
                  </a:tcPr>
                </a:tc>
                <a:tc hMerge="1">
                  <a:txBody>
                    <a:bodyPr/>
                    <a:lstStyle/>
                    <a:p>
                      <a:endParaRPr lang="en-US"/>
                    </a:p>
                  </a:txBody>
                  <a:tcPr/>
                </a:tc>
                <a:tc gridSpan="2">
                  <a:txBody>
                    <a:bodyPr/>
                    <a:lstStyle/>
                    <a:p>
                      <a:pPr algn="ctr" fontAlgn="b"/>
                      <a:r>
                        <a:rPr lang="en-US" sz="1800" b="0" i="0" u="none" strike="noStrike" dirty="0">
                          <a:solidFill>
                            <a:srgbClr val="000000"/>
                          </a:solidFill>
                          <a:effectLst/>
                          <a:latin typeface="Calibri"/>
                        </a:rPr>
                        <a:t>% to </a:t>
                      </a:r>
                      <a:r>
                        <a:rPr lang="en-US" sz="1800" b="0" i="0" u="none" strike="noStrike" dirty="0" err="1">
                          <a:solidFill>
                            <a:srgbClr val="000000"/>
                          </a:solidFill>
                          <a:effectLst/>
                          <a:latin typeface="Calibri"/>
                        </a:rPr>
                        <a:t>RfC</a:t>
                      </a:r>
                      <a:r>
                        <a:rPr lang="en-US" sz="1800" b="0" i="0" u="none" strike="noStrike" dirty="0">
                          <a:solidFill>
                            <a:srgbClr val="000000"/>
                          </a:solidFill>
                          <a:effectLst/>
                          <a:latin typeface="Calibri"/>
                        </a:rPr>
                        <a:t>  </a:t>
                      </a:r>
                    </a:p>
                  </a:txBody>
                  <a:tcPr marL="12700" marR="12700" marT="12700" marB="0" anchor="b">
                    <a:lnL>
                      <a:noFill/>
                    </a:lnL>
                    <a:lnR>
                      <a:noFill/>
                    </a:lnR>
                    <a:lnT w="12700" cap="flat" cmpd="sng" algn="ctr">
                      <a:solidFill>
                        <a:scrgbClr r="0" g="0" b="0"/>
                      </a:solidFill>
                      <a:prstDash val="solid"/>
                      <a:round/>
                      <a:headEnd type="none" w="med" len="med"/>
                      <a:tailEnd type="none" w="med" len="med"/>
                    </a:lnT>
                    <a:lnB>
                      <a:noFill/>
                    </a:lnB>
                  </a:tcPr>
                </a:tc>
                <a:tc hMerge="1">
                  <a:txBody>
                    <a:bodyPr/>
                    <a:lstStyle/>
                    <a:p>
                      <a:endParaRPr lang="en-US"/>
                    </a:p>
                  </a:txBody>
                  <a:tcPr/>
                </a:tc>
              </a:tr>
              <a:tr h="271621">
                <a:tc>
                  <a:txBody>
                    <a:bodyPr/>
                    <a:lstStyle/>
                    <a:p>
                      <a:pPr algn="ctr" fontAlgn="b"/>
                      <a:endParaRPr lang="en-US" sz="1800" b="0" i="0" u="none" strike="noStrike">
                        <a:solidFill>
                          <a:srgbClr val="000000"/>
                        </a:solidFill>
                        <a:effectLst/>
                        <a:latin typeface="Calibri"/>
                      </a:endParaRPr>
                    </a:p>
                  </a:txBody>
                  <a:tcPr marL="12700" marR="12700" marT="12700" marB="0" anchor="b">
                    <a:lnL>
                      <a:noFill/>
                    </a:lnL>
                    <a:lnR>
                      <a:noFill/>
                    </a:lnR>
                    <a:lnT>
                      <a:noFill/>
                    </a:lnT>
                    <a:lnB w="12700" cap="flat" cmpd="sng" algn="ctr">
                      <a:solidFill>
                        <a:scrgbClr r="0" g="0" b="0"/>
                      </a:solidFill>
                      <a:prstDash val="solid"/>
                      <a:round/>
                      <a:headEnd type="none" w="med" len="med"/>
                      <a:tailEnd type="none" w="med" len="med"/>
                    </a:lnB>
                  </a:tcPr>
                </a:tc>
                <a:tc>
                  <a:txBody>
                    <a:bodyPr/>
                    <a:lstStyle/>
                    <a:p>
                      <a:pPr algn="ctr" fontAlgn="b"/>
                      <a:endParaRPr lang="en-US" sz="1800" b="0" i="0" u="none" strike="noStrike" dirty="0">
                        <a:solidFill>
                          <a:srgbClr val="000000"/>
                        </a:solidFill>
                        <a:effectLst/>
                        <a:latin typeface="Calibri"/>
                      </a:endParaRPr>
                    </a:p>
                  </a:txBody>
                  <a:tcPr marL="12700" marR="12700" marT="12700" marB="0" anchor="b">
                    <a:lnL>
                      <a:noFill/>
                    </a:lnL>
                    <a:lnR>
                      <a:noFill/>
                    </a:lnR>
                    <a:lnT>
                      <a:noFill/>
                    </a:lnT>
                    <a:lnB w="12700" cap="flat" cmpd="sng" algn="ctr">
                      <a:solidFill>
                        <a:scrgbClr r="0" g="0" b="0"/>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a:rPr>
                        <a:t>Spatial </a:t>
                      </a:r>
                      <a:r>
                        <a:rPr lang="en-US" sz="1800" b="0" i="0" u="none" strike="noStrike" dirty="0" err="1">
                          <a:solidFill>
                            <a:srgbClr val="000000"/>
                          </a:solidFill>
                          <a:effectLst/>
                          <a:latin typeface="Calibri"/>
                        </a:rPr>
                        <a:t>mean±std</a:t>
                      </a:r>
                      <a:endParaRPr lang="en-US" sz="1800" b="0" i="0" u="none" strike="noStrike" dirty="0">
                        <a:solidFill>
                          <a:srgbClr val="000000"/>
                        </a:solidFill>
                        <a:effectLst/>
                        <a:latin typeface="Calibri"/>
                      </a:endParaRPr>
                    </a:p>
                  </a:txBody>
                  <a:tcPr marL="12700" marR="12700" marT="12700" marB="0" anchor="b">
                    <a:lnL>
                      <a:noFill/>
                    </a:lnL>
                    <a:lnR>
                      <a:noFill/>
                    </a:lnR>
                    <a:lnT>
                      <a:noFill/>
                    </a:lnT>
                    <a:lnB w="12700" cap="flat" cmpd="sng" algn="ctr">
                      <a:solidFill>
                        <a:scrgbClr r="0" g="0" b="0"/>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a:rPr>
                        <a:t>max</a:t>
                      </a:r>
                    </a:p>
                  </a:txBody>
                  <a:tcPr marL="12700" marR="12700" marT="12700" marB="0" anchor="b">
                    <a:lnL>
                      <a:noFill/>
                    </a:lnL>
                    <a:lnR>
                      <a:noFill/>
                    </a:lnR>
                    <a:lnT>
                      <a:noFill/>
                    </a:lnT>
                    <a:lnB w="12700" cap="flat" cmpd="sng" algn="ctr">
                      <a:solidFill>
                        <a:scrgbClr r="0" g="0" b="0"/>
                      </a:solidFill>
                      <a:prstDash val="solid"/>
                      <a:round/>
                      <a:headEnd type="none" w="med" len="med"/>
                      <a:tailEnd type="none" w="med" len="med"/>
                    </a:lnB>
                  </a:tcPr>
                </a:tc>
                <a:tc>
                  <a:txBody>
                    <a:bodyPr/>
                    <a:lstStyle/>
                    <a:p>
                      <a:pPr algn="ctr" fontAlgn="b"/>
                      <a:r>
                        <a:rPr lang="en-US" sz="1800" b="0" i="0" u="none" strike="noStrike" dirty="0" err="1">
                          <a:solidFill>
                            <a:srgbClr val="000000"/>
                          </a:solidFill>
                          <a:effectLst/>
                          <a:latin typeface="Calibri"/>
                        </a:rPr>
                        <a:t>mean±std</a:t>
                      </a:r>
                      <a:endParaRPr lang="en-US" sz="1800" b="0" i="0" u="none" strike="noStrike" dirty="0">
                        <a:solidFill>
                          <a:srgbClr val="000000"/>
                        </a:solidFill>
                        <a:effectLst/>
                        <a:latin typeface="Calibri"/>
                      </a:endParaRPr>
                    </a:p>
                  </a:txBody>
                  <a:tcPr marL="12700" marR="12700" marT="12700" marB="0" anchor="b">
                    <a:lnL>
                      <a:noFill/>
                    </a:lnL>
                    <a:lnR>
                      <a:noFill/>
                    </a:lnR>
                    <a:lnT>
                      <a:noFill/>
                    </a:lnT>
                    <a:lnB w="12700" cap="flat" cmpd="sng" algn="ctr">
                      <a:solidFill>
                        <a:scrgbClr r="0" g="0" b="0"/>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a:rPr>
                        <a:t>max</a:t>
                      </a:r>
                    </a:p>
                  </a:txBody>
                  <a:tcPr marL="12700" marR="12700" marT="12700" marB="0" anchor="b">
                    <a:lnL>
                      <a:noFill/>
                    </a:lnL>
                    <a:lnR>
                      <a:noFill/>
                    </a:lnR>
                    <a:lnT>
                      <a:noFill/>
                    </a:lnT>
                    <a:lnB w="12700" cap="flat" cmpd="sng" algn="ctr">
                      <a:solidFill>
                        <a:scrgbClr r="0" g="0" b="0"/>
                      </a:solidFill>
                      <a:prstDash val="solid"/>
                      <a:round/>
                      <a:headEnd type="none" w="med" len="med"/>
                      <a:tailEnd type="none" w="med" len="med"/>
                    </a:lnB>
                  </a:tcPr>
                </a:tc>
              </a:tr>
              <a:tr h="271621">
                <a:tc>
                  <a:txBody>
                    <a:bodyPr/>
                    <a:lstStyle/>
                    <a:p>
                      <a:pPr algn="ctr" fontAlgn="b"/>
                      <a:r>
                        <a:rPr lang="en-US" sz="1800" b="0" i="0" u="none" strike="noStrike">
                          <a:solidFill>
                            <a:srgbClr val="000000"/>
                          </a:solidFill>
                          <a:effectLst/>
                          <a:latin typeface="Calibri"/>
                        </a:rPr>
                        <a:t>1,3-Butadiene</a:t>
                      </a:r>
                    </a:p>
                  </a:txBody>
                  <a:tcPr marL="12700" marR="12700" marT="12700" marB="0" anchor="b">
                    <a:lnL>
                      <a:noFill/>
                    </a:lnL>
                    <a:lnR>
                      <a:noFill/>
                    </a:lnR>
                    <a:lnT w="12700" cap="flat" cmpd="sng" algn="ctr">
                      <a:solidFill>
                        <a:scrgbClr r="0" g="0" b="0"/>
                      </a:solidFill>
                      <a:prstDash val="solid"/>
                      <a:round/>
                      <a:headEnd type="none" w="med" len="med"/>
                      <a:tailEnd type="none" w="med" len="med"/>
                    </a:lnT>
                    <a:lnB>
                      <a:noFill/>
                    </a:lnB>
                  </a:tcPr>
                </a:tc>
                <a:tc>
                  <a:txBody>
                    <a:bodyPr/>
                    <a:lstStyle/>
                    <a:p>
                      <a:pPr algn="ctr" fontAlgn="b"/>
                      <a:r>
                        <a:rPr lang="en-US" sz="1800" b="0" i="0" u="none" strike="noStrike">
                          <a:solidFill>
                            <a:srgbClr val="000000"/>
                          </a:solidFill>
                          <a:effectLst/>
                          <a:latin typeface="Calibri"/>
                        </a:rPr>
                        <a:t>2</a:t>
                      </a:r>
                    </a:p>
                  </a:txBody>
                  <a:tcPr marL="12700" marR="12700" marT="12700" marB="0" anchor="b">
                    <a:lnL>
                      <a:noFill/>
                    </a:lnL>
                    <a:lnR>
                      <a:noFill/>
                    </a:lnR>
                    <a:lnT w="12700" cap="flat" cmpd="sng" algn="ctr">
                      <a:solidFill>
                        <a:scrgbClr r="0" g="0" b="0"/>
                      </a:solidFill>
                      <a:prstDash val="solid"/>
                      <a:round/>
                      <a:headEnd type="none" w="med" len="med"/>
                      <a:tailEnd type="none" w="med" len="med"/>
                    </a:lnT>
                    <a:lnB>
                      <a:noFill/>
                    </a:lnB>
                  </a:tcPr>
                </a:tc>
                <a:tc>
                  <a:txBody>
                    <a:bodyPr/>
                    <a:lstStyle/>
                    <a:p>
                      <a:pPr algn="ctr" fontAlgn="b"/>
                      <a:r>
                        <a:rPr lang="en-US" sz="1800" b="0" i="0" u="none" strike="noStrike" dirty="0">
                          <a:solidFill>
                            <a:srgbClr val="000000"/>
                          </a:solidFill>
                          <a:effectLst/>
                          <a:latin typeface="Calibri"/>
                        </a:rPr>
                        <a:t>0.04±0.04</a:t>
                      </a:r>
                    </a:p>
                  </a:txBody>
                  <a:tcPr marL="12700" marR="12700" marT="12700" marB="0" anchor="b">
                    <a:lnL>
                      <a:noFill/>
                    </a:lnL>
                    <a:lnR>
                      <a:noFill/>
                    </a:lnR>
                    <a:lnT w="12700" cap="flat" cmpd="sng" algn="ctr">
                      <a:solidFill>
                        <a:scrgbClr r="0" g="0" b="0"/>
                      </a:solidFill>
                      <a:prstDash val="solid"/>
                      <a:round/>
                      <a:headEnd type="none" w="med" len="med"/>
                      <a:tailEnd type="none" w="med" len="med"/>
                    </a:lnT>
                    <a:lnB>
                      <a:noFill/>
                    </a:lnB>
                  </a:tcPr>
                </a:tc>
                <a:tc>
                  <a:txBody>
                    <a:bodyPr/>
                    <a:lstStyle/>
                    <a:p>
                      <a:pPr algn="ctr" fontAlgn="b"/>
                      <a:r>
                        <a:rPr lang="en-US" sz="1800" b="0" i="0" u="none" strike="noStrike" dirty="0">
                          <a:solidFill>
                            <a:srgbClr val="000000"/>
                          </a:solidFill>
                          <a:effectLst/>
                          <a:latin typeface="Calibri"/>
                        </a:rPr>
                        <a:t>0.81</a:t>
                      </a:r>
                    </a:p>
                  </a:txBody>
                  <a:tcPr marL="12700" marR="12700" marT="12700" marB="0" anchor="b">
                    <a:lnL>
                      <a:noFill/>
                    </a:lnL>
                    <a:lnR>
                      <a:noFill/>
                    </a:lnR>
                    <a:lnT w="12700" cap="flat" cmpd="sng" algn="ctr">
                      <a:solidFill>
                        <a:scrgbClr r="0" g="0" b="0"/>
                      </a:solidFill>
                      <a:prstDash val="solid"/>
                      <a:round/>
                      <a:headEnd type="none" w="med" len="med"/>
                      <a:tailEnd type="none" w="med" len="med"/>
                    </a:lnT>
                    <a:lnB>
                      <a:noFill/>
                    </a:lnB>
                  </a:tcPr>
                </a:tc>
                <a:tc>
                  <a:txBody>
                    <a:bodyPr/>
                    <a:lstStyle/>
                    <a:p>
                      <a:pPr algn="ctr" fontAlgn="b"/>
                      <a:r>
                        <a:rPr lang="en-US" sz="1800" b="0" i="0" u="none" strike="noStrike">
                          <a:solidFill>
                            <a:srgbClr val="000000"/>
                          </a:solidFill>
                          <a:effectLst/>
                          <a:latin typeface="Calibri"/>
                        </a:rPr>
                        <a:t>2±2</a:t>
                      </a:r>
                    </a:p>
                  </a:txBody>
                  <a:tcPr marL="12700" marR="12700" marT="12700" marB="0" anchor="b">
                    <a:lnL>
                      <a:noFill/>
                    </a:lnL>
                    <a:lnR>
                      <a:noFill/>
                    </a:lnR>
                    <a:lnT w="12700" cap="flat" cmpd="sng" algn="ctr">
                      <a:solidFill>
                        <a:scrgbClr r="0" g="0" b="0"/>
                      </a:solidFill>
                      <a:prstDash val="solid"/>
                      <a:round/>
                      <a:headEnd type="none" w="med" len="med"/>
                      <a:tailEnd type="none" w="med" len="med"/>
                    </a:lnT>
                    <a:lnB>
                      <a:noFill/>
                    </a:lnB>
                  </a:tcPr>
                </a:tc>
                <a:tc>
                  <a:txBody>
                    <a:bodyPr/>
                    <a:lstStyle/>
                    <a:p>
                      <a:pPr algn="ctr" fontAlgn="b"/>
                      <a:r>
                        <a:rPr lang="en-US" sz="1800" b="0" i="0" u="none" strike="noStrike">
                          <a:solidFill>
                            <a:srgbClr val="000000"/>
                          </a:solidFill>
                          <a:effectLst/>
                          <a:latin typeface="Calibri"/>
                        </a:rPr>
                        <a:t>40.5</a:t>
                      </a:r>
                    </a:p>
                  </a:txBody>
                  <a:tcPr marL="12700" marR="12700" marT="12700" marB="0" anchor="b">
                    <a:lnL>
                      <a:noFill/>
                    </a:lnL>
                    <a:lnR>
                      <a:noFill/>
                    </a:lnR>
                    <a:lnT w="12700" cap="flat" cmpd="sng" algn="ctr">
                      <a:solidFill>
                        <a:scrgbClr r="0" g="0" b="0"/>
                      </a:solidFill>
                      <a:prstDash val="solid"/>
                      <a:round/>
                      <a:headEnd type="none" w="med" len="med"/>
                      <a:tailEnd type="none" w="med" len="med"/>
                    </a:lnT>
                    <a:lnB>
                      <a:noFill/>
                    </a:lnB>
                  </a:tcPr>
                </a:tc>
              </a:tr>
              <a:tr h="271621">
                <a:tc>
                  <a:txBody>
                    <a:bodyPr/>
                    <a:lstStyle/>
                    <a:p>
                      <a:pPr algn="ctr" fontAlgn="b"/>
                      <a:r>
                        <a:rPr lang="en-US" sz="1800" b="0" i="0" u="none" strike="noStrike">
                          <a:solidFill>
                            <a:srgbClr val="000000"/>
                          </a:solidFill>
                          <a:effectLst/>
                          <a:latin typeface="Calibri"/>
                        </a:rPr>
                        <a:t>ACETALDEHYDE</a:t>
                      </a:r>
                    </a:p>
                  </a:txBody>
                  <a:tcPr marL="12700" marR="12700" marT="12700" marB="0" anchor="b">
                    <a:lnL>
                      <a:noFill/>
                    </a:lnL>
                    <a:lnR>
                      <a:noFill/>
                    </a:lnR>
                    <a:lnT>
                      <a:noFill/>
                    </a:lnT>
                    <a:lnB>
                      <a:noFill/>
                    </a:lnB>
                  </a:tcPr>
                </a:tc>
                <a:tc>
                  <a:txBody>
                    <a:bodyPr/>
                    <a:lstStyle/>
                    <a:p>
                      <a:pPr algn="ctr" fontAlgn="b"/>
                      <a:r>
                        <a:rPr lang="en-US" sz="1800" b="0" i="0" u="none" strike="noStrike">
                          <a:solidFill>
                            <a:srgbClr val="000000"/>
                          </a:solidFill>
                          <a:effectLst/>
                          <a:latin typeface="Calibri"/>
                        </a:rPr>
                        <a:t>9</a:t>
                      </a:r>
                    </a:p>
                  </a:txBody>
                  <a:tcPr marL="12700" marR="12700" marT="12700" marB="0" anchor="b">
                    <a:lnL>
                      <a:noFill/>
                    </a:lnL>
                    <a:lnR>
                      <a:noFill/>
                    </a:lnR>
                    <a:lnT>
                      <a:noFill/>
                    </a:lnT>
                    <a:lnB>
                      <a:noFill/>
                    </a:lnB>
                  </a:tcPr>
                </a:tc>
                <a:tc>
                  <a:txBody>
                    <a:bodyPr/>
                    <a:lstStyle/>
                    <a:p>
                      <a:pPr algn="ctr" fontAlgn="b"/>
                      <a:r>
                        <a:rPr lang="en-US" sz="1800" b="0" i="0" u="none" strike="noStrike">
                          <a:solidFill>
                            <a:srgbClr val="000000"/>
                          </a:solidFill>
                          <a:effectLst/>
                          <a:latin typeface="Cambria"/>
                        </a:rPr>
                        <a:t>1.99±1.28</a:t>
                      </a:r>
                    </a:p>
                  </a:txBody>
                  <a:tcPr marL="12700" marR="12700" marT="12700" marB="0" anchor="b">
                    <a:lnL>
                      <a:noFill/>
                    </a:lnL>
                    <a:lnR>
                      <a:noFill/>
                    </a:lnR>
                    <a:lnT>
                      <a:noFill/>
                    </a:lnT>
                    <a:lnB>
                      <a:noFill/>
                    </a:lnB>
                  </a:tcPr>
                </a:tc>
                <a:tc>
                  <a:txBody>
                    <a:bodyPr/>
                    <a:lstStyle/>
                    <a:p>
                      <a:pPr algn="ctr" fontAlgn="b"/>
                      <a:r>
                        <a:rPr lang="en-US" sz="1800" b="0" i="0" u="none" strike="noStrike" dirty="0">
                          <a:solidFill>
                            <a:srgbClr val="000000"/>
                          </a:solidFill>
                          <a:effectLst/>
                          <a:latin typeface="Calibri"/>
                        </a:rPr>
                        <a:t>5.4</a:t>
                      </a:r>
                    </a:p>
                  </a:txBody>
                  <a:tcPr marL="12700" marR="12700" marT="12700" marB="0" anchor="b">
                    <a:lnL>
                      <a:noFill/>
                    </a:lnL>
                    <a:lnR>
                      <a:noFill/>
                    </a:lnR>
                    <a:lnT>
                      <a:noFill/>
                    </a:lnT>
                    <a:lnB>
                      <a:noFill/>
                    </a:lnB>
                  </a:tcPr>
                </a:tc>
                <a:tc>
                  <a:txBody>
                    <a:bodyPr/>
                    <a:lstStyle/>
                    <a:p>
                      <a:pPr algn="ctr" fontAlgn="b"/>
                      <a:r>
                        <a:rPr lang="en-US" sz="1800" b="0" i="0" u="none" strike="noStrike">
                          <a:solidFill>
                            <a:srgbClr val="000000"/>
                          </a:solidFill>
                          <a:effectLst/>
                          <a:latin typeface="Calibri"/>
                        </a:rPr>
                        <a:t>22.11±14.22</a:t>
                      </a:r>
                    </a:p>
                  </a:txBody>
                  <a:tcPr marL="12700" marR="12700" marT="12700" marB="0" anchor="b">
                    <a:lnL>
                      <a:noFill/>
                    </a:lnL>
                    <a:lnR>
                      <a:noFill/>
                    </a:lnR>
                    <a:lnT>
                      <a:noFill/>
                    </a:lnT>
                    <a:lnB>
                      <a:noFill/>
                    </a:lnB>
                  </a:tcPr>
                </a:tc>
                <a:tc>
                  <a:txBody>
                    <a:bodyPr/>
                    <a:lstStyle/>
                    <a:p>
                      <a:pPr algn="ctr" fontAlgn="b"/>
                      <a:r>
                        <a:rPr lang="en-US" sz="1800" b="0" i="0" u="none" strike="noStrike">
                          <a:solidFill>
                            <a:srgbClr val="000000"/>
                          </a:solidFill>
                          <a:effectLst/>
                          <a:latin typeface="Calibri"/>
                        </a:rPr>
                        <a:t>60.00</a:t>
                      </a:r>
                    </a:p>
                  </a:txBody>
                  <a:tcPr marL="12700" marR="12700" marT="12700" marB="0" anchor="b">
                    <a:lnL>
                      <a:noFill/>
                    </a:lnL>
                    <a:lnR>
                      <a:noFill/>
                    </a:lnR>
                    <a:lnT>
                      <a:noFill/>
                    </a:lnT>
                    <a:lnB>
                      <a:noFill/>
                    </a:lnB>
                  </a:tcPr>
                </a:tc>
              </a:tr>
              <a:tr h="271621">
                <a:tc>
                  <a:txBody>
                    <a:bodyPr/>
                    <a:lstStyle/>
                    <a:p>
                      <a:pPr algn="ctr" fontAlgn="b"/>
                      <a:r>
                        <a:rPr lang="en-US" sz="1800" b="0" i="0" u="none" strike="noStrike" dirty="0" smtClean="0">
                          <a:solidFill>
                            <a:srgbClr val="FF0000"/>
                          </a:solidFill>
                          <a:effectLst/>
                          <a:latin typeface="Calibri"/>
                        </a:rPr>
                        <a:t>ACROLEIN</a:t>
                      </a:r>
                      <a:endParaRPr lang="en-US" sz="1800" b="0" i="0" u="none" strike="noStrike" dirty="0">
                        <a:solidFill>
                          <a:srgbClr val="FF0000"/>
                        </a:solidFill>
                        <a:effectLst/>
                        <a:latin typeface="Calibri"/>
                      </a:endParaRPr>
                    </a:p>
                  </a:txBody>
                  <a:tcPr marL="12700" marR="12700" marT="12700" marB="0" anchor="b">
                    <a:lnL>
                      <a:noFill/>
                    </a:lnL>
                    <a:lnR>
                      <a:noFill/>
                    </a:lnR>
                    <a:lnT>
                      <a:noFill/>
                    </a:lnT>
                    <a:lnB>
                      <a:noFill/>
                    </a:lnB>
                  </a:tcPr>
                </a:tc>
                <a:tc>
                  <a:txBody>
                    <a:bodyPr/>
                    <a:lstStyle/>
                    <a:p>
                      <a:pPr algn="ctr" fontAlgn="b"/>
                      <a:r>
                        <a:rPr lang="en-US" sz="1800" b="0" i="0" u="none" strike="noStrike" dirty="0">
                          <a:solidFill>
                            <a:srgbClr val="FF0000"/>
                          </a:solidFill>
                          <a:effectLst/>
                          <a:latin typeface="Calibri"/>
                        </a:rPr>
                        <a:t>0.02</a:t>
                      </a:r>
                    </a:p>
                  </a:txBody>
                  <a:tcPr marL="12700" marR="12700" marT="12700" marB="0" anchor="b">
                    <a:lnL>
                      <a:noFill/>
                    </a:lnL>
                    <a:lnR>
                      <a:noFill/>
                    </a:lnR>
                    <a:lnT>
                      <a:noFill/>
                    </a:lnT>
                    <a:lnB>
                      <a:noFill/>
                    </a:lnB>
                  </a:tcPr>
                </a:tc>
                <a:tc>
                  <a:txBody>
                    <a:bodyPr/>
                    <a:lstStyle/>
                    <a:p>
                      <a:pPr algn="ctr" fontAlgn="b"/>
                      <a:r>
                        <a:rPr lang="en-US" sz="1800" b="0" i="0" u="none" strike="noStrike" dirty="0">
                          <a:solidFill>
                            <a:srgbClr val="FF0000"/>
                          </a:solidFill>
                          <a:effectLst/>
                          <a:latin typeface="Calibri"/>
                        </a:rPr>
                        <a:t>0.07±0.01</a:t>
                      </a:r>
                    </a:p>
                  </a:txBody>
                  <a:tcPr marL="12700" marR="12700" marT="12700" marB="0" anchor="b">
                    <a:lnL>
                      <a:noFill/>
                    </a:lnL>
                    <a:lnR>
                      <a:noFill/>
                    </a:lnR>
                    <a:lnT>
                      <a:noFill/>
                    </a:lnT>
                    <a:lnB>
                      <a:noFill/>
                    </a:lnB>
                  </a:tcPr>
                </a:tc>
                <a:tc>
                  <a:txBody>
                    <a:bodyPr/>
                    <a:lstStyle/>
                    <a:p>
                      <a:pPr algn="ctr" fontAlgn="b"/>
                      <a:r>
                        <a:rPr lang="en-US" sz="1800" b="0" i="0" u="none" strike="noStrike" dirty="0">
                          <a:solidFill>
                            <a:srgbClr val="FF0000"/>
                          </a:solidFill>
                          <a:effectLst/>
                          <a:latin typeface="Calibri"/>
                        </a:rPr>
                        <a:t>0.54</a:t>
                      </a:r>
                    </a:p>
                  </a:txBody>
                  <a:tcPr marL="12700" marR="12700" marT="12700" marB="0" anchor="b">
                    <a:lnL>
                      <a:noFill/>
                    </a:lnL>
                    <a:lnR>
                      <a:noFill/>
                    </a:lnR>
                    <a:lnT>
                      <a:noFill/>
                    </a:lnT>
                    <a:lnB>
                      <a:noFill/>
                    </a:lnB>
                  </a:tcPr>
                </a:tc>
                <a:tc>
                  <a:txBody>
                    <a:bodyPr/>
                    <a:lstStyle/>
                    <a:p>
                      <a:pPr algn="ctr" fontAlgn="b"/>
                      <a:r>
                        <a:rPr lang="en-US" sz="1800" b="0" i="0" u="none" strike="noStrike" dirty="0">
                          <a:solidFill>
                            <a:srgbClr val="FF0000"/>
                          </a:solidFill>
                          <a:effectLst/>
                          <a:latin typeface="Calibri"/>
                        </a:rPr>
                        <a:t>350±50</a:t>
                      </a:r>
                    </a:p>
                  </a:txBody>
                  <a:tcPr marL="12700" marR="12700" marT="12700" marB="0" anchor="b">
                    <a:lnL>
                      <a:noFill/>
                    </a:lnL>
                    <a:lnR>
                      <a:noFill/>
                    </a:lnR>
                    <a:lnT>
                      <a:noFill/>
                    </a:lnT>
                    <a:lnB>
                      <a:noFill/>
                    </a:lnB>
                  </a:tcPr>
                </a:tc>
                <a:tc>
                  <a:txBody>
                    <a:bodyPr/>
                    <a:lstStyle/>
                    <a:p>
                      <a:pPr algn="ctr" fontAlgn="b"/>
                      <a:r>
                        <a:rPr lang="en-US" sz="1800" b="0" i="0" u="none" strike="noStrike" dirty="0">
                          <a:solidFill>
                            <a:srgbClr val="FF0000"/>
                          </a:solidFill>
                          <a:effectLst/>
                          <a:latin typeface="Calibri"/>
                        </a:rPr>
                        <a:t>2700.00</a:t>
                      </a:r>
                    </a:p>
                  </a:txBody>
                  <a:tcPr marL="12700" marR="12700" marT="12700" marB="0" anchor="b">
                    <a:lnL>
                      <a:noFill/>
                    </a:lnL>
                    <a:lnR>
                      <a:noFill/>
                    </a:lnR>
                    <a:lnT>
                      <a:noFill/>
                    </a:lnT>
                    <a:lnB>
                      <a:noFill/>
                    </a:lnB>
                  </a:tcPr>
                </a:tc>
              </a:tr>
              <a:tr h="271621">
                <a:tc>
                  <a:txBody>
                    <a:bodyPr/>
                    <a:lstStyle/>
                    <a:p>
                      <a:pPr algn="ctr" fontAlgn="b"/>
                      <a:r>
                        <a:rPr lang="en-US" sz="1800" b="0" i="0" u="none" strike="noStrike">
                          <a:solidFill>
                            <a:srgbClr val="000000"/>
                          </a:solidFill>
                          <a:effectLst/>
                          <a:latin typeface="Calibri"/>
                        </a:rPr>
                        <a:t>BENZENE</a:t>
                      </a:r>
                    </a:p>
                  </a:txBody>
                  <a:tcPr marL="12700" marR="12700" marT="12700" marB="0" anchor="b">
                    <a:lnL>
                      <a:noFill/>
                    </a:lnL>
                    <a:lnR>
                      <a:noFill/>
                    </a:lnR>
                    <a:lnT>
                      <a:noFill/>
                    </a:lnT>
                    <a:lnB>
                      <a:noFill/>
                    </a:lnB>
                  </a:tcPr>
                </a:tc>
                <a:tc>
                  <a:txBody>
                    <a:bodyPr/>
                    <a:lstStyle/>
                    <a:p>
                      <a:pPr algn="ctr" fontAlgn="b"/>
                      <a:r>
                        <a:rPr lang="en-US" sz="1800" b="0" i="0" u="none" strike="noStrike">
                          <a:solidFill>
                            <a:srgbClr val="000000"/>
                          </a:solidFill>
                          <a:effectLst/>
                          <a:latin typeface="Calibri"/>
                        </a:rPr>
                        <a:t>30</a:t>
                      </a:r>
                    </a:p>
                  </a:txBody>
                  <a:tcPr marL="12700" marR="12700" marT="12700" marB="0" anchor="b">
                    <a:lnL>
                      <a:noFill/>
                    </a:lnL>
                    <a:lnR>
                      <a:noFill/>
                    </a:lnR>
                    <a:lnT>
                      <a:noFill/>
                    </a:lnT>
                    <a:lnB>
                      <a:noFill/>
                    </a:lnB>
                  </a:tcPr>
                </a:tc>
                <a:tc>
                  <a:txBody>
                    <a:bodyPr/>
                    <a:lstStyle/>
                    <a:p>
                      <a:pPr algn="ctr" fontAlgn="b"/>
                      <a:r>
                        <a:rPr lang="en-US" sz="1800" b="0" i="0" u="none" strike="noStrike">
                          <a:solidFill>
                            <a:srgbClr val="000000"/>
                          </a:solidFill>
                          <a:effectLst/>
                          <a:latin typeface="Cambria"/>
                        </a:rPr>
                        <a:t>0.93±0.55</a:t>
                      </a:r>
                    </a:p>
                  </a:txBody>
                  <a:tcPr marL="12700" marR="12700" marT="12700" marB="0" anchor="b">
                    <a:lnL>
                      <a:noFill/>
                    </a:lnL>
                    <a:lnR>
                      <a:noFill/>
                    </a:lnR>
                    <a:lnT>
                      <a:noFill/>
                    </a:lnT>
                    <a:lnB>
                      <a:noFill/>
                    </a:lnB>
                  </a:tcPr>
                </a:tc>
                <a:tc>
                  <a:txBody>
                    <a:bodyPr/>
                    <a:lstStyle/>
                    <a:p>
                      <a:pPr algn="ctr" fontAlgn="b"/>
                      <a:r>
                        <a:rPr lang="en-US" sz="1800" b="0" i="0" u="none" strike="noStrike">
                          <a:solidFill>
                            <a:srgbClr val="000000"/>
                          </a:solidFill>
                          <a:effectLst/>
                          <a:latin typeface="Calibri"/>
                        </a:rPr>
                        <a:t>5.35</a:t>
                      </a:r>
                    </a:p>
                  </a:txBody>
                  <a:tcPr marL="12700" marR="12700" marT="12700" marB="0" anchor="b">
                    <a:lnL>
                      <a:noFill/>
                    </a:lnL>
                    <a:lnR>
                      <a:noFill/>
                    </a:lnR>
                    <a:lnT>
                      <a:noFill/>
                    </a:lnT>
                    <a:lnB>
                      <a:noFill/>
                    </a:lnB>
                  </a:tcPr>
                </a:tc>
                <a:tc>
                  <a:txBody>
                    <a:bodyPr/>
                    <a:lstStyle/>
                    <a:p>
                      <a:pPr algn="ctr" fontAlgn="b"/>
                      <a:r>
                        <a:rPr lang="en-US" sz="1800" b="0" i="0" u="none" strike="noStrike" dirty="0">
                          <a:solidFill>
                            <a:srgbClr val="000000"/>
                          </a:solidFill>
                          <a:effectLst/>
                          <a:latin typeface="Calibri"/>
                        </a:rPr>
                        <a:t>3.1±1.83</a:t>
                      </a:r>
                    </a:p>
                  </a:txBody>
                  <a:tcPr marL="12700" marR="12700" marT="12700" marB="0" anchor="b">
                    <a:lnL>
                      <a:noFill/>
                    </a:lnL>
                    <a:lnR>
                      <a:noFill/>
                    </a:lnR>
                    <a:lnT>
                      <a:noFill/>
                    </a:lnT>
                    <a:lnB>
                      <a:noFill/>
                    </a:lnB>
                  </a:tcPr>
                </a:tc>
                <a:tc>
                  <a:txBody>
                    <a:bodyPr/>
                    <a:lstStyle/>
                    <a:p>
                      <a:pPr algn="ctr" fontAlgn="b"/>
                      <a:r>
                        <a:rPr lang="en-US" sz="1800" b="0" i="0" u="none" strike="noStrike">
                          <a:solidFill>
                            <a:srgbClr val="000000"/>
                          </a:solidFill>
                          <a:effectLst/>
                          <a:latin typeface="Calibri"/>
                        </a:rPr>
                        <a:t>17.83</a:t>
                      </a:r>
                    </a:p>
                  </a:txBody>
                  <a:tcPr marL="12700" marR="12700" marT="12700" marB="0" anchor="b">
                    <a:lnL>
                      <a:noFill/>
                    </a:lnL>
                    <a:lnR>
                      <a:noFill/>
                    </a:lnR>
                    <a:lnT>
                      <a:noFill/>
                    </a:lnT>
                    <a:lnB>
                      <a:noFill/>
                    </a:lnB>
                  </a:tcPr>
                </a:tc>
              </a:tr>
              <a:tr h="271621">
                <a:tc>
                  <a:txBody>
                    <a:bodyPr/>
                    <a:lstStyle/>
                    <a:p>
                      <a:pPr algn="ctr" fontAlgn="b"/>
                      <a:r>
                        <a:rPr lang="en-US" sz="1800" b="0" i="0" u="none" strike="noStrike" dirty="0">
                          <a:solidFill>
                            <a:srgbClr val="FF0000"/>
                          </a:solidFill>
                          <a:effectLst/>
                          <a:latin typeface="Calibri"/>
                        </a:rPr>
                        <a:t>FORMALDEHYDE</a:t>
                      </a:r>
                    </a:p>
                  </a:txBody>
                  <a:tcPr marL="12700" marR="12700" marT="12700" marB="0" anchor="b">
                    <a:lnL>
                      <a:noFill/>
                    </a:lnL>
                    <a:lnR>
                      <a:noFill/>
                    </a:lnR>
                    <a:lnT>
                      <a:noFill/>
                    </a:lnT>
                    <a:lnB w="12700" cap="flat" cmpd="sng" algn="ctr">
                      <a:solidFill>
                        <a:scrgbClr r="0" g="0" b="0"/>
                      </a:solidFill>
                      <a:prstDash val="solid"/>
                      <a:round/>
                      <a:headEnd type="none" w="med" len="med"/>
                      <a:tailEnd type="none" w="med" len="med"/>
                    </a:lnB>
                  </a:tcPr>
                </a:tc>
                <a:tc>
                  <a:txBody>
                    <a:bodyPr/>
                    <a:lstStyle/>
                    <a:p>
                      <a:pPr algn="ctr" fontAlgn="b"/>
                      <a:r>
                        <a:rPr lang="en-US" sz="1800" b="0" i="0" u="none" strike="noStrike" dirty="0">
                          <a:solidFill>
                            <a:srgbClr val="FF0000"/>
                          </a:solidFill>
                          <a:effectLst/>
                          <a:latin typeface="Calibri"/>
                        </a:rPr>
                        <a:t>9.8</a:t>
                      </a:r>
                    </a:p>
                  </a:txBody>
                  <a:tcPr marL="12700" marR="12700" marT="12700" marB="0" anchor="b">
                    <a:lnL>
                      <a:noFill/>
                    </a:lnL>
                    <a:lnR>
                      <a:noFill/>
                    </a:lnR>
                    <a:lnT>
                      <a:noFill/>
                    </a:lnT>
                    <a:lnB w="12700" cap="flat" cmpd="sng" algn="ctr">
                      <a:solidFill>
                        <a:scrgbClr r="0" g="0" b="0"/>
                      </a:solidFill>
                      <a:prstDash val="solid"/>
                      <a:round/>
                      <a:headEnd type="none" w="med" len="med"/>
                      <a:tailEnd type="none" w="med" len="med"/>
                    </a:lnB>
                  </a:tcPr>
                </a:tc>
                <a:tc>
                  <a:txBody>
                    <a:bodyPr/>
                    <a:lstStyle/>
                    <a:p>
                      <a:pPr algn="ctr" fontAlgn="b"/>
                      <a:r>
                        <a:rPr lang="en-US" sz="1800" b="0" i="0" u="none" strike="noStrike" dirty="0">
                          <a:solidFill>
                            <a:srgbClr val="FF0000"/>
                          </a:solidFill>
                          <a:effectLst/>
                          <a:latin typeface="Cambria"/>
                        </a:rPr>
                        <a:t>4.11±2.33</a:t>
                      </a:r>
                    </a:p>
                  </a:txBody>
                  <a:tcPr marL="12700" marR="12700" marT="12700" marB="0" anchor="b">
                    <a:lnL>
                      <a:noFill/>
                    </a:lnL>
                    <a:lnR>
                      <a:noFill/>
                    </a:lnR>
                    <a:lnT>
                      <a:noFill/>
                    </a:lnT>
                    <a:lnB w="12700" cap="flat" cmpd="sng" algn="ctr">
                      <a:solidFill>
                        <a:scrgbClr r="0" g="0" b="0"/>
                      </a:solidFill>
                      <a:prstDash val="solid"/>
                      <a:round/>
                      <a:headEnd type="none" w="med" len="med"/>
                      <a:tailEnd type="none" w="med" len="med"/>
                    </a:lnB>
                  </a:tcPr>
                </a:tc>
                <a:tc>
                  <a:txBody>
                    <a:bodyPr/>
                    <a:lstStyle/>
                    <a:p>
                      <a:pPr algn="ctr" fontAlgn="b"/>
                      <a:r>
                        <a:rPr lang="en-US" sz="1800" b="0" i="0" u="none" strike="noStrike" dirty="0">
                          <a:solidFill>
                            <a:srgbClr val="FF0000"/>
                          </a:solidFill>
                          <a:effectLst/>
                          <a:latin typeface="Calibri"/>
                        </a:rPr>
                        <a:t>10.3</a:t>
                      </a:r>
                    </a:p>
                  </a:txBody>
                  <a:tcPr marL="12700" marR="12700" marT="12700" marB="0" anchor="b">
                    <a:lnL>
                      <a:noFill/>
                    </a:lnL>
                    <a:lnR>
                      <a:noFill/>
                    </a:lnR>
                    <a:lnT>
                      <a:noFill/>
                    </a:lnT>
                    <a:lnB w="12700" cap="flat" cmpd="sng" algn="ctr">
                      <a:solidFill>
                        <a:scrgbClr r="0" g="0" b="0"/>
                      </a:solidFill>
                      <a:prstDash val="solid"/>
                      <a:round/>
                      <a:headEnd type="none" w="med" len="med"/>
                      <a:tailEnd type="none" w="med" len="med"/>
                    </a:lnB>
                  </a:tcPr>
                </a:tc>
                <a:tc>
                  <a:txBody>
                    <a:bodyPr/>
                    <a:lstStyle/>
                    <a:p>
                      <a:pPr algn="ctr" fontAlgn="b"/>
                      <a:r>
                        <a:rPr lang="en-US" sz="1800" b="0" i="0" u="none" strike="noStrike" dirty="0">
                          <a:solidFill>
                            <a:srgbClr val="FF0000"/>
                          </a:solidFill>
                          <a:effectLst/>
                          <a:latin typeface="Calibri"/>
                        </a:rPr>
                        <a:t>41.94±23.78</a:t>
                      </a:r>
                    </a:p>
                  </a:txBody>
                  <a:tcPr marL="12700" marR="12700" marT="12700" marB="0" anchor="b">
                    <a:lnL>
                      <a:noFill/>
                    </a:lnL>
                    <a:lnR>
                      <a:noFill/>
                    </a:lnR>
                    <a:lnT>
                      <a:noFill/>
                    </a:lnT>
                    <a:lnB w="12700" cap="flat" cmpd="sng" algn="ctr">
                      <a:solidFill>
                        <a:scrgbClr r="0" g="0" b="0"/>
                      </a:solidFill>
                      <a:prstDash val="solid"/>
                      <a:round/>
                      <a:headEnd type="none" w="med" len="med"/>
                      <a:tailEnd type="none" w="med" len="med"/>
                    </a:lnB>
                  </a:tcPr>
                </a:tc>
                <a:tc>
                  <a:txBody>
                    <a:bodyPr/>
                    <a:lstStyle/>
                    <a:p>
                      <a:pPr algn="ctr" fontAlgn="b"/>
                      <a:r>
                        <a:rPr lang="en-US" sz="1800" b="0" i="0" u="none" strike="noStrike" dirty="0">
                          <a:solidFill>
                            <a:srgbClr val="FF0000"/>
                          </a:solidFill>
                          <a:effectLst/>
                          <a:latin typeface="Calibri"/>
                        </a:rPr>
                        <a:t>105.10</a:t>
                      </a:r>
                    </a:p>
                  </a:txBody>
                  <a:tcPr marL="12700" marR="12700" marT="12700" marB="0" anchor="b">
                    <a:lnL>
                      <a:noFill/>
                    </a:lnL>
                    <a:lnR>
                      <a:noFill/>
                    </a:lnR>
                    <a:lnT>
                      <a:noFill/>
                    </a:lnT>
                    <a:lnB w="12700" cap="flat" cmpd="sng" algn="ctr">
                      <a:solidFill>
                        <a:scrgbClr r="0" g="0" b="0"/>
                      </a:solidFill>
                      <a:prstDash val="solid"/>
                      <a:round/>
                      <a:headEnd type="none" w="med" len="med"/>
                      <a:tailEnd type="none" w="med" len="med"/>
                    </a:lnB>
                  </a:tcPr>
                </a:tc>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1743976572"/>
              </p:ext>
            </p:extLst>
          </p:nvPr>
        </p:nvGraphicFramePr>
        <p:xfrm>
          <a:off x="150809" y="3165054"/>
          <a:ext cx="8885517" cy="1855180"/>
        </p:xfrm>
        <a:graphic>
          <a:graphicData uri="http://schemas.openxmlformats.org/drawingml/2006/table">
            <a:tbl>
              <a:tblPr/>
              <a:tblGrid>
                <a:gridCol w="1553656"/>
                <a:gridCol w="1134693"/>
                <a:gridCol w="1728224"/>
                <a:gridCol w="1134693"/>
                <a:gridCol w="2199558"/>
                <a:gridCol w="1134693"/>
              </a:tblGrid>
              <a:tr h="371036">
                <a:tc>
                  <a:txBody>
                    <a:bodyPr/>
                    <a:lstStyle/>
                    <a:p>
                      <a:pPr algn="ctr" fontAlgn="b"/>
                      <a:endParaRPr lang="en-US" sz="1800" b="0" i="0" u="none" strike="noStrike" dirty="0">
                        <a:solidFill>
                          <a:srgbClr val="000000"/>
                        </a:solidFill>
                        <a:effectLst/>
                        <a:latin typeface="Calibri"/>
                      </a:endParaRPr>
                    </a:p>
                  </a:txBody>
                  <a:tcPr marL="12700" marR="12700" marT="12700" marB="0" anchor="b">
                    <a:lnL>
                      <a:noFill/>
                    </a:lnL>
                    <a:lnR>
                      <a:noFill/>
                    </a:lnR>
                    <a:lnT w="12700" cap="flat" cmpd="sng" algn="ctr">
                      <a:solidFill>
                        <a:scrgbClr r="0" g="0" b="0"/>
                      </a:solidFill>
                      <a:prstDash val="solid"/>
                      <a:round/>
                      <a:headEnd type="none" w="med" len="med"/>
                      <a:tailEnd type="none" w="med" len="med"/>
                    </a:lnT>
                    <a:lnB>
                      <a:noFill/>
                    </a:lnB>
                  </a:tcPr>
                </a:tc>
                <a:tc>
                  <a:txBody>
                    <a:bodyPr/>
                    <a:lstStyle/>
                    <a:p>
                      <a:pPr algn="ctr" fontAlgn="b"/>
                      <a:r>
                        <a:rPr lang="en-US" sz="1800" b="0" i="0" u="none" strike="noStrike" dirty="0">
                          <a:solidFill>
                            <a:srgbClr val="000000"/>
                          </a:solidFill>
                          <a:effectLst/>
                          <a:latin typeface="Calibri"/>
                        </a:rPr>
                        <a:t>NAAQS</a:t>
                      </a:r>
                    </a:p>
                  </a:txBody>
                  <a:tcPr marL="12700" marR="12700" marT="12700" marB="0" anchor="b">
                    <a:lnL>
                      <a:noFill/>
                    </a:lnL>
                    <a:lnR>
                      <a:noFill/>
                    </a:lnR>
                    <a:lnT w="12700" cap="flat" cmpd="sng" algn="ctr">
                      <a:solidFill>
                        <a:scrgbClr r="0" g="0" b="0"/>
                      </a:solidFill>
                      <a:prstDash val="solid"/>
                      <a:round/>
                      <a:headEnd type="none" w="med" len="med"/>
                      <a:tailEnd type="none" w="med" len="med"/>
                    </a:lnT>
                    <a:lnB>
                      <a:noFill/>
                    </a:lnB>
                  </a:tcPr>
                </a:tc>
                <a:tc gridSpan="2">
                  <a:txBody>
                    <a:bodyPr/>
                    <a:lstStyle/>
                    <a:p>
                      <a:pPr algn="ctr" fontAlgn="b"/>
                      <a:r>
                        <a:rPr lang="en-US" sz="1800" b="0" i="0" u="none" strike="noStrike" dirty="0" smtClean="0">
                          <a:solidFill>
                            <a:srgbClr val="000000"/>
                          </a:solidFill>
                          <a:effectLst/>
                          <a:latin typeface="Calibri"/>
                        </a:rPr>
                        <a:t>Piedmont </a:t>
                      </a:r>
                      <a:r>
                        <a:rPr lang="en-US" sz="1800" b="0" i="0" u="none" strike="noStrike" dirty="0">
                          <a:solidFill>
                            <a:srgbClr val="000000"/>
                          </a:solidFill>
                          <a:effectLst/>
                          <a:latin typeface="Calibri"/>
                        </a:rPr>
                        <a:t>concentration</a:t>
                      </a:r>
                    </a:p>
                  </a:txBody>
                  <a:tcPr marL="12700" marR="12700" marT="12700" marB="0" anchor="b">
                    <a:lnL>
                      <a:noFill/>
                    </a:lnL>
                    <a:lnR>
                      <a:noFill/>
                    </a:lnR>
                    <a:lnT w="12700" cap="flat" cmpd="sng" algn="ctr">
                      <a:solidFill>
                        <a:scrgbClr r="0" g="0" b="0"/>
                      </a:solidFill>
                      <a:prstDash val="solid"/>
                      <a:round/>
                      <a:headEnd type="none" w="med" len="med"/>
                      <a:tailEnd type="none" w="med" len="med"/>
                    </a:lnT>
                    <a:lnB>
                      <a:noFill/>
                    </a:lnB>
                  </a:tcPr>
                </a:tc>
                <a:tc hMerge="1">
                  <a:txBody>
                    <a:bodyPr/>
                    <a:lstStyle/>
                    <a:p>
                      <a:endParaRPr lang="en-US"/>
                    </a:p>
                  </a:txBody>
                  <a:tcPr/>
                </a:tc>
                <a:tc gridSpan="2">
                  <a:txBody>
                    <a:bodyPr/>
                    <a:lstStyle/>
                    <a:p>
                      <a:pPr algn="ctr" fontAlgn="b"/>
                      <a:r>
                        <a:rPr lang="en-US" sz="1800" b="0" i="0" u="none" strike="noStrike" dirty="0">
                          <a:solidFill>
                            <a:srgbClr val="000000"/>
                          </a:solidFill>
                          <a:effectLst/>
                          <a:latin typeface="Calibri"/>
                        </a:rPr>
                        <a:t>% to </a:t>
                      </a:r>
                      <a:r>
                        <a:rPr lang="en-US" sz="1800" b="0" i="0" u="none" strike="noStrike" dirty="0" err="1">
                          <a:solidFill>
                            <a:srgbClr val="000000"/>
                          </a:solidFill>
                          <a:effectLst/>
                          <a:latin typeface="Calibri"/>
                        </a:rPr>
                        <a:t>RfC</a:t>
                      </a:r>
                      <a:r>
                        <a:rPr lang="en-US" sz="1800" b="0" i="0" u="none" strike="noStrike" dirty="0">
                          <a:solidFill>
                            <a:srgbClr val="000000"/>
                          </a:solidFill>
                          <a:effectLst/>
                          <a:latin typeface="Calibri"/>
                        </a:rPr>
                        <a:t>  </a:t>
                      </a:r>
                    </a:p>
                  </a:txBody>
                  <a:tcPr marL="12700" marR="12700" marT="12700" marB="0" anchor="b">
                    <a:lnL>
                      <a:noFill/>
                    </a:lnL>
                    <a:lnR>
                      <a:noFill/>
                    </a:lnR>
                    <a:lnT w="12700" cap="flat" cmpd="sng" algn="ctr">
                      <a:solidFill>
                        <a:scrgbClr r="0" g="0" b="0"/>
                      </a:solidFill>
                      <a:prstDash val="solid"/>
                      <a:round/>
                      <a:headEnd type="none" w="med" len="med"/>
                      <a:tailEnd type="none" w="med" len="med"/>
                    </a:lnT>
                    <a:lnB>
                      <a:noFill/>
                    </a:lnB>
                  </a:tcPr>
                </a:tc>
                <a:tc hMerge="1">
                  <a:txBody>
                    <a:bodyPr/>
                    <a:lstStyle/>
                    <a:p>
                      <a:endParaRPr lang="en-US"/>
                    </a:p>
                  </a:txBody>
                  <a:tcPr/>
                </a:tc>
              </a:tr>
              <a:tr h="371036">
                <a:tc>
                  <a:txBody>
                    <a:bodyPr/>
                    <a:lstStyle/>
                    <a:p>
                      <a:pPr algn="ctr" fontAlgn="b"/>
                      <a:endParaRPr lang="en-US" sz="1800" b="0" i="0" u="none" strike="noStrike">
                        <a:solidFill>
                          <a:srgbClr val="000000"/>
                        </a:solidFill>
                        <a:effectLst/>
                        <a:latin typeface="Calibri"/>
                      </a:endParaRPr>
                    </a:p>
                  </a:txBody>
                  <a:tcPr marL="12700" marR="12700" marT="12700" marB="0" anchor="b">
                    <a:lnL>
                      <a:noFill/>
                    </a:lnL>
                    <a:lnR>
                      <a:noFill/>
                    </a:lnR>
                    <a:lnT>
                      <a:noFill/>
                    </a:lnT>
                    <a:lnB w="12700" cap="flat" cmpd="sng" algn="ctr">
                      <a:solidFill>
                        <a:scrgbClr r="0" g="0" b="0"/>
                      </a:solidFill>
                      <a:prstDash val="solid"/>
                      <a:round/>
                      <a:headEnd type="none" w="med" len="med"/>
                      <a:tailEnd type="none" w="med" len="med"/>
                    </a:lnB>
                  </a:tcPr>
                </a:tc>
                <a:tc>
                  <a:txBody>
                    <a:bodyPr/>
                    <a:lstStyle/>
                    <a:p>
                      <a:pPr algn="ctr" fontAlgn="b"/>
                      <a:r>
                        <a:rPr lang="en-US" sz="1800" b="0" i="0" u="none" strike="noStrike">
                          <a:solidFill>
                            <a:srgbClr val="000000"/>
                          </a:solidFill>
                          <a:effectLst/>
                          <a:latin typeface="Calibri"/>
                        </a:rPr>
                        <a:t>annual</a:t>
                      </a:r>
                    </a:p>
                  </a:txBody>
                  <a:tcPr marL="12700" marR="12700" marT="12700" marB="0" anchor="b">
                    <a:lnL>
                      <a:noFill/>
                    </a:lnL>
                    <a:lnR>
                      <a:noFill/>
                    </a:lnR>
                    <a:lnT>
                      <a:noFill/>
                    </a:lnT>
                    <a:lnB w="12700" cap="flat" cmpd="sng" algn="ctr">
                      <a:solidFill>
                        <a:scrgbClr r="0" g="0" b="0"/>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a:rPr>
                        <a:t>Spatial </a:t>
                      </a:r>
                      <a:r>
                        <a:rPr lang="en-US" sz="1800" b="0" i="0" u="none" strike="noStrike" dirty="0" err="1" smtClean="0">
                          <a:solidFill>
                            <a:srgbClr val="000000"/>
                          </a:solidFill>
                          <a:effectLst/>
                          <a:latin typeface="Calibri"/>
                        </a:rPr>
                        <a:t>mean</a:t>
                      </a:r>
                      <a:r>
                        <a:rPr lang="en-US" sz="1800" b="0" i="0" u="none" strike="noStrike" dirty="0" err="1">
                          <a:solidFill>
                            <a:srgbClr val="000000"/>
                          </a:solidFill>
                          <a:effectLst/>
                          <a:latin typeface="Calibri"/>
                        </a:rPr>
                        <a:t>±</a:t>
                      </a:r>
                      <a:r>
                        <a:rPr lang="en-US" sz="1800" b="0" i="0" u="none" strike="noStrike" dirty="0" err="1" smtClean="0">
                          <a:solidFill>
                            <a:srgbClr val="000000"/>
                          </a:solidFill>
                          <a:effectLst/>
                          <a:latin typeface="Calibri"/>
                        </a:rPr>
                        <a:t>std</a:t>
                      </a:r>
                      <a:endParaRPr lang="en-US" sz="1800" b="0" i="0" u="none" strike="noStrike" dirty="0">
                        <a:solidFill>
                          <a:srgbClr val="000000"/>
                        </a:solidFill>
                        <a:effectLst/>
                        <a:latin typeface="Calibri"/>
                      </a:endParaRPr>
                    </a:p>
                  </a:txBody>
                  <a:tcPr marL="12700" marR="12700" marT="12700" marB="0" anchor="b">
                    <a:lnL>
                      <a:noFill/>
                    </a:lnL>
                    <a:lnR>
                      <a:noFill/>
                    </a:lnR>
                    <a:lnT>
                      <a:noFill/>
                    </a:lnT>
                    <a:lnB w="12700" cap="flat" cmpd="sng" algn="ctr">
                      <a:solidFill>
                        <a:scrgbClr r="0" g="0" b="0"/>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a:rPr>
                        <a:t>max</a:t>
                      </a:r>
                    </a:p>
                  </a:txBody>
                  <a:tcPr marL="12700" marR="12700" marT="12700" marB="0" anchor="b">
                    <a:lnL>
                      <a:noFill/>
                    </a:lnL>
                    <a:lnR>
                      <a:noFill/>
                    </a:lnR>
                    <a:lnT>
                      <a:noFill/>
                    </a:lnT>
                    <a:lnB w="12700" cap="flat" cmpd="sng" algn="ctr">
                      <a:solidFill>
                        <a:scrgbClr r="0" g="0" b="0"/>
                      </a:solidFill>
                      <a:prstDash val="solid"/>
                      <a:round/>
                      <a:headEnd type="none" w="med" len="med"/>
                      <a:tailEnd type="none" w="med" len="med"/>
                    </a:lnB>
                  </a:tcPr>
                </a:tc>
                <a:tc>
                  <a:txBody>
                    <a:bodyPr/>
                    <a:lstStyle/>
                    <a:p>
                      <a:pPr algn="ctr" fontAlgn="b"/>
                      <a:r>
                        <a:rPr lang="en-US" sz="1800" b="0" i="0" u="none" strike="noStrike" dirty="0" err="1">
                          <a:solidFill>
                            <a:srgbClr val="000000"/>
                          </a:solidFill>
                          <a:effectLst/>
                          <a:latin typeface="Calibri"/>
                        </a:rPr>
                        <a:t>mean±std</a:t>
                      </a:r>
                      <a:endParaRPr lang="en-US" sz="1800" b="0" i="0" u="none" strike="noStrike" dirty="0">
                        <a:solidFill>
                          <a:srgbClr val="000000"/>
                        </a:solidFill>
                        <a:effectLst/>
                        <a:latin typeface="Calibri"/>
                      </a:endParaRPr>
                    </a:p>
                  </a:txBody>
                  <a:tcPr marL="12700" marR="12700" marT="12700" marB="0" anchor="b">
                    <a:lnL>
                      <a:noFill/>
                    </a:lnL>
                    <a:lnR>
                      <a:noFill/>
                    </a:lnR>
                    <a:lnT>
                      <a:noFill/>
                    </a:lnT>
                    <a:lnB w="12700" cap="flat" cmpd="sng" algn="ctr">
                      <a:solidFill>
                        <a:scrgbClr r="0" g="0" b="0"/>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a:rPr>
                        <a:t>max</a:t>
                      </a:r>
                    </a:p>
                  </a:txBody>
                  <a:tcPr marL="12700" marR="12700" marT="12700" marB="0" anchor="b">
                    <a:lnL>
                      <a:noFill/>
                    </a:lnL>
                    <a:lnR>
                      <a:noFill/>
                    </a:lnR>
                    <a:lnT>
                      <a:noFill/>
                    </a:lnT>
                    <a:lnB w="12700" cap="flat" cmpd="sng" algn="ctr">
                      <a:solidFill>
                        <a:scrgbClr r="0" g="0" b="0"/>
                      </a:solidFill>
                      <a:prstDash val="solid"/>
                      <a:round/>
                      <a:headEnd type="none" w="med" len="med"/>
                      <a:tailEnd type="none" w="med" len="med"/>
                    </a:lnB>
                  </a:tcPr>
                </a:tc>
              </a:tr>
              <a:tr h="371036">
                <a:tc>
                  <a:txBody>
                    <a:bodyPr/>
                    <a:lstStyle/>
                    <a:p>
                      <a:pPr algn="ctr" fontAlgn="b"/>
                      <a:r>
                        <a:rPr lang="en-US" sz="1800" b="0" i="0" u="none" strike="noStrike" dirty="0" err="1">
                          <a:solidFill>
                            <a:srgbClr val="FF0000"/>
                          </a:solidFill>
                          <a:effectLst/>
                          <a:latin typeface="Calibri"/>
                        </a:rPr>
                        <a:t>NOx</a:t>
                      </a:r>
                      <a:endParaRPr lang="en-US" sz="1800" b="0" i="0" u="none" strike="noStrike" dirty="0">
                        <a:solidFill>
                          <a:srgbClr val="FF0000"/>
                        </a:solidFill>
                        <a:effectLst/>
                        <a:latin typeface="Calibri"/>
                      </a:endParaRPr>
                    </a:p>
                  </a:txBody>
                  <a:tcPr marL="12700" marR="12700" marT="12700" marB="0" anchor="b">
                    <a:lnL>
                      <a:noFill/>
                    </a:lnL>
                    <a:lnR>
                      <a:noFill/>
                    </a:lnR>
                    <a:lnT w="12700" cap="flat" cmpd="sng" algn="ctr">
                      <a:solidFill>
                        <a:scrgbClr r="0" g="0" b="0"/>
                      </a:solidFill>
                      <a:prstDash val="solid"/>
                      <a:round/>
                      <a:headEnd type="none" w="med" len="med"/>
                      <a:tailEnd type="none" w="med" len="med"/>
                    </a:lnT>
                    <a:lnB>
                      <a:noFill/>
                    </a:lnB>
                  </a:tcPr>
                </a:tc>
                <a:tc>
                  <a:txBody>
                    <a:bodyPr/>
                    <a:lstStyle/>
                    <a:p>
                      <a:pPr algn="ctr" fontAlgn="b"/>
                      <a:r>
                        <a:rPr lang="en-US" sz="1800" b="0" i="0" u="none" strike="noStrike" dirty="0">
                          <a:solidFill>
                            <a:srgbClr val="FF0000"/>
                          </a:solidFill>
                          <a:effectLst/>
                          <a:latin typeface="Calibri"/>
                        </a:rPr>
                        <a:t>100</a:t>
                      </a:r>
                    </a:p>
                  </a:txBody>
                  <a:tcPr marL="12700" marR="12700" marT="12700" marB="0" anchor="b">
                    <a:lnL>
                      <a:noFill/>
                    </a:lnL>
                    <a:lnR>
                      <a:noFill/>
                    </a:lnR>
                    <a:lnT w="12700" cap="flat" cmpd="sng" algn="ctr">
                      <a:solidFill>
                        <a:scrgbClr r="0" g="0" b="0"/>
                      </a:solidFill>
                      <a:prstDash val="solid"/>
                      <a:round/>
                      <a:headEnd type="none" w="med" len="med"/>
                      <a:tailEnd type="none" w="med" len="med"/>
                    </a:lnT>
                    <a:lnB>
                      <a:noFill/>
                    </a:lnB>
                  </a:tcPr>
                </a:tc>
                <a:tc>
                  <a:txBody>
                    <a:bodyPr/>
                    <a:lstStyle/>
                    <a:p>
                      <a:pPr algn="ctr" fontAlgn="b"/>
                      <a:r>
                        <a:rPr lang="en-US" sz="1800" b="0" i="0" u="none" strike="noStrike" dirty="0">
                          <a:solidFill>
                            <a:srgbClr val="FF0000"/>
                          </a:solidFill>
                          <a:effectLst/>
                          <a:latin typeface="Calibri"/>
                        </a:rPr>
                        <a:t>62.1±56.6</a:t>
                      </a:r>
                    </a:p>
                  </a:txBody>
                  <a:tcPr marL="12700" marR="12700" marT="12700" marB="0" anchor="b">
                    <a:lnL>
                      <a:noFill/>
                    </a:lnL>
                    <a:lnR>
                      <a:noFill/>
                    </a:lnR>
                    <a:lnT w="12700" cap="flat" cmpd="sng" algn="ctr">
                      <a:solidFill>
                        <a:scrgbClr r="0" g="0" b="0"/>
                      </a:solidFill>
                      <a:prstDash val="solid"/>
                      <a:round/>
                      <a:headEnd type="none" w="med" len="med"/>
                      <a:tailEnd type="none" w="med" len="med"/>
                    </a:lnT>
                    <a:lnB>
                      <a:noFill/>
                    </a:lnB>
                  </a:tcPr>
                </a:tc>
                <a:tc>
                  <a:txBody>
                    <a:bodyPr/>
                    <a:lstStyle/>
                    <a:p>
                      <a:pPr algn="ctr" fontAlgn="b"/>
                      <a:r>
                        <a:rPr lang="en-US" sz="1800" b="0" i="0" u="none" strike="noStrike" dirty="0">
                          <a:solidFill>
                            <a:srgbClr val="FF0000"/>
                          </a:solidFill>
                          <a:effectLst/>
                          <a:latin typeface="Calibri"/>
                        </a:rPr>
                        <a:t>203.06</a:t>
                      </a:r>
                    </a:p>
                  </a:txBody>
                  <a:tcPr marL="12700" marR="12700" marT="12700" marB="0" anchor="b">
                    <a:lnL>
                      <a:noFill/>
                    </a:lnL>
                    <a:lnR>
                      <a:noFill/>
                    </a:lnR>
                    <a:lnT w="12700" cap="flat" cmpd="sng" algn="ctr">
                      <a:solidFill>
                        <a:scrgbClr r="0" g="0" b="0"/>
                      </a:solidFill>
                      <a:prstDash val="solid"/>
                      <a:round/>
                      <a:headEnd type="none" w="med" len="med"/>
                      <a:tailEnd type="none" w="med" len="med"/>
                    </a:lnT>
                    <a:lnB>
                      <a:noFill/>
                    </a:lnB>
                  </a:tcPr>
                </a:tc>
                <a:tc>
                  <a:txBody>
                    <a:bodyPr/>
                    <a:lstStyle/>
                    <a:p>
                      <a:pPr algn="ctr" fontAlgn="b"/>
                      <a:r>
                        <a:rPr lang="en-US" sz="1800" b="0" i="0" u="none" strike="noStrike" dirty="0">
                          <a:solidFill>
                            <a:srgbClr val="FF0000"/>
                          </a:solidFill>
                          <a:effectLst/>
                          <a:latin typeface="Calibri"/>
                        </a:rPr>
                        <a:t>62.1±56.6</a:t>
                      </a:r>
                    </a:p>
                  </a:txBody>
                  <a:tcPr marL="12700" marR="12700" marT="12700" marB="0" anchor="b">
                    <a:lnL>
                      <a:noFill/>
                    </a:lnL>
                    <a:lnR>
                      <a:noFill/>
                    </a:lnR>
                    <a:lnT w="12700" cap="flat" cmpd="sng" algn="ctr">
                      <a:solidFill>
                        <a:scrgbClr r="0" g="0" b="0"/>
                      </a:solidFill>
                      <a:prstDash val="solid"/>
                      <a:round/>
                      <a:headEnd type="none" w="med" len="med"/>
                      <a:tailEnd type="none" w="med" len="med"/>
                    </a:lnT>
                    <a:lnB>
                      <a:noFill/>
                    </a:lnB>
                  </a:tcPr>
                </a:tc>
                <a:tc>
                  <a:txBody>
                    <a:bodyPr/>
                    <a:lstStyle/>
                    <a:p>
                      <a:pPr algn="ctr" fontAlgn="b"/>
                      <a:r>
                        <a:rPr lang="en-US" sz="1800" b="0" i="0" u="none" strike="noStrike" dirty="0">
                          <a:solidFill>
                            <a:srgbClr val="FF0000"/>
                          </a:solidFill>
                          <a:effectLst/>
                          <a:latin typeface="Calibri"/>
                        </a:rPr>
                        <a:t>203.06</a:t>
                      </a:r>
                    </a:p>
                  </a:txBody>
                  <a:tcPr marL="12700" marR="12700" marT="12700" marB="0" anchor="b">
                    <a:lnL>
                      <a:noFill/>
                    </a:lnL>
                    <a:lnR>
                      <a:noFill/>
                    </a:lnR>
                    <a:lnT w="12700" cap="flat" cmpd="sng" algn="ctr">
                      <a:solidFill>
                        <a:scrgbClr r="0" g="0" b="0"/>
                      </a:solidFill>
                      <a:prstDash val="solid"/>
                      <a:round/>
                      <a:headEnd type="none" w="med" len="med"/>
                      <a:tailEnd type="none" w="med" len="med"/>
                    </a:lnT>
                    <a:lnB>
                      <a:noFill/>
                    </a:lnB>
                  </a:tcPr>
                </a:tc>
              </a:tr>
              <a:tr h="371036">
                <a:tc>
                  <a:txBody>
                    <a:bodyPr/>
                    <a:lstStyle/>
                    <a:p>
                      <a:pPr algn="ctr" fontAlgn="b"/>
                      <a:r>
                        <a:rPr lang="en-US" sz="1800" b="0" i="0" u="none" strike="noStrike">
                          <a:solidFill>
                            <a:srgbClr val="000000"/>
                          </a:solidFill>
                          <a:effectLst/>
                          <a:latin typeface="Calibri"/>
                        </a:rPr>
                        <a:t>CO</a:t>
                      </a:r>
                    </a:p>
                  </a:txBody>
                  <a:tcPr marL="12700" marR="12700" marT="12700" marB="0" anchor="b">
                    <a:lnL>
                      <a:noFill/>
                    </a:lnL>
                    <a:lnR>
                      <a:noFill/>
                    </a:lnR>
                    <a:lnT>
                      <a:noFill/>
                    </a:lnT>
                    <a:lnB>
                      <a:noFill/>
                    </a:lnB>
                  </a:tcPr>
                </a:tc>
                <a:tc>
                  <a:txBody>
                    <a:bodyPr/>
                    <a:lstStyle/>
                    <a:p>
                      <a:pPr algn="ctr" fontAlgn="b"/>
                      <a:r>
                        <a:rPr lang="en-US" sz="1800" b="0" i="0" u="none" strike="noStrike" dirty="0" smtClean="0">
                          <a:solidFill>
                            <a:srgbClr val="000000"/>
                          </a:solidFill>
                          <a:effectLst/>
                          <a:latin typeface="Calibri"/>
                        </a:rPr>
                        <a:t>*10307</a:t>
                      </a:r>
                      <a:endParaRPr lang="en-US" sz="1800" b="0" i="0" u="none" strike="noStrike" dirty="0">
                        <a:solidFill>
                          <a:srgbClr val="000000"/>
                        </a:solidFill>
                        <a:effectLst/>
                        <a:latin typeface="Calibri"/>
                      </a:endParaRPr>
                    </a:p>
                  </a:txBody>
                  <a:tcPr marL="12700" marR="12700" marT="12700" marB="0" anchor="b">
                    <a:lnL>
                      <a:noFill/>
                    </a:lnL>
                    <a:lnR>
                      <a:noFill/>
                    </a:lnR>
                    <a:lnT>
                      <a:noFill/>
                    </a:lnT>
                    <a:lnB>
                      <a:noFill/>
                    </a:lnB>
                  </a:tcPr>
                </a:tc>
                <a:tc>
                  <a:txBody>
                    <a:bodyPr/>
                    <a:lstStyle/>
                    <a:p>
                      <a:pPr algn="ctr" fontAlgn="b"/>
                      <a:r>
                        <a:rPr lang="en-US" sz="1800" b="0" i="0" u="none" strike="noStrike">
                          <a:solidFill>
                            <a:srgbClr val="000000"/>
                          </a:solidFill>
                          <a:effectLst/>
                          <a:latin typeface="Cambria"/>
                        </a:rPr>
                        <a:t>531.9±247.3</a:t>
                      </a:r>
                    </a:p>
                  </a:txBody>
                  <a:tcPr marL="12700" marR="12700" marT="12700" marB="0" anchor="b">
                    <a:lnL>
                      <a:noFill/>
                    </a:lnL>
                    <a:lnR>
                      <a:noFill/>
                    </a:lnR>
                    <a:lnT>
                      <a:noFill/>
                    </a:lnT>
                    <a:lnB>
                      <a:noFill/>
                    </a:lnB>
                  </a:tcPr>
                </a:tc>
                <a:tc>
                  <a:txBody>
                    <a:bodyPr/>
                    <a:lstStyle/>
                    <a:p>
                      <a:pPr algn="ctr" fontAlgn="b"/>
                      <a:r>
                        <a:rPr lang="en-US" sz="1800" b="0" i="0" u="none" strike="noStrike">
                          <a:solidFill>
                            <a:srgbClr val="000000"/>
                          </a:solidFill>
                          <a:effectLst/>
                          <a:latin typeface="Calibri"/>
                        </a:rPr>
                        <a:t>4722.4</a:t>
                      </a:r>
                    </a:p>
                  </a:txBody>
                  <a:tcPr marL="12700" marR="12700" marT="12700" marB="0" anchor="b">
                    <a:lnL>
                      <a:noFill/>
                    </a:lnL>
                    <a:lnR>
                      <a:noFill/>
                    </a:lnR>
                    <a:lnT>
                      <a:noFill/>
                    </a:lnT>
                    <a:lnB>
                      <a:noFill/>
                    </a:lnB>
                  </a:tcPr>
                </a:tc>
                <a:tc>
                  <a:txBody>
                    <a:bodyPr/>
                    <a:lstStyle/>
                    <a:p>
                      <a:pPr algn="ctr" fontAlgn="b"/>
                      <a:r>
                        <a:rPr lang="en-US" sz="1800" b="0" i="0" u="none" strike="noStrike">
                          <a:solidFill>
                            <a:srgbClr val="000000"/>
                          </a:solidFill>
                          <a:effectLst/>
                          <a:latin typeface="Calibri"/>
                        </a:rPr>
                        <a:t>5.16±2.4</a:t>
                      </a:r>
                    </a:p>
                  </a:txBody>
                  <a:tcPr marL="12700" marR="12700" marT="12700" marB="0" anchor="b">
                    <a:lnL>
                      <a:noFill/>
                    </a:lnL>
                    <a:lnR>
                      <a:noFill/>
                    </a:lnR>
                    <a:lnT>
                      <a:noFill/>
                    </a:lnT>
                    <a:lnB>
                      <a:noFill/>
                    </a:lnB>
                  </a:tcPr>
                </a:tc>
                <a:tc>
                  <a:txBody>
                    <a:bodyPr/>
                    <a:lstStyle/>
                    <a:p>
                      <a:pPr algn="ctr" fontAlgn="b"/>
                      <a:r>
                        <a:rPr lang="en-US" sz="1800" b="0" i="0" u="none" strike="noStrike" dirty="0">
                          <a:solidFill>
                            <a:srgbClr val="000000"/>
                          </a:solidFill>
                          <a:effectLst/>
                          <a:latin typeface="Calibri"/>
                        </a:rPr>
                        <a:t>45.82</a:t>
                      </a:r>
                    </a:p>
                  </a:txBody>
                  <a:tcPr marL="12700" marR="12700" marT="12700" marB="0" anchor="b">
                    <a:lnL>
                      <a:noFill/>
                    </a:lnL>
                    <a:lnR>
                      <a:noFill/>
                    </a:lnR>
                    <a:lnT>
                      <a:noFill/>
                    </a:lnT>
                    <a:lnB>
                      <a:noFill/>
                    </a:lnB>
                  </a:tcPr>
                </a:tc>
              </a:tr>
              <a:tr h="371036">
                <a:tc>
                  <a:txBody>
                    <a:bodyPr/>
                    <a:lstStyle/>
                    <a:p>
                      <a:pPr algn="ctr" fontAlgn="b"/>
                      <a:r>
                        <a:rPr lang="en-US" sz="1800" b="0" i="0" u="none" strike="noStrike" dirty="0">
                          <a:solidFill>
                            <a:srgbClr val="FF0000"/>
                          </a:solidFill>
                          <a:effectLst/>
                          <a:latin typeface="Calibri"/>
                        </a:rPr>
                        <a:t>PM</a:t>
                      </a:r>
                      <a:r>
                        <a:rPr lang="en-US" sz="1800" b="0" i="0" u="none" strike="noStrike" baseline="-25000" dirty="0">
                          <a:solidFill>
                            <a:srgbClr val="FF0000"/>
                          </a:solidFill>
                          <a:effectLst/>
                          <a:latin typeface="Calibri"/>
                        </a:rPr>
                        <a:t>2.5</a:t>
                      </a:r>
                    </a:p>
                  </a:txBody>
                  <a:tcPr marL="12700" marR="12700" marT="12700" marB="0" anchor="b">
                    <a:lnL>
                      <a:noFill/>
                    </a:lnL>
                    <a:lnR>
                      <a:noFill/>
                    </a:lnR>
                    <a:lnT>
                      <a:noFill/>
                    </a:lnT>
                    <a:lnB w="12700" cap="flat" cmpd="sng" algn="ctr">
                      <a:solidFill>
                        <a:scrgbClr r="0" g="0" b="0"/>
                      </a:solidFill>
                      <a:prstDash val="solid"/>
                      <a:round/>
                      <a:headEnd type="none" w="med" len="med"/>
                      <a:tailEnd type="none" w="med" len="med"/>
                    </a:lnB>
                  </a:tcPr>
                </a:tc>
                <a:tc>
                  <a:txBody>
                    <a:bodyPr/>
                    <a:lstStyle/>
                    <a:p>
                      <a:pPr algn="ctr" fontAlgn="b"/>
                      <a:r>
                        <a:rPr lang="en-US" sz="1800" b="0" i="0" u="none" strike="noStrike" dirty="0">
                          <a:solidFill>
                            <a:srgbClr val="FF0000"/>
                          </a:solidFill>
                          <a:effectLst/>
                          <a:latin typeface="Calibri"/>
                        </a:rPr>
                        <a:t>12</a:t>
                      </a:r>
                    </a:p>
                  </a:txBody>
                  <a:tcPr marL="12700" marR="12700" marT="12700" marB="0" anchor="b">
                    <a:lnL>
                      <a:noFill/>
                    </a:lnL>
                    <a:lnR>
                      <a:noFill/>
                    </a:lnR>
                    <a:lnT>
                      <a:noFill/>
                    </a:lnT>
                    <a:lnB w="12700" cap="flat" cmpd="sng" algn="ctr">
                      <a:solidFill>
                        <a:scrgbClr r="0" g="0" b="0"/>
                      </a:solidFill>
                      <a:prstDash val="solid"/>
                      <a:round/>
                      <a:headEnd type="none" w="med" len="med"/>
                      <a:tailEnd type="none" w="med" len="med"/>
                    </a:lnB>
                  </a:tcPr>
                </a:tc>
                <a:tc>
                  <a:txBody>
                    <a:bodyPr/>
                    <a:lstStyle/>
                    <a:p>
                      <a:pPr algn="ctr" fontAlgn="b"/>
                      <a:r>
                        <a:rPr lang="en-US" sz="1800" b="0" i="0" u="none" strike="noStrike" dirty="0">
                          <a:solidFill>
                            <a:srgbClr val="FF0000"/>
                          </a:solidFill>
                          <a:effectLst/>
                          <a:latin typeface="Calibri"/>
                        </a:rPr>
                        <a:t>13.38±6.17</a:t>
                      </a:r>
                    </a:p>
                  </a:txBody>
                  <a:tcPr marL="12700" marR="12700" marT="12700" marB="0" anchor="b">
                    <a:lnL>
                      <a:noFill/>
                    </a:lnL>
                    <a:lnR>
                      <a:noFill/>
                    </a:lnR>
                    <a:lnT>
                      <a:noFill/>
                    </a:lnT>
                    <a:lnB w="12700" cap="flat" cmpd="sng" algn="ctr">
                      <a:solidFill>
                        <a:scrgbClr r="0" g="0" b="0"/>
                      </a:solidFill>
                      <a:prstDash val="solid"/>
                      <a:round/>
                      <a:headEnd type="none" w="med" len="med"/>
                      <a:tailEnd type="none" w="med" len="med"/>
                    </a:lnB>
                  </a:tcPr>
                </a:tc>
                <a:tc>
                  <a:txBody>
                    <a:bodyPr/>
                    <a:lstStyle/>
                    <a:p>
                      <a:pPr algn="ctr" fontAlgn="b"/>
                      <a:r>
                        <a:rPr lang="en-US" sz="1800" b="0" i="0" u="none" strike="noStrike" dirty="0">
                          <a:solidFill>
                            <a:srgbClr val="FF0000"/>
                          </a:solidFill>
                          <a:effectLst/>
                          <a:latin typeface="Calibri"/>
                        </a:rPr>
                        <a:t>92.89</a:t>
                      </a:r>
                    </a:p>
                  </a:txBody>
                  <a:tcPr marL="12700" marR="12700" marT="12700" marB="0" anchor="b">
                    <a:lnL>
                      <a:noFill/>
                    </a:lnL>
                    <a:lnR>
                      <a:noFill/>
                    </a:lnR>
                    <a:lnT>
                      <a:noFill/>
                    </a:lnT>
                    <a:lnB w="12700" cap="flat" cmpd="sng" algn="ctr">
                      <a:solidFill>
                        <a:scrgbClr r="0" g="0" b="0"/>
                      </a:solidFill>
                      <a:prstDash val="solid"/>
                      <a:round/>
                      <a:headEnd type="none" w="med" len="med"/>
                      <a:tailEnd type="none" w="med" len="med"/>
                    </a:lnB>
                  </a:tcPr>
                </a:tc>
                <a:tc>
                  <a:txBody>
                    <a:bodyPr/>
                    <a:lstStyle/>
                    <a:p>
                      <a:pPr algn="ctr" fontAlgn="b"/>
                      <a:r>
                        <a:rPr lang="en-US" sz="1800" b="0" i="0" u="none" strike="noStrike" dirty="0">
                          <a:solidFill>
                            <a:srgbClr val="FF0000"/>
                          </a:solidFill>
                          <a:effectLst/>
                          <a:latin typeface="Calibri"/>
                        </a:rPr>
                        <a:t>111.5±51.42</a:t>
                      </a:r>
                    </a:p>
                  </a:txBody>
                  <a:tcPr marL="12700" marR="12700" marT="12700" marB="0" anchor="b">
                    <a:lnL>
                      <a:noFill/>
                    </a:lnL>
                    <a:lnR>
                      <a:noFill/>
                    </a:lnR>
                    <a:lnT>
                      <a:noFill/>
                    </a:lnT>
                    <a:lnB w="12700" cap="flat" cmpd="sng" algn="ctr">
                      <a:solidFill>
                        <a:scrgbClr r="0" g="0" b="0"/>
                      </a:solidFill>
                      <a:prstDash val="solid"/>
                      <a:round/>
                      <a:headEnd type="none" w="med" len="med"/>
                      <a:tailEnd type="none" w="med" len="med"/>
                    </a:lnB>
                  </a:tcPr>
                </a:tc>
                <a:tc>
                  <a:txBody>
                    <a:bodyPr/>
                    <a:lstStyle/>
                    <a:p>
                      <a:pPr algn="ctr" fontAlgn="b"/>
                      <a:r>
                        <a:rPr lang="en-US" sz="1800" b="0" i="0" u="none" strike="noStrike" dirty="0">
                          <a:solidFill>
                            <a:srgbClr val="FF0000"/>
                          </a:solidFill>
                          <a:effectLst/>
                          <a:latin typeface="Calibri"/>
                        </a:rPr>
                        <a:t>774.08</a:t>
                      </a:r>
                    </a:p>
                  </a:txBody>
                  <a:tcPr marL="12700" marR="12700" marT="12700" marB="0" anchor="b">
                    <a:lnL>
                      <a:noFill/>
                    </a:lnL>
                    <a:lnR>
                      <a:noFill/>
                    </a:lnR>
                    <a:lnT>
                      <a:noFill/>
                    </a:lnT>
                    <a:lnB w="12700" cap="flat" cmpd="sng" algn="ctr">
                      <a:solidFill>
                        <a:scrgbClr r="0" g="0" b="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48956361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8097060" y="6458230"/>
            <a:ext cx="990600" cy="365125"/>
          </a:xfrm>
          <a:prstGeom prst="rect">
            <a:avLst/>
          </a:prstGeom>
        </p:spPr>
        <p:txBody>
          <a:bodyPr/>
          <a:lstStyle/>
          <a:p>
            <a:fld id="{7F5CE407-6216-4202-80E4-A30DC2F709B2}" type="slidenum">
              <a:rPr lang="en-US" smtClean="0"/>
              <a:pPr/>
              <a:t>27</a:t>
            </a:fld>
            <a:endParaRPr lang="en-US"/>
          </a:p>
        </p:txBody>
      </p:sp>
      <p:graphicFrame>
        <p:nvGraphicFramePr>
          <p:cNvPr id="7" name="Chart 6"/>
          <p:cNvGraphicFramePr>
            <a:graphicFrameLocks/>
          </p:cNvGraphicFramePr>
          <p:nvPr>
            <p:extLst>
              <p:ext uri="{D42A27DB-BD31-4B8C-83A1-F6EECF244321}">
                <p14:modId xmlns:p14="http://schemas.microsoft.com/office/powerpoint/2010/main" val="3356811741"/>
              </p:ext>
            </p:extLst>
          </p:nvPr>
        </p:nvGraphicFramePr>
        <p:xfrm>
          <a:off x="0" y="669864"/>
          <a:ext cx="4572000"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p:cNvGraphicFramePr>
            <a:graphicFrameLocks/>
          </p:cNvGraphicFramePr>
          <p:nvPr>
            <p:extLst>
              <p:ext uri="{D42A27DB-BD31-4B8C-83A1-F6EECF244321}">
                <p14:modId xmlns:p14="http://schemas.microsoft.com/office/powerpoint/2010/main" val="2672756795"/>
              </p:ext>
            </p:extLst>
          </p:nvPr>
        </p:nvGraphicFramePr>
        <p:xfrm>
          <a:off x="4572000" y="669864"/>
          <a:ext cx="45720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p:cNvGraphicFramePr>
            <a:graphicFrameLocks/>
          </p:cNvGraphicFramePr>
          <p:nvPr>
            <p:extLst>
              <p:ext uri="{D42A27DB-BD31-4B8C-83A1-F6EECF244321}">
                <p14:modId xmlns:p14="http://schemas.microsoft.com/office/powerpoint/2010/main" val="3264529850"/>
              </p:ext>
            </p:extLst>
          </p:nvPr>
        </p:nvGraphicFramePr>
        <p:xfrm>
          <a:off x="0" y="3413064"/>
          <a:ext cx="4572000"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Chart 8"/>
          <p:cNvGraphicFramePr>
            <a:graphicFrameLocks/>
          </p:cNvGraphicFramePr>
          <p:nvPr>
            <p:extLst>
              <p:ext uri="{D42A27DB-BD31-4B8C-83A1-F6EECF244321}">
                <p14:modId xmlns:p14="http://schemas.microsoft.com/office/powerpoint/2010/main" val="3017637776"/>
              </p:ext>
            </p:extLst>
          </p:nvPr>
        </p:nvGraphicFramePr>
        <p:xfrm>
          <a:off x="4572000" y="3413064"/>
          <a:ext cx="4572000" cy="2743200"/>
        </p:xfrm>
        <a:graphic>
          <a:graphicData uri="http://schemas.openxmlformats.org/drawingml/2006/chart">
            <c:chart xmlns:c="http://schemas.openxmlformats.org/drawingml/2006/chart" xmlns:r="http://schemas.openxmlformats.org/officeDocument/2006/relationships" r:id="rId5"/>
          </a:graphicData>
        </a:graphic>
      </p:graphicFrame>
      <p:sp>
        <p:nvSpPr>
          <p:cNvPr id="10" name="Rectangle 9"/>
          <p:cNvSpPr/>
          <p:nvPr/>
        </p:nvSpPr>
        <p:spPr>
          <a:xfrm>
            <a:off x="6463880" y="1483864"/>
            <a:ext cx="817453" cy="1914135"/>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3118556" y="4444376"/>
            <a:ext cx="550333" cy="1263156"/>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3754548" y="4444377"/>
            <a:ext cx="676342" cy="1376044"/>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7789333" y="1483863"/>
            <a:ext cx="931333" cy="1914135"/>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itle 1"/>
          <p:cNvSpPr>
            <a:spLocks noGrp="1"/>
          </p:cNvSpPr>
          <p:nvPr>
            <p:ph type="title"/>
          </p:nvPr>
        </p:nvSpPr>
        <p:spPr>
          <a:xfrm>
            <a:off x="0" y="-41033"/>
            <a:ext cx="8042276" cy="608905"/>
          </a:xfrm>
        </p:spPr>
        <p:txBody>
          <a:bodyPr/>
          <a:lstStyle/>
          <a:p>
            <a:r>
              <a:rPr lang="en-US" sz="3200" dirty="0"/>
              <a:t>QA of results against Emissions Inventories</a:t>
            </a:r>
          </a:p>
        </p:txBody>
      </p:sp>
      <p:sp>
        <p:nvSpPr>
          <p:cNvPr id="15" name="Content Placeholder 2"/>
          <p:cNvSpPr txBox="1">
            <a:spLocks/>
          </p:cNvSpPr>
          <p:nvPr/>
        </p:nvSpPr>
        <p:spPr>
          <a:xfrm>
            <a:off x="388471" y="6180332"/>
            <a:ext cx="8569677" cy="579708"/>
          </a:xfrm>
          <a:prstGeom prst="rect">
            <a:avLst/>
          </a:prstGeom>
        </p:spPr>
        <p:txBody>
          <a:bodyPr vert="horz" lIns="91440" tIns="45720" rIns="91440" bIns="45720" rtlCol="0">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Font typeface="Wingdings 2" pitchFamily="18" charset="2"/>
              <a:buNone/>
            </a:pPr>
            <a:r>
              <a:rPr lang="en-US" dirty="0" err="1" smtClean="0"/>
              <a:t>Onroad</a:t>
            </a:r>
            <a:r>
              <a:rPr lang="en-US" dirty="0" smtClean="0"/>
              <a:t> contribution for PM</a:t>
            </a:r>
            <a:r>
              <a:rPr lang="en-US" baseline="-25000" dirty="0" smtClean="0"/>
              <a:t>2.5</a:t>
            </a:r>
            <a:r>
              <a:rPr lang="en-US" dirty="0" smtClean="0"/>
              <a:t> and </a:t>
            </a:r>
            <a:r>
              <a:rPr lang="en-US" dirty="0" err="1" smtClean="0"/>
              <a:t>NOx</a:t>
            </a:r>
            <a:r>
              <a:rPr lang="en-US" dirty="0" smtClean="0"/>
              <a:t> are comparable</a:t>
            </a:r>
            <a:endParaRPr lang="en-US" i="1" u="sng" dirty="0"/>
          </a:p>
        </p:txBody>
      </p:sp>
    </p:spTree>
    <p:extLst>
      <p:ext uri="{BB962C8B-B14F-4D97-AF65-F5344CB8AC3E}">
        <p14:creationId xmlns:p14="http://schemas.microsoft.com/office/powerpoint/2010/main" val="26547443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 presetClass="exit" presetSubtype="10" fill="hold" grpId="1" nodeType="clickEffect">
                                  <p:stCondLst>
                                    <p:cond delay="0"/>
                                  </p:stCondLst>
                                  <p:childTnLst>
                                    <p:animEffect transition="out" filter="blinds(horizontal)">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par>
                                <p:cTn id="20" presetID="3" presetClass="exit" presetSubtype="10" fill="hold" grpId="1" nodeType="withEffect">
                                  <p:stCondLst>
                                    <p:cond delay="0"/>
                                  </p:stCondLst>
                                  <p:childTnLst>
                                    <p:animEffect transition="out" filter="blinds(horizontal)">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3" presetClass="exit" presetSubtype="10" fill="hold" grpId="1" nodeType="clickEffect">
                                  <p:stCondLst>
                                    <p:cond delay="0"/>
                                  </p:stCondLst>
                                  <p:childTnLst>
                                    <p:animEffect transition="out" filter="blinds(horizontal)">
                                      <p:cBhvr>
                                        <p:cTn id="32" dur="500"/>
                                        <p:tgtEl>
                                          <p:spTgt spid="13"/>
                                        </p:tgtEl>
                                      </p:cBhvr>
                                    </p:animEffect>
                                    <p:set>
                                      <p:cBhvr>
                                        <p:cTn id="33" dur="1" fill="hold">
                                          <p:stCondLst>
                                            <p:cond delay="499"/>
                                          </p:stCondLst>
                                        </p:cTn>
                                        <p:tgtEl>
                                          <p:spTgt spid="13"/>
                                        </p:tgtEl>
                                        <p:attrNameLst>
                                          <p:attrName>style.visibility</p:attrName>
                                        </p:attrNameLst>
                                      </p:cBhvr>
                                      <p:to>
                                        <p:strVal val="hidden"/>
                                      </p:to>
                                    </p:set>
                                  </p:childTnLst>
                                </p:cTn>
                              </p:par>
                              <p:par>
                                <p:cTn id="34" presetID="3" presetClass="exit" presetSubtype="10" fill="hold" grpId="1" nodeType="withEffect">
                                  <p:stCondLst>
                                    <p:cond delay="0"/>
                                  </p:stCondLst>
                                  <p:childTnLst>
                                    <p:animEffect transition="out" filter="blinds(horizontal)">
                                      <p:cBhvr>
                                        <p:cTn id="35" dur="500"/>
                                        <p:tgtEl>
                                          <p:spTgt spid="12"/>
                                        </p:tgtEl>
                                      </p:cBhvr>
                                    </p:animEffect>
                                    <p:set>
                                      <p:cBhvr>
                                        <p:cTn id="36" dur="1" fill="hold">
                                          <p:stCondLst>
                                            <p:cond delay="499"/>
                                          </p:stCondLst>
                                        </p:cTn>
                                        <p:tgtEl>
                                          <p:spTgt spid="12"/>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Graphic spid="9" grpId="0">
        <p:bldAsOne/>
      </p:bldGraphic>
      <p:bldP spid="10" grpId="0" animBg="1"/>
      <p:bldP spid="10" grpId="1" animBg="1"/>
      <p:bldP spid="11" grpId="0" animBg="1"/>
      <p:bldP spid="11" grpId="1" animBg="1"/>
      <p:bldP spid="12" grpId="0" animBg="1"/>
      <p:bldP spid="12" grpId="1" animBg="1"/>
      <p:bldP spid="13" grpId="0" animBg="1"/>
      <p:bldP spid="13" grpId="1" animBg="1"/>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7897906" y="6275668"/>
            <a:ext cx="990600" cy="365125"/>
          </a:xfrm>
          <a:prstGeom prst="rect">
            <a:avLst/>
          </a:prstGeom>
        </p:spPr>
        <p:txBody>
          <a:bodyPr/>
          <a:lstStyle/>
          <a:p>
            <a:fld id="{7F5CE407-6216-4202-80E4-A30DC2F709B2}" type="slidenum">
              <a:rPr lang="en-US" smtClean="0"/>
              <a:pPr/>
              <a:t>28</a:t>
            </a:fld>
            <a:endParaRPr lang="en-US"/>
          </a:p>
        </p:txBody>
      </p:sp>
      <p:sp>
        <p:nvSpPr>
          <p:cNvPr id="5" name="Title 1"/>
          <p:cNvSpPr>
            <a:spLocks noGrp="1"/>
          </p:cNvSpPr>
          <p:nvPr>
            <p:ph type="title"/>
          </p:nvPr>
        </p:nvSpPr>
        <p:spPr>
          <a:xfrm>
            <a:off x="457200" y="56924"/>
            <a:ext cx="8229600" cy="1143000"/>
          </a:xfrm>
        </p:spPr>
        <p:txBody>
          <a:bodyPr/>
          <a:lstStyle/>
          <a:p>
            <a:r>
              <a:rPr lang="en-US" dirty="0" smtClean="0"/>
              <a:t>Results (NC)</a:t>
            </a:r>
            <a:br>
              <a:rPr lang="en-US" dirty="0" smtClean="0"/>
            </a:br>
            <a:r>
              <a:rPr lang="en-US" dirty="0" smtClean="0"/>
              <a:t>(% distribution with CMAQ)</a:t>
            </a:r>
            <a:endParaRPr lang="en-US" dirty="0"/>
          </a:p>
        </p:txBody>
      </p:sp>
      <p:sp>
        <p:nvSpPr>
          <p:cNvPr id="7" name="Content Placeholder 5"/>
          <p:cNvSpPr>
            <a:spLocks noGrp="1"/>
          </p:cNvSpPr>
          <p:nvPr>
            <p:ph idx="1"/>
          </p:nvPr>
        </p:nvSpPr>
        <p:spPr>
          <a:xfrm>
            <a:off x="549275" y="1503280"/>
            <a:ext cx="3455839" cy="911578"/>
          </a:xfrm>
        </p:spPr>
        <p:txBody>
          <a:bodyPr>
            <a:noAutofit/>
          </a:bodyPr>
          <a:lstStyle/>
          <a:p>
            <a:pPr marL="0" indent="0" algn="ctr">
              <a:spcBef>
                <a:spcPts val="600"/>
              </a:spcBef>
              <a:buNone/>
            </a:pPr>
            <a:r>
              <a:rPr lang="en-US" sz="2000" dirty="0" smtClean="0"/>
              <a:t>Hybrid </a:t>
            </a:r>
            <a:r>
              <a:rPr lang="en-US" sz="2000" dirty="0" err="1" smtClean="0"/>
              <a:t>NOx</a:t>
            </a:r>
            <a:endParaRPr lang="en-US" sz="2000" dirty="0" smtClean="0"/>
          </a:p>
          <a:p>
            <a:pPr marL="0" indent="0" algn="ctr">
              <a:spcBef>
                <a:spcPts val="600"/>
              </a:spcBef>
              <a:buNone/>
            </a:pPr>
            <a:r>
              <a:rPr lang="en-US" sz="1400" dirty="0" err="1" smtClean="0"/>
              <a:t>Onroad</a:t>
            </a:r>
            <a:r>
              <a:rPr lang="en-US" sz="1400" dirty="0" smtClean="0"/>
              <a:t> concentration contribution (%)</a:t>
            </a:r>
            <a:endParaRPr lang="en-US" sz="1400" dirty="0"/>
          </a:p>
        </p:txBody>
      </p:sp>
      <p:pic>
        <p:nvPicPr>
          <p:cNvPr id="2" name="Picture 1"/>
          <p:cNvPicPr>
            <a:picLocks noChangeAspect="1"/>
          </p:cNvPicPr>
          <p:nvPr/>
        </p:nvPicPr>
        <p:blipFill>
          <a:blip r:embed="rId2"/>
          <a:stretch>
            <a:fillRect/>
          </a:stretch>
        </p:blipFill>
        <p:spPr>
          <a:xfrm>
            <a:off x="4594578" y="1487238"/>
            <a:ext cx="4378314" cy="4062927"/>
          </a:xfrm>
          <a:prstGeom prst="rect">
            <a:avLst/>
          </a:prstGeom>
        </p:spPr>
      </p:pic>
      <p:pic>
        <p:nvPicPr>
          <p:cNvPr id="8" name="Picture 7" descr="2010_NOx_percentage_map.tif"/>
          <p:cNvPicPr>
            <a:picLocks noChangeAspect="1"/>
          </p:cNvPicPr>
          <p:nvPr/>
        </p:nvPicPr>
        <p:blipFill rotWithShape="1">
          <a:blip r:embed="rId3">
            <a:extLst>
              <a:ext uri="{28A0092B-C50C-407E-A947-70E740481C1C}">
                <a14:useLocalDpi xmlns:a14="http://schemas.microsoft.com/office/drawing/2010/main" val="0"/>
              </a:ext>
            </a:extLst>
          </a:blip>
          <a:srcRect l="7043" t="6460" r="8489" b="3048"/>
          <a:stretch/>
        </p:blipFill>
        <p:spPr>
          <a:xfrm>
            <a:off x="376897" y="2270177"/>
            <a:ext cx="4082214" cy="3279988"/>
          </a:xfrm>
          <a:prstGeom prst="rect">
            <a:avLst/>
          </a:prstGeom>
        </p:spPr>
      </p:pic>
      <p:sp>
        <p:nvSpPr>
          <p:cNvPr id="10" name="Content Placeholder 2"/>
          <p:cNvSpPr txBox="1">
            <a:spLocks/>
          </p:cNvSpPr>
          <p:nvPr/>
        </p:nvSpPr>
        <p:spPr>
          <a:xfrm>
            <a:off x="350549" y="5593968"/>
            <a:ext cx="8793451" cy="569265"/>
          </a:xfrm>
          <a:prstGeom prst="rect">
            <a:avLst/>
          </a:prstGeom>
        </p:spPr>
        <p:txBody>
          <a:bodyPr vert="horz" lIns="91440" tIns="45720" rIns="91440" bIns="45720" rtlCol="0">
            <a:normAutofit fontScale="92500"/>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buFont typeface="Wingdings 2" pitchFamily="18" charset="2"/>
              <a:buNone/>
            </a:pPr>
            <a:r>
              <a:rPr lang="en-US" dirty="0" smtClean="0"/>
              <a:t>On-Road contribution is characterized with much more finer spatial detail</a:t>
            </a:r>
            <a:endParaRPr lang="en-US" i="1" u="sng" dirty="0"/>
          </a:p>
        </p:txBody>
      </p:sp>
    </p:spTree>
    <p:extLst>
      <p:ext uri="{BB962C8B-B14F-4D97-AF65-F5344CB8AC3E}">
        <p14:creationId xmlns:p14="http://schemas.microsoft.com/office/powerpoint/2010/main" val="138366424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a:xfrm>
            <a:off x="549275" y="1600200"/>
            <a:ext cx="8042276" cy="4868333"/>
          </a:xfrm>
        </p:spPr>
        <p:txBody>
          <a:bodyPr>
            <a:normAutofit fontScale="70000" lnSpcReduction="20000"/>
          </a:bodyPr>
          <a:lstStyle/>
          <a:p>
            <a:r>
              <a:rPr lang="en-US" dirty="0"/>
              <a:t>Developed a modeling framework using state-of-the-art tools and databases to  characterize on-road source contribution to air quality at </a:t>
            </a:r>
            <a:r>
              <a:rPr lang="en-US" dirty="0">
                <a:solidFill>
                  <a:srgbClr val="FF0000"/>
                </a:solidFill>
              </a:rPr>
              <a:t>census block resolution</a:t>
            </a:r>
            <a:r>
              <a:rPr lang="en-US" dirty="0"/>
              <a:t> to support population exposure </a:t>
            </a:r>
            <a:r>
              <a:rPr lang="en-US" dirty="0" smtClean="0"/>
              <a:t>studies</a:t>
            </a:r>
          </a:p>
          <a:p>
            <a:r>
              <a:rPr lang="en-US" dirty="0"/>
              <a:t>Using STAR approach greatly </a:t>
            </a:r>
            <a:r>
              <a:rPr lang="en-US" dirty="0">
                <a:solidFill>
                  <a:srgbClr val="FF0000"/>
                </a:solidFill>
              </a:rPr>
              <a:t>reduces computational burden</a:t>
            </a:r>
            <a:r>
              <a:rPr lang="en-US" dirty="0"/>
              <a:t>, while estimating annual averages without losing </a:t>
            </a:r>
            <a:r>
              <a:rPr lang="en-US" dirty="0" smtClean="0"/>
              <a:t>accuracy</a:t>
            </a:r>
          </a:p>
          <a:p>
            <a:r>
              <a:rPr lang="en-US" dirty="0" smtClean="0">
                <a:solidFill>
                  <a:srgbClr val="FF0000"/>
                </a:solidFill>
              </a:rPr>
              <a:t>PM</a:t>
            </a:r>
            <a:r>
              <a:rPr lang="en-US" baseline="-25000" dirty="0" smtClean="0">
                <a:solidFill>
                  <a:srgbClr val="FF0000"/>
                </a:solidFill>
              </a:rPr>
              <a:t>2.5</a:t>
            </a:r>
            <a:r>
              <a:rPr lang="en-US" dirty="0" smtClean="0">
                <a:solidFill>
                  <a:srgbClr val="FF0000"/>
                </a:solidFill>
              </a:rPr>
              <a:t>,</a:t>
            </a:r>
            <a:r>
              <a:rPr lang="en-US" dirty="0" smtClean="0"/>
              <a:t> </a:t>
            </a:r>
            <a:r>
              <a:rPr lang="en-US" dirty="0" err="1" smtClean="0">
                <a:solidFill>
                  <a:srgbClr val="FF0000"/>
                </a:solidFill>
              </a:rPr>
              <a:t>Acrolein</a:t>
            </a:r>
            <a:r>
              <a:rPr lang="en-US" dirty="0">
                <a:solidFill>
                  <a:srgbClr val="FF0000"/>
                </a:solidFill>
              </a:rPr>
              <a:t>, Formaldehyde</a:t>
            </a:r>
            <a:r>
              <a:rPr lang="en-US" dirty="0" smtClean="0"/>
              <a:t> and </a:t>
            </a:r>
            <a:r>
              <a:rPr lang="en-US" dirty="0" err="1" smtClean="0">
                <a:solidFill>
                  <a:srgbClr val="FF0000"/>
                </a:solidFill>
              </a:rPr>
              <a:t>NOx</a:t>
            </a:r>
            <a:r>
              <a:rPr lang="en-US" dirty="0" smtClean="0"/>
              <a:t> concentrations in Portland and NC Piedmont exceed health based thresholds. </a:t>
            </a:r>
          </a:p>
          <a:p>
            <a:r>
              <a:rPr lang="en-US" dirty="0" smtClean="0"/>
              <a:t>QA against emission shows </a:t>
            </a:r>
            <a:r>
              <a:rPr lang="en-US" dirty="0" smtClean="0">
                <a:solidFill>
                  <a:srgbClr val="FF0000"/>
                </a:solidFill>
              </a:rPr>
              <a:t>comparable on-road contribution </a:t>
            </a:r>
            <a:r>
              <a:rPr lang="en-US" dirty="0" smtClean="0"/>
              <a:t>for several pollutants. The contribution matches better at a finer scale</a:t>
            </a:r>
          </a:p>
          <a:p>
            <a:r>
              <a:rPr lang="en-US" dirty="0" smtClean="0"/>
              <a:t>Concentrations drop off rapidly after 100m from the roads </a:t>
            </a:r>
            <a:endParaRPr lang="en-US" dirty="0" smtClean="0">
              <a:solidFill>
                <a:srgbClr val="000000"/>
              </a:solidFill>
            </a:endParaRPr>
          </a:p>
          <a:p>
            <a:pPr lvl="1"/>
            <a:r>
              <a:rPr lang="en-US" dirty="0" smtClean="0">
                <a:solidFill>
                  <a:srgbClr val="000000"/>
                </a:solidFill>
              </a:rPr>
              <a:t>By 40-60% in Portland</a:t>
            </a:r>
          </a:p>
          <a:p>
            <a:pPr lvl="1"/>
            <a:r>
              <a:rPr lang="en-US" dirty="0" smtClean="0">
                <a:solidFill>
                  <a:srgbClr val="000000"/>
                </a:solidFill>
              </a:rPr>
              <a:t>By 20-50% in NC Piedmont</a:t>
            </a:r>
          </a:p>
          <a:p>
            <a:r>
              <a:rPr lang="en-US" dirty="0" smtClean="0"/>
              <a:t>Concentration could be high near traffic-intense roads</a:t>
            </a:r>
          </a:p>
          <a:p>
            <a:endParaRPr lang="en-US" dirty="0"/>
          </a:p>
        </p:txBody>
      </p:sp>
      <p:sp>
        <p:nvSpPr>
          <p:cNvPr id="4" name="Slide Number Placeholder 3"/>
          <p:cNvSpPr>
            <a:spLocks noGrp="1"/>
          </p:cNvSpPr>
          <p:nvPr>
            <p:ph type="sldNum" sz="quarter" idx="4294967295"/>
          </p:nvPr>
        </p:nvSpPr>
        <p:spPr>
          <a:xfrm>
            <a:off x="7897906" y="6275668"/>
            <a:ext cx="990600" cy="365125"/>
          </a:xfrm>
          <a:prstGeom prst="rect">
            <a:avLst/>
          </a:prstGeom>
        </p:spPr>
        <p:txBody>
          <a:bodyPr/>
          <a:lstStyle/>
          <a:p>
            <a:fld id="{7F5CE407-6216-4202-80E4-A30DC2F709B2}" type="slidenum">
              <a:rPr lang="en-US" smtClean="0"/>
              <a:pPr/>
              <a:t>29</a:t>
            </a:fld>
            <a:endParaRPr lang="en-US"/>
          </a:p>
        </p:txBody>
      </p:sp>
    </p:spTree>
    <p:extLst>
      <p:ext uri="{BB962C8B-B14F-4D97-AF65-F5344CB8AC3E}">
        <p14:creationId xmlns:p14="http://schemas.microsoft.com/office/powerpoint/2010/main" val="63872019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199"/>
            <a:ext cx="8229600" cy="744990"/>
          </a:xfrm>
        </p:spPr>
        <p:txBody>
          <a:bodyPr/>
          <a:lstStyle/>
          <a:p>
            <a:r>
              <a:rPr lang="en-US" dirty="0" smtClean="0"/>
              <a:t>Scientists want to</a:t>
            </a:r>
            <a:endParaRPr lang="en-US" dirty="0"/>
          </a:p>
        </p:txBody>
      </p:sp>
      <p:sp>
        <p:nvSpPr>
          <p:cNvPr id="3" name="Content Placeholder 2"/>
          <p:cNvSpPr>
            <a:spLocks noGrp="1"/>
          </p:cNvSpPr>
          <p:nvPr>
            <p:ph idx="1"/>
          </p:nvPr>
        </p:nvSpPr>
        <p:spPr>
          <a:xfrm>
            <a:off x="457200" y="693057"/>
            <a:ext cx="8229600" cy="1084943"/>
          </a:xfrm>
        </p:spPr>
        <p:txBody>
          <a:bodyPr/>
          <a:lstStyle/>
          <a:p>
            <a:r>
              <a:rPr lang="en-US" dirty="0" smtClean="0"/>
              <a:t>Characterize the relationship between on-road air pollutant and health</a:t>
            </a:r>
            <a:endParaRPr lang="en-US" dirty="0"/>
          </a:p>
        </p:txBody>
      </p:sp>
      <p:sp>
        <p:nvSpPr>
          <p:cNvPr id="4" name="Slide Number Placeholder 3"/>
          <p:cNvSpPr>
            <a:spLocks noGrp="1"/>
          </p:cNvSpPr>
          <p:nvPr>
            <p:ph type="sldNum" sz="quarter" idx="4294967295"/>
          </p:nvPr>
        </p:nvSpPr>
        <p:spPr>
          <a:xfrm>
            <a:off x="7897906" y="6021666"/>
            <a:ext cx="990600" cy="365125"/>
          </a:xfrm>
          <a:prstGeom prst="rect">
            <a:avLst/>
          </a:prstGeom>
        </p:spPr>
        <p:txBody>
          <a:bodyPr/>
          <a:lstStyle/>
          <a:p>
            <a:fld id="{7F5CE407-6216-4202-80E4-A30DC2F709B2}" type="slidenum">
              <a:rPr lang="en-US" smtClean="0"/>
              <a:pPr/>
              <a:t>3</a:t>
            </a:fld>
            <a:endParaRPr lang="en-US"/>
          </a:p>
        </p:txBody>
      </p:sp>
      <p:pic>
        <p:nvPicPr>
          <p:cNvPr id="5" name="Picture 4"/>
          <p:cNvPicPr>
            <a:picLocks noChangeAspect="1"/>
          </p:cNvPicPr>
          <p:nvPr/>
        </p:nvPicPr>
        <p:blipFill>
          <a:blip r:embed="rId3" cstate="print"/>
          <a:stretch>
            <a:fillRect/>
          </a:stretch>
        </p:blipFill>
        <p:spPr>
          <a:xfrm>
            <a:off x="2210544" y="1850569"/>
            <a:ext cx="4872144" cy="3982185"/>
          </a:xfrm>
          <a:prstGeom prst="rect">
            <a:avLst/>
          </a:prstGeom>
        </p:spPr>
      </p:pic>
      <p:sp>
        <p:nvSpPr>
          <p:cNvPr id="6" name="TextBox 5"/>
          <p:cNvSpPr txBox="1"/>
          <p:nvPr/>
        </p:nvSpPr>
        <p:spPr>
          <a:xfrm>
            <a:off x="3811930" y="5971313"/>
            <a:ext cx="2552181" cy="307777"/>
          </a:xfrm>
          <a:prstGeom prst="rect">
            <a:avLst/>
          </a:prstGeom>
          <a:noFill/>
          <a:ln>
            <a:noFill/>
          </a:ln>
        </p:spPr>
        <p:txBody>
          <a:bodyPr wrap="square" rtlCol="0">
            <a:spAutoFit/>
          </a:bodyPr>
          <a:lstStyle/>
          <a:p>
            <a:r>
              <a:rPr lang="en-US" sz="1400" dirty="0" err="1" smtClean="0"/>
              <a:t>Ozkaynak</a:t>
            </a:r>
            <a:r>
              <a:rPr lang="en-US" sz="1400" dirty="0"/>
              <a:t> </a:t>
            </a:r>
            <a:r>
              <a:rPr lang="en-US" sz="1400" dirty="0" smtClean="0"/>
              <a:t>et. al. </a:t>
            </a:r>
            <a:r>
              <a:rPr lang="en-US" sz="1400" i="1" dirty="0" smtClean="0"/>
              <a:t>JESEE</a:t>
            </a:r>
            <a:r>
              <a:rPr lang="en-US" sz="1400" dirty="0" smtClean="0"/>
              <a:t> 2013</a:t>
            </a:r>
            <a:endParaRPr lang="en-US" sz="1400" dirty="0"/>
          </a:p>
        </p:txBody>
      </p:sp>
      <p:sp>
        <p:nvSpPr>
          <p:cNvPr id="7" name="Rectangle 6"/>
          <p:cNvSpPr/>
          <p:nvPr/>
        </p:nvSpPr>
        <p:spPr>
          <a:xfrm>
            <a:off x="2511778" y="3320343"/>
            <a:ext cx="3852333" cy="592666"/>
          </a:xfrm>
          <a:prstGeom prst="rect">
            <a:avLst/>
          </a:prstGeom>
          <a:noFill/>
          <a:ln w="38100" cmpd="sng">
            <a:solidFill>
              <a:srgbClr val="FF0000"/>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89476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a:t>
            </a:r>
            <a:endParaRPr lang="en-US" dirty="0"/>
          </a:p>
        </p:txBody>
      </p:sp>
      <p:sp>
        <p:nvSpPr>
          <p:cNvPr id="3" name="Content Placeholder 2"/>
          <p:cNvSpPr>
            <a:spLocks noGrp="1"/>
          </p:cNvSpPr>
          <p:nvPr>
            <p:ph idx="1"/>
          </p:nvPr>
        </p:nvSpPr>
        <p:spPr>
          <a:xfrm>
            <a:off x="457200" y="1201058"/>
            <a:ext cx="8229600" cy="5174342"/>
          </a:xfrm>
        </p:spPr>
        <p:txBody>
          <a:bodyPr/>
          <a:lstStyle/>
          <a:p>
            <a:r>
              <a:rPr lang="en-US" dirty="0" smtClean="0"/>
              <a:t>Provide fine-scale on-road traffic-related air quality fields to support exposure assessment </a:t>
            </a:r>
            <a:r>
              <a:rPr lang="en-US" dirty="0"/>
              <a:t>study </a:t>
            </a:r>
            <a:r>
              <a:rPr lang="en-US" dirty="0" smtClean="0"/>
              <a:t>nationwide (8.2 million census blocks)</a:t>
            </a:r>
            <a:endParaRPr lang="en-US" dirty="0"/>
          </a:p>
          <a:p>
            <a:pPr lvl="1"/>
            <a:r>
              <a:rPr lang="en-US" dirty="0" smtClean="0"/>
              <a:t>A concentration map with detailed </a:t>
            </a:r>
            <a:r>
              <a:rPr lang="en-US" dirty="0" err="1" smtClean="0"/>
              <a:t>spatio</a:t>
            </a:r>
            <a:r>
              <a:rPr lang="en-US" dirty="0" smtClean="0"/>
              <a:t>-temporal characterization.</a:t>
            </a:r>
          </a:p>
          <a:p>
            <a:r>
              <a:rPr lang="en-US" dirty="0" smtClean="0"/>
              <a:t>Develop approach to speed up the modeling process without sacrificing too much accuracy</a:t>
            </a:r>
          </a:p>
          <a:p>
            <a:r>
              <a:rPr lang="en-US" dirty="0" smtClean="0"/>
              <a:t>Evaluate the approach at Cumberland County, Maine in 2010 and the North Carolina Piedmont from 2009 to 2011</a:t>
            </a:r>
            <a:endParaRPr lang="en-US" dirty="0"/>
          </a:p>
          <a:p>
            <a:endParaRPr lang="en-US" dirty="0" smtClean="0"/>
          </a:p>
          <a:p>
            <a:endParaRPr lang="en-US" dirty="0"/>
          </a:p>
          <a:p>
            <a:endParaRPr lang="en-US" dirty="0"/>
          </a:p>
        </p:txBody>
      </p:sp>
      <p:sp>
        <p:nvSpPr>
          <p:cNvPr id="4" name="Slide Number Placeholder 3"/>
          <p:cNvSpPr>
            <a:spLocks noGrp="1"/>
          </p:cNvSpPr>
          <p:nvPr>
            <p:ph type="sldNum" sz="quarter" idx="4294967295"/>
          </p:nvPr>
        </p:nvSpPr>
        <p:spPr>
          <a:xfrm>
            <a:off x="7897906" y="6275668"/>
            <a:ext cx="990600" cy="365125"/>
          </a:xfrm>
          <a:prstGeom prst="rect">
            <a:avLst/>
          </a:prstGeom>
        </p:spPr>
        <p:txBody>
          <a:bodyPr/>
          <a:lstStyle/>
          <a:p>
            <a:fld id="{7F5CE407-6216-4202-80E4-A30DC2F709B2}" type="slidenum">
              <a:rPr lang="en-US" smtClean="0"/>
              <a:pPr/>
              <a:t>4</a:t>
            </a:fld>
            <a:endParaRPr lang="en-US"/>
          </a:p>
        </p:txBody>
      </p:sp>
    </p:spTree>
    <p:extLst>
      <p:ext uri="{BB962C8B-B14F-4D97-AF65-F5344CB8AC3E}">
        <p14:creationId xmlns:p14="http://schemas.microsoft.com/office/powerpoint/2010/main" val="138037258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9275" y="1823410"/>
            <a:ext cx="8042276" cy="2851399"/>
          </a:xfrm>
        </p:spPr>
        <p:txBody>
          <a:bodyPr>
            <a:normAutofit fontScale="92500"/>
          </a:bodyPr>
          <a:lstStyle/>
          <a:p>
            <a:r>
              <a:rPr lang="en-US" dirty="0" smtClean="0"/>
              <a:t>Step </a:t>
            </a:r>
            <a:r>
              <a:rPr lang="en-US" dirty="0"/>
              <a:t>1</a:t>
            </a:r>
            <a:r>
              <a:rPr lang="en-US" dirty="0" smtClean="0"/>
              <a:t>: RLINE with Annual Average Daily Traffic (AADT) and </a:t>
            </a:r>
            <a:r>
              <a:rPr lang="en-US" dirty="0" err="1" smtClean="0"/>
              <a:t>STability</a:t>
            </a:r>
            <a:r>
              <a:rPr lang="en-US" dirty="0" smtClean="0"/>
              <a:t> </a:t>
            </a:r>
            <a:r>
              <a:rPr lang="en-US" dirty="0" err="1" smtClean="0"/>
              <a:t>ARray</a:t>
            </a:r>
            <a:r>
              <a:rPr lang="en-US" dirty="0" smtClean="0"/>
              <a:t> (RLINE-AADT-STAR)</a:t>
            </a:r>
          </a:p>
          <a:p>
            <a:r>
              <a:rPr lang="en-US" dirty="0" smtClean="0"/>
              <a:t>Step 2: </a:t>
            </a:r>
            <a:r>
              <a:rPr lang="en-US" dirty="0" err="1" smtClean="0"/>
              <a:t>Spatio</a:t>
            </a:r>
            <a:r>
              <a:rPr lang="en-US" dirty="0" smtClean="0"/>
              <a:t>-Temporal Ordinary </a:t>
            </a:r>
            <a:r>
              <a:rPr lang="en-US" dirty="0" err="1" smtClean="0"/>
              <a:t>Kriging</a:t>
            </a:r>
            <a:r>
              <a:rPr lang="en-US" dirty="0" smtClean="0"/>
              <a:t> (STOK)</a:t>
            </a:r>
          </a:p>
          <a:p>
            <a:endParaRPr lang="en-US" dirty="0"/>
          </a:p>
          <a:p>
            <a:r>
              <a:rPr lang="en-US" dirty="0" smtClean="0"/>
              <a:t>Step 3: Hybrid for total concentration</a:t>
            </a:r>
            <a:endParaRPr lang="en-US" dirty="0"/>
          </a:p>
        </p:txBody>
      </p:sp>
      <p:sp>
        <p:nvSpPr>
          <p:cNvPr id="4" name="Slide Number Placeholder 3"/>
          <p:cNvSpPr>
            <a:spLocks noGrp="1"/>
          </p:cNvSpPr>
          <p:nvPr>
            <p:ph type="sldNum" sz="quarter" idx="4294967295"/>
          </p:nvPr>
        </p:nvSpPr>
        <p:spPr>
          <a:xfrm>
            <a:off x="7897906" y="6275668"/>
            <a:ext cx="990600" cy="365125"/>
          </a:xfrm>
          <a:prstGeom prst="rect">
            <a:avLst/>
          </a:prstGeom>
        </p:spPr>
        <p:txBody>
          <a:bodyPr/>
          <a:lstStyle/>
          <a:p>
            <a:fld id="{7F5CE407-6216-4202-80E4-A30DC2F709B2}" type="slidenum">
              <a:rPr lang="en-US" smtClean="0"/>
              <a:pPr/>
              <a:t>5</a:t>
            </a:fld>
            <a:endParaRPr lang="en-US"/>
          </a:p>
        </p:txBody>
      </p:sp>
      <p:sp>
        <p:nvSpPr>
          <p:cNvPr id="11" name="Title 10"/>
          <p:cNvSpPr>
            <a:spLocks noGrp="1"/>
          </p:cNvSpPr>
          <p:nvPr>
            <p:ph type="title"/>
          </p:nvPr>
        </p:nvSpPr>
        <p:spPr>
          <a:xfrm>
            <a:off x="549275" y="540686"/>
            <a:ext cx="8042276" cy="751921"/>
          </a:xfrm>
        </p:spPr>
        <p:txBody>
          <a:bodyPr/>
          <a:lstStyle/>
          <a:p>
            <a:r>
              <a:rPr lang="en-US" dirty="0" smtClean="0"/>
              <a:t>Methodology</a:t>
            </a:r>
            <a:endParaRPr lang="en-US" dirty="0"/>
          </a:p>
        </p:txBody>
      </p:sp>
      <p:sp>
        <p:nvSpPr>
          <p:cNvPr id="12" name="Rectangle 11"/>
          <p:cNvSpPr/>
          <p:nvPr/>
        </p:nvSpPr>
        <p:spPr>
          <a:xfrm>
            <a:off x="549275" y="1932268"/>
            <a:ext cx="8042276" cy="869242"/>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6817482" y="1238178"/>
            <a:ext cx="1774069" cy="646331"/>
          </a:xfrm>
          <a:prstGeom prst="rect">
            <a:avLst/>
          </a:prstGeom>
        </p:spPr>
        <p:txBody>
          <a:bodyPr wrap="square">
            <a:spAutoFit/>
          </a:bodyPr>
          <a:lstStyle/>
          <a:p>
            <a:r>
              <a:rPr lang="en-US" sz="3600" b="1" u="sng" dirty="0">
                <a:solidFill>
                  <a:srgbClr val="FF0000"/>
                </a:solidFill>
              </a:rPr>
              <a:t>on-</a:t>
            </a:r>
            <a:r>
              <a:rPr lang="en-US" sz="3600" b="1" u="sng" dirty="0" smtClean="0">
                <a:solidFill>
                  <a:srgbClr val="FF0000"/>
                </a:solidFill>
              </a:rPr>
              <a:t>road</a:t>
            </a:r>
            <a:endParaRPr lang="en-US" sz="3600" b="1" u="sng" dirty="0"/>
          </a:p>
        </p:txBody>
      </p:sp>
      <p:sp>
        <p:nvSpPr>
          <p:cNvPr id="14" name="Rectangle 13"/>
          <p:cNvSpPr/>
          <p:nvPr/>
        </p:nvSpPr>
        <p:spPr>
          <a:xfrm>
            <a:off x="549275" y="2912132"/>
            <a:ext cx="8042276" cy="485419"/>
          </a:xfrm>
          <a:prstGeom prst="rect">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6107669" y="3361265"/>
            <a:ext cx="2483882" cy="646331"/>
          </a:xfrm>
          <a:prstGeom prst="rect">
            <a:avLst/>
          </a:prstGeom>
        </p:spPr>
        <p:txBody>
          <a:bodyPr wrap="square">
            <a:spAutoFit/>
          </a:bodyPr>
          <a:lstStyle/>
          <a:p>
            <a:r>
              <a:rPr lang="en-US" sz="3600" b="1" u="sng" dirty="0" smtClean="0">
                <a:solidFill>
                  <a:srgbClr val="0000FF"/>
                </a:solidFill>
              </a:rPr>
              <a:t>background</a:t>
            </a:r>
            <a:endParaRPr lang="en-US" sz="3600" b="1" u="sng" dirty="0">
              <a:solidFill>
                <a:srgbClr val="0000FF"/>
              </a:solidFill>
            </a:endParaRPr>
          </a:p>
        </p:txBody>
      </p:sp>
    </p:spTree>
    <p:extLst>
      <p:ext uri="{BB962C8B-B14F-4D97-AF65-F5344CB8AC3E}">
        <p14:creationId xmlns:p14="http://schemas.microsoft.com/office/powerpoint/2010/main" val="22819858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animBg="1"/>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263245"/>
            <a:ext cx="8042276" cy="1336956"/>
          </a:xfrm>
        </p:spPr>
        <p:txBody>
          <a:bodyPr/>
          <a:lstStyle/>
          <a:p>
            <a:r>
              <a:rPr lang="en-US" dirty="0" smtClean="0"/>
              <a:t>RLINE</a:t>
            </a:r>
            <a:endParaRPr lang="en-US" dirty="0"/>
          </a:p>
        </p:txBody>
      </p:sp>
      <p:sp>
        <p:nvSpPr>
          <p:cNvPr id="3" name="Content Placeholder 2"/>
          <p:cNvSpPr>
            <a:spLocks noGrp="1"/>
          </p:cNvSpPr>
          <p:nvPr>
            <p:ph idx="1"/>
          </p:nvPr>
        </p:nvSpPr>
        <p:spPr>
          <a:xfrm>
            <a:off x="549275" y="1600201"/>
            <a:ext cx="8042276" cy="1490132"/>
          </a:xfrm>
        </p:spPr>
        <p:txBody>
          <a:bodyPr>
            <a:normAutofit fontScale="85000" lnSpcReduction="20000"/>
          </a:bodyPr>
          <a:lstStyle/>
          <a:p>
            <a:r>
              <a:rPr lang="en-US" dirty="0" smtClean="0"/>
              <a:t>RLINE (Research LINE source model)</a:t>
            </a:r>
          </a:p>
          <a:p>
            <a:pPr lvl="1"/>
            <a:r>
              <a:rPr lang="en-US" dirty="0" smtClean="0"/>
              <a:t>Dispersion model for treating on-road emissions as line sources</a:t>
            </a:r>
          </a:p>
          <a:p>
            <a:pPr lvl="1"/>
            <a:r>
              <a:rPr lang="en-US" dirty="0" smtClean="0"/>
              <a:t>Source-receptor model</a:t>
            </a:r>
          </a:p>
        </p:txBody>
      </p:sp>
      <p:sp>
        <p:nvSpPr>
          <p:cNvPr id="4" name="Slide Number Placeholder 3"/>
          <p:cNvSpPr>
            <a:spLocks noGrp="1"/>
          </p:cNvSpPr>
          <p:nvPr>
            <p:ph type="sldNum" sz="quarter" idx="4294967295"/>
          </p:nvPr>
        </p:nvSpPr>
        <p:spPr>
          <a:xfrm>
            <a:off x="7897906" y="6275668"/>
            <a:ext cx="990600" cy="365125"/>
          </a:xfrm>
          <a:prstGeom prst="rect">
            <a:avLst/>
          </a:prstGeom>
        </p:spPr>
        <p:txBody>
          <a:bodyPr/>
          <a:lstStyle/>
          <a:p>
            <a:fld id="{7F5CE407-6216-4202-80E4-A30DC2F709B2}" type="slidenum">
              <a:rPr lang="en-US" smtClean="0"/>
              <a:pPr/>
              <a:t>6</a:t>
            </a:fld>
            <a:endParaRPr lang="en-US"/>
          </a:p>
        </p:txBody>
      </p:sp>
      <p:pic>
        <p:nvPicPr>
          <p:cNvPr id="7" name="Picture 6"/>
          <p:cNvPicPr>
            <a:picLocks noChangeAspect="1"/>
          </p:cNvPicPr>
          <p:nvPr/>
        </p:nvPicPr>
        <p:blipFill>
          <a:blip r:embed="rId3" cstate="print"/>
          <a:stretch>
            <a:fillRect/>
          </a:stretch>
        </p:blipFill>
        <p:spPr>
          <a:xfrm>
            <a:off x="549275" y="3033888"/>
            <a:ext cx="4924129" cy="3373222"/>
          </a:xfrm>
          <a:prstGeom prst="rect">
            <a:avLst/>
          </a:prstGeom>
        </p:spPr>
      </p:pic>
      <p:pic>
        <p:nvPicPr>
          <p:cNvPr id="8" name="Picture 7"/>
          <p:cNvPicPr>
            <a:picLocks noChangeAspect="1"/>
          </p:cNvPicPr>
          <p:nvPr/>
        </p:nvPicPr>
        <p:blipFill>
          <a:blip r:embed="rId4" cstate="print"/>
          <a:stretch>
            <a:fillRect/>
          </a:stretch>
        </p:blipFill>
        <p:spPr>
          <a:xfrm>
            <a:off x="5620456" y="3733876"/>
            <a:ext cx="2277450" cy="544169"/>
          </a:xfrm>
          <a:prstGeom prst="rect">
            <a:avLst/>
          </a:prstGeom>
        </p:spPr>
      </p:pic>
      <p:pic>
        <p:nvPicPr>
          <p:cNvPr id="10" name="Picture 9"/>
          <p:cNvPicPr>
            <a:picLocks noChangeAspect="1"/>
          </p:cNvPicPr>
          <p:nvPr/>
        </p:nvPicPr>
        <p:blipFill>
          <a:blip r:embed="rId5" cstate="print"/>
          <a:stretch>
            <a:fillRect/>
          </a:stretch>
        </p:blipFill>
        <p:spPr>
          <a:xfrm>
            <a:off x="5620456" y="4695118"/>
            <a:ext cx="2277450" cy="438515"/>
          </a:xfrm>
          <a:prstGeom prst="rect">
            <a:avLst/>
          </a:prstGeom>
        </p:spPr>
      </p:pic>
      <p:pic>
        <p:nvPicPr>
          <p:cNvPr id="11" name="Picture 10"/>
          <p:cNvPicPr>
            <a:picLocks noChangeAspect="1"/>
          </p:cNvPicPr>
          <p:nvPr/>
        </p:nvPicPr>
        <p:blipFill>
          <a:blip r:embed="rId6" cstate="print"/>
          <a:stretch>
            <a:fillRect/>
          </a:stretch>
        </p:blipFill>
        <p:spPr>
          <a:xfrm>
            <a:off x="5620456" y="4278045"/>
            <a:ext cx="3073400" cy="355600"/>
          </a:xfrm>
          <a:prstGeom prst="rect">
            <a:avLst/>
          </a:prstGeom>
        </p:spPr>
      </p:pic>
      <p:sp>
        <p:nvSpPr>
          <p:cNvPr id="12" name="TextBox 11"/>
          <p:cNvSpPr txBox="1"/>
          <p:nvPr/>
        </p:nvSpPr>
        <p:spPr>
          <a:xfrm>
            <a:off x="5473404" y="6099333"/>
            <a:ext cx="2018987" cy="307777"/>
          </a:xfrm>
          <a:prstGeom prst="rect">
            <a:avLst/>
          </a:prstGeom>
          <a:noFill/>
          <a:ln>
            <a:noFill/>
          </a:ln>
        </p:spPr>
        <p:txBody>
          <a:bodyPr wrap="square" rtlCol="0">
            <a:spAutoFit/>
          </a:bodyPr>
          <a:lstStyle/>
          <a:p>
            <a:r>
              <a:rPr lang="en-US" sz="1400" dirty="0" smtClean="0"/>
              <a:t>Snyder et. al., AE 2013</a:t>
            </a:r>
            <a:endParaRPr lang="en-US" sz="1400" dirty="0"/>
          </a:p>
        </p:txBody>
      </p:sp>
      <p:sp>
        <p:nvSpPr>
          <p:cNvPr id="14" name="Rectangle 13"/>
          <p:cNvSpPr/>
          <p:nvPr/>
        </p:nvSpPr>
        <p:spPr>
          <a:xfrm>
            <a:off x="2275014" y="0"/>
            <a:ext cx="4601331" cy="276999"/>
          </a:xfrm>
          <a:prstGeom prst="rect">
            <a:avLst/>
          </a:prstGeom>
        </p:spPr>
        <p:txBody>
          <a:bodyPr wrap="square">
            <a:spAutoFit/>
          </a:bodyPr>
          <a:lstStyle/>
          <a:p>
            <a:r>
              <a:rPr lang="en-US" sz="1200" dirty="0" smtClean="0">
                <a:solidFill>
                  <a:srgbClr val="0000FF"/>
                </a:solidFill>
              </a:rPr>
              <a:t>Step 1</a:t>
            </a:r>
            <a:r>
              <a:rPr lang="en-US" sz="1200" dirty="0">
                <a:solidFill>
                  <a:srgbClr val="0000FF"/>
                </a:solidFill>
              </a:rPr>
              <a:t>: </a:t>
            </a:r>
            <a:r>
              <a:rPr lang="en-US" sz="1200" dirty="0" smtClean="0">
                <a:solidFill>
                  <a:srgbClr val="0000FF"/>
                </a:solidFill>
              </a:rPr>
              <a:t>RLINE-AADT-STAR     </a:t>
            </a:r>
            <a:r>
              <a:rPr lang="en-US" sz="1200" dirty="0" smtClean="0">
                <a:solidFill>
                  <a:srgbClr val="2F97B5"/>
                </a:solidFill>
              </a:rPr>
              <a:t>Step </a:t>
            </a:r>
            <a:r>
              <a:rPr lang="en-US" sz="1200" dirty="0">
                <a:solidFill>
                  <a:srgbClr val="2F97B5"/>
                </a:solidFill>
              </a:rPr>
              <a:t>2</a:t>
            </a:r>
            <a:r>
              <a:rPr lang="en-US" sz="1200" dirty="0" smtClean="0">
                <a:solidFill>
                  <a:srgbClr val="2F97B5"/>
                </a:solidFill>
              </a:rPr>
              <a:t>: STOK     Step 3: Hybrid</a:t>
            </a:r>
            <a:endParaRPr lang="en-US" sz="1200" dirty="0">
              <a:solidFill>
                <a:srgbClr val="2F97B5"/>
              </a:solidFill>
            </a:endParaRPr>
          </a:p>
        </p:txBody>
      </p:sp>
    </p:spTree>
    <p:extLst>
      <p:ext uri="{BB962C8B-B14F-4D97-AF65-F5344CB8AC3E}">
        <p14:creationId xmlns:p14="http://schemas.microsoft.com/office/powerpoint/2010/main" val="426652723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2270"/>
            <a:ext cx="8229600" cy="930193"/>
          </a:xfrm>
        </p:spPr>
        <p:txBody>
          <a:bodyPr/>
          <a:lstStyle/>
          <a:p>
            <a:r>
              <a:rPr lang="en-US" dirty="0" smtClean="0"/>
              <a:t>Develop emission inputs</a:t>
            </a:r>
            <a:endParaRPr lang="en-US" dirty="0"/>
          </a:p>
        </p:txBody>
      </p:sp>
      <p:sp>
        <p:nvSpPr>
          <p:cNvPr id="3" name="Content Placeholder 2"/>
          <p:cNvSpPr>
            <a:spLocks noGrp="1"/>
          </p:cNvSpPr>
          <p:nvPr>
            <p:ph idx="1"/>
          </p:nvPr>
        </p:nvSpPr>
        <p:spPr>
          <a:xfrm>
            <a:off x="338667" y="1469572"/>
            <a:ext cx="8252884" cy="4807994"/>
          </a:xfrm>
        </p:spPr>
        <p:txBody>
          <a:bodyPr>
            <a:normAutofit fontScale="62500" lnSpcReduction="20000"/>
          </a:bodyPr>
          <a:lstStyle/>
          <a:p>
            <a:r>
              <a:rPr lang="en-US" b="1" dirty="0" smtClean="0"/>
              <a:t>Speed</a:t>
            </a:r>
          </a:p>
          <a:p>
            <a:pPr lvl="1"/>
            <a:r>
              <a:rPr lang="en-US" dirty="0" smtClean="0"/>
              <a:t>MOVES input data</a:t>
            </a:r>
          </a:p>
          <a:p>
            <a:r>
              <a:rPr lang="en-US" b="1" dirty="0" smtClean="0"/>
              <a:t>Vehicle Type</a:t>
            </a:r>
            <a:r>
              <a:rPr lang="en-US" dirty="0" smtClean="0"/>
              <a:t> </a:t>
            </a:r>
          </a:p>
          <a:p>
            <a:pPr lvl="1"/>
            <a:r>
              <a:rPr lang="en-US" dirty="0" smtClean="0"/>
              <a:t>8 types: </a:t>
            </a:r>
          </a:p>
          <a:p>
            <a:pPr lvl="2"/>
            <a:r>
              <a:rPr lang="en-US" sz="2200" dirty="0" smtClean="0"/>
              <a:t>LDGV, LDGT 1, LDGT 2, HDGV, LDDV, LDDT, HDDV, MC</a:t>
            </a:r>
          </a:p>
          <a:p>
            <a:pPr lvl="2"/>
            <a:r>
              <a:rPr lang="en-US" sz="2200" dirty="0" smtClean="0"/>
              <a:t>Table VM-4 from the FHWA Statistics Series convert with EPA Emission Inventory Improvement Program</a:t>
            </a:r>
          </a:p>
          <a:p>
            <a:r>
              <a:rPr lang="en-US" dirty="0">
                <a:solidFill>
                  <a:srgbClr val="FF0000"/>
                </a:solidFill>
              </a:rPr>
              <a:t>*</a:t>
            </a:r>
            <a:r>
              <a:rPr lang="en-US" b="1" dirty="0" smtClean="0"/>
              <a:t>Road Type</a:t>
            </a:r>
          </a:p>
          <a:p>
            <a:pPr lvl="1"/>
            <a:r>
              <a:rPr lang="en-US" dirty="0" smtClean="0"/>
              <a:t>12 national function class (NFC) types:</a:t>
            </a:r>
          </a:p>
          <a:p>
            <a:pPr lvl="2"/>
            <a:r>
              <a:rPr lang="en-US" sz="2200" dirty="0" smtClean="0"/>
              <a:t>Rural Interstate, Rural Principal Arterial, Rural Minor Arterial, Rural Major Collector, Rural Minor Collector, Rural Local, Urban Interstate, Urban Freeway, Urban Principal Arterial, Urban Minor Arterial, Urban Collector, Urban Local</a:t>
            </a:r>
          </a:p>
          <a:p>
            <a:r>
              <a:rPr lang="en-US" dirty="0" smtClean="0">
                <a:solidFill>
                  <a:srgbClr val="FF0000"/>
                </a:solidFill>
              </a:rPr>
              <a:t>*</a:t>
            </a:r>
            <a:r>
              <a:rPr lang="en-US" b="1" dirty="0" smtClean="0"/>
              <a:t>Traffic Count </a:t>
            </a:r>
            <a:endParaRPr lang="en-US" b="1" dirty="0"/>
          </a:p>
          <a:p>
            <a:pPr lvl="1"/>
            <a:r>
              <a:rPr lang="en-US" dirty="0" smtClean="0"/>
              <a:t>Annual Average Daily Traffic</a:t>
            </a:r>
            <a:r>
              <a:rPr lang="en-US" dirty="0"/>
              <a:t> </a:t>
            </a:r>
            <a:r>
              <a:rPr lang="en-US" dirty="0" smtClean="0"/>
              <a:t>(AADT)</a:t>
            </a:r>
          </a:p>
          <a:p>
            <a:r>
              <a:rPr lang="en-US" b="1" dirty="0" smtClean="0"/>
              <a:t>Temperature</a:t>
            </a:r>
            <a:endParaRPr lang="en-US" b="1" dirty="0"/>
          </a:p>
          <a:p>
            <a:pPr lvl="1"/>
            <a:r>
              <a:rPr lang="en-US" dirty="0"/>
              <a:t>Temperature bins in Summer and Winter</a:t>
            </a:r>
          </a:p>
          <a:p>
            <a:pPr lvl="1"/>
            <a:r>
              <a:rPr lang="en-US" dirty="0" smtClean="0"/>
              <a:t>Map with AERMET </a:t>
            </a:r>
            <a:r>
              <a:rPr lang="en-US" dirty="0"/>
              <a:t>output from 824 National Weather Service (NWS) sites in the U.S.</a:t>
            </a:r>
          </a:p>
        </p:txBody>
      </p:sp>
      <p:sp>
        <p:nvSpPr>
          <p:cNvPr id="4" name="Slide Number Placeholder 3"/>
          <p:cNvSpPr>
            <a:spLocks noGrp="1"/>
          </p:cNvSpPr>
          <p:nvPr>
            <p:ph type="sldNum" sz="quarter" idx="4294967295"/>
          </p:nvPr>
        </p:nvSpPr>
        <p:spPr>
          <a:xfrm>
            <a:off x="8096251" y="6279109"/>
            <a:ext cx="990600" cy="365125"/>
          </a:xfrm>
          <a:prstGeom prst="rect">
            <a:avLst/>
          </a:prstGeom>
        </p:spPr>
        <p:txBody>
          <a:bodyPr/>
          <a:lstStyle/>
          <a:p>
            <a:fld id="{7F5CE407-6216-4202-80E4-A30DC2F709B2}" type="slidenum">
              <a:rPr lang="en-US" smtClean="0"/>
              <a:pPr/>
              <a:t>7</a:t>
            </a:fld>
            <a:endParaRPr lang="en-US" dirty="0"/>
          </a:p>
        </p:txBody>
      </p:sp>
      <p:sp>
        <p:nvSpPr>
          <p:cNvPr id="5" name="Rectangle 4"/>
          <p:cNvSpPr/>
          <p:nvPr/>
        </p:nvSpPr>
        <p:spPr>
          <a:xfrm>
            <a:off x="0" y="6277566"/>
            <a:ext cx="9102725" cy="338554"/>
          </a:xfrm>
          <a:prstGeom prst="rect">
            <a:avLst/>
          </a:prstGeom>
        </p:spPr>
        <p:txBody>
          <a:bodyPr wrap="square">
            <a:spAutoFit/>
          </a:bodyPr>
          <a:lstStyle/>
          <a:p>
            <a:pPr lvl="1"/>
            <a:r>
              <a:rPr lang="en-US" sz="1600" dirty="0" smtClean="0">
                <a:solidFill>
                  <a:srgbClr val="FF0000"/>
                </a:solidFill>
              </a:rPr>
              <a:t>* from Freight </a:t>
            </a:r>
            <a:r>
              <a:rPr lang="en-US" sz="1600" dirty="0">
                <a:solidFill>
                  <a:srgbClr val="FF0000"/>
                </a:solidFill>
              </a:rPr>
              <a:t>Analysis Framework (FAF3), Federal </a:t>
            </a:r>
            <a:r>
              <a:rPr lang="en-US" sz="1600" dirty="0" err="1">
                <a:solidFill>
                  <a:srgbClr val="FF0000"/>
                </a:solidFill>
              </a:rPr>
              <a:t>HighWay</a:t>
            </a:r>
            <a:r>
              <a:rPr lang="en-US" sz="1600" dirty="0">
                <a:solidFill>
                  <a:srgbClr val="FF0000"/>
                </a:solidFill>
              </a:rPr>
              <a:t> Administration (FHWA)</a:t>
            </a:r>
          </a:p>
        </p:txBody>
      </p:sp>
      <p:sp>
        <p:nvSpPr>
          <p:cNvPr id="13" name="Rectangle 12"/>
          <p:cNvSpPr/>
          <p:nvPr/>
        </p:nvSpPr>
        <p:spPr>
          <a:xfrm>
            <a:off x="2275014" y="0"/>
            <a:ext cx="4601331" cy="276999"/>
          </a:xfrm>
          <a:prstGeom prst="rect">
            <a:avLst/>
          </a:prstGeom>
        </p:spPr>
        <p:txBody>
          <a:bodyPr wrap="square">
            <a:spAutoFit/>
          </a:bodyPr>
          <a:lstStyle/>
          <a:p>
            <a:r>
              <a:rPr lang="en-US" sz="1200" dirty="0" smtClean="0">
                <a:solidFill>
                  <a:srgbClr val="0000FF"/>
                </a:solidFill>
              </a:rPr>
              <a:t>Step 1</a:t>
            </a:r>
            <a:r>
              <a:rPr lang="en-US" sz="1200" dirty="0">
                <a:solidFill>
                  <a:srgbClr val="0000FF"/>
                </a:solidFill>
              </a:rPr>
              <a:t>: </a:t>
            </a:r>
            <a:r>
              <a:rPr lang="en-US" sz="1200" dirty="0" smtClean="0">
                <a:solidFill>
                  <a:srgbClr val="0000FF"/>
                </a:solidFill>
              </a:rPr>
              <a:t>RLINE-AADT-STAR     </a:t>
            </a:r>
            <a:r>
              <a:rPr lang="en-US" sz="1200" dirty="0" smtClean="0">
                <a:solidFill>
                  <a:srgbClr val="2F97B5"/>
                </a:solidFill>
              </a:rPr>
              <a:t>Step </a:t>
            </a:r>
            <a:r>
              <a:rPr lang="en-US" sz="1200" dirty="0">
                <a:solidFill>
                  <a:srgbClr val="2F97B5"/>
                </a:solidFill>
              </a:rPr>
              <a:t>2</a:t>
            </a:r>
            <a:r>
              <a:rPr lang="en-US" sz="1200" dirty="0" smtClean="0">
                <a:solidFill>
                  <a:srgbClr val="2F97B5"/>
                </a:solidFill>
              </a:rPr>
              <a:t>: STOK     Step 3: Hybrid</a:t>
            </a:r>
            <a:endParaRPr lang="en-US" sz="1200" dirty="0">
              <a:solidFill>
                <a:srgbClr val="2F97B5"/>
              </a:solidFill>
            </a:endParaRPr>
          </a:p>
        </p:txBody>
      </p:sp>
      <p:grpSp>
        <p:nvGrpSpPr>
          <p:cNvPr id="27" name="Group 26"/>
          <p:cNvGrpSpPr/>
          <p:nvPr/>
        </p:nvGrpSpPr>
        <p:grpSpPr>
          <a:xfrm>
            <a:off x="4372421" y="1329526"/>
            <a:ext cx="4559913" cy="1249646"/>
            <a:chOff x="4372421" y="1329526"/>
            <a:chExt cx="4559913" cy="1249646"/>
          </a:xfrm>
        </p:grpSpPr>
        <p:sp>
          <p:nvSpPr>
            <p:cNvPr id="6" name="Rectangle 5"/>
            <p:cNvSpPr/>
            <p:nvPr/>
          </p:nvSpPr>
          <p:spPr>
            <a:xfrm>
              <a:off x="5668679" y="1329526"/>
              <a:ext cx="2156367" cy="338554"/>
            </a:xfrm>
            <a:prstGeom prst="rect">
              <a:avLst/>
            </a:prstGeom>
            <a:solidFill>
              <a:schemeClr val="tx2">
                <a:lumMod val="50000"/>
                <a:lumOff val="50000"/>
              </a:schemeClr>
            </a:solidFill>
            <a:ln>
              <a:solidFill>
                <a:schemeClr val="tx1"/>
              </a:solidFill>
            </a:ln>
          </p:spPr>
          <p:txBody>
            <a:bodyPr wrap="square" rtlCol="0">
              <a:spAutoFit/>
            </a:bodyPr>
            <a:lstStyle/>
            <a:p>
              <a:r>
                <a:rPr lang="en-US" sz="1600" dirty="0" smtClean="0">
                  <a:solidFill>
                    <a:srgbClr val="FFFF00"/>
                  </a:solidFill>
                </a:rPr>
                <a:t>MOVES emission factor</a:t>
              </a:r>
              <a:endParaRPr lang="en-US" sz="1600" dirty="0">
                <a:solidFill>
                  <a:srgbClr val="FFFF00"/>
                </a:solidFill>
              </a:endParaRPr>
            </a:p>
          </p:txBody>
        </p:sp>
        <p:sp>
          <p:nvSpPr>
            <p:cNvPr id="7" name="Rectangle 6"/>
            <p:cNvSpPr/>
            <p:nvPr/>
          </p:nvSpPr>
          <p:spPr>
            <a:xfrm>
              <a:off x="8323530" y="2229159"/>
              <a:ext cx="608804" cy="338554"/>
            </a:xfrm>
            <a:prstGeom prst="rect">
              <a:avLst/>
            </a:prstGeom>
            <a:solidFill>
              <a:schemeClr val="tx2">
                <a:lumMod val="50000"/>
                <a:lumOff val="50000"/>
              </a:schemeClr>
            </a:solidFill>
            <a:ln>
              <a:solidFill>
                <a:schemeClr val="tx1"/>
              </a:solidFill>
            </a:ln>
          </p:spPr>
          <p:txBody>
            <a:bodyPr wrap="square" rtlCol="0">
              <a:spAutoFit/>
            </a:bodyPr>
            <a:lstStyle/>
            <a:p>
              <a:r>
                <a:rPr lang="en-US" sz="1600" dirty="0" smtClean="0">
                  <a:solidFill>
                    <a:srgbClr val="FFFF00"/>
                  </a:solidFill>
                </a:rPr>
                <a:t>NFC</a:t>
              </a:r>
              <a:endParaRPr lang="en-US" sz="1600" dirty="0">
                <a:solidFill>
                  <a:srgbClr val="FFFF00"/>
                </a:solidFill>
              </a:endParaRPr>
            </a:p>
          </p:txBody>
        </p:sp>
        <p:sp>
          <p:nvSpPr>
            <p:cNvPr id="8" name="Rectangle 7"/>
            <p:cNvSpPr/>
            <p:nvPr/>
          </p:nvSpPr>
          <p:spPr>
            <a:xfrm>
              <a:off x="4372421" y="2240618"/>
              <a:ext cx="1202880" cy="338554"/>
            </a:xfrm>
            <a:prstGeom prst="rect">
              <a:avLst/>
            </a:prstGeom>
            <a:solidFill>
              <a:schemeClr val="tx2">
                <a:lumMod val="50000"/>
                <a:lumOff val="50000"/>
              </a:schemeClr>
            </a:solidFill>
            <a:ln>
              <a:solidFill>
                <a:schemeClr val="tx1"/>
              </a:solidFill>
            </a:ln>
          </p:spPr>
          <p:txBody>
            <a:bodyPr wrap="square" rtlCol="0">
              <a:spAutoFit/>
            </a:bodyPr>
            <a:lstStyle/>
            <a:p>
              <a:r>
                <a:rPr lang="en-US" sz="1600" dirty="0" smtClean="0">
                  <a:solidFill>
                    <a:srgbClr val="FFFF00"/>
                  </a:solidFill>
                </a:rPr>
                <a:t>Vehicle type</a:t>
              </a:r>
              <a:endParaRPr lang="en-US" sz="1600" dirty="0">
                <a:solidFill>
                  <a:srgbClr val="FFFF00"/>
                </a:solidFill>
              </a:endParaRPr>
            </a:p>
          </p:txBody>
        </p:sp>
        <p:sp>
          <p:nvSpPr>
            <p:cNvPr id="9" name="Rectangle 8"/>
            <p:cNvSpPr/>
            <p:nvPr/>
          </p:nvSpPr>
          <p:spPr>
            <a:xfrm>
              <a:off x="6746863" y="2229159"/>
              <a:ext cx="1349388" cy="338554"/>
            </a:xfrm>
            <a:prstGeom prst="rect">
              <a:avLst/>
            </a:prstGeom>
            <a:solidFill>
              <a:schemeClr val="tx2">
                <a:lumMod val="50000"/>
                <a:lumOff val="50000"/>
              </a:schemeClr>
            </a:solidFill>
            <a:ln>
              <a:solidFill>
                <a:schemeClr val="tx1"/>
              </a:solidFill>
            </a:ln>
          </p:spPr>
          <p:txBody>
            <a:bodyPr wrap="square" rtlCol="0">
              <a:spAutoFit/>
            </a:bodyPr>
            <a:lstStyle/>
            <a:p>
              <a:r>
                <a:rPr lang="en-US" sz="1600" dirty="0" smtClean="0">
                  <a:solidFill>
                    <a:srgbClr val="FFFF00"/>
                  </a:solidFill>
                </a:rPr>
                <a:t>Temperature</a:t>
              </a:r>
              <a:endParaRPr lang="en-US" sz="1600" dirty="0">
                <a:solidFill>
                  <a:srgbClr val="FFFF00"/>
                </a:solidFill>
              </a:endParaRPr>
            </a:p>
          </p:txBody>
        </p:sp>
        <p:sp>
          <p:nvSpPr>
            <p:cNvPr id="12" name="Rectangle 11"/>
            <p:cNvSpPr/>
            <p:nvPr/>
          </p:nvSpPr>
          <p:spPr>
            <a:xfrm>
              <a:off x="5826445" y="2229159"/>
              <a:ext cx="701355" cy="338554"/>
            </a:xfrm>
            <a:prstGeom prst="rect">
              <a:avLst/>
            </a:prstGeom>
            <a:solidFill>
              <a:schemeClr val="tx2">
                <a:lumMod val="50000"/>
                <a:lumOff val="50000"/>
              </a:schemeClr>
            </a:solidFill>
            <a:ln>
              <a:solidFill>
                <a:schemeClr val="tx1"/>
              </a:solidFill>
            </a:ln>
          </p:spPr>
          <p:txBody>
            <a:bodyPr wrap="square" rtlCol="0">
              <a:spAutoFit/>
            </a:bodyPr>
            <a:lstStyle/>
            <a:p>
              <a:r>
                <a:rPr lang="en-US" sz="1600" dirty="0" smtClean="0">
                  <a:solidFill>
                    <a:srgbClr val="FFFF00"/>
                  </a:solidFill>
                </a:rPr>
                <a:t>Speed</a:t>
              </a:r>
              <a:endParaRPr lang="en-US" sz="1600" dirty="0">
                <a:solidFill>
                  <a:srgbClr val="FFFF00"/>
                </a:solidFill>
              </a:endParaRPr>
            </a:p>
          </p:txBody>
        </p:sp>
        <p:cxnSp>
          <p:nvCxnSpPr>
            <p:cNvPr id="14" name="Straight Connector 13"/>
            <p:cNvCxnSpPr/>
            <p:nvPr/>
          </p:nvCxnSpPr>
          <p:spPr>
            <a:xfrm>
              <a:off x="4968548" y="1930400"/>
              <a:ext cx="0" cy="294529"/>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6162348" y="1930400"/>
              <a:ext cx="0" cy="294529"/>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7533948" y="1917700"/>
              <a:ext cx="0" cy="294529"/>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8616298" y="1930400"/>
              <a:ext cx="0" cy="294529"/>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4968548" y="1934208"/>
              <a:ext cx="364775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6749711" y="1639679"/>
              <a:ext cx="0" cy="294529"/>
            </a:xfrm>
            <a:prstGeom prst="line">
              <a:avLst/>
            </a:prstGeom>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0241253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164" y="471073"/>
            <a:ext cx="8042276" cy="726995"/>
          </a:xfrm>
        </p:spPr>
        <p:txBody>
          <a:bodyPr/>
          <a:lstStyle/>
          <a:p>
            <a:r>
              <a:rPr lang="en-US" dirty="0" smtClean="0"/>
              <a:t>Run RLINE with AADT as inputs</a:t>
            </a:r>
            <a:endParaRPr lang="en-US" dirty="0"/>
          </a:p>
        </p:txBody>
      </p:sp>
      <p:sp>
        <p:nvSpPr>
          <p:cNvPr id="4" name="Text Box 26"/>
          <p:cNvSpPr txBox="1"/>
          <p:nvPr/>
        </p:nvSpPr>
        <p:spPr>
          <a:xfrm>
            <a:off x="3608685" y="4073978"/>
            <a:ext cx="1923808" cy="359273"/>
          </a:xfrm>
          <a:prstGeom prst="rect">
            <a:avLst/>
          </a:prstGeom>
          <a:solidFill>
            <a:schemeClr val="bg1">
              <a:lumMod val="65000"/>
            </a:schemeClr>
          </a:solidFill>
          <a:ln>
            <a:solidFill>
              <a:schemeClr val="tx1"/>
            </a:solid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marR="0" algn="ctr">
              <a:spcBef>
                <a:spcPts val="0"/>
              </a:spcBef>
              <a:spcAft>
                <a:spcPts val="0"/>
              </a:spcAft>
              <a:defRPr sz="1200" b="1" u="sng">
                <a:ea typeface="ＭＳ 明朝"/>
                <a:cs typeface="Times New Roman"/>
              </a:defRPr>
            </a:lvl1pPr>
          </a:lstStyle>
          <a:p>
            <a:r>
              <a:rPr lang="en-US" sz="2000" dirty="0">
                <a:solidFill>
                  <a:srgbClr val="660066"/>
                </a:solidFill>
              </a:rPr>
              <a:t>RLINE</a:t>
            </a:r>
          </a:p>
        </p:txBody>
      </p:sp>
      <p:sp>
        <p:nvSpPr>
          <p:cNvPr id="6" name="Text Box 26"/>
          <p:cNvSpPr txBox="1"/>
          <p:nvPr/>
        </p:nvSpPr>
        <p:spPr>
          <a:xfrm>
            <a:off x="129564" y="2207417"/>
            <a:ext cx="3086706" cy="777547"/>
          </a:xfrm>
          <a:prstGeom prst="rect">
            <a:avLst/>
          </a:prstGeom>
          <a:solidFill>
            <a:schemeClr val="accent1"/>
          </a:solidFill>
          <a:ln>
            <a:solidFill>
              <a:schemeClr val="tx1"/>
            </a:solid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marR="0" algn="ctr">
              <a:spcBef>
                <a:spcPts val="0"/>
              </a:spcBef>
              <a:spcAft>
                <a:spcPts val="0"/>
              </a:spcAft>
              <a:defRPr sz="1600" b="1">
                <a:solidFill>
                  <a:srgbClr val="FF0000"/>
                </a:solidFill>
                <a:ea typeface="ＭＳ 明朝"/>
                <a:cs typeface="Times New Roman"/>
              </a:defRPr>
            </a:lvl1pPr>
          </a:lstStyle>
          <a:p>
            <a:r>
              <a:rPr lang="en-US" dirty="0">
                <a:solidFill>
                  <a:srgbClr val="FFFF00"/>
                </a:solidFill>
              </a:rPr>
              <a:t>Link data NFC=N</a:t>
            </a:r>
          </a:p>
          <a:p>
            <a:r>
              <a:rPr lang="en-US" dirty="0">
                <a:solidFill>
                  <a:srgbClr val="FFFF00"/>
                </a:solidFill>
              </a:rPr>
              <a:t>N=1, 2, 6, 7, …19</a:t>
            </a:r>
          </a:p>
          <a:p>
            <a:r>
              <a:rPr lang="en-US" dirty="0">
                <a:solidFill>
                  <a:srgbClr val="FFFF00"/>
                </a:solidFill>
              </a:rPr>
              <a:t>AADT as emission rate</a:t>
            </a:r>
          </a:p>
        </p:txBody>
      </p:sp>
      <p:sp>
        <p:nvSpPr>
          <p:cNvPr id="7" name="Text Box 26"/>
          <p:cNvSpPr txBox="1"/>
          <p:nvPr/>
        </p:nvSpPr>
        <p:spPr>
          <a:xfrm>
            <a:off x="3540626" y="2428664"/>
            <a:ext cx="1923808" cy="359273"/>
          </a:xfrm>
          <a:prstGeom prst="rect">
            <a:avLst/>
          </a:prstGeom>
          <a:solidFill>
            <a:schemeClr val="accent1"/>
          </a:solidFill>
          <a:ln>
            <a:solidFill>
              <a:schemeClr val="tx1"/>
            </a:solid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marR="0" algn="ctr">
              <a:spcBef>
                <a:spcPts val="0"/>
              </a:spcBef>
              <a:spcAft>
                <a:spcPts val="0"/>
              </a:spcAft>
              <a:defRPr sz="1000" b="1" u="sng">
                <a:solidFill>
                  <a:schemeClr val="accent4">
                    <a:lumMod val="60000"/>
                    <a:lumOff val="40000"/>
                  </a:schemeClr>
                </a:solidFill>
                <a:effectLst/>
                <a:ea typeface="ＭＳ 明朝"/>
                <a:cs typeface="Times New Roman"/>
              </a:defRPr>
            </a:lvl1pPr>
          </a:lstStyle>
          <a:p>
            <a:r>
              <a:rPr lang="en-US" sz="2000" dirty="0">
                <a:solidFill>
                  <a:srgbClr val="CCFFCC"/>
                </a:solidFill>
              </a:rPr>
              <a:t>receptor file</a:t>
            </a:r>
          </a:p>
        </p:txBody>
      </p:sp>
      <p:sp>
        <p:nvSpPr>
          <p:cNvPr id="8" name="Text Box 26"/>
          <p:cNvSpPr txBox="1"/>
          <p:nvPr/>
        </p:nvSpPr>
        <p:spPr>
          <a:xfrm>
            <a:off x="5914441" y="2428664"/>
            <a:ext cx="1923808" cy="359273"/>
          </a:xfrm>
          <a:prstGeom prst="rect">
            <a:avLst/>
          </a:prstGeom>
          <a:solidFill>
            <a:schemeClr val="accent1"/>
          </a:solidFill>
          <a:ln>
            <a:solidFill>
              <a:schemeClr val="tx1"/>
            </a:solid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marR="0" algn="ctr">
              <a:spcBef>
                <a:spcPts val="0"/>
              </a:spcBef>
              <a:spcAft>
                <a:spcPts val="0"/>
              </a:spcAft>
              <a:defRPr sz="1000" b="1" u="sng">
                <a:solidFill>
                  <a:schemeClr val="accent4">
                    <a:lumMod val="60000"/>
                    <a:lumOff val="40000"/>
                  </a:schemeClr>
                </a:solidFill>
                <a:effectLst/>
                <a:ea typeface="ＭＳ 明朝"/>
                <a:cs typeface="Times New Roman"/>
              </a:defRPr>
            </a:lvl1pPr>
          </a:lstStyle>
          <a:p>
            <a:r>
              <a:rPr lang="en-US" sz="2000" dirty="0" smtClean="0">
                <a:solidFill>
                  <a:srgbClr val="CCFFCC"/>
                </a:solidFill>
              </a:rPr>
              <a:t>AERMET output</a:t>
            </a:r>
            <a:endParaRPr lang="en-US" sz="2000" dirty="0">
              <a:solidFill>
                <a:srgbClr val="CCFFCC"/>
              </a:solidFill>
            </a:endParaRPr>
          </a:p>
        </p:txBody>
      </p:sp>
      <p:cxnSp>
        <p:nvCxnSpPr>
          <p:cNvPr id="12" name="Straight Connector 11"/>
          <p:cNvCxnSpPr/>
          <p:nvPr/>
        </p:nvCxnSpPr>
        <p:spPr>
          <a:xfrm>
            <a:off x="1789289" y="3429000"/>
            <a:ext cx="508705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1789289" y="2984964"/>
            <a:ext cx="0" cy="444036"/>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a:endCxn id="4" idx="0"/>
          </p:cNvCxnSpPr>
          <p:nvPr/>
        </p:nvCxnSpPr>
        <p:spPr>
          <a:xfrm>
            <a:off x="4570589" y="3429000"/>
            <a:ext cx="0" cy="64497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a:endCxn id="22" idx="0"/>
          </p:cNvCxnSpPr>
          <p:nvPr/>
        </p:nvCxnSpPr>
        <p:spPr>
          <a:xfrm>
            <a:off x="4570589" y="4433251"/>
            <a:ext cx="3297" cy="97422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2" name="Text Box 26"/>
          <p:cNvSpPr txBox="1"/>
          <p:nvPr/>
        </p:nvSpPr>
        <p:spPr>
          <a:xfrm>
            <a:off x="3233330" y="5407478"/>
            <a:ext cx="2681111" cy="777547"/>
          </a:xfrm>
          <a:prstGeom prst="rect">
            <a:avLst/>
          </a:prstGeom>
          <a:solidFill>
            <a:schemeClr val="accent5"/>
          </a:solidFill>
          <a:ln>
            <a:solidFill>
              <a:schemeClr val="tx1"/>
            </a:solid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1600" b="1" dirty="0" smtClean="0">
                <a:solidFill>
                  <a:srgbClr val="FFFF00"/>
                </a:solidFill>
                <a:ea typeface="ＭＳ 明朝"/>
                <a:cs typeface="Times New Roman"/>
              </a:rPr>
              <a:t>AADT contribution</a:t>
            </a:r>
          </a:p>
          <a:p>
            <a:pPr marL="0" marR="0" algn="ctr">
              <a:spcBef>
                <a:spcPts val="0"/>
              </a:spcBef>
              <a:spcAft>
                <a:spcPts val="0"/>
              </a:spcAft>
            </a:pPr>
            <a:r>
              <a:rPr lang="en-US" sz="1600" b="1" dirty="0" smtClean="0">
                <a:solidFill>
                  <a:srgbClr val="FFFF00"/>
                </a:solidFill>
                <a:ea typeface="ＭＳ 明朝"/>
                <a:cs typeface="Times New Roman"/>
              </a:rPr>
              <a:t>Output</a:t>
            </a:r>
          </a:p>
          <a:p>
            <a:pPr marL="0" marR="0" algn="ctr">
              <a:spcBef>
                <a:spcPts val="0"/>
              </a:spcBef>
              <a:spcAft>
                <a:spcPts val="0"/>
              </a:spcAft>
            </a:pPr>
            <a:r>
              <a:rPr lang="en-US" sz="1600" b="1" dirty="0" smtClean="0">
                <a:solidFill>
                  <a:srgbClr val="FFFF00"/>
                </a:solidFill>
                <a:ea typeface="ＭＳ 明朝"/>
                <a:cs typeface="Times New Roman"/>
              </a:rPr>
              <a:t>NFC=1,…19</a:t>
            </a:r>
          </a:p>
        </p:txBody>
      </p:sp>
      <p:sp>
        <p:nvSpPr>
          <p:cNvPr id="29" name="Text Box 11"/>
          <p:cNvSpPr txBox="1"/>
          <p:nvPr/>
        </p:nvSpPr>
        <p:spPr>
          <a:xfrm>
            <a:off x="826137" y="1539956"/>
            <a:ext cx="1926304" cy="356152"/>
          </a:xfrm>
          <a:prstGeom prst="rect">
            <a:avLst/>
          </a:prstGeom>
          <a:solidFill>
            <a:schemeClr val="accent1"/>
          </a:solidFill>
          <a:ln>
            <a:solidFill>
              <a:schemeClr val="tx1"/>
            </a:solid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marR="0" algn="ctr">
              <a:spcBef>
                <a:spcPts val="0"/>
              </a:spcBef>
              <a:spcAft>
                <a:spcPts val="0"/>
              </a:spcAft>
              <a:defRPr sz="1000" b="1" u="sng">
                <a:solidFill>
                  <a:schemeClr val="accent4">
                    <a:lumMod val="60000"/>
                    <a:lumOff val="40000"/>
                  </a:schemeClr>
                </a:solidFill>
                <a:effectLst/>
                <a:ea typeface="ＭＳ 明朝"/>
                <a:cs typeface="Times New Roman"/>
              </a:defRPr>
            </a:lvl1pPr>
          </a:lstStyle>
          <a:p>
            <a:r>
              <a:rPr lang="en-US" sz="2000" dirty="0">
                <a:solidFill>
                  <a:srgbClr val="CCFFCC"/>
                </a:solidFill>
              </a:rPr>
              <a:t>AADT data</a:t>
            </a:r>
          </a:p>
        </p:txBody>
      </p:sp>
      <p:cxnSp>
        <p:nvCxnSpPr>
          <p:cNvPr id="31" name="Straight Arrow Connector 30"/>
          <p:cNvCxnSpPr/>
          <p:nvPr/>
        </p:nvCxnSpPr>
        <p:spPr>
          <a:xfrm>
            <a:off x="1789289" y="1896108"/>
            <a:ext cx="0" cy="31369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2275014" y="0"/>
            <a:ext cx="4601331" cy="276999"/>
          </a:xfrm>
          <a:prstGeom prst="rect">
            <a:avLst/>
          </a:prstGeom>
        </p:spPr>
        <p:txBody>
          <a:bodyPr wrap="square">
            <a:spAutoFit/>
          </a:bodyPr>
          <a:lstStyle/>
          <a:p>
            <a:r>
              <a:rPr lang="en-US" sz="1200" dirty="0" smtClean="0">
                <a:solidFill>
                  <a:srgbClr val="0000FF"/>
                </a:solidFill>
              </a:rPr>
              <a:t>Step 1</a:t>
            </a:r>
            <a:r>
              <a:rPr lang="en-US" sz="1200" dirty="0">
                <a:solidFill>
                  <a:srgbClr val="0000FF"/>
                </a:solidFill>
              </a:rPr>
              <a:t>: </a:t>
            </a:r>
            <a:r>
              <a:rPr lang="en-US" sz="1200" dirty="0" smtClean="0">
                <a:solidFill>
                  <a:srgbClr val="0000FF"/>
                </a:solidFill>
              </a:rPr>
              <a:t>RLINE-AADT-STAR     </a:t>
            </a:r>
            <a:r>
              <a:rPr lang="en-US" sz="1200" dirty="0" smtClean="0">
                <a:solidFill>
                  <a:srgbClr val="2F97B5"/>
                </a:solidFill>
              </a:rPr>
              <a:t>Step </a:t>
            </a:r>
            <a:r>
              <a:rPr lang="en-US" sz="1200" dirty="0">
                <a:solidFill>
                  <a:srgbClr val="2F97B5"/>
                </a:solidFill>
              </a:rPr>
              <a:t>2</a:t>
            </a:r>
            <a:r>
              <a:rPr lang="en-US" sz="1200" dirty="0" smtClean="0">
                <a:solidFill>
                  <a:srgbClr val="2F97B5"/>
                </a:solidFill>
              </a:rPr>
              <a:t>: STOK     Step 3: Hybrid</a:t>
            </a:r>
            <a:endParaRPr lang="en-US" sz="1200" dirty="0">
              <a:solidFill>
                <a:srgbClr val="2F97B5"/>
              </a:solidFill>
            </a:endParaRPr>
          </a:p>
        </p:txBody>
      </p:sp>
      <p:cxnSp>
        <p:nvCxnSpPr>
          <p:cNvPr id="23" name="Straight Connector 22"/>
          <p:cNvCxnSpPr/>
          <p:nvPr/>
        </p:nvCxnSpPr>
        <p:spPr>
          <a:xfrm>
            <a:off x="4570589" y="2757292"/>
            <a:ext cx="0" cy="671708"/>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6876345" y="2795856"/>
            <a:ext cx="0" cy="633144"/>
          </a:xfrm>
          <a:prstGeom prst="line">
            <a:avLst/>
          </a:prstGeom>
        </p:spPr>
        <p:style>
          <a:lnRef idx="2">
            <a:schemeClr val="accent1"/>
          </a:lnRef>
          <a:fillRef idx="0">
            <a:schemeClr val="accent1"/>
          </a:fillRef>
          <a:effectRef idx="1">
            <a:schemeClr val="accent1"/>
          </a:effectRef>
          <a:fontRef idx="minor">
            <a:schemeClr val="tx1"/>
          </a:fontRef>
        </p:style>
      </p:cxnSp>
      <p:sp>
        <p:nvSpPr>
          <p:cNvPr id="37" name="Slide Number Placeholder 3"/>
          <p:cNvSpPr txBox="1">
            <a:spLocks/>
          </p:cNvSpPr>
          <p:nvPr/>
        </p:nvSpPr>
        <p:spPr>
          <a:xfrm>
            <a:off x="8096251" y="6279109"/>
            <a:ext cx="990600" cy="365125"/>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1pPr>
            <a:lvl2pPr marL="457200"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2pPr>
            <a:lvl3pPr marL="914400"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3pPr>
            <a:lvl4pPr marL="1371600"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4pPr>
            <a:lvl5pPr marL="1828800" algn="l" defTabSz="457200" rtl="0" fontAlgn="base">
              <a:spcBef>
                <a:spcPct val="0"/>
              </a:spcBef>
              <a:spcAft>
                <a:spcPct val="0"/>
              </a:spcAft>
              <a:defRPr kern="1200">
                <a:solidFill>
                  <a:schemeClr val="tx1"/>
                </a:solidFill>
                <a:latin typeface="Calibri" charset="0"/>
                <a:ea typeface="ヒラギノ角ゴ Pro W3" charset="0"/>
                <a:cs typeface="ヒラギノ角ゴ Pro W3" charset="0"/>
              </a:defRPr>
            </a:lvl5pPr>
            <a:lvl6pPr marL="2286000" algn="l" defTabSz="457200" rtl="0" eaLnBrk="1" latinLnBrk="0" hangingPunct="1">
              <a:defRPr kern="1200">
                <a:solidFill>
                  <a:schemeClr val="tx1"/>
                </a:solidFill>
                <a:latin typeface="Calibri" charset="0"/>
                <a:ea typeface="ヒラギノ角ゴ Pro W3" charset="0"/>
                <a:cs typeface="ヒラギノ角ゴ Pro W3" charset="0"/>
              </a:defRPr>
            </a:lvl6pPr>
            <a:lvl7pPr marL="2743200" algn="l" defTabSz="457200" rtl="0" eaLnBrk="1" latinLnBrk="0" hangingPunct="1">
              <a:defRPr kern="1200">
                <a:solidFill>
                  <a:schemeClr val="tx1"/>
                </a:solidFill>
                <a:latin typeface="Calibri" charset="0"/>
                <a:ea typeface="ヒラギノ角ゴ Pro W3" charset="0"/>
                <a:cs typeface="ヒラギノ角ゴ Pro W3" charset="0"/>
              </a:defRPr>
            </a:lvl7pPr>
            <a:lvl8pPr marL="3200400" algn="l" defTabSz="457200" rtl="0" eaLnBrk="1" latinLnBrk="0" hangingPunct="1">
              <a:defRPr kern="1200">
                <a:solidFill>
                  <a:schemeClr val="tx1"/>
                </a:solidFill>
                <a:latin typeface="Calibri" charset="0"/>
                <a:ea typeface="ヒラギノ角ゴ Pro W3" charset="0"/>
                <a:cs typeface="ヒラギノ角ゴ Pro W3" charset="0"/>
              </a:defRPr>
            </a:lvl8pPr>
            <a:lvl9pPr marL="3657600" algn="l" defTabSz="457200" rtl="0" eaLnBrk="1" latinLnBrk="0" hangingPunct="1">
              <a:defRPr kern="1200">
                <a:solidFill>
                  <a:schemeClr val="tx1"/>
                </a:solidFill>
                <a:latin typeface="Calibri" charset="0"/>
                <a:ea typeface="ヒラギノ角ゴ Pro W3" charset="0"/>
                <a:cs typeface="ヒラギノ角ゴ Pro W3" charset="0"/>
              </a:defRPr>
            </a:lvl9pPr>
          </a:lstStyle>
          <a:p>
            <a:fld id="{7F5CE407-6216-4202-80E4-A30DC2F709B2}" type="slidenum">
              <a:rPr lang="en-US" smtClean="0"/>
              <a:pPr/>
              <a:t>8</a:t>
            </a:fld>
            <a:endParaRPr lang="en-US" dirty="0"/>
          </a:p>
        </p:txBody>
      </p:sp>
    </p:spTree>
    <p:extLst>
      <p:ext uri="{BB962C8B-B14F-4D97-AF65-F5344CB8AC3E}">
        <p14:creationId xmlns:p14="http://schemas.microsoft.com/office/powerpoint/2010/main" val="137558384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8648700" y="6473222"/>
            <a:ext cx="495300" cy="384778"/>
          </a:xfrm>
          <a:prstGeom prst="rect">
            <a:avLst/>
          </a:prstGeom>
        </p:spPr>
        <p:txBody>
          <a:bodyPr/>
          <a:lstStyle/>
          <a:p>
            <a:fld id="{7F5CE407-6216-4202-80E4-A30DC2F709B2}" type="slidenum">
              <a:rPr lang="en-US" smtClean="0"/>
              <a:pPr/>
              <a:t>9</a:t>
            </a:fld>
            <a:endParaRPr lang="en-US" dirty="0"/>
          </a:p>
        </p:txBody>
      </p:sp>
      <p:sp>
        <p:nvSpPr>
          <p:cNvPr id="5" name="Text Box 11"/>
          <p:cNvSpPr txBox="1"/>
          <p:nvPr/>
        </p:nvSpPr>
        <p:spPr>
          <a:xfrm>
            <a:off x="4095865" y="1139220"/>
            <a:ext cx="1926304" cy="356152"/>
          </a:xfrm>
          <a:prstGeom prst="rect">
            <a:avLst/>
          </a:prstGeom>
          <a:solidFill>
            <a:schemeClr val="accent1"/>
          </a:solidFill>
          <a:ln>
            <a:solidFill>
              <a:schemeClr val="tx1"/>
            </a:solid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marR="0" algn="ctr">
              <a:spcBef>
                <a:spcPts val="0"/>
              </a:spcBef>
              <a:spcAft>
                <a:spcPts val="0"/>
              </a:spcAft>
              <a:defRPr sz="1000" b="1" u="sng">
                <a:solidFill>
                  <a:schemeClr val="accent4">
                    <a:lumMod val="60000"/>
                    <a:lumOff val="40000"/>
                  </a:schemeClr>
                </a:solidFill>
                <a:effectLst/>
                <a:ea typeface="ＭＳ 明朝"/>
                <a:cs typeface="Times New Roman"/>
              </a:defRPr>
            </a:lvl1pPr>
          </a:lstStyle>
          <a:p>
            <a:r>
              <a:rPr lang="en-US" sz="2000" dirty="0">
                <a:solidFill>
                  <a:srgbClr val="CCFFCC"/>
                </a:solidFill>
              </a:rPr>
              <a:t>Fleet data</a:t>
            </a:r>
          </a:p>
        </p:txBody>
      </p:sp>
      <p:sp>
        <p:nvSpPr>
          <p:cNvPr id="6" name="Text Box 17"/>
          <p:cNvSpPr txBox="1"/>
          <p:nvPr/>
        </p:nvSpPr>
        <p:spPr>
          <a:xfrm>
            <a:off x="6935099" y="600310"/>
            <a:ext cx="1800018" cy="359273"/>
          </a:xfrm>
          <a:prstGeom prst="rect">
            <a:avLst/>
          </a:prstGeom>
          <a:solidFill>
            <a:schemeClr val="accent1"/>
          </a:solidFill>
          <a:ln>
            <a:solidFill>
              <a:schemeClr val="tx1"/>
            </a:solid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2000" b="1" u="sng" dirty="0" smtClean="0">
                <a:solidFill>
                  <a:srgbClr val="CCFFCC"/>
                </a:solidFill>
                <a:effectLst/>
                <a:ea typeface="ＭＳ 明朝"/>
                <a:cs typeface="Times New Roman"/>
              </a:rPr>
              <a:t>MOVES EF Jan</a:t>
            </a:r>
            <a:endParaRPr lang="en-US" sz="2000" dirty="0">
              <a:solidFill>
                <a:srgbClr val="CCFFCC"/>
              </a:solidFill>
              <a:effectLst/>
              <a:ea typeface="ＭＳ 明朝"/>
              <a:cs typeface="Times New Roman"/>
            </a:endParaRPr>
          </a:p>
        </p:txBody>
      </p:sp>
      <p:sp>
        <p:nvSpPr>
          <p:cNvPr id="7" name="Text Box 17"/>
          <p:cNvSpPr txBox="1"/>
          <p:nvPr/>
        </p:nvSpPr>
        <p:spPr>
          <a:xfrm>
            <a:off x="4100043" y="2553017"/>
            <a:ext cx="2423880" cy="359273"/>
          </a:xfrm>
          <a:prstGeom prst="rect">
            <a:avLst/>
          </a:prstGeom>
          <a:solidFill>
            <a:schemeClr val="accent1"/>
          </a:solidFill>
          <a:ln>
            <a:solidFill>
              <a:schemeClr val="tx1"/>
            </a:solid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marR="0" algn="ctr">
              <a:spcBef>
                <a:spcPts val="0"/>
              </a:spcBef>
              <a:spcAft>
                <a:spcPts val="0"/>
              </a:spcAft>
              <a:defRPr sz="1000" b="1" u="sng">
                <a:solidFill>
                  <a:schemeClr val="accent4">
                    <a:lumMod val="60000"/>
                    <a:lumOff val="40000"/>
                  </a:schemeClr>
                </a:solidFill>
                <a:effectLst/>
                <a:ea typeface="ＭＳ 明朝"/>
                <a:cs typeface="Times New Roman"/>
              </a:defRPr>
            </a:lvl1pPr>
          </a:lstStyle>
          <a:p>
            <a:r>
              <a:rPr lang="en-US" sz="1800" dirty="0" smtClean="0">
                <a:solidFill>
                  <a:srgbClr val="CCFFCC"/>
                </a:solidFill>
              </a:rPr>
              <a:t>EF summer </a:t>
            </a:r>
            <a:r>
              <a:rPr lang="en-US" sz="1800" dirty="0">
                <a:solidFill>
                  <a:srgbClr val="CCFFCC"/>
                </a:solidFill>
              </a:rPr>
              <a:t>combined</a:t>
            </a:r>
          </a:p>
        </p:txBody>
      </p:sp>
      <p:sp>
        <p:nvSpPr>
          <p:cNvPr id="8" name="Text Box 17"/>
          <p:cNvSpPr txBox="1"/>
          <p:nvPr/>
        </p:nvSpPr>
        <p:spPr>
          <a:xfrm>
            <a:off x="4100043" y="1594757"/>
            <a:ext cx="1926303" cy="359273"/>
          </a:xfrm>
          <a:prstGeom prst="rect">
            <a:avLst/>
          </a:prstGeom>
          <a:solidFill>
            <a:schemeClr val="accent1"/>
          </a:solidFill>
          <a:ln>
            <a:solidFill>
              <a:schemeClr val="tx1"/>
            </a:solid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marR="0" algn="ctr">
              <a:spcBef>
                <a:spcPts val="0"/>
              </a:spcBef>
              <a:spcAft>
                <a:spcPts val="0"/>
              </a:spcAft>
              <a:defRPr sz="1000" b="1" u="sng">
                <a:solidFill>
                  <a:schemeClr val="accent4">
                    <a:lumMod val="60000"/>
                    <a:lumOff val="40000"/>
                  </a:schemeClr>
                </a:solidFill>
                <a:effectLst/>
                <a:ea typeface="ＭＳ 明朝"/>
                <a:cs typeface="Times New Roman"/>
              </a:defRPr>
            </a:lvl1pPr>
          </a:lstStyle>
          <a:p>
            <a:r>
              <a:rPr lang="en-US" sz="1600" dirty="0">
                <a:solidFill>
                  <a:srgbClr val="CCFFCC"/>
                </a:solidFill>
              </a:rPr>
              <a:t>MOVES speed data</a:t>
            </a:r>
          </a:p>
        </p:txBody>
      </p:sp>
      <p:sp>
        <p:nvSpPr>
          <p:cNvPr id="9" name="Text Box 26"/>
          <p:cNvSpPr txBox="1"/>
          <p:nvPr/>
        </p:nvSpPr>
        <p:spPr>
          <a:xfrm>
            <a:off x="2090270" y="3961685"/>
            <a:ext cx="2263566" cy="344540"/>
          </a:xfrm>
          <a:prstGeom prst="rect">
            <a:avLst/>
          </a:prstGeom>
          <a:solidFill>
            <a:schemeClr val="bg1">
              <a:lumMod val="65000"/>
            </a:schemeClr>
          </a:solidFill>
          <a:ln>
            <a:solidFill>
              <a:schemeClr val="tx1"/>
            </a:solid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1400" b="1" u="sng" dirty="0" smtClean="0">
                <a:solidFill>
                  <a:srgbClr val="660066"/>
                </a:solidFill>
                <a:ea typeface="ＭＳ 明朝"/>
                <a:cs typeface="Times New Roman"/>
              </a:rPr>
              <a:t>MATLAB</a:t>
            </a:r>
            <a:r>
              <a:rPr lang="en-US" sz="1400" b="1" u="sng" dirty="0" smtClean="0">
                <a:solidFill>
                  <a:srgbClr val="660066"/>
                </a:solidFill>
                <a:effectLst/>
                <a:ea typeface="ＭＳ 明朝"/>
                <a:cs typeface="Times New Roman"/>
              </a:rPr>
              <a:t> Post Processor</a:t>
            </a:r>
            <a:endParaRPr lang="en-US" sz="1400" dirty="0">
              <a:solidFill>
                <a:srgbClr val="660066"/>
              </a:solidFill>
              <a:effectLst/>
              <a:ea typeface="ＭＳ 明朝"/>
              <a:cs typeface="Times New Roman"/>
            </a:endParaRPr>
          </a:p>
        </p:txBody>
      </p:sp>
      <p:sp>
        <p:nvSpPr>
          <p:cNvPr id="10" name="Text Box 26"/>
          <p:cNvSpPr txBox="1"/>
          <p:nvPr/>
        </p:nvSpPr>
        <p:spPr>
          <a:xfrm>
            <a:off x="2275014" y="4851500"/>
            <a:ext cx="1923808" cy="1039002"/>
          </a:xfrm>
          <a:prstGeom prst="rect">
            <a:avLst/>
          </a:prstGeom>
          <a:solidFill>
            <a:schemeClr val="accent5"/>
          </a:solidFill>
          <a:ln>
            <a:solidFill>
              <a:schemeClr val="tx1"/>
            </a:solid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marR="0" algn="ctr">
              <a:spcBef>
                <a:spcPts val="0"/>
              </a:spcBef>
              <a:spcAft>
                <a:spcPts val="0"/>
              </a:spcAft>
              <a:defRPr sz="1600" b="1">
                <a:solidFill>
                  <a:srgbClr val="FF0000"/>
                </a:solidFill>
                <a:ea typeface="ＭＳ 明朝"/>
                <a:cs typeface="Times New Roman"/>
              </a:defRPr>
            </a:lvl1pPr>
          </a:lstStyle>
          <a:p>
            <a:r>
              <a:rPr lang="en-US" dirty="0">
                <a:solidFill>
                  <a:srgbClr val="FFFF00"/>
                </a:solidFill>
              </a:rPr>
              <a:t>Hourly concentration </a:t>
            </a:r>
            <a:r>
              <a:rPr lang="en-US" dirty="0" smtClean="0">
                <a:solidFill>
                  <a:srgbClr val="FFFF00"/>
                </a:solidFill>
              </a:rPr>
              <a:t>outputs</a:t>
            </a:r>
            <a:endParaRPr lang="en-US" dirty="0">
              <a:solidFill>
                <a:srgbClr val="FFFF00"/>
              </a:solidFill>
            </a:endParaRPr>
          </a:p>
          <a:p>
            <a:r>
              <a:rPr lang="en-US" dirty="0">
                <a:solidFill>
                  <a:srgbClr val="FFFF00"/>
                </a:solidFill>
              </a:rPr>
              <a:t>NFC=1, …19</a:t>
            </a:r>
          </a:p>
        </p:txBody>
      </p:sp>
      <p:cxnSp>
        <p:nvCxnSpPr>
          <p:cNvPr id="11" name="Straight Arrow Connector 10"/>
          <p:cNvCxnSpPr/>
          <p:nvPr/>
        </p:nvCxnSpPr>
        <p:spPr>
          <a:xfrm>
            <a:off x="2966400" y="1644404"/>
            <a:ext cx="0" cy="229923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3771509" y="1316303"/>
            <a:ext cx="32435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3771509" y="1774645"/>
            <a:ext cx="32435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3771509" y="2225023"/>
            <a:ext cx="32435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3771509" y="2705427"/>
            <a:ext cx="32435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3765201" y="1311030"/>
            <a:ext cx="0" cy="1394397"/>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3440845" y="2014847"/>
            <a:ext cx="32435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3445243" y="2012048"/>
            <a:ext cx="0" cy="196437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9" name="Text Box 17"/>
          <p:cNvSpPr txBox="1"/>
          <p:nvPr/>
        </p:nvSpPr>
        <p:spPr>
          <a:xfrm>
            <a:off x="6935097" y="3961685"/>
            <a:ext cx="1800018" cy="359273"/>
          </a:xfrm>
          <a:prstGeom prst="rect">
            <a:avLst/>
          </a:prstGeom>
          <a:solidFill>
            <a:schemeClr val="accent1"/>
          </a:solidFill>
          <a:ln>
            <a:solidFill>
              <a:schemeClr val="tx1"/>
            </a:solid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marR="0" algn="ctr">
              <a:spcBef>
                <a:spcPts val="0"/>
              </a:spcBef>
              <a:spcAft>
                <a:spcPts val="0"/>
              </a:spcAft>
              <a:defRPr sz="1000" b="1" u="sng">
                <a:solidFill>
                  <a:schemeClr val="accent4">
                    <a:lumMod val="60000"/>
                    <a:lumOff val="40000"/>
                  </a:schemeClr>
                </a:solidFill>
                <a:effectLst/>
                <a:ea typeface="ＭＳ 明朝"/>
                <a:cs typeface="Times New Roman"/>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sz="2000" dirty="0" smtClean="0">
                <a:solidFill>
                  <a:srgbClr val="CCFFCC"/>
                </a:solidFill>
              </a:rPr>
              <a:t>MOVES EF Jul</a:t>
            </a:r>
            <a:endParaRPr lang="en-US" sz="2000" dirty="0">
              <a:solidFill>
                <a:srgbClr val="CCFFCC"/>
              </a:solidFill>
            </a:endParaRPr>
          </a:p>
        </p:txBody>
      </p:sp>
      <p:sp>
        <p:nvSpPr>
          <p:cNvPr id="22" name="Text Box 17"/>
          <p:cNvSpPr txBox="1"/>
          <p:nvPr/>
        </p:nvSpPr>
        <p:spPr>
          <a:xfrm>
            <a:off x="6935099" y="1240400"/>
            <a:ext cx="891513" cy="359273"/>
          </a:xfrm>
          <a:prstGeom prst="rect">
            <a:avLst/>
          </a:prstGeom>
          <a:solidFill>
            <a:schemeClr val="accent1"/>
          </a:solidFill>
          <a:ln>
            <a:solidFill>
              <a:schemeClr val="tx1"/>
            </a:solid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marR="0" algn="ctr">
              <a:spcBef>
                <a:spcPts val="0"/>
              </a:spcBef>
              <a:spcAft>
                <a:spcPts val="0"/>
              </a:spcAft>
              <a:defRPr sz="1000" b="1" u="sng">
                <a:solidFill>
                  <a:schemeClr val="accent4">
                    <a:lumMod val="60000"/>
                    <a:lumOff val="40000"/>
                  </a:schemeClr>
                </a:solidFill>
                <a:effectLst/>
                <a:ea typeface="ＭＳ 明朝"/>
                <a:cs typeface="Times New Roman"/>
              </a:defRPr>
            </a:lvl1pPr>
          </a:lstStyle>
          <a:p>
            <a:r>
              <a:rPr lang="en-US" sz="1400" dirty="0">
                <a:solidFill>
                  <a:srgbClr val="CCFFCC"/>
                </a:solidFill>
              </a:rPr>
              <a:t>summed</a:t>
            </a:r>
          </a:p>
        </p:txBody>
      </p:sp>
      <p:sp>
        <p:nvSpPr>
          <p:cNvPr id="23" name="Text Box 17"/>
          <p:cNvSpPr txBox="1"/>
          <p:nvPr/>
        </p:nvSpPr>
        <p:spPr>
          <a:xfrm>
            <a:off x="7897906" y="1240400"/>
            <a:ext cx="990600" cy="359273"/>
          </a:xfrm>
          <a:prstGeom prst="rect">
            <a:avLst/>
          </a:prstGeom>
          <a:solidFill>
            <a:schemeClr val="accent1"/>
          </a:solidFill>
          <a:ln>
            <a:solidFill>
              <a:schemeClr val="tx1"/>
            </a:solid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marR="0" algn="ctr">
              <a:spcBef>
                <a:spcPts val="0"/>
              </a:spcBef>
              <a:spcAft>
                <a:spcPts val="0"/>
              </a:spcAft>
              <a:defRPr sz="1000" b="1" u="sng">
                <a:solidFill>
                  <a:schemeClr val="accent4">
                    <a:lumMod val="60000"/>
                    <a:lumOff val="40000"/>
                  </a:schemeClr>
                </a:solidFill>
                <a:effectLst/>
                <a:ea typeface="ＭＳ 明朝"/>
                <a:cs typeface="Times New Roman"/>
              </a:defRPr>
            </a:lvl1pPr>
          </a:lstStyle>
          <a:p>
            <a:r>
              <a:rPr lang="en-US" sz="1400" dirty="0">
                <a:solidFill>
                  <a:srgbClr val="CCFFCC"/>
                </a:solidFill>
              </a:rPr>
              <a:t>refueling</a:t>
            </a:r>
          </a:p>
        </p:txBody>
      </p:sp>
      <p:cxnSp>
        <p:nvCxnSpPr>
          <p:cNvPr id="24" name="Straight Connector 23"/>
          <p:cNvCxnSpPr/>
          <p:nvPr/>
        </p:nvCxnSpPr>
        <p:spPr>
          <a:xfrm>
            <a:off x="7327004" y="1113659"/>
            <a:ext cx="0" cy="129126"/>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8365708" y="1113659"/>
            <a:ext cx="0" cy="129126"/>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7826615" y="968719"/>
            <a:ext cx="0" cy="129126"/>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7327004" y="1106981"/>
            <a:ext cx="1038704" cy="245"/>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7327002" y="3685373"/>
            <a:ext cx="0" cy="129126"/>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8365706" y="3694509"/>
            <a:ext cx="0" cy="129126"/>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7826613" y="3814513"/>
            <a:ext cx="0" cy="129126"/>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V="1">
            <a:off x="7327002" y="3815735"/>
            <a:ext cx="1038704" cy="245"/>
          </a:xfrm>
          <a:prstGeom prst="line">
            <a:avLst/>
          </a:prstGeom>
        </p:spPr>
        <p:style>
          <a:lnRef idx="2">
            <a:schemeClr val="accent1"/>
          </a:lnRef>
          <a:fillRef idx="0">
            <a:schemeClr val="accent1"/>
          </a:fillRef>
          <a:effectRef idx="1">
            <a:schemeClr val="accent1"/>
          </a:effectRef>
          <a:fontRef idx="minor">
            <a:schemeClr val="tx1"/>
          </a:fontRef>
        </p:style>
      </p:cxnSp>
      <p:sp>
        <p:nvSpPr>
          <p:cNvPr id="32" name="Text Box 17"/>
          <p:cNvSpPr txBox="1"/>
          <p:nvPr/>
        </p:nvSpPr>
        <p:spPr>
          <a:xfrm>
            <a:off x="4100043" y="2078501"/>
            <a:ext cx="2423880" cy="359273"/>
          </a:xfrm>
          <a:prstGeom prst="rect">
            <a:avLst/>
          </a:prstGeom>
          <a:solidFill>
            <a:schemeClr val="accent1"/>
          </a:solidFill>
          <a:ln>
            <a:solidFill>
              <a:schemeClr val="tx1"/>
            </a:solid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marR="0" algn="ctr">
              <a:spcBef>
                <a:spcPts val="0"/>
              </a:spcBef>
              <a:spcAft>
                <a:spcPts val="0"/>
              </a:spcAft>
              <a:defRPr sz="1000" b="1" u="sng">
                <a:solidFill>
                  <a:schemeClr val="accent4">
                    <a:lumMod val="60000"/>
                    <a:lumOff val="40000"/>
                  </a:schemeClr>
                </a:solidFill>
                <a:effectLst/>
                <a:ea typeface="ＭＳ 明朝"/>
                <a:cs typeface="Times New Roman"/>
              </a:defRPr>
            </a:lvl1pPr>
          </a:lstStyle>
          <a:p>
            <a:r>
              <a:rPr lang="en-US" sz="2000" dirty="0" smtClean="0">
                <a:solidFill>
                  <a:srgbClr val="CCFFCC"/>
                </a:solidFill>
              </a:rPr>
              <a:t>EF winter combined</a:t>
            </a:r>
            <a:endParaRPr lang="en-US" sz="2000" dirty="0">
              <a:solidFill>
                <a:srgbClr val="CCFFCC"/>
              </a:solidFill>
            </a:endParaRPr>
          </a:p>
        </p:txBody>
      </p:sp>
      <p:sp>
        <p:nvSpPr>
          <p:cNvPr id="33" name="Text Box 17"/>
          <p:cNvSpPr txBox="1"/>
          <p:nvPr/>
        </p:nvSpPr>
        <p:spPr>
          <a:xfrm>
            <a:off x="6861372" y="2267317"/>
            <a:ext cx="1930481" cy="359273"/>
          </a:xfrm>
          <a:prstGeom prst="rect">
            <a:avLst/>
          </a:prstGeom>
          <a:solidFill>
            <a:schemeClr val="bg1">
              <a:lumMod val="65000"/>
            </a:schemeClr>
          </a:solidFill>
          <a:ln>
            <a:solidFill>
              <a:schemeClr val="tx1"/>
            </a:solid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marR="0" algn="ctr">
              <a:spcBef>
                <a:spcPts val="0"/>
              </a:spcBef>
              <a:spcAft>
                <a:spcPts val="0"/>
              </a:spcAft>
              <a:defRPr sz="1200" b="1" u="sng">
                <a:ea typeface="ＭＳ 明朝"/>
                <a:cs typeface="Times New Roman"/>
              </a:defRPr>
            </a:lvl1pPr>
          </a:lstStyle>
          <a:p>
            <a:r>
              <a:rPr lang="en-US" sz="1400" dirty="0"/>
              <a:t>MATLAB preprocessor</a:t>
            </a:r>
          </a:p>
        </p:txBody>
      </p:sp>
      <p:cxnSp>
        <p:nvCxnSpPr>
          <p:cNvPr id="34" name="Straight Connector 33"/>
          <p:cNvCxnSpPr/>
          <p:nvPr/>
        </p:nvCxnSpPr>
        <p:spPr>
          <a:xfrm>
            <a:off x="7332219" y="3175563"/>
            <a:ext cx="0" cy="129126"/>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8370923" y="3175563"/>
            <a:ext cx="0" cy="129126"/>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V="1">
            <a:off x="7332219" y="3168885"/>
            <a:ext cx="1038704" cy="245"/>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7327004" y="1598358"/>
            <a:ext cx="0" cy="129126"/>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8365708" y="1607494"/>
            <a:ext cx="0" cy="129126"/>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V="1">
            <a:off x="7327004" y="1728720"/>
            <a:ext cx="1038704" cy="245"/>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a:endCxn id="33" idx="0"/>
          </p:cNvCxnSpPr>
          <p:nvPr/>
        </p:nvCxnSpPr>
        <p:spPr>
          <a:xfrm flipH="1">
            <a:off x="7826613" y="1747237"/>
            <a:ext cx="1330" cy="52008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a:endCxn id="33" idx="2"/>
          </p:cNvCxnSpPr>
          <p:nvPr/>
        </p:nvCxnSpPr>
        <p:spPr>
          <a:xfrm flipH="1" flipV="1">
            <a:off x="7826613" y="2626590"/>
            <a:ext cx="1330" cy="54897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6701602" y="2242027"/>
            <a:ext cx="0" cy="490627"/>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H="1">
            <a:off x="6717462" y="2465984"/>
            <a:ext cx="14391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flipH="1">
            <a:off x="6495203" y="2253578"/>
            <a:ext cx="206399"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flipH="1">
            <a:off x="6505649" y="2732654"/>
            <a:ext cx="206399"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6" name="Rectangle 45"/>
          <p:cNvSpPr/>
          <p:nvPr/>
        </p:nvSpPr>
        <p:spPr>
          <a:xfrm>
            <a:off x="3942361" y="976004"/>
            <a:ext cx="2691207" cy="2070398"/>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Text Box 26"/>
          <p:cNvSpPr txBox="1"/>
          <p:nvPr/>
        </p:nvSpPr>
        <p:spPr>
          <a:xfrm>
            <a:off x="4133540" y="552376"/>
            <a:ext cx="2082638" cy="423628"/>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b="1" dirty="0" smtClean="0">
                <a:solidFill>
                  <a:srgbClr val="FF0000"/>
                </a:solidFill>
                <a:effectLst/>
                <a:ea typeface="ＭＳ 明朝"/>
                <a:cs typeface="Times New Roman"/>
              </a:rPr>
              <a:t>Traffic inputs</a:t>
            </a:r>
            <a:endParaRPr lang="en-US" dirty="0">
              <a:solidFill>
                <a:srgbClr val="FF0000"/>
              </a:solidFill>
              <a:effectLst/>
              <a:ea typeface="ＭＳ 明朝"/>
              <a:cs typeface="Times New Roman"/>
            </a:endParaRPr>
          </a:p>
        </p:txBody>
      </p:sp>
      <p:sp>
        <p:nvSpPr>
          <p:cNvPr id="48" name="Text Box 26"/>
          <p:cNvSpPr txBox="1"/>
          <p:nvPr/>
        </p:nvSpPr>
        <p:spPr>
          <a:xfrm>
            <a:off x="6732981" y="4430170"/>
            <a:ext cx="2189923" cy="423628"/>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b="1" dirty="0" smtClean="0">
                <a:solidFill>
                  <a:srgbClr val="FF0000"/>
                </a:solidFill>
                <a:effectLst/>
                <a:ea typeface="ＭＳ 明朝"/>
                <a:cs typeface="Times New Roman"/>
              </a:rPr>
              <a:t>Emission factor input</a:t>
            </a:r>
            <a:endParaRPr lang="en-US" dirty="0">
              <a:solidFill>
                <a:srgbClr val="FF0000"/>
              </a:solidFill>
              <a:effectLst/>
              <a:ea typeface="ＭＳ 明朝"/>
              <a:cs typeface="Times New Roman"/>
            </a:endParaRPr>
          </a:p>
        </p:txBody>
      </p:sp>
      <p:sp>
        <p:nvSpPr>
          <p:cNvPr id="49" name="Rectangle 48"/>
          <p:cNvSpPr/>
          <p:nvPr/>
        </p:nvSpPr>
        <p:spPr>
          <a:xfrm>
            <a:off x="6786624" y="525434"/>
            <a:ext cx="2120761" cy="3904736"/>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Text Box 26"/>
          <p:cNvSpPr txBox="1"/>
          <p:nvPr/>
        </p:nvSpPr>
        <p:spPr>
          <a:xfrm>
            <a:off x="0" y="1316303"/>
            <a:ext cx="2681111" cy="777547"/>
          </a:xfrm>
          <a:prstGeom prst="rect">
            <a:avLst/>
          </a:prstGeom>
          <a:solidFill>
            <a:schemeClr val="accent1"/>
          </a:solidFill>
          <a:ln>
            <a:solidFill>
              <a:schemeClr val="tx1"/>
            </a:solid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1600" b="1" dirty="0" smtClean="0">
                <a:solidFill>
                  <a:srgbClr val="FFFF00"/>
                </a:solidFill>
                <a:ea typeface="ＭＳ 明朝"/>
                <a:cs typeface="Times New Roman"/>
              </a:rPr>
              <a:t>AADT contribution</a:t>
            </a:r>
          </a:p>
          <a:p>
            <a:pPr marL="0" marR="0" algn="ctr">
              <a:spcBef>
                <a:spcPts val="0"/>
              </a:spcBef>
              <a:spcAft>
                <a:spcPts val="0"/>
              </a:spcAft>
            </a:pPr>
            <a:r>
              <a:rPr lang="en-US" sz="1600" b="1" dirty="0" smtClean="0">
                <a:solidFill>
                  <a:srgbClr val="FFFF00"/>
                </a:solidFill>
                <a:ea typeface="ＭＳ 明朝"/>
                <a:cs typeface="Times New Roman"/>
              </a:rPr>
              <a:t>Output</a:t>
            </a:r>
          </a:p>
          <a:p>
            <a:pPr marL="0" marR="0" algn="ctr">
              <a:spcBef>
                <a:spcPts val="0"/>
              </a:spcBef>
              <a:spcAft>
                <a:spcPts val="0"/>
              </a:spcAft>
            </a:pPr>
            <a:r>
              <a:rPr lang="en-US" sz="1600" b="1" dirty="0" smtClean="0">
                <a:solidFill>
                  <a:srgbClr val="FFFF00"/>
                </a:solidFill>
                <a:ea typeface="ＭＳ 明朝"/>
                <a:cs typeface="Times New Roman"/>
              </a:rPr>
              <a:t>NFC=1,…19</a:t>
            </a:r>
          </a:p>
        </p:txBody>
      </p:sp>
      <p:cxnSp>
        <p:nvCxnSpPr>
          <p:cNvPr id="52" name="Straight Arrow Connector 51"/>
          <p:cNvCxnSpPr/>
          <p:nvPr/>
        </p:nvCxnSpPr>
        <p:spPr>
          <a:xfrm>
            <a:off x="3224200" y="4320958"/>
            <a:ext cx="0" cy="5328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3" name="Text Box 26"/>
          <p:cNvSpPr txBox="1"/>
          <p:nvPr/>
        </p:nvSpPr>
        <p:spPr>
          <a:xfrm>
            <a:off x="747331" y="2385642"/>
            <a:ext cx="1923808" cy="359273"/>
          </a:xfrm>
          <a:prstGeom prst="rect">
            <a:avLst/>
          </a:prstGeom>
          <a:solidFill>
            <a:schemeClr val="accent1"/>
          </a:solidFill>
          <a:ln>
            <a:solidFill>
              <a:schemeClr val="tx1"/>
            </a:solid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marR="0" algn="ctr">
              <a:spcBef>
                <a:spcPts val="0"/>
              </a:spcBef>
              <a:spcAft>
                <a:spcPts val="0"/>
              </a:spcAft>
              <a:defRPr sz="1100" b="1" u="sng">
                <a:solidFill>
                  <a:schemeClr val="accent4"/>
                </a:solidFill>
                <a:effectLst/>
                <a:ea typeface="ＭＳ 明朝"/>
                <a:cs typeface="Times New Roman"/>
              </a:defRPr>
            </a:lvl1pPr>
          </a:lstStyle>
          <a:p>
            <a:r>
              <a:rPr lang="en-US" sz="2000" dirty="0" smtClean="0">
                <a:solidFill>
                  <a:srgbClr val="CCFFCC"/>
                </a:solidFill>
              </a:rPr>
              <a:t>AERMET output</a:t>
            </a:r>
            <a:endParaRPr lang="en-US" sz="2000" dirty="0">
              <a:solidFill>
                <a:srgbClr val="CCFFCC"/>
              </a:solidFill>
            </a:endParaRPr>
          </a:p>
        </p:txBody>
      </p:sp>
      <p:cxnSp>
        <p:nvCxnSpPr>
          <p:cNvPr id="54" name="Straight Connector 53"/>
          <p:cNvCxnSpPr/>
          <p:nvPr/>
        </p:nvCxnSpPr>
        <p:spPr>
          <a:xfrm>
            <a:off x="2642044" y="1649112"/>
            <a:ext cx="32435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2657028" y="2549904"/>
            <a:ext cx="32435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a:off x="4155154" y="5764804"/>
            <a:ext cx="1976587"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7" name="Text Box 26"/>
          <p:cNvSpPr txBox="1"/>
          <p:nvPr/>
        </p:nvSpPr>
        <p:spPr>
          <a:xfrm>
            <a:off x="4155154" y="5401493"/>
            <a:ext cx="1923808" cy="359273"/>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1200" b="1" dirty="0" smtClean="0">
                <a:solidFill>
                  <a:schemeClr val="tx1"/>
                </a:solidFill>
                <a:effectLst/>
                <a:ea typeface="ＭＳ 明朝"/>
                <a:cs typeface="Times New Roman"/>
              </a:rPr>
              <a:t>SUM over NFC type</a:t>
            </a:r>
            <a:endParaRPr lang="en-US" sz="1200" dirty="0">
              <a:solidFill>
                <a:schemeClr val="tx1"/>
              </a:solidFill>
              <a:effectLst/>
              <a:ea typeface="ＭＳ 明朝"/>
              <a:cs typeface="Times New Roman"/>
            </a:endParaRPr>
          </a:p>
        </p:txBody>
      </p:sp>
      <p:sp>
        <p:nvSpPr>
          <p:cNvPr id="58" name="Text Box 26"/>
          <p:cNvSpPr txBox="1"/>
          <p:nvPr/>
        </p:nvSpPr>
        <p:spPr>
          <a:xfrm>
            <a:off x="6131741" y="5371001"/>
            <a:ext cx="2775644" cy="723402"/>
          </a:xfrm>
          <a:prstGeom prst="rect">
            <a:avLst/>
          </a:prstGeom>
          <a:solidFill>
            <a:schemeClr val="accent5"/>
          </a:solidFill>
          <a:ln>
            <a:solidFill>
              <a:schemeClr val="tx1"/>
            </a:solid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marR="0" algn="ctr">
              <a:spcBef>
                <a:spcPts val="0"/>
              </a:spcBef>
              <a:spcAft>
                <a:spcPts val="0"/>
              </a:spcAft>
              <a:defRPr sz="1100" b="1" u="sng">
                <a:solidFill>
                  <a:srgbClr val="FF0000"/>
                </a:solidFill>
                <a:effectLst/>
                <a:ea typeface="ＭＳ 明朝"/>
                <a:cs typeface="Times New Roman"/>
              </a:defRPr>
            </a:lvl1pPr>
          </a:lstStyle>
          <a:p>
            <a:r>
              <a:rPr lang="en-US" sz="2000" dirty="0">
                <a:solidFill>
                  <a:srgbClr val="FFFF00"/>
                </a:solidFill>
              </a:rPr>
              <a:t>Hourly concentration </a:t>
            </a:r>
            <a:r>
              <a:rPr lang="en-US" sz="2000" dirty="0" smtClean="0">
                <a:solidFill>
                  <a:srgbClr val="FFFF00"/>
                </a:solidFill>
              </a:rPr>
              <a:t>outputs</a:t>
            </a:r>
            <a:endParaRPr lang="en-US" sz="2000" dirty="0">
              <a:solidFill>
                <a:srgbClr val="FFFF00"/>
              </a:solidFill>
            </a:endParaRPr>
          </a:p>
        </p:txBody>
      </p:sp>
      <p:sp>
        <p:nvSpPr>
          <p:cNvPr id="59" name="Content Placeholder 2"/>
          <p:cNvSpPr>
            <a:spLocks noGrp="1"/>
          </p:cNvSpPr>
          <p:nvPr>
            <p:ph idx="1"/>
          </p:nvPr>
        </p:nvSpPr>
        <p:spPr>
          <a:xfrm>
            <a:off x="549275" y="609310"/>
            <a:ext cx="2895968" cy="529910"/>
          </a:xfrm>
        </p:spPr>
        <p:txBody>
          <a:bodyPr/>
          <a:lstStyle/>
          <a:p>
            <a:r>
              <a:rPr lang="en-US" dirty="0" smtClean="0"/>
              <a:t>RLINE-AADT</a:t>
            </a:r>
            <a:endParaRPr lang="en-US" dirty="0"/>
          </a:p>
        </p:txBody>
      </p:sp>
      <p:graphicFrame>
        <p:nvGraphicFramePr>
          <p:cNvPr id="3" name="Object 2"/>
          <p:cNvGraphicFramePr>
            <a:graphicFrameLocks noChangeAspect="1"/>
          </p:cNvGraphicFramePr>
          <p:nvPr>
            <p:extLst>
              <p:ext uri="{D42A27DB-BD31-4B8C-83A1-F6EECF244321}">
                <p14:modId xmlns:p14="http://schemas.microsoft.com/office/powerpoint/2010/main" val="123885057"/>
              </p:ext>
            </p:extLst>
          </p:nvPr>
        </p:nvGraphicFramePr>
        <p:xfrm>
          <a:off x="237568" y="6070172"/>
          <a:ext cx="8173708" cy="405982"/>
        </p:xfrm>
        <a:graphic>
          <a:graphicData uri="http://schemas.openxmlformats.org/presentationml/2006/ole">
            <mc:AlternateContent xmlns:mc="http://schemas.openxmlformats.org/markup-compatibility/2006">
              <mc:Choice xmlns:v="urn:schemas-microsoft-com:vml" Requires="v">
                <p:oleObj spid="_x0000_s1240" name="Document" r:id="rId4" imgW="5476320" imgH="228240" progId="Word.Document.12">
                  <p:embed/>
                </p:oleObj>
              </mc:Choice>
              <mc:Fallback>
                <p:oleObj name="Document" r:id="rId4" imgW="5476320" imgH="228240" progId="Word.Document.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7568" y="6070172"/>
                        <a:ext cx="8173708" cy="40598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 name="Object 1"/>
          <p:cNvGraphicFramePr>
            <a:graphicFrameLocks noChangeAspect="1"/>
          </p:cNvGraphicFramePr>
          <p:nvPr>
            <p:extLst>
              <p:ext uri="{D42A27DB-BD31-4B8C-83A1-F6EECF244321}">
                <p14:modId xmlns:p14="http://schemas.microsoft.com/office/powerpoint/2010/main" val="4146932535"/>
              </p:ext>
            </p:extLst>
          </p:nvPr>
        </p:nvGraphicFramePr>
        <p:xfrm>
          <a:off x="117653" y="6503760"/>
          <a:ext cx="8531047" cy="298962"/>
        </p:xfrm>
        <a:graphic>
          <a:graphicData uri="http://schemas.openxmlformats.org/presentationml/2006/ole">
            <mc:AlternateContent xmlns:mc="http://schemas.openxmlformats.org/markup-compatibility/2006">
              <mc:Choice xmlns:v="urn:schemas-microsoft-com:vml" Requires="v">
                <p:oleObj spid="_x0000_s1241" name="Document" r:id="rId6" imgW="5486198" imgH="241291" progId="Word.Document.12">
                  <p:embed/>
                </p:oleObj>
              </mc:Choice>
              <mc:Fallback>
                <p:oleObj name="Document" r:id="rId6" imgW="5486198" imgH="241291" progId="Word.Document.12">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7653" y="6503760"/>
                        <a:ext cx="8531047" cy="2989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0" name="Rectangle 59"/>
          <p:cNvSpPr/>
          <p:nvPr/>
        </p:nvSpPr>
        <p:spPr>
          <a:xfrm>
            <a:off x="2275014" y="0"/>
            <a:ext cx="4601331" cy="276999"/>
          </a:xfrm>
          <a:prstGeom prst="rect">
            <a:avLst/>
          </a:prstGeom>
        </p:spPr>
        <p:txBody>
          <a:bodyPr wrap="square">
            <a:spAutoFit/>
          </a:bodyPr>
          <a:lstStyle/>
          <a:p>
            <a:r>
              <a:rPr lang="en-US" sz="1200" dirty="0" smtClean="0">
                <a:solidFill>
                  <a:srgbClr val="0000FF"/>
                </a:solidFill>
              </a:rPr>
              <a:t>Step 1</a:t>
            </a:r>
            <a:r>
              <a:rPr lang="en-US" sz="1200" dirty="0">
                <a:solidFill>
                  <a:srgbClr val="0000FF"/>
                </a:solidFill>
              </a:rPr>
              <a:t>: </a:t>
            </a:r>
            <a:r>
              <a:rPr lang="en-US" sz="1200" dirty="0" smtClean="0">
                <a:solidFill>
                  <a:srgbClr val="0000FF"/>
                </a:solidFill>
              </a:rPr>
              <a:t>RLINE-AADT-STAR     </a:t>
            </a:r>
            <a:r>
              <a:rPr lang="en-US" sz="1200" dirty="0" smtClean="0">
                <a:solidFill>
                  <a:srgbClr val="2F97B5"/>
                </a:solidFill>
              </a:rPr>
              <a:t>Step </a:t>
            </a:r>
            <a:r>
              <a:rPr lang="en-US" sz="1200" dirty="0">
                <a:solidFill>
                  <a:srgbClr val="2F97B5"/>
                </a:solidFill>
              </a:rPr>
              <a:t>2</a:t>
            </a:r>
            <a:r>
              <a:rPr lang="en-US" sz="1200" dirty="0" smtClean="0">
                <a:solidFill>
                  <a:srgbClr val="2F97B5"/>
                </a:solidFill>
              </a:rPr>
              <a:t>: STOK     Step 3: Hybrid</a:t>
            </a:r>
            <a:endParaRPr lang="en-US" sz="1200" dirty="0">
              <a:solidFill>
                <a:srgbClr val="2F97B5"/>
              </a:solidFill>
            </a:endParaRPr>
          </a:p>
        </p:txBody>
      </p:sp>
      <p:sp>
        <p:nvSpPr>
          <p:cNvPr id="61" name="Text Box 17"/>
          <p:cNvSpPr txBox="1"/>
          <p:nvPr/>
        </p:nvSpPr>
        <p:spPr>
          <a:xfrm>
            <a:off x="6886462" y="3304689"/>
            <a:ext cx="891513" cy="359273"/>
          </a:xfrm>
          <a:prstGeom prst="rect">
            <a:avLst/>
          </a:prstGeom>
          <a:solidFill>
            <a:schemeClr val="accent1"/>
          </a:solidFill>
          <a:ln>
            <a:solidFill>
              <a:schemeClr val="tx1"/>
            </a:solid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marR="0" algn="ctr">
              <a:spcBef>
                <a:spcPts val="0"/>
              </a:spcBef>
              <a:spcAft>
                <a:spcPts val="0"/>
              </a:spcAft>
              <a:defRPr sz="1000" b="1" u="sng">
                <a:solidFill>
                  <a:schemeClr val="accent4">
                    <a:lumMod val="60000"/>
                    <a:lumOff val="40000"/>
                  </a:schemeClr>
                </a:solidFill>
                <a:effectLst/>
                <a:ea typeface="ＭＳ 明朝"/>
                <a:cs typeface="Times New Roman"/>
              </a:defRPr>
            </a:lvl1pPr>
          </a:lstStyle>
          <a:p>
            <a:r>
              <a:rPr lang="en-US" sz="1400" dirty="0">
                <a:solidFill>
                  <a:srgbClr val="CCFFCC"/>
                </a:solidFill>
              </a:rPr>
              <a:t>summed</a:t>
            </a:r>
          </a:p>
        </p:txBody>
      </p:sp>
      <p:sp>
        <p:nvSpPr>
          <p:cNvPr id="62" name="Text Box 17"/>
          <p:cNvSpPr txBox="1"/>
          <p:nvPr/>
        </p:nvSpPr>
        <p:spPr>
          <a:xfrm>
            <a:off x="7872257" y="3314034"/>
            <a:ext cx="990600" cy="359273"/>
          </a:xfrm>
          <a:prstGeom prst="rect">
            <a:avLst/>
          </a:prstGeom>
          <a:solidFill>
            <a:schemeClr val="accent1"/>
          </a:solidFill>
          <a:ln>
            <a:solidFill>
              <a:schemeClr val="tx1"/>
            </a:solid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marR="0" algn="ctr">
              <a:spcBef>
                <a:spcPts val="0"/>
              </a:spcBef>
              <a:spcAft>
                <a:spcPts val="0"/>
              </a:spcAft>
              <a:defRPr sz="1000" b="1" u="sng">
                <a:solidFill>
                  <a:schemeClr val="accent4">
                    <a:lumMod val="60000"/>
                    <a:lumOff val="40000"/>
                  </a:schemeClr>
                </a:solidFill>
                <a:effectLst/>
                <a:ea typeface="ＭＳ 明朝"/>
                <a:cs typeface="Times New Roman"/>
              </a:defRPr>
            </a:lvl1pPr>
          </a:lstStyle>
          <a:p>
            <a:r>
              <a:rPr lang="en-US" sz="1400" dirty="0">
                <a:solidFill>
                  <a:srgbClr val="CCFFCC"/>
                </a:solidFill>
              </a:rPr>
              <a:t>refueling</a:t>
            </a:r>
          </a:p>
        </p:txBody>
      </p:sp>
    </p:spTree>
    <p:extLst>
      <p:ext uri="{BB962C8B-B14F-4D97-AF65-F5344CB8AC3E}">
        <p14:creationId xmlns:p14="http://schemas.microsoft.com/office/powerpoint/2010/main" val="68542691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CMAS_presentation_CS_UNC_oct23_2013_v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CMAS_presentation_CS_UNC_oct23_2013_v3.potx</Template>
  <TotalTime>1273</TotalTime>
  <Words>3987</Words>
  <Application>Microsoft Macintosh PowerPoint</Application>
  <PresentationFormat>On-screen Show (4:3)</PresentationFormat>
  <Paragraphs>429</Paragraphs>
  <Slides>29</Slides>
  <Notes>18</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29</vt:i4>
      </vt:variant>
    </vt:vector>
  </HeadingPairs>
  <TitlesOfParts>
    <vt:vector size="31" baseType="lpstr">
      <vt:lpstr>CMAS_presentation_CS_UNC_oct23_2013_v3</vt:lpstr>
      <vt:lpstr>Document</vt:lpstr>
      <vt:lpstr>PowerPoint Presentation</vt:lpstr>
      <vt:lpstr>Introduction</vt:lpstr>
      <vt:lpstr>Scientists want to</vt:lpstr>
      <vt:lpstr>Objective</vt:lpstr>
      <vt:lpstr>Methodology</vt:lpstr>
      <vt:lpstr>RLINE</vt:lpstr>
      <vt:lpstr>Develop emission inputs</vt:lpstr>
      <vt:lpstr>Run RLINE with AADT as inputs</vt:lpstr>
      <vt:lpstr>PowerPoint Presentation</vt:lpstr>
      <vt:lpstr>STability ARray (STAR)</vt:lpstr>
      <vt:lpstr>RLINE-STAR</vt:lpstr>
      <vt:lpstr>Step 2 &amp; 3</vt:lpstr>
      <vt:lpstr>PowerPoint Presentation</vt:lpstr>
      <vt:lpstr>Results (Portland) </vt:lpstr>
      <vt:lpstr>Results (NC) </vt:lpstr>
      <vt:lpstr>Near-road analysis: by Distance</vt:lpstr>
      <vt:lpstr>Near road analysis: by AADT</vt:lpstr>
      <vt:lpstr>Summary</vt:lpstr>
      <vt:lpstr>Future work</vt:lpstr>
      <vt:lpstr>Acknowledge</vt:lpstr>
      <vt:lpstr>references</vt:lpstr>
      <vt:lpstr>Extra slides</vt:lpstr>
      <vt:lpstr>Summary statistics at Portland (μg/m3)</vt:lpstr>
      <vt:lpstr>QA of results against Emissions Inventories</vt:lpstr>
      <vt:lpstr>Results (Portland) (% distribution with CMAQ)</vt:lpstr>
      <vt:lpstr>Summary statistics at the NC Piedmont 2010 (μg/m3)</vt:lpstr>
      <vt:lpstr>QA of results against Emissions Inventories</vt:lpstr>
      <vt:lpstr>Results (NC) (% distribution with CMAQ)</vt:lpstr>
      <vt:lpstr>Summary</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Lauren Broeils-Norwood</dc:creator>
  <cp:lastModifiedBy>Shih Ying Chang</cp:lastModifiedBy>
  <cp:revision>113</cp:revision>
  <dcterms:created xsi:type="dcterms:W3CDTF">2011-01-11T16:24:29Z</dcterms:created>
  <dcterms:modified xsi:type="dcterms:W3CDTF">2013-10-29T21:57:56Z</dcterms:modified>
</cp:coreProperties>
</file>