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9" r:id="rId3"/>
    <p:sldId id="320" r:id="rId4"/>
    <p:sldId id="343" r:id="rId5"/>
    <p:sldId id="346" r:id="rId6"/>
    <p:sldId id="344" r:id="rId7"/>
    <p:sldId id="316" r:id="rId8"/>
    <p:sldId id="345" r:id="rId9"/>
    <p:sldId id="332" r:id="rId10"/>
    <p:sldId id="330" r:id="rId11"/>
    <p:sldId id="331" r:id="rId12"/>
    <p:sldId id="334" r:id="rId13"/>
    <p:sldId id="335" r:id="rId14"/>
    <p:sldId id="341" r:id="rId15"/>
    <p:sldId id="336" r:id="rId16"/>
    <p:sldId id="340" r:id="rId17"/>
    <p:sldId id="347" r:id="rId18"/>
    <p:sldId id="337" r:id="rId19"/>
    <p:sldId id="333" r:id="rId20"/>
    <p:sldId id="342" r:id="rId21"/>
    <p:sldId id="32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7" autoAdjust="0"/>
  </p:normalViewPr>
  <p:slideViewPr>
    <p:cSldViewPr snapToGrid="0" snapToObjects="1"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39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8DB7-6236-D845-8C3A-0013F94085C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A2934-C9F9-7348-88CD-13494E98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CD5C-CA52-304A-8F35-57FA0641AE47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A788-963E-6740-9453-56E23C2F6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8682" y="0"/>
            <a:ext cx="7525317" cy="12244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1605-DB69-B544-AB63-2F128DC7A699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5438" y="203199"/>
            <a:ext cx="8450015" cy="884737"/>
            <a:chOff x="432" y="288"/>
            <a:chExt cx="6829" cy="714"/>
          </a:xfrm>
        </p:grpSpPr>
        <p:pic>
          <p:nvPicPr>
            <p:cNvPr id="8" name="Picture 7" descr="AER Shadow"/>
            <p:cNvPicPr>
              <a:picLocks noChangeAspect="1" noChangeArrowheads="1"/>
            </p:cNvPicPr>
            <p:nvPr/>
          </p:nvPicPr>
          <p:blipFill rotWithShape="1">
            <a:blip r:embed="rId13"/>
            <a:srcRect r="10842"/>
            <a:stretch/>
          </p:blipFill>
          <p:spPr bwMode="auto">
            <a:xfrm>
              <a:off x="528" y="288"/>
              <a:ext cx="1045" cy="608"/>
            </a:xfrm>
            <a:prstGeom prst="rect">
              <a:avLst/>
            </a:prstGeom>
            <a:noFill/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432" y="984"/>
              <a:ext cx="6829" cy="18"/>
            </a:xfrm>
            <a:prstGeom prst="line">
              <a:avLst/>
            </a:prstGeom>
            <a:noFill/>
            <a:ln w="28575" cmpd="sng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n w="38100" cmpd="sng">
                  <a:solidFill>
                    <a:srgbClr val="000000"/>
                  </a:solidFill>
                </a:ln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vdc.gsfc.nasa.gov/index.php?site=635564035&amp;id=10&amp;go=list&amp;path=/NH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25" y="1198404"/>
            <a:ext cx="9144000" cy="14890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Ammonia Measurements by the </a:t>
            </a:r>
            <a:r>
              <a:rPr lang="en-US" dirty="0" smtClean="0"/>
              <a:t>NASA Tropospheric Emission Spectrometer</a:t>
            </a:r>
            <a:r>
              <a:rPr lang="en-US" sz="3600" b="1" dirty="0" smtClean="0"/>
              <a:t> (TES)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92" y="2687479"/>
            <a:ext cx="8910908" cy="363537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Karen </a:t>
            </a:r>
            <a:r>
              <a:rPr lang="en-US" dirty="0" smtClean="0">
                <a:solidFill>
                  <a:srgbClr val="008000"/>
                </a:solidFill>
              </a:rPr>
              <a:t>Cady</a:t>
            </a:r>
            <a:r>
              <a:rPr lang="en-US" dirty="0">
                <a:solidFill>
                  <a:srgbClr val="008000"/>
                </a:solidFill>
              </a:rPr>
              <a:t>-</a:t>
            </a:r>
            <a:r>
              <a:rPr lang="en-US" dirty="0" smtClean="0">
                <a:solidFill>
                  <a:srgbClr val="008000"/>
                </a:solidFill>
              </a:rPr>
              <a:t>Pereira</a:t>
            </a:r>
            <a:r>
              <a:rPr lang="en-US" baseline="30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>
                <a:solidFill>
                  <a:srgbClr val="008000"/>
                </a:solidFill>
              </a:rPr>
              <a:t>Mark </a:t>
            </a:r>
            <a:r>
              <a:rPr lang="en-US" dirty="0" smtClean="0">
                <a:solidFill>
                  <a:srgbClr val="008000"/>
                </a:solidFill>
              </a:rPr>
              <a:t>Shephard</a:t>
            </a:r>
            <a:r>
              <a:rPr lang="en-US" baseline="30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Daven</a:t>
            </a:r>
            <a:r>
              <a:rPr lang="en-US" dirty="0" smtClean="0">
                <a:solidFill>
                  <a:srgbClr val="008000"/>
                </a:solidFill>
              </a:rPr>
              <a:t> Henze</a:t>
            </a:r>
            <a:r>
              <a:rPr lang="en-US" baseline="30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, Juliet Zhu</a:t>
            </a:r>
            <a:r>
              <a:rPr lang="en-US" baseline="30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, Jonathan Wrotny</a:t>
            </a:r>
            <a:r>
              <a:rPr lang="en-US" baseline="30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Robert Pinder</a:t>
            </a:r>
            <a:r>
              <a:rPr lang="en-US" baseline="30000" dirty="0" smtClean="0">
                <a:solidFill>
                  <a:srgbClr val="008000"/>
                </a:solidFill>
              </a:rPr>
              <a:t>4</a:t>
            </a:r>
            <a:r>
              <a:rPr lang="en-US" dirty="0" smtClean="0">
                <a:solidFill>
                  <a:srgbClr val="008000"/>
                </a:solidFill>
              </a:rPr>
              <a:t>, John Walker</a:t>
            </a:r>
            <a:r>
              <a:rPr lang="en-US" baseline="30000" dirty="0" smtClean="0">
                <a:solidFill>
                  <a:srgbClr val="008000"/>
                </a:solidFill>
              </a:rPr>
              <a:t>4</a:t>
            </a:r>
            <a:r>
              <a:rPr lang="en-US" dirty="0" smtClean="0">
                <a:solidFill>
                  <a:srgbClr val="008000"/>
                </a:solidFill>
              </a:rPr>
              <a:t>, John Nowak</a:t>
            </a:r>
            <a:r>
              <a:rPr lang="en-US" baseline="30000" dirty="0" smtClean="0">
                <a:solidFill>
                  <a:srgbClr val="008000"/>
                </a:solidFill>
              </a:rPr>
              <a:t>5</a:t>
            </a:r>
            <a:r>
              <a:rPr lang="en-US" dirty="0" smtClean="0">
                <a:solidFill>
                  <a:srgbClr val="008000"/>
                </a:solidFill>
              </a:rPr>
              <a:t>, Armin Wisthaler</a:t>
            </a:r>
            <a:r>
              <a:rPr lang="en-US" baseline="30000" dirty="0" smtClean="0">
                <a:solidFill>
                  <a:srgbClr val="008000"/>
                </a:solidFill>
              </a:rPr>
              <a:t>6</a:t>
            </a:r>
            <a:r>
              <a:rPr lang="en-US" dirty="0" smtClean="0">
                <a:solidFill>
                  <a:srgbClr val="008000"/>
                </a:solidFill>
              </a:rPr>
              <a:t>, Kang Sun</a:t>
            </a:r>
            <a:r>
              <a:rPr lang="en-US" baseline="30000" dirty="0" smtClean="0">
                <a:solidFill>
                  <a:srgbClr val="008000"/>
                </a:solidFill>
              </a:rPr>
              <a:t>7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 Atmospheric and Environmental Research (AER)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Environment Canada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University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Colorado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Environment Protection Agency (EPA)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NOAA/CIRES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University of Innsbruck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 Princeton University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TES NH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Validation </a:t>
            </a:r>
            <a:endParaRPr lang="en-US" sz="40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1317625"/>
            <a:ext cx="395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0650" y="1549400"/>
            <a:ext cx="2493963" cy="39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Arial Bold" charset="0"/>
              </a:rPr>
              <a:t>North Carolina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 Bold" charset="0"/>
              </a:rPr>
              <a:t>I</a:t>
            </a:r>
            <a:r>
              <a:rPr lang="en-US" sz="1600" b="1" dirty="0" smtClean="0">
                <a:latin typeface="Arial Bold" charset="0"/>
              </a:rPr>
              <a:t>ntense </a:t>
            </a:r>
            <a:r>
              <a:rPr lang="en-US" sz="1600" b="1" dirty="0">
                <a:solidFill>
                  <a:schemeClr val="hlink"/>
                </a:solidFill>
                <a:latin typeface="Arial Bold" charset="0"/>
              </a:rPr>
              <a:t>livestock</a:t>
            </a:r>
            <a:r>
              <a:rPr lang="en-US" sz="1600" b="1" dirty="0">
                <a:latin typeface="Arial Bold" charset="0"/>
              </a:rPr>
              <a:t> </a:t>
            </a:r>
            <a:r>
              <a:rPr lang="en-US" sz="1600" b="1" dirty="0" smtClean="0">
                <a:latin typeface="Arial Bold" charset="0"/>
              </a:rPr>
              <a:t>farming (</a:t>
            </a:r>
            <a:r>
              <a:rPr lang="en-US" sz="1600" b="1" dirty="0" smtClean="0">
                <a:solidFill>
                  <a:srgbClr val="FF0000"/>
                </a:solidFill>
                <a:latin typeface="Arial Bold" charset="0"/>
              </a:rPr>
              <a:t>hogs</a:t>
            </a:r>
            <a:r>
              <a:rPr lang="en-US" sz="1600" b="1" dirty="0" smtClean="0">
                <a:latin typeface="Arial Bold" charset="0"/>
              </a:rPr>
              <a:t>, chickens, turkeys)</a:t>
            </a:r>
            <a:endParaRPr lang="en-US" sz="1600" b="1" dirty="0">
              <a:latin typeface="Arial Bold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EPA </a:t>
            </a:r>
            <a:r>
              <a:rPr lang="en-US" sz="1600" b="1" dirty="0" err="1" smtClean="0">
                <a:solidFill>
                  <a:srgbClr val="FF0000"/>
                </a:solidFill>
                <a:latin typeface="Arial Bold" charset="0"/>
              </a:rPr>
              <a:t>CAMNet</a:t>
            </a:r>
            <a:r>
              <a:rPr lang="en-US" sz="1600" b="1" dirty="0" smtClean="0">
                <a:latin typeface="Arial Bold" charset="0"/>
              </a:rPr>
              <a:t> </a:t>
            </a:r>
            <a:r>
              <a:rPr lang="en-US" sz="1600" b="1" dirty="0">
                <a:latin typeface="Arial Bold" charset="0"/>
              </a:rPr>
              <a:t>NH</a:t>
            </a:r>
            <a:r>
              <a:rPr lang="en-US" sz="1600" b="1" baseline="-25000" dirty="0">
                <a:latin typeface="Arial Bold" charset="0"/>
              </a:rPr>
              <a:t>3</a:t>
            </a:r>
            <a:r>
              <a:rPr lang="en-US" sz="1600" b="1" dirty="0">
                <a:latin typeface="Arial Bold" charset="0"/>
              </a:rPr>
              <a:t> </a:t>
            </a:r>
            <a:r>
              <a:rPr lang="en-US" sz="1600" b="1" dirty="0" smtClean="0">
                <a:latin typeface="Arial Bold" charset="0"/>
              </a:rPr>
              <a:t>monitoring network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TES high spatial density observations (</a:t>
            </a:r>
            <a:r>
              <a:rPr lang="en-US" sz="1600" b="1" dirty="0" smtClean="0">
                <a:solidFill>
                  <a:srgbClr val="FF0000"/>
                </a:solidFill>
                <a:latin typeface="Arial Bold" charset="0"/>
              </a:rPr>
              <a:t>transects</a:t>
            </a:r>
            <a:r>
              <a:rPr lang="en-US" sz="1600" b="1" dirty="0" smtClean="0">
                <a:latin typeface="Arial Bold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Feb – Dec 2009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Allows </a:t>
            </a:r>
            <a:r>
              <a:rPr lang="en-US" sz="1600" b="1" dirty="0">
                <a:latin typeface="Arial Bold" charset="0"/>
              </a:rPr>
              <a:t>detection of </a:t>
            </a:r>
            <a:r>
              <a:rPr lang="en-US" sz="1600" b="1" dirty="0">
                <a:solidFill>
                  <a:schemeClr val="hlink"/>
                </a:solidFill>
                <a:latin typeface="Arial Bold" charset="0"/>
              </a:rPr>
              <a:t>spatial variability</a:t>
            </a:r>
            <a:r>
              <a:rPr lang="en-US" sz="1600" b="1" dirty="0">
                <a:latin typeface="Arial Bold" charset="0"/>
              </a:rPr>
              <a:t> and </a:t>
            </a:r>
            <a:r>
              <a:rPr lang="en-US" sz="1600" b="1" dirty="0">
                <a:solidFill>
                  <a:schemeClr val="hlink"/>
                </a:solidFill>
                <a:latin typeface="Arial Bold" charset="0"/>
              </a:rPr>
              <a:t>seasonal trends</a:t>
            </a:r>
            <a:endParaRPr lang="en-US" sz="1600" dirty="0">
              <a:latin typeface="Arial Bold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1395413"/>
            <a:ext cx="61182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38500" y="5191125"/>
            <a:ext cx="579119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Arial Bold" charset="0"/>
              </a:rPr>
              <a:t>CHALLENGE</a:t>
            </a:r>
            <a:endParaRPr lang="en-US" sz="1800" b="1" dirty="0">
              <a:solidFill>
                <a:schemeClr val="hlink"/>
              </a:solidFill>
              <a:latin typeface="Arial Bold" charset="0"/>
            </a:endParaRP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Arial Bold" charset="0"/>
              </a:rPr>
              <a:t>TES</a:t>
            </a:r>
            <a:r>
              <a:rPr lang="en-US" dirty="0">
                <a:latin typeface="Arial Bold" charset="0"/>
              </a:rPr>
              <a:t>: </a:t>
            </a:r>
            <a:r>
              <a:rPr lang="en-US" b="1" dirty="0">
                <a:solidFill>
                  <a:schemeClr val="hlink"/>
                </a:solidFill>
                <a:latin typeface="Arial Bold" charset="0"/>
              </a:rPr>
              <a:t>instantaneous</a:t>
            </a:r>
            <a:r>
              <a:rPr lang="en-US" dirty="0">
                <a:latin typeface="Arial Bold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 Bold" charset="0"/>
              </a:rPr>
              <a:t>profile </a:t>
            </a:r>
            <a:r>
              <a:rPr lang="en-US" dirty="0">
                <a:latin typeface="Arial Bold" charset="0"/>
              </a:rPr>
              <a:t>over</a:t>
            </a:r>
            <a:r>
              <a:rPr lang="en-US" dirty="0">
                <a:solidFill>
                  <a:schemeClr val="accent1"/>
                </a:solidFill>
                <a:latin typeface="Arial Bold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Bold" charset="0"/>
              </a:rPr>
              <a:t>5x8 km</a:t>
            </a:r>
            <a:r>
              <a:rPr lang="en-US" dirty="0">
                <a:solidFill>
                  <a:schemeClr val="hlink"/>
                </a:solidFill>
                <a:latin typeface="Arial Bold" charset="0"/>
              </a:rPr>
              <a:t> </a:t>
            </a:r>
            <a:endParaRPr lang="en-US" dirty="0">
              <a:latin typeface="Arial Bold" charset="0"/>
            </a:endParaRP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1800" b="1" dirty="0" err="1">
                <a:solidFill>
                  <a:srgbClr val="0000FF"/>
                </a:solidFill>
                <a:latin typeface="Arial Bold" charset="0"/>
              </a:rPr>
              <a:t>CAMNet</a:t>
            </a:r>
            <a:r>
              <a:rPr lang="en-US" dirty="0">
                <a:latin typeface="Arial Bold" charset="0"/>
              </a:rPr>
              <a:t>: </a:t>
            </a:r>
            <a:r>
              <a:rPr lang="en-US" b="1" dirty="0">
                <a:solidFill>
                  <a:schemeClr val="hlink"/>
                </a:solidFill>
                <a:latin typeface="Arial Bold" charset="0"/>
              </a:rPr>
              <a:t>two week average</a:t>
            </a:r>
            <a:r>
              <a:rPr lang="en-US" dirty="0">
                <a:solidFill>
                  <a:schemeClr val="hlink"/>
                </a:solidFill>
                <a:latin typeface="Arial Bold" charset="0"/>
              </a:rPr>
              <a:t> </a:t>
            </a:r>
            <a:r>
              <a:rPr lang="en-US" dirty="0">
                <a:latin typeface="Arial Bold" charset="0"/>
              </a:rPr>
              <a:t>at a</a:t>
            </a:r>
            <a:r>
              <a:rPr lang="en-US" dirty="0">
                <a:solidFill>
                  <a:schemeClr val="hlink"/>
                </a:solidFill>
                <a:latin typeface="Arial Bold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 Bold" charset="0"/>
              </a:rPr>
              <a:t>surface</a:t>
            </a:r>
            <a:r>
              <a:rPr lang="en-US" dirty="0">
                <a:solidFill>
                  <a:schemeClr val="accent2"/>
                </a:solidFill>
                <a:latin typeface="Arial Bold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Bold" charset="0"/>
              </a:rPr>
              <a:t>point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 Bold" charset="0"/>
              </a:rPr>
              <a:t> </a:t>
            </a:r>
            <a:r>
              <a:rPr lang="en-US" b="1" dirty="0" smtClean="0">
                <a:latin typeface="Arial Bold" charset="0"/>
              </a:rPr>
              <a:t>Cloudy summers</a:t>
            </a:r>
            <a:r>
              <a:rPr lang="en-US" dirty="0" smtClean="0">
                <a:solidFill>
                  <a:schemeClr val="accent2"/>
                </a:solidFill>
                <a:latin typeface="Arial Bold" charset="0"/>
              </a:rPr>
              <a:t>!</a:t>
            </a:r>
            <a:endParaRPr lang="en-US" dirty="0">
              <a:solidFill>
                <a:schemeClr val="accent2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82" y="0"/>
            <a:ext cx="8046018" cy="1224439"/>
          </a:xfrm>
        </p:spPr>
        <p:txBody>
          <a:bodyPr>
            <a:normAutofit/>
          </a:bodyPr>
          <a:lstStyle/>
          <a:p>
            <a:r>
              <a:rPr lang="en-US" b="1" dirty="0" smtClean="0"/>
              <a:t>Seasonal and spatial variability</a:t>
            </a:r>
            <a:endParaRPr lang="en-US" b="1" dirty="0"/>
          </a:p>
        </p:txBody>
      </p:sp>
      <p:pic>
        <p:nvPicPr>
          <p:cNvPr id="6" name="Picture 5" descr="animal_density_NH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4" y="1931432"/>
            <a:ext cx="3252170" cy="3122083"/>
          </a:xfrm>
          <a:prstGeom prst="rect">
            <a:avLst/>
          </a:prstGeom>
        </p:spPr>
      </p:pic>
      <p:pic>
        <p:nvPicPr>
          <p:cNvPr id="7" name="Picture 6" descr="TESCAMNetdaytimemonthlya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2" y="2037291"/>
            <a:ext cx="4303138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864" y="1562100"/>
            <a:ext cx="310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vs</a:t>
            </a:r>
            <a:r>
              <a:rPr lang="en-US" b="1" dirty="0" smtClean="0">
                <a:solidFill>
                  <a:srgbClr val="3366FF"/>
                </a:solidFill>
              </a:rPr>
              <a:t> time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1200" y="15229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vs</a:t>
            </a:r>
            <a:r>
              <a:rPr lang="en-US" b="1" dirty="0" smtClean="0">
                <a:solidFill>
                  <a:srgbClr val="3366FF"/>
                </a:solidFill>
              </a:rPr>
              <a:t> source concentration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9100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TES and surface measurements are qualitatively well correlated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0933" y="6145431"/>
            <a:ext cx="219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Pinder</a:t>
            </a:r>
            <a:r>
              <a:rPr lang="en-US" sz="1400" dirty="0" smtClean="0"/>
              <a:t> et al., GRL,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47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ng_acp_beijing_nh3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9099" b="3593"/>
          <a:stretch/>
        </p:blipFill>
        <p:spPr>
          <a:xfrm>
            <a:off x="4647684" y="4263579"/>
            <a:ext cx="4368800" cy="21824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580381" y="4521200"/>
            <a:ext cx="375919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2" y="1"/>
            <a:ext cx="7525317" cy="1028700"/>
          </a:xfrm>
        </p:spPr>
        <p:txBody>
          <a:bodyPr/>
          <a:lstStyle/>
          <a:p>
            <a:r>
              <a:rPr lang="en-US" b="1" dirty="0" smtClean="0"/>
              <a:t>Eastern China: 2007-2009</a:t>
            </a:r>
            <a:endParaRPr lang="en-US" b="1" dirty="0"/>
          </a:p>
        </p:txBody>
      </p:sp>
      <p:pic>
        <p:nvPicPr>
          <p:cNvPr id="4" name="Picture 3" descr="plot_nh3_beijing_transect_cloud.sm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"/>
          <a:stretch/>
        </p:blipFill>
        <p:spPr>
          <a:xfrm>
            <a:off x="492177" y="4406900"/>
            <a:ext cx="3324674" cy="2348776"/>
          </a:xfrm>
          <a:prstGeom prst="rect">
            <a:avLst/>
          </a:prstGeom>
        </p:spPr>
      </p:pic>
      <p:pic>
        <p:nvPicPr>
          <p:cNvPr id="5" name="Picture 4" descr="bei_tr.gif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4"/>
          <a:stretch/>
        </p:blipFill>
        <p:spPr>
          <a:xfrm>
            <a:off x="690692" y="1600747"/>
            <a:ext cx="3126159" cy="1999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3698" y="6446024"/>
            <a:ext cx="294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Surface NH</a:t>
            </a:r>
            <a:r>
              <a:rPr lang="en-US" b="1" baseline="-25000" dirty="0" smtClean="0">
                <a:latin typeface="Arial"/>
                <a:cs typeface="Arial"/>
              </a:rPr>
              <a:t>3</a:t>
            </a:r>
            <a:r>
              <a:rPr lang="en-US" b="1" dirty="0" smtClean="0">
                <a:latin typeface="Arial"/>
                <a:cs typeface="Arial"/>
              </a:rPr>
              <a:t>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692" y="4027905"/>
            <a:ext cx="3360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Seasonal means from TES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2746" y="1197062"/>
            <a:ext cx="1417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TES NH</a:t>
            </a:r>
            <a:r>
              <a:rPr lang="en-US" b="1" baseline="-25000" dirty="0" smtClean="0">
                <a:latin typeface="Arial"/>
                <a:cs typeface="Arial"/>
              </a:rPr>
              <a:t>3</a:t>
            </a:r>
            <a:endParaRPr lang="en-US" b="1" baseline="-25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1100" y="1154101"/>
            <a:ext cx="234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TES </a:t>
            </a:r>
            <a:r>
              <a:rPr lang="en-US" b="1" dirty="0" smtClean="0">
                <a:latin typeface="Arial"/>
                <a:cs typeface="Arial"/>
              </a:rPr>
              <a:t>transect path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16400" y="1197062"/>
            <a:ext cx="0" cy="5618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 flipV="1">
            <a:off x="3957787" y="2799834"/>
            <a:ext cx="101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Beijing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5450" y="2539484"/>
            <a:ext cx="1352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Beijing</a:t>
            </a:r>
            <a:endParaRPr lang="en-US" sz="1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9" name="Picture 18" descr="plot_nh3_beijing_transect_vs_time.bei_only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/>
          <a:stretch/>
        </p:blipFill>
        <p:spPr>
          <a:xfrm>
            <a:off x="4762500" y="1566394"/>
            <a:ext cx="3949700" cy="255281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421467" y="2595033"/>
            <a:ext cx="45719" cy="45719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35200" y="2714586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80381" y="4445000"/>
            <a:ext cx="105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Beijing</a:t>
            </a:r>
          </a:p>
          <a:p>
            <a:r>
              <a:rPr lang="en-US" sz="1400" dirty="0" err="1" smtClean="0">
                <a:solidFill>
                  <a:srgbClr val="008000"/>
                </a:solidFill>
              </a:rPr>
              <a:t>Shangdianzi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0084" y="6569135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Arial"/>
                <a:cs typeface="Arial"/>
              </a:rPr>
              <a:t>Meng</a:t>
            </a:r>
            <a:r>
              <a:rPr lang="en-US" sz="1000" dirty="0" smtClean="0">
                <a:latin typeface="Arial"/>
                <a:cs typeface="Arial"/>
              </a:rPr>
              <a:t> et al., ACP, 2011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1467" y="2432446"/>
            <a:ext cx="836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rgbClr val="FFFF00"/>
                </a:solidFill>
                <a:latin typeface="Arial"/>
                <a:cs typeface="Arial"/>
              </a:rPr>
              <a:t>Shangdianzi</a:t>
            </a:r>
            <a:endParaRPr lang="en-US" sz="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5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South Asia: July-August 2007</a:t>
            </a:r>
            <a:endParaRPr lang="en-US" b="1" dirty="0"/>
          </a:p>
        </p:txBody>
      </p:sp>
      <p:pic>
        <p:nvPicPr>
          <p:cNvPr id="4" name="Picture 3" descr="tes_nh3_south_asia_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-778"/>
          <a:stretch/>
        </p:blipFill>
        <p:spPr>
          <a:xfrm rot="5400000">
            <a:off x="5120327" y="1297631"/>
            <a:ext cx="3033490" cy="4629227"/>
          </a:xfrm>
          <a:prstGeom prst="rect">
            <a:avLst/>
          </a:prstGeom>
        </p:spPr>
      </p:pic>
      <p:pic>
        <p:nvPicPr>
          <p:cNvPr id="3" name="Picture 2" descr="Ind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585690"/>
            <a:ext cx="2709031" cy="3543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839733" y="3016250"/>
            <a:ext cx="3129267" cy="565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70000" y="5435600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Indus River Valley</a:t>
            </a:r>
            <a:endParaRPr lang="en-US" sz="1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8858" y="5189378"/>
            <a:ext cx="35578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High NH</a:t>
            </a:r>
            <a:r>
              <a:rPr lang="en-US" sz="1600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 north of New Delhi and in the northern Indus valley</a:t>
            </a:r>
            <a:endParaRPr lang="en-US" sz="1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4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NH</a:t>
            </a:r>
            <a:r>
              <a:rPr lang="en-US" baseline="-25000" dirty="0" smtClean="0"/>
              <a:t>3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438" y="1224439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TES 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RVMR from GS: 2006-2009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8933" y="6519446"/>
            <a:ext cx="3115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Shephard</a:t>
            </a:r>
            <a:r>
              <a:rPr lang="en-US" sz="1600" dirty="0" smtClean="0"/>
              <a:t> et al., ACP, 2011</a:t>
            </a:r>
            <a:endParaRPr lang="en-US" sz="1600" dirty="0"/>
          </a:p>
        </p:txBody>
      </p:sp>
      <p:pic>
        <p:nvPicPr>
          <p:cNvPr id="3" name="Picture 2" descr="fig_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9376" r="4336" b="3881"/>
          <a:stretch/>
        </p:blipFill>
        <p:spPr>
          <a:xfrm>
            <a:off x="0" y="1593770"/>
            <a:ext cx="6639914" cy="4925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9914" y="2004234"/>
            <a:ext cx="218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Large increase between NH winter and summer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pPr marL="168275" indent="-168275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Hotspot over India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pPr marL="168275" indent="-168275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Biomass burning signal over South America and Africa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7721599" cy="1224439"/>
          </a:xfrm>
        </p:spPr>
        <p:txBody>
          <a:bodyPr>
            <a:normAutofit/>
          </a:bodyPr>
          <a:lstStyle/>
          <a:p>
            <a:r>
              <a:rPr lang="en-US" b="1" dirty="0" smtClean="0"/>
              <a:t>Better emissions with TES NH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pic>
        <p:nvPicPr>
          <p:cNvPr id="17" name="Picture 16" descr="nh3emi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5"/>
          <a:stretch/>
        </p:blipFill>
        <p:spPr>
          <a:xfrm>
            <a:off x="-107226" y="1202621"/>
            <a:ext cx="5217615" cy="3277621"/>
          </a:xfrm>
          <a:prstGeom prst="rect">
            <a:avLst/>
          </a:prstGeom>
        </p:spPr>
      </p:pic>
      <p:pic>
        <p:nvPicPr>
          <p:cNvPr id="19" name="Picture 18" descr="nh3amon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9" y="3059900"/>
            <a:ext cx="3919280" cy="36780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/>
        </p:nvSpPr>
        <p:spPr>
          <a:xfrm>
            <a:off x="5600006" y="1663700"/>
            <a:ext cx="335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L</a:t>
            </a:r>
            <a:r>
              <a:rPr lang="en-US" b="1" dirty="0" smtClean="0">
                <a:solidFill>
                  <a:srgbClr val="3366FF"/>
                </a:solidFill>
              </a:rPr>
              <a:t>argest changes western US and Mexico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08" y="4707235"/>
            <a:ext cx="4627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Used GEOS-</a:t>
            </a:r>
            <a:r>
              <a:rPr lang="en-US" b="1" dirty="0" err="1" smtClean="0">
                <a:solidFill>
                  <a:srgbClr val="3366FF"/>
                </a:solidFill>
              </a:rPr>
              <a:t>Chem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adjoint</a:t>
            </a:r>
            <a:r>
              <a:rPr lang="en-US" b="1" dirty="0" smtClean="0">
                <a:solidFill>
                  <a:srgbClr val="3366FF"/>
                </a:solidFill>
              </a:rPr>
              <a:t> with TES 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profiles, averaging kernels and error </a:t>
            </a:r>
            <a:r>
              <a:rPr lang="en-US" b="1" dirty="0" err="1" smtClean="0">
                <a:solidFill>
                  <a:srgbClr val="3366FF"/>
                </a:solidFill>
              </a:rPr>
              <a:t>covariances</a:t>
            </a:r>
            <a:r>
              <a:rPr lang="en-US" b="1" dirty="0" smtClean="0">
                <a:solidFill>
                  <a:srgbClr val="3366FF"/>
                </a:solidFill>
              </a:rPr>
              <a:t> to optimize model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</a:rPr>
              <a:t>Optimized GC shows better agreement with </a:t>
            </a:r>
            <a:r>
              <a:rPr lang="en-US" b="1" dirty="0" err="1">
                <a:solidFill>
                  <a:srgbClr val="FF0000"/>
                </a:solidFill>
              </a:rPr>
              <a:t>AMoN</a:t>
            </a:r>
            <a:r>
              <a:rPr lang="en-US" b="1" dirty="0">
                <a:solidFill>
                  <a:srgbClr val="3366FF"/>
                </a:solidFill>
              </a:rPr>
              <a:t> network measurements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2571" y="6461382"/>
            <a:ext cx="353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Zhu et al., 2013, JGR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99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Final comments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454" y="1228292"/>
            <a:ext cx="8980546" cy="858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Limitations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TES is 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sensitive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to only higher amounts (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&gt; 1.0 </a:t>
            </a:r>
            <a:r>
              <a:rPr lang="en-US" b="1" dirty="0" err="1" smtClean="0">
                <a:solidFill>
                  <a:srgbClr val="FF0000"/>
                </a:solidFill>
                <a:cs typeface="Arial"/>
              </a:rPr>
              <a:t>ppbv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) of 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Requires some 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thermal contrast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to detect 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Clouds reduce amount of useful data</a:t>
            </a:r>
          </a:p>
          <a:p>
            <a:pPr lvl="1">
              <a:lnSpc>
                <a:spcPct val="110000"/>
              </a:lnSpc>
            </a:pPr>
            <a:endParaRPr lang="en-US" b="1" baseline="-25000" dirty="0" smtClean="0">
              <a:solidFill>
                <a:srgbClr val="3366FF"/>
              </a:solidFill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  <a:cs typeface="Arial"/>
              </a:rPr>
              <a:t>TES data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Show seasonal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 and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spatial variability consistent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 with </a:t>
            </a:r>
            <a:r>
              <a:rPr lang="en-US" b="1" i="1" dirty="0">
                <a:solidFill>
                  <a:srgbClr val="FF0000"/>
                </a:solidFill>
                <a:cs typeface="Arial"/>
              </a:rPr>
              <a:t>in situ 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measurements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  <a:cs typeface="Arial"/>
              </a:rPr>
              <a:t>Have greater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temporal and spatial  coverage 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than aircraft campaigns or surface networks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  <a:cs typeface="Arial"/>
              </a:rPr>
              <a:t>Used in an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inverse modeling 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framework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improved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 agreement between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GEOS-</a:t>
            </a:r>
            <a:r>
              <a:rPr lang="en-US" b="1" dirty="0" err="1">
                <a:solidFill>
                  <a:srgbClr val="FF0000"/>
                </a:solidFill>
                <a:cs typeface="Arial"/>
              </a:rPr>
              <a:t>Chem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output and </a:t>
            </a:r>
            <a:r>
              <a:rPr lang="en-US" b="1" dirty="0" err="1">
                <a:solidFill>
                  <a:srgbClr val="FF0000"/>
                </a:solidFill>
                <a:cs typeface="Arial"/>
              </a:rPr>
              <a:t>AMoN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measurements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endParaRPr lang="en-US" b="1" dirty="0">
              <a:solidFill>
                <a:srgbClr val="3366FF"/>
              </a:solidFill>
              <a:cs typeface="Arial"/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TES 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data available at: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  <a:cs typeface="Arial"/>
                <a:hlinkClick r:id="rId2"/>
              </a:rPr>
              <a:t>http://avdc.gsfc.nasa.gov/index.php?site=635564035&amp;id=10&amp;go=list&amp;path=/</a:t>
            </a:r>
            <a:r>
              <a:rPr lang="en-US" b="1" dirty="0" smtClean="0">
                <a:solidFill>
                  <a:srgbClr val="3366FF"/>
                </a:solidFill>
                <a:cs typeface="Arial"/>
                <a:hlinkClick r:id="rId2"/>
              </a:rPr>
              <a:t>NH3</a:t>
            </a: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  <a:cs typeface="Arial"/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  <a:cs typeface="Arial"/>
              </a:rPr>
              <a:t>etcdf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files with all 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retrievals for each month since September 2004</a:t>
            </a:r>
            <a:endParaRPr lang="en-US" b="1" dirty="0">
              <a:solidFill>
                <a:srgbClr val="3366FF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b="1" baseline="-25000" dirty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endParaRPr lang="en-US" b="1" dirty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endParaRPr lang="en-US" b="1" dirty="0">
              <a:solidFill>
                <a:srgbClr val="3366FF"/>
              </a:solidFill>
              <a:cs typeface="Arial"/>
            </a:endParaRPr>
          </a:p>
          <a:p>
            <a:pPr lvl="1"/>
            <a:endParaRPr lang="en-US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454" y="1228292"/>
            <a:ext cx="8980546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Markus Mueller and Tomas </a:t>
            </a:r>
            <a:r>
              <a:rPr lang="en-US" dirty="0" err="1" smtClean="0">
                <a:solidFill>
                  <a:srgbClr val="3366FF"/>
                </a:solidFill>
              </a:rPr>
              <a:t>Mikoviny</a:t>
            </a:r>
            <a:r>
              <a:rPr lang="en-US" dirty="0" smtClean="0">
                <a:solidFill>
                  <a:srgbClr val="3366FF"/>
                </a:solidFill>
              </a:rPr>
              <a:t>  from the PTR instrument team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cs typeface="Arial"/>
              </a:rPr>
              <a:t>PICARRO instrument team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cs typeface="Arial"/>
              </a:rPr>
              <a:t>TES team at JPL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Research </a:t>
            </a:r>
            <a:r>
              <a:rPr lang="en-US" dirty="0">
                <a:solidFill>
                  <a:srgbClr val="3366FF"/>
                </a:solidFill>
              </a:rPr>
              <a:t>was </a:t>
            </a:r>
            <a:r>
              <a:rPr lang="en-US" dirty="0" smtClean="0">
                <a:solidFill>
                  <a:srgbClr val="3366FF"/>
                </a:solidFill>
              </a:rPr>
              <a:t>supported </a:t>
            </a:r>
            <a:r>
              <a:rPr lang="en-US" dirty="0">
                <a:solidFill>
                  <a:srgbClr val="3366FF"/>
                </a:solidFill>
              </a:rPr>
              <a:t>by </a:t>
            </a:r>
            <a:endParaRPr lang="en-US" dirty="0" smtClean="0">
              <a:solidFill>
                <a:srgbClr val="3366FF"/>
              </a:solidFill>
            </a:endParaRP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the </a:t>
            </a:r>
            <a:r>
              <a:rPr lang="en-US" dirty="0">
                <a:solidFill>
                  <a:srgbClr val="3366FF"/>
                </a:solidFill>
              </a:rPr>
              <a:t>Jet </a:t>
            </a:r>
            <a:r>
              <a:rPr lang="en-US" dirty="0" smtClean="0">
                <a:solidFill>
                  <a:srgbClr val="3366FF"/>
                </a:solidFill>
              </a:rPr>
              <a:t>Propulsion Laboratory</a:t>
            </a:r>
            <a:r>
              <a:rPr lang="en-US" dirty="0">
                <a:solidFill>
                  <a:srgbClr val="3366FF"/>
                </a:solidFill>
              </a:rPr>
              <a:t>, California Institute of Technology under </a:t>
            </a:r>
            <a:r>
              <a:rPr lang="en-US" dirty="0" smtClean="0">
                <a:solidFill>
                  <a:srgbClr val="3366FF"/>
                </a:solidFill>
              </a:rPr>
              <a:t>contract to </a:t>
            </a:r>
            <a:r>
              <a:rPr lang="en-US" dirty="0">
                <a:solidFill>
                  <a:srgbClr val="3366FF"/>
                </a:solidFill>
              </a:rPr>
              <a:t>the National Aeronautics and Space Administration (NASA)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CU </a:t>
            </a:r>
            <a:r>
              <a:rPr lang="en-US" dirty="0" smtClean="0">
                <a:solidFill>
                  <a:srgbClr val="3366FF"/>
                </a:solidFill>
              </a:rPr>
              <a:t>support </a:t>
            </a:r>
            <a:r>
              <a:rPr lang="en-US" dirty="0">
                <a:solidFill>
                  <a:srgbClr val="3366FF"/>
                </a:solidFill>
              </a:rPr>
              <a:t>from NASA </a:t>
            </a:r>
            <a:r>
              <a:rPr lang="en-US" dirty="0" smtClean="0">
                <a:solidFill>
                  <a:srgbClr val="3366FF"/>
                </a:solidFill>
              </a:rPr>
              <a:t>grant NNX10AG63G </a:t>
            </a:r>
            <a:r>
              <a:rPr lang="en-US" dirty="0">
                <a:solidFill>
                  <a:srgbClr val="3366FF"/>
                </a:solidFill>
              </a:rPr>
              <a:t>and EPA-STAR RD83455901</a:t>
            </a:r>
            <a:endParaRPr lang="en-US" dirty="0" smtClean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endParaRPr lang="en-US" b="1" dirty="0">
              <a:solidFill>
                <a:srgbClr val="3366FF"/>
              </a:solidFill>
              <a:cs typeface="Arial"/>
            </a:endParaRPr>
          </a:p>
          <a:p>
            <a:pPr lvl="1"/>
            <a:endParaRPr lang="en-US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 NH</a:t>
            </a:r>
            <a:r>
              <a:rPr lang="en-US" b="1" baseline="-25000" dirty="0" smtClean="0"/>
              <a:t>3</a:t>
            </a:r>
            <a:r>
              <a:rPr lang="en-US" b="1" dirty="0" smtClean="0"/>
              <a:t> and CO</a:t>
            </a:r>
            <a:endParaRPr lang="en-US" b="1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82" y="1537194"/>
            <a:ext cx="2583543" cy="18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82" y="3277805"/>
            <a:ext cx="2583543" cy="18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82" y="5021055"/>
            <a:ext cx="2583543" cy="18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8014" y="1224439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Monthly NH</a:t>
            </a:r>
            <a:r>
              <a:rPr lang="en-US" baseline="-25000" dirty="0">
                <a:solidFill>
                  <a:srgbClr val="3366FF"/>
                </a:solidFill>
              </a:rPr>
              <a:t>3</a:t>
            </a:r>
            <a:r>
              <a:rPr lang="en-US" dirty="0">
                <a:solidFill>
                  <a:srgbClr val="3366FF"/>
                </a:solidFill>
              </a:rPr>
              <a:t> RVMR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9700" y="2133673"/>
            <a:ext cx="1172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July 2010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9700" y="3812380"/>
            <a:ext cx="1185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Aug 2010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530" y="5568882"/>
            <a:ext cx="123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Sept 2010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31490" y="1215201"/>
            <a:ext cx="2724320" cy="5579631"/>
            <a:chOff x="1331490" y="1215201"/>
            <a:chExt cx="2724320" cy="5579631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90" y="1522678"/>
              <a:ext cx="2583543" cy="183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471749" y="1215201"/>
              <a:ext cx="2584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3366FF"/>
                  </a:solidFill>
                </a:rPr>
                <a:t>Monthly CO at 681 </a:t>
              </a:r>
              <a:r>
                <a:rPr lang="en-US" dirty="0" err="1">
                  <a:solidFill>
                    <a:srgbClr val="3366FF"/>
                  </a:solidFill>
                </a:rPr>
                <a:t>hPa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90" y="3262246"/>
              <a:ext cx="2583543" cy="183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90" y="4957887"/>
              <a:ext cx="2583543" cy="183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934201" y="1641124"/>
            <a:ext cx="220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 from TES V005 operational product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2" y="4810374"/>
            <a:ext cx="2209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Biomass burning in South America is evident in both CO and NH</a:t>
            </a:r>
            <a:r>
              <a:rPr lang="en-US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 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maps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2" y="3374139"/>
            <a:ext cx="177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High NH3 values over northern India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235700" y="2286000"/>
            <a:ext cx="698502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CALNEX: TES </a:t>
            </a:r>
            <a:r>
              <a:rPr lang="en-US" sz="4000" b="1" dirty="0" err="1" smtClean="0"/>
              <a:t>vs</a:t>
            </a:r>
            <a:r>
              <a:rPr lang="en-US" sz="4000" b="1" dirty="0" smtClean="0"/>
              <a:t> Aircraft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4200" y="13335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TES May 14 transect @13:15 local 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5029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Partial P3 May 12 track</a:t>
            </a: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 (flying at ~ 300 AGL @ 17:30 local)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4" name="Picture 3" descr="bakers_tes_air_po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6" y="1753632"/>
            <a:ext cx="4359948" cy="31142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247900" y="3276600"/>
            <a:ext cx="863600" cy="172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89500" y="5029200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 measurements from TES and aircraft are well correlated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36800" y="1753632"/>
            <a:ext cx="114300" cy="64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kers_tes_ai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96" y="1783821"/>
            <a:ext cx="4317683" cy="30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NH</a:t>
            </a:r>
            <a:r>
              <a:rPr lang="en-US" sz="4000" b="1" baseline="-25000" dirty="0" smtClean="0"/>
              <a:t>3</a:t>
            </a:r>
            <a:r>
              <a:rPr lang="en-US" sz="4000" dirty="0" smtClean="0"/>
              <a:t> </a:t>
            </a:r>
            <a:r>
              <a:rPr lang="en-US" sz="4000" b="1" dirty="0" smtClean="0"/>
              <a:t>Sources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6" name="Picture 5" descr="vents-emitting-smoke_~cfr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99974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098208" y="5377110"/>
            <a:ext cx="6156791" cy="1480889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bar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37" y="3773272"/>
            <a:ext cx="1603838" cy="16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563087" y="4427302"/>
            <a:ext cx="2562770" cy="1411474"/>
            <a:chOff x="4724400" y="3505200"/>
            <a:chExt cx="4409767" cy="2676525"/>
          </a:xfrm>
        </p:grpSpPr>
        <p:pic>
          <p:nvPicPr>
            <p:cNvPr id="5" name="Picture 4" descr="forest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953000"/>
              <a:ext cx="1752600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4724400" y="36576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5715000" y="35052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278481" y="4151313"/>
              <a:ext cx="2855686" cy="12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3366FF"/>
                  </a:solidFill>
                  <a:latin typeface="Arial" charset="0"/>
                </a:rPr>
                <a:t>Bi-directional </a:t>
              </a:r>
              <a:endParaRPr lang="en-US" sz="1800" b="1" dirty="0" smtClean="0">
                <a:solidFill>
                  <a:srgbClr val="3366FF"/>
                </a:solidFill>
                <a:latin typeface="Arial" charset="0"/>
              </a:endParaRPr>
            </a:p>
            <a:p>
              <a:pPr algn="ctr"/>
              <a:r>
                <a:rPr lang="en-US" sz="1800" b="1" dirty="0" smtClean="0">
                  <a:solidFill>
                    <a:srgbClr val="3366FF"/>
                  </a:solidFill>
                  <a:latin typeface="Arial" charset="0"/>
                </a:rPr>
                <a:t>Flux</a:t>
              </a:r>
              <a:endParaRPr lang="en-US" sz="1800" b="1" dirty="0">
                <a:solidFill>
                  <a:srgbClr val="3366FF"/>
                </a:solidFill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09157" y="4529548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51586" y="5377111"/>
            <a:ext cx="326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AGRICULTURE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Animal waste (temperature dependent)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Fertilizer application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350" y="5573713"/>
            <a:ext cx="252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Industry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Fertilizer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Coal Mining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Power generation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5"/>
          <a:srcRect l="-76922" r="-76922"/>
          <a:stretch>
            <a:fillRect/>
          </a:stretch>
        </p:blipFill>
        <p:spPr>
          <a:xfrm>
            <a:off x="215899" y="1544089"/>
            <a:ext cx="2182567" cy="12003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3400" y="30988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12516" y="1923365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Biomass burning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41636" y="1544088"/>
            <a:ext cx="5616663" cy="1953062"/>
            <a:chOff x="3641636" y="1544088"/>
            <a:chExt cx="5616663" cy="1953062"/>
          </a:xfrm>
        </p:grpSpPr>
        <p:sp>
          <p:nvSpPr>
            <p:cNvPr id="30" name="TextBox 29"/>
            <p:cNvSpPr txBox="1"/>
            <p:nvPr/>
          </p:nvSpPr>
          <p:spPr>
            <a:xfrm>
              <a:off x="5603408" y="1544088"/>
              <a:ext cx="3654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Automobiles (catalytic converters)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Large urban centers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50% of NH</a:t>
              </a:r>
              <a:r>
                <a:rPr lang="en-US" b="1" baseline="-25000" dirty="0" smtClean="0">
                  <a:solidFill>
                    <a:srgbClr val="3366FF"/>
                  </a:solidFill>
                  <a:latin typeface="Arial"/>
                  <a:cs typeface="Arial"/>
                </a:rPr>
                <a:t>3</a:t>
              </a: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 in LA area</a:t>
              </a:r>
              <a:endParaRPr lang="en-US" b="1" dirty="0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3641636" y="1585629"/>
              <a:ext cx="1927939" cy="1911521"/>
              <a:chOff x="457200" y="3458409"/>
              <a:chExt cx="3465699" cy="2454772"/>
            </a:xfrm>
          </p:grpSpPr>
          <p:pic>
            <p:nvPicPr>
              <p:cNvPr id="36" name="Picture 6" descr="cars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08" y="3458409"/>
                <a:ext cx="2926081" cy="1943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57200" y="5438885"/>
                <a:ext cx="3465699" cy="474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rgbClr val="3366FF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4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Day </a:t>
            </a:r>
            <a:r>
              <a:rPr lang="en-US" sz="4000" b="1" dirty="0" err="1" smtClean="0"/>
              <a:t>vs</a:t>
            </a:r>
            <a:r>
              <a:rPr lang="en-US" sz="4000" b="1" dirty="0" smtClean="0"/>
              <a:t> Night: TES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54054" y="1333752"/>
            <a:ext cx="248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DAY</a:t>
            </a:r>
          </a:p>
          <a:p>
            <a:pPr marL="58738" indent="-58738">
              <a:buFont typeface="Arial"/>
              <a:buChar char="•"/>
            </a:pPr>
            <a:r>
              <a:rPr lang="en-US" sz="1400" b="1" dirty="0" smtClean="0">
                <a:solidFill>
                  <a:srgbClr val="3366FF"/>
                </a:solidFill>
                <a:latin typeface="Arial"/>
                <a:cs typeface="Arial"/>
              </a:rPr>
              <a:t>Lower NH</a:t>
            </a:r>
            <a:r>
              <a:rPr lang="en-US" sz="1400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en-US" sz="1400" b="1" dirty="0" smtClean="0">
                <a:solidFill>
                  <a:srgbClr val="3366FF"/>
                </a:solidFill>
                <a:latin typeface="Arial"/>
                <a:cs typeface="Arial"/>
              </a:rPr>
              <a:t> values</a:t>
            </a:r>
          </a:p>
          <a:p>
            <a:pPr marL="58738" indent="-58738">
              <a:buFont typeface="Arial"/>
              <a:buChar char="•"/>
            </a:pPr>
            <a:r>
              <a:rPr lang="en-US" sz="1400" b="1" dirty="0" smtClean="0">
                <a:solidFill>
                  <a:srgbClr val="3366FF"/>
                </a:solidFill>
                <a:latin typeface="Arial"/>
                <a:cs typeface="Arial"/>
              </a:rPr>
              <a:t>Sensitivity peaks between 900 and 750 mbar</a:t>
            </a:r>
            <a:endParaRPr lang="en-US" sz="14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4054" y="5241582"/>
            <a:ext cx="2489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NIGHT</a:t>
            </a:r>
          </a:p>
          <a:p>
            <a:pPr marL="58738" indent="-58738">
              <a:buFont typeface="Arial"/>
              <a:buChar char="•"/>
            </a:pPr>
            <a:r>
              <a:rPr lang="en-US" sz="1400" b="1" dirty="0" smtClean="0">
                <a:solidFill>
                  <a:srgbClr val="3366FF"/>
                </a:solidFill>
                <a:latin typeface="Arial"/>
                <a:cs typeface="Arial"/>
              </a:rPr>
              <a:t>Greater range of NH</a:t>
            </a:r>
            <a:r>
              <a:rPr lang="en-US" sz="1400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en-US" sz="1400" b="1" dirty="0" smtClean="0">
                <a:solidFill>
                  <a:srgbClr val="3366FF"/>
                </a:solidFill>
                <a:latin typeface="Arial"/>
                <a:cs typeface="Arial"/>
              </a:rPr>
              <a:t> values</a:t>
            </a:r>
          </a:p>
          <a:p>
            <a:pPr marL="58738" lvl="1" indent="-58738">
              <a:buFont typeface="Arial"/>
              <a:buChar char="•"/>
            </a:pPr>
            <a:r>
              <a:rPr lang="en-US" sz="1400" b="1" dirty="0" smtClean="0">
                <a:solidFill>
                  <a:srgbClr val="3366FF"/>
                </a:solidFill>
                <a:latin typeface="Arial"/>
                <a:cs typeface="Arial"/>
              </a:rPr>
              <a:t>More high values</a:t>
            </a:r>
          </a:p>
          <a:p>
            <a:pPr marL="58738" indent="-58738">
              <a:buFont typeface="Arial"/>
              <a:buChar char="•"/>
            </a:pPr>
            <a:r>
              <a:rPr lang="en-US" sz="1400" b="1" dirty="0" smtClean="0">
                <a:solidFill>
                  <a:srgbClr val="3366FF"/>
                </a:solidFill>
                <a:latin typeface="Arial"/>
                <a:cs typeface="Arial"/>
              </a:rPr>
              <a:t>Sensitivity peaks between surface and 900 mbar</a:t>
            </a:r>
            <a:endParaRPr lang="en-US" sz="14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plot_cmaq_pol_p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17" y="4063891"/>
            <a:ext cx="2327739" cy="2562686"/>
          </a:xfrm>
          <a:prstGeom prst="rect">
            <a:avLst/>
          </a:prstGeom>
        </p:spPr>
      </p:pic>
      <p:pic>
        <p:nvPicPr>
          <p:cNvPr id="11" name="Picture 10" descr="tes_nh3_nc_blvmr_map_day_exp.v3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83" b="45337"/>
          <a:stretch/>
        </p:blipFill>
        <p:spPr>
          <a:xfrm>
            <a:off x="230939" y="1289381"/>
            <a:ext cx="3823115" cy="2186793"/>
          </a:xfrm>
          <a:prstGeom prst="rect">
            <a:avLst/>
          </a:prstGeom>
        </p:spPr>
      </p:pic>
      <p:pic>
        <p:nvPicPr>
          <p:cNvPr id="12" name="Picture 11" descr="tes_nh3_nc_blvmr_map_night_exp.v3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6" b="44018"/>
          <a:stretch/>
        </p:blipFill>
        <p:spPr>
          <a:xfrm>
            <a:off x="215900" y="3835400"/>
            <a:ext cx="3838154" cy="22395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89421" y="2665848"/>
            <a:ext cx="32010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/>
                <a:ea typeface="Wingdings"/>
                <a:cs typeface="Arial"/>
                <a:sym typeface="Wingdings"/>
              </a:rPr>
              <a:t>Collapse of boundary layer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/>
                <a:ea typeface="Wingdings"/>
                <a:cs typeface="Arial"/>
                <a:sym typeface="Wingdings"/>
              </a:rPr>
              <a:t>Pooling </a:t>
            </a:r>
            <a:r>
              <a:rPr lang="en-US" sz="1600" b="1" dirty="0">
                <a:solidFill>
                  <a:srgbClr val="0000FF"/>
                </a:solidFill>
                <a:latin typeface="Arial"/>
                <a:ea typeface="Wingdings"/>
                <a:cs typeface="Arial"/>
                <a:sym typeface="Wingdings"/>
              </a:rPr>
              <a:t>of NH</a:t>
            </a:r>
            <a:r>
              <a:rPr lang="en-US" sz="1600" b="1" baseline="-25000" dirty="0">
                <a:solidFill>
                  <a:srgbClr val="0000FF"/>
                </a:solidFill>
                <a:latin typeface="Arial"/>
                <a:ea typeface="Wingdings"/>
                <a:cs typeface="Arial"/>
                <a:sym typeface="Wingdings"/>
              </a:rPr>
              <a:t>3</a:t>
            </a:r>
            <a:endParaRPr lang="en-US" sz="1600" b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5298654" y="3250624"/>
            <a:ext cx="762440" cy="1990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50001" y="3417560"/>
            <a:ext cx="279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CMAQ simulated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 NH</a:t>
            </a:r>
            <a:r>
              <a:rPr lang="en-US" baseline="-25000" dirty="0" smtClean="0">
                <a:solidFill>
                  <a:srgbClr val="3366FF"/>
                </a:solidFill>
              </a:rPr>
              <a:t>3</a:t>
            </a:r>
            <a:r>
              <a:rPr lang="en-US" dirty="0" smtClean="0">
                <a:solidFill>
                  <a:srgbClr val="3366FF"/>
                </a:solidFill>
              </a:rPr>
              <a:t> profile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97000" y="1224439"/>
            <a:ext cx="642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82" y="1993880"/>
            <a:ext cx="6104322" cy="4425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090" y="6413272"/>
            <a:ext cx="1888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Shephard</a:t>
            </a:r>
            <a:r>
              <a:rPr lang="en-US" sz="1400" dirty="0"/>
              <a:t> et al</a:t>
            </a:r>
            <a:r>
              <a:rPr lang="en-US" sz="1400" dirty="0" smtClean="0"/>
              <a:t>.[2011]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in the atmosphere</a:t>
            </a:r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0800000">
            <a:off x="4470400" y="2376441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10100" y="1709433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461919" y="2408872"/>
            <a:ext cx="2052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  <a:latin typeface="Arial" charset="0"/>
              </a:rPr>
              <a:t>Long-range import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360319" y="1818666"/>
            <a:ext cx="2052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  <a:latin typeface="Arial" charset="0"/>
              </a:rPr>
              <a:t>Long-range export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6824" y="4168588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56206" y="3194043"/>
            <a:ext cx="168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PM</a:t>
            </a:r>
            <a:r>
              <a:rPr lang="en-US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2.5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Particles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08300" y="2464997"/>
            <a:ext cx="6451" cy="653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901" y="1818666"/>
            <a:ext cx="375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NH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 + HNO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charset="0"/>
              </a:rPr>
              <a:t>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NO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3</a:t>
            </a:r>
            <a:endParaRPr lang="en-US" baseline="-25000" dirty="0">
              <a:solidFill>
                <a:srgbClr val="FF0000"/>
              </a:solidFill>
              <a:latin typeface="Arial" charset="0"/>
              <a:sym typeface="Wingdings" charset="0"/>
            </a:endParaRP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2 NH</a:t>
            </a:r>
            <a:r>
              <a:rPr lang="en-US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+ 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H</a:t>
            </a:r>
            <a:r>
              <a:rPr lang="en-US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SO</a:t>
            </a:r>
            <a:r>
              <a:rPr lang="en-US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Wingdings" charset="0"/>
              </a:rPr>
              <a:t>(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4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900" y="4168588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Health impacts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Increase number of CCN</a:t>
            </a:r>
            <a:endParaRPr lang="en-US" dirty="0" smtClean="0">
              <a:solidFill>
                <a:srgbClr val="3366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Affect cloud </a:t>
            </a:r>
            <a:r>
              <a:rPr lang="en-US" b="1" dirty="0" err="1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radiative</a:t>
            </a:r>
            <a:r>
              <a:rPr lang="en-US" b="1" dirty="0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 properties</a:t>
            </a:r>
            <a:endParaRPr lang="en-US" dirty="0" smtClean="0">
              <a:solidFill>
                <a:srgbClr val="3366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Climate change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01849" y="3840374"/>
            <a:ext cx="6451" cy="328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World_NH3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5018585" y="3840374"/>
            <a:ext cx="3744415" cy="275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3755" y="3517208"/>
            <a:ext cx="343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cs typeface="Arial"/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forecast to increase</a:t>
            </a:r>
            <a:endParaRPr lang="en-US" b="1" dirty="0">
              <a:solidFill>
                <a:srgbClr val="3366FF"/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from aircraft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625" y="1238393"/>
            <a:ext cx="804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NH</a:t>
            </a:r>
            <a:r>
              <a:rPr lang="en-US" sz="2400" baseline="-25000" dirty="0" smtClean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 is highly reactive</a:t>
            </a:r>
            <a:r>
              <a:rPr lang="en-US" sz="2400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highly variable in space and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5739" y="1837753"/>
            <a:ext cx="734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DISCOVER</a:t>
            </a:r>
            <a:r>
              <a:rPr lang="en-US" dirty="0">
                <a:solidFill>
                  <a:srgbClr val="3366FF"/>
                </a:solidFill>
              </a:rPr>
              <a:t>-AQ campaign in January 2013 in the San Joaquin Valley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5575" y="5785159"/>
            <a:ext cx="56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Aircraft campaigns provide high quality data, but are </a:t>
            </a:r>
            <a:r>
              <a:rPr lang="en-US" smtClean="0">
                <a:solidFill>
                  <a:srgbClr val="3366FF"/>
                </a:solidFill>
              </a:rPr>
              <a:t>not </a:t>
            </a:r>
            <a:r>
              <a:rPr lang="en-US" smtClean="0">
                <a:solidFill>
                  <a:srgbClr val="3366FF"/>
                </a:solidFill>
              </a:rPr>
              <a:t>feasible </a:t>
            </a:r>
            <a:r>
              <a:rPr lang="en-US" dirty="0" smtClean="0">
                <a:solidFill>
                  <a:srgbClr val="3366FF"/>
                </a:solidFill>
              </a:rPr>
              <a:t>for long term monitoring over large areas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9" name="Picture 8" descr="DISC_AQ_CIMS_PTR_2_tracks_NH3_vs_lat_201301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3190"/>
            <a:ext cx="4343400" cy="3200400"/>
          </a:xfrm>
          <a:prstGeom prst="rect">
            <a:avLst/>
          </a:prstGeom>
        </p:spPr>
      </p:pic>
      <p:pic>
        <p:nvPicPr>
          <p:cNvPr id="10" name="Picture 9" descr="DISC_AQ_CIMS_PTR_2_tracks_NH3_vs_lat_2013013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10" y="2693190"/>
            <a:ext cx="4343400" cy="3200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065576" y="3304692"/>
            <a:ext cx="107104" cy="8261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60549" y="3517813"/>
            <a:ext cx="125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sz="1400" dirty="0" smtClean="0">
                <a:solidFill>
                  <a:schemeClr val="accent2"/>
                </a:solidFill>
              </a:rPr>
              <a:t>2 hours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 instrument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81" y="1912438"/>
            <a:ext cx="5556930" cy="285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9" y="1912438"/>
            <a:ext cx="333450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96838">
              <a:spcBef>
                <a:spcPct val="30000"/>
              </a:spcBef>
              <a:buSzPct val="100000"/>
              <a:buFont typeface="Times" charset="0"/>
              <a:buChar char="•"/>
              <a:defRPr/>
            </a:pPr>
            <a:r>
              <a:rPr lang="en-US" dirty="0" smtClean="0">
                <a:solidFill>
                  <a:srgbClr val="3366FF"/>
                </a:solidFill>
              </a:rPr>
              <a:t>flies </a:t>
            </a:r>
            <a:r>
              <a:rPr lang="en-US" dirty="0">
                <a:solidFill>
                  <a:srgbClr val="3366FF"/>
                </a:solidFill>
              </a:rPr>
              <a:t>on NASA Aura (part of the </a:t>
            </a:r>
            <a:r>
              <a:rPr lang="en-US" dirty="0" smtClean="0">
                <a:solidFill>
                  <a:srgbClr val="FF0000"/>
                </a:solidFill>
              </a:rPr>
              <a:t>polar orbiting </a:t>
            </a:r>
            <a:r>
              <a:rPr lang="ja-JP" altLang="en-US" dirty="0" smtClean="0">
                <a:solidFill>
                  <a:srgbClr val="3366FF"/>
                </a:solidFill>
              </a:rPr>
              <a:t>“</a:t>
            </a:r>
            <a:r>
              <a:rPr lang="en-US" dirty="0">
                <a:solidFill>
                  <a:srgbClr val="3366FF"/>
                </a:solidFill>
              </a:rPr>
              <a:t>A-Train</a:t>
            </a:r>
            <a:r>
              <a:rPr lang="ja-JP" altLang="en-US" dirty="0">
                <a:solidFill>
                  <a:srgbClr val="3366FF"/>
                </a:solidFill>
              </a:rPr>
              <a:t>”</a:t>
            </a:r>
            <a:r>
              <a:rPr lang="en-US" dirty="0">
                <a:solidFill>
                  <a:srgbClr val="3366FF"/>
                </a:solidFill>
              </a:rPr>
              <a:t>) </a:t>
            </a:r>
          </a:p>
          <a:p>
            <a:pPr marL="168275" indent="-96838">
              <a:spcBef>
                <a:spcPct val="30000"/>
              </a:spcBef>
              <a:buSzPct val="100000"/>
              <a:buFont typeface="Times" charset="0"/>
              <a:buChar char="•"/>
              <a:defRPr/>
            </a:pPr>
            <a:r>
              <a:rPr lang="en-US" dirty="0">
                <a:solidFill>
                  <a:srgbClr val="3366FF"/>
                </a:solidFill>
              </a:rPr>
              <a:t>launched in July 2004</a:t>
            </a:r>
          </a:p>
          <a:p>
            <a:pPr marL="168275" indent="-96838">
              <a:spcBef>
                <a:spcPct val="30000"/>
              </a:spcBef>
              <a:buSzPct val="100000"/>
              <a:buFont typeface="Times" charset="0"/>
              <a:buChar char="•"/>
              <a:defRPr/>
            </a:pPr>
            <a:r>
              <a:rPr lang="en-US" dirty="0">
                <a:solidFill>
                  <a:srgbClr val="3366FF"/>
                </a:solidFill>
              </a:rPr>
              <a:t>well calibrated</a:t>
            </a:r>
          </a:p>
          <a:p>
            <a:pPr marL="168275" indent="-96838">
              <a:spcBef>
                <a:spcPct val="30000"/>
              </a:spcBef>
              <a:buSzPct val="100000"/>
              <a:buFont typeface="Times" charset="0"/>
              <a:buChar char="•"/>
              <a:defRPr/>
            </a:pPr>
            <a:r>
              <a:rPr lang="en-US" dirty="0">
                <a:solidFill>
                  <a:srgbClr val="3366FF"/>
                </a:solidFill>
              </a:rPr>
              <a:t>FTS with a spectral resolution </a:t>
            </a:r>
            <a:r>
              <a:rPr lang="en-US" dirty="0">
                <a:solidFill>
                  <a:srgbClr val="FF0000"/>
                </a:solidFill>
              </a:rPr>
              <a:t>of 0.06 cm-1</a:t>
            </a:r>
          </a:p>
          <a:p>
            <a:pPr marL="168275" indent="-96838">
              <a:spcBef>
                <a:spcPct val="30000"/>
              </a:spcBef>
              <a:buSzPct val="100000"/>
              <a:buFont typeface="Times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5 x 8 km footprint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2737" y="1438153"/>
            <a:ext cx="475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TES Global Survey Track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312" y="5002936"/>
            <a:ext cx="792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Two observation modes</a:t>
            </a:r>
            <a:r>
              <a:rPr lang="en-US" dirty="0" smtClean="0">
                <a:solidFill>
                  <a:srgbClr val="3366FF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Global Surveys: 26 hours long, return to starting point every 16 days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Special Observations: higher sampling density over shorter tracks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ot_tes_signal_nh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10080" b="27356"/>
          <a:stretch/>
        </p:blipFill>
        <p:spPr>
          <a:xfrm>
            <a:off x="115808" y="1835940"/>
            <a:ext cx="5116986" cy="261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from TES</a:t>
            </a:r>
            <a:endParaRPr lang="en-US" dirty="0"/>
          </a:p>
        </p:txBody>
      </p:sp>
      <p:pic>
        <p:nvPicPr>
          <p:cNvPr id="6" name="Content Placeholder 7" descr="nh3_profile.pdf"/>
          <p:cNvPicPr/>
          <p:nvPr/>
        </p:nvPicPr>
        <p:blipFill rotWithShape="1">
          <a:blip r:embed="rId3"/>
          <a:srcRect t="3668" r="25978"/>
          <a:stretch/>
        </p:blipFill>
        <p:spPr>
          <a:xfrm>
            <a:off x="5722411" y="1224439"/>
            <a:ext cx="3135839" cy="3074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688526" y="1118201"/>
            <a:ext cx="48196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Simulated TES spectra and NH</a:t>
            </a:r>
            <a:r>
              <a:rPr lang="en-US" baseline="-25000" dirty="0" smtClean="0">
                <a:solidFill>
                  <a:srgbClr val="3366FF"/>
                </a:solidFill>
              </a:rPr>
              <a:t>3</a:t>
            </a:r>
            <a:r>
              <a:rPr lang="en-US" dirty="0" smtClean="0">
                <a:solidFill>
                  <a:srgbClr val="3366FF"/>
                </a:solidFill>
              </a:rPr>
              <a:t> signal </a:t>
            </a:r>
          </a:p>
          <a:p>
            <a:pPr algn="ctr"/>
            <a:r>
              <a:rPr lang="en-US" sz="1400" dirty="0" smtClean="0">
                <a:solidFill>
                  <a:srgbClr val="3366FF"/>
                </a:solidFill>
              </a:rPr>
              <a:t>18 </a:t>
            </a:r>
            <a:r>
              <a:rPr lang="en-US" sz="1400" dirty="0" err="1" smtClean="0">
                <a:solidFill>
                  <a:srgbClr val="3366FF"/>
                </a:solidFill>
              </a:rPr>
              <a:t>ppbv</a:t>
            </a:r>
            <a:r>
              <a:rPr lang="en-US" sz="1400" dirty="0" smtClean="0">
                <a:solidFill>
                  <a:srgbClr val="3366FF"/>
                </a:solidFill>
              </a:rPr>
              <a:t> at surface 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05222" y="3196119"/>
            <a:ext cx="443716" cy="979167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589850"/>
            <a:ext cx="29224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Detectability</a:t>
            </a:r>
            <a:r>
              <a:rPr lang="en-US" sz="1600" dirty="0" smtClean="0">
                <a:solidFill>
                  <a:srgbClr val="3366FF"/>
                </a:solidFill>
              </a:rPr>
              <a:t> is ~ </a:t>
            </a:r>
            <a:r>
              <a:rPr lang="en-US" sz="1600" dirty="0" smtClean="0">
                <a:solidFill>
                  <a:srgbClr val="FF0000"/>
                </a:solidFill>
              </a:rPr>
              <a:t>1 </a:t>
            </a:r>
            <a:r>
              <a:rPr lang="en-US" sz="1600" dirty="0" err="1" smtClean="0">
                <a:solidFill>
                  <a:srgbClr val="FF0000"/>
                </a:solidFill>
              </a:rPr>
              <a:t>ppbv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under ideal conditions</a:t>
            </a:r>
            <a:endParaRPr lang="en-US" sz="16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But </a:t>
            </a:r>
            <a:r>
              <a:rPr lang="en-US" sz="1600" dirty="0" smtClean="0">
                <a:solidFill>
                  <a:srgbClr val="FF0000"/>
                </a:solidFill>
              </a:rPr>
              <a:t>thermal contrast </a:t>
            </a:r>
            <a:r>
              <a:rPr lang="en-US" sz="1600" dirty="0" smtClean="0">
                <a:solidFill>
                  <a:srgbClr val="3366FF"/>
                </a:solidFill>
              </a:rPr>
              <a:t>also plays a role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1" name="Picture 20" descr="plot_bt_t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96" y="4205953"/>
            <a:ext cx="2408908" cy="26520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2411" y="4299159"/>
            <a:ext cx="313583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TES </a:t>
            </a:r>
            <a:r>
              <a:rPr lang="en-US" sz="1600" dirty="0">
                <a:solidFill>
                  <a:srgbClr val="3366FF"/>
                </a:solidFill>
              </a:rPr>
              <a:t>is most </a:t>
            </a:r>
            <a:r>
              <a:rPr lang="en-US" sz="1600" dirty="0">
                <a:solidFill>
                  <a:srgbClr val="FF0000"/>
                </a:solidFill>
              </a:rPr>
              <a:t>sensitive</a:t>
            </a:r>
            <a:r>
              <a:rPr lang="en-US" sz="1600" dirty="0">
                <a:solidFill>
                  <a:srgbClr val="3366FF"/>
                </a:solidFill>
              </a:rPr>
              <a:t> to NH</a:t>
            </a:r>
            <a:r>
              <a:rPr lang="en-US" sz="1600" baseline="-25000" dirty="0">
                <a:solidFill>
                  <a:srgbClr val="3366FF"/>
                </a:solidFill>
              </a:rPr>
              <a:t>3</a:t>
            </a:r>
            <a:r>
              <a:rPr lang="en-US" sz="1600" dirty="0">
                <a:solidFill>
                  <a:srgbClr val="3366FF"/>
                </a:solidFill>
              </a:rPr>
              <a:t> between </a:t>
            </a:r>
            <a:r>
              <a:rPr lang="en-US" sz="1600" dirty="0">
                <a:solidFill>
                  <a:srgbClr val="FF0000"/>
                </a:solidFill>
              </a:rPr>
              <a:t>900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and 700 mbar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1 piece of information or less: </a:t>
            </a:r>
            <a:r>
              <a:rPr lang="en-US" sz="1600" dirty="0">
                <a:solidFill>
                  <a:srgbClr val="FF0000"/>
                </a:solidFill>
              </a:rPr>
              <a:t>DOFS&lt;1.0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Collapse all information to a single point: </a:t>
            </a:r>
            <a:r>
              <a:rPr lang="en-US" sz="1600" dirty="0">
                <a:solidFill>
                  <a:srgbClr val="FF0000"/>
                </a:solidFill>
              </a:rPr>
              <a:t>RVMR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Easier to compare with </a:t>
            </a:r>
            <a:r>
              <a:rPr lang="en-US" sz="1600" i="1" dirty="0">
                <a:solidFill>
                  <a:srgbClr val="FF0000"/>
                </a:solidFill>
              </a:rPr>
              <a:t>in situ </a:t>
            </a:r>
            <a:r>
              <a:rPr lang="en-US" sz="1600" dirty="0">
                <a:solidFill>
                  <a:srgbClr val="3366FF"/>
                </a:solidFill>
              </a:rPr>
              <a:t>measurements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2" y="-9921"/>
            <a:ext cx="7198638" cy="122443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Surface and TES NH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in </a:t>
            </a:r>
            <a:br>
              <a:rPr lang="en-US" sz="3200" b="1" dirty="0" smtClean="0"/>
            </a:br>
            <a:r>
              <a:rPr lang="en-US" sz="3200" b="1" dirty="0" smtClean="0"/>
              <a:t>DISCOVER-AQ 2013</a:t>
            </a:r>
            <a:endParaRPr lang="en-US" sz="3200" b="1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7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" name="Group 5"/>
          <p:cNvGrpSpPr>
            <a:grpSpLocks noChangeAspect="1"/>
          </p:cNvGrpSpPr>
          <p:nvPr/>
        </p:nvGrpSpPr>
        <p:grpSpPr bwMode="auto">
          <a:xfrm>
            <a:off x="7429500" y="9534525"/>
            <a:ext cx="7008813" cy="6035675"/>
            <a:chOff x="3442335" y="11353800"/>
            <a:chExt cx="10083426" cy="8683625"/>
          </a:xfrm>
        </p:grpSpPr>
        <p:pic>
          <p:nvPicPr>
            <p:cNvPr id="35" name="Picture 57" descr=":img:sfc_conc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" t="24542" r="45976" b="40909"/>
            <a:stretch>
              <a:fillRect/>
            </a:stretch>
          </p:blipFill>
          <p:spPr bwMode="auto">
            <a:xfrm>
              <a:off x="3442335" y="11353800"/>
              <a:ext cx="8940390" cy="794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9" descr=":img:sfc_conc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3" t="59091" r="2933" b="35390"/>
            <a:stretch>
              <a:fillRect/>
            </a:stretch>
          </p:blipFill>
          <p:spPr bwMode="auto">
            <a:xfrm>
              <a:off x="4585371" y="19275924"/>
              <a:ext cx="8940390" cy="7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57" descr=":img:sfc_co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4542" r="45976" b="40909"/>
          <a:stretch>
            <a:fillRect/>
          </a:stretch>
        </p:blipFill>
        <p:spPr bwMode="auto">
          <a:xfrm>
            <a:off x="7581900" y="9686925"/>
            <a:ext cx="6214309" cy="5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7" descr=":img:sfc_co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4542" r="45976" b="40909"/>
          <a:stretch>
            <a:fillRect/>
          </a:stretch>
        </p:blipFill>
        <p:spPr bwMode="auto">
          <a:xfrm>
            <a:off x="7734300" y="9839325"/>
            <a:ext cx="6214309" cy="5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4" descr="hcooh_gc_x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2711" r="5086" b="8083"/>
          <a:stretch>
            <a:fillRect/>
          </a:stretch>
        </p:blipFill>
        <p:spPr bwMode="auto">
          <a:xfrm>
            <a:off x="16208375" y="6421438"/>
            <a:ext cx="11493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1" descr="hcooh_gc_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2016" b="14529"/>
          <a:stretch>
            <a:fillRect/>
          </a:stretch>
        </p:blipFill>
        <p:spPr bwMode="auto">
          <a:xfrm>
            <a:off x="16916501" y="12712171"/>
            <a:ext cx="4430327" cy="30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439" y="3729452"/>
            <a:ext cx="6337300" cy="3759200"/>
          </a:xfrm>
          <a:prstGeom prst="rect">
            <a:avLst/>
          </a:prstGeom>
        </p:spPr>
      </p:pic>
      <p:pic>
        <p:nvPicPr>
          <p:cNvPr id="16" name="Picture 15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839" y="3881852"/>
            <a:ext cx="6337300" cy="3759200"/>
          </a:xfrm>
          <a:prstGeom prst="rect">
            <a:avLst/>
          </a:prstGeom>
        </p:spPr>
      </p:pic>
      <p:pic>
        <p:nvPicPr>
          <p:cNvPr id="17" name="Picture 16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39" y="4034252"/>
            <a:ext cx="6337300" cy="3759200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890169" y="2473214"/>
            <a:ext cx="11090179" cy="9677499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lIns="75379" tIns="37029" rIns="75379" bIns="37029"/>
          <a:lstStyle/>
          <a:p>
            <a:pPr marL="44964" indent="146791">
              <a:spcBef>
                <a:spcPct val="30000"/>
              </a:spcBef>
              <a:buClr>
                <a:schemeClr val="tx2"/>
              </a:buClr>
              <a:buSzPct val="75000"/>
              <a:defRPr/>
            </a:pPr>
            <a:endParaRPr lang="en-US" sz="1500" dirty="0">
              <a:latin typeface="Arial" charset="0"/>
            </a:endParaRPr>
          </a:p>
        </p:txBody>
      </p:sp>
      <p:pic>
        <p:nvPicPr>
          <p:cNvPr id="21" name="Picture 20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" y="2984500"/>
            <a:ext cx="4313241" cy="2558556"/>
          </a:xfrm>
          <a:prstGeom prst="rect">
            <a:avLst/>
          </a:prstGeom>
        </p:spPr>
      </p:pic>
      <p:pic>
        <p:nvPicPr>
          <p:cNvPr id="22" name="Picture 21" descr="plot_nh3_tes_grnd.v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36" y="2675391"/>
            <a:ext cx="4241384" cy="30295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66871" y="5725193"/>
            <a:ext cx="4650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  <a:cs typeface="Arial"/>
              </a:rPr>
              <a:t>TES and QCL NH</a:t>
            </a:r>
            <a:r>
              <a:rPr lang="en-US" kern="1200" baseline="-25000" dirty="0" smtClean="0">
                <a:solidFill>
                  <a:srgbClr val="3366FF"/>
                </a:solidFill>
                <a:cs typeface="Arial"/>
              </a:rPr>
              <a:t>3</a:t>
            </a:r>
            <a:r>
              <a:rPr lang="en-US" kern="1200" dirty="0" smtClean="0">
                <a:solidFill>
                  <a:srgbClr val="3366FF"/>
                </a:solidFill>
                <a:cs typeface="Arial"/>
              </a:rPr>
              <a:t> measured in Tipton area in  January 2013 are spatially well correlated</a:t>
            </a:r>
            <a:endParaRPr lang="en-US" kern="1200" dirty="0">
              <a:solidFill>
                <a:srgbClr val="3366FF"/>
              </a:solidFill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22" y="1214518"/>
            <a:ext cx="71776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kern="1200" dirty="0">
                <a:solidFill>
                  <a:srgbClr val="3366FF"/>
                </a:solidFill>
                <a:cs typeface="Calibri"/>
              </a:rPr>
              <a:t>O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pen path Quantum Cascade Laser (QCL) on a </a:t>
            </a:r>
            <a:r>
              <a:rPr lang="en-US" kern="1200" dirty="0" smtClean="0">
                <a:solidFill>
                  <a:srgbClr val="FF0000"/>
                </a:solidFill>
                <a:cs typeface="Calibri"/>
              </a:rPr>
              <a:t>moving platform 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collected data </a:t>
            </a:r>
            <a:r>
              <a:rPr lang="en-US" kern="1200" dirty="0" smtClean="0">
                <a:solidFill>
                  <a:srgbClr val="FF0000"/>
                </a:solidFill>
                <a:cs typeface="Calibri"/>
              </a:rPr>
              <a:t>almost directly under 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TES transect (red symbols) in the </a:t>
            </a:r>
            <a:r>
              <a:rPr lang="en-US" kern="1200" dirty="0" smtClean="0">
                <a:solidFill>
                  <a:srgbClr val="FF0000"/>
                </a:solidFill>
                <a:cs typeface="Calibri"/>
              </a:rPr>
              <a:t>San Joaquin Valley 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on January 28, 2013</a:t>
            </a:r>
          </a:p>
          <a:p>
            <a:endParaRPr lang="en-US" kern="1200" dirty="0" smtClean="0">
              <a:solidFill>
                <a:srgbClr val="3366FF"/>
              </a:solidFill>
              <a:cs typeface="Calibri"/>
            </a:endParaRPr>
          </a:p>
          <a:p>
            <a:pPr marL="177800" indent="-177800">
              <a:buFont typeface="Arial"/>
              <a:buChar char="•"/>
            </a:pP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Hotspot measured near Tipton</a:t>
            </a:r>
          </a:p>
          <a:p>
            <a:pPr marL="177800" indent="-177800">
              <a:buFont typeface="Arial"/>
              <a:buChar char="•"/>
            </a:pPr>
            <a:endParaRPr lang="en-US" kern="120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18682" y="2675391"/>
            <a:ext cx="524444" cy="1735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 and aircraft NH</a:t>
            </a:r>
            <a:r>
              <a:rPr lang="en-US" baseline="-25000" dirty="0" smtClean="0"/>
              <a:t>3</a:t>
            </a:r>
            <a:r>
              <a:rPr lang="en-US" dirty="0" smtClean="0"/>
              <a:t> from DAQ</a:t>
            </a:r>
            <a:endParaRPr lang="en-US" dirty="0"/>
          </a:p>
        </p:txBody>
      </p:sp>
      <p:pic>
        <p:nvPicPr>
          <p:cNvPr id="5" name="Picture 4" descr="V6_TES_rvmr_DISC_AQ_CIMS_PTR_NH3_vs_lat_20130130_two_axes_2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r="6140"/>
          <a:stretch/>
        </p:blipFill>
        <p:spPr>
          <a:xfrm>
            <a:off x="4508500" y="1942758"/>
            <a:ext cx="4508501" cy="3733800"/>
          </a:xfrm>
          <a:prstGeom prst="rect">
            <a:avLst/>
          </a:prstGeom>
        </p:spPr>
      </p:pic>
      <p:pic>
        <p:nvPicPr>
          <p:cNvPr id="7" name="Picture 6" descr="V6_TES_rvmr_DISC_AQ_CIMS_PTR_NH3_vs_lat_20130121_two_axes_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r="5764"/>
          <a:stretch/>
        </p:blipFill>
        <p:spPr>
          <a:xfrm>
            <a:off x="0" y="1942758"/>
            <a:ext cx="45085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500" y="1666875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January 21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6525" y="1634609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January 30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5794375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P3B aircraft @ 500 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TES maximum sensitivity between 1 and 2 km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10" y="0"/>
            <a:ext cx="8575959" cy="1224439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CalNex</a:t>
            </a:r>
            <a:r>
              <a:rPr lang="en-US" sz="4000" b="1" dirty="0" smtClean="0"/>
              <a:t> 2010: California spring</a:t>
            </a:r>
            <a:endParaRPr lang="en-US" sz="4000" b="1" dirty="0"/>
          </a:p>
        </p:txBody>
      </p:sp>
      <p:pic>
        <p:nvPicPr>
          <p:cNvPr id="4" name="Picture 3" descr="plot_nh3_bakers_transect.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1" y="1224439"/>
            <a:ext cx="3337575" cy="2459266"/>
          </a:xfrm>
          <a:prstGeom prst="rect">
            <a:avLst/>
          </a:prstGeom>
        </p:spPr>
      </p:pic>
      <p:pic>
        <p:nvPicPr>
          <p:cNvPr id="5" name="Picture 4" descr="tes_nh3_cv_tipton.gi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1475" r="35988" b="43598"/>
          <a:stretch/>
        </p:blipFill>
        <p:spPr>
          <a:xfrm>
            <a:off x="5028675" y="3937000"/>
            <a:ext cx="3786301" cy="292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900" y="1122839"/>
            <a:ext cx="487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CalNex</a:t>
            </a:r>
            <a:r>
              <a:rPr lang="en-US" b="1" dirty="0" smtClean="0">
                <a:latin typeface="Arial"/>
                <a:cs typeface="Arial"/>
              </a:rPr>
              <a:t>: 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Campaign focused on air quality and climate change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Aircraft and surface measurements and TES transects</a:t>
            </a:r>
          </a:p>
          <a:p>
            <a:pPr lvl="2"/>
            <a:r>
              <a:rPr lang="en-US" b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Central Valley, southern California basin, Pacific Ocean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97800" y="2501900"/>
            <a:ext cx="127000" cy="201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721600" y="2070100"/>
            <a:ext cx="6731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kers_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7" y="3313835"/>
            <a:ext cx="4503406" cy="32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yp_aura_stm_nh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43932</TotalTime>
  <Words>930</Words>
  <Application>Microsoft Office PowerPoint</Application>
  <PresentationFormat>On-screen Show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cadyp_aura_stm_nh3</vt:lpstr>
      <vt:lpstr>Ammonia Measurements by the NASA Tropospheric Emission Spectrometer (TES)</vt:lpstr>
      <vt:lpstr>NH3 Sources</vt:lpstr>
      <vt:lpstr>NH3 in the atmosphere</vt:lpstr>
      <vt:lpstr>NH3 from aircraft</vt:lpstr>
      <vt:lpstr>TES instrument</vt:lpstr>
      <vt:lpstr>NH3 from TES</vt:lpstr>
      <vt:lpstr>Surface and TES NH3 in  DISCOVER-AQ 2013</vt:lpstr>
      <vt:lpstr>TES and aircraft NH3 from DAQ</vt:lpstr>
      <vt:lpstr>CalNex 2010: California spring</vt:lpstr>
      <vt:lpstr>TES NH3 Validation </vt:lpstr>
      <vt:lpstr>Seasonal and spatial variability</vt:lpstr>
      <vt:lpstr>Eastern China: 2007-2009</vt:lpstr>
      <vt:lpstr>South Asia: July-August 2007</vt:lpstr>
      <vt:lpstr>Global NH3 results</vt:lpstr>
      <vt:lpstr>Better emissions with TES NH3</vt:lpstr>
      <vt:lpstr>Final comments</vt:lpstr>
      <vt:lpstr>Acknowledgements</vt:lpstr>
      <vt:lpstr>TES NH3 and CO</vt:lpstr>
      <vt:lpstr>CALNEX: TES vs Aircraft</vt:lpstr>
      <vt:lpstr>Day vs Night: TES</vt:lpstr>
      <vt:lpstr>And now …</vt:lpstr>
    </vt:vector>
  </TitlesOfParts>
  <Company>AER,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Transfer Modeling for Hyperspectral Applications:  Status and Validation of LBLRTM</dc:title>
  <dc:creator>Information Systems</dc:creator>
  <cp:lastModifiedBy>Lenovo User</cp:lastModifiedBy>
  <cp:revision>365</cp:revision>
  <cp:lastPrinted>2013-10-24T18:28:33Z</cp:lastPrinted>
  <dcterms:created xsi:type="dcterms:W3CDTF">2011-09-14T07:41:55Z</dcterms:created>
  <dcterms:modified xsi:type="dcterms:W3CDTF">2013-10-28T14:19:32Z</dcterms:modified>
</cp:coreProperties>
</file>