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75" r:id="rId4"/>
    <p:sldId id="274" r:id="rId5"/>
    <p:sldId id="258" r:id="rId6"/>
    <p:sldId id="259" r:id="rId7"/>
    <p:sldId id="260" r:id="rId8"/>
    <p:sldId id="261" r:id="rId9"/>
    <p:sldId id="263" r:id="rId10"/>
    <p:sldId id="264" r:id="rId11"/>
    <p:sldId id="265" r:id="rId12"/>
    <p:sldId id="266" r:id="rId13"/>
    <p:sldId id="267" r:id="rId14"/>
    <p:sldId id="268" r:id="rId15"/>
    <p:sldId id="269" r:id="rId16"/>
    <p:sldId id="270" r:id="rId17"/>
    <p:sldId id="273"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8" d="100"/>
          <a:sy n="38" d="100"/>
        </p:scale>
        <p:origin x="-2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E6C41-EF4A-B644-9286-992221136367}" type="datetimeFigureOut">
              <a:rPr lang="en-US" smtClean="0"/>
              <a:t>10/30/13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31818-95DA-6A4C-AEC9-ACA94ED20B2C}" type="slidenum">
              <a:rPr lang="en-US" smtClean="0"/>
              <a:t>‹#›</a:t>
            </a:fld>
            <a:endParaRPr lang="en-US"/>
          </a:p>
        </p:txBody>
      </p:sp>
    </p:spTree>
    <p:extLst>
      <p:ext uri="{BB962C8B-B14F-4D97-AF65-F5344CB8AC3E}">
        <p14:creationId xmlns:p14="http://schemas.microsoft.com/office/powerpoint/2010/main" val="3173026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BD652-A2B2-D341-B9B9-6D0CB5859C76}" type="slidenum">
              <a:rPr lang="en-US" smtClean="0"/>
              <a:t>9</a:t>
            </a:fld>
            <a:endParaRPr lang="en-US"/>
          </a:p>
        </p:txBody>
      </p:sp>
    </p:spTree>
    <p:extLst>
      <p:ext uri="{BB962C8B-B14F-4D97-AF65-F5344CB8AC3E}">
        <p14:creationId xmlns:p14="http://schemas.microsoft.com/office/powerpoint/2010/main" val="83874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72E17B-DD52-224C-9C89-523B5D84AF4F}"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334109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2E17B-DD52-224C-9C89-523B5D84AF4F}"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37156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2E17B-DD52-224C-9C89-523B5D84AF4F}"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34517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2E17B-DD52-224C-9C89-523B5D84AF4F}"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296859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2E17B-DD52-224C-9C89-523B5D84AF4F}"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212931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2E17B-DD52-224C-9C89-523B5D84AF4F}"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1728953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2E17B-DD52-224C-9C89-523B5D84AF4F}" type="datetimeFigureOut">
              <a:rPr lang="en-US" smtClean="0"/>
              <a:t>10/30/13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366563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2E17B-DD52-224C-9C89-523B5D84AF4F}" type="datetimeFigureOut">
              <a:rPr lang="en-US" smtClean="0"/>
              <a:t>10/30/13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348455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2E17B-DD52-224C-9C89-523B5D84AF4F}" type="datetimeFigureOut">
              <a:rPr lang="en-US" smtClean="0"/>
              <a:t>10/30/13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7320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2E17B-DD52-224C-9C89-523B5D84AF4F}"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180599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2E17B-DD52-224C-9C89-523B5D84AF4F}"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ECF2F-F5DE-8D4E-9580-EF32FBA440B0}" type="slidenum">
              <a:rPr lang="en-US" smtClean="0"/>
              <a:t>‹#›</a:t>
            </a:fld>
            <a:endParaRPr lang="en-US"/>
          </a:p>
        </p:txBody>
      </p:sp>
    </p:spTree>
    <p:extLst>
      <p:ext uri="{BB962C8B-B14F-4D97-AF65-F5344CB8AC3E}">
        <p14:creationId xmlns:p14="http://schemas.microsoft.com/office/powerpoint/2010/main" val="1588095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2E17B-DD52-224C-9C89-523B5D84AF4F}" type="datetimeFigureOut">
              <a:rPr lang="en-US" smtClean="0"/>
              <a:t>10/30/13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ECF2F-F5DE-8D4E-9580-EF32FBA440B0}" type="slidenum">
              <a:rPr lang="en-US" smtClean="0"/>
              <a:t>‹#›</a:t>
            </a:fld>
            <a:endParaRPr lang="en-US"/>
          </a:p>
        </p:txBody>
      </p:sp>
    </p:spTree>
    <p:extLst>
      <p:ext uri="{BB962C8B-B14F-4D97-AF65-F5344CB8AC3E}">
        <p14:creationId xmlns:p14="http://schemas.microsoft.com/office/powerpoint/2010/main" val="172596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44" y="1756945"/>
            <a:ext cx="8458200" cy="1470025"/>
          </a:xfrm>
        </p:spPr>
        <p:txBody>
          <a:bodyPr>
            <a:normAutofit fontScale="90000"/>
          </a:bodyPr>
          <a:lstStyle/>
          <a:p>
            <a:r>
              <a:rPr lang="en-US" dirty="0" smtClean="0"/>
              <a:t>High-resolution meteorological simulations over a metropolitan area with and without an urban canopy model</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Jared H. Bowden</a:t>
            </a:r>
          </a:p>
          <a:p>
            <a:r>
              <a:rPr lang="en-US" dirty="0" err="1" smtClean="0">
                <a:solidFill>
                  <a:schemeClr val="tx1"/>
                </a:solidFill>
              </a:rPr>
              <a:t>Saravanan</a:t>
            </a:r>
            <a:r>
              <a:rPr lang="en-US" dirty="0" smtClean="0">
                <a:solidFill>
                  <a:schemeClr val="tx1"/>
                </a:solidFill>
              </a:rPr>
              <a:t> </a:t>
            </a:r>
            <a:r>
              <a:rPr lang="en-US" dirty="0" err="1" smtClean="0">
                <a:solidFill>
                  <a:schemeClr val="tx1"/>
                </a:solidFill>
              </a:rPr>
              <a:t>Arunachalam</a:t>
            </a:r>
            <a:endParaRPr lang="en-US" dirty="0" smtClean="0">
              <a:solidFill>
                <a:schemeClr val="tx1"/>
              </a:solidFill>
            </a:endParaRPr>
          </a:p>
        </p:txBody>
      </p:sp>
      <p:pic>
        <p:nvPicPr>
          <p:cNvPr id="5" name="Picture 4" descr="UNC_IFE_5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76" y="5115188"/>
            <a:ext cx="2538723" cy="1047223"/>
          </a:xfrm>
          <a:prstGeom prst="rect">
            <a:avLst/>
          </a:prstGeom>
        </p:spPr>
      </p:pic>
    </p:spTree>
    <p:extLst>
      <p:ext uri="{BB962C8B-B14F-4D97-AF65-F5344CB8AC3E}">
        <p14:creationId xmlns:p14="http://schemas.microsoft.com/office/powerpoint/2010/main" val="13887118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44"/>
            <a:ext cx="8229600" cy="1143000"/>
          </a:xfrm>
        </p:spPr>
        <p:txBody>
          <a:bodyPr>
            <a:normAutofit fontScale="90000"/>
          </a:bodyPr>
          <a:lstStyle/>
          <a:p>
            <a:r>
              <a:rPr lang="en-US" dirty="0"/>
              <a:t>Avg. Daily </a:t>
            </a:r>
            <a:r>
              <a:rPr lang="en-US" dirty="0" smtClean="0"/>
              <a:t>Min. </a:t>
            </a:r>
            <a:r>
              <a:rPr lang="en-US" dirty="0"/>
              <a:t>2-m Temp.</a:t>
            </a:r>
            <a:br>
              <a:rPr lang="en-US" dirty="0"/>
            </a:br>
            <a:r>
              <a:rPr lang="en-US" dirty="0"/>
              <a:t>August 2011</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6591" r="-870"/>
          <a:stretch/>
        </p:blipFill>
        <p:spPr bwMode="auto">
          <a:xfrm>
            <a:off x="164525" y="1367374"/>
            <a:ext cx="2978725" cy="4347634"/>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8009"/>
          <a:stretch/>
        </p:blipFill>
        <p:spPr bwMode="auto">
          <a:xfrm>
            <a:off x="3143250" y="1354675"/>
            <a:ext cx="2942166" cy="4307418"/>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6552" b="3492"/>
          <a:stretch/>
        </p:blipFill>
        <p:spPr bwMode="auto">
          <a:xfrm>
            <a:off x="6085416" y="1397006"/>
            <a:ext cx="2904385" cy="4053419"/>
          </a:xfrm>
          <a:prstGeom prst="rect">
            <a:avLst/>
          </a:prstGeom>
          <a:ln>
            <a:noFill/>
          </a:ln>
          <a:extLst>
            <a:ext uri="{53640926-AAD7-44d8-BBD7-CCE9431645EC}">
              <a14:shadowObscured xmlns:a14="http://schemas.microsoft.com/office/drawing/2010/main"/>
            </a:ext>
          </a:extLst>
        </p:spPr>
      </p:pic>
      <p:pic>
        <p:nvPicPr>
          <p:cNvPr id="7" name="Picture 6" descr="WRF_PX_Aug_2011_1km.base.T.diur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6" y="5427673"/>
            <a:ext cx="2966506" cy="1483253"/>
          </a:xfrm>
          <a:prstGeom prst="rect">
            <a:avLst/>
          </a:prstGeom>
        </p:spPr>
      </p:pic>
      <p:pic>
        <p:nvPicPr>
          <p:cNvPr id="8" name="Picture 7" descr="WRF_NOAH_Aug_2011_1km.base.T.diurn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5001" y="5422355"/>
            <a:ext cx="2998308" cy="1499154"/>
          </a:xfrm>
          <a:prstGeom prst="rect">
            <a:avLst/>
          </a:prstGeom>
        </p:spPr>
      </p:pic>
      <p:pic>
        <p:nvPicPr>
          <p:cNvPr id="9" name="Picture 8" descr="WRF_NUDAPT_Aug_2011_1km.base.T.diurn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7083" y="5467700"/>
            <a:ext cx="2844106" cy="1422053"/>
          </a:xfrm>
          <a:prstGeom prst="rect">
            <a:avLst/>
          </a:prstGeom>
        </p:spPr>
      </p:pic>
      <p:sp>
        <p:nvSpPr>
          <p:cNvPr id="13" name="TextBox 12"/>
          <p:cNvSpPr txBox="1"/>
          <p:nvPr/>
        </p:nvSpPr>
        <p:spPr>
          <a:xfrm>
            <a:off x="-66245" y="5466834"/>
            <a:ext cx="661659" cy="369332"/>
          </a:xfrm>
          <a:prstGeom prst="rect">
            <a:avLst/>
          </a:prstGeom>
          <a:noFill/>
        </p:spPr>
        <p:txBody>
          <a:bodyPr wrap="none" rtlCol="0">
            <a:spAutoFit/>
          </a:bodyPr>
          <a:lstStyle/>
          <a:p>
            <a:r>
              <a:rPr lang="en-US" dirty="0" smtClean="0"/>
              <a:t>1-km</a:t>
            </a:r>
            <a:endParaRPr lang="en-US" dirty="0"/>
          </a:p>
        </p:txBody>
      </p:sp>
    </p:spTree>
    <p:extLst>
      <p:ext uri="{BB962C8B-B14F-4D97-AF65-F5344CB8AC3E}">
        <p14:creationId xmlns:p14="http://schemas.microsoft.com/office/powerpoint/2010/main" val="37695507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557"/>
            <a:ext cx="8229600" cy="1143000"/>
          </a:xfrm>
        </p:spPr>
        <p:txBody>
          <a:bodyPr>
            <a:normAutofit fontScale="90000"/>
          </a:bodyPr>
          <a:lstStyle/>
          <a:p>
            <a:r>
              <a:rPr lang="en-US" dirty="0" smtClean="0"/>
              <a:t>Avg. Daily Max 2-m Temp.</a:t>
            </a:r>
            <a:br>
              <a:rPr lang="en-US" dirty="0" smtClean="0"/>
            </a:br>
            <a:r>
              <a:rPr lang="en-US" dirty="0" smtClean="0"/>
              <a:t>February 2012</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091" r="-1838"/>
          <a:stretch/>
        </p:blipFill>
        <p:spPr bwMode="auto">
          <a:xfrm>
            <a:off x="179917" y="1576921"/>
            <a:ext cx="3076309" cy="407457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318" b="2974"/>
          <a:stretch/>
        </p:blipFill>
        <p:spPr bwMode="auto">
          <a:xfrm>
            <a:off x="3277393" y="1492265"/>
            <a:ext cx="2882105" cy="4074568"/>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8333"/>
          <a:stretch/>
        </p:blipFill>
        <p:spPr bwMode="auto">
          <a:xfrm>
            <a:off x="6233583" y="1471099"/>
            <a:ext cx="2825743" cy="4116900"/>
          </a:xfrm>
          <a:prstGeom prst="rect">
            <a:avLst/>
          </a:prstGeom>
          <a:ln>
            <a:noFill/>
          </a:ln>
          <a:extLst>
            <a:ext uri="{53640926-AAD7-44d8-BBD7-CCE9431645EC}">
              <a14:shadowObscured xmlns:a14="http://schemas.microsoft.com/office/drawing/2010/main"/>
            </a:ext>
          </a:extLst>
        </p:spPr>
      </p:pic>
      <p:pic>
        <p:nvPicPr>
          <p:cNvPr id="8" name="Picture 7" descr="WRF_PX_Feb_2012_1km.base.T.diur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85" y="5470621"/>
            <a:ext cx="2774756" cy="1387379"/>
          </a:xfrm>
          <a:prstGeom prst="rect">
            <a:avLst/>
          </a:prstGeom>
        </p:spPr>
      </p:pic>
      <p:pic>
        <p:nvPicPr>
          <p:cNvPr id="9" name="Picture 8" descr="WRF_NOAH_Feb_2012_1km.base.T.diurn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6227" y="5481804"/>
            <a:ext cx="2903271" cy="1451636"/>
          </a:xfrm>
          <a:prstGeom prst="rect">
            <a:avLst/>
          </a:prstGeom>
        </p:spPr>
      </p:pic>
      <p:pic>
        <p:nvPicPr>
          <p:cNvPr id="10" name="Picture 9" descr="WRF_NUDAPT_Feb_2012_1km.base.T.diurn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8253" y="5492750"/>
            <a:ext cx="2730500" cy="1365250"/>
          </a:xfrm>
          <a:prstGeom prst="rect">
            <a:avLst/>
          </a:prstGeom>
        </p:spPr>
      </p:pic>
      <p:sp>
        <p:nvSpPr>
          <p:cNvPr id="3" name="TextBox 2"/>
          <p:cNvSpPr txBox="1"/>
          <p:nvPr/>
        </p:nvSpPr>
        <p:spPr>
          <a:xfrm>
            <a:off x="-66245" y="5466834"/>
            <a:ext cx="661659" cy="369332"/>
          </a:xfrm>
          <a:prstGeom prst="rect">
            <a:avLst/>
          </a:prstGeom>
          <a:noFill/>
        </p:spPr>
        <p:txBody>
          <a:bodyPr wrap="none" rtlCol="0">
            <a:spAutoFit/>
          </a:bodyPr>
          <a:lstStyle/>
          <a:p>
            <a:r>
              <a:rPr lang="en-US" dirty="0" smtClean="0"/>
              <a:t>1-km</a:t>
            </a:r>
            <a:endParaRPr lang="en-US" dirty="0"/>
          </a:p>
        </p:txBody>
      </p:sp>
    </p:spTree>
    <p:extLst>
      <p:ext uri="{BB962C8B-B14F-4D97-AF65-F5344CB8AC3E}">
        <p14:creationId xmlns:p14="http://schemas.microsoft.com/office/powerpoint/2010/main" val="4235740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Avg. Daily </a:t>
            </a:r>
            <a:r>
              <a:rPr lang="en-US" dirty="0" smtClean="0"/>
              <a:t>Min </a:t>
            </a:r>
            <a:r>
              <a:rPr lang="en-US" dirty="0"/>
              <a:t>2-m Temp.</a:t>
            </a:r>
            <a:br>
              <a:rPr lang="en-US" dirty="0"/>
            </a:br>
            <a:r>
              <a:rPr lang="en-US" dirty="0"/>
              <a:t>February 2012</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7455" r="2591"/>
          <a:stretch/>
        </p:blipFill>
        <p:spPr bwMode="auto">
          <a:xfrm>
            <a:off x="264585" y="1713546"/>
            <a:ext cx="2944283" cy="388173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8565" b="3613"/>
          <a:stretch/>
        </p:blipFill>
        <p:spPr bwMode="auto">
          <a:xfrm>
            <a:off x="3323167" y="1713546"/>
            <a:ext cx="2836331" cy="377920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8333" b="3255"/>
          <a:stretch/>
        </p:blipFill>
        <p:spPr bwMode="auto">
          <a:xfrm>
            <a:off x="6318253" y="1713545"/>
            <a:ext cx="2818546" cy="3800369"/>
          </a:xfrm>
          <a:prstGeom prst="rect">
            <a:avLst/>
          </a:prstGeom>
          <a:ln>
            <a:noFill/>
          </a:ln>
          <a:extLst>
            <a:ext uri="{53640926-AAD7-44d8-BBD7-CCE9431645EC}">
              <a14:shadowObscured xmlns:a14="http://schemas.microsoft.com/office/drawing/2010/main"/>
            </a:ext>
          </a:extLst>
        </p:spPr>
      </p:pic>
      <p:pic>
        <p:nvPicPr>
          <p:cNvPr id="7" name="Picture 6" descr="WRF_PX_Feb_2012_1km.base.T.diur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85" y="5470621"/>
            <a:ext cx="2774756" cy="1387379"/>
          </a:xfrm>
          <a:prstGeom prst="rect">
            <a:avLst/>
          </a:prstGeom>
        </p:spPr>
      </p:pic>
      <p:pic>
        <p:nvPicPr>
          <p:cNvPr id="8" name="Picture 7" descr="WRF_NOAH_Feb_2012_1km.base.T.diurn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4478" y="5471221"/>
            <a:ext cx="2903271" cy="1451636"/>
          </a:xfrm>
          <a:prstGeom prst="rect">
            <a:avLst/>
          </a:prstGeom>
        </p:spPr>
      </p:pic>
      <p:pic>
        <p:nvPicPr>
          <p:cNvPr id="9" name="Picture 8" descr="WRF_NUDAPT_Feb_2012_1km.base.T.diurn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8253" y="5492750"/>
            <a:ext cx="2730500" cy="1365250"/>
          </a:xfrm>
          <a:prstGeom prst="rect">
            <a:avLst/>
          </a:prstGeom>
        </p:spPr>
      </p:pic>
      <p:sp>
        <p:nvSpPr>
          <p:cNvPr id="13" name="TextBox 12"/>
          <p:cNvSpPr txBox="1"/>
          <p:nvPr/>
        </p:nvSpPr>
        <p:spPr>
          <a:xfrm>
            <a:off x="-66245" y="5466834"/>
            <a:ext cx="661659" cy="369332"/>
          </a:xfrm>
          <a:prstGeom prst="rect">
            <a:avLst/>
          </a:prstGeom>
          <a:noFill/>
        </p:spPr>
        <p:txBody>
          <a:bodyPr wrap="none" rtlCol="0">
            <a:spAutoFit/>
          </a:bodyPr>
          <a:lstStyle/>
          <a:p>
            <a:r>
              <a:rPr lang="en-US" dirty="0" smtClean="0"/>
              <a:t>1-km</a:t>
            </a:r>
            <a:endParaRPr lang="en-US" dirty="0"/>
          </a:p>
        </p:txBody>
      </p:sp>
    </p:spTree>
    <p:extLst>
      <p:ext uri="{BB962C8B-B14F-4D97-AF65-F5344CB8AC3E}">
        <p14:creationId xmlns:p14="http://schemas.microsoft.com/office/powerpoint/2010/main" val="25288049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Avg. Daily Max. 10-m WS</a:t>
            </a:r>
            <a:br>
              <a:rPr lang="en-US" dirty="0" smtClean="0"/>
            </a:br>
            <a:r>
              <a:rPr lang="en-US" dirty="0" smtClean="0"/>
              <a:t>August 2011</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5725" r="-868"/>
          <a:stretch/>
        </p:blipFill>
        <p:spPr bwMode="auto">
          <a:xfrm>
            <a:off x="211684" y="1587500"/>
            <a:ext cx="2878649" cy="4086544"/>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8333"/>
          <a:stretch/>
        </p:blipFill>
        <p:spPr bwMode="auto">
          <a:xfrm>
            <a:off x="3285915" y="1587500"/>
            <a:ext cx="2852420" cy="408654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9259"/>
          <a:stretch/>
        </p:blipFill>
        <p:spPr bwMode="auto">
          <a:xfrm>
            <a:off x="6265334" y="1587500"/>
            <a:ext cx="2878666" cy="4086544"/>
          </a:xfrm>
          <a:prstGeom prst="rect">
            <a:avLst/>
          </a:prstGeom>
          <a:ln>
            <a:noFill/>
          </a:ln>
          <a:extLst>
            <a:ext uri="{53640926-AAD7-44d8-BBD7-CCE9431645EC}">
              <a14:shadowObscured xmlns:a14="http://schemas.microsoft.com/office/drawing/2010/main"/>
            </a:ext>
          </a:extLst>
        </p:spPr>
      </p:pic>
      <p:pic>
        <p:nvPicPr>
          <p:cNvPr id="7" name="Picture 6" descr="WRF_PX_Aug_2011_1km.base.WS.diur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84" y="5492645"/>
            <a:ext cx="2614066" cy="1307034"/>
          </a:xfrm>
          <a:prstGeom prst="rect">
            <a:avLst/>
          </a:prstGeom>
        </p:spPr>
      </p:pic>
      <p:pic>
        <p:nvPicPr>
          <p:cNvPr id="8" name="Picture 7" descr="WRF_NOAH_Aug_2011_1km.base.WS.diurn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15" y="5490104"/>
            <a:ext cx="2598418" cy="1299210"/>
          </a:xfrm>
          <a:prstGeom prst="rect">
            <a:avLst/>
          </a:prstGeom>
        </p:spPr>
      </p:pic>
      <p:pic>
        <p:nvPicPr>
          <p:cNvPr id="10" name="Picture 9" descr="WRF_NUDAPT_Aug_2011_1km.base.WS.diurn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5334" y="5508731"/>
            <a:ext cx="2561166" cy="1280583"/>
          </a:xfrm>
          <a:prstGeom prst="rect">
            <a:avLst/>
          </a:prstGeom>
        </p:spPr>
      </p:pic>
      <p:sp>
        <p:nvSpPr>
          <p:cNvPr id="9" name="TextBox 8"/>
          <p:cNvSpPr txBox="1"/>
          <p:nvPr/>
        </p:nvSpPr>
        <p:spPr>
          <a:xfrm>
            <a:off x="-66245" y="5466834"/>
            <a:ext cx="661659" cy="369332"/>
          </a:xfrm>
          <a:prstGeom prst="rect">
            <a:avLst/>
          </a:prstGeom>
          <a:noFill/>
        </p:spPr>
        <p:txBody>
          <a:bodyPr wrap="none" rtlCol="0">
            <a:spAutoFit/>
          </a:bodyPr>
          <a:lstStyle/>
          <a:p>
            <a:r>
              <a:rPr lang="en-US" dirty="0" smtClean="0"/>
              <a:t>1-km</a:t>
            </a:r>
            <a:endParaRPr lang="en-US" dirty="0"/>
          </a:p>
        </p:txBody>
      </p:sp>
    </p:spTree>
    <p:extLst>
      <p:ext uri="{BB962C8B-B14F-4D97-AF65-F5344CB8AC3E}">
        <p14:creationId xmlns:p14="http://schemas.microsoft.com/office/powerpoint/2010/main" val="3572084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Avg. Daily Max. 10-m WS</a:t>
            </a:r>
            <a:br>
              <a:rPr lang="en-US" dirty="0" smtClean="0"/>
            </a:br>
            <a:r>
              <a:rPr lang="en-US" dirty="0" smtClean="0"/>
              <a:t>February 2012</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7456" r="-1734"/>
          <a:stretch/>
        </p:blipFill>
        <p:spPr bwMode="auto">
          <a:xfrm>
            <a:off x="296332" y="1417639"/>
            <a:ext cx="3048001" cy="423386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8333"/>
          <a:stretch/>
        </p:blipFill>
        <p:spPr bwMode="auto">
          <a:xfrm>
            <a:off x="3347077" y="1428221"/>
            <a:ext cx="3013510" cy="4233862"/>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9028"/>
          <a:stretch/>
        </p:blipFill>
        <p:spPr bwMode="auto">
          <a:xfrm>
            <a:off x="6307667" y="1502836"/>
            <a:ext cx="2836333" cy="4138081"/>
          </a:xfrm>
          <a:prstGeom prst="rect">
            <a:avLst/>
          </a:prstGeom>
          <a:ln>
            <a:noFill/>
          </a:ln>
          <a:extLst>
            <a:ext uri="{53640926-AAD7-44d8-BBD7-CCE9431645EC}">
              <a14:shadowObscured xmlns:a14="http://schemas.microsoft.com/office/drawing/2010/main"/>
            </a:ext>
          </a:extLst>
        </p:spPr>
      </p:pic>
      <p:pic>
        <p:nvPicPr>
          <p:cNvPr id="7" name="Picture 6" descr="WRF_PX_Feb_2012_1km.base.WS.diur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32" y="5461001"/>
            <a:ext cx="2793998" cy="1396999"/>
          </a:xfrm>
          <a:prstGeom prst="rect">
            <a:avLst/>
          </a:prstGeom>
        </p:spPr>
      </p:pic>
      <p:pic>
        <p:nvPicPr>
          <p:cNvPr id="8" name="Picture 7" descr="WRF_NOAH_Feb_2012_1km.base.WS.diurn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077" y="5478247"/>
            <a:ext cx="2759505" cy="1379753"/>
          </a:xfrm>
          <a:prstGeom prst="rect">
            <a:avLst/>
          </a:prstGeom>
        </p:spPr>
      </p:pic>
      <p:pic>
        <p:nvPicPr>
          <p:cNvPr id="9" name="Picture 8" descr="WRF_NUDAPT_Feb_2012_1km.base.WS.diurn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1259" y="5476877"/>
            <a:ext cx="2783412" cy="1391706"/>
          </a:xfrm>
          <a:prstGeom prst="rect">
            <a:avLst/>
          </a:prstGeom>
        </p:spPr>
      </p:pic>
      <p:sp>
        <p:nvSpPr>
          <p:cNvPr id="10" name="TextBox 9"/>
          <p:cNvSpPr txBox="1"/>
          <p:nvPr/>
        </p:nvSpPr>
        <p:spPr>
          <a:xfrm>
            <a:off x="-66245" y="5466834"/>
            <a:ext cx="661659" cy="369332"/>
          </a:xfrm>
          <a:prstGeom prst="rect">
            <a:avLst/>
          </a:prstGeom>
          <a:noFill/>
        </p:spPr>
        <p:txBody>
          <a:bodyPr wrap="none" rtlCol="0">
            <a:spAutoFit/>
          </a:bodyPr>
          <a:lstStyle/>
          <a:p>
            <a:r>
              <a:rPr lang="en-US" dirty="0" smtClean="0"/>
              <a:t>1-km</a:t>
            </a:r>
            <a:endParaRPr lang="en-US" dirty="0"/>
          </a:p>
        </p:txBody>
      </p:sp>
      <p:sp>
        <p:nvSpPr>
          <p:cNvPr id="11" name="TextBox 10"/>
          <p:cNvSpPr txBox="1"/>
          <p:nvPr/>
        </p:nvSpPr>
        <p:spPr>
          <a:xfrm>
            <a:off x="2450315" y="6273235"/>
            <a:ext cx="814245" cy="584776"/>
          </a:xfrm>
          <a:prstGeom prst="rect">
            <a:avLst/>
          </a:prstGeom>
          <a:noFill/>
        </p:spPr>
        <p:txBody>
          <a:bodyPr wrap="none" rtlCol="0">
            <a:spAutoFit/>
          </a:bodyPr>
          <a:lstStyle/>
          <a:p>
            <a:r>
              <a:rPr lang="en-US" sz="1600" dirty="0" smtClean="0"/>
              <a:t>MAE</a:t>
            </a:r>
          </a:p>
          <a:p>
            <a:r>
              <a:rPr lang="en-US" sz="1600" dirty="0" smtClean="0"/>
              <a:t>1.1 m/s</a:t>
            </a:r>
            <a:endParaRPr lang="en-US" sz="1600" dirty="0"/>
          </a:p>
        </p:txBody>
      </p:sp>
      <p:sp>
        <p:nvSpPr>
          <p:cNvPr id="12" name="TextBox 11"/>
          <p:cNvSpPr txBox="1"/>
          <p:nvPr/>
        </p:nvSpPr>
        <p:spPr>
          <a:xfrm>
            <a:off x="5455987" y="6298623"/>
            <a:ext cx="814245" cy="584776"/>
          </a:xfrm>
          <a:prstGeom prst="rect">
            <a:avLst/>
          </a:prstGeom>
          <a:noFill/>
        </p:spPr>
        <p:txBody>
          <a:bodyPr wrap="none" rtlCol="0">
            <a:spAutoFit/>
          </a:bodyPr>
          <a:lstStyle/>
          <a:p>
            <a:r>
              <a:rPr lang="en-US" sz="1600" dirty="0" smtClean="0"/>
              <a:t>MAE</a:t>
            </a:r>
          </a:p>
          <a:p>
            <a:r>
              <a:rPr lang="en-US" sz="1600" dirty="0" smtClean="0"/>
              <a:t>1.0 m/s</a:t>
            </a:r>
            <a:endParaRPr lang="en-US" sz="1600" dirty="0"/>
          </a:p>
        </p:txBody>
      </p:sp>
      <p:sp>
        <p:nvSpPr>
          <p:cNvPr id="13" name="TextBox 12"/>
          <p:cNvSpPr txBox="1"/>
          <p:nvPr/>
        </p:nvSpPr>
        <p:spPr>
          <a:xfrm>
            <a:off x="8350921" y="6298417"/>
            <a:ext cx="814245" cy="584776"/>
          </a:xfrm>
          <a:prstGeom prst="rect">
            <a:avLst/>
          </a:prstGeom>
          <a:noFill/>
        </p:spPr>
        <p:txBody>
          <a:bodyPr wrap="none" rtlCol="0">
            <a:spAutoFit/>
          </a:bodyPr>
          <a:lstStyle/>
          <a:p>
            <a:r>
              <a:rPr lang="en-US" sz="1600" dirty="0" smtClean="0"/>
              <a:t>MAE</a:t>
            </a:r>
          </a:p>
          <a:p>
            <a:r>
              <a:rPr lang="en-US" sz="1600" dirty="0" smtClean="0"/>
              <a:t>2.5 m/s</a:t>
            </a:r>
            <a:endParaRPr lang="en-US" sz="1600" dirty="0"/>
          </a:p>
        </p:txBody>
      </p:sp>
    </p:spTree>
    <p:extLst>
      <p:ext uri="{BB962C8B-B14F-4D97-AF65-F5344CB8AC3E}">
        <p14:creationId xmlns:p14="http://schemas.microsoft.com/office/powerpoint/2010/main" val="24820456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Avg. Daily Max. PBL Height</a:t>
            </a:r>
            <a:br>
              <a:rPr lang="en-US" dirty="0" smtClean="0"/>
            </a:br>
            <a:r>
              <a:rPr lang="en-US" dirty="0" smtClean="0"/>
              <a:t>August 2011</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0916" r="-2298"/>
          <a:stretch/>
        </p:blipFill>
        <p:spPr bwMode="auto">
          <a:xfrm>
            <a:off x="42333" y="1600200"/>
            <a:ext cx="3026832" cy="4379383"/>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9491"/>
          <a:stretch/>
        </p:blipFill>
        <p:spPr bwMode="auto">
          <a:xfrm>
            <a:off x="3048003" y="1600200"/>
            <a:ext cx="3016250" cy="43053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8333"/>
          <a:stretch/>
        </p:blipFill>
        <p:spPr bwMode="auto">
          <a:xfrm>
            <a:off x="6072505" y="1600200"/>
            <a:ext cx="3071495" cy="43053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677583" y="6174832"/>
            <a:ext cx="3667215" cy="369332"/>
          </a:xfrm>
          <a:prstGeom prst="rect">
            <a:avLst/>
          </a:prstGeom>
          <a:noFill/>
        </p:spPr>
        <p:txBody>
          <a:bodyPr wrap="none" rtlCol="0">
            <a:spAutoFit/>
          </a:bodyPr>
          <a:lstStyle/>
          <a:p>
            <a:r>
              <a:rPr lang="en-US" dirty="0" smtClean="0"/>
              <a:t>Each panel plot is on a different scale</a:t>
            </a:r>
            <a:endParaRPr lang="en-US" dirty="0"/>
          </a:p>
        </p:txBody>
      </p:sp>
    </p:spTree>
    <p:extLst>
      <p:ext uri="{BB962C8B-B14F-4D97-AF65-F5344CB8AC3E}">
        <p14:creationId xmlns:p14="http://schemas.microsoft.com/office/powerpoint/2010/main" val="89954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Avg. Daily Max. PBL Height</a:t>
            </a:r>
            <a:br>
              <a:rPr lang="en-US" dirty="0"/>
            </a:br>
            <a:r>
              <a:rPr lang="en-US" dirty="0" smtClean="0"/>
              <a:t>February 2012</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8322" r="-5"/>
          <a:stretch/>
        </p:blipFill>
        <p:spPr bwMode="auto">
          <a:xfrm>
            <a:off x="-1" y="1756834"/>
            <a:ext cx="3036175" cy="4186768"/>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8333"/>
          <a:stretch/>
        </p:blipFill>
        <p:spPr bwMode="auto">
          <a:xfrm>
            <a:off x="3036175" y="1756833"/>
            <a:ext cx="3100464" cy="4186767"/>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l="8796"/>
          <a:stretch/>
        </p:blipFill>
        <p:spPr bwMode="auto">
          <a:xfrm>
            <a:off x="6136639" y="1756834"/>
            <a:ext cx="3007361" cy="4186766"/>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783417" y="5990166"/>
            <a:ext cx="3667215" cy="369332"/>
          </a:xfrm>
          <a:prstGeom prst="rect">
            <a:avLst/>
          </a:prstGeom>
          <a:noFill/>
        </p:spPr>
        <p:txBody>
          <a:bodyPr wrap="none" rtlCol="0">
            <a:spAutoFit/>
          </a:bodyPr>
          <a:lstStyle/>
          <a:p>
            <a:r>
              <a:rPr lang="en-US" dirty="0" smtClean="0"/>
              <a:t>Each panel plot is on a different scale</a:t>
            </a:r>
            <a:endParaRPr lang="en-US" dirty="0"/>
          </a:p>
        </p:txBody>
      </p:sp>
    </p:spTree>
    <p:extLst>
      <p:ext uri="{BB962C8B-B14F-4D97-AF65-F5344CB8AC3E}">
        <p14:creationId xmlns:p14="http://schemas.microsoft.com/office/powerpoint/2010/main" val="40203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Preliminary</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By simply providing more accurate LULC data, we find that “retrospective” approaches may potentially add value with higher resolution and may be worth the additional cost.</a:t>
            </a:r>
          </a:p>
          <a:p>
            <a:r>
              <a:rPr lang="en-US" dirty="0" smtClean="0"/>
              <a:t>Traditional “retrospective” approaches performance varies significantly by season with higher resolution.  In this test case, WRF-NOAH errors were typically smaller during February while WRF-PX during August. In general, both cases revealed a warm and wet bias (not shown) for both seasons.</a:t>
            </a:r>
          </a:p>
          <a:p>
            <a:r>
              <a:rPr lang="en-US" dirty="0" smtClean="0"/>
              <a:t>WRF-NUDAPT provided smallest error for most fields (including 2-m mixing ratio and wind direction not discussed) but underestimated the wind speed compared to traditional techniques.</a:t>
            </a:r>
          </a:p>
          <a:p>
            <a:r>
              <a:rPr lang="en-US" dirty="0" smtClean="0"/>
              <a:t>WRF-PX shows little PBL height deviations across the urban areas compared to WRF-NOAH and WRF-NUDAPT</a:t>
            </a:r>
          </a:p>
          <a:p>
            <a:r>
              <a:rPr lang="en-US" dirty="0" smtClean="0"/>
              <a:t>Retrospective modeling techniques do not indicate as large of changes with driving domain relative to WRF-NUDAPT.</a:t>
            </a:r>
          </a:p>
          <a:p>
            <a:r>
              <a:rPr lang="en-US" dirty="0" smtClean="0"/>
              <a:t>Need to further explore urban canopy model using NUDAPT parameters for AQ modeling.</a:t>
            </a:r>
          </a:p>
          <a:p>
            <a:pPr lvl="1"/>
            <a:r>
              <a:rPr lang="en-US" dirty="0" smtClean="0"/>
              <a:t>NUDAPT data is broken into different sections within one domain.  What is the impact of this for a single model domain?</a:t>
            </a:r>
          </a:p>
          <a:p>
            <a:pPr lvl="1"/>
            <a:r>
              <a:rPr lang="en-US" dirty="0" smtClean="0"/>
              <a:t>NUDAPT data available for WRF doesn’t included gridded Anthropogenic Heat Sources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21778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Acknoledgements</a:t>
            </a:r>
            <a:endParaRPr lang="en-US" dirty="0"/>
          </a:p>
        </p:txBody>
      </p:sp>
      <p:sp>
        <p:nvSpPr>
          <p:cNvPr id="3" name="Content Placeholder 2"/>
          <p:cNvSpPr>
            <a:spLocks noGrp="1"/>
          </p:cNvSpPr>
          <p:nvPr>
            <p:ph idx="1"/>
          </p:nvPr>
        </p:nvSpPr>
        <p:spPr/>
        <p:txBody>
          <a:bodyPr/>
          <a:lstStyle/>
          <a:p>
            <a:r>
              <a:rPr lang="en-US" dirty="0"/>
              <a:t>NASA NNH10ZEA001N-</a:t>
            </a:r>
            <a:r>
              <a:rPr lang="en-US" dirty="0" smtClean="0"/>
              <a:t>CTD2 </a:t>
            </a:r>
            <a:r>
              <a:rPr lang="en-US" dirty="0" err="1" smtClean="0"/>
              <a:t>NextGen</a:t>
            </a:r>
            <a:r>
              <a:rPr lang="en-US" dirty="0" smtClean="0"/>
              <a:t> </a:t>
            </a:r>
            <a:r>
              <a:rPr lang="en-US" dirty="0"/>
              <a:t>Concepts and Technology Development Program</a:t>
            </a:r>
            <a:endParaRPr lang="en-US" dirty="0"/>
          </a:p>
        </p:txBody>
      </p:sp>
    </p:spTree>
    <p:extLst>
      <p:ext uri="{BB962C8B-B14F-4D97-AF65-F5344CB8AC3E}">
        <p14:creationId xmlns:p14="http://schemas.microsoft.com/office/powerpoint/2010/main" val="141715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4774"/>
            <a:ext cx="8229600" cy="6382278"/>
          </a:xfrm>
        </p:spPr>
        <p:txBody>
          <a:bodyPr>
            <a:normAutofit fontScale="70000" lnSpcReduction="20000"/>
          </a:bodyPr>
          <a:lstStyle/>
          <a:p>
            <a:r>
              <a:rPr lang="en-US" dirty="0" smtClean="0"/>
              <a:t>This work is in support of testing different meteorological modeling approaches for </a:t>
            </a:r>
          </a:p>
          <a:p>
            <a:pPr marL="457200" lvl="1" indent="0">
              <a:buNone/>
            </a:pPr>
            <a:r>
              <a:rPr lang="en-US" dirty="0" smtClean="0"/>
              <a:t>“ Enhanced Approach to Model Air Quality Impacts of Aircraft Operations in and around an Airport for Surface Movement Optimization Research”</a:t>
            </a:r>
          </a:p>
          <a:p>
            <a:pPr marL="457200" lvl="1" indent="0">
              <a:buNone/>
            </a:pPr>
            <a:r>
              <a:rPr lang="en-US" dirty="0" err="1" smtClean="0"/>
              <a:t>Saravanan</a:t>
            </a:r>
            <a:r>
              <a:rPr lang="en-US" dirty="0" smtClean="0"/>
              <a:t> </a:t>
            </a:r>
            <a:r>
              <a:rPr lang="en-US" dirty="0" err="1" smtClean="0"/>
              <a:t>Arunachalam</a:t>
            </a:r>
            <a:endParaRPr lang="en-US" dirty="0" smtClean="0"/>
          </a:p>
          <a:p>
            <a:r>
              <a:rPr lang="en-US" dirty="0" smtClean="0"/>
              <a:t>Computational resources now favor potential operational use of higher resolution simulations (both meteorology and air quality) </a:t>
            </a:r>
          </a:p>
          <a:p>
            <a:pPr lvl="1"/>
            <a:r>
              <a:rPr lang="en-US" dirty="0"/>
              <a:t>S</a:t>
            </a:r>
            <a:r>
              <a:rPr lang="en-US" dirty="0" smtClean="0"/>
              <a:t>hould meteorological modelers generating meteorological fields for urban air quality studies adjust their “retrospective” modeling techniques for urban air quality?  </a:t>
            </a:r>
          </a:p>
          <a:p>
            <a:pPr lvl="1"/>
            <a:r>
              <a:rPr lang="en-US" dirty="0" smtClean="0"/>
              <a:t>Is there value in having higher horizontal resolution using these “retrospective” techniques?</a:t>
            </a:r>
          </a:p>
          <a:p>
            <a:pPr lvl="1"/>
            <a:r>
              <a:rPr lang="en-US" dirty="0" smtClean="0"/>
              <a:t>Does having a more sophisticated treatment of urban surface, morphological structures, and vegetation content in the meteorological models improve or provide large sensitivities in the model output?  </a:t>
            </a:r>
          </a:p>
          <a:p>
            <a:r>
              <a:rPr lang="en-US" dirty="0" smtClean="0"/>
              <a:t>Without advancements to the treatment of urban surfaces, “retrospective” meteorological approaches will need to be modified for urban air quality modeling.</a:t>
            </a:r>
          </a:p>
          <a:p>
            <a:endParaRPr lang="en-US" dirty="0" smtClean="0"/>
          </a:p>
        </p:txBody>
      </p:sp>
      <p:sp>
        <p:nvSpPr>
          <p:cNvPr id="4" name="Title 1"/>
          <p:cNvSpPr>
            <a:spLocks noGrp="1"/>
          </p:cNvSpPr>
          <p:nvPr>
            <p:ph type="title"/>
          </p:nvPr>
        </p:nvSpPr>
        <p:spPr>
          <a:xfrm>
            <a:off x="457200" y="55169"/>
            <a:ext cx="8229600" cy="1143000"/>
          </a:xfrm>
        </p:spPr>
        <p:txBody>
          <a:bodyPr>
            <a:normAutofit/>
          </a:bodyPr>
          <a:lstStyle/>
          <a:p>
            <a:r>
              <a:rPr lang="en-US" sz="3600" dirty="0" smtClean="0"/>
              <a:t>Motivation</a:t>
            </a:r>
            <a:endParaRPr lang="en-US" sz="3600" dirty="0"/>
          </a:p>
        </p:txBody>
      </p:sp>
    </p:spTree>
    <p:extLst>
      <p:ext uri="{BB962C8B-B14F-4D97-AF65-F5344CB8AC3E}">
        <p14:creationId xmlns:p14="http://schemas.microsoft.com/office/powerpoint/2010/main" val="4677727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95"/>
            <a:ext cx="8229600" cy="1143000"/>
          </a:xfrm>
        </p:spPr>
        <p:txBody>
          <a:bodyPr/>
          <a:lstStyle/>
          <a:p>
            <a:r>
              <a:rPr lang="en-US" dirty="0" smtClean="0"/>
              <a:t>Urban Modeling in WRF</a:t>
            </a:r>
            <a:endParaRPr lang="en-US" dirty="0"/>
          </a:p>
        </p:txBody>
      </p:sp>
      <p:sp>
        <p:nvSpPr>
          <p:cNvPr id="3" name="Content Placeholder 2"/>
          <p:cNvSpPr>
            <a:spLocks noGrp="1"/>
          </p:cNvSpPr>
          <p:nvPr>
            <p:ph idx="1"/>
          </p:nvPr>
        </p:nvSpPr>
        <p:spPr>
          <a:xfrm>
            <a:off x="260946" y="912284"/>
            <a:ext cx="8510521" cy="4525963"/>
          </a:xfrm>
        </p:spPr>
        <p:txBody>
          <a:bodyPr>
            <a:normAutofit/>
          </a:bodyPr>
          <a:lstStyle/>
          <a:p>
            <a:pPr marL="457200"/>
            <a:r>
              <a:rPr lang="en-US" sz="2000" dirty="0" smtClean="0"/>
              <a:t>BULK scheme that defines a roughness length and thermal parameters to represent the effect of urban areas</a:t>
            </a:r>
          </a:p>
          <a:p>
            <a:r>
              <a:rPr lang="en-US" sz="2000" dirty="0" smtClean="0"/>
              <a:t>Single layer Urban Canopy Model (SLUC) recognizes three different urban surfaces (walls, roofs, and roads) with </a:t>
            </a:r>
            <a:r>
              <a:rPr lang="en-US" sz="2000" dirty="0" smtClean="0"/>
              <a:t>possibility </a:t>
            </a:r>
            <a:r>
              <a:rPr lang="en-US" sz="2000" dirty="0" smtClean="0"/>
              <a:t>to add diurnal profile of anthropogenic heat</a:t>
            </a:r>
          </a:p>
          <a:p>
            <a:r>
              <a:rPr lang="en-US" sz="2000" dirty="0" smtClean="0"/>
              <a:t>Building Effect Parameterization (BEP) recognizes direct interactions between urban surfaces and the PBL including how buildings vertically distribute sources and sinks of heat, moisture, and momentum.  Includes the possibility to add anthropogenic heat.</a:t>
            </a:r>
          </a:p>
          <a:p>
            <a:r>
              <a:rPr lang="en-US" sz="2000" dirty="0" err="1" smtClean="0"/>
              <a:t>BEP+Building</a:t>
            </a:r>
            <a:r>
              <a:rPr lang="en-US" sz="2000" dirty="0" smtClean="0"/>
              <a:t> Energy Mode (BEM) recognizes heat generated by equipment and occupants within buildings and natural ventilation.</a:t>
            </a:r>
          </a:p>
          <a:p>
            <a:r>
              <a:rPr lang="en-US" sz="2000" dirty="0" smtClean="0"/>
              <a:t>Fluxes are coupled via urban fraction (fractional area occupied by impervious surface) in NOAH Land Surface Model only</a:t>
            </a:r>
          </a:p>
          <a:p>
            <a:endParaRPr lang="en-US" sz="2000" dirty="0"/>
          </a:p>
        </p:txBody>
      </p:sp>
      <p:pic>
        <p:nvPicPr>
          <p:cNvPr id="4" name="Picture 3"/>
          <p:cNvPicPr>
            <a:picLocks noChangeAspect="1"/>
          </p:cNvPicPr>
          <p:nvPr/>
        </p:nvPicPr>
        <p:blipFill>
          <a:blip r:embed="rId2"/>
          <a:stretch>
            <a:fillRect/>
          </a:stretch>
        </p:blipFill>
        <p:spPr>
          <a:xfrm>
            <a:off x="1843928" y="5178596"/>
            <a:ext cx="5414023" cy="1679404"/>
          </a:xfrm>
          <a:prstGeom prst="rect">
            <a:avLst/>
          </a:prstGeom>
        </p:spPr>
      </p:pic>
    </p:spTree>
    <p:extLst>
      <p:ext uri="{BB962C8B-B14F-4D97-AF65-F5344CB8AC3E}">
        <p14:creationId xmlns:p14="http://schemas.microsoft.com/office/powerpoint/2010/main" val="240792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NUDAPT</a:t>
            </a:r>
            <a:endParaRPr lang="en-US" dirty="0"/>
          </a:p>
        </p:txBody>
      </p:sp>
      <p:sp>
        <p:nvSpPr>
          <p:cNvPr id="3" name="Content Placeholder 2"/>
          <p:cNvSpPr>
            <a:spLocks noGrp="1"/>
          </p:cNvSpPr>
          <p:nvPr>
            <p:ph idx="1"/>
          </p:nvPr>
        </p:nvSpPr>
        <p:spPr/>
        <p:txBody>
          <a:bodyPr/>
          <a:lstStyle/>
          <a:p>
            <a:r>
              <a:rPr lang="en-US" dirty="0" smtClean="0"/>
              <a:t>Use National Urban Database and Access portal Tool (NUDAPT; </a:t>
            </a:r>
            <a:r>
              <a:rPr lang="en-US" dirty="0" err="1" smtClean="0"/>
              <a:t>Ching</a:t>
            </a:r>
            <a:r>
              <a:rPr lang="en-US" dirty="0" smtClean="0"/>
              <a:t> et al. 2009) includes building statistics computed from airborne </a:t>
            </a:r>
            <a:r>
              <a:rPr lang="en-US" dirty="0" err="1" smtClean="0"/>
              <a:t>Lidar</a:t>
            </a:r>
            <a:r>
              <a:rPr lang="en-US" dirty="0" smtClean="0"/>
              <a:t> data and information by the National Geospatial-</a:t>
            </a:r>
            <a:r>
              <a:rPr lang="en-US" dirty="0" err="1" smtClean="0"/>
              <a:t>Inteligence</a:t>
            </a:r>
            <a:r>
              <a:rPr lang="en-US" dirty="0" smtClean="0"/>
              <a:t> Agency for 44 metropolitan areas.</a:t>
            </a:r>
          </a:p>
          <a:p>
            <a:r>
              <a:rPr lang="en-US" dirty="0" smtClean="0"/>
              <a:t>Used to specify various urban canopy parameters within WRF</a:t>
            </a:r>
          </a:p>
          <a:p>
            <a:endParaRPr lang="en-US" dirty="0"/>
          </a:p>
        </p:txBody>
      </p:sp>
    </p:spTree>
    <p:extLst>
      <p:ext uri="{BB962C8B-B14F-4D97-AF65-F5344CB8AC3E}">
        <p14:creationId xmlns:p14="http://schemas.microsoft.com/office/powerpoint/2010/main" val="365565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749"/>
            <a:ext cx="8229600" cy="1143000"/>
          </a:xfrm>
        </p:spPr>
        <p:txBody>
          <a:bodyPr>
            <a:normAutofit fontScale="90000"/>
          </a:bodyPr>
          <a:lstStyle/>
          <a:p>
            <a:r>
              <a:rPr lang="en-US" sz="3600" dirty="0" smtClean="0"/>
              <a:t>Experimental Design</a:t>
            </a:r>
            <a:br>
              <a:rPr lang="en-US" sz="3600" dirty="0" smtClean="0"/>
            </a:br>
            <a:r>
              <a:rPr lang="en-US" sz="3600" dirty="0" smtClean="0"/>
              <a:t> WRF</a:t>
            </a:r>
            <a:endParaRPr lang="en-US" sz="3600" dirty="0"/>
          </a:p>
        </p:txBody>
      </p:sp>
      <p:sp>
        <p:nvSpPr>
          <p:cNvPr id="3" name="Content Placeholder 2"/>
          <p:cNvSpPr>
            <a:spLocks noGrp="1"/>
          </p:cNvSpPr>
          <p:nvPr>
            <p:ph idx="1"/>
          </p:nvPr>
        </p:nvSpPr>
        <p:spPr>
          <a:xfrm>
            <a:off x="457200" y="1494370"/>
            <a:ext cx="8229600" cy="4525963"/>
          </a:xfrm>
        </p:spPr>
        <p:txBody>
          <a:bodyPr>
            <a:normAutofit/>
          </a:bodyPr>
          <a:lstStyle/>
          <a:p>
            <a:r>
              <a:rPr lang="en-US" sz="2000" dirty="0" smtClean="0"/>
              <a:t>WRFv3.5 </a:t>
            </a:r>
            <a:endParaRPr lang="en-US" sz="2000" dirty="0"/>
          </a:p>
          <a:p>
            <a:pPr lvl="1"/>
            <a:r>
              <a:rPr lang="en-US" sz="2000" dirty="0" smtClean="0"/>
              <a:t>“retrospective” – two general setups considering changes to LSM and PBL schemes </a:t>
            </a:r>
          </a:p>
          <a:p>
            <a:pPr lvl="1"/>
            <a:r>
              <a:rPr lang="en-US" sz="2000" dirty="0" smtClean="0"/>
              <a:t>WRF-BEP with NUDAPT</a:t>
            </a:r>
            <a:endParaRPr lang="en-US" sz="2400" dirty="0" smtClean="0"/>
          </a:p>
          <a:p>
            <a:r>
              <a:rPr lang="en-US" sz="2000" dirty="0" smtClean="0"/>
              <a:t>12-4-1km nest  for Dallas-Fort Worth </a:t>
            </a:r>
          </a:p>
          <a:p>
            <a:r>
              <a:rPr lang="en-US" sz="2000" dirty="0" smtClean="0"/>
              <a:t>Simulations for  August 7-13,2011 and  February 5-12, 2012.</a:t>
            </a:r>
          </a:p>
          <a:p>
            <a:r>
              <a:rPr lang="en-US" sz="2000" dirty="0" smtClean="0"/>
              <a:t>Initial and lateral boundary conditions provided by North American Model (NAM)</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46158" y="4319377"/>
            <a:ext cx="4330699" cy="2538623"/>
          </a:xfrm>
          <a:prstGeom prst="rect">
            <a:avLst/>
          </a:prstGeom>
        </p:spPr>
      </p:pic>
      <p:sp>
        <p:nvSpPr>
          <p:cNvPr id="5" name="TextBox 4"/>
          <p:cNvSpPr txBox="1"/>
          <p:nvPr/>
        </p:nvSpPr>
        <p:spPr>
          <a:xfrm>
            <a:off x="6212417" y="4837499"/>
            <a:ext cx="2689333" cy="923330"/>
          </a:xfrm>
          <a:prstGeom prst="rect">
            <a:avLst/>
          </a:prstGeom>
          <a:noFill/>
        </p:spPr>
        <p:txBody>
          <a:bodyPr wrap="none" rtlCol="0">
            <a:spAutoFit/>
          </a:bodyPr>
          <a:lstStyle/>
          <a:p>
            <a:r>
              <a:rPr lang="en-US" dirty="0" smtClean="0"/>
              <a:t>The size of 4-km and 1-km</a:t>
            </a:r>
          </a:p>
          <a:p>
            <a:r>
              <a:rPr lang="en-US" dirty="0"/>
              <a:t>d</a:t>
            </a:r>
            <a:r>
              <a:rPr lang="en-US" dirty="0" smtClean="0"/>
              <a:t>omains are small to test</a:t>
            </a:r>
          </a:p>
          <a:p>
            <a:r>
              <a:rPr lang="en-US" dirty="0"/>
              <a:t>f</a:t>
            </a:r>
            <a:r>
              <a:rPr lang="en-US" dirty="0" smtClean="0"/>
              <a:t>or operational purposes</a:t>
            </a:r>
          </a:p>
        </p:txBody>
      </p:sp>
    </p:spTree>
    <p:extLst>
      <p:ext uri="{BB962C8B-B14F-4D97-AF65-F5344CB8AC3E}">
        <p14:creationId xmlns:p14="http://schemas.microsoft.com/office/powerpoint/2010/main" val="39813578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6" y="549796"/>
            <a:ext cx="8485717" cy="1143000"/>
          </a:xfrm>
        </p:spPr>
        <p:txBody>
          <a:bodyPr>
            <a:normAutofit/>
          </a:bodyPr>
          <a:lstStyle/>
          <a:p>
            <a:r>
              <a:rPr lang="en-US" sz="2800" dirty="0" smtClean="0"/>
              <a:t>“Retrospective” Meteorological Modeling for Air Quality</a:t>
            </a:r>
            <a:endParaRPr lang="en-US" sz="2800"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US EPA (Gilliam et al. 2010) </a:t>
            </a:r>
          </a:p>
          <a:p>
            <a:pPr lvl="1"/>
            <a:r>
              <a:rPr lang="en-US" dirty="0" err="1" smtClean="0"/>
              <a:t>Pleim-Xiu</a:t>
            </a:r>
            <a:r>
              <a:rPr lang="en-US" dirty="0" smtClean="0"/>
              <a:t> LSM – requires soil moisture and temperature nudging ; spin-up period required to allow indirect soil nudging algorithms to adjust to soil moisture and temperature</a:t>
            </a:r>
          </a:p>
          <a:p>
            <a:pPr lvl="1"/>
            <a:r>
              <a:rPr lang="en-US" dirty="0" smtClean="0"/>
              <a:t>For consistency with air quality model (CMAQ) use Asymmetric Convective Model v2 (ACM2) PBL scheme</a:t>
            </a:r>
          </a:p>
          <a:p>
            <a:r>
              <a:rPr lang="en-US" dirty="0" smtClean="0"/>
              <a:t>Additional approach – to be consistent with urban model</a:t>
            </a:r>
          </a:p>
          <a:p>
            <a:pPr lvl="1"/>
            <a:r>
              <a:rPr lang="en-US" dirty="0" smtClean="0"/>
              <a:t>Noah LSM with MYJ PBL scheme </a:t>
            </a:r>
          </a:p>
          <a:p>
            <a:r>
              <a:rPr lang="en-US" dirty="0" smtClean="0"/>
              <a:t>Both use</a:t>
            </a:r>
          </a:p>
          <a:p>
            <a:pPr lvl="1"/>
            <a:r>
              <a:rPr lang="en-US" dirty="0" smtClean="0"/>
              <a:t>NLCD 2006; 36 model levels; 36 Analysis nudging winds and temperature (above PBL) for 12-km only; objective reanalysis using OBGRID; KF cumulus scheme (12-km only); RRTMG SW/LW; Morrison double moment microphysics scheme</a:t>
            </a:r>
          </a:p>
          <a:p>
            <a:endParaRPr lang="en-US" dirty="0"/>
          </a:p>
        </p:txBody>
      </p:sp>
    </p:spTree>
    <p:extLst>
      <p:ext uri="{BB962C8B-B14F-4D97-AF65-F5344CB8AC3E}">
        <p14:creationId xmlns:p14="http://schemas.microsoft.com/office/powerpoint/2010/main" val="16031279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WRF-BEP-NUDAPT</a:t>
            </a:r>
            <a:endParaRPr lang="en-US" dirty="0"/>
          </a:p>
        </p:txBody>
      </p:sp>
      <p:sp>
        <p:nvSpPr>
          <p:cNvPr id="3" name="Content Placeholder 2"/>
          <p:cNvSpPr>
            <a:spLocks noGrp="1"/>
          </p:cNvSpPr>
          <p:nvPr>
            <p:ph idx="1"/>
          </p:nvPr>
        </p:nvSpPr>
        <p:spPr>
          <a:xfrm>
            <a:off x="457200" y="1020369"/>
            <a:ext cx="8229600" cy="4525963"/>
          </a:xfrm>
        </p:spPr>
        <p:txBody>
          <a:bodyPr>
            <a:normAutofit/>
          </a:bodyPr>
          <a:lstStyle/>
          <a:p>
            <a:pPr marL="0" indent="0">
              <a:buNone/>
            </a:pPr>
            <a:endParaRPr lang="en-US" sz="2400" dirty="0" smtClean="0"/>
          </a:p>
          <a:p>
            <a:r>
              <a:rPr lang="en-US" sz="2400" dirty="0" smtClean="0"/>
              <a:t>Uses USGS with NLCD 2006 (3 urban classes)</a:t>
            </a:r>
          </a:p>
          <a:p>
            <a:endParaRPr lang="en-US" sz="2400" dirty="0"/>
          </a:p>
          <a:p>
            <a:endParaRPr lang="en-US" sz="2400" dirty="0" smtClean="0"/>
          </a:p>
          <a:p>
            <a:endParaRPr lang="en-US" sz="2400" dirty="0"/>
          </a:p>
          <a:p>
            <a:endParaRPr lang="en-US" sz="2400" dirty="0" smtClean="0"/>
          </a:p>
          <a:p>
            <a:endParaRPr lang="en-US" sz="2400" dirty="0"/>
          </a:p>
          <a:p>
            <a:r>
              <a:rPr lang="en-US" sz="2400" dirty="0" smtClean="0"/>
              <a:t>51 Model Levels</a:t>
            </a:r>
          </a:p>
        </p:txBody>
      </p:sp>
      <p:pic>
        <p:nvPicPr>
          <p:cNvPr id="4" name="Picture 3"/>
          <p:cNvPicPr/>
          <p:nvPr/>
        </p:nvPicPr>
        <p:blipFill rotWithShape="1">
          <a:blip r:embed="rId2">
            <a:extLst>
              <a:ext uri="{28A0092B-C50C-407E-A947-70E740481C1C}">
                <a14:useLocalDpi xmlns:a14="http://schemas.microsoft.com/office/drawing/2010/main" val="0"/>
              </a:ext>
            </a:extLst>
          </a:blip>
          <a:srcRect t="13486" b="10399"/>
          <a:stretch/>
        </p:blipFill>
        <p:spPr bwMode="auto">
          <a:xfrm>
            <a:off x="804334" y="1926168"/>
            <a:ext cx="4624836" cy="225425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074753" y="2430540"/>
            <a:ext cx="2882407" cy="923330"/>
          </a:xfrm>
          <a:prstGeom prst="rect">
            <a:avLst/>
          </a:prstGeom>
          <a:noFill/>
        </p:spPr>
        <p:txBody>
          <a:bodyPr wrap="none" rtlCol="0">
            <a:spAutoFit/>
          </a:bodyPr>
          <a:lstStyle/>
          <a:p>
            <a:r>
              <a:rPr lang="en-US" dirty="0" smtClean="0"/>
              <a:t>Green – low residential</a:t>
            </a:r>
          </a:p>
          <a:p>
            <a:r>
              <a:rPr lang="en-US" dirty="0" smtClean="0"/>
              <a:t>Red – high residential</a:t>
            </a:r>
          </a:p>
          <a:p>
            <a:r>
              <a:rPr lang="en-US" dirty="0" smtClean="0"/>
              <a:t>Black – Industry/Commercial</a:t>
            </a:r>
            <a:endParaRPr lang="en-US" dirty="0"/>
          </a:p>
        </p:txBody>
      </p:sp>
      <p:pic>
        <p:nvPicPr>
          <p:cNvPr id="6" name="Picture 5" descr="sigma_levels_zoo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34" y="4624974"/>
            <a:ext cx="2642974" cy="2075732"/>
          </a:xfrm>
          <a:prstGeom prst="rect">
            <a:avLst/>
          </a:prstGeom>
        </p:spPr>
      </p:pic>
      <p:sp>
        <p:nvSpPr>
          <p:cNvPr id="7" name="TextBox 6"/>
          <p:cNvSpPr txBox="1"/>
          <p:nvPr/>
        </p:nvSpPr>
        <p:spPr>
          <a:xfrm>
            <a:off x="3925518" y="5237394"/>
            <a:ext cx="4761281" cy="646331"/>
          </a:xfrm>
          <a:prstGeom prst="rect">
            <a:avLst/>
          </a:prstGeom>
          <a:noFill/>
        </p:spPr>
        <p:txBody>
          <a:bodyPr wrap="square" rtlCol="0">
            <a:spAutoFit/>
          </a:bodyPr>
          <a:lstStyle/>
          <a:p>
            <a:r>
              <a:rPr lang="en-US" dirty="0" smtClean="0"/>
              <a:t>Approx. lowest 1.5 km there </a:t>
            </a:r>
            <a:r>
              <a:rPr lang="en-US" dirty="0" smtClean="0"/>
              <a:t>are 15 </a:t>
            </a:r>
            <a:r>
              <a:rPr lang="en-US" dirty="0" smtClean="0"/>
              <a:t>additional </a:t>
            </a:r>
          </a:p>
          <a:p>
            <a:r>
              <a:rPr lang="en-US" dirty="0"/>
              <a:t>s</a:t>
            </a:r>
            <a:r>
              <a:rPr lang="en-US" dirty="0" smtClean="0"/>
              <a:t>igma levels for WRF-BEP-NUDAPT simulation.  </a:t>
            </a:r>
            <a:endParaRPr lang="en-US" dirty="0"/>
          </a:p>
        </p:txBody>
      </p:sp>
    </p:spTree>
    <p:extLst>
      <p:ext uri="{BB962C8B-B14F-4D97-AF65-F5344CB8AC3E}">
        <p14:creationId xmlns:p14="http://schemas.microsoft.com/office/powerpoint/2010/main" val="15512599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WRF-BEP-NUDAPT</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5909" y="3419475"/>
            <a:ext cx="4450715" cy="343852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730723" y="3419475"/>
            <a:ext cx="4229100" cy="326771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276854" y="1224357"/>
            <a:ext cx="4499539" cy="2074228"/>
          </a:xfrm>
          <a:prstGeom prst="rect">
            <a:avLst/>
          </a:prstGeom>
        </p:spPr>
      </p:pic>
    </p:spTree>
    <p:extLst>
      <p:ext uri="{BB962C8B-B14F-4D97-AF65-F5344CB8AC3E}">
        <p14:creationId xmlns:p14="http://schemas.microsoft.com/office/powerpoint/2010/main" val="390592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93"/>
            <a:ext cx="8229600" cy="1143000"/>
          </a:xfrm>
        </p:spPr>
        <p:txBody>
          <a:bodyPr>
            <a:normAutofit fontScale="90000"/>
          </a:bodyPr>
          <a:lstStyle/>
          <a:p>
            <a:r>
              <a:rPr lang="en-US" dirty="0" smtClean="0"/>
              <a:t>Avg. Daily Max. 2-m Temp.</a:t>
            </a:r>
            <a:br>
              <a:rPr lang="en-US" dirty="0" smtClean="0"/>
            </a:br>
            <a:r>
              <a:rPr lang="en-US" dirty="0" smtClean="0"/>
              <a:t>August 2011</a:t>
            </a: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7660" r="2332"/>
          <a:stretch/>
        </p:blipFill>
        <p:spPr bwMode="auto">
          <a:xfrm>
            <a:off x="82810" y="1338584"/>
            <a:ext cx="2926084" cy="4279584"/>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2991853" y="1370333"/>
            <a:ext cx="3019478" cy="4279584"/>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6011331" y="1433831"/>
            <a:ext cx="3069167" cy="4173753"/>
          </a:xfrm>
          <a:prstGeom prst="rect">
            <a:avLst/>
          </a:prstGeom>
        </p:spPr>
      </p:pic>
      <p:pic>
        <p:nvPicPr>
          <p:cNvPr id="3" name="Picture 2" descr="WRF_PX_Aug_2011_1km.base.T.diurn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86" y="5427673"/>
            <a:ext cx="2966506" cy="1483253"/>
          </a:xfrm>
          <a:prstGeom prst="rect">
            <a:avLst/>
          </a:prstGeom>
        </p:spPr>
      </p:pic>
      <p:pic>
        <p:nvPicPr>
          <p:cNvPr id="6" name="Picture 5" descr="WRF_NOAH_Aug_2011_1km.base.T.diurn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5001" y="5422355"/>
            <a:ext cx="2998308" cy="1499154"/>
          </a:xfrm>
          <a:prstGeom prst="rect">
            <a:avLst/>
          </a:prstGeom>
        </p:spPr>
      </p:pic>
      <p:pic>
        <p:nvPicPr>
          <p:cNvPr id="8" name="Picture 7" descr="WRF_NUDAPT_Aug_2011_1km.base.T.diurnal.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7083" y="5467700"/>
            <a:ext cx="2844106" cy="1422053"/>
          </a:xfrm>
          <a:prstGeom prst="rect">
            <a:avLst/>
          </a:prstGeom>
        </p:spPr>
      </p:pic>
      <p:sp>
        <p:nvSpPr>
          <p:cNvPr id="12" name="TextBox 11"/>
          <p:cNvSpPr txBox="1"/>
          <p:nvPr/>
        </p:nvSpPr>
        <p:spPr>
          <a:xfrm>
            <a:off x="-66245" y="5466834"/>
            <a:ext cx="661659" cy="369332"/>
          </a:xfrm>
          <a:prstGeom prst="rect">
            <a:avLst/>
          </a:prstGeom>
          <a:noFill/>
        </p:spPr>
        <p:txBody>
          <a:bodyPr wrap="none" rtlCol="0">
            <a:spAutoFit/>
          </a:bodyPr>
          <a:lstStyle/>
          <a:p>
            <a:r>
              <a:rPr lang="en-US" dirty="0" smtClean="0"/>
              <a:t>1-km</a:t>
            </a:r>
            <a:endParaRPr lang="en-US" dirty="0"/>
          </a:p>
        </p:txBody>
      </p:sp>
      <p:sp>
        <p:nvSpPr>
          <p:cNvPr id="13" name="TextBox 12"/>
          <p:cNvSpPr txBox="1"/>
          <p:nvPr/>
        </p:nvSpPr>
        <p:spPr>
          <a:xfrm>
            <a:off x="772581" y="1058334"/>
            <a:ext cx="1252328" cy="307777"/>
          </a:xfrm>
          <a:prstGeom prst="rect">
            <a:avLst/>
          </a:prstGeom>
          <a:noFill/>
        </p:spPr>
        <p:txBody>
          <a:bodyPr wrap="none" rtlCol="0">
            <a:spAutoFit/>
          </a:bodyPr>
          <a:lstStyle/>
          <a:p>
            <a:r>
              <a:rPr lang="en-US" sz="1400" dirty="0" smtClean="0"/>
              <a:t>Different Scale</a:t>
            </a:r>
            <a:endParaRPr lang="en-US" sz="1400" dirty="0"/>
          </a:p>
        </p:txBody>
      </p:sp>
    </p:spTree>
    <p:extLst>
      <p:ext uri="{BB962C8B-B14F-4D97-AF65-F5344CB8AC3E}">
        <p14:creationId xmlns:p14="http://schemas.microsoft.com/office/powerpoint/2010/main" val="14674894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TotalTime>
  <Words>955</Words>
  <Application>Microsoft Macintosh PowerPoint</Application>
  <PresentationFormat>On-screen Show (4:3)</PresentationFormat>
  <Paragraphs>91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High-resolution meteorological simulations over a metropolitan area with and without an urban canopy model</vt:lpstr>
      <vt:lpstr>Motivation</vt:lpstr>
      <vt:lpstr>Urban Modeling in WRF</vt:lpstr>
      <vt:lpstr>NUDAPT</vt:lpstr>
      <vt:lpstr>Experimental Design  WRF</vt:lpstr>
      <vt:lpstr>“Retrospective” Meteorological Modeling for Air Quality</vt:lpstr>
      <vt:lpstr>WRF-BEP-NUDAPT</vt:lpstr>
      <vt:lpstr>WRF-BEP-NUDAPT</vt:lpstr>
      <vt:lpstr>Avg. Daily Max. 2-m Temp. August 2011</vt:lpstr>
      <vt:lpstr>Avg. Daily Min. 2-m Temp. August 2011</vt:lpstr>
      <vt:lpstr>Avg. Daily Max 2-m Temp. February 2012</vt:lpstr>
      <vt:lpstr>Avg. Daily Min 2-m Temp. February 2012</vt:lpstr>
      <vt:lpstr>Avg. Daily Max. 10-m WS August 2011</vt:lpstr>
      <vt:lpstr>Avg. Daily Max. 10-m WS February 2012</vt:lpstr>
      <vt:lpstr>Avg. Daily Max. PBL Height August 2011</vt:lpstr>
      <vt:lpstr>Avg. Daily Max. PBL Height February 2012</vt:lpstr>
      <vt:lpstr>Summary - Preliminary</vt:lpstr>
      <vt:lpstr>Acknoledgements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modeling results of an air quality urban climate modeling study centered over Dallas-Fort Worth</dc:title>
  <dc:creator>Jared Bowden</dc:creator>
  <cp:lastModifiedBy>Jared Bowden</cp:lastModifiedBy>
  <cp:revision>20</cp:revision>
  <dcterms:created xsi:type="dcterms:W3CDTF">2013-10-29T21:03:52Z</dcterms:created>
  <dcterms:modified xsi:type="dcterms:W3CDTF">2013-10-30T12:26:14Z</dcterms:modified>
</cp:coreProperties>
</file>