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notesSlides/notesSlide14.xml" ContentType="application/vnd.openxmlformats-officedocument.presentationml.notesSlide+xml"/>
  <Override PartName="/ppt/slides/slide22.xml" ContentType="application/vnd.openxmlformats-officedocument.presentationml.slide+xml"/>
  <Override PartName="/ppt/theme/theme2.xml" ContentType="application/vnd.openxmlformats-officedocument.theme+xml"/>
  <Override PartName="/ppt/notesSlides/notesSlide11.xml" ContentType="application/vnd.openxmlformats-officedocument.presentationml.notesSlide+xml"/>
  <Override PartName="/ppt/slides/slide2.xml" ContentType="application/vnd.openxmlformats-officedocument.presentationml.slide+xml"/>
  <Override PartName="/docProps/app.xml" ContentType="application/vnd.openxmlformats-officedocument.extended-properties+xml"/>
  <Override PartName="/ppt/notesSlides/notesSlide9.xml" ContentType="application/vnd.openxmlformats-officedocument.presentationml.notesSlide+xml"/>
  <Override PartName="/ppt/slides/slide11.xml" ContentType="application/vnd.openxmlformats-officedocument.presentationml.slide+xml"/>
  <Override PartName="/ppt/slides/slide18.xml" ContentType="application/vnd.openxmlformats-officedocument.presentationml.slide+xml"/>
  <Override PartName="/ppt/notesSlides/notesSlide16.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viewProps.xml" ContentType="application/vnd.openxmlformats-officedocument.presentationml.viewProps+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15.xml" ContentType="application/vnd.openxmlformats-officedocument.presentationml.notesSlide+xml"/>
  <Override PartName="/ppt/slides/slide25.xml" ContentType="application/vnd.openxmlformats-officedocument.presentationml.slide+xml"/>
  <Override PartName="/ppt/notesSlides/notesSlide4.xml" ContentType="application/vnd.openxmlformats-officedocument.presentationml.notesSlide+xml"/>
  <Override PartName="/ppt/slides/slide13.xml" ContentType="application/vnd.openxmlformats-officedocument.presentationml.slide+xml"/>
  <Override PartName="/ppt/slides/slide14.xml" ContentType="application/vnd.openxmlformats-officedocument.presentationml.slide+xml"/>
  <Override PartName="/ppt/notesSlides/notesSlide17.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docProps/core.xml" ContentType="application/vnd.openxmlformats-package.core-properties+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Default Extension="gif" ContentType="image/gif"/>
  <Override PartName="/ppt/slides/slide19.xml" ContentType="application/vnd.openxmlformats-officedocument.presentationml.slide+xml"/>
  <Override PartName="/ppt/slides/slide12.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7"/>
  </p:notesMasterIdLst>
  <p:sldIdLst>
    <p:sldId id="280" r:id="rId2"/>
    <p:sldId id="401" r:id="rId3"/>
    <p:sldId id="397" r:id="rId4"/>
    <p:sldId id="402" r:id="rId5"/>
    <p:sldId id="313" r:id="rId6"/>
    <p:sldId id="346" r:id="rId7"/>
    <p:sldId id="394" r:id="rId8"/>
    <p:sldId id="395" r:id="rId9"/>
    <p:sldId id="396" r:id="rId10"/>
    <p:sldId id="403" r:id="rId11"/>
    <p:sldId id="348" r:id="rId12"/>
    <p:sldId id="350" r:id="rId13"/>
    <p:sldId id="390" r:id="rId14"/>
    <p:sldId id="370" r:id="rId15"/>
    <p:sldId id="384" r:id="rId16"/>
    <p:sldId id="385" r:id="rId17"/>
    <p:sldId id="386" r:id="rId18"/>
    <p:sldId id="391" r:id="rId19"/>
    <p:sldId id="387" r:id="rId20"/>
    <p:sldId id="400" r:id="rId21"/>
    <p:sldId id="404" r:id="rId22"/>
    <p:sldId id="406" r:id="rId23"/>
    <p:sldId id="405" r:id="rId24"/>
    <p:sldId id="407" r:id="rId25"/>
    <p:sldId id="408"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53F4FF"/>
    <a:srgbClr val="CBE1C4"/>
    <a:srgbClr val="E1CEAB"/>
    <a:srgbClr val="F5FC8A"/>
    <a:srgbClr val="FFEE86"/>
    <a:srgbClr val="FE84FF"/>
    <a:srgbClr val="FFF08F"/>
    <a:srgbClr val="30FF6A"/>
    <a:srgbClr val="FF502E"/>
  </p:clrMru>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82353" autoAdjust="0"/>
  </p:normalViewPr>
  <p:slideViewPr>
    <p:cSldViewPr snapToGrid="0" snapToObjects="1">
      <p:cViewPr>
        <p:scale>
          <a:sx n="75" d="100"/>
          <a:sy n="75" d="100"/>
        </p:scale>
        <p:origin x="-872" y="-6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1" Type="http://schemas.openxmlformats.org/officeDocument/2006/relationships/theme" Target="theme/theme1.xml"/><Relationship Id="rId7" Type="http://schemas.openxmlformats.org/officeDocument/2006/relationships/slide" Target="slides/slide6.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notesMaster" Target="notesMasters/notesMaster1.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printerSettings" Target="printerSettings/printerSettings1.bin"/><Relationship Id="rId26" Type="http://schemas.openxmlformats.org/officeDocument/2006/relationships/slide" Target="slides/slide25.xml"/><Relationship Id="rId30" Type="http://schemas.openxmlformats.org/officeDocument/2006/relationships/viewProps" Target="viewProps.xml"/><Relationship Id="rId11" Type="http://schemas.openxmlformats.org/officeDocument/2006/relationships/slide" Target="slides/slide10.xml"/><Relationship Id="rId29" Type="http://schemas.openxmlformats.org/officeDocument/2006/relationships/presProps" Target="presProps.xml"/><Relationship Id="rId6" Type="http://schemas.openxmlformats.org/officeDocument/2006/relationships/slide" Target="slides/slide5.xml"/><Relationship Id="rId16" Type="http://schemas.openxmlformats.org/officeDocument/2006/relationships/slide" Target="slides/slide15.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E538A9-9819-4342-B606-FCC40746961E}" type="datetimeFigureOut">
              <a:rPr lang="en-US" smtClean="0"/>
              <a:pPr/>
              <a:t>10/29/13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457339-4180-C849-B59C-BF6AF6378930}"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290828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noProof="0" dirty="0" smtClean="0"/>
              <a:t>Quantify the impact of BB over Turkey during </a:t>
            </a:r>
            <a:r>
              <a:rPr lang="en-US" noProof="0" dirty="0" err="1" smtClean="0"/>
              <a:t>intence</a:t>
            </a:r>
            <a:r>
              <a:rPr lang="en-US" noProof="0" dirty="0" smtClean="0"/>
              <a:t> fire season and large fire event</a:t>
            </a:r>
          </a:p>
          <a:p>
            <a:endParaRPr lang="en-US" noProof="0" dirty="0" smtClean="0"/>
          </a:p>
          <a:p>
            <a:r>
              <a:rPr lang="en-US" noProof="0" dirty="0" smtClean="0"/>
              <a:t>Summer 2008 very intense fire </a:t>
            </a:r>
            <a:r>
              <a:rPr lang="en-US" noProof="0" dirty="0" err="1" smtClean="0"/>
              <a:t>seoason</a:t>
            </a:r>
            <a:r>
              <a:rPr lang="en-US" noProof="0" dirty="0" smtClean="0"/>
              <a:t> &amp; Antalya fire was the strongest fire event during this season</a:t>
            </a:r>
            <a:endParaRPr lang="en-US" noProof="0" dirty="0"/>
          </a:p>
        </p:txBody>
      </p:sp>
      <p:sp>
        <p:nvSpPr>
          <p:cNvPr id="4" name="Slide Number Placeholder 3"/>
          <p:cNvSpPr>
            <a:spLocks noGrp="1"/>
          </p:cNvSpPr>
          <p:nvPr>
            <p:ph type="sldNum" sz="quarter" idx="10"/>
          </p:nvPr>
        </p:nvSpPr>
        <p:spPr/>
        <p:txBody>
          <a:bodyPr/>
          <a:lstStyle/>
          <a:p>
            <a:fld id="{5A457339-4180-C849-B59C-BF6AF6378930}"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noProof="0" dirty="0" smtClean="0"/>
              <a:t>MODIS</a:t>
            </a:r>
            <a:r>
              <a:rPr lang="en-US" baseline="0" noProof="0" dirty="0" smtClean="0"/>
              <a:t> and SEVIRI derived FRP over Antalya fire are comparable while the MODIS one is much higher over the east Mediterranean Basin</a:t>
            </a:r>
          </a:p>
          <a:p>
            <a:endParaRPr lang="en-US" baseline="0" noProof="0" dirty="0" smtClean="0"/>
          </a:p>
          <a:p>
            <a:r>
              <a:rPr lang="en-US" sz="1200" kern="1200" dirty="0" smtClean="0">
                <a:solidFill>
                  <a:schemeClr val="tx1"/>
                </a:solidFill>
                <a:latin typeface="+mn-lt"/>
                <a:ea typeface="+mn-ea"/>
                <a:cs typeface="+mn-cs"/>
              </a:rPr>
              <a:t>In fact SEVIRI could capture the complete Antalya fire life cycle that the much higher spatial resolution MODIS instruments on EOS Aqua and Terra could not describe during their four- times per day overpasses.</a:t>
            </a:r>
            <a:r>
              <a:rPr lang="en-US" dirty="0" smtClean="0"/>
              <a:t> </a:t>
            </a:r>
          </a:p>
          <a:p>
            <a:r>
              <a:rPr lang="en-US" noProof="0" dirty="0" smtClean="0"/>
              <a:t>And capture</a:t>
            </a:r>
            <a:r>
              <a:rPr lang="en-US" baseline="0" noProof="0" dirty="0" smtClean="0"/>
              <a:t> it when it reached its pick intensity</a:t>
            </a:r>
            <a:endParaRPr lang="en-US" noProof="0" dirty="0"/>
          </a:p>
        </p:txBody>
      </p:sp>
      <p:sp>
        <p:nvSpPr>
          <p:cNvPr id="4" name="Slide Number Placeholder 3"/>
          <p:cNvSpPr>
            <a:spLocks noGrp="1"/>
          </p:cNvSpPr>
          <p:nvPr>
            <p:ph type="sldNum" sz="quarter" idx="10"/>
          </p:nvPr>
        </p:nvSpPr>
        <p:spPr/>
        <p:txBody>
          <a:bodyPr/>
          <a:lstStyle/>
          <a:p>
            <a:fld id="{07CE0AA3-7087-B142-ACC5-4BD0A2F92732}"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Following Wooster approach, We convert to dry matter</a:t>
            </a:r>
            <a:r>
              <a:rPr lang="en-GB" baseline="0" dirty="0" smtClean="0"/>
              <a:t> combustion rate using </a:t>
            </a:r>
          </a:p>
          <a:p>
            <a:r>
              <a:rPr lang="en-GB" baseline="0" dirty="0" smtClean="0"/>
              <a:t>But this time beta depends on vegetation type</a:t>
            </a:r>
          </a:p>
          <a:p>
            <a:r>
              <a:rPr lang="en-GB" baseline="0" dirty="0" smtClean="0"/>
              <a:t>We convert to emission rate of trace gasses and aerosol using </a:t>
            </a:r>
            <a:r>
              <a:rPr lang="en-GB" baseline="0" dirty="0" err="1" smtClean="0"/>
              <a:t>Andreae</a:t>
            </a:r>
            <a:r>
              <a:rPr lang="en-GB" baseline="0" dirty="0" smtClean="0"/>
              <a:t> and </a:t>
            </a:r>
            <a:r>
              <a:rPr lang="en-GB" baseline="0" dirty="0" err="1" smtClean="0"/>
              <a:t>Merlet</a:t>
            </a:r>
            <a:r>
              <a:rPr lang="en-GB" baseline="0" dirty="0" smtClean="0"/>
              <a:t> emission factors, and we boosted the aerosol emission rate of a factor of 3.4 according to Kaiser et al., 2012</a:t>
            </a:r>
          </a:p>
        </p:txBody>
      </p:sp>
      <p:sp>
        <p:nvSpPr>
          <p:cNvPr id="4" name="Slide Number Placeholder 3"/>
          <p:cNvSpPr>
            <a:spLocks noGrp="1"/>
          </p:cNvSpPr>
          <p:nvPr>
            <p:ph type="sldNum" sz="quarter" idx="10"/>
          </p:nvPr>
        </p:nvSpPr>
        <p:spPr/>
        <p:txBody>
          <a:bodyPr/>
          <a:lstStyle/>
          <a:p>
            <a:fld id="{5A457339-4180-C849-B59C-BF6AF6378930}" type="slidenum">
              <a:rPr lang="en-US" smtClean="0"/>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In</a:t>
            </a:r>
            <a:r>
              <a:rPr lang="en-GB" baseline="0" dirty="0" smtClean="0"/>
              <a:t> cyan and grey we can see the new processed (</a:t>
            </a:r>
            <a:r>
              <a:rPr lang="en-GB" baseline="0" dirty="0" err="1" smtClean="0"/>
              <a:t>wf_abba</a:t>
            </a:r>
            <a:r>
              <a:rPr lang="en-GB" baseline="0" dirty="0" smtClean="0"/>
              <a:t> and </a:t>
            </a:r>
            <a:r>
              <a:rPr lang="en-GB" baseline="0" dirty="0" err="1" smtClean="0"/>
              <a:t>landsaf</a:t>
            </a:r>
            <a:r>
              <a:rPr lang="en-GB" baseline="0" dirty="0" smtClean="0"/>
              <a:t> FRP based) TPM emission rate</a:t>
            </a:r>
          </a:p>
          <a:p>
            <a:r>
              <a:rPr lang="en-GB" baseline="0" dirty="0" smtClean="0"/>
              <a:t>The daily average has been computed to can compare it to the corresponding GFASv1.1 one</a:t>
            </a:r>
          </a:p>
          <a:p>
            <a:endParaRPr lang="en-GB" baseline="0" dirty="0" smtClean="0"/>
          </a:p>
          <a:p>
            <a:r>
              <a:rPr lang="en-GB" baseline="0" dirty="0" smtClean="0"/>
              <a:t>As we can see on the entire region the GFAS estimation is quite higher than the new estimated one that as we can see is strongly impacted by the presence of Antalya fire on August first</a:t>
            </a:r>
            <a:endParaRPr lang="en-GB" dirty="0"/>
          </a:p>
        </p:txBody>
      </p:sp>
      <p:sp>
        <p:nvSpPr>
          <p:cNvPr id="4" name="Slide Number Placeholder 3"/>
          <p:cNvSpPr>
            <a:spLocks noGrp="1"/>
          </p:cNvSpPr>
          <p:nvPr>
            <p:ph type="sldNum" sz="quarter" idx="10"/>
          </p:nvPr>
        </p:nvSpPr>
        <p:spPr/>
        <p:txBody>
          <a:bodyPr/>
          <a:lstStyle/>
          <a:p>
            <a:fld id="{5A457339-4180-C849-B59C-BF6AF6378930}"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If</a:t>
            </a:r>
            <a:r>
              <a:rPr lang="en-GB" baseline="0" dirty="0" smtClean="0"/>
              <a:t> we focus only on a small region surrounding Antalya fire, we can see that the new emission rate are comparable with the MODIS based one and during the strongest day of Antalya fire, the </a:t>
            </a:r>
            <a:r>
              <a:rPr lang="en-GB" baseline="0" dirty="0" err="1" smtClean="0"/>
              <a:t>LandSAF</a:t>
            </a:r>
            <a:r>
              <a:rPr lang="en-GB" baseline="0" dirty="0" smtClean="0"/>
              <a:t> FRP based estimation is much higher than the GFAS one   the hi area around Antalya fire</a:t>
            </a:r>
            <a:endParaRPr lang="en-GB" dirty="0"/>
          </a:p>
        </p:txBody>
      </p:sp>
      <p:sp>
        <p:nvSpPr>
          <p:cNvPr id="4" name="Slide Number Placeholder 3"/>
          <p:cNvSpPr>
            <a:spLocks noGrp="1"/>
          </p:cNvSpPr>
          <p:nvPr>
            <p:ph type="sldNum" sz="quarter" idx="10"/>
          </p:nvPr>
        </p:nvSpPr>
        <p:spPr/>
        <p:txBody>
          <a:bodyPr/>
          <a:lstStyle/>
          <a:p>
            <a:fld id="{5A457339-4180-C849-B59C-BF6AF6378930}" type="slidenum">
              <a:rPr lang="en-US" smtClean="0"/>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 same we can see with the computation of main trace gases and aerosol</a:t>
            </a:r>
          </a:p>
          <a:p>
            <a:endParaRPr lang="en-GB" dirty="0" smtClean="0"/>
          </a:p>
          <a:p>
            <a:r>
              <a:rPr lang="en-GB" dirty="0" smtClean="0"/>
              <a:t>Here we show the total emission in tons over the EMB and over Antalya fire</a:t>
            </a:r>
            <a:r>
              <a:rPr lang="en-GB" baseline="0" dirty="0" smtClean="0"/>
              <a:t> during the 6 days of burning of the Antalya fire</a:t>
            </a:r>
            <a:endParaRPr lang="en-GB" dirty="0"/>
          </a:p>
        </p:txBody>
      </p:sp>
      <p:sp>
        <p:nvSpPr>
          <p:cNvPr id="4" name="Slide Number Placeholder 3"/>
          <p:cNvSpPr>
            <a:spLocks noGrp="1"/>
          </p:cNvSpPr>
          <p:nvPr>
            <p:ph type="sldNum" sz="quarter" idx="10"/>
          </p:nvPr>
        </p:nvSpPr>
        <p:spPr/>
        <p:txBody>
          <a:bodyPr/>
          <a:lstStyle/>
          <a:p>
            <a:fld id="{5A457339-4180-C849-B59C-BF6AF6378930}" type="slidenum">
              <a:rPr lang="en-US" smtClean="0"/>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We also</a:t>
            </a:r>
            <a:r>
              <a:rPr lang="en-GB" baseline="0" dirty="0" smtClean="0"/>
              <a:t> computed TPM emission rate in the study area during Antalya fire using coefficient of smoke emission proposed by </a:t>
            </a:r>
            <a:r>
              <a:rPr lang="en-GB" baseline="0" dirty="0" err="1" smtClean="0"/>
              <a:t>Ichoku</a:t>
            </a:r>
            <a:r>
              <a:rPr lang="en-GB" baseline="0" dirty="0" smtClean="0"/>
              <a:t> and Kaufman</a:t>
            </a:r>
          </a:p>
          <a:p>
            <a:endParaRPr lang="en-GB" baseline="0" dirty="0" smtClean="0"/>
          </a:p>
          <a:p>
            <a:r>
              <a:rPr lang="en-GB" baseline="0" dirty="0" smtClean="0"/>
              <a:t>Here there are the values for our computation </a:t>
            </a:r>
            <a:endParaRPr lang="en-GB" dirty="0"/>
          </a:p>
        </p:txBody>
      </p:sp>
      <p:sp>
        <p:nvSpPr>
          <p:cNvPr id="4" name="Slide Number Placeholder 3"/>
          <p:cNvSpPr>
            <a:spLocks noGrp="1"/>
          </p:cNvSpPr>
          <p:nvPr>
            <p:ph type="sldNum" sz="quarter" idx="10"/>
          </p:nvPr>
        </p:nvSpPr>
        <p:spPr/>
        <p:txBody>
          <a:bodyPr/>
          <a:lstStyle/>
          <a:p>
            <a:fld id="{5A457339-4180-C849-B59C-BF6AF6378930}" type="slidenum">
              <a:rPr lang="en-US" smtClean="0"/>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Tons </a:t>
            </a:r>
            <a:r>
              <a:rPr lang="en-GB" dirty="0" smtClean="0"/>
              <a:t>emission during</a:t>
            </a:r>
            <a:r>
              <a:rPr lang="en-GB" baseline="0" dirty="0" smtClean="0"/>
              <a:t> Antalya fire are almost one order of magnitude different this showing the large uncertainties of currently available BB estimates</a:t>
            </a:r>
          </a:p>
          <a:p>
            <a:endParaRPr lang="en-GB" dirty="0"/>
          </a:p>
        </p:txBody>
      </p:sp>
      <p:sp>
        <p:nvSpPr>
          <p:cNvPr id="4" name="Slide Number Placeholder 3"/>
          <p:cNvSpPr>
            <a:spLocks noGrp="1"/>
          </p:cNvSpPr>
          <p:nvPr>
            <p:ph type="sldNum" sz="quarter" idx="10"/>
          </p:nvPr>
        </p:nvSpPr>
        <p:spPr/>
        <p:txBody>
          <a:bodyPr/>
          <a:lstStyle/>
          <a:p>
            <a:fld id="{5A457339-4180-C849-B59C-BF6AF6378930}" type="slidenum">
              <a:rPr lang="en-US" smtClean="0"/>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noProof="0" dirty="0" smtClean="0"/>
              <a:t>Evaluate</a:t>
            </a:r>
            <a:r>
              <a:rPr lang="en-US" baseline="0" noProof="0" dirty="0" smtClean="0"/>
              <a:t> the impact of Antalya fire to the air quality in the region by running the CMAQ model</a:t>
            </a:r>
          </a:p>
          <a:p>
            <a:endParaRPr lang="en-US" baseline="0" noProof="0" dirty="0" smtClean="0"/>
          </a:p>
          <a:p>
            <a:r>
              <a:rPr lang="en-US" baseline="0" noProof="0" dirty="0" smtClean="0"/>
              <a:t>Perform a sensitivity analysis using the new developed </a:t>
            </a:r>
            <a:r>
              <a:rPr lang="en-US" baseline="0" noProof="0" dirty="0" err="1" smtClean="0"/>
              <a:t>Wf_ABBA</a:t>
            </a:r>
            <a:r>
              <a:rPr lang="en-US" baseline="0" noProof="0" dirty="0" smtClean="0"/>
              <a:t> and Land SAF FRP based emission inventory and the MODIS based GFASv1,1 to evaluate the impact of using different fire detection algorithms</a:t>
            </a:r>
          </a:p>
          <a:p>
            <a:endParaRPr lang="es-ES_tradnl" dirty="0"/>
          </a:p>
        </p:txBody>
      </p:sp>
      <p:sp>
        <p:nvSpPr>
          <p:cNvPr id="4" name="Slide Number Placeholder 3"/>
          <p:cNvSpPr>
            <a:spLocks noGrp="1"/>
          </p:cNvSpPr>
          <p:nvPr>
            <p:ph type="sldNum" sz="quarter" idx="10"/>
          </p:nvPr>
        </p:nvSpPr>
        <p:spPr/>
        <p:txBody>
          <a:bodyPr/>
          <a:lstStyle/>
          <a:p>
            <a:fld id="{5A457339-4180-C849-B59C-BF6AF6378930}"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noProof="0" dirty="0" smtClean="0"/>
              <a:t>Requirement on fire emission product for our simulation</a:t>
            </a:r>
            <a:r>
              <a:rPr lang="en-US" baseline="0" noProof="0" dirty="0" smtClean="0"/>
              <a:t> were: 10 km spatial resolution, hourly temporal resolution, injection height </a:t>
            </a:r>
          </a:p>
          <a:p>
            <a:r>
              <a:rPr lang="en-US" baseline="0" noProof="0" dirty="0" smtClean="0"/>
              <a:t>Global BB emission product ( from 2010)</a:t>
            </a:r>
          </a:p>
          <a:p>
            <a:r>
              <a:rPr lang="en-US" baseline="0" noProof="0" dirty="0" smtClean="0"/>
              <a:t>GFASv1.1</a:t>
            </a:r>
          </a:p>
          <a:p>
            <a:r>
              <a:rPr lang="en-US" baseline="0" noProof="0" dirty="0" smtClean="0"/>
              <a:t>Monitoring atmosphere composition and climate (not available for 2008)</a:t>
            </a:r>
            <a:endParaRPr lang="en-US" noProof="0" dirty="0"/>
          </a:p>
        </p:txBody>
      </p:sp>
      <p:sp>
        <p:nvSpPr>
          <p:cNvPr id="4" name="Slide Number Placeholder 3"/>
          <p:cNvSpPr>
            <a:spLocks noGrp="1"/>
          </p:cNvSpPr>
          <p:nvPr>
            <p:ph type="sldNum" sz="quarter" idx="10"/>
          </p:nvPr>
        </p:nvSpPr>
        <p:spPr/>
        <p:txBody>
          <a:bodyPr/>
          <a:lstStyle/>
          <a:p>
            <a:fld id="{5A457339-4180-C849-B59C-BF6AF6378930}"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Biomass combusted is</a:t>
            </a:r>
            <a:r>
              <a:rPr lang="en-US" baseline="0" dirty="0" smtClean="0"/>
              <a:t> linearly linked with fire </a:t>
            </a:r>
            <a:r>
              <a:rPr lang="en-US" baseline="0" dirty="0" err="1" smtClean="0"/>
              <a:t>radiative</a:t>
            </a:r>
            <a:r>
              <a:rPr lang="en-US" baseline="0" dirty="0" smtClean="0"/>
              <a:t> energy</a:t>
            </a:r>
          </a:p>
          <a:p>
            <a:endParaRPr lang="en-US" baseline="0" dirty="0" smtClean="0"/>
          </a:p>
          <a:p>
            <a:r>
              <a:rPr lang="en-US" baseline="0" dirty="0" smtClean="0"/>
              <a:t>Directly link </a:t>
            </a:r>
            <a:r>
              <a:rPr lang="en-US" baseline="0" noProof="0" dirty="0" smtClean="0"/>
              <a:t>FRP to </a:t>
            </a:r>
            <a:r>
              <a:rPr lang="en-GB" baseline="0" noProof="0" dirty="0" smtClean="0"/>
              <a:t>emission rate of a aerosol by using  using coefficient of smoke aerosol proposed by </a:t>
            </a:r>
            <a:r>
              <a:rPr lang="en-GB" baseline="0" noProof="0" dirty="0" err="1" smtClean="0"/>
              <a:t>Ichoku</a:t>
            </a:r>
            <a:r>
              <a:rPr lang="en-GB" baseline="0" noProof="0" dirty="0" smtClean="0"/>
              <a:t> and Kaufman</a:t>
            </a:r>
            <a:endParaRPr lang="es-ES_tradnl" dirty="0"/>
          </a:p>
        </p:txBody>
      </p:sp>
      <p:sp>
        <p:nvSpPr>
          <p:cNvPr id="4" name="Slide Number Placeholder 3"/>
          <p:cNvSpPr>
            <a:spLocks noGrp="1"/>
          </p:cNvSpPr>
          <p:nvPr>
            <p:ph type="sldNum" sz="quarter" idx="10"/>
          </p:nvPr>
        </p:nvSpPr>
        <p:spPr/>
        <p:txBody>
          <a:bodyPr/>
          <a:lstStyle/>
          <a:p>
            <a:fld id="{5A457339-4180-C849-B59C-BF6AF6378930}"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Two main available SEVIRI FRP product are </a:t>
            </a:r>
            <a:r>
              <a:rPr lang="en-GB" dirty="0" err="1" smtClean="0"/>
              <a:t>Wf_ABBA</a:t>
            </a:r>
            <a:r>
              <a:rPr lang="en-GB" dirty="0" smtClean="0"/>
              <a:t> and Land SAF</a:t>
            </a:r>
          </a:p>
          <a:p>
            <a:endParaRPr lang="en-GB" dirty="0" smtClean="0"/>
          </a:p>
          <a:p>
            <a:r>
              <a:rPr lang="en-GB" dirty="0" smtClean="0"/>
              <a:t>MODIS</a:t>
            </a:r>
            <a:r>
              <a:rPr lang="en-GB" baseline="0" dirty="0" smtClean="0"/>
              <a:t> based FRP product is GFASv1.1</a:t>
            </a:r>
            <a:endParaRPr lang="en-GB" dirty="0"/>
          </a:p>
        </p:txBody>
      </p:sp>
      <p:sp>
        <p:nvSpPr>
          <p:cNvPr id="4" name="Slide Number Placeholder 3"/>
          <p:cNvSpPr>
            <a:spLocks noGrp="1"/>
          </p:cNvSpPr>
          <p:nvPr>
            <p:ph type="sldNum" sz="quarter" idx="10"/>
          </p:nvPr>
        </p:nvSpPr>
        <p:spPr/>
        <p:txBody>
          <a:bodyPr/>
          <a:lstStyle/>
          <a:p>
            <a:fld id="{5A457339-4180-C849-B59C-BF6AF6378930}"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We </a:t>
            </a:r>
            <a:r>
              <a:rPr lang="en-GB" dirty="0" err="1" smtClean="0"/>
              <a:t>breafly</a:t>
            </a:r>
            <a:r>
              <a:rPr lang="en-GB" dirty="0" smtClean="0"/>
              <a:t> introduce the case</a:t>
            </a:r>
            <a:r>
              <a:rPr lang="en-GB" baseline="0" dirty="0" smtClean="0"/>
              <a:t> test</a:t>
            </a:r>
            <a:endParaRPr lang="en-GB" dirty="0"/>
          </a:p>
        </p:txBody>
      </p:sp>
      <p:sp>
        <p:nvSpPr>
          <p:cNvPr id="4" name="Slide Number Placeholder 3"/>
          <p:cNvSpPr>
            <a:spLocks noGrp="1"/>
          </p:cNvSpPr>
          <p:nvPr>
            <p:ph type="sldNum" sz="quarter" idx="10"/>
          </p:nvPr>
        </p:nvSpPr>
        <p:spPr/>
        <p:txBody>
          <a:bodyPr/>
          <a:lstStyle/>
          <a:p>
            <a:fld id="{5A457339-4180-C849-B59C-BF6AF6378930}"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err="1" smtClean="0"/>
              <a:t>Wf_ABBA</a:t>
            </a:r>
            <a:r>
              <a:rPr lang="en-GB" baseline="0" dirty="0" smtClean="0"/>
              <a:t> is dynamic contextual algorithm developed at UW-CIMSS mainly, firstly applied on GOES data nowadays applied on a suit of different geostationary satellite</a:t>
            </a:r>
          </a:p>
          <a:p>
            <a:endParaRPr lang="en-GB" baseline="0" dirty="0" smtClean="0"/>
          </a:p>
          <a:p>
            <a:r>
              <a:rPr lang="en-GB" baseline="0" dirty="0" smtClean="0"/>
              <a:t>Fire product are delivered with fire mask and ACII files listing several fir information, including location, fire size and temperature and FRP</a:t>
            </a:r>
          </a:p>
        </p:txBody>
      </p:sp>
      <p:sp>
        <p:nvSpPr>
          <p:cNvPr id="4" name="Slide Number Placeholder 3"/>
          <p:cNvSpPr>
            <a:spLocks noGrp="1"/>
          </p:cNvSpPr>
          <p:nvPr>
            <p:ph type="sldNum" sz="quarter" idx="10"/>
          </p:nvPr>
        </p:nvSpPr>
        <p:spPr/>
        <p:txBody>
          <a:bodyPr/>
          <a:lstStyle/>
          <a:p>
            <a:fld id="{5A457339-4180-C849-B59C-BF6AF6378930}"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err="1" smtClean="0"/>
              <a:t>Labd</a:t>
            </a:r>
            <a:r>
              <a:rPr lang="en-GB" dirty="0" smtClean="0"/>
              <a:t> SAF FRP</a:t>
            </a:r>
            <a:r>
              <a:rPr lang="en-GB" baseline="0" dirty="0" smtClean="0"/>
              <a:t> product is part of Land Surface </a:t>
            </a:r>
            <a:r>
              <a:rPr lang="en-GB" baseline="0" dirty="0" err="1" smtClean="0"/>
              <a:t>Analisis</a:t>
            </a:r>
            <a:r>
              <a:rPr lang="en-GB" baseline="0" dirty="0" smtClean="0"/>
              <a:t> product, it is available on line</a:t>
            </a:r>
            <a:endParaRPr lang="en-GB" dirty="0"/>
          </a:p>
        </p:txBody>
      </p:sp>
      <p:sp>
        <p:nvSpPr>
          <p:cNvPr id="4" name="Slide Number Placeholder 3"/>
          <p:cNvSpPr>
            <a:spLocks noGrp="1"/>
          </p:cNvSpPr>
          <p:nvPr>
            <p:ph type="sldNum" sz="quarter" idx="10"/>
          </p:nvPr>
        </p:nvSpPr>
        <p:spPr/>
        <p:txBody>
          <a:bodyPr/>
          <a:lstStyle/>
          <a:p>
            <a:fld id="{5A457339-4180-C849-B59C-BF6AF6378930}"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smtClean="0">
                <a:latin typeface="Times New Roman"/>
                <a:cs typeface="Times New Roman"/>
              </a:rPr>
              <a:t>The two SEVIRI-based FRP products used in this work describe the same fire episode differently. The WF_ABBA data leads to lower emission estimates than those generated from Land SAF overall, but they tend to be comparable except on July 31-August </a:t>
            </a:r>
          </a:p>
        </p:txBody>
      </p:sp>
      <p:sp>
        <p:nvSpPr>
          <p:cNvPr id="4" name="Slide Number Placeholder 3"/>
          <p:cNvSpPr>
            <a:spLocks noGrp="1"/>
          </p:cNvSpPr>
          <p:nvPr>
            <p:ph type="sldNum" sz="quarter" idx="10"/>
          </p:nvPr>
        </p:nvSpPr>
        <p:spPr/>
        <p:txBody>
          <a:bodyPr/>
          <a:lstStyle/>
          <a:p>
            <a:fld id="{5A457339-4180-C849-B59C-BF6AF6378930}" type="slidenum">
              <a:rPr lang="en-US" smtClean="0"/>
              <a:pPr/>
              <a:t>11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15623195"/>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latin typeface="Times"/>
                <a:ea typeface="ＭＳ 明朝"/>
                <a:cs typeface="Times"/>
              </a:rPr>
              <a:t>integrate FRP PIXEL  ( sum of FRP(t) x time interval ) to get emitted energy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A457339-4180-C849-B59C-BF6AF6378930}" type="slidenum">
              <a:rPr lang="en-US" smtClean="0"/>
              <a:pPr/>
              <a:t>12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73794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0AE660-BCBA-504B-A096-2CEAB5DCEE6B}" type="datetimeFigureOut">
              <a:rPr lang="en-US" smtClean="0"/>
              <a:pPr/>
              <a:t>10/29/13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9156F-DDED-2A4E-AFFE-B3FEEC4B7EE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23217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0AE660-BCBA-504B-A096-2CEAB5DCEE6B}" type="datetimeFigureOut">
              <a:rPr lang="en-US" smtClean="0"/>
              <a:pPr/>
              <a:t>10/29/13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9156F-DDED-2A4E-AFFE-B3FEEC4B7EE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38963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0AE660-BCBA-504B-A096-2CEAB5DCEE6B}" type="datetimeFigureOut">
              <a:rPr lang="en-US" smtClean="0"/>
              <a:pPr/>
              <a:t>10/29/13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9156F-DDED-2A4E-AFFE-B3FEEC4B7EE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68395457"/>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0AE660-BCBA-504B-A096-2CEAB5DCEE6B}" type="datetimeFigureOut">
              <a:rPr lang="en-US" smtClean="0"/>
              <a:pPr/>
              <a:t>10/29/13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9156F-DDED-2A4E-AFFE-B3FEEC4B7EE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06371568"/>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0AE660-BCBA-504B-A096-2CEAB5DCEE6B}" type="datetimeFigureOut">
              <a:rPr lang="en-US" smtClean="0"/>
              <a:pPr/>
              <a:t>10/29/13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9156F-DDED-2A4E-AFFE-B3FEEC4B7EE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41522697"/>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0AE660-BCBA-504B-A096-2CEAB5DCEE6B}" type="datetimeFigureOut">
              <a:rPr lang="en-US" smtClean="0"/>
              <a:pPr/>
              <a:t>10/29/13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19156F-DDED-2A4E-AFFE-B3FEEC4B7EE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06163638"/>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0AE660-BCBA-504B-A096-2CEAB5DCEE6B}" type="datetimeFigureOut">
              <a:rPr lang="en-US" smtClean="0"/>
              <a:pPr/>
              <a:t>10/29/13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19156F-DDED-2A4E-AFFE-B3FEEC4B7EE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90554513"/>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0AE660-BCBA-504B-A096-2CEAB5DCEE6B}" type="datetimeFigureOut">
              <a:rPr lang="en-US" smtClean="0"/>
              <a:pPr/>
              <a:t>10/29/13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19156F-DDED-2A4E-AFFE-B3FEEC4B7EE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56167346"/>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0AE660-BCBA-504B-A096-2CEAB5DCEE6B}" type="datetimeFigureOut">
              <a:rPr lang="en-US" smtClean="0"/>
              <a:pPr/>
              <a:t>10/29/13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19156F-DDED-2A4E-AFFE-B3FEEC4B7EE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89309333"/>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0AE660-BCBA-504B-A096-2CEAB5DCEE6B}" type="datetimeFigureOut">
              <a:rPr lang="en-US" smtClean="0"/>
              <a:pPr/>
              <a:t>10/29/13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19156F-DDED-2A4E-AFFE-B3FEEC4B7EE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49550591"/>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0AE660-BCBA-504B-A096-2CEAB5DCEE6B}" type="datetimeFigureOut">
              <a:rPr lang="en-US" smtClean="0"/>
              <a:pPr/>
              <a:t>10/29/13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19156F-DDED-2A4E-AFFE-B3FEEC4B7EE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45993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0AE660-BCBA-504B-A096-2CEAB5DCEE6B}" type="datetimeFigureOut">
              <a:rPr lang="en-US" smtClean="0"/>
              <a:pPr/>
              <a:t>10/29/13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19156F-DDED-2A4E-AFFE-B3FEEC4B7EE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60174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image" Target="../media/image20.gif"/><Relationship Id="rId1" Type="http://schemas.openxmlformats.org/officeDocument/2006/relationships/slideLayout" Target="../slideLayouts/slideLayout7.xml"/><Relationship Id="rId2" Type="http://schemas.openxmlformats.org/officeDocument/2006/relationships/image" Target="../media/image18.gif"/><Relationship Id="rId3" Type="http://schemas.openxmlformats.org/officeDocument/2006/relationships/image" Target="../media/image15.gi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6" Type="http://schemas.openxmlformats.org/officeDocument/2006/relationships/image" Target="../media/image25.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2.png"/><Relationship Id="rId5" Type="http://schemas.openxmlformats.org/officeDocument/2006/relationships/image" Target="../media/image24.png"/></Relationships>
</file>

<file path=ppt/slides/_rels/slide13.xml.rels><?xml version="1.0" encoding="UTF-8" standalone="yes"?>
<Relationships xmlns="http://schemas.openxmlformats.org/package/2006/relationships"><Relationship Id="rId6" Type="http://schemas.openxmlformats.org/officeDocument/2006/relationships/image" Target="../media/image29.png"/><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6.png"/><Relationship Id="rId5" Type="http://schemas.openxmlformats.org/officeDocument/2006/relationships/image" Target="../media/image28.png"/></Relationships>
</file>

<file path=ppt/slides/_rels/slide14.xml.rels><?xml version="1.0" encoding="UTF-8" standalone="yes"?>
<Relationships xmlns="http://schemas.openxmlformats.org/package/2006/relationships"><Relationship Id="rId4" Type="http://schemas.openxmlformats.org/officeDocument/2006/relationships/image" Target="../media/image31.emf"/><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image" Target="../media/image34.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image" Target="../media/image36.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emf"/><Relationship Id="rId3"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gif"/></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4" Type="http://schemas.openxmlformats.org/officeDocument/2006/relationships/image" Target="../media/image8.png"/><Relationship Id="rId5" Type="http://schemas.openxmlformats.org/officeDocument/2006/relationships/image" Target="../media/image9.png"/><Relationship Id="rId7"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7.png"/><Relationship Id="rId6" Type="http://schemas.openxmlformats.org/officeDocument/2006/relationships/image" Target="../media/image10.png"/></Relationships>
</file>

<file path=ppt/slides/_rels/slide7.xml.rels><?xml version="1.0" encoding="UTF-8" standalone="yes"?>
<Relationships xmlns="http://schemas.openxmlformats.org/package/2006/relationships"><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3.gif"/><Relationship Id="rId5" Type="http://schemas.openxmlformats.org/officeDocument/2006/relationships/image" Target="../media/image15.gif"/></Relationships>
</file>

<file path=ppt/slides/_rels/slide8.xml.rels><?xml version="1.0" encoding="UTF-8" standalone="yes"?>
<Relationships xmlns="http://schemas.openxmlformats.org/package/2006/relationships"><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6.gif"/><Relationship Id="rId5" Type="http://schemas.openxmlformats.org/officeDocument/2006/relationships/image" Target="../media/image18.gif"/></Relationships>
</file>

<file path=ppt/slides/_rels/slide9.xml.rels><?xml version="1.0" encoding="UTF-8" standalone="yes"?>
<Relationships xmlns="http://schemas.openxmlformats.org/package/2006/relationships"><Relationship Id="rId2" Type="http://schemas.openxmlformats.org/officeDocument/2006/relationships/image" Target="../media/image19.gif"/><Relationship Id="rId3" Type="http://schemas.openxmlformats.org/officeDocument/2006/relationships/image" Target="../media/image20.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204" t="-408" r="867" b="-347"/>
          <a:stretch/>
        </p:blipFill>
        <p:spPr bwMode="auto">
          <a:xfrm>
            <a:off x="-237066" y="50799"/>
            <a:ext cx="9381066" cy="6735124"/>
          </a:xfrm>
          <a:prstGeom prst="rect">
            <a:avLst/>
          </a:prstGeom>
          <a:ln>
            <a:noFill/>
          </a:ln>
          <a:extLst>
            <a:ext uri="{53640926-AAD7-44d8-BBD7-CCE9431645EC}">
              <a14:shadowObscured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p:spPr>
      </p:pic>
      <p:sp>
        <p:nvSpPr>
          <p:cNvPr id="2" name="Title 1"/>
          <p:cNvSpPr>
            <a:spLocks noGrp="1"/>
          </p:cNvSpPr>
          <p:nvPr>
            <p:ph type="ctrTitle"/>
          </p:nvPr>
        </p:nvSpPr>
        <p:spPr>
          <a:xfrm>
            <a:off x="0" y="5063067"/>
            <a:ext cx="9144000" cy="1794933"/>
          </a:xfrm>
        </p:spPr>
        <p:txBody>
          <a:bodyPr>
            <a:noAutofit/>
          </a:bodyPr>
          <a:lstStyle/>
          <a:p>
            <a:r>
              <a:rPr lang="en-US" sz="2800" b="1" kern="0" dirty="0" smtClean="0">
                <a:solidFill>
                  <a:schemeClr val="bg1"/>
                </a:solidFill>
                <a:latin typeface="Times New Roman"/>
                <a:ea typeface="ＭＳ ゴシック"/>
                <a:cs typeface="Times New Roman"/>
              </a:rPr>
              <a:t/>
            </a:r>
            <a:br>
              <a:rPr lang="en-US" sz="2800" b="1" kern="0" dirty="0" smtClean="0">
                <a:solidFill>
                  <a:schemeClr val="bg1"/>
                </a:solidFill>
                <a:latin typeface="Times New Roman"/>
                <a:ea typeface="ＭＳ ゴシック"/>
                <a:cs typeface="Times New Roman"/>
              </a:rPr>
            </a:br>
            <a:r>
              <a:rPr lang="en-US" sz="2800" b="1" kern="0" dirty="0">
                <a:solidFill>
                  <a:schemeClr val="bg1"/>
                </a:solidFill>
                <a:latin typeface="Times New Roman"/>
                <a:ea typeface="ＭＳ ゴシック"/>
                <a:cs typeface="Times New Roman"/>
              </a:rPr>
              <a:t/>
            </a:r>
            <a:br>
              <a:rPr lang="en-US" sz="2800" b="1" kern="0" dirty="0">
                <a:solidFill>
                  <a:schemeClr val="bg1"/>
                </a:solidFill>
                <a:latin typeface="Times New Roman"/>
                <a:ea typeface="ＭＳ ゴシック"/>
                <a:cs typeface="Times New Roman"/>
              </a:rPr>
            </a:br>
            <a:r>
              <a:rPr lang="en-US" sz="2800" b="1" kern="0" dirty="0" smtClean="0">
                <a:solidFill>
                  <a:schemeClr val="bg1"/>
                </a:solidFill>
                <a:latin typeface="Times New Roman"/>
                <a:ea typeface="ＭＳ ゴシック"/>
                <a:cs typeface="Times New Roman"/>
              </a:rPr>
              <a:t/>
            </a:r>
            <a:br>
              <a:rPr lang="en-US" sz="2800" b="1" kern="0" dirty="0" smtClean="0">
                <a:solidFill>
                  <a:schemeClr val="bg1"/>
                </a:solidFill>
                <a:latin typeface="Times New Roman"/>
                <a:ea typeface="ＭＳ ゴシック"/>
                <a:cs typeface="Times New Roman"/>
              </a:rPr>
            </a:br>
            <a:r>
              <a:rPr lang="en-US" sz="2800" b="1" kern="0" dirty="0">
                <a:solidFill>
                  <a:schemeClr val="bg1"/>
                </a:solidFill>
                <a:latin typeface="Times New Roman"/>
                <a:ea typeface="ＭＳ ゴシック"/>
                <a:cs typeface="Times New Roman"/>
              </a:rPr>
              <a:t/>
            </a:r>
            <a:br>
              <a:rPr lang="en-US" sz="2800" b="1" kern="0" dirty="0">
                <a:solidFill>
                  <a:schemeClr val="bg1"/>
                </a:solidFill>
                <a:latin typeface="Times New Roman"/>
                <a:ea typeface="ＭＳ ゴシック"/>
                <a:cs typeface="Times New Roman"/>
              </a:rPr>
            </a:br>
            <a:r>
              <a:rPr lang="en-US" sz="2800" b="1" kern="0" dirty="0" smtClean="0">
                <a:solidFill>
                  <a:schemeClr val="bg1"/>
                </a:solidFill>
                <a:latin typeface="Times New Roman"/>
                <a:ea typeface="ＭＳ ゴシック"/>
                <a:cs typeface="Times New Roman"/>
              </a:rPr>
              <a:t/>
            </a:r>
            <a:br>
              <a:rPr lang="en-US" sz="2800" b="1" kern="0" dirty="0" smtClean="0">
                <a:solidFill>
                  <a:schemeClr val="bg1"/>
                </a:solidFill>
                <a:latin typeface="Times New Roman"/>
                <a:ea typeface="ＭＳ ゴシック"/>
                <a:cs typeface="Times New Roman"/>
              </a:rPr>
            </a:br>
            <a:r>
              <a:rPr lang="en-US" sz="2800" b="1" kern="0" dirty="0" smtClean="0">
                <a:solidFill>
                  <a:schemeClr val="bg1"/>
                </a:solidFill>
                <a:latin typeface="Times New Roman"/>
                <a:ea typeface="ＭＳ ゴシック"/>
                <a:cs typeface="Times New Roman"/>
              </a:rPr>
              <a:t/>
            </a:r>
            <a:br>
              <a:rPr lang="en-US" sz="2800" b="1" kern="0" dirty="0" smtClean="0">
                <a:solidFill>
                  <a:schemeClr val="bg1"/>
                </a:solidFill>
                <a:latin typeface="Times New Roman"/>
                <a:ea typeface="ＭＳ ゴシック"/>
                <a:cs typeface="Times New Roman"/>
              </a:rPr>
            </a:br>
            <a:r>
              <a:rPr lang="en-US" sz="2800" b="1" kern="0" dirty="0" smtClean="0">
                <a:solidFill>
                  <a:schemeClr val="bg1"/>
                </a:solidFill>
                <a:latin typeface="Times New Roman"/>
                <a:ea typeface="ＭＳ ゴシック"/>
                <a:cs typeface="Times New Roman"/>
              </a:rPr>
              <a:t/>
            </a:r>
            <a:br>
              <a:rPr lang="en-US" sz="2800" b="1" kern="0" dirty="0" smtClean="0">
                <a:solidFill>
                  <a:schemeClr val="bg1"/>
                </a:solidFill>
                <a:latin typeface="Times New Roman"/>
                <a:ea typeface="ＭＳ ゴシック"/>
                <a:cs typeface="Times New Roman"/>
              </a:rPr>
            </a:br>
            <a:r>
              <a:rPr lang="en-US" sz="2800" b="1" kern="0" dirty="0" smtClean="0">
                <a:latin typeface="Times New Roman"/>
                <a:ea typeface="ＭＳ ゴシック"/>
                <a:cs typeface="Times New Roman"/>
              </a:rPr>
              <a:t> </a:t>
            </a:r>
            <a:r>
              <a:rPr lang="en-US" sz="2800" b="1" kern="0" dirty="0">
                <a:latin typeface="Times New Roman"/>
                <a:ea typeface="ＭＳ ゴシック"/>
                <a:cs typeface="Times New Roman"/>
              </a:rPr>
              <a:t/>
            </a:r>
            <a:br>
              <a:rPr lang="en-US" sz="2800" b="1" kern="0" dirty="0">
                <a:latin typeface="Times New Roman"/>
                <a:ea typeface="ＭＳ ゴシック"/>
                <a:cs typeface="Times New Roman"/>
              </a:rPr>
            </a:br>
            <a:endParaRPr lang="en-US" sz="2800" dirty="0"/>
          </a:p>
        </p:txBody>
      </p:sp>
      <p:sp>
        <p:nvSpPr>
          <p:cNvPr id="4" name="Rectangle 3"/>
          <p:cNvSpPr/>
          <p:nvPr/>
        </p:nvSpPr>
        <p:spPr>
          <a:xfrm>
            <a:off x="0" y="0"/>
            <a:ext cx="9144000" cy="1569660"/>
          </a:xfrm>
          <a:prstGeom prst="rect">
            <a:avLst/>
          </a:prstGeom>
        </p:spPr>
        <p:txBody>
          <a:bodyPr wrap="square">
            <a:spAutoFit/>
          </a:bodyPr>
          <a:lstStyle/>
          <a:p>
            <a:pPr algn="ctr"/>
            <a:r>
              <a:rPr lang="en-US" sz="3200" b="1" kern="0" dirty="0">
                <a:solidFill>
                  <a:srgbClr val="FFFFFF"/>
                </a:solidFill>
                <a:latin typeface="Times New Roman"/>
                <a:ea typeface="ＭＳ ゴシック"/>
                <a:cs typeface="Times New Roman"/>
              </a:rPr>
              <a:t>Estimation of Biomass Burning Emissions over Turkey using SEVIRI Fire Characterization </a:t>
            </a:r>
            <a:r>
              <a:rPr lang="en-US" sz="3200" b="1" kern="0" dirty="0" smtClean="0">
                <a:solidFill>
                  <a:srgbClr val="FFFFFF"/>
                </a:solidFill>
                <a:latin typeface="Times New Roman"/>
                <a:ea typeface="ＭＳ ゴシック"/>
                <a:cs typeface="Times New Roman"/>
              </a:rPr>
              <a:t>data:</a:t>
            </a:r>
            <a:r>
              <a:rPr lang="en-US" sz="3200" b="1" kern="0" dirty="0">
                <a:solidFill>
                  <a:srgbClr val="FFFFFF"/>
                </a:solidFill>
                <a:latin typeface="Times New Roman"/>
                <a:ea typeface="ＭＳ ゴシック"/>
                <a:cs typeface="Times New Roman"/>
              </a:rPr>
              <a:t/>
            </a:r>
            <a:br>
              <a:rPr lang="en-US" sz="3200" b="1" kern="0" dirty="0">
                <a:solidFill>
                  <a:srgbClr val="FFFFFF"/>
                </a:solidFill>
                <a:latin typeface="Times New Roman"/>
                <a:ea typeface="ＭＳ ゴシック"/>
                <a:cs typeface="Times New Roman"/>
              </a:rPr>
            </a:br>
            <a:r>
              <a:rPr lang="en-US" sz="3200" b="1" kern="0" dirty="0">
                <a:solidFill>
                  <a:schemeClr val="bg1"/>
                </a:solidFill>
                <a:latin typeface="Times New Roman"/>
                <a:ea typeface="ＭＳ ゴシック"/>
                <a:cs typeface="Times New Roman"/>
              </a:rPr>
              <a:t>The Antalya fire, August 2008</a:t>
            </a:r>
            <a:endParaRPr lang="en-US" sz="3200" dirty="0">
              <a:solidFill>
                <a:srgbClr val="FFFFFF"/>
              </a:solidFill>
            </a:endParaRPr>
          </a:p>
        </p:txBody>
      </p:sp>
      <p:sp>
        <p:nvSpPr>
          <p:cNvPr id="5" name="Subtitle 1"/>
          <p:cNvSpPr>
            <a:spLocks noGrp="1"/>
          </p:cNvSpPr>
          <p:nvPr>
            <p:ph type="subTitle" idx="1"/>
          </p:nvPr>
        </p:nvSpPr>
        <p:spPr>
          <a:xfrm>
            <a:off x="0" y="2743200"/>
            <a:ext cx="9143999" cy="4123783"/>
          </a:xfrm>
        </p:spPr>
        <p:txBody>
          <a:bodyPr>
            <a:normAutofit/>
          </a:bodyPr>
          <a:lstStyle/>
          <a:p>
            <a:pPr hangingPunct="0"/>
            <a:endParaRPr lang="en-US" sz="2400" b="1" kern="0" dirty="0" smtClean="0">
              <a:solidFill>
                <a:schemeClr val="bg2">
                  <a:lumMod val="75000"/>
                </a:schemeClr>
              </a:solidFill>
              <a:latin typeface="Times New Roman"/>
              <a:ea typeface="ＭＳ ゴシック"/>
              <a:cs typeface="Times New Roman"/>
            </a:endParaRPr>
          </a:p>
          <a:p>
            <a:pPr hangingPunct="0"/>
            <a:endParaRPr lang="en-US" sz="2400" b="1" kern="0" dirty="0" smtClean="0">
              <a:solidFill>
                <a:schemeClr val="bg2">
                  <a:lumMod val="75000"/>
                </a:schemeClr>
              </a:solidFill>
              <a:latin typeface="Times New Roman"/>
              <a:ea typeface="ＭＳ ゴシック"/>
              <a:cs typeface="Times New Roman"/>
            </a:endParaRPr>
          </a:p>
          <a:p>
            <a:pPr hangingPunct="0"/>
            <a:endParaRPr lang="en-US" sz="2400" b="1" kern="0" dirty="0">
              <a:solidFill>
                <a:schemeClr val="bg2">
                  <a:lumMod val="75000"/>
                </a:schemeClr>
              </a:solidFill>
              <a:latin typeface="Times New Roman"/>
              <a:ea typeface="ＭＳ ゴシック"/>
              <a:cs typeface="Times New Roman"/>
            </a:endParaRPr>
          </a:p>
          <a:p>
            <a:pPr hangingPunct="0"/>
            <a:endParaRPr lang="en-US" sz="2400" b="1" kern="0" dirty="0">
              <a:solidFill>
                <a:schemeClr val="bg2">
                  <a:lumMod val="75000"/>
                </a:schemeClr>
              </a:solidFill>
              <a:latin typeface="Times New Roman"/>
              <a:ea typeface="ＭＳ ゴシック"/>
              <a:cs typeface="Times New Roman"/>
            </a:endParaRPr>
          </a:p>
          <a:p>
            <a:pPr hangingPunct="0"/>
            <a:r>
              <a:rPr lang="en-US" sz="2400" b="1" kern="0" dirty="0" smtClean="0">
                <a:solidFill>
                  <a:schemeClr val="bg2">
                    <a:lumMod val="75000"/>
                  </a:schemeClr>
                </a:solidFill>
                <a:latin typeface="Times New Roman"/>
                <a:ea typeface="ＭＳ ゴシック"/>
                <a:cs typeface="Times New Roman"/>
              </a:rPr>
              <a:t>Giuseppe </a:t>
            </a:r>
            <a:r>
              <a:rPr lang="en-US" sz="2400" b="1" kern="0" dirty="0">
                <a:solidFill>
                  <a:schemeClr val="bg2">
                    <a:lumMod val="75000"/>
                  </a:schemeClr>
                </a:solidFill>
                <a:latin typeface="Times New Roman"/>
                <a:ea typeface="ＭＳ ゴシック"/>
                <a:cs typeface="Times New Roman"/>
              </a:rPr>
              <a:t>Baldassarre, Luca </a:t>
            </a:r>
            <a:r>
              <a:rPr lang="en-US" sz="2400" b="1" kern="0" dirty="0" err="1">
                <a:solidFill>
                  <a:schemeClr val="bg2">
                    <a:lumMod val="75000"/>
                  </a:schemeClr>
                </a:solidFill>
                <a:latin typeface="Times New Roman"/>
                <a:ea typeface="ＭＳ ゴシック"/>
                <a:cs typeface="Times New Roman"/>
              </a:rPr>
              <a:t>Pozzoli</a:t>
            </a:r>
            <a:r>
              <a:rPr lang="en-US" sz="2400" b="1" kern="0" dirty="0">
                <a:solidFill>
                  <a:schemeClr val="bg2">
                    <a:lumMod val="75000"/>
                  </a:schemeClr>
                </a:solidFill>
                <a:latin typeface="Times New Roman"/>
                <a:ea typeface="ＭＳ ゴシック"/>
                <a:cs typeface="Times New Roman"/>
              </a:rPr>
              <a:t>, </a:t>
            </a:r>
            <a:r>
              <a:rPr lang="en-US" sz="2400" b="1" kern="0" dirty="0">
                <a:solidFill>
                  <a:schemeClr val="accent1">
                    <a:lumMod val="40000"/>
                    <a:lumOff val="60000"/>
                  </a:schemeClr>
                </a:solidFill>
                <a:latin typeface="Times New Roman"/>
                <a:ea typeface="ＭＳ ゴシック"/>
                <a:cs typeface="Times New Roman"/>
              </a:rPr>
              <a:t>Johannes Kaiser, </a:t>
            </a:r>
            <a:r>
              <a:rPr lang="en-US" sz="2400" b="1" kern="0" dirty="0" smtClean="0">
                <a:solidFill>
                  <a:srgbClr val="CBE1C4"/>
                </a:solidFill>
                <a:latin typeface="Times New Roman"/>
                <a:ea typeface="ＭＳ ゴシック"/>
                <a:cs typeface="Times New Roman"/>
              </a:rPr>
              <a:t>Chris Schmidt, </a:t>
            </a:r>
            <a:r>
              <a:rPr lang="en-US" sz="2400" b="1" kern="0" dirty="0" err="1">
                <a:solidFill>
                  <a:schemeClr val="bg2">
                    <a:lumMod val="75000"/>
                  </a:schemeClr>
                </a:solidFill>
                <a:latin typeface="Times New Roman"/>
                <a:ea typeface="ＭＳ ゴシック"/>
                <a:cs typeface="Times New Roman"/>
              </a:rPr>
              <a:t>Alper</a:t>
            </a:r>
            <a:r>
              <a:rPr lang="en-US" sz="2400" b="1" kern="0" dirty="0">
                <a:solidFill>
                  <a:schemeClr val="bg2">
                    <a:lumMod val="75000"/>
                  </a:schemeClr>
                </a:solidFill>
                <a:latin typeface="Times New Roman"/>
                <a:ea typeface="ＭＳ ゴシック"/>
                <a:cs typeface="Times New Roman"/>
              </a:rPr>
              <a:t> </a:t>
            </a:r>
            <a:r>
              <a:rPr lang="en-US" sz="2400" b="1" kern="0" dirty="0" err="1">
                <a:solidFill>
                  <a:schemeClr val="bg2">
                    <a:lumMod val="75000"/>
                  </a:schemeClr>
                </a:solidFill>
                <a:latin typeface="Times New Roman"/>
                <a:ea typeface="ＭＳ ゴシック"/>
                <a:cs typeface="Times New Roman"/>
              </a:rPr>
              <a:t>Ünal</a:t>
            </a:r>
            <a:r>
              <a:rPr lang="en-US" sz="2400" b="1" kern="0" dirty="0">
                <a:solidFill>
                  <a:schemeClr val="bg2">
                    <a:lumMod val="75000"/>
                  </a:schemeClr>
                </a:solidFill>
                <a:latin typeface="Times New Roman"/>
                <a:ea typeface="ＭＳ ゴシック"/>
                <a:cs typeface="Times New Roman"/>
              </a:rPr>
              <a:t>, </a:t>
            </a:r>
            <a:r>
              <a:rPr lang="en-US" sz="2400" b="1" kern="0" dirty="0" err="1">
                <a:solidFill>
                  <a:schemeClr val="bg2">
                    <a:lumMod val="75000"/>
                  </a:schemeClr>
                </a:solidFill>
                <a:latin typeface="Times New Roman"/>
                <a:ea typeface="ＭＳ ゴシック"/>
                <a:cs typeface="Times New Roman"/>
              </a:rPr>
              <a:t>Tayfun</a:t>
            </a:r>
            <a:r>
              <a:rPr lang="en-US" sz="2400" b="1" kern="0" dirty="0">
                <a:solidFill>
                  <a:schemeClr val="bg2">
                    <a:lumMod val="75000"/>
                  </a:schemeClr>
                </a:solidFill>
                <a:latin typeface="Times New Roman"/>
                <a:ea typeface="ＭＳ ゴシック"/>
                <a:cs typeface="Times New Roman"/>
              </a:rPr>
              <a:t> </a:t>
            </a:r>
            <a:r>
              <a:rPr lang="en-US" sz="2400" b="1" kern="0" dirty="0" err="1">
                <a:solidFill>
                  <a:schemeClr val="bg2">
                    <a:lumMod val="75000"/>
                  </a:schemeClr>
                </a:solidFill>
                <a:latin typeface="Times New Roman"/>
                <a:ea typeface="ＭＳ ゴシック"/>
                <a:cs typeface="Times New Roman"/>
              </a:rPr>
              <a:t>Kindap</a:t>
            </a:r>
            <a:r>
              <a:rPr lang="en-US" sz="2400" b="1" kern="0" dirty="0">
                <a:solidFill>
                  <a:schemeClr val="bg2">
                    <a:lumMod val="75000"/>
                  </a:schemeClr>
                </a:solidFill>
                <a:latin typeface="Times New Roman"/>
                <a:ea typeface="ＭＳ ゴシック"/>
                <a:cs typeface="Times New Roman"/>
              </a:rPr>
              <a:t>, </a:t>
            </a:r>
          </a:p>
          <a:p>
            <a:pPr hangingPunct="0"/>
            <a:endParaRPr lang="en-US" sz="2400" b="1" kern="0" dirty="0">
              <a:solidFill>
                <a:schemeClr val="bg1"/>
              </a:solidFill>
              <a:latin typeface="Times New Roman"/>
              <a:ea typeface="ＭＳ ゴシック"/>
              <a:cs typeface="Times New Roman"/>
            </a:endParaRPr>
          </a:p>
          <a:p>
            <a:pPr algn="l"/>
            <a:r>
              <a:rPr lang="en-US" sz="1800" b="1" kern="0" dirty="0">
                <a:solidFill>
                  <a:schemeClr val="bg2">
                    <a:lumMod val="75000"/>
                  </a:schemeClr>
                </a:solidFill>
                <a:latin typeface="Times New Roman"/>
                <a:ea typeface="ＭＳ ゴシック"/>
                <a:cs typeface="Times New Roman"/>
              </a:rPr>
              <a:t>Eurasia </a:t>
            </a:r>
            <a:r>
              <a:rPr lang="en-US" sz="1800" b="1" kern="0" dirty="0" smtClean="0">
                <a:solidFill>
                  <a:schemeClr val="bg2">
                    <a:lumMod val="75000"/>
                  </a:schemeClr>
                </a:solidFill>
                <a:latin typeface="Times New Roman"/>
                <a:ea typeface="ＭＳ ゴシック"/>
                <a:cs typeface="Times New Roman"/>
              </a:rPr>
              <a:t>Institute </a:t>
            </a:r>
            <a:r>
              <a:rPr lang="en-US" sz="1800" b="1" kern="0" dirty="0">
                <a:solidFill>
                  <a:schemeClr val="bg2">
                    <a:lumMod val="75000"/>
                  </a:schemeClr>
                </a:solidFill>
                <a:latin typeface="Times New Roman"/>
                <a:ea typeface="ＭＳ ゴシック"/>
                <a:cs typeface="Times New Roman"/>
              </a:rPr>
              <a:t>of Earth </a:t>
            </a:r>
            <a:r>
              <a:rPr lang="en-US" sz="1800" b="1" kern="0" dirty="0" smtClean="0">
                <a:solidFill>
                  <a:schemeClr val="bg2">
                    <a:lumMod val="75000"/>
                  </a:schemeClr>
                </a:solidFill>
                <a:latin typeface="Times New Roman"/>
                <a:ea typeface="ＭＳ ゴシック"/>
                <a:cs typeface="Times New Roman"/>
              </a:rPr>
              <a:t>Sciences - </a:t>
            </a:r>
            <a:r>
              <a:rPr lang="en-US" sz="1800" b="1" kern="0" dirty="0">
                <a:solidFill>
                  <a:schemeClr val="bg2">
                    <a:lumMod val="75000"/>
                  </a:schemeClr>
                </a:solidFill>
                <a:latin typeface="Times New Roman"/>
                <a:ea typeface="ＭＳ ゴシック"/>
                <a:cs typeface="Times New Roman"/>
              </a:rPr>
              <a:t>Istanbul Technical </a:t>
            </a:r>
            <a:r>
              <a:rPr lang="en-US" sz="1800" b="1" kern="0" dirty="0" smtClean="0">
                <a:solidFill>
                  <a:schemeClr val="bg2">
                    <a:lumMod val="75000"/>
                  </a:schemeClr>
                </a:solidFill>
                <a:latin typeface="Times New Roman"/>
                <a:ea typeface="ＭＳ ゴシック"/>
                <a:cs typeface="Times New Roman"/>
              </a:rPr>
              <a:t>University</a:t>
            </a:r>
          </a:p>
          <a:p>
            <a:pPr algn="l"/>
            <a:r>
              <a:rPr lang="en-US" sz="1800" b="1" kern="0" dirty="0">
                <a:solidFill>
                  <a:schemeClr val="accent1">
                    <a:lumMod val="40000"/>
                    <a:lumOff val="60000"/>
                  </a:schemeClr>
                </a:solidFill>
                <a:latin typeface="Times New Roman"/>
                <a:ea typeface="ＭＳ ゴシック"/>
                <a:cs typeface="Times New Roman"/>
              </a:rPr>
              <a:t>KCL, London, UK; ECMWF, Reading, UK; MPI for Chemistry, Mainz, Germany</a:t>
            </a:r>
          </a:p>
          <a:p>
            <a:pPr algn="l"/>
            <a:r>
              <a:rPr lang="en-US" sz="1800" b="1" kern="0" dirty="0">
                <a:solidFill>
                  <a:srgbClr val="CBE1C4"/>
                </a:solidFill>
                <a:latin typeface="Times New Roman"/>
                <a:ea typeface="ＭＳ ゴシック"/>
                <a:cs typeface="Times New Roman"/>
              </a:rPr>
              <a:t>Cooperative Institute for Meteorological Satellite Studies - University of Wisconsin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733315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07041" y="-11040"/>
            <a:ext cx="4694552" cy="3434519"/>
          </a:xfrm>
          <a:prstGeom prst="rect">
            <a:avLst/>
          </a:prstGeom>
        </p:spPr>
      </p:pic>
      <p:pic>
        <p:nvPicPr>
          <p:cNvPr id="6" name="Picture 5"/>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1039"/>
            <a:ext cx="4694550" cy="3434518"/>
          </a:xfrm>
          <a:prstGeom prst="rect">
            <a:avLst/>
          </a:prstGeom>
        </p:spPr>
      </p:pic>
      <p:sp>
        <p:nvSpPr>
          <p:cNvPr id="7" name="Rectangle 6"/>
          <p:cNvSpPr/>
          <p:nvPr/>
        </p:nvSpPr>
        <p:spPr>
          <a:xfrm>
            <a:off x="618063" y="248481"/>
            <a:ext cx="1397001" cy="400110"/>
          </a:xfrm>
          <a:prstGeom prst="rect">
            <a:avLst/>
          </a:prstGeom>
        </p:spPr>
        <p:txBody>
          <a:bodyPr wrap="square">
            <a:spAutoFit/>
          </a:bodyPr>
          <a:lstStyle/>
          <a:p>
            <a:pPr algn="ctr">
              <a:spcBef>
                <a:spcPts val="1000"/>
              </a:spcBef>
            </a:pPr>
            <a:r>
              <a:rPr lang="en-US" sz="2000" b="1" kern="0" dirty="0" err="1" smtClean="0">
                <a:solidFill>
                  <a:srgbClr val="FF0000"/>
                </a:solidFill>
                <a:latin typeface="Times New Roman"/>
                <a:ea typeface="ＭＳ ゴシック"/>
                <a:cs typeface="Times New Roman"/>
              </a:rPr>
              <a:t>Wf_ABBA</a:t>
            </a:r>
            <a:endParaRPr lang="en-US" sz="2000" b="1" kern="0" dirty="0" smtClean="0">
              <a:solidFill>
                <a:srgbClr val="FF0000"/>
              </a:solidFill>
              <a:latin typeface="Times New Roman"/>
              <a:ea typeface="ＭＳ ゴシック"/>
              <a:cs typeface="Times New Roman"/>
            </a:endParaRPr>
          </a:p>
        </p:txBody>
      </p:sp>
      <p:sp>
        <p:nvSpPr>
          <p:cNvPr id="9" name="Rectangle 8"/>
          <p:cNvSpPr/>
          <p:nvPr/>
        </p:nvSpPr>
        <p:spPr>
          <a:xfrm>
            <a:off x="5130796" y="267591"/>
            <a:ext cx="1397001" cy="400110"/>
          </a:xfrm>
          <a:prstGeom prst="rect">
            <a:avLst/>
          </a:prstGeom>
        </p:spPr>
        <p:txBody>
          <a:bodyPr wrap="square">
            <a:spAutoFit/>
          </a:bodyPr>
          <a:lstStyle/>
          <a:p>
            <a:pPr algn="ctr">
              <a:spcBef>
                <a:spcPts val="1000"/>
              </a:spcBef>
            </a:pPr>
            <a:r>
              <a:rPr lang="en-US" sz="2000" b="1" kern="0" dirty="0" smtClean="0">
                <a:solidFill>
                  <a:srgbClr val="FF0000"/>
                </a:solidFill>
                <a:latin typeface="Times New Roman"/>
                <a:ea typeface="ＭＳ ゴシック"/>
                <a:cs typeface="Times New Roman"/>
              </a:rPr>
              <a:t>Land </a:t>
            </a:r>
            <a:r>
              <a:rPr lang="en-US" sz="2000" b="1" kern="0" dirty="0" err="1" smtClean="0">
                <a:solidFill>
                  <a:srgbClr val="FF0000"/>
                </a:solidFill>
                <a:latin typeface="Times New Roman"/>
                <a:ea typeface="ＭＳ ゴシック"/>
                <a:cs typeface="Times New Roman"/>
              </a:rPr>
              <a:t>Saf</a:t>
            </a:r>
            <a:endParaRPr lang="en-US" sz="2000" b="1" kern="0" dirty="0" smtClean="0">
              <a:solidFill>
                <a:srgbClr val="FF0000"/>
              </a:solidFill>
              <a:latin typeface="Times New Roman"/>
              <a:ea typeface="ＭＳ ゴシック"/>
              <a:cs typeface="Times New Roman"/>
            </a:endParaRPr>
          </a:p>
        </p:txBody>
      </p:sp>
      <p:pic>
        <p:nvPicPr>
          <p:cNvPr id="12" name="Picture 11"/>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159765" y="3423480"/>
            <a:ext cx="4694552" cy="3434520"/>
          </a:xfrm>
          <a:prstGeom prst="rect">
            <a:avLst/>
          </a:prstGeom>
          <a:ln>
            <a:noFill/>
          </a:ln>
        </p:spPr>
      </p:pic>
      <p:sp>
        <p:nvSpPr>
          <p:cNvPr id="11" name="Rectangle 10"/>
          <p:cNvSpPr/>
          <p:nvPr/>
        </p:nvSpPr>
        <p:spPr>
          <a:xfrm>
            <a:off x="2805240" y="3747269"/>
            <a:ext cx="1397001" cy="400110"/>
          </a:xfrm>
          <a:prstGeom prst="rect">
            <a:avLst/>
          </a:prstGeom>
        </p:spPr>
        <p:txBody>
          <a:bodyPr wrap="square">
            <a:spAutoFit/>
          </a:bodyPr>
          <a:lstStyle/>
          <a:p>
            <a:pPr algn="ctr">
              <a:spcBef>
                <a:spcPts val="1000"/>
              </a:spcBef>
            </a:pPr>
            <a:r>
              <a:rPr lang="en-US" sz="2000" b="1" kern="0" dirty="0" smtClean="0">
                <a:solidFill>
                  <a:srgbClr val="FF0000"/>
                </a:solidFill>
                <a:latin typeface="Times New Roman"/>
                <a:ea typeface="ＭＳ ゴシック"/>
                <a:cs typeface="Times New Roman"/>
              </a:rPr>
              <a:t>GFASv1.1</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419723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 y="0"/>
            <a:ext cx="9143995" cy="6857996"/>
          </a:xfrm>
          <a:prstGeom prst="rect">
            <a:avLst/>
          </a:prstGeom>
        </p:spPr>
      </p:pic>
      <p:sp>
        <p:nvSpPr>
          <p:cNvPr id="8" name="TextBox 7"/>
          <p:cNvSpPr txBox="1"/>
          <p:nvPr/>
        </p:nvSpPr>
        <p:spPr>
          <a:xfrm>
            <a:off x="3249410" y="0"/>
            <a:ext cx="3286854" cy="369332"/>
          </a:xfrm>
          <a:prstGeom prst="rect">
            <a:avLst/>
          </a:prstGeom>
          <a:noFill/>
        </p:spPr>
        <p:txBody>
          <a:bodyPr wrap="square" rtlCol="0">
            <a:spAutoFit/>
          </a:bodyPr>
          <a:lstStyle/>
          <a:p>
            <a:r>
              <a:rPr lang="en-US" dirty="0" smtClean="0"/>
              <a:t>Total FRP observed over Turkey</a:t>
            </a:r>
            <a:endParaRPr lang="en-US" dirty="0"/>
          </a:p>
        </p:txBody>
      </p:sp>
      <p:sp>
        <p:nvSpPr>
          <p:cNvPr id="5" name="TextBox 4"/>
          <p:cNvSpPr txBox="1"/>
          <p:nvPr/>
        </p:nvSpPr>
        <p:spPr>
          <a:xfrm>
            <a:off x="4673600" y="546706"/>
            <a:ext cx="4470400" cy="1631216"/>
          </a:xfrm>
          <a:prstGeom prst="rect">
            <a:avLst/>
          </a:prstGeom>
          <a:solidFill>
            <a:srgbClr val="FFFF00">
              <a:alpha val="39000"/>
            </a:srgbClr>
          </a:solidFill>
        </p:spPr>
        <p:txBody>
          <a:bodyPr wrap="square" rtlCol="0">
            <a:spAutoFit/>
          </a:bodyPr>
          <a:lstStyle/>
          <a:p>
            <a:pPr algn="just"/>
            <a:r>
              <a:rPr lang="en-US" sz="2000" dirty="0" smtClean="0">
                <a:solidFill>
                  <a:srgbClr val="000000"/>
                </a:solidFill>
                <a:latin typeface="Times New Roman"/>
                <a:cs typeface="Times New Roman"/>
              </a:rPr>
              <a:t>Differences </a:t>
            </a:r>
            <a:r>
              <a:rPr lang="en-US" sz="2000" dirty="0">
                <a:solidFill>
                  <a:srgbClr val="000000"/>
                </a:solidFill>
                <a:latin typeface="Times New Roman"/>
                <a:cs typeface="Times New Roman"/>
              </a:rPr>
              <a:t>between the two algorithms, particularly in their handling of </a:t>
            </a:r>
            <a:r>
              <a:rPr lang="en-US" sz="2000" b="1" dirty="0">
                <a:solidFill>
                  <a:srgbClr val="000000"/>
                </a:solidFill>
                <a:latin typeface="Times New Roman"/>
                <a:cs typeface="Times New Roman"/>
              </a:rPr>
              <a:t>pixel oversampling</a:t>
            </a:r>
            <a:r>
              <a:rPr lang="en-US" sz="2000" dirty="0">
                <a:solidFill>
                  <a:srgbClr val="000000"/>
                </a:solidFill>
                <a:latin typeface="Times New Roman"/>
                <a:cs typeface="Times New Roman"/>
              </a:rPr>
              <a:t>, could explain why </a:t>
            </a:r>
            <a:r>
              <a:rPr lang="en-US" sz="2000" b="1" dirty="0">
                <a:solidFill>
                  <a:srgbClr val="000000"/>
                </a:solidFill>
                <a:latin typeface="Times New Roman"/>
                <a:cs typeface="Times New Roman"/>
              </a:rPr>
              <a:t>the difference is largest during peak burning</a:t>
            </a:r>
            <a:r>
              <a:rPr lang="en-US" sz="2000" dirty="0" smtClean="0">
                <a:solidFill>
                  <a:srgbClr val="000000"/>
                </a:solidFill>
                <a:latin typeface="Times New Roman"/>
                <a:cs typeface="Times New Roman"/>
              </a:rPr>
              <a:t>.</a:t>
            </a:r>
            <a:endParaRPr lang="en-US" sz="2000" dirty="0">
              <a:solidFill>
                <a:srgbClr val="000000"/>
              </a:solidFill>
              <a:latin typeface="Times New Roman"/>
              <a:cs typeface="Times New Roman"/>
            </a:endParaRPr>
          </a:p>
        </p:txBody>
      </p:sp>
      <p:cxnSp>
        <p:nvCxnSpPr>
          <p:cNvPr id="6" name="Straight Arrow Connector 5"/>
          <p:cNvCxnSpPr>
            <a:stCxn id="5" idx="2"/>
          </p:cNvCxnSpPr>
          <p:nvPr/>
        </p:nvCxnSpPr>
        <p:spPr>
          <a:xfrm flipH="1">
            <a:off x="3797304" y="2177922"/>
            <a:ext cx="3111496" cy="343547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4787901" y="2177922"/>
            <a:ext cx="2120896" cy="343547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1250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0" y="0"/>
            <a:ext cx="9144000" cy="954107"/>
          </a:xfrm>
          <a:prstGeom prst="rect">
            <a:avLst/>
          </a:prstGeom>
        </p:spPr>
        <p:txBody>
          <a:bodyPr wrap="square">
            <a:spAutoFit/>
          </a:bodyPr>
          <a:lstStyle/>
          <a:p>
            <a:pPr algn="ctr">
              <a:spcBef>
                <a:spcPts val="1000"/>
              </a:spcBef>
              <a:spcAft>
                <a:spcPts val="0"/>
              </a:spcAft>
            </a:pPr>
            <a:r>
              <a:rPr lang="en-US" sz="2800" b="1" kern="0" dirty="0" smtClean="0">
                <a:latin typeface="Times New Roman"/>
                <a:ea typeface="ＭＳ ゴシック"/>
                <a:cs typeface="Times New Roman"/>
              </a:rPr>
              <a:t>Processing steps to derive Antalya fire emissions from FRP Pixel product as input to CMAQ model</a:t>
            </a:r>
          </a:p>
        </p:txBody>
      </p:sp>
      <p:sp>
        <p:nvSpPr>
          <p:cNvPr id="4" name="Rectangle 3"/>
          <p:cNvSpPr/>
          <p:nvPr/>
        </p:nvSpPr>
        <p:spPr>
          <a:xfrm>
            <a:off x="0" y="1092354"/>
            <a:ext cx="9144001" cy="5642570"/>
          </a:xfrm>
          <a:prstGeom prst="rect">
            <a:avLst/>
          </a:prstGeom>
        </p:spPr>
        <p:txBody>
          <a:bodyPr wrap="square">
            <a:spAutoFit/>
          </a:bodyPr>
          <a:lstStyle/>
          <a:p>
            <a:pPr marL="342900" lvl="0" indent="-342900">
              <a:spcAft>
                <a:spcPts val="1300"/>
              </a:spcAft>
              <a:buFont typeface="+mj-lt"/>
              <a:buAutoNum type="arabicPeriod"/>
              <a:tabLst>
                <a:tab pos="139700" algn="l"/>
                <a:tab pos="457200" algn="l"/>
              </a:tabLst>
            </a:pPr>
            <a:r>
              <a:rPr lang="en-US" sz="2000" dirty="0" smtClean="0">
                <a:latin typeface="Times"/>
                <a:ea typeface="ＭＳ 明朝"/>
                <a:cs typeface="Times"/>
              </a:rPr>
              <a:t>Grid </a:t>
            </a:r>
            <a:r>
              <a:rPr lang="en-US" sz="2000" dirty="0">
                <a:latin typeface="Times"/>
                <a:ea typeface="ＭＳ 明朝"/>
                <a:cs typeface="Times"/>
              </a:rPr>
              <a:t>FRP PIXEL product to 0.1x0.1 </a:t>
            </a:r>
            <a:r>
              <a:rPr lang="en-US" sz="2000" dirty="0" err="1">
                <a:latin typeface="Times"/>
                <a:ea typeface="ＭＳ 明朝"/>
                <a:cs typeface="Times"/>
              </a:rPr>
              <a:t>deg</a:t>
            </a:r>
            <a:r>
              <a:rPr lang="en-US" sz="2000" dirty="0">
                <a:latin typeface="Times"/>
                <a:ea typeface="ＭＳ 明朝"/>
                <a:cs typeface="Times"/>
              </a:rPr>
              <a:t> </a:t>
            </a:r>
            <a:r>
              <a:rPr lang="en-US" sz="2000" dirty="0" smtClean="0">
                <a:latin typeface="Times"/>
                <a:ea typeface="ＭＳ 明朝"/>
                <a:cs typeface="Times"/>
              </a:rPr>
              <a:t>grid and correct </a:t>
            </a:r>
            <a:r>
              <a:rPr lang="en-US" sz="2000" dirty="0">
                <a:latin typeface="Times"/>
                <a:ea typeface="ＭＳ 明朝"/>
                <a:cs typeface="Times"/>
              </a:rPr>
              <a:t>for cloud cover </a:t>
            </a:r>
            <a:endParaRPr lang="en-US" sz="2000" dirty="0" smtClean="0">
              <a:latin typeface="Times"/>
              <a:ea typeface="ＭＳ 明朝"/>
              <a:cs typeface="Times"/>
            </a:endParaRPr>
          </a:p>
          <a:p>
            <a:pPr marL="342900" lvl="0" indent="-342900">
              <a:spcAft>
                <a:spcPts val="1300"/>
              </a:spcAft>
              <a:buFont typeface="+mj-lt"/>
              <a:buAutoNum type="arabicPeriod"/>
              <a:tabLst>
                <a:tab pos="139700" algn="l"/>
                <a:tab pos="457200" algn="l"/>
              </a:tabLst>
            </a:pPr>
            <a:r>
              <a:rPr lang="en-US" sz="2000" dirty="0" smtClean="0">
                <a:latin typeface="Times"/>
                <a:ea typeface="ＭＳ 明朝"/>
                <a:cs typeface="Times"/>
              </a:rPr>
              <a:t>Average </a:t>
            </a:r>
            <a:r>
              <a:rPr lang="en-US" sz="2000" dirty="0">
                <a:latin typeface="Times"/>
                <a:ea typeface="ＭＳ 明朝"/>
                <a:cs typeface="Times"/>
              </a:rPr>
              <a:t>over 1 hour </a:t>
            </a:r>
          </a:p>
          <a:p>
            <a:pPr marL="342900" lvl="0" indent="-342900">
              <a:spcAft>
                <a:spcPts val="1300"/>
              </a:spcAft>
              <a:buFont typeface="+mj-lt"/>
              <a:buAutoNum type="arabicPeriod"/>
              <a:tabLst>
                <a:tab pos="139700" algn="l"/>
                <a:tab pos="457200" algn="l"/>
              </a:tabLst>
            </a:pPr>
            <a:endParaRPr lang="en-US" sz="2000" dirty="0" smtClean="0">
              <a:latin typeface="Times"/>
              <a:ea typeface="ＭＳ 明朝"/>
              <a:cs typeface="Times"/>
            </a:endParaRPr>
          </a:p>
          <a:p>
            <a:pPr marL="342900" lvl="0" indent="-342900">
              <a:spcAft>
                <a:spcPts val="1300"/>
              </a:spcAft>
              <a:buFont typeface="+mj-lt"/>
              <a:buAutoNum type="arabicPeriod"/>
              <a:tabLst>
                <a:tab pos="139700" algn="l"/>
                <a:tab pos="457200" algn="l"/>
              </a:tabLst>
            </a:pPr>
            <a:endParaRPr lang="en-US" sz="2000" dirty="0">
              <a:latin typeface="Times"/>
              <a:ea typeface="ＭＳ 明朝"/>
              <a:cs typeface="Times"/>
            </a:endParaRPr>
          </a:p>
          <a:p>
            <a:pPr marL="342900" lvl="0" indent="-342900">
              <a:spcAft>
                <a:spcPts val="1300"/>
              </a:spcAft>
              <a:buFont typeface="+mj-lt"/>
              <a:buAutoNum type="arabicPeriod"/>
              <a:tabLst>
                <a:tab pos="139700" algn="l"/>
                <a:tab pos="457200" algn="l"/>
              </a:tabLst>
            </a:pPr>
            <a:endParaRPr lang="en-US" sz="2000" dirty="0" smtClean="0">
              <a:latin typeface="Times"/>
              <a:ea typeface="ＭＳ 明朝"/>
              <a:cs typeface="Times"/>
            </a:endParaRPr>
          </a:p>
          <a:p>
            <a:pPr marL="342900" lvl="0" indent="-342900">
              <a:spcAft>
                <a:spcPts val="1300"/>
              </a:spcAft>
              <a:buFont typeface="+mj-lt"/>
              <a:buAutoNum type="arabicPeriod"/>
              <a:tabLst>
                <a:tab pos="139700" algn="l"/>
                <a:tab pos="457200" algn="l"/>
              </a:tabLst>
            </a:pPr>
            <a:endParaRPr lang="en-US" sz="2000" dirty="0" smtClean="0">
              <a:latin typeface="Times"/>
              <a:ea typeface="ＭＳ 明朝"/>
              <a:cs typeface="Times"/>
            </a:endParaRPr>
          </a:p>
          <a:p>
            <a:pPr lvl="0">
              <a:spcAft>
                <a:spcPts val="1300"/>
              </a:spcAft>
              <a:tabLst>
                <a:tab pos="139700" algn="l"/>
                <a:tab pos="457200" algn="l"/>
              </a:tabLst>
            </a:pPr>
            <a:endParaRPr lang="en-US" sz="2000" dirty="0">
              <a:latin typeface="Times"/>
              <a:ea typeface="ＭＳ 明朝"/>
              <a:cs typeface="Times"/>
            </a:endParaRPr>
          </a:p>
          <a:p>
            <a:pPr marL="342900" lvl="0" indent="-342900">
              <a:spcAft>
                <a:spcPts val="1300"/>
              </a:spcAft>
              <a:buFont typeface="+mj-lt"/>
              <a:buAutoNum type="arabicPeriod"/>
              <a:tabLst>
                <a:tab pos="139700" algn="l"/>
                <a:tab pos="457200" algn="l"/>
              </a:tabLst>
            </a:pPr>
            <a:r>
              <a:rPr lang="en-US" sz="2000" dirty="0" smtClean="0">
                <a:latin typeface="Times"/>
                <a:ea typeface="ＭＳ 明朝"/>
                <a:cs typeface="Times"/>
              </a:rPr>
              <a:t>Injection height (</a:t>
            </a:r>
            <a:r>
              <a:rPr lang="en-US" sz="2000" dirty="0" err="1" smtClean="0">
                <a:latin typeface="Times"/>
                <a:ea typeface="ＭＳ 明朝"/>
                <a:cs typeface="Times"/>
              </a:rPr>
              <a:t>Sofiev</a:t>
            </a:r>
            <a:r>
              <a:rPr lang="en-US" sz="2000" dirty="0" smtClean="0">
                <a:latin typeface="Times"/>
                <a:ea typeface="ＭＳ 明朝"/>
                <a:cs typeface="Times"/>
              </a:rPr>
              <a:t> et al., 2012):                                               ,                    </a:t>
            </a:r>
            <a:r>
              <a:rPr lang="en-US" i="1" dirty="0" smtClean="0">
                <a:latin typeface="Times"/>
                <a:ea typeface="ＭＳ 明朝"/>
                <a:cs typeface="Times"/>
              </a:rPr>
              <a:t>Where </a:t>
            </a:r>
            <a:r>
              <a:rPr lang="en-US" i="1" dirty="0" err="1" smtClean="0">
                <a:latin typeface="Times"/>
                <a:ea typeface="ＭＳ 明朝"/>
                <a:cs typeface="Times"/>
              </a:rPr>
              <a:t>H</a:t>
            </a:r>
            <a:r>
              <a:rPr lang="en-US" i="1" baseline="-25000" dirty="0" err="1" smtClean="0">
                <a:latin typeface="Times"/>
                <a:ea typeface="ＭＳ 明朝"/>
                <a:cs typeface="Times"/>
              </a:rPr>
              <a:t>abl</a:t>
            </a:r>
            <a:r>
              <a:rPr lang="en-US" i="1" dirty="0" smtClean="0">
                <a:latin typeface="Times"/>
                <a:ea typeface="ＭＳ 明朝"/>
                <a:cs typeface="Times"/>
              </a:rPr>
              <a:t> is the atmospheric boundary layer height , </a:t>
            </a:r>
            <a:r>
              <a:rPr lang="en-US" i="1" dirty="0" err="1" smtClean="0">
                <a:latin typeface="Times"/>
                <a:ea typeface="ＭＳ 明朝"/>
                <a:cs typeface="Times"/>
              </a:rPr>
              <a:t>N</a:t>
            </a:r>
            <a:r>
              <a:rPr lang="en-US" i="1" baseline="-25000" dirty="0" err="1" smtClean="0">
                <a:latin typeface="Times"/>
                <a:ea typeface="ＭＳ 明朝"/>
                <a:cs typeface="Times"/>
              </a:rPr>
              <a:t>ft</a:t>
            </a:r>
            <a:r>
              <a:rPr lang="en-US" i="1" dirty="0" smtClean="0">
                <a:latin typeface="Times"/>
                <a:ea typeface="ＭＳ 明朝"/>
                <a:cs typeface="Times"/>
              </a:rPr>
              <a:t> is the Brunt-</a:t>
            </a:r>
            <a:r>
              <a:rPr lang="en-US" i="1" dirty="0" err="1" smtClean="0">
                <a:latin typeface="Times"/>
                <a:ea typeface="ＭＳ 明朝"/>
                <a:cs typeface="Times"/>
              </a:rPr>
              <a:t>Vaisalia</a:t>
            </a:r>
            <a:r>
              <a:rPr lang="en-US" i="1" dirty="0" smtClean="0">
                <a:latin typeface="Times"/>
                <a:ea typeface="ＭＳ 明朝"/>
                <a:cs typeface="Times"/>
              </a:rPr>
              <a:t> frequency for free troposphere (from WRF and MCIP model) and , α, β, </a:t>
            </a:r>
            <a:r>
              <a:rPr lang="en-US" i="1" dirty="0" err="1" smtClean="0">
                <a:latin typeface="Times"/>
                <a:ea typeface="ＭＳ 明朝"/>
                <a:cs typeface="Times"/>
              </a:rPr>
              <a:t>γ</a:t>
            </a:r>
            <a:r>
              <a:rPr lang="en-US" i="1" dirty="0" smtClean="0">
                <a:latin typeface="Times"/>
                <a:ea typeface="ＭＳ 明朝"/>
                <a:cs typeface="Times"/>
              </a:rPr>
              <a:t>, </a:t>
            </a:r>
            <a:r>
              <a:rPr lang="en-US" i="1" dirty="0" err="1" smtClean="0">
                <a:latin typeface="Times"/>
                <a:ea typeface="ＭＳ 明朝"/>
                <a:cs typeface="Times"/>
              </a:rPr>
              <a:t>δ</a:t>
            </a:r>
            <a:r>
              <a:rPr lang="en-US" i="1" dirty="0" smtClean="0">
                <a:latin typeface="Times"/>
                <a:ea typeface="ＭＳ 明朝"/>
                <a:cs typeface="Times"/>
              </a:rPr>
              <a:t>, parameters defining the dependence on stability in Free Troposphere (</a:t>
            </a:r>
            <a:r>
              <a:rPr lang="en-US" i="1" dirty="0" err="1" smtClean="0">
                <a:latin typeface="Times"/>
                <a:ea typeface="ＭＳ 明朝"/>
                <a:cs typeface="Times"/>
              </a:rPr>
              <a:t>Sofiev</a:t>
            </a:r>
            <a:r>
              <a:rPr lang="en-US" i="1" dirty="0" smtClean="0">
                <a:latin typeface="Times"/>
                <a:ea typeface="ＭＳ 明朝"/>
                <a:cs typeface="Times"/>
              </a:rPr>
              <a:t> et al, 2012)</a:t>
            </a:r>
            <a:endParaRPr lang="en-US" i="1" baseline="-25000" dirty="0" smtClean="0">
              <a:latin typeface="Times"/>
              <a:ea typeface="ＭＳ 明朝"/>
              <a:cs typeface="Times"/>
            </a:endParaRPr>
          </a:p>
          <a:p>
            <a:pPr marL="342900" lvl="0" indent="-342900">
              <a:spcAft>
                <a:spcPts val="1300"/>
              </a:spcAft>
              <a:buFont typeface="+mj-lt"/>
              <a:buAutoNum type="arabicPeriod"/>
              <a:tabLst>
                <a:tab pos="139700" algn="l"/>
                <a:tab pos="457200" algn="l"/>
              </a:tabLst>
            </a:pPr>
            <a:r>
              <a:rPr lang="en-US" sz="2000" dirty="0" smtClean="0">
                <a:latin typeface="Times"/>
                <a:ea typeface="ＭＳ 明朝"/>
                <a:cs typeface="Times"/>
              </a:rPr>
              <a:t>Convert to trace gasses and aerosols emission rate (kg/s) with emission factors based on a combination of Andreae and Merlet (2001) and using “radiative emission ratios” proposed by  Ichoku and Kaufman (2005) </a:t>
            </a:r>
            <a:endParaRPr lang="en-US" sz="2000" dirty="0" smtClean="0">
              <a:latin typeface="Times New Roman"/>
              <a:ea typeface="ＭＳ 明朝"/>
              <a:cs typeface="Times New Roman"/>
            </a:endParaRPr>
          </a:p>
        </p:txBody>
      </p:sp>
      <p:pic>
        <p:nvPicPr>
          <p:cNvPr id="5" name="Picture 4"/>
          <p:cNvPicPr>
            <a:picLocks noChangeAspect="1"/>
          </p:cNvPicPr>
          <p:nvPr/>
        </p:nvPicPr>
        <p:blipFill rotWithShape="1">
          <a:blip r:embed="rId3"/>
          <a:srcRect l="8616" r="17232"/>
          <a:stretch/>
        </p:blipFill>
        <p:spPr>
          <a:xfrm>
            <a:off x="0" y="2095839"/>
            <a:ext cx="2076572" cy="2100354"/>
          </a:xfrm>
          <a:prstGeom prst="rect">
            <a:avLst/>
          </a:prstGeom>
        </p:spPr>
      </p:pic>
      <p:pic>
        <p:nvPicPr>
          <p:cNvPr id="6" name="Picture 5"/>
          <p:cNvPicPr>
            <a:picLocks noChangeAspect="1"/>
          </p:cNvPicPr>
          <p:nvPr/>
        </p:nvPicPr>
        <p:blipFill rotWithShape="1">
          <a:blip r:embed="rId4"/>
          <a:srcRect l="9061" r="5228" b="5920"/>
          <a:stretch/>
        </p:blipFill>
        <p:spPr>
          <a:xfrm>
            <a:off x="4533900" y="2095839"/>
            <a:ext cx="2400300" cy="1976007"/>
          </a:xfrm>
          <a:prstGeom prst="rect">
            <a:avLst/>
          </a:prstGeom>
        </p:spPr>
      </p:pic>
      <p:pic>
        <p:nvPicPr>
          <p:cNvPr id="7" name="Picture 6"/>
          <p:cNvPicPr>
            <a:picLocks noChangeAspect="1"/>
          </p:cNvPicPr>
          <p:nvPr/>
        </p:nvPicPr>
        <p:blipFill rotWithShape="1">
          <a:blip r:embed="rId5"/>
          <a:srcRect l="8385" r="7256" b="5920"/>
          <a:stretch/>
        </p:blipFill>
        <p:spPr>
          <a:xfrm>
            <a:off x="2159000" y="2095839"/>
            <a:ext cx="2362444" cy="1976007"/>
          </a:xfrm>
          <a:prstGeom prst="rect">
            <a:avLst/>
          </a:prstGeom>
        </p:spPr>
      </p:pic>
      <p:sp>
        <p:nvSpPr>
          <p:cNvPr id="8" name="Rectangle 7"/>
          <p:cNvSpPr/>
          <p:nvPr/>
        </p:nvSpPr>
        <p:spPr>
          <a:xfrm>
            <a:off x="6921500" y="2045039"/>
            <a:ext cx="2209801" cy="2031325"/>
          </a:xfrm>
          <a:prstGeom prst="rect">
            <a:avLst/>
          </a:prstGeom>
          <a:solidFill>
            <a:schemeClr val="accent3">
              <a:lumMod val="60000"/>
              <a:lumOff val="40000"/>
              <a:alpha val="30000"/>
            </a:schemeClr>
          </a:solidFill>
        </p:spPr>
        <p:txBody>
          <a:bodyPr wrap="square">
            <a:spAutoFit/>
          </a:bodyPr>
          <a:lstStyle/>
          <a:p>
            <a:pPr algn="ctr"/>
            <a:r>
              <a:rPr lang="en-US" i="1" dirty="0">
                <a:latin typeface="Times New Roman"/>
                <a:cs typeface="Times New Roman"/>
              </a:rPr>
              <a:t>G</a:t>
            </a:r>
            <a:r>
              <a:rPr lang="en-US" i="1" dirty="0" smtClean="0">
                <a:latin typeface="Times New Roman"/>
                <a:cs typeface="Times New Roman"/>
              </a:rPr>
              <a:t>ridded </a:t>
            </a:r>
            <a:r>
              <a:rPr lang="en-US" i="1" dirty="0">
                <a:latin typeface="Times New Roman"/>
                <a:cs typeface="Times New Roman"/>
              </a:rPr>
              <a:t>FRP product at 0.1° × 0.1° resolution containing area integrated FRP totals corrected for partial cloudiness at the grid-cell scale. </a:t>
            </a:r>
          </a:p>
        </p:txBody>
      </p:sp>
      <p:pic>
        <p:nvPicPr>
          <p:cNvPr id="3" name="Picture 2" descr="Screen Shot 2013-10-25 at 1.52.11 PM.png"/>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927844" y="4353928"/>
            <a:ext cx="2959100" cy="44331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45383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 y="0"/>
            <a:ext cx="4831644" cy="3623732"/>
          </a:xfrm>
          <a:prstGeom prst="rect">
            <a:avLst/>
          </a:prstGeom>
        </p:spPr>
      </p:pic>
      <p:cxnSp>
        <p:nvCxnSpPr>
          <p:cNvPr id="5" name="Straight Arrow Connector 4"/>
          <p:cNvCxnSpPr/>
          <p:nvPr/>
        </p:nvCxnSpPr>
        <p:spPr>
          <a:xfrm flipH="1">
            <a:off x="1826005" y="2438400"/>
            <a:ext cx="527728" cy="3531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2417230" y="2176790"/>
            <a:ext cx="1705107" cy="523220"/>
          </a:xfrm>
          <a:prstGeom prst="rect">
            <a:avLst/>
          </a:prstGeom>
          <a:noFill/>
        </p:spPr>
        <p:txBody>
          <a:bodyPr wrap="square" rtlCol="0">
            <a:spAutoFit/>
          </a:bodyPr>
          <a:lstStyle/>
          <a:p>
            <a:r>
              <a:rPr lang="en-US" sz="1400" dirty="0" smtClean="0"/>
              <a:t>Total FRP observed over Antalya fire</a:t>
            </a:r>
            <a:endParaRPr lang="en-US" sz="1400" dirty="0"/>
          </a:p>
        </p:txBody>
      </p:sp>
      <p:pic>
        <p:nvPicPr>
          <p:cNvPr id="9" name="Picture 8"/>
          <p:cNvPicPr>
            <a:picLocks noChangeAspect="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5217"/>
          <a:stretch/>
        </p:blipFill>
        <p:spPr>
          <a:xfrm>
            <a:off x="8465" y="3500966"/>
            <a:ext cx="4563535" cy="3611033"/>
          </a:xfrm>
          <a:prstGeom prst="rect">
            <a:avLst/>
          </a:prstGeom>
        </p:spPr>
      </p:pic>
      <p:pic>
        <p:nvPicPr>
          <p:cNvPr id="10" name="Picture 9"/>
          <p:cNvPicPr>
            <a:picLocks noChangeAspect="1"/>
          </p:cNvPicPr>
          <p:nvPr/>
        </p:nvPicPr>
        <p:blipFill rotWithShape="1">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217"/>
          <a:stretch/>
        </p:blipFill>
        <p:spPr>
          <a:xfrm>
            <a:off x="4572000" y="3500967"/>
            <a:ext cx="4563532" cy="3611032"/>
          </a:xfrm>
          <a:prstGeom prst="rect">
            <a:avLst/>
          </a:prstGeom>
        </p:spPr>
      </p:pic>
      <p:pic>
        <p:nvPicPr>
          <p:cNvPr id="11" name="Picture 10"/>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315748" y="5090"/>
            <a:ext cx="4824856" cy="3618642"/>
          </a:xfrm>
          <a:prstGeom prst="rect">
            <a:avLst/>
          </a:prstGeom>
        </p:spPr>
      </p:pic>
      <p:sp>
        <p:nvSpPr>
          <p:cNvPr id="12" name="TextBox 11"/>
          <p:cNvSpPr txBox="1"/>
          <p:nvPr/>
        </p:nvSpPr>
        <p:spPr>
          <a:xfrm>
            <a:off x="1130296" y="6341533"/>
            <a:ext cx="2573867" cy="215444"/>
          </a:xfrm>
          <a:prstGeom prst="rect">
            <a:avLst/>
          </a:prstGeom>
          <a:noFill/>
        </p:spPr>
        <p:txBody>
          <a:bodyPr wrap="square" rtlCol="0">
            <a:spAutoFit/>
          </a:bodyPr>
          <a:lstStyle/>
          <a:p>
            <a:pPr algn="ctr"/>
            <a:r>
              <a:rPr lang="en-US" sz="800" dirty="0" smtClean="0">
                <a:solidFill>
                  <a:schemeClr val="bg1"/>
                </a:solidFill>
                <a:latin typeface="Arial"/>
                <a:cs typeface="Arial"/>
              </a:rPr>
              <a:t>Antalya </a:t>
            </a:r>
            <a:r>
              <a:rPr lang="en-US" sz="800" dirty="0">
                <a:solidFill>
                  <a:schemeClr val="bg1"/>
                </a:solidFill>
                <a:latin typeface="Arial"/>
                <a:cs typeface="Arial"/>
              </a:rPr>
              <a:t>fire </a:t>
            </a:r>
            <a:r>
              <a:rPr lang="en-US" sz="800" dirty="0" smtClean="0">
                <a:solidFill>
                  <a:schemeClr val="bg1"/>
                </a:solidFill>
                <a:latin typeface="Arial"/>
                <a:cs typeface="Arial"/>
              </a:rPr>
              <a:t>(FRP cluster: </a:t>
            </a:r>
            <a:r>
              <a:rPr lang="en-US" sz="800" dirty="0">
                <a:solidFill>
                  <a:schemeClr val="bg1"/>
                </a:solidFill>
                <a:latin typeface="Arial"/>
                <a:cs typeface="Arial"/>
              </a:rPr>
              <a:t>952.7 MW) </a:t>
            </a:r>
          </a:p>
        </p:txBody>
      </p:sp>
      <p:cxnSp>
        <p:nvCxnSpPr>
          <p:cNvPr id="13" name="Straight Arrow Connector 12"/>
          <p:cNvCxnSpPr/>
          <p:nvPr/>
        </p:nvCxnSpPr>
        <p:spPr>
          <a:xfrm>
            <a:off x="2417230" y="5977468"/>
            <a:ext cx="0" cy="406400"/>
          </a:xfrm>
          <a:prstGeom prst="straightConnector1">
            <a:avLst/>
          </a:prstGeom>
          <a:ln w="6350" cmpd="sng">
            <a:solidFill>
              <a:srgbClr val="FFFFFF"/>
            </a:solidFill>
            <a:prstDash val="sysDash"/>
            <a:headEnd type="none" w="med" len="sm"/>
            <a:tailEnd type="none" w="sm" len="sm"/>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439834" y="6341533"/>
            <a:ext cx="2573867" cy="215444"/>
          </a:xfrm>
          <a:prstGeom prst="rect">
            <a:avLst/>
          </a:prstGeom>
          <a:noFill/>
        </p:spPr>
        <p:txBody>
          <a:bodyPr wrap="square" rtlCol="0">
            <a:spAutoFit/>
          </a:bodyPr>
          <a:lstStyle/>
          <a:p>
            <a:pPr algn="ctr"/>
            <a:r>
              <a:rPr lang="en-US" sz="800" dirty="0" smtClean="0">
                <a:solidFill>
                  <a:schemeClr val="bg1"/>
                </a:solidFill>
                <a:latin typeface="Arial"/>
                <a:cs typeface="Arial"/>
              </a:rPr>
              <a:t>Antalya fire (FRP cluster: 6635.2 MW) </a:t>
            </a:r>
            <a:endParaRPr lang="en-US" sz="800" dirty="0">
              <a:solidFill>
                <a:schemeClr val="bg1"/>
              </a:solidFill>
              <a:latin typeface="Arial"/>
              <a:cs typeface="Arial"/>
            </a:endParaRPr>
          </a:p>
        </p:txBody>
      </p:sp>
      <p:cxnSp>
        <p:nvCxnSpPr>
          <p:cNvPr id="15" name="Straight Arrow Connector 14"/>
          <p:cNvCxnSpPr/>
          <p:nvPr/>
        </p:nvCxnSpPr>
        <p:spPr>
          <a:xfrm>
            <a:off x="6726768" y="5977468"/>
            <a:ext cx="0" cy="406400"/>
          </a:xfrm>
          <a:prstGeom prst="straightConnector1">
            <a:avLst/>
          </a:prstGeom>
          <a:ln w="6350" cmpd="sng">
            <a:solidFill>
              <a:srgbClr val="FFFFFF"/>
            </a:solidFill>
            <a:prstDash val="sysDash"/>
            <a:headEnd type="none" w="med" len="sm"/>
            <a:tailEnd type="none" w="sm" len="sm"/>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439834" y="2804225"/>
            <a:ext cx="2573867" cy="215444"/>
          </a:xfrm>
          <a:prstGeom prst="rect">
            <a:avLst/>
          </a:prstGeom>
          <a:noFill/>
        </p:spPr>
        <p:txBody>
          <a:bodyPr wrap="square" rtlCol="0">
            <a:spAutoFit/>
          </a:bodyPr>
          <a:lstStyle/>
          <a:p>
            <a:pPr algn="ctr"/>
            <a:r>
              <a:rPr lang="en-US" sz="800" dirty="0" smtClean="0">
                <a:solidFill>
                  <a:schemeClr val="bg1"/>
                </a:solidFill>
                <a:latin typeface="Arial"/>
                <a:cs typeface="Arial"/>
              </a:rPr>
              <a:t>Antalya fire (FRP cluster: 2877.3 MW) </a:t>
            </a:r>
            <a:endParaRPr lang="en-US" sz="800" dirty="0">
              <a:solidFill>
                <a:schemeClr val="bg1"/>
              </a:solidFill>
              <a:latin typeface="Arial"/>
              <a:cs typeface="Arial"/>
            </a:endParaRPr>
          </a:p>
        </p:txBody>
      </p:sp>
      <p:cxnSp>
        <p:nvCxnSpPr>
          <p:cNvPr id="17" name="Straight Arrow Connector 16"/>
          <p:cNvCxnSpPr/>
          <p:nvPr/>
        </p:nvCxnSpPr>
        <p:spPr>
          <a:xfrm>
            <a:off x="6726768" y="2440160"/>
            <a:ext cx="0" cy="406400"/>
          </a:xfrm>
          <a:prstGeom prst="straightConnector1">
            <a:avLst/>
          </a:prstGeom>
          <a:ln w="6350" cmpd="sng">
            <a:solidFill>
              <a:srgbClr val="FFFFFF"/>
            </a:solidFill>
            <a:prstDash val="sysDash"/>
            <a:headEnd type="none" w="med" len="sm"/>
            <a:tailEnd type="none" w="sm" len="sm"/>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938889" y="282165"/>
            <a:ext cx="1705107" cy="369332"/>
          </a:xfrm>
          <a:prstGeom prst="rect">
            <a:avLst/>
          </a:prstGeom>
          <a:noFill/>
        </p:spPr>
        <p:txBody>
          <a:bodyPr wrap="square" rtlCol="0">
            <a:spAutoFit/>
          </a:bodyPr>
          <a:lstStyle/>
          <a:p>
            <a:r>
              <a:rPr lang="en-US" dirty="0" smtClean="0">
                <a:solidFill>
                  <a:schemeClr val="bg1"/>
                </a:solidFill>
              </a:rPr>
              <a:t>GFASv1.1</a:t>
            </a:r>
            <a:endParaRPr lang="en-US" dirty="0">
              <a:solidFill>
                <a:schemeClr val="bg1"/>
              </a:solidFill>
            </a:endParaRPr>
          </a:p>
        </p:txBody>
      </p:sp>
      <p:sp>
        <p:nvSpPr>
          <p:cNvPr id="19" name="TextBox 18"/>
          <p:cNvSpPr txBox="1"/>
          <p:nvPr/>
        </p:nvSpPr>
        <p:spPr>
          <a:xfrm>
            <a:off x="620889" y="3788833"/>
            <a:ext cx="1705107" cy="369332"/>
          </a:xfrm>
          <a:prstGeom prst="rect">
            <a:avLst/>
          </a:prstGeom>
          <a:noFill/>
        </p:spPr>
        <p:txBody>
          <a:bodyPr wrap="square" rtlCol="0">
            <a:spAutoFit/>
          </a:bodyPr>
          <a:lstStyle/>
          <a:p>
            <a:r>
              <a:rPr lang="en-US" dirty="0" smtClean="0">
                <a:solidFill>
                  <a:schemeClr val="bg1"/>
                </a:solidFill>
              </a:rPr>
              <a:t>WF_ABBA</a:t>
            </a:r>
            <a:endParaRPr lang="en-US" dirty="0">
              <a:solidFill>
                <a:schemeClr val="bg1"/>
              </a:solidFill>
            </a:endParaRPr>
          </a:p>
        </p:txBody>
      </p:sp>
      <p:sp>
        <p:nvSpPr>
          <p:cNvPr id="20" name="TextBox 19"/>
          <p:cNvSpPr txBox="1"/>
          <p:nvPr/>
        </p:nvSpPr>
        <p:spPr>
          <a:xfrm>
            <a:off x="4938889" y="3788833"/>
            <a:ext cx="1705107" cy="369332"/>
          </a:xfrm>
          <a:prstGeom prst="rect">
            <a:avLst/>
          </a:prstGeom>
          <a:noFill/>
        </p:spPr>
        <p:txBody>
          <a:bodyPr wrap="square" rtlCol="0">
            <a:spAutoFit/>
          </a:bodyPr>
          <a:lstStyle/>
          <a:p>
            <a:r>
              <a:rPr lang="en-US" dirty="0" smtClean="0">
                <a:solidFill>
                  <a:schemeClr val="bg1"/>
                </a:solidFill>
              </a:rPr>
              <a:t>Land SAF</a:t>
            </a:r>
            <a:endParaRPr lang="en-US" dirty="0">
              <a:solidFill>
                <a:schemeClr val="bg1"/>
              </a:solidFill>
            </a:endParaRPr>
          </a:p>
        </p:txBody>
      </p:sp>
      <p:sp>
        <p:nvSpPr>
          <p:cNvPr id="21" name="TextBox 20"/>
          <p:cNvSpPr txBox="1"/>
          <p:nvPr/>
        </p:nvSpPr>
        <p:spPr>
          <a:xfrm>
            <a:off x="912741" y="5090"/>
            <a:ext cx="2694059" cy="307777"/>
          </a:xfrm>
          <a:prstGeom prst="rect">
            <a:avLst/>
          </a:prstGeom>
          <a:noFill/>
        </p:spPr>
        <p:txBody>
          <a:bodyPr wrap="square" rtlCol="0">
            <a:spAutoFit/>
          </a:bodyPr>
          <a:lstStyle/>
          <a:p>
            <a:r>
              <a:rPr lang="en-US" sz="1400" dirty="0" smtClean="0"/>
              <a:t>Total FRP observed over Turkey</a:t>
            </a:r>
            <a:endParaRPr lang="en-US" sz="1400" dirty="0"/>
          </a:p>
        </p:txBody>
      </p:sp>
      <p:sp>
        <p:nvSpPr>
          <p:cNvPr id="22" name="TextBox 21"/>
          <p:cNvSpPr txBox="1"/>
          <p:nvPr/>
        </p:nvSpPr>
        <p:spPr>
          <a:xfrm rot="16200000">
            <a:off x="-1039248" y="1475306"/>
            <a:ext cx="2694059" cy="307777"/>
          </a:xfrm>
          <a:prstGeom prst="rect">
            <a:avLst/>
          </a:prstGeom>
          <a:noFill/>
        </p:spPr>
        <p:txBody>
          <a:bodyPr wrap="square" rtlCol="0">
            <a:spAutoFit/>
          </a:bodyPr>
          <a:lstStyle/>
          <a:p>
            <a:pPr algn="ctr"/>
            <a:r>
              <a:rPr lang="en-US" sz="1400" dirty="0" smtClean="0"/>
              <a:t>FRP (MW)</a:t>
            </a:r>
            <a:endParaRPr lang="en-US" sz="1400" dirty="0"/>
          </a:p>
        </p:txBody>
      </p:sp>
      <p:sp>
        <p:nvSpPr>
          <p:cNvPr id="23" name="TextBox 22"/>
          <p:cNvSpPr txBox="1"/>
          <p:nvPr/>
        </p:nvSpPr>
        <p:spPr>
          <a:xfrm rot="5400000">
            <a:off x="7628968" y="1518751"/>
            <a:ext cx="2694059" cy="307777"/>
          </a:xfrm>
          <a:prstGeom prst="rect">
            <a:avLst/>
          </a:prstGeom>
          <a:noFill/>
        </p:spPr>
        <p:txBody>
          <a:bodyPr wrap="square" rtlCol="0">
            <a:spAutoFit/>
          </a:bodyPr>
          <a:lstStyle/>
          <a:p>
            <a:pPr algn="ctr"/>
            <a:r>
              <a:rPr lang="en-US" sz="1400" dirty="0" smtClean="0"/>
              <a:t>FRP (MW)</a:t>
            </a:r>
            <a:endParaRPr lang="en-US" sz="1400" dirty="0"/>
          </a:p>
        </p:txBody>
      </p:sp>
      <p:sp>
        <p:nvSpPr>
          <p:cNvPr id="24" name="TextBox 23"/>
          <p:cNvSpPr txBox="1"/>
          <p:nvPr/>
        </p:nvSpPr>
        <p:spPr>
          <a:xfrm rot="5400000">
            <a:off x="7614857" y="5056059"/>
            <a:ext cx="2694059" cy="307777"/>
          </a:xfrm>
          <a:prstGeom prst="rect">
            <a:avLst/>
          </a:prstGeom>
          <a:noFill/>
        </p:spPr>
        <p:txBody>
          <a:bodyPr wrap="square" rtlCol="0">
            <a:spAutoFit/>
          </a:bodyPr>
          <a:lstStyle/>
          <a:p>
            <a:pPr algn="ctr"/>
            <a:r>
              <a:rPr lang="en-US" sz="1400" dirty="0" smtClean="0"/>
              <a:t>FRP (MW)</a:t>
            </a:r>
            <a:endParaRPr lang="en-US" sz="1400" dirty="0"/>
          </a:p>
        </p:txBody>
      </p:sp>
      <p:sp>
        <p:nvSpPr>
          <p:cNvPr id="25" name="TextBox 24"/>
          <p:cNvSpPr txBox="1"/>
          <p:nvPr/>
        </p:nvSpPr>
        <p:spPr>
          <a:xfrm>
            <a:off x="2417230" y="651497"/>
            <a:ext cx="3238500" cy="830997"/>
          </a:xfrm>
          <a:prstGeom prst="rect">
            <a:avLst/>
          </a:prstGeom>
          <a:solidFill>
            <a:srgbClr val="FF0000">
              <a:alpha val="35000"/>
            </a:srgbClr>
          </a:solidFill>
        </p:spPr>
        <p:txBody>
          <a:bodyPr wrap="square" rtlCol="0">
            <a:spAutoFit/>
          </a:bodyPr>
          <a:lstStyle/>
          <a:p>
            <a:pPr algn="just"/>
            <a:r>
              <a:rPr lang="en-US" sz="1600" b="1" dirty="0" smtClean="0">
                <a:latin typeface="Times New Roman"/>
                <a:cs typeface="Times New Roman"/>
              </a:rPr>
              <a:t>agricultural </a:t>
            </a:r>
            <a:r>
              <a:rPr lang="en-US" sz="1600" b="1" dirty="0">
                <a:latin typeface="Times New Roman"/>
                <a:cs typeface="Times New Roman"/>
              </a:rPr>
              <a:t>waste </a:t>
            </a:r>
            <a:r>
              <a:rPr lang="en-US" sz="1600" b="1" dirty="0" smtClean="0">
                <a:latin typeface="Times New Roman"/>
                <a:cs typeface="Times New Roman"/>
              </a:rPr>
              <a:t>burning</a:t>
            </a:r>
            <a:r>
              <a:rPr lang="en-US" sz="1600" dirty="0" smtClean="0">
                <a:latin typeface="Times New Roman"/>
                <a:cs typeface="Times New Roman"/>
              </a:rPr>
              <a:t>, common this time of the year in </a:t>
            </a:r>
            <a:r>
              <a:rPr lang="en-US" sz="1600" dirty="0">
                <a:latin typeface="Times New Roman"/>
                <a:cs typeface="Times New Roman"/>
              </a:rPr>
              <a:t>Eastern Europe</a:t>
            </a:r>
            <a:r>
              <a:rPr lang="en-US" sz="1600" dirty="0" smtClean="0">
                <a:latin typeface="Times New Roman"/>
                <a:cs typeface="Times New Roman"/>
              </a:rPr>
              <a:t>.</a:t>
            </a:r>
            <a:endParaRPr lang="en-US" sz="1600" dirty="0">
              <a:latin typeface="Times New Roman"/>
              <a:cs typeface="Times New Roman"/>
            </a:endParaRPr>
          </a:p>
        </p:txBody>
      </p:sp>
      <p:sp>
        <p:nvSpPr>
          <p:cNvPr id="28" name="TextBox 27"/>
          <p:cNvSpPr txBox="1"/>
          <p:nvPr/>
        </p:nvSpPr>
        <p:spPr>
          <a:xfrm>
            <a:off x="2743200" y="5448691"/>
            <a:ext cx="3657599" cy="338554"/>
          </a:xfrm>
          <a:prstGeom prst="rect">
            <a:avLst/>
          </a:prstGeom>
          <a:solidFill>
            <a:srgbClr val="FF6600">
              <a:alpha val="61000"/>
            </a:srgbClr>
          </a:solidFill>
        </p:spPr>
        <p:txBody>
          <a:bodyPr wrap="square" rtlCol="0">
            <a:spAutoFit/>
          </a:bodyPr>
          <a:lstStyle/>
          <a:p>
            <a:pPr algn="just"/>
            <a:r>
              <a:rPr lang="en-US" sz="1600" b="1" dirty="0" smtClean="0">
                <a:latin typeface="Times New Roman"/>
                <a:cs typeface="Times New Roman"/>
              </a:rPr>
              <a:t>SEVIRI </a:t>
            </a:r>
            <a:r>
              <a:rPr lang="en-US" sz="1600" b="1" smtClean="0">
                <a:latin typeface="Times New Roman"/>
                <a:cs typeface="Times New Roman"/>
              </a:rPr>
              <a:t>detection threshold </a:t>
            </a:r>
            <a:r>
              <a:rPr lang="en-US" sz="1600" b="1" dirty="0" smtClean="0">
                <a:latin typeface="Times New Roman"/>
                <a:cs typeface="Times New Roman"/>
              </a:rPr>
              <a:t>≈ 40 MW</a:t>
            </a:r>
            <a:endParaRPr lang="en-US" sz="1600" dirty="0">
              <a:latin typeface="Times New Roman"/>
              <a:cs typeface="Times New Roman"/>
            </a:endParaRPr>
          </a:p>
        </p:txBody>
      </p:sp>
      <p:sp>
        <p:nvSpPr>
          <p:cNvPr id="29" name="TextBox 28"/>
          <p:cNvSpPr txBox="1"/>
          <p:nvPr/>
        </p:nvSpPr>
        <p:spPr>
          <a:xfrm>
            <a:off x="3860800" y="1859681"/>
            <a:ext cx="3657599" cy="338554"/>
          </a:xfrm>
          <a:prstGeom prst="rect">
            <a:avLst/>
          </a:prstGeom>
          <a:solidFill>
            <a:srgbClr val="FF6600">
              <a:alpha val="61000"/>
            </a:srgbClr>
          </a:solidFill>
        </p:spPr>
        <p:txBody>
          <a:bodyPr wrap="square" rtlCol="0">
            <a:spAutoFit/>
          </a:bodyPr>
          <a:lstStyle/>
          <a:p>
            <a:pPr algn="just"/>
            <a:r>
              <a:rPr lang="en-US" sz="1600" b="1" dirty="0" smtClean="0">
                <a:latin typeface="Times New Roman"/>
                <a:cs typeface="Times New Roman"/>
              </a:rPr>
              <a:t>MODIS detection threshold ≈ 10 MW</a:t>
            </a:r>
            <a:endParaRPr lang="en-US" sz="1600" dirty="0">
              <a:latin typeface="Times New Roman"/>
              <a:cs typeface="Times New Roman"/>
            </a:endParaRPr>
          </a:p>
        </p:txBody>
      </p:sp>
      <p:sp>
        <p:nvSpPr>
          <p:cNvPr id="30" name="Freeform 29"/>
          <p:cNvSpPr/>
          <p:nvPr/>
        </p:nvSpPr>
        <p:spPr>
          <a:xfrm>
            <a:off x="5683173" y="190500"/>
            <a:ext cx="2628977" cy="1327150"/>
          </a:xfrm>
          <a:custGeom>
            <a:avLst/>
            <a:gdLst>
              <a:gd name="connsiteX0" fmla="*/ 1346277 w 2628977"/>
              <a:gd name="connsiteY0" fmla="*/ 0 h 1327150"/>
              <a:gd name="connsiteX1" fmla="*/ 1308177 w 2628977"/>
              <a:gd name="connsiteY1" fmla="*/ 12700 h 1327150"/>
              <a:gd name="connsiteX2" fmla="*/ 1263727 w 2628977"/>
              <a:gd name="connsiteY2" fmla="*/ 38100 h 1327150"/>
              <a:gd name="connsiteX3" fmla="*/ 1244677 w 2628977"/>
              <a:gd name="connsiteY3" fmla="*/ 50800 h 1327150"/>
              <a:gd name="connsiteX4" fmla="*/ 1212927 w 2628977"/>
              <a:gd name="connsiteY4" fmla="*/ 63500 h 1327150"/>
              <a:gd name="connsiteX5" fmla="*/ 1193877 w 2628977"/>
              <a:gd name="connsiteY5" fmla="*/ 69850 h 1327150"/>
              <a:gd name="connsiteX6" fmla="*/ 1149427 w 2628977"/>
              <a:gd name="connsiteY6" fmla="*/ 88900 h 1327150"/>
              <a:gd name="connsiteX7" fmla="*/ 1111327 w 2628977"/>
              <a:gd name="connsiteY7" fmla="*/ 101600 h 1327150"/>
              <a:gd name="connsiteX8" fmla="*/ 1092277 w 2628977"/>
              <a:gd name="connsiteY8" fmla="*/ 107950 h 1327150"/>
              <a:gd name="connsiteX9" fmla="*/ 920827 w 2628977"/>
              <a:gd name="connsiteY9" fmla="*/ 114300 h 1327150"/>
              <a:gd name="connsiteX10" fmla="*/ 876377 w 2628977"/>
              <a:gd name="connsiteY10" fmla="*/ 120650 h 1327150"/>
              <a:gd name="connsiteX11" fmla="*/ 831927 w 2628977"/>
              <a:gd name="connsiteY11" fmla="*/ 146050 h 1327150"/>
              <a:gd name="connsiteX12" fmla="*/ 812877 w 2628977"/>
              <a:gd name="connsiteY12" fmla="*/ 165100 h 1327150"/>
              <a:gd name="connsiteX13" fmla="*/ 768427 w 2628977"/>
              <a:gd name="connsiteY13" fmla="*/ 190500 h 1327150"/>
              <a:gd name="connsiteX14" fmla="*/ 749377 w 2628977"/>
              <a:gd name="connsiteY14" fmla="*/ 203200 h 1327150"/>
              <a:gd name="connsiteX15" fmla="*/ 698577 w 2628977"/>
              <a:gd name="connsiteY15" fmla="*/ 279400 h 1327150"/>
              <a:gd name="connsiteX16" fmla="*/ 685877 w 2628977"/>
              <a:gd name="connsiteY16" fmla="*/ 298450 h 1327150"/>
              <a:gd name="connsiteX17" fmla="*/ 679527 w 2628977"/>
              <a:gd name="connsiteY17" fmla="*/ 317500 h 1327150"/>
              <a:gd name="connsiteX18" fmla="*/ 673177 w 2628977"/>
              <a:gd name="connsiteY18" fmla="*/ 342900 h 1327150"/>
              <a:gd name="connsiteX19" fmla="*/ 654127 w 2628977"/>
              <a:gd name="connsiteY19" fmla="*/ 349250 h 1327150"/>
              <a:gd name="connsiteX20" fmla="*/ 628727 w 2628977"/>
              <a:gd name="connsiteY20" fmla="*/ 393700 h 1327150"/>
              <a:gd name="connsiteX21" fmla="*/ 616027 w 2628977"/>
              <a:gd name="connsiteY21" fmla="*/ 431800 h 1327150"/>
              <a:gd name="connsiteX22" fmla="*/ 609677 w 2628977"/>
              <a:gd name="connsiteY22" fmla="*/ 457200 h 1327150"/>
              <a:gd name="connsiteX23" fmla="*/ 596977 w 2628977"/>
              <a:gd name="connsiteY23" fmla="*/ 495300 h 1327150"/>
              <a:gd name="connsiteX24" fmla="*/ 590627 w 2628977"/>
              <a:gd name="connsiteY24" fmla="*/ 520700 h 1327150"/>
              <a:gd name="connsiteX25" fmla="*/ 577927 w 2628977"/>
              <a:gd name="connsiteY25" fmla="*/ 546100 h 1327150"/>
              <a:gd name="connsiteX26" fmla="*/ 565227 w 2628977"/>
              <a:gd name="connsiteY26" fmla="*/ 590550 h 1327150"/>
              <a:gd name="connsiteX27" fmla="*/ 539827 w 2628977"/>
              <a:gd name="connsiteY27" fmla="*/ 628650 h 1327150"/>
              <a:gd name="connsiteX28" fmla="*/ 527127 w 2628977"/>
              <a:gd name="connsiteY28" fmla="*/ 647700 h 1327150"/>
              <a:gd name="connsiteX29" fmla="*/ 482677 w 2628977"/>
              <a:gd name="connsiteY29" fmla="*/ 679450 h 1327150"/>
              <a:gd name="connsiteX30" fmla="*/ 457277 w 2628977"/>
              <a:gd name="connsiteY30" fmla="*/ 717550 h 1327150"/>
              <a:gd name="connsiteX31" fmla="*/ 444577 w 2628977"/>
              <a:gd name="connsiteY31" fmla="*/ 736600 h 1327150"/>
              <a:gd name="connsiteX32" fmla="*/ 425527 w 2628977"/>
              <a:gd name="connsiteY32" fmla="*/ 749300 h 1327150"/>
              <a:gd name="connsiteX33" fmla="*/ 381077 w 2628977"/>
              <a:gd name="connsiteY33" fmla="*/ 787400 h 1327150"/>
              <a:gd name="connsiteX34" fmla="*/ 362027 w 2628977"/>
              <a:gd name="connsiteY34" fmla="*/ 793750 h 1327150"/>
              <a:gd name="connsiteX35" fmla="*/ 336627 w 2628977"/>
              <a:gd name="connsiteY35" fmla="*/ 806450 h 1327150"/>
              <a:gd name="connsiteX36" fmla="*/ 317577 w 2628977"/>
              <a:gd name="connsiteY36" fmla="*/ 812800 h 1327150"/>
              <a:gd name="connsiteX37" fmla="*/ 279477 w 2628977"/>
              <a:gd name="connsiteY37" fmla="*/ 831850 h 1327150"/>
              <a:gd name="connsiteX38" fmla="*/ 254077 w 2628977"/>
              <a:gd name="connsiteY38" fmla="*/ 850900 h 1327150"/>
              <a:gd name="connsiteX39" fmla="*/ 228677 w 2628977"/>
              <a:gd name="connsiteY39" fmla="*/ 863600 h 1327150"/>
              <a:gd name="connsiteX40" fmla="*/ 146127 w 2628977"/>
              <a:gd name="connsiteY40" fmla="*/ 895350 h 1327150"/>
              <a:gd name="connsiteX41" fmla="*/ 82627 w 2628977"/>
              <a:gd name="connsiteY41" fmla="*/ 939800 h 1327150"/>
              <a:gd name="connsiteX42" fmla="*/ 63577 w 2628977"/>
              <a:gd name="connsiteY42" fmla="*/ 946150 h 1327150"/>
              <a:gd name="connsiteX43" fmla="*/ 44527 w 2628977"/>
              <a:gd name="connsiteY43" fmla="*/ 965200 h 1327150"/>
              <a:gd name="connsiteX44" fmla="*/ 31827 w 2628977"/>
              <a:gd name="connsiteY44" fmla="*/ 984250 h 1327150"/>
              <a:gd name="connsiteX45" fmla="*/ 12777 w 2628977"/>
              <a:gd name="connsiteY45" fmla="*/ 990600 h 1327150"/>
              <a:gd name="connsiteX46" fmla="*/ 77 w 2628977"/>
              <a:gd name="connsiteY46" fmla="*/ 1028700 h 1327150"/>
              <a:gd name="connsiteX47" fmla="*/ 19127 w 2628977"/>
              <a:gd name="connsiteY47" fmla="*/ 1136650 h 1327150"/>
              <a:gd name="connsiteX48" fmla="*/ 63577 w 2628977"/>
              <a:gd name="connsiteY48" fmla="*/ 1181100 h 1327150"/>
              <a:gd name="connsiteX49" fmla="*/ 101677 w 2628977"/>
              <a:gd name="connsiteY49" fmla="*/ 1225550 h 1327150"/>
              <a:gd name="connsiteX50" fmla="*/ 114377 w 2628977"/>
              <a:gd name="connsiteY50" fmla="*/ 1244600 h 1327150"/>
              <a:gd name="connsiteX51" fmla="*/ 133427 w 2628977"/>
              <a:gd name="connsiteY51" fmla="*/ 1257300 h 1327150"/>
              <a:gd name="connsiteX52" fmla="*/ 158827 w 2628977"/>
              <a:gd name="connsiteY52" fmla="*/ 1276350 h 1327150"/>
              <a:gd name="connsiteX53" fmla="*/ 177877 w 2628977"/>
              <a:gd name="connsiteY53" fmla="*/ 1282700 h 1327150"/>
              <a:gd name="connsiteX54" fmla="*/ 235027 w 2628977"/>
              <a:gd name="connsiteY54" fmla="*/ 1301750 h 1327150"/>
              <a:gd name="connsiteX55" fmla="*/ 273127 w 2628977"/>
              <a:gd name="connsiteY55" fmla="*/ 1314450 h 1327150"/>
              <a:gd name="connsiteX56" fmla="*/ 349327 w 2628977"/>
              <a:gd name="connsiteY56" fmla="*/ 1327150 h 1327150"/>
              <a:gd name="connsiteX57" fmla="*/ 533477 w 2628977"/>
              <a:gd name="connsiteY57" fmla="*/ 1320800 h 1327150"/>
              <a:gd name="connsiteX58" fmla="*/ 596977 w 2628977"/>
              <a:gd name="connsiteY58" fmla="*/ 1314450 h 1327150"/>
              <a:gd name="connsiteX59" fmla="*/ 641427 w 2628977"/>
              <a:gd name="connsiteY59" fmla="*/ 1282700 h 1327150"/>
              <a:gd name="connsiteX60" fmla="*/ 673177 w 2628977"/>
              <a:gd name="connsiteY60" fmla="*/ 1276350 h 1327150"/>
              <a:gd name="connsiteX61" fmla="*/ 692227 w 2628977"/>
              <a:gd name="connsiteY61" fmla="*/ 1257300 h 1327150"/>
              <a:gd name="connsiteX62" fmla="*/ 711277 w 2628977"/>
              <a:gd name="connsiteY62" fmla="*/ 1250950 h 1327150"/>
              <a:gd name="connsiteX63" fmla="*/ 730327 w 2628977"/>
              <a:gd name="connsiteY63" fmla="*/ 1238250 h 1327150"/>
              <a:gd name="connsiteX64" fmla="*/ 800177 w 2628977"/>
              <a:gd name="connsiteY64" fmla="*/ 1206500 h 1327150"/>
              <a:gd name="connsiteX65" fmla="*/ 844627 w 2628977"/>
              <a:gd name="connsiteY65" fmla="*/ 1168400 h 1327150"/>
              <a:gd name="connsiteX66" fmla="*/ 895427 w 2628977"/>
              <a:gd name="connsiteY66" fmla="*/ 1117600 h 1327150"/>
              <a:gd name="connsiteX67" fmla="*/ 914477 w 2628977"/>
              <a:gd name="connsiteY67" fmla="*/ 1073150 h 1327150"/>
              <a:gd name="connsiteX68" fmla="*/ 977977 w 2628977"/>
              <a:gd name="connsiteY68" fmla="*/ 1035050 h 1327150"/>
              <a:gd name="connsiteX69" fmla="*/ 1009727 w 2628977"/>
              <a:gd name="connsiteY69" fmla="*/ 1022350 h 1327150"/>
              <a:gd name="connsiteX70" fmla="*/ 1066877 w 2628977"/>
              <a:gd name="connsiteY70" fmla="*/ 1003300 h 1327150"/>
              <a:gd name="connsiteX71" fmla="*/ 1149427 w 2628977"/>
              <a:gd name="connsiteY71" fmla="*/ 996950 h 1327150"/>
              <a:gd name="connsiteX72" fmla="*/ 1168477 w 2628977"/>
              <a:gd name="connsiteY72" fmla="*/ 984250 h 1327150"/>
              <a:gd name="connsiteX73" fmla="*/ 1270077 w 2628977"/>
              <a:gd name="connsiteY73" fmla="*/ 971550 h 1327150"/>
              <a:gd name="connsiteX74" fmla="*/ 1816177 w 2628977"/>
              <a:gd name="connsiteY74" fmla="*/ 977900 h 1327150"/>
              <a:gd name="connsiteX75" fmla="*/ 1943177 w 2628977"/>
              <a:gd name="connsiteY75" fmla="*/ 990600 h 1327150"/>
              <a:gd name="connsiteX76" fmla="*/ 2032077 w 2628977"/>
              <a:gd name="connsiteY76" fmla="*/ 1003300 h 1327150"/>
              <a:gd name="connsiteX77" fmla="*/ 2089227 w 2628977"/>
              <a:gd name="connsiteY77" fmla="*/ 1009650 h 1327150"/>
              <a:gd name="connsiteX78" fmla="*/ 2108277 w 2628977"/>
              <a:gd name="connsiteY78" fmla="*/ 1016000 h 1327150"/>
              <a:gd name="connsiteX79" fmla="*/ 2133677 w 2628977"/>
              <a:gd name="connsiteY79" fmla="*/ 1022350 h 1327150"/>
              <a:gd name="connsiteX80" fmla="*/ 2178127 w 2628977"/>
              <a:gd name="connsiteY80" fmla="*/ 1041400 h 1327150"/>
              <a:gd name="connsiteX81" fmla="*/ 2209877 w 2628977"/>
              <a:gd name="connsiteY81" fmla="*/ 1047750 h 1327150"/>
              <a:gd name="connsiteX82" fmla="*/ 2235277 w 2628977"/>
              <a:gd name="connsiteY82" fmla="*/ 1054100 h 1327150"/>
              <a:gd name="connsiteX83" fmla="*/ 2254327 w 2628977"/>
              <a:gd name="connsiteY83" fmla="*/ 1060450 h 1327150"/>
              <a:gd name="connsiteX84" fmla="*/ 2305127 w 2628977"/>
              <a:gd name="connsiteY84" fmla="*/ 1073150 h 1327150"/>
              <a:gd name="connsiteX85" fmla="*/ 2343227 w 2628977"/>
              <a:gd name="connsiteY85" fmla="*/ 1092200 h 1327150"/>
              <a:gd name="connsiteX86" fmla="*/ 2394027 w 2628977"/>
              <a:gd name="connsiteY86" fmla="*/ 1104900 h 1327150"/>
              <a:gd name="connsiteX87" fmla="*/ 2476577 w 2628977"/>
              <a:gd name="connsiteY87" fmla="*/ 1136650 h 1327150"/>
              <a:gd name="connsiteX88" fmla="*/ 2501977 w 2628977"/>
              <a:gd name="connsiteY88" fmla="*/ 1149350 h 1327150"/>
              <a:gd name="connsiteX89" fmla="*/ 2521027 w 2628977"/>
              <a:gd name="connsiteY89" fmla="*/ 1162050 h 1327150"/>
              <a:gd name="connsiteX90" fmla="*/ 2540077 w 2628977"/>
              <a:gd name="connsiteY90" fmla="*/ 1168400 h 1327150"/>
              <a:gd name="connsiteX91" fmla="*/ 2578177 w 2628977"/>
              <a:gd name="connsiteY91" fmla="*/ 1155700 h 1327150"/>
              <a:gd name="connsiteX92" fmla="*/ 2609927 w 2628977"/>
              <a:gd name="connsiteY92" fmla="*/ 1117600 h 1327150"/>
              <a:gd name="connsiteX93" fmla="*/ 2616277 w 2628977"/>
              <a:gd name="connsiteY93" fmla="*/ 1098550 h 1327150"/>
              <a:gd name="connsiteX94" fmla="*/ 2628977 w 2628977"/>
              <a:gd name="connsiteY94" fmla="*/ 1079500 h 1327150"/>
              <a:gd name="connsiteX95" fmla="*/ 2603577 w 2628977"/>
              <a:gd name="connsiteY95" fmla="*/ 939800 h 1327150"/>
              <a:gd name="connsiteX96" fmla="*/ 2597227 w 2628977"/>
              <a:gd name="connsiteY96" fmla="*/ 920750 h 1327150"/>
              <a:gd name="connsiteX97" fmla="*/ 2571827 w 2628977"/>
              <a:gd name="connsiteY97" fmla="*/ 882650 h 1327150"/>
              <a:gd name="connsiteX98" fmla="*/ 2546427 w 2628977"/>
              <a:gd name="connsiteY98" fmla="*/ 838200 h 1327150"/>
              <a:gd name="connsiteX99" fmla="*/ 2521027 w 2628977"/>
              <a:gd name="connsiteY99" fmla="*/ 800100 h 1327150"/>
              <a:gd name="connsiteX100" fmla="*/ 2514677 w 2628977"/>
              <a:gd name="connsiteY100" fmla="*/ 774700 h 1327150"/>
              <a:gd name="connsiteX101" fmla="*/ 2489277 w 2628977"/>
              <a:gd name="connsiteY101" fmla="*/ 736600 h 1327150"/>
              <a:gd name="connsiteX102" fmla="*/ 2495627 w 2628977"/>
              <a:gd name="connsiteY102" fmla="*/ 615950 h 1327150"/>
              <a:gd name="connsiteX103" fmla="*/ 2521027 w 2628977"/>
              <a:gd name="connsiteY103" fmla="*/ 546100 h 1327150"/>
              <a:gd name="connsiteX104" fmla="*/ 2527377 w 2628977"/>
              <a:gd name="connsiteY104" fmla="*/ 488950 h 1327150"/>
              <a:gd name="connsiteX105" fmla="*/ 2540077 w 2628977"/>
              <a:gd name="connsiteY105" fmla="*/ 463550 h 1327150"/>
              <a:gd name="connsiteX106" fmla="*/ 2565477 w 2628977"/>
              <a:gd name="connsiteY106" fmla="*/ 406400 h 1327150"/>
              <a:gd name="connsiteX107" fmla="*/ 2578177 w 2628977"/>
              <a:gd name="connsiteY107" fmla="*/ 355600 h 1327150"/>
              <a:gd name="connsiteX108" fmla="*/ 2571827 w 2628977"/>
              <a:gd name="connsiteY108" fmla="*/ 273050 h 1327150"/>
              <a:gd name="connsiteX109" fmla="*/ 2540077 w 2628977"/>
              <a:gd name="connsiteY109" fmla="*/ 222250 h 1327150"/>
              <a:gd name="connsiteX110" fmla="*/ 2501977 w 2628977"/>
              <a:gd name="connsiteY110" fmla="*/ 171450 h 1327150"/>
              <a:gd name="connsiteX111" fmla="*/ 2432127 w 2628977"/>
              <a:gd name="connsiteY111" fmla="*/ 146050 h 1327150"/>
              <a:gd name="connsiteX112" fmla="*/ 2413077 w 2628977"/>
              <a:gd name="connsiteY112" fmla="*/ 139700 h 1327150"/>
              <a:gd name="connsiteX113" fmla="*/ 2292427 w 2628977"/>
              <a:gd name="connsiteY113" fmla="*/ 127000 h 1327150"/>
              <a:gd name="connsiteX114" fmla="*/ 2159077 w 2628977"/>
              <a:gd name="connsiteY114" fmla="*/ 107950 h 1327150"/>
              <a:gd name="connsiteX115" fmla="*/ 1739977 w 2628977"/>
              <a:gd name="connsiteY115" fmla="*/ 82550 h 1327150"/>
              <a:gd name="connsiteX116" fmla="*/ 1657427 w 2628977"/>
              <a:gd name="connsiteY116" fmla="*/ 76200 h 1327150"/>
              <a:gd name="connsiteX117" fmla="*/ 1238327 w 2628977"/>
              <a:gd name="connsiteY117" fmla="*/ 69850 h 1327150"/>
              <a:gd name="connsiteX118" fmla="*/ 1187527 w 2628977"/>
              <a:gd name="connsiteY118" fmla="*/ 57150 h 1327150"/>
              <a:gd name="connsiteX119" fmla="*/ 1155777 w 2628977"/>
              <a:gd name="connsiteY119" fmla="*/ 50800 h 1327150"/>
              <a:gd name="connsiteX120" fmla="*/ 1130377 w 2628977"/>
              <a:gd name="connsiteY120" fmla="*/ 44450 h 1327150"/>
              <a:gd name="connsiteX121" fmla="*/ 1092277 w 2628977"/>
              <a:gd name="connsiteY121" fmla="*/ 38100 h 132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628977" h="1327150">
                <a:moveTo>
                  <a:pt x="1346277" y="0"/>
                </a:moveTo>
                <a:cubicBezTo>
                  <a:pt x="1333577" y="4233"/>
                  <a:pt x="1319879" y="6199"/>
                  <a:pt x="1308177" y="12700"/>
                </a:cubicBezTo>
                <a:cubicBezTo>
                  <a:pt x="1246271" y="47092"/>
                  <a:pt x="1333491" y="20659"/>
                  <a:pt x="1263727" y="38100"/>
                </a:cubicBezTo>
                <a:cubicBezTo>
                  <a:pt x="1257377" y="42333"/>
                  <a:pt x="1251503" y="47387"/>
                  <a:pt x="1244677" y="50800"/>
                </a:cubicBezTo>
                <a:cubicBezTo>
                  <a:pt x="1234482" y="55898"/>
                  <a:pt x="1223600" y="59498"/>
                  <a:pt x="1212927" y="63500"/>
                </a:cubicBezTo>
                <a:cubicBezTo>
                  <a:pt x="1206660" y="65850"/>
                  <a:pt x="1199864" y="66857"/>
                  <a:pt x="1193877" y="69850"/>
                </a:cubicBezTo>
                <a:cubicBezTo>
                  <a:pt x="1138468" y="97555"/>
                  <a:pt x="1215505" y="69076"/>
                  <a:pt x="1149427" y="88900"/>
                </a:cubicBezTo>
                <a:cubicBezTo>
                  <a:pt x="1136605" y="92747"/>
                  <a:pt x="1124027" y="97367"/>
                  <a:pt x="1111327" y="101600"/>
                </a:cubicBezTo>
                <a:cubicBezTo>
                  <a:pt x="1104977" y="103717"/>
                  <a:pt x="1098966" y="107702"/>
                  <a:pt x="1092277" y="107950"/>
                </a:cubicBezTo>
                <a:lnTo>
                  <a:pt x="920827" y="114300"/>
                </a:lnTo>
                <a:cubicBezTo>
                  <a:pt x="906010" y="116417"/>
                  <a:pt x="890817" y="116712"/>
                  <a:pt x="876377" y="120650"/>
                </a:cubicBezTo>
                <a:cubicBezTo>
                  <a:pt x="867145" y="123168"/>
                  <a:pt x="840315" y="139060"/>
                  <a:pt x="831927" y="146050"/>
                </a:cubicBezTo>
                <a:cubicBezTo>
                  <a:pt x="825028" y="151799"/>
                  <a:pt x="819776" y="159351"/>
                  <a:pt x="812877" y="165100"/>
                </a:cubicBezTo>
                <a:cubicBezTo>
                  <a:pt x="796000" y="179164"/>
                  <a:pt x="788189" y="179208"/>
                  <a:pt x="768427" y="190500"/>
                </a:cubicBezTo>
                <a:cubicBezTo>
                  <a:pt x="761801" y="194286"/>
                  <a:pt x="755727" y="198967"/>
                  <a:pt x="749377" y="203200"/>
                </a:cubicBezTo>
                <a:lnTo>
                  <a:pt x="698577" y="279400"/>
                </a:lnTo>
                <a:cubicBezTo>
                  <a:pt x="694344" y="285750"/>
                  <a:pt x="688290" y="291210"/>
                  <a:pt x="685877" y="298450"/>
                </a:cubicBezTo>
                <a:cubicBezTo>
                  <a:pt x="683760" y="304800"/>
                  <a:pt x="681366" y="311064"/>
                  <a:pt x="679527" y="317500"/>
                </a:cubicBezTo>
                <a:cubicBezTo>
                  <a:pt x="677129" y="325891"/>
                  <a:pt x="678629" y="336085"/>
                  <a:pt x="673177" y="342900"/>
                </a:cubicBezTo>
                <a:cubicBezTo>
                  <a:pt x="668996" y="348127"/>
                  <a:pt x="660477" y="347133"/>
                  <a:pt x="654127" y="349250"/>
                </a:cubicBezTo>
                <a:cubicBezTo>
                  <a:pt x="636686" y="419014"/>
                  <a:pt x="663119" y="331794"/>
                  <a:pt x="628727" y="393700"/>
                </a:cubicBezTo>
                <a:cubicBezTo>
                  <a:pt x="622226" y="405402"/>
                  <a:pt x="619274" y="418813"/>
                  <a:pt x="616027" y="431800"/>
                </a:cubicBezTo>
                <a:cubicBezTo>
                  <a:pt x="613910" y="440267"/>
                  <a:pt x="612185" y="448841"/>
                  <a:pt x="609677" y="457200"/>
                </a:cubicBezTo>
                <a:cubicBezTo>
                  <a:pt x="605830" y="470022"/>
                  <a:pt x="600224" y="482313"/>
                  <a:pt x="596977" y="495300"/>
                </a:cubicBezTo>
                <a:cubicBezTo>
                  <a:pt x="594860" y="503767"/>
                  <a:pt x="593691" y="512528"/>
                  <a:pt x="590627" y="520700"/>
                </a:cubicBezTo>
                <a:cubicBezTo>
                  <a:pt x="587303" y="529563"/>
                  <a:pt x="581251" y="537237"/>
                  <a:pt x="577927" y="546100"/>
                </a:cubicBezTo>
                <a:cubicBezTo>
                  <a:pt x="574133" y="556218"/>
                  <a:pt x="571131" y="579922"/>
                  <a:pt x="565227" y="590550"/>
                </a:cubicBezTo>
                <a:cubicBezTo>
                  <a:pt x="557814" y="603893"/>
                  <a:pt x="548294" y="615950"/>
                  <a:pt x="539827" y="628650"/>
                </a:cubicBezTo>
                <a:cubicBezTo>
                  <a:pt x="535594" y="635000"/>
                  <a:pt x="533232" y="643121"/>
                  <a:pt x="527127" y="647700"/>
                </a:cubicBezTo>
                <a:cubicBezTo>
                  <a:pt x="495622" y="671329"/>
                  <a:pt x="510533" y="660879"/>
                  <a:pt x="482677" y="679450"/>
                </a:cubicBezTo>
                <a:lnTo>
                  <a:pt x="457277" y="717550"/>
                </a:lnTo>
                <a:cubicBezTo>
                  <a:pt x="453044" y="723900"/>
                  <a:pt x="450927" y="732367"/>
                  <a:pt x="444577" y="736600"/>
                </a:cubicBezTo>
                <a:cubicBezTo>
                  <a:pt x="438227" y="740833"/>
                  <a:pt x="431390" y="744414"/>
                  <a:pt x="425527" y="749300"/>
                </a:cubicBezTo>
                <a:cubicBezTo>
                  <a:pt x="400960" y="769773"/>
                  <a:pt x="411344" y="770105"/>
                  <a:pt x="381077" y="787400"/>
                </a:cubicBezTo>
                <a:cubicBezTo>
                  <a:pt x="375265" y="790721"/>
                  <a:pt x="368179" y="791113"/>
                  <a:pt x="362027" y="793750"/>
                </a:cubicBezTo>
                <a:cubicBezTo>
                  <a:pt x="353326" y="797479"/>
                  <a:pt x="345328" y="802721"/>
                  <a:pt x="336627" y="806450"/>
                </a:cubicBezTo>
                <a:cubicBezTo>
                  <a:pt x="330475" y="809087"/>
                  <a:pt x="323564" y="809807"/>
                  <a:pt x="317577" y="812800"/>
                </a:cubicBezTo>
                <a:cubicBezTo>
                  <a:pt x="268338" y="837419"/>
                  <a:pt x="327360" y="815889"/>
                  <a:pt x="279477" y="831850"/>
                </a:cubicBezTo>
                <a:cubicBezTo>
                  <a:pt x="271010" y="838200"/>
                  <a:pt x="263052" y="845291"/>
                  <a:pt x="254077" y="850900"/>
                </a:cubicBezTo>
                <a:cubicBezTo>
                  <a:pt x="246050" y="855917"/>
                  <a:pt x="237378" y="859871"/>
                  <a:pt x="228677" y="863600"/>
                </a:cubicBezTo>
                <a:cubicBezTo>
                  <a:pt x="179877" y="884514"/>
                  <a:pt x="180664" y="883838"/>
                  <a:pt x="146127" y="895350"/>
                </a:cubicBezTo>
                <a:cubicBezTo>
                  <a:pt x="134535" y="904044"/>
                  <a:pt x="92008" y="936673"/>
                  <a:pt x="82627" y="939800"/>
                </a:cubicBezTo>
                <a:lnTo>
                  <a:pt x="63577" y="946150"/>
                </a:lnTo>
                <a:cubicBezTo>
                  <a:pt x="57227" y="952500"/>
                  <a:pt x="50276" y="958301"/>
                  <a:pt x="44527" y="965200"/>
                </a:cubicBezTo>
                <a:cubicBezTo>
                  <a:pt x="39641" y="971063"/>
                  <a:pt x="37786" y="979482"/>
                  <a:pt x="31827" y="984250"/>
                </a:cubicBezTo>
                <a:cubicBezTo>
                  <a:pt x="26600" y="988431"/>
                  <a:pt x="19127" y="988483"/>
                  <a:pt x="12777" y="990600"/>
                </a:cubicBezTo>
                <a:cubicBezTo>
                  <a:pt x="8544" y="1003300"/>
                  <a:pt x="-950" y="1015352"/>
                  <a:pt x="77" y="1028700"/>
                </a:cubicBezTo>
                <a:cubicBezTo>
                  <a:pt x="5006" y="1092773"/>
                  <a:pt x="-5179" y="1096141"/>
                  <a:pt x="19127" y="1136650"/>
                </a:cubicBezTo>
                <a:cubicBezTo>
                  <a:pt x="44601" y="1179106"/>
                  <a:pt x="31643" y="1170455"/>
                  <a:pt x="63577" y="1181100"/>
                </a:cubicBezTo>
                <a:cubicBezTo>
                  <a:pt x="88383" y="1230712"/>
                  <a:pt x="60461" y="1184334"/>
                  <a:pt x="101677" y="1225550"/>
                </a:cubicBezTo>
                <a:cubicBezTo>
                  <a:pt x="107073" y="1230946"/>
                  <a:pt x="108981" y="1239204"/>
                  <a:pt x="114377" y="1244600"/>
                </a:cubicBezTo>
                <a:cubicBezTo>
                  <a:pt x="119773" y="1249996"/>
                  <a:pt x="127217" y="1252864"/>
                  <a:pt x="133427" y="1257300"/>
                </a:cubicBezTo>
                <a:cubicBezTo>
                  <a:pt x="142039" y="1263451"/>
                  <a:pt x="149638" y="1271099"/>
                  <a:pt x="158827" y="1276350"/>
                </a:cubicBezTo>
                <a:cubicBezTo>
                  <a:pt x="164639" y="1279671"/>
                  <a:pt x="171610" y="1280350"/>
                  <a:pt x="177877" y="1282700"/>
                </a:cubicBezTo>
                <a:cubicBezTo>
                  <a:pt x="262760" y="1314531"/>
                  <a:pt x="164092" y="1280470"/>
                  <a:pt x="235027" y="1301750"/>
                </a:cubicBezTo>
                <a:cubicBezTo>
                  <a:pt x="247849" y="1305597"/>
                  <a:pt x="260212" y="1310928"/>
                  <a:pt x="273127" y="1314450"/>
                </a:cubicBezTo>
                <a:cubicBezTo>
                  <a:pt x="293555" y="1320021"/>
                  <a:pt x="330246" y="1324424"/>
                  <a:pt x="349327" y="1327150"/>
                </a:cubicBezTo>
                <a:lnTo>
                  <a:pt x="533477" y="1320800"/>
                </a:lnTo>
                <a:cubicBezTo>
                  <a:pt x="554721" y="1319711"/>
                  <a:pt x="576177" y="1318907"/>
                  <a:pt x="596977" y="1314450"/>
                </a:cubicBezTo>
                <a:cubicBezTo>
                  <a:pt x="644465" y="1304274"/>
                  <a:pt x="602349" y="1302239"/>
                  <a:pt x="641427" y="1282700"/>
                </a:cubicBezTo>
                <a:cubicBezTo>
                  <a:pt x="651080" y="1277873"/>
                  <a:pt x="662594" y="1278467"/>
                  <a:pt x="673177" y="1276350"/>
                </a:cubicBezTo>
                <a:cubicBezTo>
                  <a:pt x="679527" y="1270000"/>
                  <a:pt x="684755" y="1262281"/>
                  <a:pt x="692227" y="1257300"/>
                </a:cubicBezTo>
                <a:cubicBezTo>
                  <a:pt x="697796" y="1253587"/>
                  <a:pt x="705290" y="1253943"/>
                  <a:pt x="711277" y="1250950"/>
                </a:cubicBezTo>
                <a:cubicBezTo>
                  <a:pt x="718103" y="1247537"/>
                  <a:pt x="723501" y="1241663"/>
                  <a:pt x="730327" y="1238250"/>
                </a:cubicBezTo>
                <a:cubicBezTo>
                  <a:pt x="784271" y="1211278"/>
                  <a:pt x="695495" y="1276288"/>
                  <a:pt x="800177" y="1206500"/>
                </a:cubicBezTo>
                <a:cubicBezTo>
                  <a:pt x="840967" y="1179307"/>
                  <a:pt x="795353" y="1211515"/>
                  <a:pt x="844627" y="1168400"/>
                </a:cubicBezTo>
                <a:cubicBezTo>
                  <a:pt x="892950" y="1126117"/>
                  <a:pt x="847945" y="1176953"/>
                  <a:pt x="895427" y="1117600"/>
                </a:cubicBezTo>
                <a:cubicBezTo>
                  <a:pt x="899616" y="1100843"/>
                  <a:pt x="900444" y="1085429"/>
                  <a:pt x="914477" y="1073150"/>
                </a:cubicBezTo>
                <a:cubicBezTo>
                  <a:pt x="930082" y="1059496"/>
                  <a:pt x="957761" y="1044035"/>
                  <a:pt x="977977" y="1035050"/>
                </a:cubicBezTo>
                <a:cubicBezTo>
                  <a:pt x="988393" y="1030421"/>
                  <a:pt x="999311" y="1026979"/>
                  <a:pt x="1009727" y="1022350"/>
                </a:cubicBezTo>
                <a:cubicBezTo>
                  <a:pt x="1041026" y="1008439"/>
                  <a:pt x="1030126" y="1007383"/>
                  <a:pt x="1066877" y="1003300"/>
                </a:cubicBezTo>
                <a:cubicBezTo>
                  <a:pt x="1094306" y="1000252"/>
                  <a:pt x="1121910" y="999067"/>
                  <a:pt x="1149427" y="996950"/>
                </a:cubicBezTo>
                <a:cubicBezTo>
                  <a:pt x="1155777" y="992717"/>
                  <a:pt x="1161167" y="986443"/>
                  <a:pt x="1168477" y="984250"/>
                </a:cubicBezTo>
                <a:cubicBezTo>
                  <a:pt x="1179137" y="981052"/>
                  <a:pt x="1265624" y="972045"/>
                  <a:pt x="1270077" y="971550"/>
                </a:cubicBezTo>
                <a:lnTo>
                  <a:pt x="1816177" y="977900"/>
                </a:lnTo>
                <a:cubicBezTo>
                  <a:pt x="1858704" y="979104"/>
                  <a:pt x="1900924" y="985629"/>
                  <a:pt x="1943177" y="990600"/>
                </a:cubicBezTo>
                <a:cubicBezTo>
                  <a:pt x="1972906" y="994098"/>
                  <a:pt x="2002394" y="999428"/>
                  <a:pt x="2032077" y="1003300"/>
                </a:cubicBezTo>
                <a:cubicBezTo>
                  <a:pt x="2051083" y="1005779"/>
                  <a:pt x="2070177" y="1007533"/>
                  <a:pt x="2089227" y="1009650"/>
                </a:cubicBezTo>
                <a:cubicBezTo>
                  <a:pt x="2095577" y="1011767"/>
                  <a:pt x="2101841" y="1014161"/>
                  <a:pt x="2108277" y="1016000"/>
                </a:cubicBezTo>
                <a:cubicBezTo>
                  <a:pt x="2116668" y="1018398"/>
                  <a:pt x="2125475" y="1019368"/>
                  <a:pt x="2133677" y="1022350"/>
                </a:cubicBezTo>
                <a:cubicBezTo>
                  <a:pt x="2148827" y="1027859"/>
                  <a:pt x="2162834" y="1036302"/>
                  <a:pt x="2178127" y="1041400"/>
                </a:cubicBezTo>
                <a:cubicBezTo>
                  <a:pt x="2188366" y="1044813"/>
                  <a:pt x="2199341" y="1045409"/>
                  <a:pt x="2209877" y="1047750"/>
                </a:cubicBezTo>
                <a:cubicBezTo>
                  <a:pt x="2218396" y="1049643"/>
                  <a:pt x="2226886" y="1051702"/>
                  <a:pt x="2235277" y="1054100"/>
                </a:cubicBezTo>
                <a:cubicBezTo>
                  <a:pt x="2241713" y="1055939"/>
                  <a:pt x="2247869" y="1058689"/>
                  <a:pt x="2254327" y="1060450"/>
                </a:cubicBezTo>
                <a:cubicBezTo>
                  <a:pt x="2271166" y="1065043"/>
                  <a:pt x="2305127" y="1073150"/>
                  <a:pt x="2305127" y="1073150"/>
                </a:cubicBezTo>
                <a:cubicBezTo>
                  <a:pt x="2325135" y="1086488"/>
                  <a:pt x="2320982" y="1086133"/>
                  <a:pt x="2343227" y="1092200"/>
                </a:cubicBezTo>
                <a:cubicBezTo>
                  <a:pt x="2360066" y="1096793"/>
                  <a:pt x="2394027" y="1104900"/>
                  <a:pt x="2394027" y="1104900"/>
                </a:cubicBezTo>
                <a:cubicBezTo>
                  <a:pt x="2444580" y="1138602"/>
                  <a:pt x="2417017" y="1128141"/>
                  <a:pt x="2476577" y="1136650"/>
                </a:cubicBezTo>
                <a:cubicBezTo>
                  <a:pt x="2485044" y="1140883"/>
                  <a:pt x="2493758" y="1144654"/>
                  <a:pt x="2501977" y="1149350"/>
                </a:cubicBezTo>
                <a:cubicBezTo>
                  <a:pt x="2508603" y="1153136"/>
                  <a:pt x="2514201" y="1158637"/>
                  <a:pt x="2521027" y="1162050"/>
                </a:cubicBezTo>
                <a:cubicBezTo>
                  <a:pt x="2527014" y="1165043"/>
                  <a:pt x="2533727" y="1166283"/>
                  <a:pt x="2540077" y="1168400"/>
                </a:cubicBezTo>
                <a:cubicBezTo>
                  <a:pt x="2552777" y="1164167"/>
                  <a:pt x="2570751" y="1166839"/>
                  <a:pt x="2578177" y="1155700"/>
                </a:cubicBezTo>
                <a:cubicBezTo>
                  <a:pt x="2595858" y="1129178"/>
                  <a:pt x="2585481" y="1142046"/>
                  <a:pt x="2609927" y="1117600"/>
                </a:cubicBezTo>
                <a:cubicBezTo>
                  <a:pt x="2612044" y="1111250"/>
                  <a:pt x="2613284" y="1104537"/>
                  <a:pt x="2616277" y="1098550"/>
                </a:cubicBezTo>
                <a:cubicBezTo>
                  <a:pt x="2619690" y="1091724"/>
                  <a:pt x="2628977" y="1087132"/>
                  <a:pt x="2628977" y="1079500"/>
                </a:cubicBezTo>
                <a:cubicBezTo>
                  <a:pt x="2628977" y="983791"/>
                  <a:pt x="2625319" y="997777"/>
                  <a:pt x="2603577" y="939800"/>
                </a:cubicBezTo>
                <a:cubicBezTo>
                  <a:pt x="2601227" y="933533"/>
                  <a:pt x="2600478" y="926601"/>
                  <a:pt x="2597227" y="920750"/>
                </a:cubicBezTo>
                <a:cubicBezTo>
                  <a:pt x="2589814" y="907407"/>
                  <a:pt x="2580294" y="895350"/>
                  <a:pt x="2571827" y="882650"/>
                </a:cubicBezTo>
                <a:cubicBezTo>
                  <a:pt x="2527895" y="816752"/>
                  <a:pt x="2594766" y="918765"/>
                  <a:pt x="2546427" y="838200"/>
                </a:cubicBezTo>
                <a:cubicBezTo>
                  <a:pt x="2538574" y="825112"/>
                  <a:pt x="2521027" y="800100"/>
                  <a:pt x="2521027" y="800100"/>
                </a:cubicBezTo>
                <a:cubicBezTo>
                  <a:pt x="2518910" y="791633"/>
                  <a:pt x="2518580" y="782506"/>
                  <a:pt x="2514677" y="774700"/>
                </a:cubicBezTo>
                <a:cubicBezTo>
                  <a:pt x="2507851" y="761048"/>
                  <a:pt x="2489277" y="736600"/>
                  <a:pt x="2489277" y="736600"/>
                </a:cubicBezTo>
                <a:cubicBezTo>
                  <a:pt x="2479103" y="675558"/>
                  <a:pt x="2479341" y="701454"/>
                  <a:pt x="2495627" y="615950"/>
                </a:cubicBezTo>
                <a:cubicBezTo>
                  <a:pt x="2505328" y="565022"/>
                  <a:pt x="2500766" y="576492"/>
                  <a:pt x="2521027" y="546100"/>
                </a:cubicBezTo>
                <a:cubicBezTo>
                  <a:pt x="2523144" y="527050"/>
                  <a:pt x="2523067" y="507626"/>
                  <a:pt x="2527377" y="488950"/>
                </a:cubicBezTo>
                <a:cubicBezTo>
                  <a:pt x="2529506" y="479726"/>
                  <a:pt x="2536561" y="472339"/>
                  <a:pt x="2540077" y="463550"/>
                </a:cubicBezTo>
                <a:cubicBezTo>
                  <a:pt x="2562747" y="406875"/>
                  <a:pt x="2541043" y="443051"/>
                  <a:pt x="2565477" y="406400"/>
                </a:cubicBezTo>
                <a:cubicBezTo>
                  <a:pt x="2569710" y="389467"/>
                  <a:pt x="2579516" y="373003"/>
                  <a:pt x="2578177" y="355600"/>
                </a:cubicBezTo>
                <a:cubicBezTo>
                  <a:pt x="2576060" y="328083"/>
                  <a:pt x="2576364" y="300272"/>
                  <a:pt x="2571827" y="273050"/>
                </a:cubicBezTo>
                <a:cubicBezTo>
                  <a:pt x="2565938" y="237716"/>
                  <a:pt x="2559193" y="245615"/>
                  <a:pt x="2540077" y="222250"/>
                </a:cubicBezTo>
                <a:cubicBezTo>
                  <a:pt x="2526673" y="205868"/>
                  <a:pt x="2521630" y="179311"/>
                  <a:pt x="2501977" y="171450"/>
                </a:cubicBezTo>
                <a:cubicBezTo>
                  <a:pt x="2457798" y="153778"/>
                  <a:pt x="2481041" y="162355"/>
                  <a:pt x="2432127" y="146050"/>
                </a:cubicBezTo>
                <a:cubicBezTo>
                  <a:pt x="2425777" y="143933"/>
                  <a:pt x="2419743" y="140306"/>
                  <a:pt x="2413077" y="139700"/>
                </a:cubicBezTo>
                <a:cubicBezTo>
                  <a:pt x="2326232" y="131805"/>
                  <a:pt x="2366426" y="136250"/>
                  <a:pt x="2292427" y="127000"/>
                </a:cubicBezTo>
                <a:cubicBezTo>
                  <a:pt x="2239826" y="109466"/>
                  <a:pt x="2263903" y="116014"/>
                  <a:pt x="2159077" y="107950"/>
                </a:cubicBezTo>
                <a:cubicBezTo>
                  <a:pt x="1854406" y="84514"/>
                  <a:pt x="1994164" y="91964"/>
                  <a:pt x="1739977" y="82550"/>
                </a:cubicBezTo>
                <a:cubicBezTo>
                  <a:pt x="1712460" y="80433"/>
                  <a:pt x="1685016" y="76898"/>
                  <a:pt x="1657427" y="76200"/>
                </a:cubicBezTo>
                <a:cubicBezTo>
                  <a:pt x="1517756" y="72664"/>
                  <a:pt x="1377928" y="75510"/>
                  <a:pt x="1238327" y="69850"/>
                </a:cubicBezTo>
                <a:cubicBezTo>
                  <a:pt x="1220887" y="69143"/>
                  <a:pt x="1204534" y="61075"/>
                  <a:pt x="1187527" y="57150"/>
                </a:cubicBezTo>
                <a:cubicBezTo>
                  <a:pt x="1177010" y="54723"/>
                  <a:pt x="1166313" y="53141"/>
                  <a:pt x="1155777" y="50800"/>
                </a:cubicBezTo>
                <a:cubicBezTo>
                  <a:pt x="1147258" y="48907"/>
                  <a:pt x="1138935" y="46162"/>
                  <a:pt x="1130377" y="44450"/>
                </a:cubicBezTo>
                <a:cubicBezTo>
                  <a:pt x="1117752" y="41925"/>
                  <a:pt x="1092277" y="38100"/>
                  <a:pt x="1092277" y="38100"/>
                </a:cubicBezTo>
              </a:path>
            </a:pathLst>
          </a:custGeom>
          <a:no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9978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P spid="29" grpId="0" animBg="1"/>
      <p:bldP spid="30" grpId="0" animBg="1"/>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0" y="16934"/>
            <a:ext cx="9144000" cy="4626907"/>
          </a:xfrm>
          <a:prstGeom prst="rect">
            <a:avLst/>
          </a:prstGeom>
        </p:spPr>
        <p:txBody>
          <a:bodyPr wrap="square">
            <a:spAutoFit/>
          </a:bodyPr>
          <a:lstStyle/>
          <a:p>
            <a:pPr algn="ctr"/>
            <a:endParaRPr lang="en-US" sz="2800" baseline="30000" dirty="0" smtClean="0">
              <a:latin typeface="Times New Roman"/>
              <a:cs typeface="Times New Roman"/>
            </a:endParaRPr>
          </a:p>
          <a:p>
            <a:pPr algn="ctr"/>
            <a:r>
              <a:rPr lang="en-US" sz="2800" b="1" dirty="0" smtClean="0">
                <a:latin typeface="Times New Roman"/>
                <a:cs typeface="Times New Roman"/>
              </a:rPr>
              <a:t>Conversion to Emission (Kaiser et al. 2012)</a:t>
            </a:r>
          </a:p>
          <a:p>
            <a:pPr algn="ctr"/>
            <a:endParaRPr lang="en-US" sz="4000" b="1" dirty="0" smtClean="0">
              <a:latin typeface="Times New Roman"/>
              <a:cs typeface="Times New Roman"/>
            </a:endParaRPr>
          </a:p>
          <a:p>
            <a:pPr algn="ctr"/>
            <a:r>
              <a:rPr lang="en-US" sz="4000" b="1" baseline="30000" dirty="0" smtClean="0">
                <a:latin typeface="Times New Roman"/>
                <a:cs typeface="Times New Roman"/>
              </a:rPr>
              <a:t>Emission </a:t>
            </a:r>
            <a:r>
              <a:rPr lang="en-US" sz="4000" b="1" baseline="30000" dirty="0" err="1" smtClean="0">
                <a:latin typeface="Times New Roman"/>
                <a:cs typeface="Times New Roman"/>
              </a:rPr>
              <a:t>rate</a:t>
            </a:r>
            <a:r>
              <a:rPr lang="en-US" sz="4000" b="1" baseline="-25000" dirty="0" err="1" smtClean="0">
                <a:latin typeface="Times New Roman"/>
                <a:cs typeface="Times New Roman"/>
              </a:rPr>
              <a:t>i</a:t>
            </a:r>
            <a:r>
              <a:rPr lang="en-US" sz="4000" b="1" baseline="-25000" dirty="0" err="1">
                <a:latin typeface="Times New Roman"/>
                <a:cs typeface="Times New Roman"/>
              </a:rPr>
              <a:t>,</a:t>
            </a:r>
            <a:r>
              <a:rPr lang="en-US" sz="4000" b="1" baseline="-25000" dirty="0" err="1" smtClean="0">
                <a:latin typeface="Times New Roman"/>
                <a:cs typeface="Times New Roman"/>
              </a:rPr>
              <a:t>k</a:t>
            </a:r>
            <a:r>
              <a:rPr lang="en-US" sz="4000" b="1" baseline="-25000" dirty="0">
                <a:latin typeface="Times New Roman"/>
                <a:cs typeface="Times New Roman"/>
              </a:rPr>
              <a:t> </a:t>
            </a:r>
            <a:r>
              <a:rPr lang="en-US" sz="4000" baseline="30000" dirty="0" smtClean="0">
                <a:latin typeface="Times New Roman"/>
                <a:cs typeface="Times New Roman"/>
              </a:rPr>
              <a:t>(kg/s) </a:t>
            </a:r>
            <a:r>
              <a:rPr lang="en-US" sz="4000" b="1" baseline="30000" dirty="0" smtClean="0">
                <a:latin typeface="Times New Roman"/>
                <a:cs typeface="Times New Roman"/>
              </a:rPr>
              <a:t>=</a:t>
            </a:r>
            <a:r>
              <a:rPr lang="en-US" sz="4000" b="1" dirty="0" smtClean="0">
                <a:latin typeface="Times New Roman"/>
                <a:cs typeface="Times New Roman"/>
              </a:rPr>
              <a:t> </a:t>
            </a:r>
            <a:r>
              <a:rPr lang="en-US" sz="4000" b="1" baseline="30000" dirty="0" err="1" smtClean="0">
                <a:latin typeface="Times New Roman"/>
                <a:cs typeface="Times New Roman"/>
              </a:rPr>
              <a:t>ß</a:t>
            </a:r>
            <a:r>
              <a:rPr lang="en-US" sz="4000" b="1" baseline="-25000" dirty="0" err="1">
                <a:latin typeface="Times New Roman"/>
                <a:cs typeface="Times New Roman"/>
              </a:rPr>
              <a:t>k</a:t>
            </a:r>
            <a:r>
              <a:rPr lang="en-US" sz="4000" b="1" baseline="30000" dirty="0" smtClean="0">
                <a:latin typeface="Times New Roman"/>
                <a:cs typeface="Times New Roman"/>
              </a:rPr>
              <a:t> </a:t>
            </a:r>
            <a:r>
              <a:rPr lang="en-US" sz="4000" b="1" baseline="30000" dirty="0">
                <a:latin typeface="Times New Roman"/>
                <a:cs typeface="Times New Roman"/>
              </a:rPr>
              <a:t>* </a:t>
            </a:r>
            <a:r>
              <a:rPr lang="en-US" sz="4000" b="1" baseline="30000" dirty="0" smtClean="0">
                <a:latin typeface="Times New Roman"/>
                <a:cs typeface="Times New Roman"/>
              </a:rPr>
              <a:t>FRP </a:t>
            </a:r>
            <a:r>
              <a:rPr lang="en-US" sz="4000" baseline="30000" dirty="0" smtClean="0">
                <a:latin typeface="Times New Roman"/>
                <a:cs typeface="Times New Roman"/>
              </a:rPr>
              <a:t>(MW)</a:t>
            </a:r>
            <a:r>
              <a:rPr lang="en-US" sz="4000" b="1" baseline="30000" dirty="0" smtClean="0">
                <a:latin typeface="Times New Roman"/>
                <a:cs typeface="Times New Roman"/>
              </a:rPr>
              <a:t>* </a:t>
            </a:r>
            <a:r>
              <a:rPr lang="en-US" sz="4000" b="1" baseline="30000" dirty="0" err="1" smtClean="0">
                <a:latin typeface="Times New Roman"/>
                <a:cs typeface="Times New Roman"/>
              </a:rPr>
              <a:t>Ef</a:t>
            </a:r>
            <a:r>
              <a:rPr lang="en-US" sz="4000" b="1" baseline="-25000" dirty="0" err="1" smtClean="0">
                <a:latin typeface="Times New Roman"/>
                <a:cs typeface="Times New Roman"/>
              </a:rPr>
              <a:t>i</a:t>
            </a:r>
            <a:r>
              <a:rPr lang="en-US" sz="4000" b="1" baseline="-25000" dirty="0" err="1">
                <a:latin typeface="Times New Roman"/>
                <a:cs typeface="Times New Roman"/>
              </a:rPr>
              <a:t>,</a:t>
            </a:r>
            <a:r>
              <a:rPr lang="en-US" sz="4000" b="1" baseline="-25000" dirty="0" err="1" smtClean="0">
                <a:latin typeface="Times New Roman"/>
                <a:cs typeface="Times New Roman"/>
              </a:rPr>
              <a:t>k</a:t>
            </a:r>
            <a:r>
              <a:rPr lang="en-US" sz="4000" baseline="30000" dirty="0">
                <a:latin typeface="Times New Roman"/>
                <a:cs typeface="Times New Roman"/>
              </a:rPr>
              <a:t>(g/kg)</a:t>
            </a:r>
            <a:endParaRPr lang="en-US" sz="4000" baseline="-25000" dirty="0" smtClean="0">
              <a:latin typeface="Times New Roman"/>
              <a:cs typeface="Times New Roman"/>
            </a:endParaRPr>
          </a:p>
          <a:p>
            <a:pPr algn="ctr"/>
            <a:endParaRPr lang="en-US" sz="2400" baseline="-25000" dirty="0" smtClean="0">
              <a:latin typeface="Times New Roman"/>
              <a:cs typeface="Times New Roman"/>
            </a:endParaRPr>
          </a:p>
          <a:p>
            <a:r>
              <a:rPr lang="en-US" sz="2400" b="1" dirty="0">
                <a:latin typeface="Times New Roman"/>
                <a:cs typeface="Times New Roman"/>
              </a:rPr>
              <a:t>Emission </a:t>
            </a:r>
            <a:r>
              <a:rPr lang="en-US" sz="2400" b="1" dirty="0" err="1">
                <a:latin typeface="Times New Roman"/>
                <a:cs typeface="Times New Roman"/>
              </a:rPr>
              <a:t>rate</a:t>
            </a:r>
            <a:r>
              <a:rPr lang="en-US" sz="2400" b="1" baseline="-25000" dirty="0" err="1">
                <a:latin typeface="Times New Roman"/>
                <a:cs typeface="Times New Roman"/>
              </a:rPr>
              <a:t>i,</a:t>
            </a:r>
            <a:r>
              <a:rPr lang="en-US" sz="2400" b="1" baseline="-25000" dirty="0" err="1" smtClean="0">
                <a:latin typeface="Times New Roman"/>
                <a:cs typeface="Times New Roman"/>
              </a:rPr>
              <a:t>k</a:t>
            </a:r>
            <a:r>
              <a:rPr lang="en-US" sz="2400" b="1" baseline="-25000" dirty="0" smtClean="0">
                <a:latin typeface="Times New Roman"/>
                <a:cs typeface="Times New Roman"/>
              </a:rPr>
              <a:t> </a:t>
            </a:r>
            <a:r>
              <a:rPr lang="en-US" sz="2400" dirty="0" smtClean="0">
                <a:latin typeface="Times New Roman"/>
                <a:cs typeface="Times New Roman"/>
              </a:rPr>
              <a:t>: </a:t>
            </a:r>
            <a:r>
              <a:rPr lang="en-US" sz="2400" dirty="0">
                <a:latin typeface="Times New Roman"/>
                <a:cs typeface="Times New Roman"/>
              </a:rPr>
              <a:t>emission </a:t>
            </a:r>
            <a:r>
              <a:rPr lang="en-US" sz="2400" dirty="0" smtClean="0">
                <a:latin typeface="Times New Roman"/>
                <a:cs typeface="Times New Roman"/>
              </a:rPr>
              <a:t>rate </a:t>
            </a:r>
            <a:r>
              <a:rPr lang="en-US" sz="2400" dirty="0">
                <a:latin typeface="Times New Roman"/>
                <a:cs typeface="Times New Roman"/>
              </a:rPr>
              <a:t>for species </a:t>
            </a:r>
            <a:r>
              <a:rPr lang="en-US" sz="2400" dirty="0" err="1">
                <a:latin typeface="Times New Roman"/>
                <a:cs typeface="Times New Roman"/>
              </a:rPr>
              <a:t>i</a:t>
            </a:r>
            <a:r>
              <a:rPr lang="en-US" sz="2400" dirty="0">
                <a:latin typeface="Times New Roman"/>
                <a:cs typeface="Times New Roman"/>
              </a:rPr>
              <a:t>  and for land cover class </a:t>
            </a:r>
            <a:r>
              <a:rPr lang="en-US" sz="2400" dirty="0" smtClean="0">
                <a:latin typeface="Times New Roman"/>
                <a:cs typeface="Times New Roman"/>
              </a:rPr>
              <a:t>k</a:t>
            </a:r>
            <a:endParaRPr lang="en-US" sz="2400" dirty="0">
              <a:latin typeface="Times New Roman"/>
              <a:cs typeface="Times New Roman"/>
            </a:endParaRPr>
          </a:p>
          <a:p>
            <a:r>
              <a:rPr lang="en-US" sz="2400" b="1" dirty="0" err="1" smtClean="0">
                <a:latin typeface="Times New Roman"/>
                <a:cs typeface="Times New Roman"/>
              </a:rPr>
              <a:t>ß</a:t>
            </a:r>
            <a:r>
              <a:rPr lang="en-US" sz="2400" b="1" baseline="-25000" dirty="0" err="1">
                <a:latin typeface="Times New Roman"/>
                <a:cs typeface="Times New Roman"/>
              </a:rPr>
              <a:t>k</a:t>
            </a:r>
            <a:r>
              <a:rPr lang="en-US" sz="2400" dirty="0" smtClean="0">
                <a:latin typeface="Times New Roman"/>
                <a:cs typeface="Times New Roman"/>
              </a:rPr>
              <a:t> : conversion </a:t>
            </a:r>
            <a:r>
              <a:rPr lang="en-US" sz="2400" dirty="0">
                <a:latin typeface="Times New Roman"/>
                <a:cs typeface="Times New Roman"/>
              </a:rPr>
              <a:t>factor </a:t>
            </a:r>
            <a:r>
              <a:rPr lang="en-US" sz="2400" dirty="0" smtClean="0">
                <a:latin typeface="Times New Roman"/>
                <a:cs typeface="Times New Roman"/>
              </a:rPr>
              <a:t>for land cover class k</a:t>
            </a:r>
            <a:endParaRPr lang="en-US" sz="2400" dirty="0">
              <a:latin typeface="Times New Roman"/>
              <a:cs typeface="Times New Roman"/>
            </a:endParaRPr>
          </a:p>
          <a:p>
            <a:r>
              <a:rPr lang="en-US" sz="2400" b="1" dirty="0" smtClean="0">
                <a:latin typeface="Times New Roman"/>
                <a:cs typeface="Times New Roman"/>
              </a:rPr>
              <a:t>FRP</a:t>
            </a:r>
            <a:r>
              <a:rPr lang="en-US" sz="2400" dirty="0" smtClean="0">
                <a:latin typeface="Times New Roman"/>
                <a:cs typeface="Times New Roman"/>
              </a:rPr>
              <a:t> : Fire Radiative Power</a:t>
            </a:r>
            <a:endParaRPr lang="en-US" sz="2400" dirty="0">
              <a:latin typeface="Times New Roman"/>
              <a:cs typeface="Times New Roman"/>
            </a:endParaRPr>
          </a:p>
          <a:p>
            <a:r>
              <a:rPr lang="en-US" sz="2400" b="1" dirty="0" err="1" smtClean="0">
                <a:latin typeface="Times New Roman"/>
                <a:cs typeface="Times New Roman"/>
              </a:rPr>
              <a:t>Ef</a:t>
            </a:r>
            <a:r>
              <a:rPr lang="en-US" sz="2400" b="1" baseline="-25000" dirty="0" err="1" smtClean="0">
                <a:latin typeface="Times New Roman"/>
                <a:cs typeface="Times New Roman"/>
              </a:rPr>
              <a:t>i</a:t>
            </a:r>
            <a:r>
              <a:rPr lang="en-US" sz="2400" b="1" baseline="-25000" dirty="0" err="1">
                <a:latin typeface="Times New Roman"/>
                <a:cs typeface="Times New Roman"/>
              </a:rPr>
              <a:t>,</a:t>
            </a:r>
            <a:r>
              <a:rPr lang="en-US" sz="2400" b="1" baseline="-25000" dirty="0" err="1" smtClean="0">
                <a:latin typeface="Times New Roman"/>
                <a:cs typeface="Times New Roman"/>
              </a:rPr>
              <a:t>k</a:t>
            </a:r>
            <a:r>
              <a:rPr lang="en-US" sz="2400" b="1" baseline="-25000" dirty="0" smtClean="0">
                <a:latin typeface="Times New Roman"/>
                <a:cs typeface="Times New Roman"/>
              </a:rPr>
              <a:t> </a:t>
            </a:r>
            <a:r>
              <a:rPr lang="en-US" sz="2400" dirty="0" smtClean="0">
                <a:latin typeface="Times New Roman"/>
                <a:cs typeface="Times New Roman"/>
              </a:rPr>
              <a:t>: emission </a:t>
            </a:r>
            <a:r>
              <a:rPr lang="en-US" sz="2400" dirty="0">
                <a:latin typeface="Times New Roman"/>
                <a:cs typeface="Times New Roman"/>
              </a:rPr>
              <a:t>factor for species </a:t>
            </a:r>
            <a:r>
              <a:rPr lang="en-US" sz="2400" dirty="0" err="1">
                <a:latin typeface="Times New Roman"/>
                <a:cs typeface="Times New Roman"/>
              </a:rPr>
              <a:t>i</a:t>
            </a:r>
            <a:r>
              <a:rPr lang="en-US" sz="2400" dirty="0">
                <a:latin typeface="Times New Roman"/>
                <a:cs typeface="Times New Roman"/>
              </a:rPr>
              <a:t> </a:t>
            </a:r>
            <a:r>
              <a:rPr lang="en-US" sz="2400" dirty="0" smtClean="0">
                <a:latin typeface="Times New Roman"/>
                <a:cs typeface="Times New Roman"/>
              </a:rPr>
              <a:t> and </a:t>
            </a:r>
            <a:r>
              <a:rPr lang="en-US" sz="2400" dirty="0">
                <a:latin typeface="Times New Roman"/>
                <a:cs typeface="Times New Roman"/>
              </a:rPr>
              <a:t>for land cover class </a:t>
            </a:r>
            <a:r>
              <a:rPr lang="en-US" sz="2400" dirty="0" smtClean="0">
                <a:latin typeface="Times New Roman"/>
                <a:cs typeface="Times New Roman"/>
              </a:rPr>
              <a:t>k</a:t>
            </a:r>
            <a:endParaRPr lang="en-US" sz="2400" baseline="30000" dirty="0" smtClean="0">
              <a:latin typeface="Times New Roman"/>
              <a:cs typeface="Times New Roman"/>
            </a:endParaRPr>
          </a:p>
          <a:p>
            <a:pPr algn="ctr"/>
            <a:endParaRPr lang="en-US" sz="2800" baseline="30000" dirty="0" smtClean="0">
              <a:latin typeface="Times New Roman"/>
              <a:cs typeface="Times New Roman"/>
            </a:endParaRPr>
          </a:p>
          <a:p>
            <a:pPr algn="ctr"/>
            <a:endParaRPr lang="en-US" sz="2800" baseline="30000" dirty="0" smtClean="0">
              <a:latin typeface="Times New Roman"/>
              <a:cs typeface="Times New Roman"/>
            </a:endParaRPr>
          </a:p>
          <a:p>
            <a:pPr algn="ctr"/>
            <a:endParaRPr lang="en-US" sz="2800" baseline="30000" dirty="0">
              <a:latin typeface="Times New Roman"/>
              <a:cs typeface="Times New Roman"/>
            </a:endParaRPr>
          </a:p>
        </p:txBody>
      </p:sp>
      <p:pic>
        <p:nvPicPr>
          <p:cNvPr id="5" name="Picture 4" descr="Picture 2.png"/>
          <p:cNvPicPr>
            <a:picLocks noChangeAspect="1"/>
          </p:cNvPicPr>
          <p:nvPr/>
        </p:nvPicPr>
        <p:blipFill rotWithShape="1">
          <a:blip r:embed="rId3"/>
          <a:srcRect l="4498" t="37470" r="1730" b="15668"/>
          <a:stretch/>
        </p:blipFill>
        <p:spPr>
          <a:xfrm>
            <a:off x="0" y="3949701"/>
            <a:ext cx="3680252" cy="2578100"/>
          </a:xfrm>
          <a:prstGeom prst="rect">
            <a:avLst/>
          </a:prstGeom>
        </p:spPr>
      </p:pic>
      <p:pic>
        <p:nvPicPr>
          <p:cNvPr id="6" name="Picture 5"/>
          <p:cNvPicPr>
            <a:picLocks noChangeAspect="1"/>
          </p:cNvPicPr>
          <p:nvPr/>
        </p:nvPicPr>
        <p:blipFill rotWithShape="1">
          <a:blip r:embed="rId4">
            <a:duotone>
              <a:prstClr val="black"/>
              <a:srgbClr val="FFEE86">
                <a:tint val="45000"/>
                <a:satMod val="400000"/>
              </a:srgbClr>
            </a:duotone>
          </a:blip>
          <a:srcRect l="27926" t="13889" r="29213" b="79889"/>
          <a:stretch/>
        </p:blipFill>
        <p:spPr>
          <a:xfrm>
            <a:off x="3543300" y="3712158"/>
            <a:ext cx="5600700" cy="1072554"/>
          </a:xfrm>
          <a:prstGeom prst="rect">
            <a:avLst/>
          </a:prstGeom>
          <a:ln w="28575" cmpd="sng">
            <a:noFill/>
          </a:ln>
        </p:spPr>
      </p:pic>
      <p:sp>
        <p:nvSpPr>
          <p:cNvPr id="31" name="Freeform 30"/>
          <p:cNvSpPr/>
          <p:nvPr/>
        </p:nvSpPr>
        <p:spPr>
          <a:xfrm>
            <a:off x="4076700" y="1028700"/>
            <a:ext cx="819094" cy="1188929"/>
          </a:xfrm>
          <a:custGeom>
            <a:avLst/>
            <a:gdLst>
              <a:gd name="connsiteX0" fmla="*/ 317500 w 819094"/>
              <a:gd name="connsiteY0" fmla="*/ 63500 h 1188929"/>
              <a:gd name="connsiteX1" fmla="*/ 127000 w 819094"/>
              <a:gd name="connsiteY1" fmla="*/ 622300 h 1188929"/>
              <a:gd name="connsiteX2" fmla="*/ 266700 w 819094"/>
              <a:gd name="connsiteY2" fmla="*/ 1079500 h 1188929"/>
              <a:gd name="connsiteX3" fmla="*/ 787400 w 819094"/>
              <a:gd name="connsiteY3" fmla="*/ 1168400 h 1188929"/>
              <a:gd name="connsiteX4" fmla="*/ 749300 w 819094"/>
              <a:gd name="connsiteY4" fmla="*/ 774700 h 1188929"/>
              <a:gd name="connsiteX5" fmla="*/ 647700 w 819094"/>
              <a:gd name="connsiteY5" fmla="*/ 444500 h 1188929"/>
              <a:gd name="connsiteX6" fmla="*/ 469900 w 819094"/>
              <a:gd name="connsiteY6" fmla="*/ 228600 h 1188929"/>
              <a:gd name="connsiteX7" fmla="*/ 0 w 819094"/>
              <a:gd name="connsiteY7" fmla="*/ 0 h 11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094" h="1188929">
                <a:moveTo>
                  <a:pt x="317500" y="63500"/>
                </a:moveTo>
                <a:cubicBezTo>
                  <a:pt x="226483" y="258233"/>
                  <a:pt x="135467" y="452967"/>
                  <a:pt x="127000" y="622300"/>
                </a:cubicBezTo>
                <a:cubicBezTo>
                  <a:pt x="118533" y="791633"/>
                  <a:pt x="156633" y="988483"/>
                  <a:pt x="266700" y="1079500"/>
                </a:cubicBezTo>
                <a:cubicBezTo>
                  <a:pt x="376767" y="1170517"/>
                  <a:pt x="706967" y="1219200"/>
                  <a:pt x="787400" y="1168400"/>
                </a:cubicBezTo>
                <a:cubicBezTo>
                  <a:pt x="867833" y="1117600"/>
                  <a:pt x="772583" y="895350"/>
                  <a:pt x="749300" y="774700"/>
                </a:cubicBezTo>
                <a:cubicBezTo>
                  <a:pt x="726017" y="654050"/>
                  <a:pt x="694267" y="535517"/>
                  <a:pt x="647700" y="444500"/>
                </a:cubicBezTo>
                <a:cubicBezTo>
                  <a:pt x="601133" y="353483"/>
                  <a:pt x="577850" y="302683"/>
                  <a:pt x="469900" y="228600"/>
                </a:cubicBezTo>
                <a:cubicBezTo>
                  <a:pt x="361950" y="154517"/>
                  <a:pt x="0" y="0"/>
                  <a:pt x="0" y="0"/>
                </a:cubicBezTo>
              </a:path>
            </a:pathLst>
          </a:custGeom>
          <a:noFill/>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00"/>
              </a:solidFill>
            </a:endParaRPr>
          </a:p>
        </p:txBody>
      </p:sp>
      <p:sp>
        <p:nvSpPr>
          <p:cNvPr id="33" name="Freeform 32"/>
          <p:cNvSpPr/>
          <p:nvPr/>
        </p:nvSpPr>
        <p:spPr>
          <a:xfrm>
            <a:off x="6884975" y="914400"/>
            <a:ext cx="2035578" cy="1334432"/>
          </a:xfrm>
          <a:custGeom>
            <a:avLst/>
            <a:gdLst>
              <a:gd name="connsiteX0" fmla="*/ 1116025 w 2035578"/>
              <a:gd name="connsiteY0" fmla="*/ 50800 h 1334432"/>
              <a:gd name="connsiteX1" fmla="*/ 315925 w 2035578"/>
              <a:gd name="connsiteY1" fmla="*/ 165100 h 1334432"/>
              <a:gd name="connsiteX2" fmla="*/ 36525 w 2035578"/>
              <a:gd name="connsiteY2" fmla="*/ 469900 h 1334432"/>
              <a:gd name="connsiteX3" fmla="*/ 61925 w 2035578"/>
              <a:gd name="connsiteY3" fmla="*/ 1016000 h 1334432"/>
              <a:gd name="connsiteX4" fmla="*/ 569925 w 2035578"/>
              <a:gd name="connsiteY4" fmla="*/ 1270000 h 1334432"/>
              <a:gd name="connsiteX5" fmla="*/ 1370025 w 2035578"/>
              <a:gd name="connsiteY5" fmla="*/ 1320800 h 1334432"/>
              <a:gd name="connsiteX6" fmla="*/ 1776425 w 2035578"/>
              <a:gd name="connsiteY6" fmla="*/ 1066800 h 1334432"/>
              <a:gd name="connsiteX7" fmla="*/ 2030425 w 2035578"/>
              <a:gd name="connsiteY7" fmla="*/ 787400 h 1334432"/>
              <a:gd name="connsiteX8" fmla="*/ 1547825 w 2035578"/>
              <a:gd name="connsiteY8" fmla="*/ 368300 h 1334432"/>
              <a:gd name="connsiteX9" fmla="*/ 912825 w 2035578"/>
              <a:gd name="connsiteY9" fmla="*/ 114300 h 1334432"/>
              <a:gd name="connsiteX10" fmla="*/ 252425 w 2035578"/>
              <a:gd name="connsiteY10" fmla="*/ 0 h 1334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35578" h="1334432">
                <a:moveTo>
                  <a:pt x="1116025" y="50800"/>
                </a:moveTo>
                <a:cubicBezTo>
                  <a:pt x="805933" y="73025"/>
                  <a:pt x="495842" y="95250"/>
                  <a:pt x="315925" y="165100"/>
                </a:cubicBezTo>
                <a:cubicBezTo>
                  <a:pt x="136008" y="234950"/>
                  <a:pt x="78858" y="328083"/>
                  <a:pt x="36525" y="469900"/>
                </a:cubicBezTo>
                <a:cubicBezTo>
                  <a:pt x="-5808" y="611717"/>
                  <a:pt x="-26975" y="882650"/>
                  <a:pt x="61925" y="1016000"/>
                </a:cubicBezTo>
                <a:cubicBezTo>
                  <a:pt x="150825" y="1149350"/>
                  <a:pt x="351908" y="1219200"/>
                  <a:pt x="569925" y="1270000"/>
                </a:cubicBezTo>
                <a:cubicBezTo>
                  <a:pt x="787942" y="1320800"/>
                  <a:pt x="1168942" y="1354667"/>
                  <a:pt x="1370025" y="1320800"/>
                </a:cubicBezTo>
                <a:cubicBezTo>
                  <a:pt x="1571108" y="1286933"/>
                  <a:pt x="1666358" y="1155700"/>
                  <a:pt x="1776425" y="1066800"/>
                </a:cubicBezTo>
                <a:cubicBezTo>
                  <a:pt x="1886492" y="977900"/>
                  <a:pt x="2068525" y="903817"/>
                  <a:pt x="2030425" y="787400"/>
                </a:cubicBezTo>
                <a:cubicBezTo>
                  <a:pt x="1992325" y="670983"/>
                  <a:pt x="1734091" y="480483"/>
                  <a:pt x="1547825" y="368300"/>
                </a:cubicBezTo>
                <a:cubicBezTo>
                  <a:pt x="1361559" y="256117"/>
                  <a:pt x="1128725" y="175683"/>
                  <a:pt x="912825" y="114300"/>
                </a:cubicBezTo>
                <a:cubicBezTo>
                  <a:pt x="696925" y="52917"/>
                  <a:pt x="252425" y="0"/>
                  <a:pt x="252425" y="0"/>
                </a:cubicBezTo>
              </a:path>
            </a:pathLst>
          </a:custGeom>
          <a:no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4" name="Picture 3" descr="Picture 2.png"/>
          <p:cNvPicPr>
            <a:picLocks noChangeAspect="1"/>
          </p:cNvPicPr>
          <p:nvPr/>
        </p:nvPicPr>
        <p:blipFill rotWithShape="1">
          <a:blip r:embed="rId3"/>
          <a:srcRect l="6745" t="1905" r="21407" b="65040"/>
          <a:stretch/>
        </p:blipFill>
        <p:spPr>
          <a:xfrm>
            <a:off x="3581400" y="4797411"/>
            <a:ext cx="3111500" cy="2006601"/>
          </a:xfrm>
          <a:prstGeom prst="rect">
            <a:avLst/>
          </a:prstGeom>
        </p:spPr>
      </p:pic>
      <p:sp>
        <p:nvSpPr>
          <p:cNvPr id="38" name="Freeform 37"/>
          <p:cNvSpPr/>
          <p:nvPr/>
        </p:nvSpPr>
        <p:spPr>
          <a:xfrm>
            <a:off x="-39507" y="2146300"/>
            <a:ext cx="6786576" cy="4610100"/>
          </a:xfrm>
          <a:custGeom>
            <a:avLst/>
            <a:gdLst>
              <a:gd name="connsiteX0" fmla="*/ 4382907 w 6786576"/>
              <a:gd name="connsiteY0" fmla="*/ 0 h 4610100"/>
              <a:gd name="connsiteX1" fmla="*/ 4319407 w 6786576"/>
              <a:gd name="connsiteY1" fmla="*/ 76200 h 4610100"/>
              <a:gd name="connsiteX2" fmla="*/ 4255907 w 6786576"/>
              <a:gd name="connsiteY2" fmla="*/ 152400 h 4610100"/>
              <a:gd name="connsiteX3" fmla="*/ 4243207 w 6786576"/>
              <a:gd name="connsiteY3" fmla="*/ 190500 h 4610100"/>
              <a:gd name="connsiteX4" fmla="*/ 4205107 w 6786576"/>
              <a:gd name="connsiteY4" fmla="*/ 241300 h 4610100"/>
              <a:gd name="connsiteX5" fmla="*/ 4179707 w 6786576"/>
              <a:gd name="connsiteY5" fmla="*/ 279400 h 4610100"/>
              <a:gd name="connsiteX6" fmla="*/ 4141607 w 6786576"/>
              <a:gd name="connsiteY6" fmla="*/ 304800 h 4610100"/>
              <a:gd name="connsiteX7" fmla="*/ 4116207 w 6786576"/>
              <a:gd name="connsiteY7" fmla="*/ 355600 h 4610100"/>
              <a:gd name="connsiteX8" fmla="*/ 4001907 w 6786576"/>
              <a:gd name="connsiteY8" fmla="*/ 431800 h 4610100"/>
              <a:gd name="connsiteX9" fmla="*/ 3963807 w 6786576"/>
              <a:gd name="connsiteY9" fmla="*/ 457200 h 4610100"/>
              <a:gd name="connsiteX10" fmla="*/ 3900307 w 6786576"/>
              <a:gd name="connsiteY10" fmla="*/ 482600 h 4610100"/>
              <a:gd name="connsiteX11" fmla="*/ 3849507 w 6786576"/>
              <a:gd name="connsiteY11" fmla="*/ 508000 h 4610100"/>
              <a:gd name="connsiteX12" fmla="*/ 3773307 w 6786576"/>
              <a:gd name="connsiteY12" fmla="*/ 584200 h 4610100"/>
              <a:gd name="connsiteX13" fmla="*/ 3697107 w 6786576"/>
              <a:gd name="connsiteY13" fmla="*/ 660400 h 4610100"/>
              <a:gd name="connsiteX14" fmla="*/ 3659007 w 6786576"/>
              <a:gd name="connsiteY14" fmla="*/ 711200 h 4610100"/>
              <a:gd name="connsiteX15" fmla="*/ 3633607 w 6786576"/>
              <a:gd name="connsiteY15" fmla="*/ 749300 h 4610100"/>
              <a:gd name="connsiteX16" fmla="*/ 3595507 w 6786576"/>
              <a:gd name="connsiteY16" fmla="*/ 787400 h 4610100"/>
              <a:gd name="connsiteX17" fmla="*/ 3532007 w 6786576"/>
              <a:gd name="connsiteY17" fmla="*/ 927100 h 4610100"/>
              <a:gd name="connsiteX18" fmla="*/ 3493907 w 6786576"/>
              <a:gd name="connsiteY18" fmla="*/ 965200 h 4610100"/>
              <a:gd name="connsiteX19" fmla="*/ 3455807 w 6786576"/>
              <a:gd name="connsiteY19" fmla="*/ 1041400 h 4610100"/>
              <a:gd name="connsiteX20" fmla="*/ 3443107 w 6786576"/>
              <a:gd name="connsiteY20" fmla="*/ 1079500 h 4610100"/>
              <a:gd name="connsiteX21" fmla="*/ 3417707 w 6786576"/>
              <a:gd name="connsiteY21" fmla="*/ 1117600 h 4610100"/>
              <a:gd name="connsiteX22" fmla="*/ 3379607 w 6786576"/>
              <a:gd name="connsiteY22" fmla="*/ 1181100 h 4610100"/>
              <a:gd name="connsiteX23" fmla="*/ 3354207 w 6786576"/>
              <a:gd name="connsiteY23" fmla="*/ 1244600 h 4610100"/>
              <a:gd name="connsiteX24" fmla="*/ 3303407 w 6786576"/>
              <a:gd name="connsiteY24" fmla="*/ 1346200 h 4610100"/>
              <a:gd name="connsiteX25" fmla="*/ 3278007 w 6786576"/>
              <a:gd name="connsiteY25" fmla="*/ 1435100 h 4610100"/>
              <a:gd name="connsiteX26" fmla="*/ 3239907 w 6786576"/>
              <a:gd name="connsiteY26" fmla="*/ 1676400 h 4610100"/>
              <a:gd name="connsiteX27" fmla="*/ 3201807 w 6786576"/>
              <a:gd name="connsiteY27" fmla="*/ 1714500 h 4610100"/>
              <a:gd name="connsiteX28" fmla="*/ 3125607 w 6786576"/>
              <a:gd name="connsiteY28" fmla="*/ 1739900 h 4610100"/>
              <a:gd name="connsiteX29" fmla="*/ 2985907 w 6786576"/>
              <a:gd name="connsiteY29" fmla="*/ 1765300 h 4610100"/>
              <a:gd name="connsiteX30" fmla="*/ 344307 w 6786576"/>
              <a:gd name="connsiteY30" fmla="*/ 1778000 h 4610100"/>
              <a:gd name="connsiteX31" fmla="*/ 280807 w 6786576"/>
              <a:gd name="connsiteY31" fmla="*/ 1790700 h 4610100"/>
              <a:gd name="connsiteX32" fmla="*/ 179207 w 6786576"/>
              <a:gd name="connsiteY32" fmla="*/ 1803400 h 4610100"/>
              <a:gd name="connsiteX33" fmla="*/ 128407 w 6786576"/>
              <a:gd name="connsiteY33" fmla="*/ 1816100 h 4610100"/>
              <a:gd name="connsiteX34" fmla="*/ 103007 w 6786576"/>
              <a:gd name="connsiteY34" fmla="*/ 1866900 h 4610100"/>
              <a:gd name="connsiteX35" fmla="*/ 77607 w 6786576"/>
              <a:gd name="connsiteY35" fmla="*/ 2146300 h 4610100"/>
              <a:gd name="connsiteX36" fmla="*/ 52207 w 6786576"/>
              <a:gd name="connsiteY36" fmla="*/ 2260600 h 4610100"/>
              <a:gd name="connsiteX37" fmla="*/ 39507 w 6786576"/>
              <a:gd name="connsiteY37" fmla="*/ 2311400 h 4610100"/>
              <a:gd name="connsiteX38" fmla="*/ 14107 w 6786576"/>
              <a:gd name="connsiteY38" fmla="*/ 2362200 h 4610100"/>
              <a:gd name="connsiteX39" fmla="*/ 26807 w 6786576"/>
              <a:gd name="connsiteY39" fmla="*/ 2743200 h 4610100"/>
              <a:gd name="connsiteX40" fmla="*/ 39507 w 6786576"/>
              <a:gd name="connsiteY40" fmla="*/ 2794000 h 4610100"/>
              <a:gd name="connsiteX41" fmla="*/ 52207 w 6786576"/>
              <a:gd name="connsiteY41" fmla="*/ 2857500 h 4610100"/>
              <a:gd name="connsiteX42" fmla="*/ 90307 w 6786576"/>
              <a:gd name="connsiteY42" fmla="*/ 3073400 h 4610100"/>
              <a:gd name="connsiteX43" fmla="*/ 64907 w 6786576"/>
              <a:gd name="connsiteY43" fmla="*/ 3759200 h 4610100"/>
              <a:gd name="connsiteX44" fmla="*/ 77607 w 6786576"/>
              <a:gd name="connsiteY44" fmla="*/ 4394200 h 4610100"/>
              <a:gd name="connsiteX45" fmla="*/ 115707 w 6786576"/>
              <a:gd name="connsiteY45" fmla="*/ 4406900 h 4610100"/>
              <a:gd name="connsiteX46" fmla="*/ 255407 w 6786576"/>
              <a:gd name="connsiteY46" fmla="*/ 4457700 h 4610100"/>
              <a:gd name="connsiteX47" fmla="*/ 992007 w 6786576"/>
              <a:gd name="connsiteY47" fmla="*/ 4470400 h 4610100"/>
              <a:gd name="connsiteX48" fmla="*/ 1995307 w 6786576"/>
              <a:gd name="connsiteY48" fmla="*/ 4508500 h 4610100"/>
              <a:gd name="connsiteX49" fmla="*/ 3112907 w 6786576"/>
              <a:gd name="connsiteY49" fmla="*/ 4495800 h 4610100"/>
              <a:gd name="connsiteX50" fmla="*/ 3646307 w 6786576"/>
              <a:gd name="connsiteY50" fmla="*/ 4508500 h 4610100"/>
              <a:gd name="connsiteX51" fmla="*/ 3684407 w 6786576"/>
              <a:gd name="connsiteY51" fmla="*/ 4533900 h 4610100"/>
              <a:gd name="connsiteX52" fmla="*/ 3862207 w 6786576"/>
              <a:gd name="connsiteY52" fmla="*/ 4559300 h 4610100"/>
              <a:gd name="connsiteX53" fmla="*/ 4255907 w 6786576"/>
              <a:gd name="connsiteY53" fmla="*/ 4584700 h 4610100"/>
              <a:gd name="connsiteX54" fmla="*/ 4408307 w 6786576"/>
              <a:gd name="connsiteY54" fmla="*/ 4597400 h 4610100"/>
              <a:gd name="connsiteX55" fmla="*/ 4941707 w 6786576"/>
              <a:gd name="connsiteY55" fmla="*/ 4610100 h 4610100"/>
              <a:gd name="connsiteX56" fmla="*/ 6376807 w 6786576"/>
              <a:gd name="connsiteY56" fmla="*/ 4597400 h 4610100"/>
              <a:gd name="connsiteX57" fmla="*/ 6440307 w 6786576"/>
              <a:gd name="connsiteY57" fmla="*/ 4572000 h 4610100"/>
              <a:gd name="connsiteX58" fmla="*/ 6554607 w 6786576"/>
              <a:gd name="connsiteY58" fmla="*/ 4559300 h 4610100"/>
              <a:gd name="connsiteX59" fmla="*/ 6630807 w 6786576"/>
              <a:gd name="connsiteY59" fmla="*/ 4533900 h 4610100"/>
              <a:gd name="connsiteX60" fmla="*/ 6643507 w 6786576"/>
              <a:gd name="connsiteY60" fmla="*/ 4495800 h 4610100"/>
              <a:gd name="connsiteX61" fmla="*/ 6719707 w 6786576"/>
              <a:gd name="connsiteY61" fmla="*/ 4432300 h 4610100"/>
              <a:gd name="connsiteX62" fmla="*/ 6732407 w 6786576"/>
              <a:gd name="connsiteY62" fmla="*/ 4394200 h 4610100"/>
              <a:gd name="connsiteX63" fmla="*/ 6732407 w 6786576"/>
              <a:gd name="connsiteY63" fmla="*/ 3378200 h 4610100"/>
              <a:gd name="connsiteX64" fmla="*/ 6719707 w 6786576"/>
              <a:gd name="connsiteY64" fmla="*/ 2832100 h 4610100"/>
              <a:gd name="connsiteX65" fmla="*/ 6668907 w 6786576"/>
              <a:gd name="connsiteY65" fmla="*/ 2755900 h 4610100"/>
              <a:gd name="connsiteX66" fmla="*/ 6643507 w 6786576"/>
              <a:gd name="connsiteY66" fmla="*/ 2679700 h 4610100"/>
              <a:gd name="connsiteX67" fmla="*/ 6503807 w 6786576"/>
              <a:gd name="connsiteY67" fmla="*/ 2667000 h 4610100"/>
              <a:gd name="connsiteX68" fmla="*/ 6072007 w 6786576"/>
              <a:gd name="connsiteY68" fmla="*/ 2692400 h 4610100"/>
              <a:gd name="connsiteX69" fmla="*/ 4649607 w 6786576"/>
              <a:gd name="connsiteY69" fmla="*/ 2679700 h 4610100"/>
              <a:gd name="connsiteX70" fmla="*/ 4484507 w 6786576"/>
              <a:gd name="connsiteY70" fmla="*/ 2667000 h 4610100"/>
              <a:gd name="connsiteX71" fmla="*/ 4370207 w 6786576"/>
              <a:gd name="connsiteY71" fmla="*/ 2654300 h 4610100"/>
              <a:gd name="connsiteX72" fmla="*/ 3697107 w 6786576"/>
              <a:gd name="connsiteY72" fmla="*/ 2616200 h 4610100"/>
              <a:gd name="connsiteX73" fmla="*/ 3620907 w 6786576"/>
              <a:gd name="connsiteY73" fmla="*/ 2463800 h 4610100"/>
              <a:gd name="connsiteX74" fmla="*/ 3595507 w 6786576"/>
              <a:gd name="connsiteY74" fmla="*/ 2362200 h 4610100"/>
              <a:gd name="connsiteX75" fmla="*/ 3544707 w 6786576"/>
              <a:gd name="connsiteY75" fmla="*/ 2286000 h 4610100"/>
              <a:gd name="connsiteX76" fmla="*/ 3532007 w 6786576"/>
              <a:gd name="connsiteY76" fmla="*/ 2247900 h 4610100"/>
              <a:gd name="connsiteX77" fmla="*/ 3481207 w 6786576"/>
              <a:gd name="connsiteY77" fmla="*/ 2159000 h 4610100"/>
              <a:gd name="connsiteX78" fmla="*/ 3455807 w 6786576"/>
              <a:gd name="connsiteY78" fmla="*/ 2082800 h 4610100"/>
              <a:gd name="connsiteX79" fmla="*/ 3392307 w 6786576"/>
              <a:gd name="connsiteY79" fmla="*/ 2006600 h 4610100"/>
              <a:gd name="connsiteX80" fmla="*/ 3354207 w 6786576"/>
              <a:gd name="connsiteY80" fmla="*/ 1892300 h 4610100"/>
              <a:gd name="connsiteX81" fmla="*/ 3341507 w 6786576"/>
              <a:gd name="connsiteY81" fmla="*/ 1854200 h 4610100"/>
              <a:gd name="connsiteX82" fmla="*/ 3328807 w 6786576"/>
              <a:gd name="connsiteY82" fmla="*/ 1816100 h 4610100"/>
              <a:gd name="connsiteX83" fmla="*/ 3265307 w 6786576"/>
              <a:gd name="connsiteY83" fmla="*/ 1727200 h 4610100"/>
              <a:gd name="connsiteX84" fmla="*/ 3176407 w 6786576"/>
              <a:gd name="connsiteY84" fmla="*/ 1689100 h 4610100"/>
              <a:gd name="connsiteX85" fmla="*/ 3138307 w 6786576"/>
              <a:gd name="connsiteY85" fmla="*/ 1663700 h 4610100"/>
              <a:gd name="connsiteX86" fmla="*/ 3011307 w 6786576"/>
              <a:gd name="connsiteY86" fmla="*/ 1651000 h 4610100"/>
              <a:gd name="connsiteX87" fmla="*/ 2935107 w 6786576"/>
              <a:gd name="connsiteY87" fmla="*/ 1625600 h 4610100"/>
              <a:gd name="connsiteX88" fmla="*/ 2884307 w 6786576"/>
              <a:gd name="connsiteY88" fmla="*/ 1612900 h 4610100"/>
              <a:gd name="connsiteX89" fmla="*/ 2846207 w 6786576"/>
              <a:gd name="connsiteY89" fmla="*/ 1587500 h 46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786576" h="4610100">
                <a:moveTo>
                  <a:pt x="4382907" y="0"/>
                </a:moveTo>
                <a:cubicBezTo>
                  <a:pt x="4361740" y="25400"/>
                  <a:pt x="4341373" y="51488"/>
                  <a:pt x="4319407" y="76200"/>
                </a:cubicBezTo>
                <a:cubicBezTo>
                  <a:pt x="4287307" y="112312"/>
                  <a:pt x="4276998" y="110217"/>
                  <a:pt x="4255907" y="152400"/>
                </a:cubicBezTo>
                <a:cubicBezTo>
                  <a:pt x="4249920" y="164374"/>
                  <a:pt x="4249849" y="178877"/>
                  <a:pt x="4243207" y="190500"/>
                </a:cubicBezTo>
                <a:cubicBezTo>
                  <a:pt x="4232705" y="208878"/>
                  <a:pt x="4217410" y="224076"/>
                  <a:pt x="4205107" y="241300"/>
                </a:cubicBezTo>
                <a:cubicBezTo>
                  <a:pt x="4196235" y="253720"/>
                  <a:pt x="4190500" y="268607"/>
                  <a:pt x="4179707" y="279400"/>
                </a:cubicBezTo>
                <a:cubicBezTo>
                  <a:pt x="4168914" y="290193"/>
                  <a:pt x="4154307" y="296333"/>
                  <a:pt x="4141607" y="304800"/>
                </a:cubicBezTo>
                <a:cubicBezTo>
                  <a:pt x="4133140" y="321733"/>
                  <a:pt x="4128785" y="341450"/>
                  <a:pt x="4116207" y="355600"/>
                </a:cubicBezTo>
                <a:cubicBezTo>
                  <a:pt x="4024330" y="458962"/>
                  <a:pt x="4073557" y="395975"/>
                  <a:pt x="4001907" y="431800"/>
                </a:cubicBezTo>
                <a:cubicBezTo>
                  <a:pt x="3988255" y="438626"/>
                  <a:pt x="3977459" y="450374"/>
                  <a:pt x="3963807" y="457200"/>
                </a:cubicBezTo>
                <a:cubicBezTo>
                  <a:pt x="3943417" y="467395"/>
                  <a:pt x="3921139" y="473341"/>
                  <a:pt x="3900307" y="482600"/>
                </a:cubicBezTo>
                <a:cubicBezTo>
                  <a:pt x="3883007" y="490289"/>
                  <a:pt x="3866440" y="499533"/>
                  <a:pt x="3849507" y="508000"/>
                </a:cubicBezTo>
                <a:cubicBezTo>
                  <a:pt x="3801006" y="580751"/>
                  <a:pt x="3852071" y="513313"/>
                  <a:pt x="3773307" y="584200"/>
                </a:cubicBezTo>
                <a:cubicBezTo>
                  <a:pt x="3746607" y="608230"/>
                  <a:pt x="3718660" y="631663"/>
                  <a:pt x="3697107" y="660400"/>
                </a:cubicBezTo>
                <a:cubicBezTo>
                  <a:pt x="3684407" y="677333"/>
                  <a:pt x="3671310" y="693976"/>
                  <a:pt x="3659007" y="711200"/>
                </a:cubicBezTo>
                <a:cubicBezTo>
                  <a:pt x="3650135" y="723620"/>
                  <a:pt x="3643378" y="737574"/>
                  <a:pt x="3633607" y="749300"/>
                </a:cubicBezTo>
                <a:cubicBezTo>
                  <a:pt x="3622109" y="763098"/>
                  <a:pt x="3605946" y="772785"/>
                  <a:pt x="3595507" y="787400"/>
                </a:cubicBezTo>
                <a:cubicBezTo>
                  <a:pt x="3564420" y="830922"/>
                  <a:pt x="3563094" y="883578"/>
                  <a:pt x="3532007" y="927100"/>
                </a:cubicBezTo>
                <a:cubicBezTo>
                  <a:pt x="3521568" y="941715"/>
                  <a:pt x="3506607" y="952500"/>
                  <a:pt x="3493907" y="965200"/>
                </a:cubicBezTo>
                <a:cubicBezTo>
                  <a:pt x="3461985" y="1060965"/>
                  <a:pt x="3505046" y="942923"/>
                  <a:pt x="3455807" y="1041400"/>
                </a:cubicBezTo>
                <a:cubicBezTo>
                  <a:pt x="3449820" y="1053374"/>
                  <a:pt x="3449094" y="1067526"/>
                  <a:pt x="3443107" y="1079500"/>
                </a:cubicBezTo>
                <a:cubicBezTo>
                  <a:pt x="3436281" y="1093152"/>
                  <a:pt x="3425797" y="1104657"/>
                  <a:pt x="3417707" y="1117600"/>
                </a:cubicBezTo>
                <a:cubicBezTo>
                  <a:pt x="3404624" y="1138532"/>
                  <a:pt x="3390646" y="1159022"/>
                  <a:pt x="3379607" y="1181100"/>
                </a:cubicBezTo>
                <a:cubicBezTo>
                  <a:pt x="3369412" y="1201490"/>
                  <a:pt x="3363760" y="1223901"/>
                  <a:pt x="3354207" y="1244600"/>
                </a:cubicBezTo>
                <a:cubicBezTo>
                  <a:pt x="3338340" y="1278979"/>
                  <a:pt x="3312590" y="1309466"/>
                  <a:pt x="3303407" y="1346200"/>
                </a:cubicBezTo>
                <a:cubicBezTo>
                  <a:pt x="3287460" y="1409987"/>
                  <a:pt x="3296227" y="1380441"/>
                  <a:pt x="3278007" y="1435100"/>
                </a:cubicBezTo>
                <a:cubicBezTo>
                  <a:pt x="3272719" y="1503841"/>
                  <a:pt x="3278170" y="1607527"/>
                  <a:pt x="3239907" y="1676400"/>
                </a:cubicBezTo>
                <a:cubicBezTo>
                  <a:pt x="3231185" y="1692100"/>
                  <a:pt x="3217507" y="1705778"/>
                  <a:pt x="3201807" y="1714500"/>
                </a:cubicBezTo>
                <a:cubicBezTo>
                  <a:pt x="3178402" y="1727503"/>
                  <a:pt x="3151252" y="1732207"/>
                  <a:pt x="3125607" y="1739900"/>
                </a:cubicBezTo>
                <a:cubicBezTo>
                  <a:pt x="3087943" y="1751199"/>
                  <a:pt x="3019753" y="1764985"/>
                  <a:pt x="2985907" y="1765300"/>
                </a:cubicBezTo>
                <a:lnTo>
                  <a:pt x="344307" y="1778000"/>
                </a:lnTo>
                <a:cubicBezTo>
                  <a:pt x="323140" y="1782233"/>
                  <a:pt x="302142" y="1787418"/>
                  <a:pt x="280807" y="1790700"/>
                </a:cubicBezTo>
                <a:cubicBezTo>
                  <a:pt x="247074" y="1795890"/>
                  <a:pt x="212873" y="1797789"/>
                  <a:pt x="179207" y="1803400"/>
                </a:cubicBezTo>
                <a:cubicBezTo>
                  <a:pt x="161990" y="1806269"/>
                  <a:pt x="145340" y="1811867"/>
                  <a:pt x="128407" y="1816100"/>
                </a:cubicBezTo>
                <a:cubicBezTo>
                  <a:pt x="119940" y="1833033"/>
                  <a:pt x="110465" y="1849499"/>
                  <a:pt x="103007" y="1866900"/>
                </a:cubicBezTo>
                <a:cubicBezTo>
                  <a:pt x="65395" y="1954660"/>
                  <a:pt x="87648" y="2052583"/>
                  <a:pt x="77607" y="2146300"/>
                </a:cubicBezTo>
                <a:cubicBezTo>
                  <a:pt x="73449" y="2185107"/>
                  <a:pt x="60983" y="2222570"/>
                  <a:pt x="52207" y="2260600"/>
                </a:cubicBezTo>
                <a:cubicBezTo>
                  <a:pt x="48282" y="2277607"/>
                  <a:pt x="45636" y="2295057"/>
                  <a:pt x="39507" y="2311400"/>
                </a:cubicBezTo>
                <a:cubicBezTo>
                  <a:pt x="32860" y="2329127"/>
                  <a:pt x="22574" y="2345267"/>
                  <a:pt x="14107" y="2362200"/>
                </a:cubicBezTo>
                <a:cubicBezTo>
                  <a:pt x="-6897" y="2551235"/>
                  <a:pt x="-5857" y="2471002"/>
                  <a:pt x="26807" y="2743200"/>
                </a:cubicBezTo>
                <a:cubicBezTo>
                  <a:pt x="28887" y="2760530"/>
                  <a:pt x="35721" y="2776961"/>
                  <a:pt x="39507" y="2794000"/>
                </a:cubicBezTo>
                <a:cubicBezTo>
                  <a:pt x="44190" y="2815072"/>
                  <a:pt x="48925" y="2836165"/>
                  <a:pt x="52207" y="2857500"/>
                </a:cubicBezTo>
                <a:cubicBezTo>
                  <a:pt x="82904" y="3057029"/>
                  <a:pt x="42459" y="2858084"/>
                  <a:pt x="90307" y="3073400"/>
                </a:cubicBezTo>
                <a:cubicBezTo>
                  <a:pt x="81840" y="3302000"/>
                  <a:pt x="67106" y="3530454"/>
                  <a:pt x="64907" y="3759200"/>
                </a:cubicBezTo>
                <a:cubicBezTo>
                  <a:pt x="62871" y="3970899"/>
                  <a:pt x="61053" y="4183139"/>
                  <a:pt x="77607" y="4394200"/>
                </a:cubicBezTo>
                <a:cubicBezTo>
                  <a:pt x="78654" y="4407546"/>
                  <a:pt x="103733" y="4400913"/>
                  <a:pt x="115707" y="4406900"/>
                </a:cubicBezTo>
                <a:cubicBezTo>
                  <a:pt x="181494" y="4439794"/>
                  <a:pt x="142107" y="4455747"/>
                  <a:pt x="255407" y="4457700"/>
                </a:cubicBezTo>
                <a:lnTo>
                  <a:pt x="992007" y="4470400"/>
                </a:lnTo>
                <a:cubicBezTo>
                  <a:pt x="1264221" y="4483363"/>
                  <a:pt x="1715161" y="4508500"/>
                  <a:pt x="1995307" y="4508500"/>
                </a:cubicBezTo>
                <a:cubicBezTo>
                  <a:pt x="2367864" y="4508500"/>
                  <a:pt x="2740374" y="4500033"/>
                  <a:pt x="3112907" y="4495800"/>
                </a:cubicBezTo>
                <a:cubicBezTo>
                  <a:pt x="3349633" y="4478891"/>
                  <a:pt x="3350655" y="4470351"/>
                  <a:pt x="3646307" y="4508500"/>
                </a:cubicBezTo>
                <a:cubicBezTo>
                  <a:pt x="3661445" y="4510453"/>
                  <a:pt x="3669549" y="4530404"/>
                  <a:pt x="3684407" y="4533900"/>
                </a:cubicBezTo>
                <a:cubicBezTo>
                  <a:pt x="3742684" y="4547612"/>
                  <a:pt x="3802765" y="4552167"/>
                  <a:pt x="3862207" y="4559300"/>
                </a:cubicBezTo>
                <a:cubicBezTo>
                  <a:pt x="4008997" y="4576915"/>
                  <a:pt x="4095412" y="4574669"/>
                  <a:pt x="4255907" y="4584700"/>
                </a:cubicBezTo>
                <a:cubicBezTo>
                  <a:pt x="4306784" y="4587880"/>
                  <a:pt x="4357366" y="4595513"/>
                  <a:pt x="4408307" y="4597400"/>
                </a:cubicBezTo>
                <a:cubicBezTo>
                  <a:pt x="4586036" y="4603983"/>
                  <a:pt x="4763907" y="4605867"/>
                  <a:pt x="4941707" y="4610100"/>
                </a:cubicBezTo>
                <a:lnTo>
                  <a:pt x="6376807" y="4597400"/>
                </a:lnTo>
                <a:cubicBezTo>
                  <a:pt x="6399597" y="4596821"/>
                  <a:pt x="6418016" y="4576777"/>
                  <a:pt x="6440307" y="4572000"/>
                </a:cubicBezTo>
                <a:cubicBezTo>
                  <a:pt x="6477791" y="4563968"/>
                  <a:pt x="6516507" y="4563533"/>
                  <a:pt x="6554607" y="4559300"/>
                </a:cubicBezTo>
                <a:cubicBezTo>
                  <a:pt x="6580007" y="4550833"/>
                  <a:pt x="6622340" y="4559300"/>
                  <a:pt x="6630807" y="4533900"/>
                </a:cubicBezTo>
                <a:cubicBezTo>
                  <a:pt x="6635040" y="4521200"/>
                  <a:pt x="6636081" y="4506939"/>
                  <a:pt x="6643507" y="4495800"/>
                </a:cubicBezTo>
                <a:cubicBezTo>
                  <a:pt x="6663064" y="4466464"/>
                  <a:pt x="6691594" y="4451042"/>
                  <a:pt x="6719707" y="4432300"/>
                </a:cubicBezTo>
                <a:cubicBezTo>
                  <a:pt x="6723940" y="4419600"/>
                  <a:pt x="6728560" y="4407022"/>
                  <a:pt x="6732407" y="4394200"/>
                </a:cubicBezTo>
                <a:cubicBezTo>
                  <a:pt x="6843310" y="4024525"/>
                  <a:pt x="6752905" y="4170805"/>
                  <a:pt x="6732407" y="3378200"/>
                </a:cubicBezTo>
                <a:cubicBezTo>
                  <a:pt x="6727700" y="3196178"/>
                  <a:pt x="6738191" y="3013242"/>
                  <a:pt x="6719707" y="2832100"/>
                </a:cubicBezTo>
                <a:cubicBezTo>
                  <a:pt x="6716608" y="2801731"/>
                  <a:pt x="6678560" y="2784860"/>
                  <a:pt x="6668907" y="2755900"/>
                </a:cubicBezTo>
                <a:cubicBezTo>
                  <a:pt x="6660440" y="2730500"/>
                  <a:pt x="6670171" y="2682124"/>
                  <a:pt x="6643507" y="2679700"/>
                </a:cubicBezTo>
                <a:lnTo>
                  <a:pt x="6503807" y="2667000"/>
                </a:lnTo>
                <a:cubicBezTo>
                  <a:pt x="6328352" y="2696242"/>
                  <a:pt x="6371627" y="2692400"/>
                  <a:pt x="6072007" y="2692400"/>
                </a:cubicBezTo>
                <a:lnTo>
                  <a:pt x="4649607" y="2679700"/>
                </a:lnTo>
                <a:lnTo>
                  <a:pt x="4484507" y="2667000"/>
                </a:lnTo>
                <a:cubicBezTo>
                  <a:pt x="4446330" y="2663529"/>
                  <a:pt x="4408423" y="2657317"/>
                  <a:pt x="4370207" y="2654300"/>
                </a:cubicBezTo>
                <a:cubicBezTo>
                  <a:pt x="4026234" y="2627144"/>
                  <a:pt x="4020926" y="2629692"/>
                  <a:pt x="3697107" y="2616200"/>
                </a:cubicBezTo>
                <a:cubicBezTo>
                  <a:pt x="3641447" y="2532710"/>
                  <a:pt x="3647197" y="2555815"/>
                  <a:pt x="3620907" y="2463800"/>
                </a:cubicBezTo>
                <a:cubicBezTo>
                  <a:pt x="3611317" y="2430234"/>
                  <a:pt x="3614871" y="2391246"/>
                  <a:pt x="3595507" y="2362200"/>
                </a:cubicBezTo>
                <a:cubicBezTo>
                  <a:pt x="3578574" y="2336800"/>
                  <a:pt x="3554360" y="2314960"/>
                  <a:pt x="3544707" y="2286000"/>
                </a:cubicBezTo>
                <a:cubicBezTo>
                  <a:pt x="3540474" y="2273300"/>
                  <a:pt x="3537994" y="2259874"/>
                  <a:pt x="3532007" y="2247900"/>
                </a:cubicBezTo>
                <a:cubicBezTo>
                  <a:pt x="3486185" y="2156257"/>
                  <a:pt x="3525737" y="2270326"/>
                  <a:pt x="3481207" y="2159000"/>
                </a:cubicBezTo>
                <a:cubicBezTo>
                  <a:pt x="3471263" y="2134141"/>
                  <a:pt x="3474739" y="2101732"/>
                  <a:pt x="3455807" y="2082800"/>
                </a:cubicBezTo>
                <a:cubicBezTo>
                  <a:pt x="3433664" y="2060657"/>
                  <a:pt x="3404937" y="2036911"/>
                  <a:pt x="3392307" y="2006600"/>
                </a:cubicBezTo>
                <a:cubicBezTo>
                  <a:pt x="3376860" y="1969528"/>
                  <a:pt x="3366907" y="1930400"/>
                  <a:pt x="3354207" y="1892300"/>
                </a:cubicBezTo>
                <a:lnTo>
                  <a:pt x="3341507" y="1854200"/>
                </a:lnTo>
                <a:lnTo>
                  <a:pt x="3328807" y="1816100"/>
                </a:lnTo>
                <a:cubicBezTo>
                  <a:pt x="3312277" y="1766511"/>
                  <a:pt x="3318877" y="1767377"/>
                  <a:pt x="3265307" y="1727200"/>
                </a:cubicBezTo>
                <a:cubicBezTo>
                  <a:pt x="3212453" y="1687559"/>
                  <a:pt x="3225453" y="1713623"/>
                  <a:pt x="3176407" y="1689100"/>
                </a:cubicBezTo>
                <a:cubicBezTo>
                  <a:pt x="3162755" y="1682274"/>
                  <a:pt x="3153180" y="1667132"/>
                  <a:pt x="3138307" y="1663700"/>
                </a:cubicBezTo>
                <a:cubicBezTo>
                  <a:pt x="3096852" y="1654133"/>
                  <a:pt x="3053640" y="1655233"/>
                  <a:pt x="3011307" y="1651000"/>
                </a:cubicBezTo>
                <a:cubicBezTo>
                  <a:pt x="2985907" y="1642533"/>
                  <a:pt x="2960752" y="1633293"/>
                  <a:pt x="2935107" y="1625600"/>
                </a:cubicBezTo>
                <a:cubicBezTo>
                  <a:pt x="2918389" y="1620584"/>
                  <a:pt x="2900350" y="1619776"/>
                  <a:pt x="2884307" y="1612900"/>
                </a:cubicBezTo>
                <a:cubicBezTo>
                  <a:pt x="2870278" y="1606887"/>
                  <a:pt x="2846207" y="1587500"/>
                  <a:pt x="2846207" y="1587500"/>
                </a:cubicBez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Freeform 38"/>
          <p:cNvSpPr/>
          <p:nvPr/>
        </p:nvSpPr>
        <p:spPr>
          <a:xfrm>
            <a:off x="3713504" y="1892300"/>
            <a:ext cx="5405096" cy="2911030"/>
          </a:xfrm>
          <a:custGeom>
            <a:avLst/>
            <a:gdLst>
              <a:gd name="connsiteX0" fmla="*/ 4922496 w 5405096"/>
              <a:gd name="connsiteY0" fmla="*/ 0 h 2911030"/>
              <a:gd name="connsiteX1" fmla="*/ 4960596 w 5405096"/>
              <a:gd name="connsiteY1" fmla="*/ 139700 h 2911030"/>
              <a:gd name="connsiteX2" fmla="*/ 4985996 w 5405096"/>
              <a:gd name="connsiteY2" fmla="*/ 177800 h 2911030"/>
              <a:gd name="connsiteX3" fmla="*/ 5036796 w 5405096"/>
              <a:gd name="connsiteY3" fmla="*/ 215900 h 2911030"/>
              <a:gd name="connsiteX4" fmla="*/ 5062196 w 5405096"/>
              <a:gd name="connsiteY4" fmla="*/ 254000 h 2911030"/>
              <a:gd name="connsiteX5" fmla="*/ 5125696 w 5405096"/>
              <a:gd name="connsiteY5" fmla="*/ 279400 h 2911030"/>
              <a:gd name="connsiteX6" fmla="*/ 5176496 w 5405096"/>
              <a:gd name="connsiteY6" fmla="*/ 317500 h 2911030"/>
              <a:gd name="connsiteX7" fmla="*/ 5189196 w 5405096"/>
              <a:gd name="connsiteY7" fmla="*/ 355600 h 2911030"/>
              <a:gd name="connsiteX8" fmla="*/ 5214596 w 5405096"/>
              <a:gd name="connsiteY8" fmla="*/ 406400 h 2911030"/>
              <a:gd name="connsiteX9" fmla="*/ 5227296 w 5405096"/>
              <a:gd name="connsiteY9" fmla="*/ 457200 h 2911030"/>
              <a:gd name="connsiteX10" fmla="*/ 5252696 w 5405096"/>
              <a:gd name="connsiteY10" fmla="*/ 533400 h 2911030"/>
              <a:gd name="connsiteX11" fmla="*/ 5265396 w 5405096"/>
              <a:gd name="connsiteY11" fmla="*/ 685800 h 2911030"/>
              <a:gd name="connsiteX12" fmla="*/ 5303496 w 5405096"/>
              <a:gd name="connsiteY12" fmla="*/ 901700 h 2911030"/>
              <a:gd name="connsiteX13" fmla="*/ 5290796 w 5405096"/>
              <a:gd name="connsiteY13" fmla="*/ 1092200 h 2911030"/>
              <a:gd name="connsiteX14" fmla="*/ 5265396 w 5405096"/>
              <a:gd name="connsiteY14" fmla="*/ 1168400 h 2911030"/>
              <a:gd name="connsiteX15" fmla="*/ 5239996 w 5405096"/>
              <a:gd name="connsiteY15" fmla="*/ 1270000 h 2911030"/>
              <a:gd name="connsiteX16" fmla="*/ 5227296 w 5405096"/>
              <a:gd name="connsiteY16" fmla="*/ 1320800 h 2911030"/>
              <a:gd name="connsiteX17" fmla="*/ 5163796 w 5405096"/>
              <a:gd name="connsiteY17" fmla="*/ 1498600 h 2911030"/>
              <a:gd name="connsiteX18" fmla="*/ 5087596 w 5405096"/>
              <a:gd name="connsiteY18" fmla="*/ 1562100 h 2911030"/>
              <a:gd name="connsiteX19" fmla="*/ 5011396 w 5405096"/>
              <a:gd name="connsiteY19" fmla="*/ 1651000 h 2911030"/>
              <a:gd name="connsiteX20" fmla="*/ 4973296 w 5405096"/>
              <a:gd name="connsiteY20" fmla="*/ 1663700 h 2911030"/>
              <a:gd name="connsiteX21" fmla="*/ 4909796 w 5405096"/>
              <a:gd name="connsiteY21" fmla="*/ 1701800 h 2911030"/>
              <a:gd name="connsiteX22" fmla="*/ 4833596 w 5405096"/>
              <a:gd name="connsiteY22" fmla="*/ 1765300 h 2911030"/>
              <a:gd name="connsiteX23" fmla="*/ 4782796 w 5405096"/>
              <a:gd name="connsiteY23" fmla="*/ 1778000 h 2911030"/>
              <a:gd name="connsiteX24" fmla="*/ 4223996 w 5405096"/>
              <a:gd name="connsiteY24" fmla="*/ 1803400 h 2911030"/>
              <a:gd name="connsiteX25" fmla="*/ 4135096 w 5405096"/>
              <a:gd name="connsiteY25" fmla="*/ 1828800 h 2911030"/>
              <a:gd name="connsiteX26" fmla="*/ 4096996 w 5405096"/>
              <a:gd name="connsiteY26" fmla="*/ 1854200 h 2911030"/>
              <a:gd name="connsiteX27" fmla="*/ 3893796 w 5405096"/>
              <a:gd name="connsiteY27" fmla="*/ 1866900 h 2911030"/>
              <a:gd name="connsiteX28" fmla="*/ 2839696 w 5405096"/>
              <a:gd name="connsiteY28" fmla="*/ 1879600 h 2911030"/>
              <a:gd name="connsiteX29" fmla="*/ 71096 w 5405096"/>
              <a:gd name="connsiteY29" fmla="*/ 1905000 h 2911030"/>
              <a:gd name="connsiteX30" fmla="*/ 32996 w 5405096"/>
              <a:gd name="connsiteY30" fmla="*/ 1917700 h 2911030"/>
              <a:gd name="connsiteX31" fmla="*/ 7596 w 5405096"/>
              <a:gd name="connsiteY31" fmla="*/ 1955800 h 2911030"/>
              <a:gd name="connsiteX32" fmla="*/ 32996 w 5405096"/>
              <a:gd name="connsiteY32" fmla="*/ 2260600 h 2911030"/>
              <a:gd name="connsiteX33" fmla="*/ 45696 w 5405096"/>
              <a:gd name="connsiteY33" fmla="*/ 2311400 h 2911030"/>
              <a:gd name="connsiteX34" fmla="*/ 71096 w 5405096"/>
              <a:gd name="connsiteY34" fmla="*/ 2387600 h 2911030"/>
              <a:gd name="connsiteX35" fmla="*/ 159996 w 5405096"/>
              <a:gd name="connsiteY35" fmla="*/ 2832100 h 2911030"/>
              <a:gd name="connsiteX36" fmla="*/ 223496 w 5405096"/>
              <a:gd name="connsiteY36" fmla="*/ 2844800 h 2911030"/>
              <a:gd name="connsiteX37" fmla="*/ 1925296 w 5405096"/>
              <a:gd name="connsiteY37" fmla="*/ 2832100 h 2911030"/>
              <a:gd name="connsiteX38" fmla="*/ 3373096 w 5405096"/>
              <a:gd name="connsiteY38" fmla="*/ 2857500 h 2911030"/>
              <a:gd name="connsiteX39" fmla="*/ 3703296 w 5405096"/>
              <a:gd name="connsiteY39" fmla="*/ 2870200 h 2911030"/>
              <a:gd name="connsiteX40" fmla="*/ 4274796 w 5405096"/>
              <a:gd name="connsiteY40" fmla="*/ 2882900 h 2911030"/>
              <a:gd name="connsiteX41" fmla="*/ 5189196 w 5405096"/>
              <a:gd name="connsiteY41" fmla="*/ 2882900 h 2911030"/>
              <a:gd name="connsiteX42" fmla="*/ 5316196 w 5405096"/>
              <a:gd name="connsiteY42" fmla="*/ 2857500 h 2911030"/>
              <a:gd name="connsiteX43" fmla="*/ 5341596 w 5405096"/>
              <a:gd name="connsiteY43" fmla="*/ 2819400 h 2911030"/>
              <a:gd name="connsiteX44" fmla="*/ 5366996 w 5405096"/>
              <a:gd name="connsiteY44" fmla="*/ 2743200 h 2911030"/>
              <a:gd name="connsiteX45" fmla="*/ 5379696 w 5405096"/>
              <a:gd name="connsiteY45" fmla="*/ 2705100 h 2911030"/>
              <a:gd name="connsiteX46" fmla="*/ 5405096 w 5405096"/>
              <a:gd name="connsiteY46" fmla="*/ 2667000 h 2911030"/>
              <a:gd name="connsiteX47" fmla="*/ 5379696 w 5405096"/>
              <a:gd name="connsiteY47" fmla="*/ 2070100 h 2911030"/>
              <a:gd name="connsiteX48" fmla="*/ 5366996 w 5405096"/>
              <a:gd name="connsiteY48" fmla="*/ 2032000 h 2911030"/>
              <a:gd name="connsiteX49" fmla="*/ 5341596 w 5405096"/>
              <a:gd name="connsiteY49" fmla="*/ 1943100 h 2911030"/>
              <a:gd name="connsiteX50" fmla="*/ 5303496 w 5405096"/>
              <a:gd name="connsiteY50" fmla="*/ 1917700 h 2911030"/>
              <a:gd name="connsiteX51" fmla="*/ 5252696 w 5405096"/>
              <a:gd name="connsiteY51" fmla="*/ 1879600 h 2911030"/>
              <a:gd name="connsiteX52" fmla="*/ 5125696 w 5405096"/>
              <a:gd name="connsiteY52" fmla="*/ 1854200 h 2911030"/>
              <a:gd name="connsiteX53" fmla="*/ 5074896 w 5405096"/>
              <a:gd name="connsiteY53" fmla="*/ 1841500 h 2911030"/>
              <a:gd name="connsiteX54" fmla="*/ 4998696 w 5405096"/>
              <a:gd name="connsiteY54" fmla="*/ 1803400 h 2911030"/>
              <a:gd name="connsiteX55" fmla="*/ 4909796 w 5405096"/>
              <a:gd name="connsiteY55" fmla="*/ 1778000 h 2911030"/>
              <a:gd name="connsiteX56" fmla="*/ 4757396 w 5405096"/>
              <a:gd name="connsiteY56" fmla="*/ 1663700 h 2911030"/>
              <a:gd name="connsiteX57" fmla="*/ 4706596 w 5405096"/>
              <a:gd name="connsiteY57" fmla="*/ 1625600 h 2911030"/>
              <a:gd name="connsiteX58" fmla="*/ 4668496 w 5405096"/>
              <a:gd name="connsiteY58" fmla="*/ 1587500 h 2911030"/>
              <a:gd name="connsiteX59" fmla="*/ 4617696 w 5405096"/>
              <a:gd name="connsiteY59" fmla="*/ 1524000 h 2911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405096" h="2911030">
                <a:moveTo>
                  <a:pt x="4922496" y="0"/>
                </a:moveTo>
                <a:cubicBezTo>
                  <a:pt x="4929312" y="34079"/>
                  <a:pt x="4942181" y="112078"/>
                  <a:pt x="4960596" y="139700"/>
                </a:cubicBezTo>
                <a:cubicBezTo>
                  <a:pt x="4969063" y="152400"/>
                  <a:pt x="4975203" y="167007"/>
                  <a:pt x="4985996" y="177800"/>
                </a:cubicBezTo>
                <a:cubicBezTo>
                  <a:pt x="5000963" y="192767"/>
                  <a:pt x="5021829" y="200933"/>
                  <a:pt x="5036796" y="215900"/>
                </a:cubicBezTo>
                <a:cubicBezTo>
                  <a:pt x="5047589" y="226693"/>
                  <a:pt x="5049776" y="245128"/>
                  <a:pt x="5062196" y="254000"/>
                </a:cubicBezTo>
                <a:cubicBezTo>
                  <a:pt x="5080747" y="267251"/>
                  <a:pt x="5105768" y="268329"/>
                  <a:pt x="5125696" y="279400"/>
                </a:cubicBezTo>
                <a:cubicBezTo>
                  <a:pt x="5144199" y="289679"/>
                  <a:pt x="5159563" y="304800"/>
                  <a:pt x="5176496" y="317500"/>
                </a:cubicBezTo>
                <a:cubicBezTo>
                  <a:pt x="5180729" y="330200"/>
                  <a:pt x="5183923" y="343295"/>
                  <a:pt x="5189196" y="355600"/>
                </a:cubicBezTo>
                <a:cubicBezTo>
                  <a:pt x="5196654" y="373001"/>
                  <a:pt x="5207949" y="388673"/>
                  <a:pt x="5214596" y="406400"/>
                </a:cubicBezTo>
                <a:cubicBezTo>
                  <a:pt x="5220725" y="422743"/>
                  <a:pt x="5222280" y="440482"/>
                  <a:pt x="5227296" y="457200"/>
                </a:cubicBezTo>
                <a:cubicBezTo>
                  <a:pt x="5234989" y="482845"/>
                  <a:pt x="5244229" y="508000"/>
                  <a:pt x="5252696" y="533400"/>
                </a:cubicBezTo>
                <a:cubicBezTo>
                  <a:pt x="5256929" y="584200"/>
                  <a:pt x="5259322" y="635187"/>
                  <a:pt x="5265396" y="685800"/>
                </a:cubicBezTo>
                <a:cubicBezTo>
                  <a:pt x="5281581" y="820675"/>
                  <a:pt x="5281012" y="811764"/>
                  <a:pt x="5303496" y="901700"/>
                </a:cubicBezTo>
                <a:cubicBezTo>
                  <a:pt x="5299263" y="965200"/>
                  <a:pt x="5299796" y="1029199"/>
                  <a:pt x="5290796" y="1092200"/>
                </a:cubicBezTo>
                <a:cubicBezTo>
                  <a:pt x="5287010" y="1118705"/>
                  <a:pt x="5271890" y="1142425"/>
                  <a:pt x="5265396" y="1168400"/>
                </a:cubicBezTo>
                <a:lnTo>
                  <a:pt x="5239996" y="1270000"/>
                </a:lnTo>
                <a:cubicBezTo>
                  <a:pt x="5235763" y="1286933"/>
                  <a:pt x="5230165" y="1303583"/>
                  <a:pt x="5227296" y="1320800"/>
                </a:cubicBezTo>
                <a:cubicBezTo>
                  <a:pt x="5218966" y="1370780"/>
                  <a:pt x="5210533" y="1467442"/>
                  <a:pt x="5163796" y="1498600"/>
                </a:cubicBezTo>
                <a:cubicBezTo>
                  <a:pt x="5124602" y="1524729"/>
                  <a:pt x="5120191" y="1524072"/>
                  <a:pt x="5087596" y="1562100"/>
                </a:cubicBezTo>
                <a:cubicBezTo>
                  <a:pt x="5064121" y="1589487"/>
                  <a:pt x="5042909" y="1629991"/>
                  <a:pt x="5011396" y="1651000"/>
                </a:cubicBezTo>
                <a:cubicBezTo>
                  <a:pt x="5000257" y="1658426"/>
                  <a:pt x="4985270" y="1657713"/>
                  <a:pt x="4973296" y="1663700"/>
                </a:cubicBezTo>
                <a:cubicBezTo>
                  <a:pt x="4951218" y="1674739"/>
                  <a:pt x="4929543" y="1686989"/>
                  <a:pt x="4909796" y="1701800"/>
                </a:cubicBezTo>
                <a:cubicBezTo>
                  <a:pt x="4869110" y="1732315"/>
                  <a:pt x="4879666" y="1745556"/>
                  <a:pt x="4833596" y="1765300"/>
                </a:cubicBezTo>
                <a:cubicBezTo>
                  <a:pt x="4817553" y="1772176"/>
                  <a:pt x="4800216" y="1776911"/>
                  <a:pt x="4782796" y="1778000"/>
                </a:cubicBezTo>
                <a:cubicBezTo>
                  <a:pt x="4596700" y="1789631"/>
                  <a:pt x="4223996" y="1803400"/>
                  <a:pt x="4223996" y="1803400"/>
                </a:cubicBezTo>
                <a:cubicBezTo>
                  <a:pt x="4207720" y="1807469"/>
                  <a:pt x="4153316" y="1819690"/>
                  <a:pt x="4135096" y="1828800"/>
                </a:cubicBezTo>
                <a:cubicBezTo>
                  <a:pt x="4121444" y="1835626"/>
                  <a:pt x="4112073" y="1851819"/>
                  <a:pt x="4096996" y="1854200"/>
                </a:cubicBezTo>
                <a:cubicBezTo>
                  <a:pt x="4029961" y="1864784"/>
                  <a:pt x="3961648" y="1865529"/>
                  <a:pt x="3893796" y="1866900"/>
                </a:cubicBezTo>
                <a:lnTo>
                  <a:pt x="2839696" y="1879600"/>
                </a:lnTo>
                <a:cubicBezTo>
                  <a:pt x="1045295" y="1902904"/>
                  <a:pt x="2798484" y="1886446"/>
                  <a:pt x="71096" y="1905000"/>
                </a:cubicBezTo>
                <a:cubicBezTo>
                  <a:pt x="58396" y="1909233"/>
                  <a:pt x="43449" y="1909337"/>
                  <a:pt x="32996" y="1917700"/>
                </a:cubicBezTo>
                <a:cubicBezTo>
                  <a:pt x="21077" y="1927235"/>
                  <a:pt x="8231" y="1940550"/>
                  <a:pt x="7596" y="1955800"/>
                </a:cubicBezTo>
                <a:cubicBezTo>
                  <a:pt x="-5828" y="2277982"/>
                  <a:pt x="-3823" y="2131733"/>
                  <a:pt x="32996" y="2260600"/>
                </a:cubicBezTo>
                <a:cubicBezTo>
                  <a:pt x="37791" y="2277383"/>
                  <a:pt x="40680" y="2294682"/>
                  <a:pt x="45696" y="2311400"/>
                </a:cubicBezTo>
                <a:cubicBezTo>
                  <a:pt x="53389" y="2337045"/>
                  <a:pt x="71096" y="2387600"/>
                  <a:pt x="71096" y="2387600"/>
                </a:cubicBezTo>
                <a:cubicBezTo>
                  <a:pt x="79241" y="2640095"/>
                  <a:pt x="-24166" y="2748390"/>
                  <a:pt x="159996" y="2832100"/>
                </a:cubicBezTo>
                <a:cubicBezTo>
                  <a:pt x="179647" y="2841032"/>
                  <a:pt x="202329" y="2840567"/>
                  <a:pt x="223496" y="2844800"/>
                </a:cubicBezTo>
                <a:lnTo>
                  <a:pt x="1925296" y="2832100"/>
                </a:lnTo>
                <a:cubicBezTo>
                  <a:pt x="2298199" y="2832100"/>
                  <a:pt x="2947728" y="2844412"/>
                  <a:pt x="3373096" y="2857500"/>
                </a:cubicBezTo>
                <a:lnTo>
                  <a:pt x="3703296" y="2870200"/>
                </a:lnTo>
                <a:lnTo>
                  <a:pt x="4274796" y="2882900"/>
                </a:lnTo>
                <a:cubicBezTo>
                  <a:pt x="4725235" y="2917549"/>
                  <a:pt x="4625554" y="2923160"/>
                  <a:pt x="5189196" y="2882900"/>
                </a:cubicBezTo>
                <a:cubicBezTo>
                  <a:pt x="5232258" y="2879824"/>
                  <a:pt x="5316196" y="2857500"/>
                  <a:pt x="5316196" y="2857500"/>
                </a:cubicBezTo>
                <a:cubicBezTo>
                  <a:pt x="5324663" y="2844800"/>
                  <a:pt x="5335397" y="2833348"/>
                  <a:pt x="5341596" y="2819400"/>
                </a:cubicBezTo>
                <a:cubicBezTo>
                  <a:pt x="5352470" y="2794934"/>
                  <a:pt x="5358529" y="2768600"/>
                  <a:pt x="5366996" y="2743200"/>
                </a:cubicBezTo>
                <a:cubicBezTo>
                  <a:pt x="5371229" y="2730500"/>
                  <a:pt x="5372270" y="2716239"/>
                  <a:pt x="5379696" y="2705100"/>
                </a:cubicBezTo>
                <a:lnTo>
                  <a:pt x="5405096" y="2667000"/>
                </a:lnTo>
                <a:cubicBezTo>
                  <a:pt x="5396629" y="2468033"/>
                  <a:pt x="5391623" y="2268889"/>
                  <a:pt x="5379696" y="2070100"/>
                </a:cubicBezTo>
                <a:cubicBezTo>
                  <a:pt x="5378894" y="2056737"/>
                  <a:pt x="5370674" y="2044872"/>
                  <a:pt x="5366996" y="2032000"/>
                </a:cubicBezTo>
                <a:cubicBezTo>
                  <a:pt x="5365982" y="2028451"/>
                  <a:pt x="5348363" y="1951558"/>
                  <a:pt x="5341596" y="1943100"/>
                </a:cubicBezTo>
                <a:cubicBezTo>
                  <a:pt x="5332061" y="1931181"/>
                  <a:pt x="5315916" y="1926572"/>
                  <a:pt x="5303496" y="1917700"/>
                </a:cubicBezTo>
                <a:cubicBezTo>
                  <a:pt x="5286272" y="1905397"/>
                  <a:pt x="5272630" y="1886719"/>
                  <a:pt x="5252696" y="1879600"/>
                </a:cubicBezTo>
                <a:cubicBezTo>
                  <a:pt x="5212039" y="1865080"/>
                  <a:pt x="5167909" y="1863246"/>
                  <a:pt x="5125696" y="1854200"/>
                </a:cubicBezTo>
                <a:cubicBezTo>
                  <a:pt x="5108629" y="1850543"/>
                  <a:pt x="5091679" y="1846295"/>
                  <a:pt x="5074896" y="1841500"/>
                </a:cubicBezTo>
                <a:cubicBezTo>
                  <a:pt x="5000412" y="1820219"/>
                  <a:pt x="5072909" y="1840506"/>
                  <a:pt x="4998696" y="1803400"/>
                </a:cubicBezTo>
                <a:cubicBezTo>
                  <a:pt x="4980476" y="1794290"/>
                  <a:pt x="4926072" y="1782069"/>
                  <a:pt x="4909796" y="1778000"/>
                </a:cubicBezTo>
                <a:lnTo>
                  <a:pt x="4757396" y="1663700"/>
                </a:lnTo>
                <a:cubicBezTo>
                  <a:pt x="4740463" y="1651000"/>
                  <a:pt x="4721563" y="1640567"/>
                  <a:pt x="4706596" y="1625600"/>
                </a:cubicBezTo>
                <a:cubicBezTo>
                  <a:pt x="4693896" y="1612900"/>
                  <a:pt x="4679994" y="1601298"/>
                  <a:pt x="4668496" y="1587500"/>
                </a:cubicBezTo>
                <a:cubicBezTo>
                  <a:pt x="4588392" y="1491375"/>
                  <a:pt x="4691592" y="1597896"/>
                  <a:pt x="4617696" y="152400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TextBox 1"/>
          <p:cNvSpPr txBox="1"/>
          <p:nvPr/>
        </p:nvSpPr>
        <p:spPr>
          <a:xfrm>
            <a:off x="6846875" y="4803330"/>
            <a:ext cx="2259025" cy="1754327"/>
          </a:xfrm>
          <a:prstGeom prst="rect">
            <a:avLst/>
          </a:prstGeom>
          <a:solidFill>
            <a:srgbClr val="CCFFCC"/>
          </a:solidFill>
        </p:spPr>
        <p:txBody>
          <a:bodyPr wrap="square" rtlCol="0">
            <a:spAutoFit/>
          </a:bodyPr>
          <a:lstStyle/>
          <a:p>
            <a:pPr algn="just"/>
            <a:r>
              <a:rPr lang="en-US" i="1" dirty="0">
                <a:latin typeface="Times New Roman"/>
                <a:cs typeface="Times New Roman"/>
              </a:rPr>
              <a:t>Emission of particulate matters have been boosted by a factor of 3.4 according to Kaiser et al. 2012</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6136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38" grpId="0" animBg="1"/>
      <p:bldP spid="39" grpId="0" animBg="1"/>
      <p:bldP spid="2" grpId="0" animBg="1"/>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 y="1"/>
            <a:ext cx="9143983" cy="6857987"/>
          </a:xfrm>
          <a:prstGeom prst="rect">
            <a:avLst/>
          </a:prstGeom>
        </p:spPr>
      </p:pic>
      <p:sp>
        <p:nvSpPr>
          <p:cNvPr id="2" name="Rectangle 1"/>
          <p:cNvSpPr/>
          <p:nvPr/>
        </p:nvSpPr>
        <p:spPr>
          <a:xfrm>
            <a:off x="1236133" y="575733"/>
            <a:ext cx="2675467" cy="18118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3519" t="8642" r="57407" b="64938"/>
          <a:stretch/>
        </p:blipFill>
        <p:spPr>
          <a:xfrm>
            <a:off x="1490132" y="575733"/>
            <a:ext cx="2015068" cy="137332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960373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 y="1"/>
            <a:ext cx="9143983" cy="6857987"/>
          </a:xfrm>
          <a:prstGeom prst="rect">
            <a:avLst/>
          </a:prstGeom>
        </p:spPr>
      </p:pic>
      <p:pic>
        <p:nvPicPr>
          <p:cNvPr id="4" name="Picture 3"/>
          <p:cNvPicPr>
            <a:picLocks noChangeAspect="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3519" t="8642" r="57407" b="64938"/>
          <a:stretch/>
        </p:blipFill>
        <p:spPr>
          <a:xfrm>
            <a:off x="6180665" y="575733"/>
            <a:ext cx="2015068" cy="137332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421241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524" r="51620" b="4012"/>
          <a:stretch/>
        </p:blipFill>
        <p:spPr>
          <a:xfrm>
            <a:off x="1591732" y="0"/>
            <a:ext cx="5456087" cy="6858000"/>
          </a:xfrm>
          <a:prstGeom prst="rect">
            <a:avLst/>
          </a:prstGeom>
        </p:spPr>
      </p:pic>
      <p:sp>
        <p:nvSpPr>
          <p:cNvPr id="2" name="Rectangle 1"/>
          <p:cNvSpPr/>
          <p:nvPr/>
        </p:nvSpPr>
        <p:spPr>
          <a:xfrm>
            <a:off x="3293533" y="3759203"/>
            <a:ext cx="3754286" cy="254000"/>
          </a:xfrm>
          <a:prstGeom prst="rect">
            <a:avLst/>
          </a:prstGeom>
          <a:solidFill>
            <a:srgbClr val="008000">
              <a:alpha val="2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293533" y="3458634"/>
            <a:ext cx="3754286" cy="254000"/>
          </a:xfrm>
          <a:prstGeom prst="rect">
            <a:avLst/>
          </a:prstGeom>
          <a:solidFill>
            <a:srgbClr val="FF0000">
              <a:alpha val="2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293533" y="3135871"/>
            <a:ext cx="3754286" cy="254000"/>
          </a:xfrm>
          <a:prstGeom prst="rect">
            <a:avLst/>
          </a:prstGeom>
          <a:solidFill>
            <a:srgbClr val="0000FF">
              <a:alpha val="2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7179733" y="3670301"/>
            <a:ext cx="1337734" cy="369332"/>
          </a:xfrm>
          <a:prstGeom prst="rect">
            <a:avLst/>
          </a:prstGeom>
          <a:noFill/>
        </p:spPr>
        <p:txBody>
          <a:bodyPr wrap="square" rtlCol="0">
            <a:spAutoFit/>
          </a:bodyPr>
          <a:lstStyle/>
          <a:p>
            <a:r>
              <a:rPr lang="en-US" dirty="0" smtClean="0">
                <a:solidFill>
                  <a:srgbClr val="008000"/>
                </a:solidFill>
              </a:rPr>
              <a:t>GFASv1.1</a:t>
            </a:r>
            <a:endParaRPr lang="en-US" dirty="0">
              <a:solidFill>
                <a:srgbClr val="008000"/>
              </a:solidFill>
            </a:endParaRPr>
          </a:p>
        </p:txBody>
      </p:sp>
      <p:sp>
        <p:nvSpPr>
          <p:cNvPr id="7" name="TextBox 6"/>
          <p:cNvSpPr txBox="1"/>
          <p:nvPr/>
        </p:nvSpPr>
        <p:spPr>
          <a:xfrm>
            <a:off x="7179733" y="3356005"/>
            <a:ext cx="1337734" cy="369332"/>
          </a:xfrm>
          <a:prstGeom prst="rect">
            <a:avLst/>
          </a:prstGeom>
          <a:noFill/>
        </p:spPr>
        <p:txBody>
          <a:bodyPr wrap="square" rtlCol="0">
            <a:spAutoFit/>
          </a:bodyPr>
          <a:lstStyle/>
          <a:p>
            <a:r>
              <a:rPr lang="en-US" dirty="0" smtClean="0">
                <a:solidFill>
                  <a:srgbClr val="FF0000"/>
                </a:solidFill>
              </a:rPr>
              <a:t>Land SAF</a:t>
            </a:r>
            <a:endParaRPr lang="en-US" dirty="0">
              <a:solidFill>
                <a:srgbClr val="FF0000"/>
              </a:solidFill>
            </a:endParaRPr>
          </a:p>
        </p:txBody>
      </p:sp>
      <p:sp>
        <p:nvSpPr>
          <p:cNvPr id="8" name="TextBox 7"/>
          <p:cNvSpPr txBox="1"/>
          <p:nvPr/>
        </p:nvSpPr>
        <p:spPr>
          <a:xfrm>
            <a:off x="7167033" y="3048001"/>
            <a:ext cx="1337734" cy="369332"/>
          </a:xfrm>
          <a:prstGeom prst="rect">
            <a:avLst/>
          </a:prstGeom>
          <a:noFill/>
        </p:spPr>
        <p:txBody>
          <a:bodyPr wrap="square" rtlCol="0">
            <a:spAutoFit/>
          </a:bodyPr>
          <a:lstStyle/>
          <a:p>
            <a:r>
              <a:rPr lang="en-US" dirty="0" err="1" smtClean="0">
                <a:solidFill>
                  <a:srgbClr val="0000FF"/>
                </a:solidFill>
              </a:rPr>
              <a:t>Wf_ABBA</a:t>
            </a:r>
            <a:endParaRPr lang="en-US" dirty="0">
              <a:solidFill>
                <a:srgbClr val="0000FF"/>
              </a:solidFill>
            </a:endParaRPr>
          </a:p>
        </p:txBody>
      </p:sp>
      <p:sp>
        <p:nvSpPr>
          <p:cNvPr id="9" name="TextBox 8"/>
          <p:cNvSpPr txBox="1"/>
          <p:nvPr/>
        </p:nvSpPr>
        <p:spPr>
          <a:xfrm>
            <a:off x="7653867" y="38100"/>
            <a:ext cx="952500" cy="461665"/>
          </a:xfrm>
          <a:prstGeom prst="rect">
            <a:avLst/>
          </a:prstGeom>
          <a:noFill/>
        </p:spPr>
        <p:txBody>
          <a:bodyPr wrap="square" rtlCol="0">
            <a:spAutoFit/>
          </a:bodyPr>
          <a:lstStyle/>
          <a:p>
            <a:r>
              <a:rPr lang="en-US" sz="2400" b="1" dirty="0" smtClean="0"/>
              <a:t>[tons]</a:t>
            </a:r>
            <a:endParaRPr lang="en-US" sz="2400" b="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721424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0" y="16934"/>
            <a:ext cx="9144000" cy="5919568"/>
          </a:xfrm>
          <a:prstGeom prst="rect">
            <a:avLst/>
          </a:prstGeom>
        </p:spPr>
        <p:txBody>
          <a:bodyPr wrap="square">
            <a:spAutoFit/>
          </a:bodyPr>
          <a:lstStyle/>
          <a:p>
            <a:pPr algn="ctr"/>
            <a:endParaRPr lang="en-US" sz="2800" baseline="30000" dirty="0" smtClean="0">
              <a:latin typeface="Times New Roman"/>
              <a:cs typeface="Times New Roman"/>
            </a:endParaRPr>
          </a:p>
          <a:p>
            <a:pPr algn="ctr"/>
            <a:r>
              <a:rPr lang="en-US" sz="2800" b="1" dirty="0" smtClean="0">
                <a:latin typeface="Times New Roman"/>
                <a:cs typeface="Times New Roman"/>
              </a:rPr>
              <a:t>Conversion to Smoke aerosol Emission rate (Ichoku &amp; Kaufman, 2005)</a:t>
            </a:r>
          </a:p>
          <a:p>
            <a:pPr algn="ctr"/>
            <a:endParaRPr lang="en-US" sz="4000" b="1" dirty="0" smtClean="0">
              <a:latin typeface="Times New Roman"/>
              <a:cs typeface="Times New Roman"/>
            </a:endParaRPr>
          </a:p>
          <a:p>
            <a:pPr algn="ctr"/>
            <a:r>
              <a:rPr lang="en-US" sz="4000" b="1" baseline="30000" dirty="0" smtClean="0">
                <a:latin typeface="Times New Roman"/>
                <a:cs typeface="Times New Roman"/>
              </a:rPr>
              <a:t>Emission rate</a:t>
            </a:r>
            <a:r>
              <a:rPr lang="en-US" sz="4000" b="1" baseline="-25000" dirty="0" smtClean="0">
                <a:latin typeface="Times New Roman"/>
                <a:cs typeface="Times New Roman"/>
              </a:rPr>
              <a:t>TPM,k</a:t>
            </a:r>
            <a:r>
              <a:rPr lang="en-US" sz="4000" baseline="30000" dirty="0" smtClean="0">
                <a:latin typeface="Times New Roman"/>
                <a:cs typeface="Times New Roman"/>
              </a:rPr>
              <a:t>(</a:t>
            </a:r>
            <a:r>
              <a:rPr lang="en-US" sz="4000" baseline="30000" dirty="0">
                <a:latin typeface="Times New Roman"/>
                <a:cs typeface="Times New Roman"/>
              </a:rPr>
              <a:t>kg/s) </a:t>
            </a:r>
            <a:r>
              <a:rPr lang="en-US" sz="4000" b="1" baseline="30000" dirty="0" smtClean="0">
                <a:latin typeface="Times New Roman"/>
                <a:cs typeface="Times New Roman"/>
              </a:rPr>
              <a:t>=</a:t>
            </a:r>
            <a:r>
              <a:rPr lang="en-US" sz="4000" b="1" dirty="0" smtClean="0">
                <a:latin typeface="Times New Roman"/>
                <a:cs typeface="Times New Roman"/>
              </a:rPr>
              <a:t> </a:t>
            </a:r>
            <a:r>
              <a:rPr lang="en-US" sz="4000" b="1" baseline="30000" dirty="0" err="1" smtClean="0">
                <a:latin typeface="Times New Roman"/>
                <a:cs typeface="Times New Roman"/>
              </a:rPr>
              <a:t>C</a:t>
            </a:r>
            <a:r>
              <a:rPr lang="en-US" sz="4000" b="1" baseline="-25000" dirty="0" err="1" smtClean="0">
                <a:latin typeface="Times New Roman"/>
                <a:cs typeface="Times New Roman"/>
              </a:rPr>
              <a:t>TPM,k</a:t>
            </a:r>
            <a:r>
              <a:rPr lang="en-US" sz="4000" b="1" baseline="30000" dirty="0" smtClean="0">
                <a:latin typeface="Times New Roman"/>
                <a:cs typeface="Times New Roman"/>
              </a:rPr>
              <a:t> * FRP </a:t>
            </a:r>
            <a:r>
              <a:rPr lang="en-US" sz="4000" baseline="30000" dirty="0" smtClean="0">
                <a:latin typeface="Times New Roman"/>
                <a:cs typeface="Times New Roman"/>
              </a:rPr>
              <a:t>(MW) </a:t>
            </a:r>
            <a:r>
              <a:rPr lang="en-US" sz="4000" b="1" baseline="30000" dirty="0" smtClean="0">
                <a:latin typeface="Times New Roman"/>
                <a:cs typeface="Times New Roman"/>
              </a:rPr>
              <a:t> </a:t>
            </a:r>
            <a:endParaRPr lang="en-US" sz="4000" b="1" baseline="-25000" dirty="0" smtClean="0">
              <a:latin typeface="Times New Roman"/>
              <a:cs typeface="Times New Roman"/>
            </a:endParaRPr>
          </a:p>
          <a:p>
            <a:pPr algn="ctr"/>
            <a:endParaRPr lang="en-US" sz="2800" baseline="-25000" dirty="0" smtClean="0">
              <a:latin typeface="Times New Roman"/>
              <a:cs typeface="Times New Roman"/>
            </a:endParaRPr>
          </a:p>
          <a:p>
            <a:r>
              <a:rPr lang="en-US" sz="2400" b="1" dirty="0">
                <a:latin typeface="Times New Roman"/>
                <a:cs typeface="Times New Roman"/>
              </a:rPr>
              <a:t>Emission </a:t>
            </a:r>
            <a:r>
              <a:rPr lang="en-US" sz="2400" b="1" dirty="0" err="1">
                <a:latin typeface="Times New Roman"/>
                <a:cs typeface="Times New Roman"/>
              </a:rPr>
              <a:t>rate</a:t>
            </a:r>
            <a:r>
              <a:rPr lang="en-US" sz="2400" b="1" baseline="-25000" dirty="0" err="1">
                <a:latin typeface="Times New Roman"/>
                <a:cs typeface="Times New Roman"/>
              </a:rPr>
              <a:t>i,k</a:t>
            </a:r>
            <a:r>
              <a:rPr lang="en-US" sz="2400" b="1" baseline="-25000" dirty="0">
                <a:latin typeface="Times New Roman"/>
                <a:cs typeface="Times New Roman"/>
              </a:rPr>
              <a:t> </a:t>
            </a:r>
            <a:r>
              <a:rPr lang="en-US" sz="2400" dirty="0" smtClean="0">
                <a:latin typeface="Times New Roman"/>
                <a:cs typeface="Times New Roman"/>
              </a:rPr>
              <a:t>: </a:t>
            </a:r>
            <a:r>
              <a:rPr lang="en-US" sz="2400" dirty="0">
                <a:latin typeface="Times New Roman"/>
                <a:cs typeface="Times New Roman"/>
              </a:rPr>
              <a:t>emission rate for species </a:t>
            </a:r>
            <a:r>
              <a:rPr lang="en-US" sz="2400" dirty="0" err="1">
                <a:latin typeface="Times New Roman"/>
                <a:cs typeface="Times New Roman"/>
              </a:rPr>
              <a:t>i</a:t>
            </a:r>
            <a:r>
              <a:rPr lang="en-US" sz="2400" dirty="0">
                <a:latin typeface="Times New Roman"/>
                <a:cs typeface="Times New Roman"/>
              </a:rPr>
              <a:t>  and for land cover class </a:t>
            </a:r>
            <a:r>
              <a:rPr lang="en-US" sz="2400" dirty="0" smtClean="0">
                <a:latin typeface="Times New Roman"/>
                <a:cs typeface="Times New Roman"/>
              </a:rPr>
              <a:t>k</a:t>
            </a:r>
          </a:p>
          <a:p>
            <a:endParaRPr lang="en-US" sz="2400" dirty="0" smtClean="0">
              <a:latin typeface="Times New Roman"/>
              <a:cs typeface="Times New Roman"/>
            </a:endParaRPr>
          </a:p>
          <a:p>
            <a:r>
              <a:rPr lang="en-US" sz="2400" b="1" dirty="0">
                <a:latin typeface="Times New Roman"/>
                <a:cs typeface="Times New Roman"/>
              </a:rPr>
              <a:t>FRP</a:t>
            </a:r>
            <a:r>
              <a:rPr lang="en-US" sz="2400" dirty="0">
                <a:latin typeface="Times New Roman"/>
                <a:cs typeface="Times New Roman"/>
              </a:rPr>
              <a:t>: Fire Radiative </a:t>
            </a:r>
            <a:r>
              <a:rPr lang="en-US" sz="2400" dirty="0" smtClean="0">
                <a:latin typeface="Times New Roman"/>
                <a:cs typeface="Times New Roman"/>
              </a:rPr>
              <a:t>Power</a:t>
            </a:r>
          </a:p>
          <a:p>
            <a:endParaRPr lang="en-US" sz="2400" dirty="0">
              <a:latin typeface="Times New Roman"/>
              <a:cs typeface="Times New Roman"/>
            </a:endParaRPr>
          </a:p>
          <a:p>
            <a:r>
              <a:rPr lang="en-US" sz="2400" b="1" dirty="0" err="1" smtClean="0">
                <a:latin typeface="Times New Roman"/>
                <a:cs typeface="Times New Roman"/>
              </a:rPr>
              <a:t>C</a:t>
            </a:r>
            <a:r>
              <a:rPr lang="en-US" sz="2400" b="1" baseline="-25000" dirty="0" err="1" smtClean="0">
                <a:latin typeface="Times New Roman"/>
                <a:cs typeface="Times New Roman"/>
              </a:rPr>
              <a:t>TPM,k</a:t>
            </a:r>
            <a:r>
              <a:rPr lang="en-US" sz="2400" dirty="0" smtClean="0">
                <a:latin typeface="Times New Roman"/>
                <a:cs typeface="Times New Roman"/>
              </a:rPr>
              <a:t> : </a:t>
            </a:r>
            <a:r>
              <a:rPr lang="en-US" sz="2300" dirty="0" smtClean="0">
                <a:latin typeface="Times New Roman"/>
                <a:cs typeface="Times New Roman"/>
              </a:rPr>
              <a:t>Coefficient of emission of </a:t>
            </a:r>
          </a:p>
          <a:p>
            <a:r>
              <a:rPr lang="en-US" sz="2300" dirty="0" smtClean="0">
                <a:latin typeface="Times New Roman"/>
                <a:cs typeface="Times New Roman"/>
              </a:rPr>
              <a:t>smoke aerosol for land cover class k</a:t>
            </a:r>
          </a:p>
          <a:p>
            <a:endParaRPr lang="en-US" sz="2400" dirty="0">
              <a:latin typeface="Times New Roman"/>
              <a:cs typeface="Times New Roman"/>
            </a:endParaRPr>
          </a:p>
          <a:p>
            <a:pPr algn="ctr"/>
            <a:endParaRPr lang="en-US" sz="2800" baseline="30000" dirty="0" smtClean="0">
              <a:latin typeface="Times New Roman"/>
              <a:cs typeface="Times New Roman"/>
            </a:endParaRPr>
          </a:p>
          <a:p>
            <a:pPr algn="ctr"/>
            <a:endParaRPr lang="en-US" sz="2800" baseline="30000" dirty="0">
              <a:latin typeface="Times New Roman"/>
              <a:cs typeface="Times New Roman"/>
            </a:endParaRPr>
          </a:p>
        </p:txBody>
      </p:sp>
      <p:pic>
        <p:nvPicPr>
          <p:cNvPr id="4" name="Picture 3"/>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66167" y="3415605"/>
            <a:ext cx="4639733" cy="3437466"/>
          </a:xfrm>
          <a:prstGeom prst="rect">
            <a:avLst/>
          </a:prstGeom>
          <a:noFill/>
          <a:ln>
            <a:noFill/>
          </a:ln>
        </p:spPr>
      </p:pic>
      <p:sp>
        <p:nvSpPr>
          <p:cNvPr id="5" name="TextBox 4"/>
          <p:cNvSpPr txBox="1"/>
          <p:nvPr/>
        </p:nvSpPr>
        <p:spPr>
          <a:xfrm>
            <a:off x="8470900" y="3682305"/>
            <a:ext cx="584200" cy="338554"/>
          </a:xfrm>
          <a:prstGeom prst="rect">
            <a:avLst/>
          </a:prstGeom>
          <a:noFill/>
        </p:spPr>
        <p:txBody>
          <a:bodyPr wrap="square" rtlCol="0">
            <a:spAutoFit/>
          </a:bodyPr>
          <a:lstStyle/>
          <a:p>
            <a:r>
              <a:rPr lang="en-US" sz="1600" b="1" dirty="0" smtClean="0">
                <a:solidFill>
                  <a:srgbClr val="FF0000"/>
                </a:solidFill>
              </a:rPr>
              <a:t>0.06</a:t>
            </a:r>
            <a:endParaRPr lang="en-US" sz="1600" b="1" dirty="0">
              <a:solidFill>
                <a:srgbClr val="FF0000"/>
              </a:solidFill>
            </a:endParaRPr>
          </a:p>
        </p:txBody>
      </p:sp>
      <p:sp>
        <p:nvSpPr>
          <p:cNvPr id="6" name="TextBox 5"/>
          <p:cNvSpPr txBox="1"/>
          <p:nvPr/>
        </p:nvSpPr>
        <p:spPr>
          <a:xfrm>
            <a:off x="8470900" y="4367073"/>
            <a:ext cx="584200" cy="338554"/>
          </a:xfrm>
          <a:prstGeom prst="rect">
            <a:avLst/>
          </a:prstGeom>
          <a:noFill/>
        </p:spPr>
        <p:txBody>
          <a:bodyPr wrap="square" rtlCol="0">
            <a:spAutoFit/>
          </a:bodyPr>
          <a:lstStyle/>
          <a:p>
            <a:r>
              <a:rPr lang="en-US" sz="1600" b="1" dirty="0" smtClean="0">
                <a:solidFill>
                  <a:srgbClr val="FF0000"/>
                </a:solidFill>
              </a:rPr>
              <a:t>0.06</a:t>
            </a:r>
            <a:endParaRPr lang="en-US" sz="1600" b="1" dirty="0">
              <a:solidFill>
                <a:srgbClr val="FF0000"/>
              </a:solidFill>
            </a:endParaRPr>
          </a:p>
        </p:txBody>
      </p:sp>
      <p:sp>
        <p:nvSpPr>
          <p:cNvPr id="7" name="TextBox 6"/>
          <p:cNvSpPr txBox="1"/>
          <p:nvPr/>
        </p:nvSpPr>
        <p:spPr>
          <a:xfrm>
            <a:off x="8470900" y="5085139"/>
            <a:ext cx="584200" cy="338554"/>
          </a:xfrm>
          <a:prstGeom prst="rect">
            <a:avLst/>
          </a:prstGeom>
          <a:noFill/>
        </p:spPr>
        <p:txBody>
          <a:bodyPr wrap="square" rtlCol="0">
            <a:spAutoFit/>
          </a:bodyPr>
          <a:lstStyle/>
          <a:p>
            <a:r>
              <a:rPr lang="en-US" sz="1600" b="1" dirty="0" smtClean="0">
                <a:solidFill>
                  <a:srgbClr val="FF0000"/>
                </a:solidFill>
              </a:rPr>
              <a:t>0.02</a:t>
            </a:r>
            <a:endParaRPr lang="en-US" sz="1600" b="1" dirty="0">
              <a:solidFill>
                <a:srgbClr val="FF0000"/>
              </a:solidFill>
            </a:endParaRPr>
          </a:p>
        </p:txBody>
      </p:sp>
      <p:sp>
        <p:nvSpPr>
          <p:cNvPr id="8" name="TextBox 7"/>
          <p:cNvSpPr txBox="1"/>
          <p:nvPr/>
        </p:nvSpPr>
        <p:spPr>
          <a:xfrm>
            <a:off x="8470900" y="5770939"/>
            <a:ext cx="698500" cy="338554"/>
          </a:xfrm>
          <a:prstGeom prst="rect">
            <a:avLst/>
          </a:prstGeom>
          <a:noFill/>
        </p:spPr>
        <p:txBody>
          <a:bodyPr wrap="square" rtlCol="0">
            <a:spAutoFit/>
          </a:bodyPr>
          <a:lstStyle/>
          <a:p>
            <a:r>
              <a:rPr lang="en-US" sz="1600" b="1" dirty="0" smtClean="0">
                <a:solidFill>
                  <a:srgbClr val="FF0000"/>
                </a:solidFill>
              </a:rPr>
              <a:t>0.084</a:t>
            </a:r>
            <a:endParaRPr lang="en-US" sz="1600" b="1" dirty="0">
              <a:solidFill>
                <a:srgbClr val="FF0000"/>
              </a:solidFill>
            </a:endParaRPr>
          </a:p>
        </p:txBody>
      </p:sp>
      <p:sp>
        <p:nvSpPr>
          <p:cNvPr id="2" name="Freeform 1"/>
          <p:cNvSpPr/>
          <p:nvPr/>
        </p:nvSpPr>
        <p:spPr>
          <a:xfrm>
            <a:off x="4978400" y="1562100"/>
            <a:ext cx="1511766" cy="1080891"/>
          </a:xfrm>
          <a:custGeom>
            <a:avLst/>
            <a:gdLst>
              <a:gd name="connsiteX0" fmla="*/ 1079500 w 1511766"/>
              <a:gd name="connsiteY0" fmla="*/ 38100 h 1080891"/>
              <a:gd name="connsiteX1" fmla="*/ 749300 w 1511766"/>
              <a:gd name="connsiteY1" fmla="*/ 88900 h 1080891"/>
              <a:gd name="connsiteX2" fmla="*/ 558800 w 1511766"/>
              <a:gd name="connsiteY2" fmla="*/ 101600 h 1080891"/>
              <a:gd name="connsiteX3" fmla="*/ 419100 w 1511766"/>
              <a:gd name="connsiteY3" fmla="*/ 127000 h 1080891"/>
              <a:gd name="connsiteX4" fmla="*/ 317500 w 1511766"/>
              <a:gd name="connsiteY4" fmla="*/ 152400 h 1080891"/>
              <a:gd name="connsiteX5" fmla="*/ 254000 w 1511766"/>
              <a:gd name="connsiteY5" fmla="*/ 165100 h 1080891"/>
              <a:gd name="connsiteX6" fmla="*/ 203200 w 1511766"/>
              <a:gd name="connsiteY6" fmla="*/ 190500 h 1080891"/>
              <a:gd name="connsiteX7" fmla="*/ 177800 w 1511766"/>
              <a:gd name="connsiteY7" fmla="*/ 228600 h 1080891"/>
              <a:gd name="connsiteX8" fmla="*/ 101600 w 1511766"/>
              <a:gd name="connsiteY8" fmla="*/ 254000 h 1080891"/>
              <a:gd name="connsiteX9" fmla="*/ 63500 w 1511766"/>
              <a:gd name="connsiteY9" fmla="*/ 342900 h 1080891"/>
              <a:gd name="connsiteX10" fmla="*/ 50800 w 1511766"/>
              <a:gd name="connsiteY10" fmla="*/ 381000 h 1080891"/>
              <a:gd name="connsiteX11" fmla="*/ 25400 w 1511766"/>
              <a:gd name="connsiteY11" fmla="*/ 444500 h 1080891"/>
              <a:gd name="connsiteX12" fmla="*/ 0 w 1511766"/>
              <a:gd name="connsiteY12" fmla="*/ 520700 h 1080891"/>
              <a:gd name="connsiteX13" fmla="*/ 12700 w 1511766"/>
              <a:gd name="connsiteY13" fmla="*/ 762000 h 1080891"/>
              <a:gd name="connsiteX14" fmla="*/ 63500 w 1511766"/>
              <a:gd name="connsiteY14" fmla="*/ 838200 h 1080891"/>
              <a:gd name="connsiteX15" fmla="*/ 203200 w 1511766"/>
              <a:gd name="connsiteY15" fmla="*/ 952500 h 1080891"/>
              <a:gd name="connsiteX16" fmla="*/ 292100 w 1511766"/>
              <a:gd name="connsiteY16" fmla="*/ 1016000 h 1080891"/>
              <a:gd name="connsiteX17" fmla="*/ 723900 w 1511766"/>
              <a:gd name="connsiteY17" fmla="*/ 1066800 h 1080891"/>
              <a:gd name="connsiteX18" fmla="*/ 1346200 w 1511766"/>
              <a:gd name="connsiteY18" fmla="*/ 1041400 h 1080891"/>
              <a:gd name="connsiteX19" fmla="*/ 1409700 w 1511766"/>
              <a:gd name="connsiteY19" fmla="*/ 1016000 h 1080891"/>
              <a:gd name="connsiteX20" fmla="*/ 1447800 w 1511766"/>
              <a:gd name="connsiteY20" fmla="*/ 990600 h 1080891"/>
              <a:gd name="connsiteX21" fmla="*/ 1473200 w 1511766"/>
              <a:gd name="connsiteY21" fmla="*/ 952500 h 1080891"/>
              <a:gd name="connsiteX22" fmla="*/ 1511300 w 1511766"/>
              <a:gd name="connsiteY22" fmla="*/ 914400 h 1080891"/>
              <a:gd name="connsiteX23" fmla="*/ 1485900 w 1511766"/>
              <a:gd name="connsiteY23" fmla="*/ 698500 h 1080891"/>
              <a:gd name="connsiteX24" fmla="*/ 1473200 w 1511766"/>
              <a:gd name="connsiteY24" fmla="*/ 660400 h 1080891"/>
              <a:gd name="connsiteX25" fmla="*/ 1447800 w 1511766"/>
              <a:gd name="connsiteY25" fmla="*/ 622300 h 1080891"/>
              <a:gd name="connsiteX26" fmla="*/ 1435100 w 1511766"/>
              <a:gd name="connsiteY26" fmla="*/ 584200 h 1080891"/>
              <a:gd name="connsiteX27" fmla="*/ 1397000 w 1511766"/>
              <a:gd name="connsiteY27" fmla="*/ 558800 h 1080891"/>
              <a:gd name="connsiteX28" fmla="*/ 1371600 w 1511766"/>
              <a:gd name="connsiteY28" fmla="*/ 508000 h 1080891"/>
              <a:gd name="connsiteX29" fmla="*/ 1320800 w 1511766"/>
              <a:gd name="connsiteY29" fmla="*/ 419100 h 1080891"/>
              <a:gd name="connsiteX30" fmla="*/ 1257300 w 1511766"/>
              <a:gd name="connsiteY30" fmla="*/ 304800 h 1080891"/>
              <a:gd name="connsiteX31" fmla="*/ 1219200 w 1511766"/>
              <a:gd name="connsiteY31" fmla="*/ 292100 h 1080891"/>
              <a:gd name="connsiteX32" fmla="*/ 1181100 w 1511766"/>
              <a:gd name="connsiteY32" fmla="*/ 254000 h 1080891"/>
              <a:gd name="connsiteX33" fmla="*/ 1143000 w 1511766"/>
              <a:gd name="connsiteY33" fmla="*/ 203200 h 1080891"/>
              <a:gd name="connsiteX34" fmla="*/ 1066800 w 1511766"/>
              <a:gd name="connsiteY34" fmla="*/ 165100 h 1080891"/>
              <a:gd name="connsiteX35" fmla="*/ 990600 w 1511766"/>
              <a:gd name="connsiteY35" fmla="*/ 114300 h 1080891"/>
              <a:gd name="connsiteX36" fmla="*/ 901700 w 1511766"/>
              <a:gd name="connsiteY36" fmla="*/ 76200 h 1080891"/>
              <a:gd name="connsiteX37" fmla="*/ 863600 w 1511766"/>
              <a:gd name="connsiteY37" fmla="*/ 50800 h 1080891"/>
              <a:gd name="connsiteX38" fmla="*/ 825500 w 1511766"/>
              <a:gd name="connsiteY38" fmla="*/ 38100 h 1080891"/>
              <a:gd name="connsiteX39" fmla="*/ 787400 w 1511766"/>
              <a:gd name="connsiteY39" fmla="*/ 12700 h 1080891"/>
              <a:gd name="connsiteX40" fmla="*/ 762000 w 1511766"/>
              <a:gd name="connsiteY40" fmla="*/ 0 h 108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11766" h="1080891">
                <a:moveTo>
                  <a:pt x="1079500" y="38100"/>
                </a:moveTo>
                <a:cubicBezTo>
                  <a:pt x="925952" y="114874"/>
                  <a:pt x="1036217" y="72505"/>
                  <a:pt x="749300" y="88900"/>
                </a:cubicBezTo>
                <a:lnTo>
                  <a:pt x="558800" y="101600"/>
                </a:lnTo>
                <a:cubicBezTo>
                  <a:pt x="461270" y="125982"/>
                  <a:pt x="555616" y="104247"/>
                  <a:pt x="419100" y="127000"/>
                </a:cubicBezTo>
                <a:cubicBezTo>
                  <a:pt x="278669" y="150405"/>
                  <a:pt x="415647" y="127863"/>
                  <a:pt x="317500" y="152400"/>
                </a:cubicBezTo>
                <a:cubicBezTo>
                  <a:pt x="296559" y="157635"/>
                  <a:pt x="275167" y="160867"/>
                  <a:pt x="254000" y="165100"/>
                </a:cubicBezTo>
                <a:cubicBezTo>
                  <a:pt x="237067" y="173567"/>
                  <a:pt x="217744" y="178380"/>
                  <a:pt x="203200" y="190500"/>
                </a:cubicBezTo>
                <a:cubicBezTo>
                  <a:pt x="191474" y="200271"/>
                  <a:pt x="190743" y="220510"/>
                  <a:pt x="177800" y="228600"/>
                </a:cubicBezTo>
                <a:cubicBezTo>
                  <a:pt x="155096" y="242790"/>
                  <a:pt x="101600" y="254000"/>
                  <a:pt x="101600" y="254000"/>
                </a:cubicBezTo>
                <a:cubicBezTo>
                  <a:pt x="75169" y="359726"/>
                  <a:pt x="107353" y="255195"/>
                  <a:pt x="63500" y="342900"/>
                </a:cubicBezTo>
                <a:cubicBezTo>
                  <a:pt x="57513" y="354874"/>
                  <a:pt x="55500" y="368465"/>
                  <a:pt x="50800" y="381000"/>
                </a:cubicBezTo>
                <a:cubicBezTo>
                  <a:pt x="42795" y="402346"/>
                  <a:pt x="33191" y="423075"/>
                  <a:pt x="25400" y="444500"/>
                </a:cubicBezTo>
                <a:cubicBezTo>
                  <a:pt x="16250" y="469662"/>
                  <a:pt x="0" y="520700"/>
                  <a:pt x="0" y="520700"/>
                </a:cubicBezTo>
                <a:cubicBezTo>
                  <a:pt x="4233" y="601133"/>
                  <a:pt x="-3096" y="683019"/>
                  <a:pt x="12700" y="762000"/>
                </a:cubicBezTo>
                <a:cubicBezTo>
                  <a:pt x="18687" y="791934"/>
                  <a:pt x="41914" y="816614"/>
                  <a:pt x="63500" y="838200"/>
                </a:cubicBezTo>
                <a:cubicBezTo>
                  <a:pt x="165787" y="940487"/>
                  <a:pt x="114916" y="908358"/>
                  <a:pt x="203200" y="952500"/>
                </a:cubicBezTo>
                <a:cubicBezTo>
                  <a:pt x="234573" y="999560"/>
                  <a:pt x="224394" y="999879"/>
                  <a:pt x="292100" y="1016000"/>
                </a:cubicBezTo>
                <a:cubicBezTo>
                  <a:pt x="493198" y="1063880"/>
                  <a:pt x="511890" y="1055022"/>
                  <a:pt x="723900" y="1066800"/>
                </a:cubicBezTo>
                <a:cubicBezTo>
                  <a:pt x="938983" y="1062124"/>
                  <a:pt x="1149605" y="1115123"/>
                  <a:pt x="1346200" y="1041400"/>
                </a:cubicBezTo>
                <a:cubicBezTo>
                  <a:pt x="1367546" y="1033395"/>
                  <a:pt x="1389310" y="1026195"/>
                  <a:pt x="1409700" y="1016000"/>
                </a:cubicBezTo>
                <a:cubicBezTo>
                  <a:pt x="1423352" y="1009174"/>
                  <a:pt x="1435100" y="999067"/>
                  <a:pt x="1447800" y="990600"/>
                </a:cubicBezTo>
                <a:cubicBezTo>
                  <a:pt x="1456267" y="977900"/>
                  <a:pt x="1463429" y="964226"/>
                  <a:pt x="1473200" y="952500"/>
                </a:cubicBezTo>
                <a:cubicBezTo>
                  <a:pt x="1484698" y="938702"/>
                  <a:pt x="1510403" y="932338"/>
                  <a:pt x="1511300" y="914400"/>
                </a:cubicBezTo>
                <a:cubicBezTo>
                  <a:pt x="1514919" y="842027"/>
                  <a:pt x="1496649" y="770161"/>
                  <a:pt x="1485900" y="698500"/>
                </a:cubicBezTo>
                <a:cubicBezTo>
                  <a:pt x="1483914" y="685261"/>
                  <a:pt x="1479187" y="672374"/>
                  <a:pt x="1473200" y="660400"/>
                </a:cubicBezTo>
                <a:cubicBezTo>
                  <a:pt x="1466374" y="646748"/>
                  <a:pt x="1454626" y="635952"/>
                  <a:pt x="1447800" y="622300"/>
                </a:cubicBezTo>
                <a:cubicBezTo>
                  <a:pt x="1441813" y="610326"/>
                  <a:pt x="1443463" y="594653"/>
                  <a:pt x="1435100" y="584200"/>
                </a:cubicBezTo>
                <a:cubicBezTo>
                  <a:pt x="1425565" y="572281"/>
                  <a:pt x="1409700" y="567267"/>
                  <a:pt x="1397000" y="558800"/>
                </a:cubicBezTo>
                <a:cubicBezTo>
                  <a:pt x="1388533" y="541867"/>
                  <a:pt x="1380993" y="524438"/>
                  <a:pt x="1371600" y="508000"/>
                </a:cubicBezTo>
                <a:cubicBezTo>
                  <a:pt x="1335159" y="444227"/>
                  <a:pt x="1353696" y="495857"/>
                  <a:pt x="1320800" y="419100"/>
                </a:cubicBezTo>
                <a:cubicBezTo>
                  <a:pt x="1305890" y="384310"/>
                  <a:pt x="1298552" y="318551"/>
                  <a:pt x="1257300" y="304800"/>
                </a:cubicBezTo>
                <a:lnTo>
                  <a:pt x="1219200" y="292100"/>
                </a:lnTo>
                <a:cubicBezTo>
                  <a:pt x="1206500" y="279400"/>
                  <a:pt x="1192789" y="267637"/>
                  <a:pt x="1181100" y="254000"/>
                </a:cubicBezTo>
                <a:cubicBezTo>
                  <a:pt x="1167325" y="237929"/>
                  <a:pt x="1157967" y="218167"/>
                  <a:pt x="1143000" y="203200"/>
                </a:cubicBezTo>
                <a:cubicBezTo>
                  <a:pt x="1100715" y="160915"/>
                  <a:pt x="1113281" y="190923"/>
                  <a:pt x="1066800" y="165100"/>
                </a:cubicBezTo>
                <a:cubicBezTo>
                  <a:pt x="1040115" y="150275"/>
                  <a:pt x="1019560" y="123953"/>
                  <a:pt x="990600" y="114300"/>
                </a:cubicBezTo>
                <a:cubicBezTo>
                  <a:pt x="947856" y="100052"/>
                  <a:pt x="945642" y="101309"/>
                  <a:pt x="901700" y="76200"/>
                </a:cubicBezTo>
                <a:cubicBezTo>
                  <a:pt x="888448" y="68627"/>
                  <a:pt x="877252" y="57626"/>
                  <a:pt x="863600" y="50800"/>
                </a:cubicBezTo>
                <a:cubicBezTo>
                  <a:pt x="851626" y="44813"/>
                  <a:pt x="837474" y="44087"/>
                  <a:pt x="825500" y="38100"/>
                </a:cubicBezTo>
                <a:cubicBezTo>
                  <a:pt x="811848" y="31274"/>
                  <a:pt x="800488" y="20553"/>
                  <a:pt x="787400" y="12700"/>
                </a:cubicBezTo>
                <a:cubicBezTo>
                  <a:pt x="779283" y="7830"/>
                  <a:pt x="770467" y="4233"/>
                  <a:pt x="762000" y="0"/>
                </a:cubicBezTo>
              </a:path>
            </a:pathLst>
          </a:custGeom>
          <a:noFill/>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4305300" y="2679700"/>
            <a:ext cx="4800600" cy="4165600"/>
          </a:xfrm>
          <a:custGeom>
            <a:avLst/>
            <a:gdLst>
              <a:gd name="connsiteX0" fmla="*/ 1422400 w 4800600"/>
              <a:gd name="connsiteY0" fmla="*/ 0 h 4165600"/>
              <a:gd name="connsiteX1" fmla="*/ 1397000 w 4800600"/>
              <a:gd name="connsiteY1" fmla="*/ 203200 h 4165600"/>
              <a:gd name="connsiteX2" fmla="*/ 1384300 w 4800600"/>
              <a:gd name="connsiteY2" fmla="*/ 241300 h 4165600"/>
              <a:gd name="connsiteX3" fmla="*/ 1346200 w 4800600"/>
              <a:gd name="connsiteY3" fmla="*/ 266700 h 4165600"/>
              <a:gd name="connsiteX4" fmla="*/ 1308100 w 4800600"/>
              <a:gd name="connsiteY4" fmla="*/ 304800 h 4165600"/>
              <a:gd name="connsiteX5" fmla="*/ 1270000 w 4800600"/>
              <a:gd name="connsiteY5" fmla="*/ 330200 h 4165600"/>
              <a:gd name="connsiteX6" fmla="*/ 1181100 w 4800600"/>
              <a:gd name="connsiteY6" fmla="*/ 368300 h 4165600"/>
              <a:gd name="connsiteX7" fmla="*/ 1130300 w 4800600"/>
              <a:gd name="connsiteY7" fmla="*/ 381000 h 4165600"/>
              <a:gd name="connsiteX8" fmla="*/ 1092200 w 4800600"/>
              <a:gd name="connsiteY8" fmla="*/ 393700 h 4165600"/>
              <a:gd name="connsiteX9" fmla="*/ 876300 w 4800600"/>
              <a:gd name="connsiteY9" fmla="*/ 431800 h 4165600"/>
              <a:gd name="connsiteX10" fmla="*/ 800100 w 4800600"/>
              <a:gd name="connsiteY10" fmla="*/ 444500 h 4165600"/>
              <a:gd name="connsiteX11" fmla="*/ 533400 w 4800600"/>
              <a:gd name="connsiteY11" fmla="*/ 457200 h 4165600"/>
              <a:gd name="connsiteX12" fmla="*/ 457200 w 4800600"/>
              <a:gd name="connsiteY12" fmla="*/ 469900 h 4165600"/>
              <a:gd name="connsiteX13" fmla="*/ 368300 w 4800600"/>
              <a:gd name="connsiteY13" fmla="*/ 482600 h 4165600"/>
              <a:gd name="connsiteX14" fmla="*/ 292100 w 4800600"/>
              <a:gd name="connsiteY14" fmla="*/ 533400 h 4165600"/>
              <a:gd name="connsiteX15" fmla="*/ 254000 w 4800600"/>
              <a:gd name="connsiteY15" fmla="*/ 558800 h 4165600"/>
              <a:gd name="connsiteX16" fmla="*/ 190500 w 4800600"/>
              <a:gd name="connsiteY16" fmla="*/ 647700 h 4165600"/>
              <a:gd name="connsiteX17" fmla="*/ 114300 w 4800600"/>
              <a:gd name="connsiteY17" fmla="*/ 736600 h 4165600"/>
              <a:gd name="connsiteX18" fmla="*/ 76200 w 4800600"/>
              <a:gd name="connsiteY18" fmla="*/ 838200 h 4165600"/>
              <a:gd name="connsiteX19" fmla="*/ 63500 w 4800600"/>
              <a:gd name="connsiteY19" fmla="*/ 876300 h 4165600"/>
              <a:gd name="connsiteX20" fmla="*/ 0 w 4800600"/>
              <a:gd name="connsiteY20" fmla="*/ 952500 h 4165600"/>
              <a:gd name="connsiteX21" fmla="*/ 12700 w 4800600"/>
              <a:gd name="connsiteY21" fmla="*/ 1244600 h 4165600"/>
              <a:gd name="connsiteX22" fmla="*/ 38100 w 4800600"/>
              <a:gd name="connsiteY22" fmla="*/ 1295400 h 4165600"/>
              <a:gd name="connsiteX23" fmla="*/ 12700 w 4800600"/>
              <a:gd name="connsiteY23" fmla="*/ 3352800 h 4165600"/>
              <a:gd name="connsiteX24" fmla="*/ 25400 w 4800600"/>
              <a:gd name="connsiteY24" fmla="*/ 3962400 h 4165600"/>
              <a:gd name="connsiteX25" fmla="*/ 88900 w 4800600"/>
              <a:gd name="connsiteY25" fmla="*/ 4064000 h 4165600"/>
              <a:gd name="connsiteX26" fmla="*/ 101600 w 4800600"/>
              <a:gd name="connsiteY26" fmla="*/ 4102100 h 4165600"/>
              <a:gd name="connsiteX27" fmla="*/ 215900 w 4800600"/>
              <a:gd name="connsiteY27" fmla="*/ 4152900 h 4165600"/>
              <a:gd name="connsiteX28" fmla="*/ 254000 w 4800600"/>
              <a:gd name="connsiteY28" fmla="*/ 4165600 h 4165600"/>
              <a:gd name="connsiteX29" fmla="*/ 2578100 w 4800600"/>
              <a:gd name="connsiteY29" fmla="*/ 4140200 h 4165600"/>
              <a:gd name="connsiteX30" fmla="*/ 2743200 w 4800600"/>
              <a:gd name="connsiteY30" fmla="*/ 4127500 h 4165600"/>
              <a:gd name="connsiteX31" fmla="*/ 3111500 w 4800600"/>
              <a:gd name="connsiteY31" fmla="*/ 4102100 h 4165600"/>
              <a:gd name="connsiteX32" fmla="*/ 3314700 w 4800600"/>
              <a:gd name="connsiteY32" fmla="*/ 4076700 h 4165600"/>
              <a:gd name="connsiteX33" fmla="*/ 3352800 w 4800600"/>
              <a:gd name="connsiteY33" fmla="*/ 4064000 h 4165600"/>
              <a:gd name="connsiteX34" fmla="*/ 3632200 w 4800600"/>
              <a:gd name="connsiteY34" fmla="*/ 4038600 h 4165600"/>
              <a:gd name="connsiteX35" fmla="*/ 4318000 w 4800600"/>
              <a:gd name="connsiteY35" fmla="*/ 4013200 h 4165600"/>
              <a:gd name="connsiteX36" fmla="*/ 4521200 w 4800600"/>
              <a:gd name="connsiteY36" fmla="*/ 4000500 h 4165600"/>
              <a:gd name="connsiteX37" fmla="*/ 4572000 w 4800600"/>
              <a:gd name="connsiteY37" fmla="*/ 3987800 h 4165600"/>
              <a:gd name="connsiteX38" fmla="*/ 4610100 w 4800600"/>
              <a:gd name="connsiteY38" fmla="*/ 3949700 h 4165600"/>
              <a:gd name="connsiteX39" fmla="*/ 4648200 w 4800600"/>
              <a:gd name="connsiteY39" fmla="*/ 3873500 h 4165600"/>
              <a:gd name="connsiteX40" fmla="*/ 4660900 w 4800600"/>
              <a:gd name="connsiteY40" fmla="*/ 3822700 h 4165600"/>
              <a:gd name="connsiteX41" fmla="*/ 4699000 w 4800600"/>
              <a:gd name="connsiteY41" fmla="*/ 3733800 h 4165600"/>
              <a:gd name="connsiteX42" fmla="*/ 4737100 w 4800600"/>
              <a:gd name="connsiteY42" fmla="*/ 3594100 h 4165600"/>
              <a:gd name="connsiteX43" fmla="*/ 4762500 w 4800600"/>
              <a:gd name="connsiteY43" fmla="*/ 3556000 h 4165600"/>
              <a:gd name="connsiteX44" fmla="*/ 4800600 w 4800600"/>
              <a:gd name="connsiteY44" fmla="*/ 3340100 h 4165600"/>
              <a:gd name="connsiteX45" fmla="*/ 4787900 w 4800600"/>
              <a:gd name="connsiteY45" fmla="*/ 1879600 h 4165600"/>
              <a:gd name="connsiteX46" fmla="*/ 4762500 w 4800600"/>
              <a:gd name="connsiteY46" fmla="*/ 1663700 h 4165600"/>
              <a:gd name="connsiteX47" fmla="*/ 4749800 w 4800600"/>
              <a:gd name="connsiteY47" fmla="*/ 1181100 h 4165600"/>
              <a:gd name="connsiteX48" fmla="*/ 4762500 w 4800600"/>
              <a:gd name="connsiteY48" fmla="*/ 1054100 h 4165600"/>
              <a:gd name="connsiteX49" fmla="*/ 4699000 w 4800600"/>
              <a:gd name="connsiteY49" fmla="*/ 647700 h 4165600"/>
              <a:gd name="connsiteX50" fmla="*/ 4660900 w 4800600"/>
              <a:gd name="connsiteY50" fmla="*/ 635000 h 4165600"/>
              <a:gd name="connsiteX51" fmla="*/ 4038600 w 4800600"/>
              <a:gd name="connsiteY51" fmla="*/ 647700 h 4165600"/>
              <a:gd name="connsiteX52" fmla="*/ 2565400 w 4800600"/>
              <a:gd name="connsiteY52" fmla="*/ 609600 h 4165600"/>
              <a:gd name="connsiteX53" fmla="*/ 1638300 w 4800600"/>
              <a:gd name="connsiteY53" fmla="*/ 596900 h 4165600"/>
              <a:gd name="connsiteX54" fmla="*/ 1346200 w 4800600"/>
              <a:gd name="connsiteY54" fmla="*/ 571500 h 4165600"/>
              <a:gd name="connsiteX55" fmla="*/ 1270000 w 4800600"/>
              <a:gd name="connsiteY55" fmla="*/ 558800 h 4165600"/>
              <a:gd name="connsiteX56" fmla="*/ 1168400 w 4800600"/>
              <a:gd name="connsiteY56" fmla="*/ 533400 h 4165600"/>
              <a:gd name="connsiteX57" fmla="*/ 901700 w 4800600"/>
              <a:gd name="connsiteY57" fmla="*/ 520700 h 4165600"/>
              <a:gd name="connsiteX58" fmla="*/ 469900 w 4800600"/>
              <a:gd name="connsiteY58" fmla="*/ 495300 h 4165600"/>
              <a:gd name="connsiteX59" fmla="*/ 114300 w 4800600"/>
              <a:gd name="connsiteY59" fmla="*/ 508000 h 41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800600" h="4165600">
                <a:moveTo>
                  <a:pt x="1422400" y="0"/>
                </a:moveTo>
                <a:cubicBezTo>
                  <a:pt x="1413933" y="67733"/>
                  <a:pt x="1407646" y="135775"/>
                  <a:pt x="1397000" y="203200"/>
                </a:cubicBezTo>
                <a:cubicBezTo>
                  <a:pt x="1394912" y="216423"/>
                  <a:pt x="1392663" y="230847"/>
                  <a:pt x="1384300" y="241300"/>
                </a:cubicBezTo>
                <a:cubicBezTo>
                  <a:pt x="1374765" y="253219"/>
                  <a:pt x="1357926" y="256929"/>
                  <a:pt x="1346200" y="266700"/>
                </a:cubicBezTo>
                <a:cubicBezTo>
                  <a:pt x="1332402" y="278198"/>
                  <a:pt x="1321898" y="293302"/>
                  <a:pt x="1308100" y="304800"/>
                </a:cubicBezTo>
                <a:cubicBezTo>
                  <a:pt x="1296374" y="314571"/>
                  <a:pt x="1283252" y="322627"/>
                  <a:pt x="1270000" y="330200"/>
                </a:cubicBezTo>
                <a:cubicBezTo>
                  <a:pt x="1236133" y="349552"/>
                  <a:pt x="1216720" y="358123"/>
                  <a:pt x="1181100" y="368300"/>
                </a:cubicBezTo>
                <a:cubicBezTo>
                  <a:pt x="1164317" y="373095"/>
                  <a:pt x="1147083" y="376205"/>
                  <a:pt x="1130300" y="381000"/>
                </a:cubicBezTo>
                <a:cubicBezTo>
                  <a:pt x="1117428" y="384678"/>
                  <a:pt x="1105244" y="390690"/>
                  <a:pt x="1092200" y="393700"/>
                </a:cubicBezTo>
                <a:cubicBezTo>
                  <a:pt x="971267" y="421608"/>
                  <a:pt x="983379" y="415326"/>
                  <a:pt x="876300" y="431800"/>
                </a:cubicBezTo>
                <a:cubicBezTo>
                  <a:pt x="850849" y="435716"/>
                  <a:pt x="825780" y="442598"/>
                  <a:pt x="800100" y="444500"/>
                </a:cubicBezTo>
                <a:cubicBezTo>
                  <a:pt x="711342" y="451075"/>
                  <a:pt x="622300" y="452967"/>
                  <a:pt x="533400" y="457200"/>
                </a:cubicBezTo>
                <a:lnTo>
                  <a:pt x="457200" y="469900"/>
                </a:lnTo>
                <a:cubicBezTo>
                  <a:pt x="427614" y="474452"/>
                  <a:pt x="396239" y="471854"/>
                  <a:pt x="368300" y="482600"/>
                </a:cubicBezTo>
                <a:cubicBezTo>
                  <a:pt x="339808" y="493559"/>
                  <a:pt x="317500" y="516467"/>
                  <a:pt x="292100" y="533400"/>
                </a:cubicBezTo>
                <a:lnTo>
                  <a:pt x="254000" y="558800"/>
                </a:lnTo>
                <a:cubicBezTo>
                  <a:pt x="209713" y="647373"/>
                  <a:pt x="252284" y="575618"/>
                  <a:pt x="190500" y="647700"/>
                </a:cubicBezTo>
                <a:cubicBezTo>
                  <a:pt x="92747" y="761745"/>
                  <a:pt x="208840" y="642060"/>
                  <a:pt x="114300" y="736600"/>
                </a:cubicBezTo>
                <a:cubicBezTo>
                  <a:pt x="85473" y="823080"/>
                  <a:pt x="121758" y="716713"/>
                  <a:pt x="76200" y="838200"/>
                </a:cubicBezTo>
                <a:cubicBezTo>
                  <a:pt x="71500" y="850735"/>
                  <a:pt x="69487" y="864326"/>
                  <a:pt x="63500" y="876300"/>
                </a:cubicBezTo>
                <a:cubicBezTo>
                  <a:pt x="45819" y="911663"/>
                  <a:pt x="28087" y="924413"/>
                  <a:pt x="0" y="952500"/>
                </a:cubicBezTo>
                <a:cubicBezTo>
                  <a:pt x="4233" y="1049867"/>
                  <a:pt x="1937" y="1147737"/>
                  <a:pt x="12700" y="1244600"/>
                </a:cubicBezTo>
                <a:cubicBezTo>
                  <a:pt x="14791" y="1263416"/>
                  <a:pt x="37977" y="1276468"/>
                  <a:pt x="38100" y="1295400"/>
                </a:cubicBezTo>
                <a:cubicBezTo>
                  <a:pt x="48940" y="2964813"/>
                  <a:pt x="76218" y="2590583"/>
                  <a:pt x="12700" y="3352800"/>
                </a:cubicBezTo>
                <a:cubicBezTo>
                  <a:pt x="16933" y="3556000"/>
                  <a:pt x="14126" y="3759469"/>
                  <a:pt x="25400" y="3962400"/>
                </a:cubicBezTo>
                <a:cubicBezTo>
                  <a:pt x="29469" y="4035642"/>
                  <a:pt x="43435" y="4033690"/>
                  <a:pt x="88900" y="4064000"/>
                </a:cubicBezTo>
                <a:cubicBezTo>
                  <a:pt x="93133" y="4076700"/>
                  <a:pt x="93237" y="4091647"/>
                  <a:pt x="101600" y="4102100"/>
                </a:cubicBezTo>
                <a:cubicBezTo>
                  <a:pt x="123555" y="4129544"/>
                  <a:pt x="192616" y="4145139"/>
                  <a:pt x="215900" y="4152900"/>
                </a:cubicBezTo>
                <a:lnTo>
                  <a:pt x="254000" y="4165600"/>
                </a:lnTo>
                <a:lnTo>
                  <a:pt x="2578100" y="4140200"/>
                </a:lnTo>
                <a:cubicBezTo>
                  <a:pt x="2633271" y="4138553"/>
                  <a:pt x="2688119" y="4131054"/>
                  <a:pt x="2743200" y="4127500"/>
                </a:cubicBezTo>
                <a:cubicBezTo>
                  <a:pt x="2918784" y="4116172"/>
                  <a:pt x="2956883" y="4119280"/>
                  <a:pt x="3111500" y="4102100"/>
                </a:cubicBezTo>
                <a:cubicBezTo>
                  <a:pt x="3179343" y="4094562"/>
                  <a:pt x="3314700" y="4076700"/>
                  <a:pt x="3314700" y="4076700"/>
                </a:cubicBezTo>
                <a:cubicBezTo>
                  <a:pt x="3327400" y="4072467"/>
                  <a:pt x="3339673" y="4066625"/>
                  <a:pt x="3352800" y="4064000"/>
                </a:cubicBezTo>
                <a:cubicBezTo>
                  <a:pt x="3441029" y="4046354"/>
                  <a:pt x="3547202" y="4044671"/>
                  <a:pt x="3632200" y="4038600"/>
                </a:cubicBezTo>
                <a:cubicBezTo>
                  <a:pt x="4009913" y="4011621"/>
                  <a:pt x="3617856" y="4030277"/>
                  <a:pt x="4318000" y="4013200"/>
                </a:cubicBezTo>
                <a:cubicBezTo>
                  <a:pt x="4385733" y="4008967"/>
                  <a:pt x="4453671" y="4007253"/>
                  <a:pt x="4521200" y="4000500"/>
                </a:cubicBezTo>
                <a:cubicBezTo>
                  <a:pt x="4538568" y="3998763"/>
                  <a:pt x="4556845" y="3996460"/>
                  <a:pt x="4572000" y="3987800"/>
                </a:cubicBezTo>
                <a:cubicBezTo>
                  <a:pt x="4587594" y="3978889"/>
                  <a:pt x="4598602" y="3963498"/>
                  <a:pt x="4610100" y="3949700"/>
                </a:cubicBezTo>
                <a:cubicBezTo>
                  <a:pt x="4634300" y="3920660"/>
                  <a:pt x="4638239" y="3908365"/>
                  <a:pt x="4648200" y="3873500"/>
                </a:cubicBezTo>
                <a:cubicBezTo>
                  <a:pt x="4652995" y="3856717"/>
                  <a:pt x="4654771" y="3839043"/>
                  <a:pt x="4660900" y="3822700"/>
                </a:cubicBezTo>
                <a:cubicBezTo>
                  <a:pt x="4688160" y="3750007"/>
                  <a:pt x="4683231" y="3796875"/>
                  <a:pt x="4699000" y="3733800"/>
                </a:cubicBezTo>
                <a:cubicBezTo>
                  <a:pt x="4708542" y="3695631"/>
                  <a:pt x="4715303" y="3626795"/>
                  <a:pt x="4737100" y="3594100"/>
                </a:cubicBezTo>
                <a:lnTo>
                  <a:pt x="4762500" y="3556000"/>
                </a:lnTo>
                <a:cubicBezTo>
                  <a:pt x="4793771" y="3399647"/>
                  <a:pt x="4781795" y="3471738"/>
                  <a:pt x="4800600" y="3340100"/>
                </a:cubicBezTo>
                <a:cubicBezTo>
                  <a:pt x="4796367" y="2853267"/>
                  <a:pt x="4798962" y="2366326"/>
                  <a:pt x="4787900" y="1879600"/>
                </a:cubicBezTo>
                <a:cubicBezTo>
                  <a:pt x="4786254" y="1807156"/>
                  <a:pt x="4766447" y="1736055"/>
                  <a:pt x="4762500" y="1663700"/>
                </a:cubicBezTo>
                <a:cubicBezTo>
                  <a:pt x="4753735" y="1503016"/>
                  <a:pt x="4754033" y="1341967"/>
                  <a:pt x="4749800" y="1181100"/>
                </a:cubicBezTo>
                <a:cubicBezTo>
                  <a:pt x="4754033" y="1138767"/>
                  <a:pt x="4763591" y="1096630"/>
                  <a:pt x="4762500" y="1054100"/>
                </a:cubicBezTo>
                <a:cubicBezTo>
                  <a:pt x="4760342" y="969948"/>
                  <a:pt x="4820543" y="728729"/>
                  <a:pt x="4699000" y="647700"/>
                </a:cubicBezTo>
                <a:cubicBezTo>
                  <a:pt x="4687861" y="640274"/>
                  <a:pt x="4673600" y="639233"/>
                  <a:pt x="4660900" y="635000"/>
                </a:cubicBezTo>
                <a:cubicBezTo>
                  <a:pt x="4453467" y="639233"/>
                  <a:pt x="4246070" y="649308"/>
                  <a:pt x="4038600" y="647700"/>
                </a:cubicBezTo>
                <a:cubicBezTo>
                  <a:pt x="3198427" y="641187"/>
                  <a:pt x="3213524" y="621492"/>
                  <a:pt x="2565400" y="609600"/>
                </a:cubicBezTo>
                <a:lnTo>
                  <a:pt x="1638300" y="596900"/>
                </a:lnTo>
                <a:cubicBezTo>
                  <a:pt x="1540933" y="588433"/>
                  <a:pt x="1442604" y="587567"/>
                  <a:pt x="1346200" y="571500"/>
                </a:cubicBezTo>
                <a:cubicBezTo>
                  <a:pt x="1320800" y="567267"/>
                  <a:pt x="1295179" y="564195"/>
                  <a:pt x="1270000" y="558800"/>
                </a:cubicBezTo>
                <a:cubicBezTo>
                  <a:pt x="1235866" y="551486"/>
                  <a:pt x="1203124" y="536992"/>
                  <a:pt x="1168400" y="533400"/>
                </a:cubicBezTo>
                <a:cubicBezTo>
                  <a:pt x="1079872" y="524242"/>
                  <a:pt x="990590" y="525144"/>
                  <a:pt x="901700" y="520700"/>
                </a:cubicBezTo>
                <a:lnTo>
                  <a:pt x="469900" y="495300"/>
                </a:lnTo>
                <a:cubicBezTo>
                  <a:pt x="199032" y="510348"/>
                  <a:pt x="317618" y="508000"/>
                  <a:pt x="114300" y="508000"/>
                </a:cubicBez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8486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2" grpId="0" animBg="1"/>
      <p:bldP spid="9" grpId="0" animBg="1"/>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5469" r="52812"/>
          <a:stretch/>
        </p:blipFill>
        <p:spPr>
          <a:xfrm>
            <a:off x="-1" y="1598570"/>
            <a:ext cx="6262815" cy="2216965"/>
          </a:xfrm>
          <a:prstGeom prst="rect">
            <a:avLst/>
          </a:prstGeom>
        </p:spPr>
      </p:pic>
      <p:sp>
        <p:nvSpPr>
          <p:cNvPr id="8" name="TextBox 7"/>
          <p:cNvSpPr txBox="1"/>
          <p:nvPr/>
        </p:nvSpPr>
        <p:spPr>
          <a:xfrm>
            <a:off x="6262814" y="1923236"/>
            <a:ext cx="2106486" cy="369332"/>
          </a:xfrm>
          <a:prstGeom prst="rect">
            <a:avLst/>
          </a:prstGeom>
          <a:noFill/>
        </p:spPr>
        <p:txBody>
          <a:bodyPr wrap="square" rtlCol="0">
            <a:spAutoFit/>
          </a:bodyPr>
          <a:lstStyle/>
          <a:p>
            <a:r>
              <a:rPr lang="en-US" dirty="0" smtClean="0">
                <a:solidFill>
                  <a:srgbClr val="FF0000"/>
                </a:solidFill>
              </a:rPr>
              <a:t>Kaiser et al., 2012</a:t>
            </a:r>
            <a:endParaRPr lang="en-US" dirty="0">
              <a:solidFill>
                <a:srgbClr val="FF0000"/>
              </a:solidFill>
            </a:endParaRPr>
          </a:p>
        </p:txBody>
      </p:sp>
      <p:sp>
        <p:nvSpPr>
          <p:cNvPr id="9" name="TextBox 8"/>
          <p:cNvSpPr txBox="1"/>
          <p:nvPr/>
        </p:nvSpPr>
        <p:spPr>
          <a:xfrm>
            <a:off x="6262814" y="2318999"/>
            <a:ext cx="2627186" cy="369332"/>
          </a:xfrm>
          <a:prstGeom prst="rect">
            <a:avLst/>
          </a:prstGeom>
          <a:noFill/>
        </p:spPr>
        <p:txBody>
          <a:bodyPr wrap="square" rtlCol="0">
            <a:spAutoFit/>
          </a:bodyPr>
          <a:lstStyle/>
          <a:p>
            <a:r>
              <a:rPr lang="en-US" dirty="0" smtClean="0">
                <a:solidFill>
                  <a:srgbClr val="0000FF"/>
                </a:solidFill>
              </a:rPr>
              <a:t>Ichoku &amp; Kaufman, 2005</a:t>
            </a:r>
            <a:endParaRPr lang="en-US" dirty="0">
              <a:solidFill>
                <a:srgbClr val="0000FF"/>
              </a:solidFill>
            </a:endParaRPr>
          </a:p>
        </p:txBody>
      </p:sp>
      <p:sp>
        <p:nvSpPr>
          <p:cNvPr id="10" name="Rectangle 9"/>
          <p:cNvSpPr/>
          <p:nvPr/>
        </p:nvSpPr>
        <p:spPr>
          <a:xfrm>
            <a:off x="0" y="4017434"/>
            <a:ext cx="9144000" cy="2062103"/>
          </a:xfrm>
          <a:prstGeom prst="rect">
            <a:avLst/>
          </a:prstGeom>
        </p:spPr>
        <p:txBody>
          <a:bodyPr wrap="square">
            <a:spAutoFit/>
          </a:bodyPr>
          <a:lstStyle/>
          <a:p>
            <a:pPr algn="ctr"/>
            <a:endParaRPr lang="en-US" sz="2400" dirty="0">
              <a:latin typeface="Times New Roman"/>
              <a:cs typeface="Times New Roman"/>
            </a:endParaRPr>
          </a:p>
          <a:p>
            <a:pPr algn="ctr"/>
            <a:r>
              <a:rPr lang="en-US" sz="2400" dirty="0" smtClean="0">
                <a:latin typeface="Times New Roman"/>
                <a:cs typeface="Times New Roman"/>
              </a:rPr>
              <a:t>The </a:t>
            </a:r>
            <a:r>
              <a:rPr lang="en-US" sz="2400" dirty="0">
                <a:latin typeface="Times New Roman"/>
                <a:cs typeface="Times New Roman"/>
              </a:rPr>
              <a:t>impact of the use of different conversion factors available in literature illustrates the large uncertainties of currently available biomass burning emission </a:t>
            </a:r>
            <a:r>
              <a:rPr lang="en-US" sz="2400" dirty="0" smtClean="0">
                <a:latin typeface="Times New Roman"/>
                <a:cs typeface="Times New Roman"/>
              </a:rPr>
              <a:t>estimates</a:t>
            </a:r>
            <a:endParaRPr lang="en-US" sz="2400" dirty="0">
              <a:latin typeface="Times New Roman"/>
              <a:cs typeface="Times New Roman"/>
            </a:endParaRPr>
          </a:p>
          <a:p>
            <a:pPr algn="ctr"/>
            <a:endParaRPr lang="en-US" sz="2400" baseline="30000" dirty="0" smtClean="0">
              <a:latin typeface="Times New Roman"/>
              <a:cs typeface="Times New Roman"/>
            </a:endParaRPr>
          </a:p>
          <a:p>
            <a:pPr algn="ctr"/>
            <a:endParaRPr lang="en-US" sz="2400" baseline="30000" dirty="0">
              <a:latin typeface="Times New Roman"/>
              <a:cs typeface="Times New Roman"/>
            </a:endParaRPr>
          </a:p>
        </p:txBody>
      </p:sp>
      <p:sp>
        <p:nvSpPr>
          <p:cNvPr id="11" name="Rectangle 10"/>
          <p:cNvSpPr/>
          <p:nvPr/>
        </p:nvSpPr>
        <p:spPr>
          <a:xfrm>
            <a:off x="2324100" y="0"/>
            <a:ext cx="4738814" cy="523220"/>
          </a:xfrm>
          <a:prstGeom prst="rect">
            <a:avLst/>
          </a:prstGeom>
        </p:spPr>
        <p:txBody>
          <a:bodyPr wrap="square">
            <a:spAutoFit/>
          </a:bodyPr>
          <a:lstStyle/>
          <a:p>
            <a:pPr algn="ctr"/>
            <a:r>
              <a:rPr lang="en-US" sz="2800" b="1" dirty="0" smtClean="0">
                <a:latin typeface="Times New Roman"/>
                <a:cs typeface="Times New Roman"/>
              </a:rPr>
              <a:t>TPM emission [tons]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031718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9144000" cy="523220"/>
          </a:xfrm>
          <a:prstGeom prst="rect">
            <a:avLst/>
          </a:prstGeom>
        </p:spPr>
        <p:txBody>
          <a:bodyPr wrap="square">
            <a:spAutoFit/>
          </a:bodyPr>
          <a:lstStyle/>
          <a:p>
            <a:pPr algn="ctr">
              <a:spcBef>
                <a:spcPts val="2400"/>
              </a:spcBef>
              <a:spcAft>
                <a:spcPts val="0"/>
              </a:spcAft>
            </a:pPr>
            <a:r>
              <a:rPr lang="en-US" sz="2800" b="1" kern="0" dirty="0" smtClean="0">
                <a:latin typeface="Times New Roman"/>
                <a:ea typeface="ＭＳ ゴシック"/>
                <a:cs typeface="Times New Roman"/>
              </a:rPr>
              <a:t>Overall Project </a:t>
            </a:r>
            <a:r>
              <a:rPr lang="en-US" sz="2800" b="1" kern="0" dirty="0">
                <a:latin typeface="Times New Roman"/>
                <a:ea typeface="ＭＳ ゴシック"/>
                <a:cs typeface="Times New Roman"/>
              </a:rPr>
              <a:t>O</a:t>
            </a:r>
            <a:r>
              <a:rPr lang="en-US" sz="2800" b="1" kern="0" dirty="0" smtClean="0">
                <a:latin typeface="Times New Roman"/>
                <a:ea typeface="ＭＳ ゴシック"/>
                <a:cs typeface="Times New Roman"/>
              </a:rPr>
              <a:t>bjectives</a:t>
            </a:r>
          </a:p>
        </p:txBody>
      </p:sp>
      <p:sp>
        <p:nvSpPr>
          <p:cNvPr id="5" name="Rectangle 4"/>
          <p:cNvSpPr/>
          <p:nvPr/>
        </p:nvSpPr>
        <p:spPr>
          <a:xfrm>
            <a:off x="0" y="1164133"/>
            <a:ext cx="9144000" cy="3970318"/>
          </a:xfrm>
          <a:prstGeom prst="rect">
            <a:avLst/>
          </a:prstGeom>
        </p:spPr>
        <p:txBody>
          <a:bodyPr wrap="square">
            <a:spAutoFit/>
          </a:bodyPr>
          <a:lstStyle/>
          <a:p>
            <a:pPr algn="ctr">
              <a:spcAft>
                <a:spcPts val="0"/>
              </a:spcAft>
            </a:pPr>
            <a:endParaRPr lang="en-US" sz="2800" dirty="0" smtClean="0">
              <a:latin typeface="Times New Roman"/>
              <a:ea typeface="ＭＳ 明朝"/>
              <a:cs typeface="Times New Roman"/>
            </a:endParaRPr>
          </a:p>
          <a:p>
            <a:pPr marL="457200" indent="-457200" algn="ctr">
              <a:buFont typeface="+mj-lt"/>
              <a:buAutoNum type="arabicPeriod"/>
            </a:pPr>
            <a:r>
              <a:rPr lang="en-US" sz="2800" dirty="0" smtClean="0">
                <a:latin typeface="Times New Roman"/>
                <a:ea typeface="ＭＳ 明朝"/>
                <a:cs typeface="Times New Roman"/>
              </a:rPr>
              <a:t>Estimate Biomass Burning emissions over Eastern </a:t>
            </a:r>
            <a:r>
              <a:rPr lang="en-US" sz="2800" smtClean="0">
                <a:latin typeface="Times New Roman"/>
                <a:ea typeface="ＭＳ 明朝"/>
                <a:cs typeface="Times New Roman"/>
              </a:rPr>
              <a:t>Mediterranean Basin </a:t>
            </a:r>
            <a:r>
              <a:rPr lang="en-US" sz="2800" dirty="0" smtClean="0">
                <a:latin typeface="Times New Roman"/>
                <a:ea typeface="ＭＳ 明朝"/>
                <a:cs typeface="Times New Roman"/>
              </a:rPr>
              <a:t>during a large fire event </a:t>
            </a:r>
            <a:r>
              <a:rPr lang="en-US" sz="2800" dirty="0">
                <a:latin typeface="Times New Roman"/>
                <a:ea typeface="ＭＳ 明朝"/>
                <a:cs typeface="Times New Roman"/>
              </a:rPr>
              <a:t>(Antalya fire, August 2008</a:t>
            </a:r>
            <a:r>
              <a:rPr lang="en-US" sz="2800" dirty="0" smtClean="0">
                <a:latin typeface="Times New Roman"/>
                <a:ea typeface="ＭＳ 明朝"/>
                <a:cs typeface="Times New Roman"/>
              </a:rPr>
              <a:t>)</a:t>
            </a:r>
          </a:p>
          <a:p>
            <a:pPr algn="ctr"/>
            <a:endParaRPr lang="en-US" sz="2800" dirty="0" smtClean="0">
              <a:latin typeface="Times New Roman"/>
              <a:ea typeface="ＭＳ 明朝"/>
              <a:cs typeface="Times New Roman"/>
            </a:endParaRPr>
          </a:p>
          <a:p>
            <a:pPr marL="457200" indent="-457200" algn="ctr">
              <a:buFont typeface="+mj-lt"/>
              <a:buAutoNum type="arabicPeriod"/>
            </a:pPr>
            <a:r>
              <a:rPr lang="en-US" sz="2800" dirty="0" smtClean="0">
                <a:latin typeface="Times New Roman"/>
                <a:ea typeface="ＭＳ 明朝"/>
                <a:cs typeface="Times New Roman"/>
              </a:rPr>
              <a:t>Simulate the selected </a:t>
            </a:r>
            <a:r>
              <a:rPr lang="en-US" sz="2800" dirty="0">
                <a:latin typeface="Times New Roman"/>
                <a:ea typeface="ＭＳ 明朝"/>
                <a:cs typeface="Times New Roman"/>
              </a:rPr>
              <a:t>fire emission episode with</a:t>
            </a:r>
            <a:r>
              <a:rPr lang="en-US" sz="2800" dirty="0" smtClean="0">
                <a:latin typeface="Times New Roman"/>
                <a:ea typeface="ＭＳ 明朝"/>
                <a:cs typeface="Times New Roman"/>
              </a:rPr>
              <a:t> </a:t>
            </a:r>
            <a:r>
              <a:rPr lang="en-US" sz="2800" dirty="0" smtClean="0">
                <a:latin typeface="Cambria"/>
                <a:ea typeface="Cambria"/>
                <a:cs typeface="Times New Roman"/>
              </a:rPr>
              <a:t>the meteorological model WRF and the regional air quality model CMAQ</a:t>
            </a:r>
            <a:endParaRPr lang="en-US" sz="2800" dirty="0" smtClean="0">
              <a:latin typeface="Times New Roman"/>
              <a:ea typeface="Lucida Sans Unicode"/>
              <a:cs typeface="Times New Roman"/>
            </a:endParaRPr>
          </a:p>
          <a:p>
            <a:pPr algn="ctr">
              <a:spcAft>
                <a:spcPts val="0"/>
              </a:spcAft>
            </a:pPr>
            <a:endParaRPr lang="en-US" sz="2800" dirty="0" smtClean="0">
              <a:latin typeface="Times New Roman"/>
              <a:ea typeface="ＭＳ 明朝"/>
              <a:cs typeface="Times New Roman"/>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189924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0" y="16934"/>
            <a:ext cx="9144000" cy="5488682"/>
          </a:xfrm>
          <a:prstGeom prst="rect">
            <a:avLst/>
          </a:prstGeom>
        </p:spPr>
        <p:txBody>
          <a:bodyPr wrap="square">
            <a:spAutoFit/>
          </a:bodyPr>
          <a:lstStyle/>
          <a:p>
            <a:pPr algn="just"/>
            <a:endParaRPr lang="en-US" sz="2800" baseline="30000" dirty="0" smtClean="0">
              <a:latin typeface="Times New Roman"/>
              <a:cs typeface="Times New Roman"/>
            </a:endParaRPr>
          </a:p>
          <a:p>
            <a:pPr algn="ctr"/>
            <a:r>
              <a:rPr lang="en-US" sz="2800" b="1" dirty="0" smtClean="0">
                <a:latin typeface="Times New Roman"/>
                <a:cs typeface="Times New Roman"/>
              </a:rPr>
              <a:t>Future work</a:t>
            </a:r>
          </a:p>
          <a:p>
            <a:pPr algn="just"/>
            <a:endParaRPr lang="en-US" sz="2400" b="1" dirty="0" smtClean="0">
              <a:latin typeface="Times New Roman"/>
              <a:cs typeface="Times New Roman"/>
            </a:endParaRPr>
          </a:p>
          <a:p>
            <a:pPr algn="just"/>
            <a:r>
              <a:rPr lang="en-US" sz="2400" dirty="0">
                <a:latin typeface="Times New Roman"/>
                <a:cs typeface="Times New Roman"/>
              </a:rPr>
              <a:t>The CMAQ air quality model will be used to estimate the impacts of the Antalya fire on air quality. </a:t>
            </a:r>
            <a:endParaRPr lang="en-US" sz="2400" dirty="0" smtClean="0">
              <a:latin typeface="Times New Roman"/>
              <a:cs typeface="Times New Roman"/>
            </a:endParaRPr>
          </a:p>
          <a:p>
            <a:pPr algn="just"/>
            <a:endParaRPr lang="en-US" sz="2400" dirty="0">
              <a:latin typeface="Times New Roman"/>
              <a:cs typeface="Times New Roman"/>
            </a:endParaRPr>
          </a:p>
          <a:p>
            <a:pPr algn="just"/>
            <a:r>
              <a:rPr lang="en-US" sz="2400" dirty="0" smtClean="0">
                <a:latin typeface="Times New Roman"/>
                <a:cs typeface="Times New Roman"/>
              </a:rPr>
              <a:t>We </a:t>
            </a:r>
            <a:r>
              <a:rPr lang="en-US" sz="2400" dirty="0">
                <a:latin typeface="Times New Roman"/>
                <a:cs typeface="Times New Roman"/>
              </a:rPr>
              <a:t>are currently performing a set of sensitivity simulations, which will include the newly developed fire emission inventories, based on WF_ABBA and Land SAF, and the GFASv1.1. </a:t>
            </a:r>
            <a:endParaRPr lang="en-US" sz="2400" dirty="0" smtClean="0">
              <a:latin typeface="Times New Roman"/>
              <a:cs typeface="Times New Roman"/>
            </a:endParaRPr>
          </a:p>
          <a:p>
            <a:pPr algn="just"/>
            <a:endParaRPr lang="en-US" sz="2400" dirty="0" smtClean="0">
              <a:latin typeface="Times New Roman"/>
              <a:cs typeface="Times New Roman"/>
            </a:endParaRPr>
          </a:p>
          <a:p>
            <a:pPr algn="just"/>
            <a:r>
              <a:rPr lang="en-US" sz="2400" dirty="0" smtClean="0">
                <a:latin typeface="Times New Roman"/>
                <a:cs typeface="Times New Roman"/>
              </a:rPr>
              <a:t>We will be able then to quantify the impacts of different emission inventories on air quality, and differences due to total emitted amounts, their geographical location, and daily versus hourly emission temporal distribution. </a:t>
            </a:r>
            <a:endParaRPr lang="en-US" sz="2400" baseline="30000" dirty="0" smtClean="0">
              <a:latin typeface="Times New Roman"/>
              <a:cs typeface="Times New Roman"/>
            </a:endParaRPr>
          </a:p>
          <a:p>
            <a:pPr algn="just"/>
            <a:endParaRPr lang="en-US" sz="2400" baseline="30000" dirty="0">
              <a:latin typeface="Times New Roman"/>
              <a:cs typeface="Times New Roman"/>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641033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204" t="-408" r="867" b="-347"/>
          <a:stretch/>
        </p:blipFill>
        <p:spPr bwMode="auto">
          <a:xfrm>
            <a:off x="-237066" y="50799"/>
            <a:ext cx="9381066" cy="6735124"/>
          </a:xfrm>
          <a:prstGeom prst="rect">
            <a:avLst/>
          </a:prstGeom>
          <a:ln>
            <a:noFill/>
          </a:ln>
          <a:extLst>
            <a:ext uri="{53640926-AAD7-44d8-BBD7-CCE9431645EC}">
              <a14:shadowObscured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p:spPr>
      </p:pic>
      <p:sp>
        <p:nvSpPr>
          <p:cNvPr id="2" name="Title 1"/>
          <p:cNvSpPr>
            <a:spLocks noGrp="1"/>
          </p:cNvSpPr>
          <p:nvPr>
            <p:ph type="ctrTitle"/>
          </p:nvPr>
        </p:nvSpPr>
        <p:spPr>
          <a:xfrm>
            <a:off x="0" y="5063067"/>
            <a:ext cx="9144000" cy="1794933"/>
          </a:xfrm>
        </p:spPr>
        <p:txBody>
          <a:bodyPr>
            <a:noAutofit/>
          </a:bodyPr>
          <a:lstStyle/>
          <a:p>
            <a:r>
              <a:rPr lang="en-US" sz="2800" b="1" kern="0" dirty="0" smtClean="0">
                <a:solidFill>
                  <a:schemeClr val="bg1"/>
                </a:solidFill>
                <a:latin typeface="Times New Roman"/>
                <a:ea typeface="ＭＳ ゴシック"/>
                <a:cs typeface="Times New Roman"/>
              </a:rPr>
              <a:t/>
            </a:r>
            <a:br>
              <a:rPr lang="en-US" sz="2800" b="1" kern="0" dirty="0" smtClean="0">
                <a:solidFill>
                  <a:schemeClr val="bg1"/>
                </a:solidFill>
                <a:latin typeface="Times New Roman"/>
                <a:ea typeface="ＭＳ ゴシック"/>
                <a:cs typeface="Times New Roman"/>
              </a:rPr>
            </a:br>
            <a:r>
              <a:rPr lang="en-US" sz="2800" b="1" kern="0" dirty="0">
                <a:solidFill>
                  <a:schemeClr val="bg1"/>
                </a:solidFill>
                <a:latin typeface="Times New Roman"/>
                <a:ea typeface="ＭＳ ゴシック"/>
                <a:cs typeface="Times New Roman"/>
              </a:rPr>
              <a:t/>
            </a:r>
            <a:br>
              <a:rPr lang="en-US" sz="2800" b="1" kern="0" dirty="0">
                <a:solidFill>
                  <a:schemeClr val="bg1"/>
                </a:solidFill>
                <a:latin typeface="Times New Roman"/>
                <a:ea typeface="ＭＳ ゴシック"/>
                <a:cs typeface="Times New Roman"/>
              </a:rPr>
            </a:br>
            <a:r>
              <a:rPr lang="en-US" sz="2800" b="1" kern="0" dirty="0" smtClean="0">
                <a:solidFill>
                  <a:schemeClr val="bg1"/>
                </a:solidFill>
                <a:latin typeface="Times New Roman"/>
                <a:ea typeface="ＭＳ ゴシック"/>
                <a:cs typeface="Times New Roman"/>
              </a:rPr>
              <a:t/>
            </a:r>
            <a:br>
              <a:rPr lang="en-US" sz="2800" b="1" kern="0" dirty="0" smtClean="0">
                <a:solidFill>
                  <a:schemeClr val="bg1"/>
                </a:solidFill>
                <a:latin typeface="Times New Roman"/>
                <a:ea typeface="ＭＳ ゴシック"/>
                <a:cs typeface="Times New Roman"/>
              </a:rPr>
            </a:br>
            <a:r>
              <a:rPr lang="en-US" sz="2800" b="1" kern="0" dirty="0">
                <a:solidFill>
                  <a:schemeClr val="bg1"/>
                </a:solidFill>
                <a:latin typeface="Times New Roman"/>
                <a:ea typeface="ＭＳ ゴシック"/>
                <a:cs typeface="Times New Roman"/>
              </a:rPr>
              <a:t/>
            </a:r>
            <a:br>
              <a:rPr lang="en-US" sz="2800" b="1" kern="0" dirty="0">
                <a:solidFill>
                  <a:schemeClr val="bg1"/>
                </a:solidFill>
                <a:latin typeface="Times New Roman"/>
                <a:ea typeface="ＭＳ ゴシック"/>
                <a:cs typeface="Times New Roman"/>
              </a:rPr>
            </a:br>
            <a:r>
              <a:rPr lang="en-US" sz="2800" b="1" kern="0" dirty="0" smtClean="0">
                <a:solidFill>
                  <a:schemeClr val="bg1"/>
                </a:solidFill>
                <a:latin typeface="Times New Roman"/>
                <a:ea typeface="ＭＳ ゴシック"/>
                <a:cs typeface="Times New Roman"/>
              </a:rPr>
              <a:t/>
            </a:r>
            <a:br>
              <a:rPr lang="en-US" sz="2800" b="1" kern="0" dirty="0" smtClean="0">
                <a:solidFill>
                  <a:schemeClr val="bg1"/>
                </a:solidFill>
                <a:latin typeface="Times New Roman"/>
                <a:ea typeface="ＭＳ ゴシック"/>
                <a:cs typeface="Times New Roman"/>
              </a:rPr>
            </a:br>
            <a:r>
              <a:rPr lang="en-US" sz="2800" b="1" kern="0" dirty="0" smtClean="0">
                <a:solidFill>
                  <a:schemeClr val="bg1"/>
                </a:solidFill>
                <a:latin typeface="Times New Roman"/>
                <a:ea typeface="ＭＳ ゴシック"/>
                <a:cs typeface="Times New Roman"/>
              </a:rPr>
              <a:t/>
            </a:r>
            <a:br>
              <a:rPr lang="en-US" sz="2800" b="1" kern="0" dirty="0" smtClean="0">
                <a:solidFill>
                  <a:schemeClr val="bg1"/>
                </a:solidFill>
                <a:latin typeface="Times New Roman"/>
                <a:ea typeface="ＭＳ ゴシック"/>
                <a:cs typeface="Times New Roman"/>
              </a:rPr>
            </a:br>
            <a:r>
              <a:rPr lang="en-US" sz="2800" b="1" kern="0" dirty="0" smtClean="0">
                <a:solidFill>
                  <a:schemeClr val="bg1"/>
                </a:solidFill>
                <a:latin typeface="Times New Roman"/>
                <a:ea typeface="ＭＳ ゴシック"/>
                <a:cs typeface="Times New Roman"/>
              </a:rPr>
              <a:t/>
            </a:r>
            <a:br>
              <a:rPr lang="en-US" sz="2800" b="1" kern="0" dirty="0" smtClean="0">
                <a:solidFill>
                  <a:schemeClr val="bg1"/>
                </a:solidFill>
                <a:latin typeface="Times New Roman"/>
                <a:ea typeface="ＭＳ ゴシック"/>
                <a:cs typeface="Times New Roman"/>
              </a:rPr>
            </a:br>
            <a:r>
              <a:rPr lang="en-US" sz="2800" b="1" kern="0" dirty="0" smtClean="0">
                <a:latin typeface="Times New Roman"/>
                <a:ea typeface="ＭＳ ゴシック"/>
                <a:cs typeface="Times New Roman"/>
              </a:rPr>
              <a:t> </a:t>
            </a:r>
            <a:r>
              <a:rPr lang="en-US" sz="2800" b="1" kern="0" dirty="0">
                <a:latin typeface="Times New Roman"/>
                <a:ea typeface="ＭＳ ゴシック"/>
                <a:cs typeface="Times New Roman"/>
              </a:rPr>
              <a:t/>
            </a:r>
            <a:br>
              <a:rPr lang="en-US" sz="2800" b="1" kern="0" dirty="0">
                <a:latin typeface="Times New Roman"/>
                <a:ea typeface="ＭＳ ゴシック"/>
                <a:cs typeface="Times New Roman"/>
              </a:rPr>
            </a:br>
            <a:endParaRPr lang="en-US" sz="2800" dirty="0"/>
          </a:p>
        </p:txBody>
      </p:sp>
      <p:sp>
        <p:nvSpPr>
          <p:cNvPr id="5" name="Subtitle 1"/>
          <p:cNvSpPr>
            <a:spLocks noGrp="1"/>
          </p:cNvSpPr>
          <p:nvPr>
            <p:ph type="subTitle" idx="1"/>
          </p:nvPr>
        </p:nvSpPr>
        <p:spPr>
          <a:xfrm>
            <a:off x="0" y="2743200"/>
            <a:ext cx="9143999" cy="4123783"/>
          </a:xfrm>
        </p:spPr>
        <p:txBody>
          <a:bodyPr>
            <a:normAutofit/>
          </a:bodyPr>
          <a:lstStyle/>
          <a:p>
            <a:pPr hangingPunct="0"/>
            <a:endParaRPr lang="en-US" sz="2400" b="1" kern="0" dirty="0" smtClean="0">
              <a:solidFill>
                <a:schemeClr val="bg2">
                  <a:lumMod val="75000"/>
                </a:schemeClr>
              </a:solidFill>
              <a:latin typeface="Times New Roman"/>
              <a:ea typeface="ＭＳ ゴシック"/>
              <a:cs typeface="Times New Roman"/>
            </a:endParaRPr>
          </a:p>
          <a:p>
            <a:pPr hangingPunct="0"/>
            <a:endParaRPr lang="en-US" sz="2400" b="1" kern="0" dirty="0" smtClean="0">
              <a:solidFill>
                <a:schemeClr val="bg2">
                  <a:lumMod val="75000"/>
                </a:schemeClr>
              </a:solidFill>
              <a:latin typeface="Times New Roman"/>
              <a:ea typeface="ＭＳ ゴシック"/>
              <a:cs typeface="Times New Roman"/>
            </a:endParaRPr>
          </a:p>
          <a:p>
            <a:pPr hangingPunct="0"/>
            <a:endParaRPr lang="en-US" sz="2400" b="1" kern="0" dirty="0" smtClean="0">
              <a:solidFill>
                <a:schemeClr val="bg2">
                  <a:lumMod val="75000"/>
                </a:schemeClr>
              </a:solidFill>
              <a:latin typeface="Times New Roman"/>
              <a:ea typeface="ＭＳ ゴシック"/>
              <a:cs typeface="Times New Roman"/>
            </a:endParaRPr>
          </a:p>
          <a:p>
            <a:pPr hangingPunct="0"/>
            <a:endParaRPr lang="en-US" sz="2400" b="1" kern="0" dirty="0" smtClean="0">
              <a:solidFill>
                <a:schemeClr val="bg2">
                  <a:lumMod val="75000"/>
                </a:schemeClr>
              </a:solidFill>
              <a:latin typeface="Times New Roman"/>
              <a:ea typeface="ＭＳ ゴシック"/>
              <a:cs typeface="Times New Roman"/>
            </a:endParaRPr>
          </a:p>
          <a:p>
            <a:pPr hangingPunct="0"/>
            <a:endParaRPr lang="en-US" sz="2400" b="1" kern="0" dirty="0" smtClean="0">
              <a:solidFill>
                <a:schemeClr val="bg2">
                  <a:lumMod val="75000"/>
                </a:schemeClr>
              </a:solidFill>
              <a:latin typeface="Times New Roman"/>
              <a:ea typeface="ＭＳ ゴシック"/>
              <a:cs typeface="Times New Roman"/>
            </a:endParaRPr>
          </a:p>
          <a:p>
            <a:pPr algn="l" hangingPunct="0"/>
            <a:r>
              <a:rPr lang="en-US" sz="2800" b="1" kern="0" dirty="0" smtClean="0">
                <a:solidFill>
                  <a:schemeClr val="bg1"/>
                </a:solidFill>
                <a:latin typeface="Times New Roman"/>
                <a:ea typeface="ＭＳ ゴシック"/>
                <a:cs typeface="Times New Roman"/>
              </a:rPr>
              <a:t>Acknowledgments</a:t>
            </a:r>
            <a:r>
              <a:rPr lang="en-US" sz="2800" b="1" kern="0" dirty="0" smtClean="0">
                <a:solidFill>
                  <a:schemeClr val="bg1"/>
                </a:solidFill>
                <a:latin typeface="Times New Roman"/>
                <a:ea typeface="ＭＳ ゴシック"/>
                <a:cs typeface="Times New Roman"/>
              </a:rPr>
              <a:t>:</a:t>
            </a:r>
          </a:p>
          <a:p>
            <a:pPr algn="l" hangingPunct="0"/>
            <a:r>
              <a:rPr lang="en-US" sz="2400" b="1" kern="0" dirty="0" smtClean="0">
                <a:solidFill>
                  <a:schemeClr val="bg2">
                    <a:lumMod val="75000"/>
                  </a:schemeClr>
                </a:solidFill>
                <a:latin typeface="Times New Roman"/>
                <a:ea typeface="ＭＳ ゴシック"/>
                <a:cs typeface="Times New Roman"/>
              </a:rPr>
              <a:t>I would like to thank Turkish Science Foundation for funding this effort via 111G037, “Development of Air Pollution Emissions Management System”</a:t>
            </a:r>
            <a:endParaRPr lang="en-US" sz="1800" b="1" kern="0" dirty="0">
              <a:solidFill>
                <a:srgbClr val="C3D69B"/>
              </a:solidFill>
              <a:latin typeface="Times New Roman"/>
              <a:ea typeface="ＭＳ ゴシック"/>
              <a:cs typeface="Times New Roman"/>
            </a:endParaRPr>
          </a:p>
        </p:txBody>
      </p:sp>
      <p:sp>
        <p:nvSpPr>
          <p:cNvPr id="6" name="Rectangle 5"/>
          <p:cNvSpPr/>
          <p:nvPr/>
        </p:nvSpPr>
        <p:spPr>
          <a:xfrm>
            <a:off x="1676400" y="2893080"/>
            <a:ext cx="4738814" cy="523220"/>
          </a:xfrm>
          <a:prstGeom prst="rect">
            <a:avLst/>
          </a:prstGeom>
        </p:spPr>
        <p:txBody>
          <a:bodyPr wrap="square">
            <a:spAutoFit/>
          </a:bodyPr>
          <a:lstStyle/>
          <a:p>
            <a:pPr algn="ctr"/>
            <a:r>
              <a:rPr lang="en-US" sz="2800" b="1" dirty="0" smtClean="0">
                <a:solidFill>
                  <a:srgbClr val="30FF6A"/>
                </a:solidFill>
                <a:latin typeface="Handwriting - Dakota"/>
                <a:cs typeface="Handwriting - Dakota"/>
              </a:rPr>
              <a:t>Thank</a:t>
            </a:r>
            <a:r>
              <a:rPr lang="en-US" sz="2800" b="1" dirty="0" smtClean="0">
                <a:solidFill>
                  <a:schemeClr val="bg1"/>
                </a:solidFill>
                <a:latin typeface="Handwriting - Dakota"/>
                <a:cs typeface="Handwriting - Dakota"/>
              </a:rPr>
              <a:t> </a:t>
            </a:r>
            <a:r>
              <a:rPr lang="en-US" sz="2800" b="1" dirty="0" smtClean="0">
                <a:solidFill>
                  <a:srgbClr val="FE84FF"/>
                </a:solidFill>
                <a:latin typeface="Handwriting - Dakota"/>
                <a:cs typeface="Handwriting - Dakota"/>
              </a:rPr>
              <a:t>you</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338950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144643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Air Quality ground station in Turkey</a:t>
            </a:r>
            <a:endParaRPr lang="en-US" dirty="0"/>
          </a:p>
        </p:txBody>
      </p:sp>
      <p:pic>
        <p:nvPicPr>
          <p:cNvPr id="4" name="Picture 3" descr="studyArea1.jpg"/>
          <p:cNvPicPr>
            <a:picLocks noChangeAspect="1"/>
          </p:cNvPicPr>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8981" t="14332" r="8876" b="25936"/>
          <a:stretch/>
        </p:blipFill>
        <p:spPr>
          <a:xfrm>
            <a:off x="0" y="1313120"/>
            <a:ext cx="9159010" cy="4947979"/>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93852723"/>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400" y="25400"/>
            <a:ext cx="9118600" cy="6832600"/>
          </a:xfrm>
          <a:prstGeom prst="rect">
            <a:avLst/>
          </a:prstGeom>
        </p:spPr>
      </p:pic>
      <p:pic>
        <p:nvPicPr>
          <p:cNvPr id="3" name="Picture 2" descr="Picture 4.png"/>
          <p:cNvPicPr>
            <a:picLocks noChangeAspect="1"/>
          </p:cNvPicPr>
          <p:nvPr/>
        </p:nvPicPr>
        <p:blipFill>
          <a:blip r:embed="rId3"/>
          <a:stretch>
            <a:fillRect/>
          </a:stretch>
        </p:blipFill>
        <p:spPr>
          <a:xfrm>
            <a:off x="25400" y="6197600"/>
            <a:ext cx="6629400" cy="6604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342991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 y="12700"/>
            <a:ext cx="9118600" cy="68326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902297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0" y="594746"/>
            <a:ext cx="9144000" cy="1384995"/>
          </a:xfrm>
          <a:prstGeom prst="rect">
            <a:avLst/>
          </a:prstGeom>
        </p:spPr>
        <p:txBody>
          <a:bodyPr wrap="square">
            <a:spAutoFit/>
          </a:bodyPr>
          <a:lstStyle/>
          <a:p>
            <a:pPr marL="342900" indent="-342900">
              <a:buFont typeface="Arial"/>
              <a:buChar char="•"/>
            </a:pPr>
            <a:r>
              <a:rPr lang="en-US" sz="2800" kern="0" dirty="0" smtClean="0">
                <a:latin typeface="Times New Roman"/>
                <a:ea typeface="ＭＳ ゴシック"/>
                <a:cs typeface="Times New Roman"/>
              </a:rPr>
              <a:t>10 </a:t>
            </a:r>
            <a:r>
              <a:rPr lang="en-US" sz="2800" kern="0" dirty="0">
                <a:latin typeface="Times New Roman"/>
                <a:ea typeface="ＭＳ ゴシック"/>
                <a:cs typeface="Times New Roman"/>
              </a:rPr>
              <a:t>km </a:t>
            </a:r>
            <a:r>
              <a:rPr lang="en-US" sz="2800" kern="0" dirty="0" smtClean="0">
                <a:latin typeface="Times New Roman"/>
                <a:ea typeface="ＭＳ ゴシック"/>
                <a:cs typeface="Times New Roman"/>
              </a:rPr>
              <a:t>resolution over Eastern Mediterranean Basin</a:t>
            </a:r>
            <a:endParaRPr lang="en-US" sz="2800" kern="0" dirty="0">
              <a:latin typeface="Times New Roman"/>
              <a:ea typeface="ＭＳ ゴシック"/>
              <a:cs typeface="Times New Roman"/>
            </a:endParaRPr>
          </a:p>
          <a:p>
            <a:pPr marL="342900" indent="-342900">
              <a:buFont typeface="Arial"/>
              <a:buChar char="•"/>
            </a:pPr>
            <a:r>
              <a:rPr lang="en-US" sz="2800" kern="0" dirty="0" smtClean="0">
                <a:latin typeface="Times New Roman"/>
                <a:ea typeface="ＭＳ ゴシック"/>
                <a:cs typeface="Times New Roman"/>
              </a:rPr>
              <a:t>Hourly time resolution</a:t>
            </a:r>
            <a:endParaRPr lang="en-US" sz="2800" kern="0" dirty="0">
              <a:latin typeface="Times New Roman"/>
              <a:ea typeface="ＭＳ ゴシック"/>
              <a:cs typeface="Times New Roman"/>
            </a:endParaRPr>
          </a:p>
          <a:p>
            <a:pPr marL="342900" indent="-342900">
              <a:buFont typeface="Arial"/>
              <a:buChar char="•"/>
            </a:pPr>
            <a:r>
              <a:rPr lang="en-US" sz="2800" kern="0" dirty="0">
                <a:latin typeface="Times New Roman"/>
                <a:ea typeface="ＭＳ ゴシック"/>
                <a:cs typeface="Times New Roman"/>
              </a:rPr>
              <a:t>Injection height profile </a:t>
            </a:r>
            <a:r>
              <a:rPr lang="en-US" sz="2800" kern="0" dirty="0" smtClean="0">
                <a:latin typeface="Times New Roman"/>
                <a:ea typeface="ＭＳ ゴシック"/>
                <a:cs typeface="Times New Roman"/>
              </a:rPr>
              <a:t>estimates</a:t>
            </a:r>
            <a:endParaRPr lang="en-US" sz="2800" kern="0" dirty="0">
              <a:latin typeface="Times New Roman"/>
              <a:ea typeface="ＭＳ ゴシック"/>
              <a:cs typeface="Times New Roman"/>
            </a:endParaRPr>
          </a:p>
        </p:txBody>
      </p:sp>
      <p:sp>
        <p:nvSpPr>
          <p:cNvPr id="4" name="Rectangle 3"/>
          <p:cNvSpPr/>
          <p:nvPr/>
        </p:nvSpPr>
        <p:spPr>
          <a:xfrm>
            <a:off x="0" y="0"/>
            <a:ext cx="9144000" cy="523220"/>
          </a:xfrm>
          <a:prstGeom prst="rect">
            <a:avLst/>
          </a:prstGeom>
        </p:spPr>
        <p:txBody>
          <a:bodyPr wrap="square">
            <a:spAutoFit/>
          </a:bodyPr>
          <a:lstStyle/>
          <a:p>
            <a:pPr algn="ctr">
              <a:spcBef>
                <a:spcPts val="2400"/>
              </a:spcBef>
              <a:spcAft>
                <a:spcPts val="0"/>
              </a:spcAft>
            </a:pPr>
            <a:r>
              <a:rPr lang="en-US" sz="2800" b="1" kern="0" dirty="0" smtClean="0">
                <a:latin typeface="Times New Roman"/>
                <a:ea typeface="ＭＳ ゴシック"/>
                <a:cs typeface="Times New Roman"/>
              </a:rPr>
              <a:t>Requirements on Fire Emission Product</a:t>
            </a:r>
          </a:p>
        </p:txBody>
      </p:sp>
      <p:sp>
        <p:nvSpPr>
          <p:cNvPr id="5" name="Rectangle 4"/>
          <p:cNvSpPr/>
          <p:nvPr/>
        </p:nvSpPr>
        <p:spPr>
          <a:xfrm>
            <a:off x="0" y="2382709"/>
            <a:ext cx="9144000" cy="523220"/>
          </a:xfrm>
          <a:prstGeom prst="rect">
            <a:avLst/>
          </a:prstGeom>
        </p:spPr>
        <p:txBody>
          <a:bodyPr wrap="square">
            <a:spAutoFit/>
          </a:bodyPr>
          <a:lstStyle/>
          <a:p>
            <a:pPr algn="ctr">
              <a:spcBef>
                <a:spcPts val="2400"/>
              </a:spcBef>
              <a:spcAft>
                <a:spcPts val="0"/>
              </a:spcAft>
            </a:pPr>
            <a:r>
              <a:rPr lang="en-US" sz="2800" b="1" kern="0" dirty="0" smtClean="0">
                <a:latin typeface="Times New Roman"/>
                <a:ea typeface="ＭＳ ゴシック"/>
                <a:cs typeface="Times New Roman"/>
              </a:rPr>
              <a:t>Newly fire emission inventories</a:t>
            </a:r>
          </a:p>
        </p:txBody>
      </p:sp>
      <p:sp>
        <p:nvSpPr>
          <p:cNvPr id="6" name="Rectangle 5"/>
          <p:cNvSpPr/>
          <p:nvPr/>
        </p:nvSpPr>
        <p:spPr>
          <a:xfrm>
            <a:off x="0" y="3131959"/>
            <a:ext cx="9144000" cy="1600438"/>
          </a:xfrm>
          <a:prstGeom prst="rect">
            <a:avLst/>
          </a:prstGeom>
        </p:spPr>
        <p:txBody>
          <a:bodyPr wrap="square">
            <a:spAutoFit/>
          </a:bodyPr>
          <a:lstStyle/>
          <a:p>
            <a:r>
              <a:rPr lang="en-US" sz="2000" b="1" dirty="0" smtClean="0">
                <a:latin typeface="Times New Roman"/>
                <a:ea typeface="ＭＳ 明朝"/>
                <a:cs typeface="Times New Roman"/>
              </a:rPr>
              <a:t>GBBEP</a:t>
            </a:r>
            <a:r>
              <a:rPr lang="en-US" sz="2000" b="1" dirty="0">
                <a:latin typeface="Times New Roman"/>
                <a:ea typeface="ＭＳ 明朝"/>
                <a:cs typeface="Times New Roman"/>
              </a:rPr>
              <a:t>-Geo products</a:t>
            </a:r>
            <a:r>
              <a:rPr lang="en-US" sz="2000" b="1" dirty="0" smtClean="0">
                <a:latin typeface="Times New Roman"/>
                <a:ea typeface="ＭＳ 明朝"/>
                <a:cs typeface="Times New Roman"/>
              </a:rPr>
              <a:t>:</a:t>
            </a:r>
          </a:p>
          <a:p>
            <a:pPr marL="285750" indent="-285750" algn="just">
              <a:buFont typeface="Arial"/>
              <a:buChar char="•"/>
            </a:pPr>
            <a:r>
              <a:rPr lang="en-US" sz="2000" dirty="0" smtClean="0">
                <a:latin typeface="Times New Roman"/>
                <a:ea typeface="ＭＳ 明朝"/>
                <a:cs typeface="Times New Roman"/>
              </a:rPr>
              <a:t>FRE (Fire Radiative Energy)</a:t>
            </a:r>
            <a:endParaRPr lang="en-US" sz="2000" dirty="0">
              <a:latin typeface="Times New Roman"/>
              <a:ea typeface="ＭＳ 明朝"/>
              <a:cs typeface="Times New Roman"/>
            </a:endParaRPr>
          </a:p>
          <a:p>
            <a:pPr marL="285750" indent="-285750" algn="just">
              <a:buFont typeface="Arial"/>
              <a:buChar char="•"/>
            </a:pPr>
            <a:r>
              <a:rPr lang="en-US" sz="2000" dirty="0">
                <a:latin typeface="Times New Roman"/>
                <a:ea typeface="ＭＳ 明朝"/>
                <a:cs typeface="Times New Roman"/>
              </a:rPr>
              <a:t>dry mass combustion</a:t>
            </a:r>
          </a:p>
          <a:p>
            <a:pPr marL="285750" indent="-285750">
              <a:buFont typeface="Arial"/>
              <a:buChar char="•"/>
            </a:pPr>
            <a:r>
              <a:rPr lang="en-US" sz="2000" dirty="0">
                <a:latin typeface="Times New Roman"/>
                <a:ea typeface="ＭＳ 明朝"/>
                <a:cs typeface="Times New Roman"/>
              </a:rPr>
              <a:t>CO, OC, BC, CO2, SO2,  PM2.5 fire </a:t>
            </a:r>
            <a:r>
              <a:rPr lang="en-US" sz="2000" dirty="0" smtClean="0">
                <a:latin typeface="Times New Roman"/>
                <a:ea typeface="ＭＳ 明朝"/>
                <a:cs typeface="Times New Roman"/>
              </a:rPr>
              <a:t>emissions</a:t>
            </a:r>
          </a:p>
          <a:p>
            <a:pPr algn="just"/>
            <a:r>
              <a:rPr lang="en-US" i="1" dirty="0">
                <a:solidFill>
                  <a:srgbClr val="FF0000"/>
                </a:solidFill>
                <a:latin typeface="Times New Roman"/>
                <a:ea typeface="ＭＳ 明朝"/>
                <a:cs typeface="Times New Roman"/>
              </a:rPr>
              <a:t>Hourly and at pixel </a:t>
            </a:r>
            <a:r>
              <a:rPr lang="en-US" i="1" dirty="0" smtClean="0">
                <a:solidFill>
                  <a:srgbClr val="FF0000"/>
                </a:solidFill>
                <a:latin typeface="Times New Roman"/>
                <a:ea typeface="ＭＳ 明朝"/>
                <a:cs typeface="Times New Roman"/>
              </a:rPr>
              <a:t>resolution (≥3 km)</a:t>
            </a:r>
            <a:endParaRPr lang="en-US" sz="2000" u="sng" dirty="0" smtClean="0">
              <a:latin typeface="Times New Roman"/>
              <a:ea typeface="ＭＳ 明朝"/>
              <a:cs typeface="Times New Roman"/>
            </a:endParaRPr>
          </a:p>
        </p:txBody>
      </p:sp>
      <p:sp>
        <p:nvSpPr>
          <p:cNvPr id="8" name="Rectangle 7"/>
          <p:cNvSpPr/>
          <p:nvPr/>
        </p:nvSpPr>
        <p:spPr>
          <a:xfrm>
            <a:off x="0" y="5291197"/>
            <a:ext cx="9144000" cy="984885"/>
          </a:xfrm>
          <a:prstGeom prst="rect">
            <a:avLst/>
          </a:prstGeom>
        </p:spPr>
        <p:txBody>
          <a:bodyPr wrap="square">
            <a:spAutoFit/>
          </a:bodyPr>
          <a:lstStyle/>
          <a:p>
            <a:r>
              <a:rPr lang="en-US" sz="2000" b="1" dirty="0" smtClean="0">
                <a:latin typeface="Times New Roman"/>
                <a:ea typeface="ＭＳ 明朝"/>
                <a:cs typeface="Times New Roman"/>
              </a:rPr>
              <a:t>GFASv1.1:</a:t>
            </a:r>
          </a:p>
          <a:p>
            <a:pPr algn="just"/>
            <a:r>
              <a:rPr lang="en-US" sz="2000" dirty="0" smtClean="0">
                <a:latin typeface="Times New Roman"/>
                <a:ea typeface="ＭＳ 明朝"/>
                <a:cs typeface="Times New Roman"/>
              </a:rPr>
              <a:t>40 species fire emissions</a:t>
            </a:r>
            <a:endParaRPr lang="en-US" sz="2000" u="sng" dirty="0" smtClean="0">
              <a:latin typeface="Times New Roman"/>
              <a:ea typeface="ＭＳ 明朝"/>
              <a:cs typeface="Times New Roman"/>
            </a:endParaRPr>
          </a:p>
          <a:p>
            <a:pPr algn="just"/>
            <a:r>
              <a:rPr lang="en-US" i="1" dirty="0" smtClean="0">
                <a:solidFill>
                  <a:srgbClr val="FF0000"/>
                </a:solidFill>
                <a:latin typeface="Times New Roman"/>
                <a:ea typeface="ＭＳ 明朝"/>
                <a:cs typeface="Times New Roman"/>
              </a:rPr>
              <a:t>Daily </a:t>
            </a:r>
            <a:r>
              <a:rPr lang="en-US" i="1" dirty="0">
                <a:solidFill>
                  <a:srgbClr val="FF0000"/>
                </a:solidFill>
                <a:latin typeface="Times New Roman"/>
                <a:ea typeface="ＭＳ 明朝"/>
                <a:cs typeface="Times New Roman"/>
              </a:rPr>
              <a:t>and at </a:t>
            </a:r>
            <a:r>
              <a:rPr lang="en-US" i="1" dirty="0" smtClean="0">
                <a:solidFill>
                  <a:srgbClr val="FF0000"/>
                </a:solidFill>
                <a:latin typeface="Times New Roman"/>
                <a:ea typeface="ＭＳ 明朝"/>
                <a:cs typeface="Times New Roman"/>
              </a:rPr>
              <a:t>0.1-degree resolution</a:t>
            </a:r>
          </a:p>
        </p:txBody>
      </p:sp>
      <p:sp>
        <p:nvSpPr>
          <p:cNvPr id="11" name="Rectangle 10"/>
          <p:cNvSpPr/>
          <p:nvPr/>
        </p:nvSpPr>
        <p:spPr>
          <a:xfrm>
            <a:off x="0" y="6276082"/>
            <a:ext cx="4262705" cy="369332"/>
          </a:xfrm>
          <a:prstGeom prst="rect">
            <a:avLst/>
          </a:prstGeom>
        </p:spPr>
        <p:txBody>
          <a:bodyPr wrap="none">
            <a:spAutoFit/>
          </a:bodyPr>
          <a:lstStyle/>
          <a:p>
            <a:r>
              <a:rPr lang="en-US" b="1" dirty="0" smtClean="0">
                <a:latin typeface="Times New Roman"/>
                <a:ea typeface="ＭＳ 明朝"/>
                <a:cs typeface="Times New Roman"/>
              </a:rPr>
              <a:t>MACC: </a:t>
            </a:r>
            <a:r>
              <a:rPr lang="en-US" dirty="0" smtClean="0">
                <a:latin typeface="Times New Roman"/>
                <a:ea typeface="ＭＳ 明朝"/>
                <a:cs typeface="Times New Roman"/>
              </a:rPr>
              <a:t>merging SEVIRI and MODIS FRP</a:t>
            </a:r>
          </a:p>
        </p:txBody>
      </p:sp>
      <p:pic>
        <p:nvPicPr>
          <p:cNvPr id="9" name="Picture 8"/>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b="66218"/>
          <a:stretch/>
        </p:blipFill>
        <p:spPr bwMode="auto">
          <a:xfrm>
            <a:off x="5831948" y="3119497"/>
            <a:ext cx="3312052" cy="1612900"/>
          </a:xfrm>
          <a:prstGeom prst="rect">
            <a:avLst/>
          </a:prstGeom>
          <a:noFill/>
          <a:ln>
            <a:noFill/>
          </a:ln>
        </p:spPr>
      </p:pic>
      <p:pic>
        <p:nvPicPr>
          <p:cNvPr id="2" name="Picture 1" descr="Screen Shot 2013-10-24 at 12.54.45 PM.png"/>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831948" y="5107153"/>
            <a:ext cx="3312052" cy="1661947"/>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23627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0" y="757734"/>
            <a:ext cx="9144000" cy="1569660"/>
          </a:xfrm>
          <a:prstGeom prst="rect">
            <a:avLst/>
          </a:prstGeom>
        </p:spPr>
        <p:txBody>
          <a:bodyPr wrap="square">
            <a:spAutoFit/>
          </a:bodyPr>
          <a:lstStyle/>
          <a:p>
            <a:pPr algn="just"/>
            <a:r>
              <a:rPr lang="en-US" sz="2000" dirty="0" smtClean="0">
                <a:latin typeface="Times New Roman"/>
                <a:cs typeface="Times New Roman"/>
              </a:rPr>
              <a:t>Biomass </a:t>
            </a:r>
            <a:r>
              <a:rPr lang="en-US" sz="2000" dirty="0">
                <a:latin typeface="Times New Roman"/>
                <a:cs typeface="Times New Roman"/>
              </a:rPr>
              <a:t>burning emission is linearly linked to fire radiative energy in a simple </a:t>
            </a:r>
            <a:r>
              <a:rPr lang="en-US" sz="2000" dirty="0" smtClean="0">
                <a:latin typeface="Times New Roman"/>
                <a:cs typeface="Times New Roman"/>
              </a:rPr>
              <a:t>formula:</a:t>
            </a:r>
          </a:p>
          <a:p>
            <a:pPr algn="just"/>
            <a:r>
              <a:rPr lang="en-US" sz="2000" dirty="0" smtClean="0">
                <a:latin typeface="Times New Roman"/>
                <a:cs typeface="Times New Roman"/>
              </a:rPr>
              <a:t> </a:t>
            </a:r>
          </a:p>
          <a:p>
            <a:pPr algn="just"/>
            <a:endParaRPr lang="en-US" sz="2000" dirty="0">
              <a:latin typeface="Times New Roman"/>
              <a:cs typeface="Times New Roman"/>
            </a:endParaRPr>
          </a:p>
          <a:p>
            <a:r>
              <a:rPr lang="en-US" sz="2000" b="1" dirty="0" smtClean="0">
                <a:latin typeface="Times New Roman"/>
                <a:cs typeface="Times New Roman"/>
              </a:rPr>
              <a:t>Rate of biomass consumption </a:t>
            </a:r>
            <a:r>
              <a:rPr lang="en-US" sz="2000" dirty="0" smtClean="0">
                <a:latin typeface="Times New Roman"/>
                <a:cs typeface="Times New Roman"/>
              </a:rPr>
              <a:t>(kg/s) </a:t>
            </a:r>
            <a:r>
              <a:rPr lang="en-US" sz="2000" b="1" dirty="0">
                <a:latin typeface="Times New Roman"/>
                <a:cs typeface="Times New Roman"/>
              </a:rPr>
              <a:t>= </a:t>
            </a:r>
            <a:r>
              <a:rPr lang="en-US" sz="2000" b="1" dirty="0" smtClean="0">
                <a:latin typeface="Times New Roman"/>
                <a:cs typeface="Times New Roman"/>
              </a:rPr>
              <a:t> </a:t>
            </a:r>
            <a:r>
              <a:rPr lang="en-US" sz="2000" b="1" dirty="0">
                <a:latin typeface="Times New Roman"/>
                <a:cs typeface="Times New Roman"/>
              </a:rPr>
              <a:t>ß</a:t>
            </a:r>
            <a:r>
              <a:rPr lang="en-US" sz="2000" b="1" dirty="0" smtClean="0">
                <a:latin typeface="Times New Roman"/>
                <a:cs typeface="Times New Roman"/>
              </a:rPr>
              <a:t> </a:t>
            </a:r>
            <a:r>
              <a:rPr lang="en-US" sz="2000" b="1" dirty="0">
                <a:latin typeface="Times New Roman"/>
                <a:cs typeface="Times New Roman"/>
              </a:rPr>
              <a:t>x </a:t>
            </a:r>
            <a:r>
              <a:rPr lang="en-US" sz="2000" b="1" dirty="0" smtClean="0">
                <a:latin typeface="Times New Roman"/>
                <a:cs typeface="Times New Roman"/>
              </a:rPr>
              <a:t>FRP </a:t>
            </a:r>
            <a:r>
              <a:rPr lang="en-US" sz="2000" dirty="0" smtClean="0">
                <a:latin typeface="Times New Roman"/>
                <a:cs typeface="Times New Roman"/>
              </a:rPr>
              <a:t>(MW)</a:t>
            </a:r>
            <a:endParaRPr lang="en-US" sz="2000" baseline="-25000" dirty="0" smtClean="0">
              <a:latin typeface="Times New Roman"/>
              <a:cs typeface="Times New Roman"/>
            </a:endParaRPr>
          </a:p>
          <a:p>
            <a:pPr algn="just"/>
            <a:endParaRPr lang="en-US" sz="2400" baseline="-25000" dirty="0" smtClean="0">
              <a:latin typeface="Times New Roman"/>
              <a:cs typeface="Times New Roman"/>
            </a:endParaRPr>
          </a:p>
        </p:txBody>
      </p:sp>
      <p:sp>
        <p:nvSpPr>
          <p:cNvPr id="4" name="Rectangle 3"/>
          <p:cNvSpPr/>
          <p:nvPr/>
        </p:nvSpPr>
        <p:spPr>
          <a:xfrm>
            <a:off x="0" y="0"/>
            <a:ext cx="9144000" cy="523220"/>
          </a:xfrm>
          <a:prstGeom prst="rect">
            <a:avLst/>
          </a:prstGeom>
        </p:spPr>
        <p:txBody>
          <a:bodyPr wrap="square">
            <a:spAutoFit/>
          </a:bodyPr>
          <a:lstStyle/>
          <a:p>
            <a:pPr algn="ctr">
              <a:spcBef>
                <a:spcPts val="2400"/>
              </a:spcBef>
              <a:spcAft>
                <a:spcPts val="0"/>
              </a:spcAft>
            </a:pPr>
            <a:r>
              <a:rPr lang="en-US" sz="2800" b="1" kern="0" dirty="0" smtClean="0">
                <a:latin typeface="Times New Roman"/>
                <a:ea typeface="ＭＳ ゴシック"/>
                <a:cs typeface="Times New Roman"/>
              </a:rPr>
              <a:t>Modeling Biomass Burning Emissions</a:t>
            </a:r>
          </a:p>
        </p:txBody>
      </p:sp>
      <p:sp>
        <p:nvSpPr>
          <p:cNvPr id="2" name="Rectangle 1"/>
          <p:cNvSpPr/>
          <p:nvPr/>
        </p:nvSpPr>
        <p:spPr>
          <a:xfrm>
            <a:off x="165100" y="2470387"/>
            <a:ext cx="5613400" cy="923330"/>
          </a:xfrm>
          <a:prstGeom prst="rect">
            <a:avLst/>
          </a:prstGeom>
        </p:spPr>
        <p:txBody>
          <a:bodyPr wrap="square">
            <a:spAutoFit/>
          </a:bodyPr>
          <a:lstStyle/>
          <a:p>
            <a:pPr algn="just"/>
            <a:r>
              <a:rPr lang="en-US" b="1" dirty="0">
                <a:latin typeface="Times New Roman"/>
                <a:cs typeface="Times New Roman"/>
              </a:rPr>
              <a:t>ß</a:t>
            </a:r>
            <a:r>
              <a:rPr lang="en-US" dirty="0">
                <a:latin typeface="Times New Roman"/>
                <a:cs typeface="Times New Roman"/>
              </a:rPr>
              <a:t> : </a:t>
            </a:r>
            <a:r>
              <a:rPr lang="en-US" dirty="0" smtClean="0">
                <a:latin typeface="Times New Roman"/>
                <a:cs typeface="Times New Roman"/>
              </a:rPr>
              <a:t>Wooster </a:t>
            </a:r>
            <a:r>
              <a:rPr lang="en-US" dirty="0">
                <a:latin typeface="Times New Roman"/>
                <a:cs typeface="Times New Roman"/>
              </a:rPr>
              <a:t>et al. determined β to be 0.368 for </a:t>
            </a:r>
            <a:r>
              <a:rPr lang="en-US" i="1" dirty="0" err="1">
                <a:latin typeface="Times New Roman"/>
                <a:cs typeface="Times New Roman"/>
              </a:rPr>
              <a:t>Miscanthus</a:t>
            </a:r>
            <a:r>
              <a:rPr lang="en-US" i="1" dirty="0">
                <a:latin typeface="Times New Roman"/>
                <a:cs typeface="Times New Roman"/>
              </a:rPr>
              <a:t> </a:t>
            </a:r>
            <a:r>
              <a:rPr lang="en-US" dirty="0">
                <a:latin typeface="Times New Roman"/>
                <a:cs typeface="Times New Roman"/>
              </a:rPr>
              <a:t>and found no evidence to suppose that β varies significantly with vegetation type.</a:t>
            </a:r>
          </a:p>
        </p:txBody>
      </p:sp>
      <p:pic>
        <p:nvPicPr>
          <p:cNvPr id="5" name="Picture 4" descr="z_total_Antalya fire.pn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7465" t="5324" r="8154" b="10411"/>
          <a:stretch/>
        </p:blipFill>
        <p:spPr>
          <a:xfrm>
            <a:off x="6201647" y="1269527"/>
            <a:ext cx="2840753" cy="2127642"/>
          </a:xfrm>
          <a:prstGeom prst="rect">
            <a:avLst/>
          </a:prstGeom>
        </p:spPr>
      </p:pic>
      <p:sp>
        <p:nvSpPr>
          <p:cNvPr id="6" name="Rectangle 5"/>
          <p:cNvSpPr/>
          <p:nvPr/>
        </p:nvSpPr>
        <p:spPr>
          <a:xfrm>
            <a:off x="0" y="4382660"/>
            <a:ext cx="9144000" cy="707886"/>
          </a:xfrm>
          <a:prstGeom prst="rect">
            <a:avLst/>
          </a:prstGeom>
        </p:spPr>
        <p:txBody>
          <a:bodyPr wrap="square">
            <a:spAutoFit/>
          </a:bodyPr>
          <a:lstStyle/>
          <a:p>
            <a:pPr algn="just"/>
            <a:r>
              <a:rPr lang="en-US" sz="2000" dirty="0" smtClean="0">
                <a:latin typeface="Times New Roman"/>
                <a:cs typeface="Times New Roman"/>
              </a:rPr>
              <a:t>Convert to emission rate of different species multiplying by standard emission factors (in units of g of emitted per kg of fuel burned). </a:t>
            </a:r>
            <a:r>
              <a:rPr lang="en-US" sz="2000" dirty="0" smtClean="0">
                <a:solidFill>
                  <a:srgbClr val="0000FF"/>
                </a:solidFill>
                <a:latin typeface="Times New Roman"/>
                <a:cs typeface="Times New Roman"/>
              </a:rPr>
              <a:t>(Andreae and Merlet, 2001)</a:t>
            </a:r>
            <a:endParaRPr lang="en-US" sz="2400" baseline="-25000" dirty="0" smtClean="0">
              <a:solidFill>
                <a:srgbClr val="0000FF"/>
              </a:solidFill>
              <a:latin typeface="Times New Roman"/>
              <a:cs typeface="Times New Roman"/>
            </a:endParaRPr>
          </a:p>
        </p:txBody>
      </p:sp>
      <p:sp>
        <p:nvSpPr>
          <p:cNvPr id="7" name="Rectangle 6"/>
          <p:cNvSpPr/>
          <p:nvPr/>
        </p:nvSpPr>
        <p:spPr>
          <a:xfrm>
            <a:off x="0" y="5686121"/>
            <a:ext cx="9144000" cy="707886"/>
          </a:xfrm>
          <a:prstGeom prst="rect">
            <a:avLst/>
          </a:prstGeom>
        </p:spPr>
        <p:txBody>
          <a:bodyPr wrap="square">
            <a:spAutoFit/>
          </a:bodyPr>
          <a:lstStyle/>
          <a:p>
            <a:pPr algn="just"/>
            <a:r>
              <a:rPr lang="en-US" sz="2000" b="1" dirty="0" smtClean="0">
                <a:latin typeface="Times New Roman"/>
                <a:cs typeface="Times New Roman"/>
              </a:rPr>
              <a:t>Alternative approach: </a:t>
            </a:r>
            <a:r>
              <a:rPr lang="en-US" sz="2000" dirty="0" smtClean="0">
                <a:latin typeface="Times New Roman"/>
                <a:cs typeface="Times New Roman"/>
              </a:rPr>
              <a:t>directly relate FRP to the emission of aerosols  by the application of dedicated “radiative emissions aerosols” .</a:t>
            </a:r>
            <a:r>
              <a:rPr lang="en-US" sz="2000" dirty="0" smtClean="0">
                <a:solidFill>
                  <a:srgbClr val="0000FF"/>
                </a:solidFill>
                <a:latin typeface="Times New Roman"/>
                <a:cs typeface="Times New Roman"/>
              </a:rPr>
              <a:t>(Ichoku and Kaufman 2005)</a:t>
            </a:r>
          </a:p>
        </p:txBody>
      </p:sp>
      <p:sp>
        <p:nvSpPr>
          <p:cNvPr id="8" name="Freeform 7"/>
          <p:cNvSpPr/>
          <p:nvPr/>
        </p:nvSpPr>
        <p:spPr>
          <a:xfrm>
            <a:off x="4135868" y="1612900"/>
            <a:ext cx="385332" cy="546100"/>
          </a:xfrm>
          <a:custGeom>
            <a:avLst/>
            <a:gdLst>
              <a:gd name="connsiteX0" fmla="*/ 258332 w 385332"/>
              <a:gd name="connsiteY0" fmla="*/ 50800 h 546100"/>
              <a:gd name="connsiteX1" fmla="*/ 169432 w 385332"/>
              <a:gd name="connsiteY1" fmla="*/ 63500 h 546100"/>
              <a:gd name="connsiteX2" fmla="*/ 93232 w 385332"/>
              <a:gd name="connsiteY2" fmla="*/ 88900 h 546100"/>
              <a:gd name="connsiteX3" fmla="*/ 67832 w 385332"/>
              <a:gd name="connsiteY3" fmla="*/ 127000 h 546100"/>
              <a:gd name="connsiteX4" fmla="*/ 29732 w 385332"/>
              <a:gd name="connsiteY4" fmla="*/ 139700 h 546100"/>
              <a:gd name="connsiteX5" fmla="*/ 4332 w 385332"/>
              <a:gd name="connsiteY5" fmla="*/ 241300 h 546100"/>
              <a:gd name="connsiteX6" fmla="*/ 42432 w 385332"/>
              <a:gd name="connsiteY6" fmla="*/ 508000 h 546100"/>
              <a:gd name="connsiteX7" fmla="*/ 80532 w 385332"/>
              <a:gd name="connsiteY7" fmla="*/ 533400 h 546100"/>
              <a:gd name="connsiteX8" fmla="*/ 118632 w 385332"/>
              <a:gd name="connsiteY8" fmla="*/ 546100 h 546100"/>
              <a:gd name="connsiteX9" fmla="*/ 334532 w 385332"/>
              <a:gd name="connsiteY9" fmla="*/ 495300 h 546100"/>
              <a:gd name="connsiteX10" fmla="*/ 359932 w 385332"/>
              <a:gd name="connsiteY10" fmla="*/ 444500 h 546100"/>
              <a:gd name="connsiteX11" fmla="*/ 385332 w 385332"/>
              <a:gd name="connsiteY11" fmla="*/ 342900 h 546100"/>
              <a:gd name="connsiteX12" fmla="*/ 359932 w 385332"/>
              <a:gd name="connsiteY12" fmla="*/ 165100 h 546100"/>
              <a:gd name="connsiteX13" fmla="*/ 334532 w 385332"/>
              <a:gd name="connsiteY13" fmla="*/ 88900 h 546100"/>
              <a:gd name="connsiteX14" fmla="*/ 232932 w 385332"/>
              <a:gd name="connsiteY14" fmla="*/ 38100 h 546100"/>
              <a:gd name="connsiteX15" fmla="*/ 194832 w 385332"/>
              <a:gd name="connsiteY15" fmla="*/ 25400 h 546100"/>
              <a:gd name="connsiteX16" fmla="*/ 182132 w 385332"/>
              <a:gd name="connsiteY16" fmla="*/ 0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32" h="546100">
                <a:moveTo>
                  <a:pt x="258332" y="50800"/>
                </a:moveTo>
                <a:cubicBezTo>
                  <a:pt x="228699" y="55033"/>
                  <a:pt x="198600" y="56769"/>
                  <a:pt x="169432" y="63500"/>
                </a:cubicBezTo>
                <a:cubicBezTo>
                  <a:pt x="143344" y="69520"/>
                  <a:pt x="93232" y="88900"/>
                  <a:pt x="93232" y="88900"/>
                </a:cubicBezTo>
                <a:cubicBezTo>
                  <a:pt x="84765" y="101600"/>
                  <a:pt x="79751" y="117465"/>
                  <a:pt x="67832" y="127000"/>
                </a:cubicBezTo>
                <a:cubicBezTo>
                  <a:pt x="57379" y="135363"/>
                  <a:pt x="36233" y="127998"/>
                  <a:pt x="29732" y="139700"/>
                </a:cubicBezTo>
                <a:cubicBezTo>
                  <a:pt x="12779" y="170216"/>
                  <a:pt x="4332" y="241300"/>
                  <a:pt x="4332" y="241300"/>
                </a:cubicBezTo>
                <a:cubicBezTo>
                  <a:pt x="7918" y="305846"/>
                  <a:pt x="-23309" y="442259"/>
                  <a:pt x="42432" y="508000"/>
                </a:cubicBezTo>
                <a:cubicBezTo>
                  <a:pt x="53225" y="518793"/>
                  <a:pt x="66880" y="526574"/>
                  <a:pt x="80532" y="533400"/>
                </a:cubicBezTo>
                <a:cubicBezTo>
                  <a:pt x="92506" y="539387"/>
                  <a:pt x="105932" y="541867"/>
                  <a:pt x="118632" y="546100"/>
                </a:cubicBezTo>
                <a:cubicBezTo>
                  <a:pt x="210159" y="539059"/>
                  <a:pt x="275882" y="563725"/>
                  <a:pt x="334532" y="495300"/>
                </a:cubicBezTo>
                <a:cubicBezTo>
                  <a:pt x="346853" y="480926"/>
                  <a:pt x="353945" y="462461"/>
                  <a:pt x="359932" y="444500"/>
                </a:cubicBezTo>
                <a:cubicBezTo>
                  <a:pt x="370971" y="411382"/>
                  <a:pt x="385332" y="342900"/>
                  <a:pt x="385332" y="342900"/>
                </a:cubicBezTo>
                <a:cubicBezTo>
                  <a:pt x="376865" y="283633"/>
                  <a:pt x="371673" y="223806"/>
                  <a:pt x="359932" y="165100"/>
                </a:cubicBezTo>
                <a:cubicBezTo>
                  <a:pt x="354681" y="138846"/>
                  <a:pt x="356809" y="103752"/>
                  <a:pt x="334532" y="88900"/>
                </a:cubicBezTo>
                <a:cubicBezTo>
                  <a:pt x="281921" y="53826"/>
                  <a:pt x="303946" y="64730"/>
                  <a:pt x="232932" y="38100"/>
                </a:cubicBezTo>
                <a:cubicBezTo>
                  <a:pt x="220397" y="33400"/>
                  <a:pt x="205542" y="33432"/>
                  <a:pt x="194832" y="25400"/>
                </a:cubicBezTo>
                <a:cubicBezTo>
                  <a:pt x="187259" y="19720"/>
                  <a:pt x="186365" y="8467"/>
                  <a:pt x="182132" y="0"/>
                </a:cubicBezTo>
              </a:path>
            </a:pathLst>
          </a:custGeom>
          <a:noFill/>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4663964" y="1536211"/>
            <a:ext cx="1326322" cy="648189"/>
          </a:xfrm>
          <a:custGeom>
            <a:avLst/>
            <a:gdLst>
              <a:gd name="connsiteX0" fmla="*/ 771636 w 1326322"/>
              <a:gd name="connsiteY0" fmla="*/ 38589 h 648189"/>
              <a:gd name="connsiteX1" fmla="*/ 657336 w 1326322"/>
              <a:gd name="connsiteY1" fmla="*/ 25889 h 648189"/>
              <a:gd name="connsiteX2" fmla="*/ 555736 w 1326322"/>
              <a:gd name="connsiteY2" fmla="*/ 489 h 648189"/>
              <a:gd name="connsiteX3" fmla="*/ 314436 w 1326322"/>
              <a:gd name="connsiteY3" fmla="*/ 13189 h 648189"/>
              <a:gd name="connsiteX4" fmla="*/ 238236 w 1326322"/>
              <a:gd name="connsiteY4" fmla="*/ 51289 h 648189"/>
              <a:gd name="connsiteX5" fmla="*/ 162036 w 1326322"/>
              <a:gd name="connsiteY5" fmla="*/ 76689 h 648189"/>
              <a:gd name="connsiteX6" fmla="*/ 111236 w 1326322"/>
              <a:gd name="connsiteY6" fmla="*/ 102089 h 648189"/>
              <a:gd name="connsiteX7" fmla="*/ 35036 w 1326322"/>
              <a:gd name="connsiteY7" fmla="*/ 127489 h 648189"/>
              <a:gd name="connsiteX8" fmla="*/ 22336 w 1326322"/>
              <a:gd name="connsiteY8" fmla="*/ 394189 h 648189"/>
              <a:gd name="connsiteX9" fmla="*/ 47736 w 1326322"/>
              <a:gd name="connsiteY9" fmla="*/ 495789 h 648189"/>
              <a:gd name="connsiteX10" fmla="*/ 85836 w 1326322"/>
              <a:gd name="connsiteY10" fmla="*/ 533889 h 648189"/>
              <a:gd name="connsiteX11" fmla="*/ 123936 w 1326322"/>
              <a:gd name="connsiteY11" fmla="*/ 546589 h 648189"/>
              <a:gd name="connsiteX12" fmla="*/ 200136 w 1326322"/>
              <a:gd name="connsiteY12" fmla="*/ 597389 h 648189"/>
              <a:gd name="connsiteX13" fmla="*/ 301736 w 1326322"/>
              <a:gd name="connsiteY13" fmla="*/ 610089 h 648189"/>
              <a:gd name="connsiteX14" fmla="*/ 416036 w 1326322"/>
              <a:gd name="connsiteY14" fmla="*/ 622789 h 648189"/>
              <a:gd name="connsiteX15" fmla="*/ 492236 w 1326322"/>
              <a:gd name="connsiteY15" fmla="*/ 635489 h 648189"/>
              <a:gd name="connsiteX16" fmla="*/ 593836 w 1326322"/>
              <a:gd name="connsiteY16" fmla="*/ 648189 h 648189"/>
              <a:gd name="connsiteX17" fmla="*/ 1076436 w 1326322"/>
              <a:gd name="connsiteY17" fmla="*/ 622789 h 648189"/>
              <a:gd name="connsiteX18" fmla="*/ 1114536 w 1326322"/>
              <a:gd name="connsiteY18" fmla="*/ 610089 h 648189"/>
              <a:gd name="connsiteX19" fmla="*/ 1178036 w 1326322"/>
              <a:gd name="connsiteY19" fmla="*/ 559289 h 648189"/>
              <a:gd name="connsiteX20" fmla="*/ 1216136 w 1326322"/>
              <a:gd name="connsiteY20" fmla="*/ 521189 h 648189"/>
              <a:gd name="connsiteX21" fmla="*/ 1254236 w 1326322"/>
              <a:gd name="connsiteY21" fmla="*/ 508489 h 648189"/>
              <a:gd name="connsiteX22" fmla="*/ 1292336 w 1326322"/>
              <a:gd name="connsiteY22" fmla="*/ 483089 h 648189"/>
              <a:gd name="connsiteX23" fmla="*/ 1305036 w 1326322"/>
              <a:gd name="connsiteY23" fmla="*/ 317989 h 648189"/>
              <a:gd name="connsiteX24" fmla="*/ 1228836 w 1326322"/>
              <a:gd name="connsiteY24" fmla="*/ 241789 h 648189"/>
              <a:gd name="connsiteX25" fmla="*/ 1114536 w 1326322"/>
              <a:gd name="connsiteY25" fmla="*/ 152889 h 648189"/>
              <a:gd name="connsiteX26" fmla="*/ 987536 w 1326322"/>
              <a:gd name="connsiteY26" fmla="*/ 114789 h 648189"/>
              <a:gd name="connsiteX27" fmla="*/ 949436 w 1326322"/>
              <a:gd name="connsiteY27" fmla="*/ 102089 h 648189"/>
              <a:gd name="connsiteX28" fmla="*/ 873236 w 1326322"/>
              <a:gd name="connsiteY28" fmla="*/ 89389 h 648189"/>
              <a:gd name="connsiteX29" fmla="*/ 809736 w 1326322"/>
              <a:gd name="connsiteY29" fmla="*/ 76689 h 648189"/>
              <a:gd name="connsiteX30" fmla="*/ 758936 w 1326322"/>
              <a:gd name="connsiteY30" fmla="*/ 63989 h 648189"/>
              <a:gd name="connsiteX31" fmla="*/ 670036 w 1326322"/>
              <a:gd name="connsiteY31" fmla="*/ 38589 h 64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26322" h="648189">
                <a:moveTo>
                  <a:pt x="771636" y="38589"/>
                </a:moveTo>
                <a:cubicBezTo>
                  <a:pt x="733536" y="34356"/>
                  <a:pt x="695087" y="32551"/>
                  <a:pt x="657336" y="25889"/>
                </a:cubicBezTo>
                <a:cubicBezTo>
                  <a:pt x="622958" y="19822"/>
                  <a:pt x="590621" y="1781"/>
                  <a:pt x="555736" y="489"/>
                </a:cubicBezTo>
                <a:cubicBezTo>
                  <a:pt x="475247" y="-2492"/>
                  <a:pt x="394869" y="8956"/>
                  <a:pt x="314436" y="13189"/>
                </a:cubicBezTo>
                <a:cubicBezTo>
                  <a:pt x="175485" y="59506"/>
                  <a:pt x="385952" y="-14363"/>
                  <a:pt x="238236" y="51289"/>
                </a:cubicBezTo>
                <a:cubicBezTo>
                  <a:pt x="213770" y="62163"/>
                  <a:pt x="185983" y="64715"/>
                  <a:pt x="162036" y="76689"/>
                </a:cubicBezTo>
                <a:cubicBezTo>
                  <a:pt x="145103" y="85156"/>
                  <a:pt x="128814" y="95058"/>
                  <a:pt x="111236" y="102089"/>
                </a:cubicBezTo>
                <a:cubicBezTo>
                  <a:pt x="86377" y="112033"/>
                  <a:pt x="35036" y="127489"/>
                  <a:pt x="35036" y="127489"/>
                </a:cubicBezTo>
                <a:cubicBezTo>
                  <a:pt x="-20930" y="239421"/>
                  <a:pt x="2150" y="172139"/>
                  <a:pt x="22336" y="394189"/>
                </a:cubicBezTo>
                <a:cubicBezTo>
                  <a:pt x="23011" y="401613"/>
                  <a:pt x="37296" y="480129"/>
                  <a:pt x="47736" y="495789"/>
                </a:cubicBezTo>
                <a:cubicBezTo>
                  <a:pt x="57699" y="510733"/>
                  <a:pt x="70892" y="523926"/>
                  <a:pt x="85836" y="533889"/>
                </a:cubicBezTo>
                <a:cubicBezTo>
                  <a:pt x="96975" y="541315"/>
                  <a:pt x="112234" y="540088"/>
                  <a:pt x="123936" y="546589"/>
                </a:cubicBezTo>
                <a:cubicBezTo>
                  <a:pt x="150621" y="561414"/>
                  <a:pt x="169845" y="593603"/>
                  <a:pt x="200136" y="597389"/>
                </a:cubicBezTo>
                <a:lnTo>
                  <a:pt x="301736" y="610089"/>
                </a:lnTo>
                <a:cubicBezTo>
                  <a:pt x="339808" y="614568"/>
                  <a:pt x="378038" y="617723"/>
                  <a:pt x="416036" y="622789"/>
                </a:cubicBezTo>
                <a:cubicBezTo>
                  <a:pt x="441560" y="626192"/>
                  <a:pt x="466744" y="631847"/>
                  <a:pt x="492236" y="635489"/>
                </a:cubicBezTo>
                <a:cubicBezTo>
                  <a:pt x="526023" y="640316"/>
                  <a:pt x="559969" y="643956"/>
                  <a:pt x="593836" y="648189"/>
                </a:cubicBezTo>
                <a:cubicBezTo>
                  <a:pt x="754703" y="639722"/>
                  <a:pt x="915776" y="634545"/>
                  <a:pt x="1076436" y="622789"/>
                </a:cubicBezTo>
                <a:cubicBezTo>
                  <a:pt x="1089787" y="621812"/>
                  <a:pt x="1104083" y="618452"/>
                  <a:pt x="1114536" y="610089"/>
                </a:cubicBezTo>
                <a:cubicBezTo>
                  <a:pt x="1196600" y="544437"/>
                  <a:pt x="1082271" y="591211"/>
                  <a:pt x="1178036" y="559289"/>
                </a:cubicBezTo>
                <a:cubicBezTo>
                  <a:pt x="1190736" y="546589"/>
                  <a:pt x="1201192" y="531152"/>
                  <a:pt x="1216136" y="521189"/>
                </a:cubicBezTo>
                <a:cubicBezTo>
                  <a:pt x="1227275" y="513763"/>
                  <a:pt x="1242262" y="514476"/>
                  <a:pt x="1254236" y="508489"/>
                </a:cubicBezTo>
                <a:cubicBezTo>
                  <a:pt x="1267888" y="501663"/>
                  <a:pt x="1279636" y="491556"/>
                  <a:pt x="1292336" y="483089"/>
                </a:cubicBezTo>
                <a:cubicBezTo>
                  <a:pt x="1322789" y="422182"/>
                  <a:pt x="1344308" y="402143"/>
                  <a:pt x="1305036" y="317989"/>
                </a:cubicBezTo>
                <a:cubicBezTo>
                  <a:pt x="1289846" y="285438"/>
                  <a:pt x="1254236" y="267189"/>
                  <a:pt x="1228836" y="241789"/>
                </a:cubicBezTo>
                <a:cubicBezTo>
                  <a:pt x="1195962" y="208915"/>
                  <a:pt x="1160108" y="168080"/>
                  <a:pt x="1114536" y="152889"/>
                </a:cubicBezTo>
                <a:cubicBezTo>
                  <a:pt x="933452" y="92528"/>
                  <a:pt x="1121891" y="153176"/>
                  <a:pt x="987536" y="114789"/>
                </a:cubicBezTo>
                <a:cubicBezTo>
                  <a:pt x="974664" y="111111"/>
                  <a:pt x="962504" y="104993"/>
                  <a:pt x="949436" y="102089"/>
                </a:cubicBezTo>
                <a:cubicBezTo>
                  <a:pt x="924299" y="96503"/>
                  <a:pt x="898571" y="93995"/>
                  <a:pt x="873236" y="89389"/>
                </a:cubicBezTo>
                <a:cubicBezTo>
                  <a:pt x="851998" y="85528"/>
                  <a:pt x="830808" y="81372"/>
                  <a:pt x="809736" y="76689"/>
                </a:cubicBezTo>
                <a:cubicBezTo>
                  <a:pt x="792697" y="72903"/>
                  <a:pt x="775654" y="69005"/>
                  <a:pt x="758936" y="63989"/>
                </a:cubicBezTo>
                <a:cubicBezTo>
                  <a:pt x="669807" y="37250"/>
                  <a:pt x="710919" y="38589"/>
                  <a:pt x="670036" y="38589"/>
                </a:cubicBezTo>
              </a:path>
            </a:pathLst>
          </a:custGeom>
          <a:no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6171293" y="1219200"/>
            <a:ext cx="2727083" cy="2425700"/>
          </a:xfrm>
          <a:custGeom>
            <a:avLst/>
            <a:gdLst>
              <a:gd name="connsiteX0" fmla="*/ 2617107 w 2727083"/>
              <a:gd name="connsiteY0" fmla="*/ 558800 h 2425700"/>
              <a:gd name="connsiteX1" fmla="*/ 2464707 w 2727083"/>
              <a:gd name="connsiteY1" fmla="*/ 444500 h 2425700"/>
              <a:gd name="connsiteX2" fmla="*/ 2401207 w 2727083"/>
              <a:gd name="connsiteY2" fmla="*/ 406400 h 2425700"/>
              <a:gd name="connsiteX3" fmla="*/ 2325007 w 2727083"/>
              <a:gd name="connsiteY3" fmla="*/ 393700 h 2425700"/>
              <a:gd name="connsiteX4" fmla="*/ 2248807 w 2727083"/>
              <a:gd name="connsiteY4" fmla="*/ 368300 h 2425700"/>
              <a:gd name="connsiteX5" fmla="*/ 2172607 w 2727083"/>
              <a:gd name="connsiteY5" fmla="*/ 304800 h 2425700"/>
              <a:gd name="connsiteX6" fmla="*/ 2121807 w 2727083"/>
              <a:gd name="connsiteY6" fmla="*/ 292100 h 2425700"/>
              <a:gd name="connsiteX7" fmla="*/ 1956707 w 2727083"/>
              <a:gd name="connsiteY7" fmla="*/ 215900 h 2425700"/>
              <a:gd name="connsiteX8" fmla="*/ 1905907 w 2727083"/>
              <a:gd name="connsiteY8" fmla="*/ 190500 h 2425700"/>
              <a:gd name="connsiteX9" fmla="*/ 1867807 w 2727083"/>
              <a:gd name="connsiteY9" fmla="*/ 165100 h 2425700"/>
              <a:gd name="connsiteX10" fmla="*/ 1791607 w 2727083"/>
              <a:gd name="connsiteY10" fmla="*/ 139700 h 2425700"/>
              <a:gd name="connsiteX11" fmla="*/ 1715407 w 2727083"/>
              <a:gd name="connsiteY11" fmla="*/ 101600 h 2425700"/>
              <a:gd name="connsiteX12" fmla="*/ 1677307 w 2727083"/>
              <a:gd name="connsiteY12" fmla="*/ 76200 h 2425700"/>
              <a:gd name="connsiteX13" fmla="*/ 1524907 w 2727083"/>
              <a:gd name="connsiteY13" fmla="*/ 38100 h 2425700"/>
              <a:gd name="connsiteX14" fmla="*/ 1410607 w 2727083"/>
              <a:gd name="connsiteY14" fmla="*/ 12700 h 2425700"/>
              <a:gd name="connsiteX15" fmla="*/ 1245507 w 2727083"/>
              <a:gd name="connsiteY15" fmla="*/ 0 h 2425700"/>
              <a:gd name="connsiteX16" fmla="*/ 686707 w 2727083"/>
              <a:gd name="connsiteY16" fmla="*/ 25400 h 2425700"/>
              <a:gd name="connsiteX17" fmla="*/ 585107 w 2727083"/>
              <a:gd name="connsiteY17" fmla="*/ 63500 h 2425700"/>
              <a:gd name="connsiteX18" fmla="*/ 508907 w 2727083"/>
              <a:gd name="connsiteY18" fmla="*/ 88900 h 2425700"/>
              <a:gd name="connsiteX19" fmla="*/ 394607 w 2727083"/>
              <a:gd name="connsiteY19" fmla="*/ 127000 h 2425700"/>
              <a:gd name="connsiteX20" fmla="*/ 318407 w 2727083"/>
              <a:gd name="connsiteY20" fmla="*/ 152400 h 2425700"/>
              <a:gd name="connsiteX21" fmla="*/ 229507 w 2727083"/>
              <a:gd name="connsiteY21" fmla="*/ 228600 h 2425700"/>
              <a:gd name="connsiteX22" fmla="*/ 153307 w 2727083"/>
              <a:gd name="connsiteY22" fmla="*/ 292100 h 2425700"/>
              <a:gd name="connsiteX23" fmla="*/ 127907 w 2727083"/>
              <a:gd name="connsiteY23" fmla="*/ 330200 h 2425700"/>
              <a:gd name="connsiteX24" fmla="*/ 77107 w 2727083"/>
              <a:gd name="connsiteY24" fmla="*/ 368300 h 2425700"/>
              <a:gd name="connsiteX25" fmla="*/ 26307 w 2727083"/>
              <a:gd name="connsiteY25" fmla="*/ 419100 h 2425700"/>
              <a:gd name="connsiteX26" fmla="*/ 907 w 2727083"/>
              <a:gd name="connsiteY26" fmla="*/ 482600 h 2425700"/>
              <a:gd name="connsiteX27" fmla="*/ 13607 w 2727083"/>
              <a:gd name="connsiteY27" fmla="*/ 1041400 h 2425700"/>
              <a:gd name="connsiteX28" fmla="*/ 64407 w 2727083"/>
              <a:gd name="connsiteY28" fmla="*/ 1168400 h 2425700"/>
              <a:gd name="connsiteX29" fmla="*/ 127907 w 2727083"/>
              <a:gd name="connsiteY29" fmla="*/ 1320800 h 2425700"/>
              <a:gd name="connsiteX30" fmla="*/ 178707 w 2727083"/>
              <a:gd name="connsiteY30" fmla="*/ 1409700 h 2425700"/>
              <a:gd name="connsiteX31" fmla="*/ 216807 w 2727083"/>
              <a:gd name="connsiteY31" fmla="*/ 1498600 h 2425700"/>
              <a:gd name="connsiteX32" fmla="*/ 242207 w 2727083"/>
              <a:gd name="connsiteY32" fmla="*/ 1574800 h 2425700"/>
              <a:gd name="connsiteX33" fmla="*/ 280307 w 2727083"/>
              <a:gd name="connsiteY33" fmla="*/ 1625600 h 2425700"/>
              <a:gd name="connsiteX34" fmla="*/ 318407 w 2727083"/>
              <a:gd name="connsiteY34" fmla="*/ 1752600 h 2425700"/>
              <a:gd name="connsiteX35" fmla="*/ 356507 w 2727083"/>
              <a:gd name="connsiteY35" fmla="*/ 1803400 h 2425700"/>
              <a:gd name="connsiteX36" fmla="*/ 394607 w 2727083"/>
              <a:gd name="connsiteY36" fmla="*/ 1866900 h 2425700"/>
              <a:gd name="connsiteX37" fmla="*/ 420007 w 2727083"/>
              <a:gd name="connsiteY37" fmla="*/ 1930400 h 2425700"/>
              <a:gd name="connsiteX38" fmla="*/ 496207 w 2727083"/>
              <a:gd name="connsiteY38" fmla="*/ 2006600 h 2425700"/>
              <a:gd name="connsiteX39" fmla="*/ 508907 w 2727083"/>
              <a:gd name="connsiteY39" fmla="*/ 2044700 h 2425700"/>
              <a:gd name="connsiteX40" fmla="*/ 635907 w 2727083"/>
              <a:gd name="connsiteY40" fmla="*/ 2159000 h 2425700"/>
              <a:gd name="connsiteX41" fmla="*/ 674007 w 2727083"/>
              <a:gd name="connsiteY41" fmla="*/ 2171700 h 2425700"/>
              <a:gd name="connsiteX42" fmla="*/ 724807 w 2727083"/>
              <a:gd name="connsiteY42" fmla="*/ 2197100 h 2425700"/>
              <a:gd name="connsiteX43" fmla="*/ 762907 w 2727083"/>
              <a:gd name="connsiteY43" fmla="*/ 2222500 h 2425700"/>
              <a:gd name="connsiteX44" fmla="*/ 902607 w 2727083"/>
              <a:gd name="connsiteY44" fmla="*/ 2260600 h 2425700"/>
              <a:gd name="connsiteX45" fmla="*/ 940707 w 2727083"/>
              <a:gd name="connsiteY45" fmla="*/ 2286000 h 2425700"/>
              <a:gd name="connsiteX46" fmla="*/ 1055007 w 2727083"/>
              <a:gd name="connsiteY46" fmla="*/ 2311400 h 2425700"/>
              <a:gd name="connsiteX47" fmla="*/ 1194707 w 2727083"/>
              <a:gd name="connsiteY47" fmla="*/ 2362200 h 2425700"/>
              <a:gd name="connsiteX48" fmla="*/ 1309007 w 2727083"/>
              <a:gd name="connsiteY48" fmla="*/ 2374900 h 2425700"/>
              <a:gd name="connsiteX49" fmla="*/ 1448707 w 2727083"/>
              <a:gd name="connsiteY49" fmla="*/ 2400300 h 2425700"/>
              <a:gd name="connsiteX50" fmla="*/ 1728107 w 2727083"/>
              <a:gd name="connsiteY50" fmla="*/ 2413000 h 2425700"/>
              <a:gd name="connsiteX51" fmla="*/ 1944007 w 2727083"/>
              <a:gd name="connsiteY51" fmla="*/ 2425700 h 2425700"/>
              <a:gd name="connsiteX52" fmla="*/ 2274207 w 2727083"/>
              <a:gd name="connsiteY52" fmla="*/ 2387600 h 2425700"/>
              <a:gd name="connsiteX53" fmla="*/ 2337707 w 2727083"/>
              <a:gd name="connsiteY53" fmla="*/ 2362200 h 2425700"/>
              <a:gd name="connsiteX54" fmla="*/ 2375807 w 2727083"/>
              <a:gd name="connsiteY54" fmla="*/ 2349500 h 2425700"/>
              <a:gd name="connsiteX55" fmla="*/ 2413907 w 2727083"/>
              <a:gd name="connsiteY55" fmla="*/ 2311400 h 2425700"/>
              <a:gd name="connsiteX56" fmla="*/ 2464707 w 2727083"/>
              <a:gd name="connsiteY56" fmla="*/ 2298700 h 2425700"/>
              <a:gd name="connsiteX57" fmla="*/ 2502807 w 2727083"/>
              <a:gd name="connsiteY57" fmla="*/ 2273300 h 2425700"/>
              <a:gd name="connsiteX58" fmla="*/ 2579007 w 2727083"/>
              <a:gd name="connsiteY58" fmla="*/ 2146300 h 2425700"/>
              <a:gd name="connsiteX59" fmla="*/ 2629807 w 2727083"/>
              <a:gd name="connsiteY59" fmla="*/ 2019300 h 2425700"/>
              <a:gd name="connsiteX60" fmla="*/ 2642507 w 2727083"/>
              <a:gd name="connsiteY60" fmla="*/ 1930400 h 2425700"/>
              <a:gd name="connsiteX61" fmla="*/ 2667907 w 2727083"/>
              <a:gd name="connsiteY61" fmla="*/ 1854200 h 2425700"/>
              <a:gd name="connsiteX62" fmla="*/ 2680607 w 2727083"/>
              <a:gd name="connsiteY62" fmla="*/ 1816100 h 2425700"/>
              <a:gd name="connsiteX63" fmla="*/ 2693307 w 2727083"/>
              <a:gd name="connsiteY63" fmla="*/ 1778000 h 2425700"/>
              <a:gd name="connsiteX64" fmla="*/ 2706007 w 2727083"/>
              <a:gd name="connsiteY64" fmla="*/ 1727200 h 2425700"/>
              <a:gd name="connsiteX65" fmla="*/ 2718707 w 2727083"/>
              <a:gd name="connsiteY65" fmla="*/ 1612900 h 2425700"/>
              <a:gd name="connsiteX66" fmla="*/ 2655207 w 2727083"/>
              <a:gd name="connsiteY66" fmla="*/ 762000 h 2425700"/>
              <a:gd name="connsiteX67" fmla="*/ 2629807 w 2727083"/>
              <a:gd name="connsiteY67" fmla="*/ 698500 h 2425700"/>
              <a:gd name="connsiteX68" fmla="*/ 2604407 w 2727083"/>
              <a:gd name="connsiteY68" fmla="*/ 622300 h 2425700"/>
              <a:gd name="connsiteX69" fmla="*/ 2579007 w 2727083"/>
              <a:gd name="connsiteY69" fmla="*/ 584200 h 2425700"/>
              <a:gd name="connsiteX70" fmla="*/ 2502807 w 2727083"/>
              <a:gd name="connsiteY70" fmla="*/ 495300 h 2425700"/>
              <a:gd name="connsiteX71" fmla="*/ 2464707 w 2727083"/>
              <a:gd name="connsiteY71" fmla="*/ 419100 h 2425700"/>
              <a:gd name="connsiteX72" fmla="*/ 2426607 w 2727083"/>
              <a:gd name="connsiteY72" fmla="*/ 393700 h 242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727083" h="2425700">
                <a:moveTo>
                  <a:pt x="2617107" y="558800"/>
                </a:moveTo>
                <a:cubicBezTo>
                  <a:pt x="2566307" y="520700"/>
                  <a:pt x="2519158" y="477170"/>
                  <a:pt x="2464707" y="444500"/>
                </a:cubicBezTo>
                <a:cubicBezTo>
                  <a:pt x="2443540" y="431800"/>
                  <a:pt x="2424405" y="414836"/>
                  <a:pt x="2401207" y="406400"/>
                </a:cubicBezTo>
                <a:cubicBezTo>
                  <a:pt x="2377007" y="397600"/>
                  <a:pt x="2349989" y="399945"/>
                  <a:pt x="2325007" y="393700"/>
                </a:cubicBezTo>
                <a:cubicBezTo>
                  <a:pt x="2299032" y="387206"/>
                  <a:pt x="2274207" y="376767"/>
                  <a:pt x="2248807" y="368300"/>
                </a:cubicBezTo>
                <a:cubicBezTo>
                  <a:pt x="2225921" y="345414"/>
                  <a:pt x="2203549" y="318061"/>
                  <a:pt x="2172607" y="304800"/>
                </a:cubicBezTo>
                <a:cubicBezTo>
                  <a:pt x="2156564" y="297924"/>
                  <a:pt x="2138740" y="296333"/>
                  <a:pt x="2121807" y="292100"/>
                </a:cubicBezTo>
                <a:cubicBezTo>
                  <a:pt x="1991662" y="194491"/>
                  <a:pt x="2180674" y="327884"/>
                  <a:pt x="1956707" y="215900"/>
                </a:cubicBezTo>
                <a:cubicBezTo>
                  <a:pt x="1939774" y="207433"/>
                  <a:pt x="1922345" y="199893"/>
                  <a:pt x="1905907" y="190500"/>
                </a:cubicBezTo>
                <a:cubicBezTo>
                  <a:pt x="1892655" y="182927"/>
                  <a:pt x="1881755" y="171299"/>
                  <a:pt x="1867807" y="165100"/>
                </a:cubicBezTo>
                <a:cubicBezTo>
                  <a:pt x="1843341" y="154226"/>
                  <a:pt x="1813884" y="154552"/>
                  <a:pt x="1791607" y="139700"/>
                </a:cubicBezTo>
                <a:cubicBezTo>
                  <a:pt x="1682418" y="66907"/>
                  <a:pt x="1820567" y="154180"/>
                  <a:pt x="1715407" y="101600"/>
                </a:cubicBezTo>
                <a:cubicBezTo>
                  <a:pt x="1701755" y="94774"/>
                  <a:pt x="1691787" y="81027"/>
                  <a:pt x="1677307" y="76200"/>
                </a:cubicBezTo>
                <a:cubicBezTo>
                  <a:pt x="1627631" y="59641"/>
                  <a:pt x="1574583" y="54659"/>
                  <a:pt x="1524907" y="38100"/>
                </a:cubicBezTo>
                <a:cubicBezTo>
                  <a:pt x="1474892" y="21428"/>
                  <a:pt x="1475941" y="19577"/>
                  <a:pt x="1410607" y="12700"/>
                </a:cubicBezTo>
                <a:cubicBezTo>
                  <a:pt x="1355714" y="6922"/>
                  <a:pt x="1300540" y="4233"/>
                  <a:pt x="1245507" y="0"/>
                </a:cubicBezTo>
                <a:lnTo>
                  <a:pt x="686707" y="25400"/>
                </a:lnTo>
                <a:cubicBezTo>
                  <a:pt x="590681" y="31279"/>
                  <a:pt x="653583" y="33066"/>
                  <a:pt x="585107" y="63500"/>
                </a:cubicBezTo>
                <a:cubicBezTo>
                  <a:pt x="560641" y="74374"/>
                  <a:pt x="533766" y="78956"/>
                  <a:pt x="508907" y="88900"/>
                </a:cubicBezTo>
                <a:cubicBezTo>
                  <a:pt x="381583" y="139830"/>
                  <a:pt x="503982" y="94188"/>
                  <a:pt x="394607" y="127000"/>
                </a:cubicBezTo>
                <a:cubicBezTo>
                  <a:pt x="368962" y="134693"/>
                  <a:pt x="340684" y="137548"/>
                  <a:pt x="318407" y="152400"/>
                </a:cubicBezTo>
                <a:cubicBezTo>
                  <a:pt x="230938" y="210713"/>
                  <a:pt x="337295" y="136211"/>
                  <a:pt x="229507" y="228600"/>
                </a:cubicBezTo>
                <a:cubicBezTo>
                  <a:pt x="171232" y="278550"/>
                  <a:pt x="208355" y="226042"/>
                  <a:pt x="153307" y="292100"/>
                </a:cubicBezTo>
                <a:cubicBezTo>
                  <a:pt x="143536" y="303826"/>
                  <a:pt x="138700" y="319407"/>
                  <a:pt x="127907" y="330200"/>
                </a:cubicBezTo>
                <a:cubicBezTo>
                  <a:pt x="112940" y="345167"/>
                  <a:pt x="93037" y="354362"/>
                  <a:pt x="77107" y="368300"/>
                </a:cubicBezTo>
                <a:cubicBezTo>
                  <a:pt x="59085" y="384069"/>
                  <a:pt x="43240" y="402167"/>
                  <a:pt x="26307" y="419100"/>
                </a:cubicBezTo>
                <a:cubicBezTo>
                  <a:pt x="17840" y="440267"/>
                  <a:pt x="1372" y="459808"/>
                  <a:pt x="907" y="482600"/>
                </a:cubicBezTo>
                <a:cubicBezTo>
                  <a:pt x="-2895" y="668876"/>
                  <a:pt x="6009" y="855240"/>
                  <a:pt x="13607" y="1041400"/>
                </a:cubicBezTo>
                <a:cubicBezTo>
                  <a:pt x="16742" y="1118215"/>
                  <a:pt x="31675" y="1098844"/>
                  <a:pt x="64407" y="1168400"/>
                </a:cubicBezTo>
                <a:cubicBezTo>
                  <a:pt x="87840" y="1218195"/>
                  <a:pt x="100603" y="1273018"/>
                  <a:pt x="127907" y="1320800"/>
                </a:cubicBezTo>
                <a:cubicBezTo>
                  <a:pt x="144840" y="1350433"/>
                  <a:pt x="163443" y="1379173"/>
                  <a:pt x="178707" y="1409700"/>
                </a:cubicBezTo>
                <a:cubicBezTo>
                  <a:pt x="193125" y="1438536"/>
                  <a:pt x="205233" y="1468509"/>
                  <a:pt x="216807" y="1498600"/>
                </a:cubicBezTo>
                <a:cubicBezTo>
                  <a:pt x="226418" y="1523589"/>
                  <a:pt x="230233" y="1550853"/>
                  <a:pt x="242207" y="1574800"/>
                </a:cubicBezTo>
                <a:cubicBezTo>
                  <a:pt x="251673" y="1593732"/>
                  <a:pt x="270028" y="1607097"/>
                  <a:pt x="280307" y="1625600"/>
                </a:cubicBezTo>
                <a:cubicBezTo>
                  <a:pt x="372564" y="1791663"/>
                  <a:pt x="245522" y="1588610"/>
                  <a:pt x="318407" y="1752600"/>
                </a:cubicBezTo>
                <a:cubicBezTo>
                  <a:pt x="327004" y="1771942"/>
                  <a:pt x="344766" y="1785788"/>
                  <a:pt x="356507" y="1803400"/>
                </a:cubicBezTo>
                <a:cubicBezTo>
                  <a:pt x="370199" y="1823939"/>
                  <a:pt x="383568" y="1844822"/>
                  <a:pt x="394607" y="1866900"/>
                </a:cubicBezTo>
                <a:cubicBezTo>
                  <a:pt x="404802" y="1887290"/>
                  <a:pt x="408936" y="1910472"/>
                  <a:pt x="420007" y="1930400"/>
                </a:cubicBezTo>
                <a:cubicBezTo>
                  <a:pt x="447806" y="1980438"/>
                  <a:pt x="454528" y="1978814"/>
                  <a:pt x="496207" y="2006600"/>
                </a:cubicBezTo>
                <a:cubicBezTo>
                  <a:pt x="500440" y="2019300"/>
                  <a:pt x="500688" y="2034133"/>
                  <a:pt x="508907" y="2044700"/>
                </a:cubicBezTo>
                <a:cubicBezTo>
                  <a:pt x="529863" y="2071643"/>
                  <a:pt x="597743" y="2137192"/>
                  <a:pt x="635907" y="2159000"/>
                </a:cubicBezTo>
                <a:cubicBezTo>
                  <a:pt x="647530" y="2165642"/>
                  <a:pt x="661702" y="2166427"/>
                  <a:pt x="674007" y="2171700"/>
                </a:cubicBezTo>
                <a:cubicBezTo>
                  <a:pt x="691408" y="2179158"/>
                  <a:pt x="708369" y="2187707"/>
                  <a:pt x="724807" y="2197100"/>
                </a:cubicBezTo>
                <a:cubicBezTo>
                  <a:pt x="738059" y="2204673"/>
                  <a:pt x="748959" y="2216301"/>
                  <a:pt x="762907" y="2222500"/>
                </a:cubicBezTo>
                <a:cubicBezTo>
                  <a:pt x="815641" y="2245937"/>
                  <a:pt x="848282" y="2249735"/>
                  <a:pt x="902607" y="2260600"/>
                </a:cubicBezTo>
                <a:cubicBezTo>
                  <a:pt x="915307" y="2269067"/>
                  <a:pt x="926678" y="2279987"/>
                  <a:pt x="940707" y="2286000"/>
                </a:cubicBezTo>
                <a:cubicBezTo>
                  <a:pt x="956400" y="2292726"/>
                  <a:pt x="1043706" y="2309140"/>
                  <a:pt x="1055007" y="2311400"/>
                </a:cubicBezTo>
                <a:cubicBezTo>
                  <a:pt x="1112695" y="2340244"/>
                  <a:pt x="1121265" y="2348430"/>
                  <a:pt x="1194707" y="2362200"/>
                </a:cubicBezTo>
                <a:cubicBezTo>
                  <a:pt x="1232385" y="2369265"/>
                  <a:pt x="1270907" y="2370667"/>
                  <a:pt x="1309007" y="2374900"/>
                </a:cubicBezTo>
                <a:cubicBezTo>
                  <a:pt x="1369629" y="2395107"/>
                  <a:pt x="1358954" y="2394316"/>
                  <a:pt x="1448707" y="2400300"/>
                </a:cubicBezTo>
                <a:cubicBezTo>
                  <a:pt x="1541730" y="2406502"/>
                  <a:pt x="1635000" y="2408225"/>
                  <a:pt x="1728107" y="2413000"/>
                </a:cubicBezTo>
                <a:lnTo>
                  <a:pt x="1944007" y="2425700"/>
                </a:lnTo>
                <a:cubicBezTo>
                  <a:pt x="2090946" y="2416516"/>
                  <a:pt x="2143859" y="2422360"/>
                  <a:pt x="2274207" y="2387600"/>
                </a:cubicBezTo>
                <a:cubicBezTo>
                  <a:pt x="2296234" y="2381726"/>
                  <a:pt x="2316361" y="2370205"/>
                  <a:pt x="2337707" y="2362200"/>
                </a:cubicBezTo>
                <a:cubicBezTo>
                  <a:pt x="2350242" y="2357500"/>
                  <a:pt x="2363107" y="2353733"/>
                  <a:pt x="2375807" y="2349500"/>
                </a:cubicBezTo>
                <a:cubicBezTo>
                  <a:pt x="2388507" y="2336800"/>
                  <a:pt x="2398313" y="2320311"/>
                  <a:pt x="2413907" y="2311400"/>
                </a:cubicBezTo>
                <a:cubicBezTo>
                  <a:pt x="2429062" y="2302740"/>
                  <a:pt x="2448664" y="2305576"/>
                  <a:pt x="2464707" y="2298700"/>
                </a:cubicBezTo>
                <a:cubicBezTo>
                  <a:pt x="2478736" y="2292687"/>
                  <a:pt x="2490107" y="2281767"/>
                  <a:pt x="2502807" y="2273300"/>
                </a:cubicBezTo>
                <a:cubicBezTo>
                  <a:pt x="2528207" y="2230967"/>
                  <a:pt x="2559560" y="2191677"/>
                  <a:pt x="2579007" y="2146300"/>
                </a:cubicBezTo>
                <a:cubicBezTo>
                  <a:pt x="2622380" y="2045095"/>
                  <a:pt x="2606912" y="2087986"/>
                  <a:pt x="2629807" y="2019300"/>
                </a:cubicBezTo>
                <a:cubicBezTo>
                  <a:pt x="2634040" y="1989667"/>
                  <a:pt x="2635776" y="1959568"/>
                  <a:pt x="2642507" y="1930400"/>
                </a:cubicBezTo>
                <a:cubicBezTo>
                  <a:pt x="2648527" y="1904312"/>
                  <a:pt x="2659440" y="1879600"/>
                  <a:pt x="2667907" y="1854200"/>
                </a:cubicBezTo>
                <a:lnTo>
                  <a:pt x="2680607" y="1816100"/>
                </a:lnTo>
                <a:cubicBezTo>
                  <a:pt x="2684840" y="1803400"/>
                  <a:pt x="2690060" y="1790987"/>
                  <a:pt x="2693307" y="1778000"/>
                </a:cubicBezTo>
                <a:lnTo>
                  <a:pt x="2706007" y="1727200"/>
                </a:lnTo>
                <a:cubicBezTo>
                  <a:pt x="2710240" y="1689100"/>
                  <a:pt x="2719279" y="1651230"/>
                  <a:pt x="2718707" y="1612900"/>
                </a:cubicBezTo>
                <a:cubicBezTo>
                  <a:pt x="2713194" y="1243507"/>
                  <a:pt x="2767521" y="1042784"/>
                  <a:pt x="2655207" y="762000"/>
                </a:cubicBezTo>
                <a:cubicBezTo>
                  <a:pt x="2646740" y="740833"/>
                  <a:pt x="2637598" y="719925"/>
                  <a:pt x="2629807" y="698500"/>
                </a:cubicBezTo>
                <a:cubicBezTo>
                  <a:pt x="2620657" y="673338"/>
                  <a:pt x="2619259" y="644577"/>
                  <a:pt x="2604407" y="622300"/>
                </a:cubicBezTo>
                <a:cubicBezTo>
                  <a:pt x="2595940" y="609600"/>
                  <a:pt x="2588940" y="595789"/>
                  <a:pt x="2579007" y="584200"/>
                </a:cubicBezTo>
                <a:cubicBezTo>
                  <a:pt x="2541511" y="540454"/>
                  <a:pt x="2526132" y="541950"/>
                  <a:pt x="2502807" y="495300"/>
                </a:cubicBezTo>
                <a:cubicBezTo>
                  <a:pt x="2474168" y="438022"/>
                  <a:pt x="2510203" y="473695"/>
                  <a:pt x="2464707" y="419100"/>
                </a:cubicBezTo>
                <a:cubicBezTo>
                  <a:pt x="2423614" y="369788"/>
                  <a:pt x="2426607" y="364977"/>
                  <a:pt x="2426607" y="39370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a:off x="0" y="2378293"/>
            <a:ext cx="5880100" cy="1241207"/>
          </a:xfrm>
          <a:custGeom>
            <a:avLst/>
            <a:gdLst>
              <a:gd name="connsiteX0" fmla="*/ 3670300 w 5880100"/>
              <a:gd name="connsiteY0" fmla="*/ 22007 h 1241207"/>
              <a:gd name="connsiteX1" fmla="*/ 2616200 w 5880100"/>
              <a:gd name="connsiteY1" fmla="*/ 34707 h 1241207"/>
              <a:gd name="connsiteX2" fmla="*/ 2108200 w 5880100"/>
              <a:gd name="connsiteY2" fmla="*/ 60107 h 1241207"/>
              <a:gd name="connsiteX3" fmla="*/ 2019300 w 5880100"/>
              <a:gd name="connsiteY3" fmla="*/ 72807 h 1241207"/>
              <a:gd name="connsiteX4" fmla="*/ 1803400 w 5880100"/>
              <a:gd name="connsiteY4" fmla="*/ 85507 h 1241207"/>
              <a:gd name="connsiteX5" fmla="*/ 1079500 w 5880100"/>
              <a:gd name="connsiteY5" fmla="*/ 72807 h 1241207"/>
              <a:gd name="connsiteX6" fmla="*/ 914400 w 5880100"/>
              <a:gd name="connsiteY6" fmla="*/ 60107 h 1241207"/>
              <a:gd name="connsiteX7" fmla="*/ 508000 w 5880100"/>
              <a:gd name="connsiteY7" fmla="*/ 72807 h 1241207"/>
              <a:gd name="connsiteX8" fmla="*/ 368300 w 5880100"/>
              <a:gd name="connsiteY8" fmla="*/ 85507 h 1241207"/>
              <a:gd name="connsiteX9" fmla="*/ 165100 w 5880100"/>
              <a:gd name="connsiteY9" fmla="*/ 136307 h 1241207"/>
              <a:gd name="connsiteX10" fmla="*/ 101600 w 5880100"/>
              <a:gd name="connsiteY10" fmla="*/ 212507 h 1241207"/>
              <a:gd name="connsiteX11" fmla="*/ 63500 w 5880100"/>
              <a:gd name="connsiteY11" fmla="*/ 250607 h 1241207"/>
              <a:gd name="connsiteX12" fmla="*/ 38100 w 5880100"/>
              <a:gd name="connsiteY12" fmla="*/ 288707 h 1241207"/>
              <a:gd name="connsiteX13" fmla="*/ 0 w 5880100"/>
              <a:gd name="connsiteY13" fmla="*/ 339507 h 1241207"/>
              <a:gd name="connsiteX14" fmla="*/ 12700 w 5880100"/>
              <a:gd name="connsiteY14" fmla="*/ 542707 h 1241207"/>
              <a:gd name="connsiteX15" fmla="*/ 38100 w 5880100"/>
              <a:gd name="connsiteY15" fmla="*/ 580807 h 1241207"/>
              <a:gd name="connsiteX16" fmla="*/ 76200 w 5880100"/>
              <a:gd name="connsiteY16" fmla="*/ 695107 h 1241207"/>
              <a:gd name="connsiteX17" fmla="*/ 88900 w 5880100"/>
              <a:gd name="connsiteY17" fmla="*/ 733207 h 1241207"/>
              <a:gd name="connsiteX18" fmla="*/ 127000 w 5880100"/>
              <a:gd name="connsiteY18" fmla="*/ 796707 h 1241207"/>
              <a:gd name="connsiteX19" fmla="*/ 152400 w 5880100"/>
              <a:gd name="connsiteY19" fmla="*/ 834807 h 1241207"/>
              <a:gd name="connsiteX20" fmla="*/ 190500 w 5880100"/>
              <a:gd name="connsiteY20" fmla="*/ 847507 h 1241207"/>
              <a:gd name="connsiteX21" fmla="*/ 279400 w 5880100"/>
              <a:gd name="connsiteY21" fmla="*/ 936407 h 1241207"/>
              <a:gd name="connsiteX22" fmla="*/ 419100 w 5880100"/>
              <a:gd name="connsiteY22" fmla="*/ 1063407 h 1241207"/>
              <a:gd name="connsiteX23" fmla="*/ 495300 w 5880100"/>
              <a:gd name="connsiteY23" fmla="*/ 1114207 h 1241207"/>
              <a:gd name="connsiteX24" fmla="*/ 609600 w 5880100"/>
              <a:gd name="connsiteY24" fmla="*/ 1139607 h 1241207"/>
              <a:gd name="connsiteX25" fmla="*/ 1117600 w 5880100"/>
              <a:gd name="connsiteY25" fmla="*/ 1177707 h 1241207"/>
              <a:gd name="connsiteX26" fmla="*/ 2514600 w 5880100"/>
              <a:gd name="connsiteY26" fmla="*/ 1152307 h 1241207"/>
              <a:gd name="connsiteX27" fmla="*/ 3276600 w 5880100"/>
              <a:gd name="connsiteY27" fmla="*/ 1165007 h 1241207"/>
              <a:gd name="connsiteX28" fmla="*/ 3695700 w 5880100"/>
              <a:gd name="connsiteY28" fmla="*/ 1203107 h 1241207"/>
              <a:gd name="connsiteX29" fmla="*/ 3797300 w 5880100"/>
              <a:gd name="connsiteY29" fmla="*/ 1228507 h 1241207"/>
              <a:gd name="connsiteX30" fmla="*/ 4876800 w 5880100"/>
              <a:gd name="connsiteY30" fmla="*/ 1241207 h 1241207"/>
              <a:gd name="connsiteX31" fmla="*/ 5257800 w 5880100"/>
              <a:gd name="connsiteY31" fmla="*/ 1228507 h 1241207"/>
              <a:gd name="connsiteX32" fmla="*/ 5321300 w 5880100"/>
              <a:gd name="connsiteY32" fmla="*/ 1215807 h 1241207"/>
              <a:gd name="connsiteX33" fmla="*/ 5397500 w 5880100"/>
              <a:gd name="connsiteY33" fmla="*/ 1165007 h 1241207"/>
              <a:gd name="connsiteX34" fmla="*/ 5422900 w 5880100"/>
              <a:gd name="connsiteY34" fmla="*/ 1114207 h 1241207"/>
              <a:gd name="connsiteX35" fmla="*/ 5461000 w 5880100"/>
              <a:gd name="connsiteY35" fmla="*/ 1101507 h 1241207"/>
              <a:gd name="connsiteX36" fmla="*/ 5499100 w 5880100"/>
              <a:gd name="connsiteY36" fmla="*/ 1038007 h 1241207"/>
              <a:gd name="connsiteX37" fmla="*/ 5549900 w 5880100"/>
              <a:gd name="connsiteY37" fmla="*/ 999907 h 1241207"/>
              <a:gd name="connsiteX38" fmla="*/ 5575300 w 5880100"/>
              <a:gd name="connsiteY38" fmla="*/ 961807 h 1241207"/>
              <a:gd name="connsiteX39" fmla="*/ 5613400 w 5880100"/>
              <a:gd name="connsiteY39" fmla="*/ 911007 h 1241207"/>
              <a:gd name="connsiteX40" fmla="*/ 5651500 w 5880100"/>
              <a:gd name="connsiteY40" fmla="*/ 885607 h 1241207"/>
              <a:gd name="connsiteX41" fmla="*/ 5740400 w 5880100"/>
              <a:gd name="connsiteY41" fmla="*/ 822107 h 1241207"/>
              <a:gd name="connsiteX42" fmla="*/ 5829300 w 5880100"/>
              <a:gd name="connsiteY42" fmla="*/ 771307 h 1241207"/>
              <a:gd name="connsiteX43" fmla="*/ 5854700 w 5880100"/>
              <a:gd name="connsiteY43" fmla="*/ 720507 h 1241207"/>
              <a:gd name="connsiteX44" fmla="*/ 5880100 w 5880100"/>
              <a:gd name="connsiteY44" fmla="*/ 682407 h 1241207"/>
              <a:gd name="connsiteX45" fmla="*/ 5854700 w 5880100"/>
              <a:gd name="connsiteY45" fmla="*/ 377607 h 1241207"/>
              <a:gd name="connsiteX46" fmla="*/ 5842000 w 5880100"/>
              <a:gd name="connsiteY46" fmla="*/ 314107 h 1241207"/>
              <a:gd name="connsiteX47" fmla="*/ 5791200 w 5880100"/>
              <a:gd name="connsiteY47" fmla="*/ 225207 h 1241207"/>
              <a:gd name="connsiteX48" fmla="*/ 5753100 w 5880100"/>
              <a:gd name="connsiteY48" fmla="*/ 212507 h 1241207"/>
              <a:gd name="connsiteX49" fmla="*/ 5600700 w 5880100"/>
              <a:gd name="connsiteY49" fmla="*/ 187107 h 1241207"/>
              <a:gd name="connsiteX50" fmla="*/ 5486400 w 5880100"/>
              <a:gd name="connsiteY50" fmla="*/ 174407 h 1241207"/>
              <a:gd name="connsiteX51" fmla="*/ 5295900 w 5880100"/>
              <a:gd name="connsiteY51" fmla="*/ 149007 h 1241207"/>
              <a:gd name="connsiteX52" fmla="*/ 4991100 w 5880100"/>
              <a:gd name="connsiteY52" fmla="*/ 136307 h 1241207"/>
              <a:gd name="connsiteX53" fmla="*/ 4699000 w 5880100"/>
              <a:gd name="connsiteY53" fmla="*/ 110907 h 1241207"/>
              <a:gd name="connsiteX54" fmla="*/ 4610100 w 5880100"/>
              <a:gd name="connsiteY54" fmla="*/ 98207 h 1241207"/>
              <a:gd name="connsiteX55" fmla="*/ 4394200 w 5880100"/>
              <a:gd name="connsiteY55" fmla="*/ 85507 h 1241207"/>
              <a:gd name="connsiteX56" fmla="*/ 4216400 w 5880100"/>
              <a:gd name="connsiteY56" fmla="*/ 72807 h 1241207"/>
              <a:gd name="connsiteX57" fmla="*/ 4152900 w 5880100"/>
              <a:gd name="connsiteY57" fmla="*/ 60107 h 1241207"/>
              <a:gd name="connsiteX58" fmla="*/ 4038600 w 5880100"/>
              <a:gd name="connsiteY58" fmla="*/ 9307 h 1241207"/>
              <a:gd name="connsiteX59" fmla="*/ 3670300 w 5880100"/>
              <a:gd name="connsiteY59" fmla="*/ 22007 h 124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880100" h="1241207">
                <a:moveTo>
                  <a:pt x="3670300" y="22007"/>
                </a:moveTo>
                <a:lnTo>
                  <a:pt x="2616200" y="34707"/>
                </a:lnTo>
                <a:cubicBezTo>
                  <a:pt x="2446706" y="38841"/>
                  <a:pt x="2277401" y="49307"/>
                  <a:pt x="2108200" y="60107"/>
                </a:cubicBezTo>
                <a:cubicBezTo>
                  <a:pt x="2078327" y="62014"/>
                  <a:pt x="2049131" y="70321"/>
                  <a:pt x="2019300" y="72807"/>
                </a:cubicBezTo>
                <a:cubicBezTo>
                  <a:pt x="1947458" y="78794"/>
                  <a:pt x="1875367" y="81274"/>
                  <a:pt x="1803400" y="85507"/>
                </a:cubicBezTo>
                <a:lnTo>
                  <a:pt x="1079500" y="72807"/>
                </a:lnTo>
                <a:cubicBezTo>
                  <a:pt x="1024327" y="71231"/>
                  <a:pt x="969596" y="60107"/>
                  <a:pt x="914400" y="60107"/>
                </a:cubicBezTo>
                <a:cubicBezTo>
                  <a:pt x="778867" y="60107"/>
                  <a:pt x="643467" y="68574"/>
                  <a:pt x="508000" y="72807"/>
                </a:cubicBezTo>
                <a:cubicBezTo>
                  <a:pt x="461433" y="77040"/>
                  <a:pt x="414589" y="78894"/>
                  <a:pt x="368300" y="85507"/>
                </a:cubicBezTo>
                <a:cubicBezTo>
                  <a:pt x="261022" y="100832"/>
                  <a:pt x="253743" y="106759"/>
                  <a:pt x="165100" y="136307"/>
                </a:cubicBezTo>
                <a:cubicBezTo>
                  <a:pt x="53790" y="247617"/>
                  <a:pt x="190007" y="106419"/>
                  <a:pt x="101600" y="212507"/>
                </a:cubicBezTo>
                <a:cubicBezTo>
                  <a:pt x="90102" y="226305"/>
                  <a:pt x="74998" y="236809"/>
                  <a:pt x="63500" y="250607"/>
                </a:cubicBezTo>
                <a:cubicBezTo>
                  <a:pt x="53729" y="262333"/>
                  <a:pt x="46972" y="276287"/>
                  <a:pt x="38100" y="288707"/>
                </a:cubicBezTo>
                <a:cubicBezTo>
                  <a:pt x="25797" y="305931"/>
                  <a:pt x="12700" y="322574"/>
                  <a:pt x="0" y="339507"/>
                </a:cubicBezTo>
                <a:cubicBezTo>
                  <a:pt x="4233" y="407240"/>
                  <a:pt x="2116" y="475672"/>
                  <a:pt x="12700" y="542707"/>
                </a:cubicBezTo>
                <a:cubicBezTo>
                  <a:pt x="15081" y="557784"/>
                  <a:pt x="32229" y="566718"/>
                  <a:pt x="38100" y="580807"/>
                </a:cubicBezTo>
                <a:cubicBezTo>
                  <a:pt x="53547" y="617879"/>
                  <a:pt x="63500" y="657007"/>
                  <a:pt x="76200" y="695107"/>
                </a:cubicBezTo>
                <a:cubicBezTo>
                  <a:pt x="80433" y="707807"/>
                  <a:pt x="82012" y="721728"/>
                  <a:pt x="88900" y="733207"/>
                </a:cubicBezTo>
                <a:cubicBezTo>
                  <a:pt x="101600" y="754374"/>
                  <a:pt x="113917" y="775775"/>
                  <a:pt x="127000" y="796707"/>
                </a:cubicBezTo>
                <a:cubicBezTo>
                  <a:pt x="135090" y="809650"/>
                  <a:pt x="140481" y="825272"/>
                  <a:pt x="152400" y="834807"/>
                </a:cubicBezTo>
                <a:cubicBezTo>
                  <a:pt x="162853" y="843170"/>
                  <a:pt x="177800" y="843274"/>
                  <a:pt x="190500" y="847507"/>
                </a:cubicBezTo>
                <a:cubicBezTo>
                  <a:pt x="219237" y="933718"/>
                  <a:pt x="177505" y="834512"/>
                  <a:pt x="279400" y="936407"/>
                </a:cubicBezTo>
                <a:cubicBezTo>
                  <a:pt x="355441" y="1012448"/>
                  <a:pt x="348828" y="1014217"/>
                  <a:pt x="419100" y="1063407"/>
                </a:cubicBezTo>
                <a:cubicBezTo>
                  <a:pt x="444109" y="1080913"/>
                  <a:pt x="467996" y="1100555"/>
                  <a:pt x="495300" y="1114207"/>
                </a:cubicBezTo>
                <a:cubicBezTo>
                  <a:pt x="507527" y="1120320"/>
                  <a:pt x="602586" y="1138104"/>
                  <a:pt x="609600" y="1139607"/>
                </a:cubicBezTo>
                <a:cubicBezTo>
                  <a:pt x="862647" y="1193831"/>
                  <a:pt x="649325" y="1162601"/>
                  <a:pt x="1117600" y="1177707"/>
                </a:cubicBezTo>
                <a:lnTo>
                  <a:pt x="2514600" y="1152307"/>
                </a:lnTo>
                <a:cubicBezTo>
                  <a:pt x="2768635" y="1152307"/>
                  <a:pt x="3022600" y="1160774"/>
                  <a:pt x="3276600" y="1165007"/>
                </a:cubicBezTo>
                <a:cubicBezTo>
                  <a:pt x="3478319" y="1232247"/>
                  <a:pt x="3253377" y="1165194"/>
                  <a:pt x="3695700" y="1203107"/>
                </a:cubicBezTo>
                <a:cubicBezTo>
                  <a:pt x="3730481" y="1206088"/>
                  <a:pt x="3762409" y="1227381"/>
                  <a:pt x="3797300" y="1228507"/>
                </a:cubicBezTo>
                <a:cubicBezTo>
                  <a:pt x="4156971" y="1240109"/>
                  <a:pt x="4516967" y="1236974"/>
                  <a:pt x="4876800" y="1241207"/>
                </a:cubicBezTo>
                <a:cubicBezTo>
                  <a:pt x="5003800" y="1236974"/>
                  <a:pt x="5130936" y="1235756"/>
                  <a:pt x="5257800" y="1228507"/>
                </a:cubicBezTo>
                <a:cubicBezTo>
                  <a:pt x="5279351" y="1227276"/>
                  <a:pt x="5301649" y="1224739"/>
                  <a:pt x="5321300" y="1215807"/>
                </a:cubicBezTo>
                <a:cubicBezTo>
                  <a:pt x="5349091" y="1203175"/>
                  <a:pt x="5397500" y="1165007"/>
                  <a:pt x="5397500" y="1165007"/>
                </a:cubicBezTo>
                <a:cubicBezTo>
                  <a:pt x="5405967" y="1148074"/>
                  <a:pt x="5409513" y="1127594"/>
                  <a:pt x="5422900" y="1114207"/>
                </a:cubicBezTo>
                <a:cubicBezTo>
                  <a:pt x="5432366" y="1104741"/>
                  <a:pt x="5451534" y="1110973"/>
                  <a:pt x="5461000" y="1101507"/>
                </a:cubicBezTo>
                <a:cubicBezTo>
                  <a:pt x="5478454" y="1084053"/>
                  <a:pt x="5482845" y="1056584"/>
                  <a:pt x="5499100" y="1038007"/>
                </a:cubicBezTo>
                <a:cubicBezTo>
                  <a:pt x="5513038" y="1022077"/>
                  <a:pt x="5534933" y="1014874"/>
                  <a:pt x="5549900" y="999907"/>
                </a:cubicBezTo>
                <a:cubicBezTo>
                  <a:pt x="5560693" y="989114"/>
                  <a:pt x="5566428" y="974227"/>
                  <a:pt x="5575300" y="961807"/>
                </a:cubicBezTo>
                <a:cubicBezTo>
                  <a:pt x="5587603" y="944583"/>
                  <a:pt x="5598433" y="925974"/>
                  <a:pt x="5613400" y="911007"/>
                </a:cubicBezTo>
                <a:cubicBezTo>
                  <a:pt x="5624193" y="900214"/>
                  <a:pt x="5639774" y="895378"/>
                  <a:pt x="5651500" y="885607"/>
                </a:cubicBezTo>
                <a:cubicBezTo>
                  <a:pt x="5782236" y="776660"/>
                  <a:pt x="5589999" y="916107"/>
                  <a:pt x="5740400" y="822107"/>
                </a:cubicBezTo>
                <a:cubicBezTo>
                  <a:pt x="5828271" y="767188"/>
                  <a:pt x="5754447" y="796258"/>
                  <a:pt x="5829300" y="771307"/>
                </a:cubicBezTo>
                <a:cubicBezTo>
                  <a:pt x="5837767" y="754374"/>
                  <a:pt x="5845307" y="736945"/>
                  <a:pt x="5854700" y="720507"/>
                </a:cubicBezTo>
                <a:cubicBezTo>
                  <a:pt x="5862273" y="707255"/>
                  <a:pt x="5880100" y="697671"/>
                  <a:pt x="5880100" y="682407"/>
                </a:cubicBezTo>
                <a:cubicBezTo>
                  <a:pt x="5880100" y="580455"/>
                  <a:pt x="5865191" y="479018"/>
                  <a:pt x="5854700" y="377607"/>
                </a:cubicBezTo>
                <a:cubicBezTo>
                  <a:pt x="5852479" y="356136"/>
                  <a:pt x="5847235" y="335048"/>
                  <a:pt x="5842000" y="314107"/>
                </a:cubicBezTo>
                <a:cubicBezTo>
                  <a:pt x="5833338" y="279457"/>
                  <a:pt x="5820365" y="249511"/>
                  <a:pt x="5791200" y="225207"/>
                </a:cubicBezTo>
                <a:cubicBezTo>
                  <a:pt x="5780916" y="216637"/>
                  <a:pt x="5765972" y="216185"/>
                  <a:pt x="5753100" y="212507"/>
                </a:cubicBezTo>
                <a:cubicBezTo>
                  <a:pt x="5689681" y="194387"/>
                  <a:pt x="5679550" y="196383"/>
                  <a:pt x="5600700" y="187107"/>
                </a:cubicBezTo>
                <a:lnTo>
                  <a:pt x="5486400" y="174407"/>
                </a:lnTo>
                <a:cubicBezTo>
                  <a:pt x="5443820" y="169084"/>
                  <a:pt x="5335867" y="151505"/>
                  <a:pt x="5295900" y="149007"/>
                </a:cubicBezTo>
                <a:cubicBezTo>
                  <a:pt x="5194410" y="142664"/>
                  <a:pt x="5092700" y="140540"/>
                  <a:pt x="4991100" y="136307"/>
                </a:cubicBezTo>
                <a:cubicBezTo>
                  <a:pt x="4608675" y="93815"/>
                  <a:pt x="5239093" y="162344"/>
                  <a:pt x="4699000" y="110907"/>
                </a:cubicBezTo>
                <a:cubicBezTo>
                  <a:pt x="4669201" y="108069"/>
                  <a:pt x="4639931" y="100693"/>
                  <a:pt x="4610100" y="98207"/>
                </a:cubicBezTo>
                <a:cubicBezTo>
                  <a:pt x="4538258" y="92220"/>
                  <a:pt x="4466142" y="90148"/>
                  <a:pt x="4394200" y="85507"/>
                </a:cubicBezTo>
                <a:lnTo>
                  <a:pt x="4216400" y="72807"/>
                </a:lnTo>
                <a:cubicBezTo>
                  <a:pt x="4195233" y="68574"/>
                  <a:pt x="4173111" y="67686"/>
                  <a:pt x="4152900" y="60107"/>
                </a:cubicBezTo>
                <a:cubicBezTo>
                  <a:pt x="4059081" y="24925"/>
                  <a:pt x="4187941" y="30641"/>
                  <a:pt x="4038600" y="9307"/>
                </a:cubicBezTo>
                <a:cubicBezTo>
                  <a:pt x="3861693" y="-15965"/>
                  <a:pt x="3907367" y="17774"/>
                  <a:pt x="3670300" y="22007"/>
                </a:cubicBezTo>
                <a:close/>
              </a:path>
            </a:pathLst>
          </a:cu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p:cNvSpPr/>
          <p:nvPr/>
        </p:nvSpPr>
        <p:spPr>
          <a:xfrm>
            <a:off x="5791200" y="2146300"/>
            <a:ext cx="431800" cy="193432"/>
          </a:xfrm>
          <a:custGeom>
            <a:avLst/>
            <a:gdLst>
              <a:gd name="connsiteX0" fmla="*/ 0 w 431800"/>
              <a:gd name="connsiteY0" fmla="*/ 0 h 193432"/>
              <a:gd name="connsiteX1" fmla="*/ 63500 w 431800"/>
              <a:gd name="connsiteY1" fmla="*/ 25400 h 193432"/>
              <a:gd name="connsiteX2" fmla="*/ 114300 w 431800"/>
              <a:gd name="connsiteY2" fmla="*/ 63500 h 193432"/>
              <a:gd name="connsiteX3" fmla="*/ 228600 w 431800"/>
              <a:gd name="connsiteY3" fmla="*/ 139700 h 193432"/>
              <a:gd name="connsiteX4" fmla="*/ 279400 w 431800"/>
              <a:gd name="connsiteY4" fmla="*/ 177800 h 193432"/>
              <a:gd name="connsiteX5" fmla="*/ 431800 w 431800"/>
              <a:gd name="connsiteY5" fmla="*/ 190500 h 193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800" h="193432">
                <a:moveTo>
                  <a:pt x="0" y="0"/>
                </a:moveTo>
                <a:cubicBezTo>
                  <a:pt x="21167" y="8467"/>
                  <a:pt x="43572" y="14329"/>
                  <a:pt x="63500" y="25400"/>
                </a:cubicBezTo>
                <a:cubicBezTo>
                  <a:pt x="82003" y="35679"/>
                  <a:pt x="96897" y="51452"/>
                  <a:pt x="114300" y="63500"/>
                </a:cubicBezTo>
                <a:cubicBezTo>
                  <a:pt x="151949" y="89564"/>
                  <a:pt x="191968" y="112226"/>
                  <a:pt x="228600" y="139700"/>
                </a:cubicBezTo>
                <a:cubicBezTo>
                  <a:pt x="245533" y="152400"/>
                  <a:pt x="261022" y="167298"/>
                  <a:pt x="279400" y="177800"/>
                </a:cubicBezTo>
                <a:cubicBezTo>
                  <a:pt x="322709" y="202548"/>
                  <a:pt x="392157" y="190500"/>
                  <a:pt x="431800" y="19050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3594100" y="2146299"/>
            <a:ext cx="584200" cy="231993"/>
          </a:xfrm>
          <a:custGeom>
            <a:avLst/>
            <a:gdLst>
              <a:gd name="connsiteX0" fmla="*/ 330200 w 330200"/>
              <a:gd name="connsiteY0" fmla="*/ 0 h 190500"/>
              <a:gd name="connsiteX1" fmla="*/ 228600 w 330200"/>
              <a:gd name="connsiteY1" fmla="*/ 76200 h 190500"/>
              <a:gd name="connsiteX2" fmla="*/ 152400 w 330200"/>
              <a:gd name="connsiteY2" fmla="*/ 127000 h 190500"/>
              <a:gd name="connsiteX3" fmla="*/ 50800 w 330200"/>
              <a:gd name="connsiteY3" fmla="*/ 152400 h 190500"/>
              <a:gd name="connsiteX4" fmla="*/ 0 w 330200"/>
              <a:gd name="connsiteY4" fmla="*/ 19050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 h="190500">
                <a:moveTo>
                  <a:pt x="330200" y="0"/>
                </a:moveTo>
                <a:cubicBezTo>
                  <a:pt x="259932" y="117113"/>
                  <a:pt x="334723" y="27962"/>
                  <a:pt x="228600" y="76200"/>
                </a:cubicBezTo>
                <a:cubicBezTo>
                  <a:pt x="200809" y="88832"/>
                  <a:pt x="182334" y="121013"/>
                  <a:pt x="152400" y="127000"/>
                </a:cubicBezTo>
                <a:cubicBezTo>
                  <a:pt x="128248" y="131830"/>
                  <a:pt x="76835" y="139383"/>
                  <a:pt x="50800" y="152400"/>
                </a:cubicBezTo>
                <a:cubicBezTo>
                  <a:pt x="22079" y="166760"/>
                  <a:pt x="17860" y="172640"/>
                  <a:pt x="0" y="190500"/>
                </a:cubicBez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Rectangle 15"/>
          <p:cNvSpPr/>
          <p:nvPr/>
        </p:nvSpPr>
        <p:spPr>
          <a:xfrm>
            <a:off x="6896226" y="1204995"/>
            <a:ext cx="1293406" cy="369332"/>
          </a:xfrm>
          <a:prstGeom prst="rect">
            <a:avLst/>
          </a:prstGeom>
        </p:spPr>
        <p:txBody>
          <a:bodyPr wrap="none">
            <a:spAutoFit/>
          </a:bodyPr>
          <a:lstStyle/>
          <a:p>
            <a:r>
              <a:rPr lang="en-US" dirty="0" smtClean="0">
                <a:latin typeface="Times New Roman"/>
                <a:cs typeface="Times New Roman"/>
              </a:rPr>
              <a:t>Antalya fire</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9349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animBg="1"/>
      <p:bldP spid="9" grpId="0" animBg="1"/>
      <p:bldP spid="9" grpId="1" animBg="1"/>
      <p:bldP spid="12" grpId="0" animBg="1"/>
      <p:bldP spid="13" grpId="0" animBg="1"/>
      <p:bldP spid="14" grpId="0" animBg="1"/>
      <p:bldP spid="15" grpId="0" animBg="1"/>
      <p:bldP spid="16"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0" y="3993158"/>
            <a:ext cx="9144000" cy="2769989"/>
          </a:xfrm>
          <a:prstGeom prst="rect">
            <a:avLst/>
          </a:prstGeom>
        </p:spPr>
        <p:txBody>
          <a:bodyPr wrap="square">
            <a:spAutoFit/>
          </a:bodyPr>
          <a:lstStyle/>
          <a:p>
            <a:pPr algn="ctr"/>
            <a:r>
              <a:rPr lang="en-US" sz="2000" b="1" kern="0" dirty="0" smtClean="0">
                <a:latin typeface="Times New Roman"/>
                <a:ea typeface="ＭＳ ゴシック"/>
                <a:cs typeface="Times New Roman"/>
              </a:rPr>
              <a:t>GFASv1.1 FRP product (</a:t>
            </a:r>
            <a:r>
              <a:rPr lang="en-US" sz="2000" b="1" kern="0" dirty="0" smtClean="0">
                <a:solidFill>
                  <a:srgbClr val="FF0000"/>
                </a:solidFill>
                <a:latin typeface="Times New Roman"/>
                <a:ea typeface="ＭＳ ゴシック"/>
                <a:cs typeface="Times New Roman"/>
              </a:rPr>
              <a:t>MODIS based</a:t>
            </a:r>
            <a:r>
              <a:rPr lang="en-US" sz="2000" b="1" kern="0" dirty="0" smtClean="0">
                <a:latin typeface="Times New Roman"/>
                <a:ea typeface="ＭＳ ゴシック"/>
                <a:cs typeface="Times New Roman"/>
              </a:rPr>
              <a:t>)</a:t>
            </a:r>
            <a:endParaRPr lang="en-US" sz="2000" b="1" kern="0" dirty="0">
              <a:latin typeface="Times New Roman"/>
              <a:ea typeface="ＭＳ ゴシック"/>
              <a:cs typeface="Times New Roman"/>
            </a:endParaRPr>
          </a:p>
          <a:p>
            <a:endParaRPr lang="en-US" sz="2000" dirty="0" smtClean="0">
              <a:latin typeface="Times New Roman"/>
              <a:ea typeface="ＭＳ 明朝"/>
              <a:cs typeface="Times New Roman"/>
            </a:endParaRPr>
          </a:p>
          <a:p>
            <a:pPr marL="342900" indent="-342900">
              <a:buFont typeface="+mj-lt"/>
              <a:buAutoNum type="arabicPeriod"/>
            </a:pPr>
            <a:r>
              <a:rPr lang="en-US" sz="2000" dirty="0" smtClean="0"/>
              <a:t>≥ 1 km spatial resolution</a:t>
            </a:r>
          </a:p>
          <a:p>
            <a:pPr marL="342900" indent="-342900">
              <a:buFont typeface="+mj-lt"/>
              <a:buAutoNum type="arabicPeriod"/>
            </a:pPr>
            <a:r>
              <a:rPr lang="en-US" sz="2000" dirty="0" smtClean="0">
                <a:solidFill>
                  <a:srgbClr val="000000"/>
                </a:solidFill>
              </a:rPr>
              <a:t>Daily time resolution</a:t>
            </a:r>
          </a:p>
          <a:p>
            <a:pPr marL="342900" indent="-342900">
              <a:buFont typeface="+mj-lt"/>
              <a:buAutoNum type="arabicPeriod"/>
            </a:pPr>
            <a:r>
              <a:rPr lang="en-US" sz="2000" dirty="0" smtClean="0">
                <a:solidFill>
                  <a:srgbClr val="000000"/>
                </a:solidFill>
              </a:rPr>
              <a:t>≈10 MW detection threshold</a:t>
            </a:r>
          </a:p>
          <a:p>
            <a:pPr marL="342900" indent="-342900">
              <a:buFont typeface="+mj-lt"/>
              <a:buAutoNum type="arabicPeriod"/>
            </a:pPr>
            <a:r>
              <a:rPr lang="en-US" sz="2000" dirty="0" smtClean="0">
                <a:solidFill>
                  <a:srgbClr val="000000"/>
                </a:solidFill>
              </a:rPr>
              <a:t>Limited by cloud</a:t>
            </a:r>
          </a:p>
          <a:p>
            <a:pPr marL="342900" indent="-342900">
              <a:buFont typeface="+mj-lt"/>
              <a:buAutoNum type="arabicPeriod"/>
            </a:pPr>
            <a:endParaRPr lang="en-US" dirty="0"/>
          </a:p>
          <a:p>
            <a:pPr marL="342900" indent="-342900">
              <a:buFont typeface="+mj-lt"/>
              <a:buAutoNum type="arabicPeriod"/>
            </a:pPr>
            <a:endParaRPr lang="en-US" dirty="0" smtClean="0"/>
          </a:p>
          <a:p>
            <a:endParaRPr lang="en-US" dirty="0"/>
          </a:p>
        </p:txBody>
      </p:sp>
      <p:sp>
        <p:nvSpPr>
          <p:cNvPr id="4" name="Rectangle 3"/>
          <p:cNvSpPr/>
          <p:nvPr/>
        </p:nvSpPr>
        <p:spPr>
          <a:xfrm>
            <a:off x="0" y="1210469"/>
            <a:ext cx="9144000" cy="2769989"/>
          </a:xfrm>
          <a:prstGeom prst="rect">
            <a:avLst/>
          </a:prstGeom>
        </p:spPr>
        <p:txBody>
          <a:bodyPr wrap="square">
            <a:spAutoFit/>
          </a:bodyPr>
          <a:lstStyle/>
          <a:p>
            <a:pPr algn="ctr"/>
            <a:r>
              <a:rPr lang="en-US" sz="2000" b="1" kern="0" dirty="0" smtClean="0">
                <a:latin typeface="Times New Roman"/>
                <a:ea typeface="ＭＳ ゴシック"/>
                <a:cs typeface="Times New Roman"/>
              </a:rPr>
              <a:t>WF_ABBA &amp; Land SAF </a:t>
            </a:r>
            <a:r>
              <a:rPr lang="en-US" sz="2000" b="1" kern="0" dirty="0" smtClean="0">
                <a:solidFill>
                  <a:srgbClr val="FF0000"/>
                </a:solidFill>
                <a:latin typeface="Times New Roman"/>
                <a:ea typeface="ＭＳ ゴシック"/>
                <a:cs typeface="Times New Roman"/>
              </a:rPr>
              <a:t>SEVIRI based </a:t>
            </a:r>
            <a:r>
              <a:rPr lang="en-US" sz="2000" b="1" kern="0" dirty="0" smtClean="0">
                <a:latin typeface="Times New Roman"/>
                <a:ea typeface="ＭＳ ゴシック"/>
                <a:cs typeface="Times New Roman"/>
              </a:rPr>
              <a:t>FRP products</a:t>
            </a:r>
          </a:p>
          <a:p>
            <a:pPr algn="ctr"/>
            <a:endParaRPr lang="en-US" sz="2000" dirty="0" smtClean="0">
              <a:latin typeface="Times New Roman"/>
              <a:ea typeface="ＭＳ 明朝"/>
              <a:cs typeface="Times New Roman"/>
            </a:endParaRPr>
          </a:p>
          <a:p>
            <a:pPr marL="342900" indent="-342900">
              <a:buFont typeface="+mj-lt"/>
              <a:buAutoNum type="arabicPeriod"/>
            </a:pPr>
            <a:r>
              <a:rPr lang="en-US" sz="2000" dirty="0" smtClean="0"/>
              <a:t>≥ </a:t>
            </a:r>
            <a:r>
              <a:rPr lang="en-US" sz="2000" dirty="0"/>
              <a:t>3</a:t>
            </a:r>
            <a:r>
              <a:rPr lang="en-US" sz="2000" dirty="0" smtClean="0"/>
              <a:t> km spatial resolution</a:t>
            </a:r>
          </a:p>
          <a:p>
            <a:pPr marL="342900" indent="-342900">
              <a:buFont typeface="+mj-lt"/>
              <a:buAutoNum type="arabicPeriod"/>
            </a:pPr>
            <a:r>
              <a:rPr lang="en-US" sz="2000" dirty="0" smtClean="0"/>
              <a:t>15 min time resolution</a:t>
            </a:r>
          </a:p>
          <a:p>
            <a:pPr marL="342900" indent="-342900">
              <a:buFont typeface="+mj-lt"/>
              <a:buAutoNum type="arabicPeriod"/>
            </a:pPr>
            <a:r>
              <a:rPr lang="en-US" sz="2000" dirty="0" smtClean="0">
                <a:solidFill>
                  <a:srgbClr val="000000"/>
                </a:solidFill>
              </a:rPr>
              <a:t>≈40 MW detection threshold</a:t>
            </a:r>
          </a:p>
          <a:p>
            <a:pPr marL="342900" indent="-342900">
              <a:buFont typeface="+mj-lt"/>
              <a:buAutoNum type="arabicPeriod"/>
            </a:pPr>
            <a:r>
              <a:rPr lang="en-US" sz="2000" dirty="0" smtClean="0">
                <a:solidFill>
                  <a:srgbClr val="000000"/>
                </a:solidFill>
              </a:rPr>
              <a:t>Limited by cloud</a:t>
            </a:r>
          </a:p>
          <a:p>
            <a:pPr marL="342900" indent="-342900">
              <a:buFont typeface="+mj-lt"/>
              <a:buAutoNum type="arabicPeriod"/>
            </a:pPr>
            <a:endParaRPr lang="en-US" dirty="0"/>
          </a:p>
          <a:p>
            <a:pPr marL="342900" indent="-342900">
              <a:buFont typeface="+mj-lt"/>
              <a:buAutoNum type="arabicPeriod"/>
            </a:pPr>
            <a:endParaRPr lang="en-US" dirty="0" smtClean="0"/>
          </a:p>
          <a:p>
            <a:endParaRPr lang="en-US" dirty="0"/>
          </a:p>
        </p:txBody>
      </p:sp>
      <p:sp>
        <p:nvSpPr>
          <p:cNvPr id="5" name="Rectangle 4"/>
          <p:cNvSpPr/>
          <p:nvPr/>
        </p:nvSpPr>
        <p:spPr>
          <a:xfrm>
            <a:off x="0" y="0"/>
            <a:ext cx="9144000" cy="523220"/>
          </a:xfrm>
          <a:prstGeom prst="rect">
            <a:avLst/>
          </a:prstGeom>
        </p:spPr>
        <p:txBody>
          <a:bodyPr wrap="square">
            <a:spAutoFit/>
          </a:bodyPr>
          <a:lstStyle/>
          <a:p>
            <a:pPr algn="ctr">
              <a:spcBef>
                <a:spcPts val="2400"/>
              </a:spcBef>
              <a:spcAft>
                <a:spcPts val="0"/>
              </a:spcAft>
            </a:pPr>
            <a:r>
              <a:rPr lang="en-US" sz="2800" b="1" kern="0" dirty="0" smtClean="0">
                <a:latin typeface="Times New Roman"/>
                <a:ea typeface="ＭＳ ゴシック"/>
                <a:cs typeface="Times New Roman"/>
              </a:rPr>
              <a:t>Fire Radiative Power products</a:t>
            </a:r>
          </a:p>
        </p:txBody>
      </p:sp>
      <p:pic>
        <p:nvPicPr>
          <p:cNvPr id="8" name="Picture 7" descr="seviri.gif"/>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886669" y="1574800"/>
            <a:ext cx="3231931" cy="2082800"/>
          </a:xfrm>
          <a:prstGeom prst="rect">
            <a:avLst/>
          </a:prstGeom>
        </p:spPr>
      </p:pic>
      <p:pic>
        <p:nvPicPr>
          <p:cNvPr id="9" name="Picture 8" descr="AQUA2.png"/>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040110" y="4343400"/>
            <a:ext cx="1812022" cy="2286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101733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2-12-12 at 12.29.16 PM.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699" y="1705581"/>
            <a:ext cx="2586391" cy="1866900"/>
          </a:xfrm>
          <a:prstGeom prst="rect">
            <a:avLst/>
          </a:prstGeom>
        </p:spPr>
      </p:pic>
      <p:pic>
        <p:nvPicPr>
          <p:cNvPr id="4" name="Picture 3" descr="Screen Shot 2012-12-12 at 12.04.40 PM.png"/>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599091" y="1705582"/>
            <a:ext cx="2557109" cy="1867464"/>
          </a:xfrm>
          <a:prstGeom prst="rect">
            <a:avLst/>
          </a:prstGeom>
        </p:spPr>
      </p:pic>
      <p:pic>
        <p:nvPicPr>
          <p:cNvPr id="5" name="Picture 4" descr="Screen Shot 2012-12-12 at 12.35.32 PM.png"/>
          <p:cNvPicPr>
            <a:picLocks noChangeAspect="1"/>
          </p:cNvPicPr>
          <p:nvPr/>
        </p:nvPicPr>
        <p:blipFill rotWithShape="1">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22590"/>
          <a:stretch/>
        </p:blipFill>
        <p:spPr>
          <a:xfrm>
            <a:off x="5181599" y="1705581"/>
            <a:ext cx="2557108" cy="1866900"/>
          </a:xfrm>
          <a:prstGeom prst="rect">
            <a:avLst/>
          </a:prstGeom>
        </p:spPr>
      </p:pic>
      <p:pic>
        <p:nvPicPr>
          <p:cNvPr id="6" name="Picture 5" descr="Screen Shot 2012-12-12 at 12.41.28 PM.png"/>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751407" y="1705581"/>
            <a:ext cx="1295161" cy="1866899"/>
          </a:xfrm>
          <a:prstGeom prst="rect">
            <a:avLst/>
          </a:prstGeom>
        </p:spPr>
      </p:pic>
      <p:sp>
        <p:nvSpPr>
          <p:cNvPr id="7" name="Rectangle 6"/>
          <p:cNvSpPr/>
          <p:nvPr/>
        </p:nvSpPr>
        <p:spPr>
          <a:xfrm>
            <a:off x="1" y="782251"/>
            <a:ext cx="2586390" cy="923330"/>
          </a:xfrm>
          <a:prstGeom prst="rect">
            <a:avLst/>
          </a:prstGeom>
        </p:spPr>
        <p:txBody>
          <a:bodyPr wrap="square">
            <a:spAutoFit/>
          </a:bodyPr>
          <a:lstStyle/>
          <a:p>
            <a:pPr algn="ctr"/>
            <a:r>
              <a:rPr lang="de-DE" b="1" dirty="0"/>
              <a:t>Aqua/</a:t>
            </a:r>
            <a:r>
              <a:rPr lang="de-DE" b="1" dirty="0" smtClean="0"/>
              <a:t>MODIS </a:t>
            </a:r>
            <a:r>
              <a:rPr lang="de-DE" b="1" dirty="0"/>
              <a:t>07/31/2008 10:45 UTC</a:t>
            </a:r>
            <a:endParaRPr lang="en-US" dirty="0"/>
          </a:p>
        </p:txBody>
      </p:sp>
      <p:sp>
        <p:nvSpPr>
          <p:cNvPr id="8" name="Rectangle 7"/>
          <p:cNvSpPr/>
          <p:nvPr/>
        </p:nvSpPr>
        <p:spPr>
          <a:xfrm>
            <a:off x="2583950" y="782252"/>
            <a:ext cx="2559549" cy="923330"/>
          </a:xfrm>
          <a:prstGeom prst="rect">
            <a:avLst/>
          </a:prstGeom>
        </p:spPr>
        <p:txBody>
          <a:bodyPr wrap="square">
            <a:spAutoFit/>
          </a:bodyPr>
          <a:lstStyle/>
          <a:p>
            <a:pPr algn="ctr"/>
            <a:r>
              <a:rPr lang="de-DE" b="1" dirty="0"/>
              <a:t>Aqua/MODIS</a:t>
            </a:r>
            <a:r>
              <a:rPr lang="de-DE" b="1" dirty="0" smtClean="0"/>
              <a:t> 08</a:t>
            </a:r>
            <a:r>
              <a:rPr lang="de-DE" b="1" dirty="0"/>
              <a:t>/01/2008 11:30 UTC</a:t>
            </a:r>
            <a:endParaRPr lang="en-US" dirty="0"/>
          </a:p>
        </p:txBody>
      </p:sp>
      <p:sp>
        <p:nvSpPr>
          <p:cNvPr id="9" name="Rectangle 8"/>
          <p:cNvSpPr/>
          <p:nvPr/>
        </p:nvSpPr>
        <p:spPr>
          <a:xfrm>
            <a:off x="5575300" y="766804"/>
            <a:ext cx="1739900" cy="923330"/>
          </a:xfrm>
          <a:prstGeom prst="rect">
            <a:avLst/>
          </a:prstGeom>
        </p:spPr>
        <p:txBody>
          <a:bodyPr wrap="square">
            <a:spAutoFit/>
          </a:bodyPr>
          <a:lstStyle/>
          <a:p>
            <a:pPr algn="ctr"/>
            <a:r>
              <a:rPr lang="en-US" b="1" dirty="0">
                <a:solidFill>
                  <a:srgbClr val="000000"/>
                </a:solidFill>
              </a:rPr>
              <a:t>Terra/MODIS</a:t>
            </a:r>
            <a:r>
              <a:rPr lang="en-US" b="1" dirty="0" smtClean="0">
                <a:solidFill>
                  <a:srgbClr val="000000"/>
                </a:solidFill>
              </a:rPr>
              <a:t> 08</a:t>
            </a:r>
            <a:r>
              <a:rPr lang="en-US" b="1" dirty="0">
                <a:solidFill>
                  <a:srgbClr val="000000"/>
                </a:solidFill>
              </a:rPr>
              <a:t>/02/2008 08:55 UTC</a:t>
            </a:r>
            <a:endParaRPr lang="en-US" dirty="0">
              <a:solidFill>
                <a:srgbClr val="000000"/>
              </a:solidFill>
            </a:endParaRPr>
          </a:p>
        </p:txBody>
      </p:sp>
      <p:sp>
        <p:nvSpPr>
          <p:cNvPr id="10" name="Rectangle 9"/>
          <p:cNvSpPr/>
          <p:nvPr/>
        </p:nvSpPr>
        <p:spPr>
          <a:xfrm>
            <a:off x="7442200" y="764057"/>
            <a:ext cx="1790700" cy="923330"/>
          </a:xfrm>
          <a:prstGeom prst="rect">
            <a:avLst/>
          </a:prstGeom>
        </p:spPr>
        <p:txBody>
          <a:bodyPr wrap="square">
            <a:spAutoFit/>
          </a:bodyPr>
          <a:lstStyle/>
          <a:p>
            <a:pPr algn="ctr"/>
            <a:r>
              <a:rPr lang="en-US" b="1" dirty="0">
                <a:solidFill>
                  <a:srgbClr val="000000"/>
                </a:solidFill>
              </a:rPr>
              <a:t>Terra/MODIS</a:t>
            </a:r>
            <a:r>
              <a:rPr lang="en-US" b="1" dirty="0" smtClean="0">
                <a:solidFill>
                  <a:srgbClr val="000000"/>
                </a:solidFill>
              </a:rPr>
              <a:t> 08</a:t>
            </a:r>
            <a:r>
              <a:rPr lang="en-US" b="1" dirty="0">
                <a:solidFill>
                  <a:srgbClr val="000000"/>
                </a:solidFill>
              </a:rPr>
              <a:t>/03/2008 09:40 UTC</a:t>
            </a:r>
            <a:endParaRPr lang="en-US" dirty="0">
              <a:solidFill>
                <a:srgbClr val="000000"/>
              </a:solidFill>
            </a:endParaRPr>
          </a:p>
        </p:txBody>
      </p:sp>
      <p:pic>
        <p:nvPicPr>
          <p:cNvPr id="12" name="Picture 11" descr="Screen Shot 2012-12-12 at 2.04.51 PM.png"/>
          <p:cNvPicPr>
            <a:picLocks noChangeAspect="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5093276"/>
            <a:ext cx="2583950" cy="1705827"/>
          </a:xfrm>
          <a:prstGeom prst="rect">
            <a:avLst/>
          </a:prstGeom>
        </p:spPr>
      </p:pic>
      <p:pic>
        <p:nvPicPr>
          <p:cNvPr id="13" name="Picture 12" descr="Screen Shot 2012-12-12 at 2.07.35 PM.png"/>
          <p:cNvPicPr>
            <a:picLocks noChangeAspect="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609351" y="5093276"/>
            <a:ext cx="2407149" cy="1711153"/>
          </a:xfrm>
          <a:prstGeom prst="rect">
            <a:avLst/>
          </a:prstGeom>
        </p:spPr>
      </p:pic>
      <p:sp>
        <p:nvSpPr>
          <p:cNvPr id="14" name="Rectangle 13"/>
          <p:cNvSpPr/>
          <p:nvPr/>
        </p:nvSpPr>
        <p:spPr>
          <a:xfrm>
            <a:off x="2583950" y="4169946"/>
            <a:ext cx="2407150" cy="923330"/>
          </a:xfrm>
          <a:prstGeom prst="rect">
            <a:avLst/>
          </a:prstGeom>
        </p:spPr>
        <p:txBody>
          <a:bodyPr wrap="square">
            <a:spAutoFit/>
          </a:bodyPr>
          <a:lstStyle/>
          <a:p>
            <a:pPr algn="ctr"/>
            <a:r>
              <a:rPr lang="de-DE" b="1" dirty="0"/>
              <a:t>Aqua/MODIS</a:t>
            </a:r>
            <a:r>
              <a:rPr lang="de-DE" b="1" dirty="0" smtClean="0"/>
              <a:t> 08</a:t>
            </a:r>
            <a:r>
              <a:rPr lang="de-DE" b="1" dirty="0"/>
              <a:t>/05/2008 11:05 UTC</a:t>
            </a:r>
            <a:endParaRPr lang="en-US" dirty="0"/>
          </a:p>
        </p:txBody>
      </p:sp>
      <p:sp>
        <p:nvSpPr>
          <p:cNvPr id="15" name="Rectangle 14"/>
          <p:cNvSpPr/>
          <p:nvPr/>
        </p:nvSpPr>
        <p:spPr>
          <a:xfrm>
            <a:off x="0" y="4169946"/>
            <a:ext cx="2583950" cy="923330"/>
          </a:xfrm>
          <a:prstGeom prst="rect">
            <a:avLst/>
          </a:prstGeom>
        </p:spPr>
        <p:txBody>
          <a:bodyPr wrap="square">
            <a:spAutoFit/>
          </a:bodyPr>
          <a:lstStyle/>
          <a:p>
            <a:pPr algn="ctr"/>
            <a:r>
              <a:rPr lang="en-US" b="1" dirty="0">
                <a:solidFill>
                  <a:srgbClr val="000000"/>
                </a:solidFill>
              </a:rPr>
              <a:t>Terra/MODIS</a:t>
            </a:r>
            <a:r>
              <a:rPr lang="en-US" b="1" dirty="0" smtClean="0">
                <a:solidFill>
                  <a:srgbClr val="000000"/>
                </a:solidFill>
              </a:rPr>
              <a:t> 08</a:t>
            </a:r>
            <a:r>
              <a:rPr lang="en-US" b="1" dirty="0">
                <a:solidFill>
                  <a:srgbClr val="000000"/>
                </a:solidFill>
              </a:rPr>
              <a:t>/04/2008 08:45 UTC</a:t>
            </a:r>
            <a:endParaRPr lang="en-US" dirty="0">
              <a:solidFill>
                <a:srgbClr val="000000"/>
              </a:solidFill>
            </a:endParaRPr>
          </a:p>
        </p:txBody>
      </p:sp>
      <p:cxnSp>
        <p:nvCxnSpPr>
          <p:cNvPr id="17" name="Straight Arrow Connector 16"/>
          <p:cNvCxnSpPr/>
          <p:nvPr/>
        </p:nvCxnSpPr>
        <p:spPr>
          <a:xfrm flipH="1">
            <a:off x="4483101" y="1727718"/>
            <a:ext cx="241300" cy="29478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553200" y="1732725"/>
            <a:ext cx="241300" cy="29478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8585200" y="1908021"/>
            <a:ext cx="254000" cy="442179"/>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1282700" y="5420214"/>
            <a:ext cx="241300" cy="29478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4991100" y="3725614"/>
            <a:ext cx="4152900" cy="3170099"/>
          </a:xfrm>
          <a:prstGeom prst="rect">
            <a:avLst/>
          </a:prstGeom>
        </p:spPr>
        <p:txBody>
          <a:bodyPr wrap="square">
            <a:spAutoFit/>
          </a:bodyPr>
          <a:lstStyle/>
          <a:p>
            <a:pPr algn="just">
              <a:spcAft>
                <a:spcPts val="0"/>
              </a:spcAft>
            </a:pPr>
            <a:r>
              <a:rPr lang="en-US" sz="2000" b="1" dirty="0" smtClean="0">
                <a:latin typeface="Times New Roman"/>
                <a:ea typeface="ＭＳ 明朝"/>
                <a:cs typeface="Times New Roman"/>
              </a:rPr>
              <a:t>Location: </a:t>
            </a:r>
            <a:r>
              <a:rPr lang="en-US" sz="2000" dirty="0">
                <a:latin typeface="Times New Roman"/>
                <a:ea typeface="ＭＳ 明朝"/>
                <a:cs typeface="Times New Roman"/>
              </a:rPr>
              <a:t>province of Antalya </a:t>
            </a:r>
            <a:r>
              <a:rPr lang="en-US" sz="2000" dirty="0" smtClean="0">
                <a:latin typeface="Times New Roman"/>
                <a:ea typeface="ＭＳ 明朝"/>
                <a:cs typeface="Times New Roman"/>
              </a:rPr>
              <a:t>(</a:t>
            </a:r>
            <a:r>
              <a:rPr lang="en-US" sz="2000" dirty="0" err="1" smtClean="0">
                <a:latin typeface="Times New Roman"/>
                <a:ea typeface="ＭＳ 明朝"/>
                <a:cs typeface="Times New Roman"/>
              </a:rPr>
              <a:t>Manavgat</a:t>
            </a:r>
            <a:r>
              <a:rPr lang="en-US" sz="2000" dirty="0" smtClean="0">
                <a:latin typeface="Times New Roman"/>
                <a:ea typeface="ＭＳ 明朝"/>
                <a:cs typeface="Times New Roman"/>
              </a:rPr>
              <a:t> and </a:t>
            </a:r>
            <a:r>
              <a:rPr lang="en-US" sz="2000" dirty="0" err="1" smtClean="0">
                <a:latin typeface="Times New Roman"/>
                <a:ea typeface="ＭＳ 明朝"/>
                <a:cs typeface="Times New Roman"/>
              </a:rPr>
              <a:t>Serik</a:t>
            </a:r>
            <a:r>
              <a:rPr lang="en-US" sz="2000" dirty="0" smtClean="0">
                <a:latin typeface="Times New Roman"/>
                <a:ea typeface="ＭＳ 明朝"/>
                <a:cs typeface="Times New Roman"/>
              </a:rPr>
              <a:t> towns)</a:t>
            </a:r>
          </a:p>
          <a:p>
            <a:pPr algn="just">
              <a:spcAft>
                <a:spcPts val="0"/>
              </a:spcAft>
            </a:pPr>
            <a:endParaRPr lang="en-US" sz="2000" b="1" dirty="0" smtClean="0">
              <a:latin typeface="Times New Roman"/>
              <a:ea typeface="ＭＳ 明朝"/>
              <a:cs typeface="Times New Roman"/>
            </a:endParaRPr>
          </a:p>
          <a:p>
            <a:pPr algn="just">
              <a:spcAft>
                <a:spcPts val="0"/>
              </a:spcAft>
            </a:pPr>
            <a:r>
              <a:rPr lang="en-US" sz="2000" b="1" dirty="0" smtClean="0">
                <a:latin typeface="Times New Roman"/>
                <a:ea typeface="ＭＳ 明朝"/>
                <a:cs typeface="Times New Roman"/>
              </a:rPr>
              <a:t>Time: </a:t>
            </a:r>
            <a:r>
              <a:rPr lang="en-US" sz="2000" dirty="0" smtClean="0">
                <a:latin typeface="Times New Roman"/>
                <a:ea typeface="ＭＳ 明朝"/>
                <a:cs typeface="Times New Roman"/>
              </a:rPr>
              <a:t>31/07/2008 – 05/08/2008</a:t>
            </a:r>
          </a:p>
          <a:p>
            <a:pPr algn="just">
              <a:spcAft>
                <a:spcPts val="0"/>
              </a:spcAft>
            </a:pPr>
            <a:endParaRPr lang="en-US" sz="2000" dirty="0" smtClean="0">
              <a:latin typeface="Times New Roman"/>
              <a:ea typeface="ＭＳ 明朝"/>
              <a:cs typeface="Times New Roman"/>
            </a:endParaRPr>
          </a:p>
          <a:p>
            <a:pPr algn="just">
              <a:spcAft>
                <a:spcPts val="0"/>
              </a:spcAft>
            </a:pPr>
            <a:r>
              <a:rPr lang="en-US" sz="2000" b="1" dirty="0" smtClean="0">
                <a:latin typeface="Times New Roman"/>
                <a:ea typeface="ＭＳ 明朝"/>
                <a:cs typeface="Times New Roman"/>
              </a:rPr>
              <a:t>Cost: </a:t>
            </a:r>
          </a:p>
          <a:p>
            <a:pPr marL="285750" indent="-285750" algn="just">
              <a:spcAft>
                <a:spcPts val="0"/>
              </a:spcAft>
              <a:buFont typeface="Arial"/>
              <a:buChar char="•"/>
            </a:pPr>
            <a:r>
              <a:rPr lang="en-US" sz="2000" dirty="0" smtClean="0">
                <a:latin typeface="Times New Roman"/>
                <a:ea typeface="ＭＳ 明朝"/>
                <a:cs typeface="Times New Roman"/>
              </a:rPr>
              <a:t>4500 hectares of forest land</a:t>
            </a:r>
          </a:p>
          <a:p>
            <a:pPr marL="285750" indent="-285750" algn="just">
              <a:spcAft>
                <a:spcPts val="0"/>
              </a:spcAft>
              <a:buFont typeface="Arial"/>
              <a:buChar char="•"/>
            </a:pPr>
            <a:r>
              <a:rPr lang="en-US" sz="2000" dirty="0" smtClean="0">
                <a:latin typeface="Times New Roman"/>
                <a:ea typeface="ＭＳ 明朝"/>
                <a:cs typeface="Times New Roman"/>
              </a:rPr>
              <a:t>60 homes</a:t>
            </a:r>
          </a:p>
          <a:p>
            <a:pPr marL="285750" indent="-285750" algn="just">
              <a:spcAft>
                <a:spcPts val="0"/>
              </a:spcAft>
              <a:buFont typeface="Arial"/>
              <a:buChar char="•"/>
            </a:pPr>
            <a:r>
              <a:rPr lang="en-US" sz="2000" dirty="0" smtClean="0">
                <a:latin typeface="Times New Roman"/>
                <a:ea typeface="ＭＳ 明朝"/>
                <a:cs typeface="Times New Roman"/>
              </a:rPr>
              <a:t>Dozens of farming buildings</a:t>
            </a:r>
          </a:p>
          <a:p>
            <a:pPr marL="285750" indent="-285750" algn="just">
              <a:spcAft>
                <a:spcPts val="0"/>
              </a:spcAft>
              <a:buFont typeface="Arial"/>
              <a:buChar char="•"/>
            </a:pPr>
            <a:r>
              <a:rPr lang="en-US" sz="2000" dirty="0" smtClean="0">
                <a:latin typeface="Times New Roman"/>
                <a:ea typeface="ＭＳ 明朝"/>
                <a:cs typeface="Times New Roman"/>
              </a:rPr>
              <a:t>2000 fire fighting personnel</a:t>
            </a:r>
            <a:endParaRPr lang="en-US" sz="2000" dirty="0">
              <a:latin typeface="Times New Roman"/>
              <a:ea typeface="ＭＳ 明朝"/>
              <a:cs typeface="Times New Roman"/>
            </a:endParaRPr>
          </a:p>
        </p:txBody>
      </p:sp>
      <p:sp>
        <p:nvSpPr>
          <p:cNvPr id="22" name="Rectangle 21"/>
          <p:cNvSpPr/>
          <p:nvPr/>
        </p:nvSpPr>
        <p:spPr>
          <a:xfrm>
            <a:off x="0" y="0"/>
            <a:ext cx="9144000" cy="523220"/>
          </a:xfrm>
          <a:prstGeom prst="rect">
            <a:avLst/>
          </a:prstGeom>
        </p:spPr>
        <p:txBody>
          <a:bodyPr wrap="square">
            <a:spAutoFit/>
          </a:bodyPr>
          <a:lstStyle/>
          <a:p>
            <a:pPr algn="ctr">
              <a:spcBef>
                <a:spcPts val="1000"/>
              </a:spcBef>
              <a:spcAft>
                <a:spcPts val="0"/>
              </a:spcAft>
            </a:pPr>
            <a:r>
              <a:rPr lang="en-US" sz="2800" b="1" kern="0" dirty="0" smtClean="0">
                <a:latin typeface="Times New Roman"/>
                <a:ea typeface="ＭＳ ゴシック"/>
                <a:cs typeface="Times New Roman"/>
              </a:rPr>
              <a:t>Case Study (Antalya Fire)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32673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3867768" y="3446851"/>
            <a:ext cx="4933332" cy="523220"/>
          </a:xfrm>
          <a:prstGeom prst="rect">
            <a:avLst/>
          </a:prstGeom>
        </p:spPr>
        <p:txBody>
          <a:bodyPr wrap="square">
            <a:spAutoFit/>
          </a:bodyPr>
          <a:lstStyle/>
          <a:p>
            <a:pPr algn="ctr">
              <a:spcBef>
                <a:spcPts val="1000"/>
              </a:spcBef>
            </a:pPr>
            <a:r>
              <a:rPr lang="en-US" sz="2800" b="1" kern="0" dirty="0" smtClean="0">
                <a:solidFill>
                  <a:srgbClr val="FF0000"/>
                </a:solidFill>
                <a:latin typeface="Times New Roman"/>
                <a:ea typeface="ＭＳ ゴシック"/>
                <a:cs typeface="Times New Roman"/>
              </a:rPr>
              <a:t>Antalya fire</a:t>
            </a:r>
          </a:p>
        </p:txBody>
      </p:sp>
      <p:cxnSp>
        <p:nvCxnSpPr>
          <p:cNvPr id="6" name="Straight Arrow Connector 5"/>
          <p:cNvCxnSpPr/>
          <p:nvPr/>
        </p:nvCxnSpPr>
        <p:spPr>
          <a:xfrm rot="16200000" flipH="1">
            <a:off x="4547136" y="2794345"/>
            <a:ext cx="871767" cy="71059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 y="76200"/>
            <a:ext cx="9154130" cy="6697133"/>
          </a:xfrm>
          <a:prstGeom prst="rect">
            <a:avLst/>
          </a:prstGeom>
        </p:spPr>
      </p:pic>
      <p:cxnSp>
        <p:nvCxnSpPr>
          <p:cNvPr id="8" name="Straight Arrow Connector 7"/>
          <p:cNvCxnSpPr/>
          <p:nvPr/>
        </p:nvCxnSpPr>
        <p:spPr>
          <a:xfrm rot="10800000">
            <a:off x="5003802" y="4582912"/>
            <a:ext cx="1497385" cy="120828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descr="Screen Shot 2013-04-09 at 12.09.29 PM.png"/>
          <p:cNvPicPr>
            <a:picLocks noChangeAspect="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4324" t="12846" r="5052"/>
          <a:stretch/>
        </p:blipFill>
        <p:spPr>
          <a:xfrm>
            <a:off x="1" y="5357244"/>
            <a:ext cx="4076559" cy="1500755"/>
          </a:xfrm>
          <a:prstGeom prst="rect">
            <a:avLst/>
          </a:prstGeom>
        </p:spPr>
      </p:pic>
      <p:pic>
        <p:nvPicPr>
          <p:cNvPr id="10" name="Picture 9" descr="Screen Shot 2013-04-09 at 12.09.29 PM.png"/>
          <p:cNvPicPr>
            <a:picLocks noChangeAspect="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1803" r="67756"/>
          <a:stretch/>
        </p:blipFill>
        <p:spPr>
          <a:xfrm>
            <a:off x="8468" y="3833978"/>
            <a:ext cx="2210927" cy="1548668"/>
          </a:xfrm>
          <a:prstGeom prst="rect">
            <a:avLst/>
          </a:prstGeom>
        </p:spPr>
      </p:pic>
      <p:sp>
        <p:nvSpPr>
          <p:cNvPr id="11" name="Rectangle 10"/>
          <p:cNvSpPr/>
          <p:nvPr/>
        </p:nvSpPr>
        <p:spPr>
          <a:xfrm>
            <a:off x="1193800" y="541867"/>
            <a:ext cx="5621867" cy="523220"/>
          </a:xfrm>
          <a:prstGeom prst="rect">
            <a:avLst/>
          </a:prstGeom>
        </p:spPr>
        <p:txBody>
          <a:bodyPr wrap="square">
            <a:spAutoFit/>
          </a:bodyPr>
          <a:lstStyle/>
          <a:p>
            <a:pPr>
              <a:spcBef>
                <a:spcPts val="2400"/>
              </a:spcBef>
              <a:spcAft>
                <a:spcPts val="0"/>
              </a:spcAft>
            </a:pPr>
            <a:r>
              <a:rPr lang="en-US" sz="2800" b="1" kern="0" dirty="0" smtClean="0">
                <a:solidFill>
                  <a:srgbClr val="FFFFFF"/>
                </a:solidFill>
                <a:latin typeface="Times New Roman"/>
                <a:ea typeface="ＭＳ ゴシック"/>
                <a:cs typeface="Times New Roman"/>
              </a:rPr>
              <a:t>MSG-SEVIRI-based</a:t>
            </a:r>
          </a:p>
        </p:txBody>
      </p:sp>
      <p:pic>
        <p:nvPicPr>
          <p:cNvPr id="12" name="Picture 11"/>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01186" y="4826000"/>
            <a:ext cx="2661755" cy="1947332"/>
          </a:xfrm>
          <a:prstGeom prst="rect">
            <a:avLst/>
          </a:prstGeom>
          <a:ln>
            <a:solidFill>
              <a:srgbClr val="FF0000"/>
            </a:solidFill>
          </a:ln>
        </p:spPr>
      </p:pic>
      <p:sp>
        <p:nvSpPr>
          <p:cNvPr id="14" name="Rectangle 13"/>
          <p:cNvSpPr/>
          <p:nvPr/>
        </p:nvSpPr>
        <p:spPr>
          <a:xfrm>
            <a:off x="6021167" y="4886621"/>
            <a:ext cx="3680265" cy="369332"/>
          </a:xfrm>
          <a:prstGeom prst="rect">
            <a:avLst/>
          </a:prstGeom>
        </p:spPr>
        <p:txBody>
          <a:bodyPr wrap="square">
            <a:spAutoFit/>
          </a:bodyPr>
          <a:lstStyle/>
          <a:p>
            <a:pPr algn="ctr">
              <a:spcBef>
                <a:spcPts val="1000"/>
              </a:spcBef>
            </a:pPr>
            <a:r>
              <a:rPr lang="en-US" b="1" kern="0" dirty="0" smtClean="0">
                <a:solidFill>
                  <a:srgbClr val="FF0000"/>
                </a:solidFill>
                <a:latin typeface="Times New Roman"/>
                <a:ea typeface="ＭＳ ゴシック"/>
                <a:cs typeface="Times New Roman"/>
              </a:rPr>
              <a:t>Antalya fire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486481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3867768" y="3446851"/>
            <a:ext cx="4933332" cy="523220"/>
          </a:xfrm>
          <a:prstGeom prst="rect">
            <a:avLst/>
          </a:prstGeom>
        </p:spPr>
        <p:txBody>
          <a:bodyPr wrap="square">
            <a:spAutoFit/>
          </a:bodyPr>
          <a:lstStyle/>
          <a:p>
            <a:pPr algn="ctr">
              <a:spcBef>
                <a:spcPts val="1000"/>
              </a:spcBef>
            </a:pPr>
            <a:r>
              <a:rPr lang="en-US" sz="2800" b="1" kern="0" dirty="0" smtClean="0">
                <a:solidFill>
                  <a:srgbClr val="FF0000"/>
                </a:solidFill>
                <a:latin typeface="Times New Roman"/>
                <a:ea typeface="ＭＳ ゴシック"/>
                <a:cs typeface="Times New Roman"/>
              </a:rPr>
              <a:t>Antalya fire</a:t>
            </a:r>
          </a:p>
        </p:txBody>
      </p:sp>
      <p:cxnSp>
        <p:nvCxnSpPr>
          <p:cNvPr id="6" name="Straight Arrow Connector 5"/>
          <p:cNvCxnSpPr/>
          <p:nvPr/>
        </p:nvCxnSpPr>
        <p:spPr>
          <a:xfrm rot="16200000" flipH="1">
            <a:off x="4547136" y="2794345"/>
            <a:ext cx="871767" cy="71059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 y="76200"/>
            <a:ext cx="9154130" cy="6697133"/>
          </a:xfrm>
          <a:prstGeom prst="rect">
            <a:avLst/>
          </a:prstGeom>
        </p:spPr>
      </p:pic>
      <p:pic>
        <p:nvPicPr>
          <p:cNvPr id="8" name="Picture 7"/>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4582909"/>
            <a:ext cx="2213808" cy="2190423"/>
          </a:xfrm>
          <a:prstGeom prst="rect">
            <a:avLst/>
          </a:prstGeom>
        </p:spPr>
      </p:pic>
      <p:cxnSp>
        <p:nvCxnSpPr>
          <p:cNvPr id="10" name="Straight Arrow Connector 9"/>
          <p:cNvCxnSpPr/>
          <p:nvPr/>
        </p:nvCxnSpPr>
        <p:spPr>
          <a:xfrm flipH="1" flipV="1">
            <a:off x="5003806" y="4582911"/>
            <a:ext cx="1497380" cy="122368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01186" y="4826000"/>
            <a:ext cx="2661756" cy="1947332"/>
          </a:xfrm>
          <a:prstGeom prst="rect">
            <a:avLst/>
          </a:prstGeom>
          <a:ln>
            <a:solidFill>
              <a:srgbClr val="FF0000"/>
            </a:solidFill>
          </a:ln>
        </p:spPr>
      </p:pic>
      <p:sp>
        <p:nvSpPr>
          <p:cNvPr id="9" name="Rectangle 8"/>
          <p:cNvSpPr/>
          <p:nvPr/>
        </p:nvSpPr>
        <p:spPr>
          <a:xfrm>
            <a:off x="6021167" y="4886621"/>
            <a:ext cx="3680265" cy="369332"/>
          </a:xfrm>
          <a:prstGeom prst="rect">
            <a:avLst/>
          </a:prstGeom>
        </p:spPr>
        <p:txBody>
          <a:bodyPr wrap="square">
            <a:spAutoFit/>
          </a:bodyPr>
          <a:lstStyle/>
          <a:p>
            <a:pPr algn="ctr">
              <a:spcBef>
                <a:spcPts val="1000"/>
              </a:spcBef>
            </a:pPr>
            <a:r>
              <a:rPr lang="en-US" b="1" kern="0" dirty="0" smtClean="0">
                <a:solidFill>
                  <a:srgbClr val="FF0000"/>
                </a:solidFill>
                <a:latin typeface="Times New Roman"/>
                <a:ea typeface="ＭＳ ゴシック"/>
                <a:cs typeface="Times New Roman"/>
              </a:rPr>
              <a:t>Antalya fire</a:t>
            </a:r>
          </a:p>
        </p:txBody>
      </p:sp>
      <p:sp>
        <p:nvSpPr>
          <p:cNvPr id="3" name="TextBox 2"/>
          <p:cNvSpPr txBox="1"/>
          <p:nvPr/>
        </p:nvSpPr>
        <p:spPr>
          <a:xfrm>
            <a:off x="1562100" y="105602"/>
            <a:ext cx="1371600" cy="461665"/>
          </a:xfrm>
          <a:prstGeom prst="rect">
            <a:avLst/>
          </a:prstGeom>
          <a:solidFill>
            <a:schemeClr val="bg1">
              <a:lumMod val="75000"/>
            </a:schemeClr>
          </a:solidFill>
        </p:spPr>
        <p:txBody>
          <a:bodyPr wrap="square" rtlCol="0">
            <a:spAutoFit/>
          </a:bodyPr>
          <a:lstStyle/>
          <a:p>
            <a:r>
              <a:rPr lang="en-US" sz="2400" dirty="0" smtClean="0"/>
              <a:t>Land SAF</a:t>
            </a:r>
            <a:endParaRPr lang="en-US" sz="2400" dirty="0"/>
          </a:p>
        </p:txBody>
      </p:sp>
      <p:sp>
        <p:nvSpPr>
          <p:cNvPr id="12" name="Rectangle 11"/>
          <p:cNvSpPr/>
          <p:nvPr/>
        </p:nvSpPr>
        <p:spPr>
          <a:xfrm>
            <a:off x="1193800" y="541867"/>
            <a:ext cx="3335867" cy="523220"/>
          </a:xfrm>
          <a:prstGeom prst="rect">
            <a:avLst/>
          </a:prstGeom>
          <a:solidFill>
            <a:schemeClr val="tx1">
              <a:alpha val="79000"/>
            </a:schemeClr>
          </a:solidFill>
        </p:spPr>
        <p:txBody>
          <a:bodyPr wrap="square">
            <a:spAutoFit/>
          </a:bodyPr>
          <a:lstStyle/>
          <a:p>
            <a:pPr>
              <a:spcBef>
                <a:spcPts val="2400"/>
              </a:spcBef>
              <a:spcAft>
                <a:spcPts val="0"/>
              </a:spcAft>
            </a:pPr>
            <a:r>
              <a:rPr lang="en-US" sz="2800" b="1" kern="0" dirty="0" smtClean="0">
                <a:solidFill>
                  <a:schemeClr val="bg1"/>
                </a:solidFill>
                <a:latin typeface="Times New Roman"/>
                <a:ea typeface="ＭＳ ゴシック"/>
                <a:cs typeface="Times New Roman"/>
              </a:rPr>
              <a:t>MSG-SEVIRI-based</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134439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3867768" y="3446851"/>
            <a:ext cx="4933332" cy="523220"/>
          </a:xfrm>
          <a:prstGeom prst="rect">
            <a:avLst/>
          </a:prstGeom>
        </p:spPr>
        <p:txBody>
          <a:bodyPr wrap="square">
            <a:spAutoFit/>
          </a:bodyPr>
          <a:lstStyle/>
          <a:p>
            <a:pPr algn="ctr">
              <a:spcBef>
                <a:spcPts val="1000"/>
              </a:spcBef>
            </a:pPr>
            <a:r>
              <a:rPr lang="en-US" sz="2800" b="1" kern="0" dirty="0" smtClean="0">
                <a:solidFill>
                  <a:srgbClr val="FF0000"/>
                </a:solidFill>
                <a:latin typeface="Times New Roman"/>
                <a:ea typeface="ＭＳ ゴシック"/>
                <a:cs typeface="Times New Roman"/>
              </a:rPr>
              <a:t>Antalya fire</a:t>
            </a:r>
          </a:p>
        </p:txBody>
      </p:sp>
      <p:cxnSp>
        <p:nvCxnSpPr>
          <p:cNvPr id="6" name="Straight Arrow Connector 5"/>
          <p:cNvCxnSpPr/>
          <p:nvPr/>
        </p:nvCxnSpPr>
        <p:spPr>
          <a:xfrm rot="16200000" flipH="1">
            <a:off x="4547136" y="2794345"/>
            <a:ext cx="871767" cy="71059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76205"/>
            <a:ext cx="9154710" cy="6697556"/>
          </a:xfrm>
          <a:prstGeom prst="rect">
            <a:avLst/>
          </a:prstGeom>
        </p:spPr>
      </p:pic>
      <p:sp>
        <p:nvSpPr>
          <p:cNvPr id="3" name="Rectangle 2"/>
          <p:cNvSpPr/>
          <p:nvPr/>
        </p:nvSpPr>
        <p:spPr>
          <a:xfrm>
            <a:off x="2302918" y="2492743"/>
            <a:ext cx="4572000" cy="1200329"/>
          </a:xfrm>
          <a:prstGeom prst="rect">
            <a:avLst/>
          </a:prstGeom>
          <a:solidFill>
            <a:schemeClr val="bg1">
              <a:alpha val="60000"/>
            </a:schemeClr>
          </a:solidFill>
        </p:spPr>
        <p:txBody>
          <a:bodyPr>
            <a:spAutoFit/>
          </a:bodyPr>
          <a:lstStyle/>
          <a:p>
            <a:pPr algn="ctr"/>
            <a:r>
              <a:rPr lang="en-US" dirty="0"/>
              <a:t>The comparison of SEVIRI </a:t>
            </a:r>
            <a:r>
              <a:rPr lang="en-US" dirty="0" smtClean="0"/>
              <a:t>FRP based </a:t>
            </a:r>
            <a:r>
              <a:rPr lang="en-US" dirty="0"/>
              <a:t>to GFAS emissions should be regarded as a comparison between two independent data sets rather than a validation using a reference data </a:t>
            </a:r>
            <a:r>
              <a:rPr lang="en-US" dirty="0" smtClean="0"/>
              <a:t>set</a:t>
            </a:r>
            <a:endParaRPr lang="en-US" dirty="0"/>
          </a:p>
        </p:txBody>
      </p:sp>
      <p:pic>
        <p:nvPicPr>
          <p:cNvPr id="9" name="Picture 8"/>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01186" y="4826000"/>
            <a:ext cx="2661755" cy="1947332"/>
          </a:xfrm>
          <a:prstGeom prst="rect">
            <a:avLst/>
          </a:prstGeom>
          <a:ln>
            <a:solidFill>
              <a:srgbClr val="FF0000"/>
            </a:solidFill>
          </a:ln>
        </p:spPr>
      </p:pic>
      <p:cxnSp>
        <p:nvCxnSpPr>
          <p:cNvPr id="10" name="Straight Arrow Connector 9"/>
          <p:cNvCxnSpPr/>
          <p:nvPr/>
        </p:nvCxnSpPr>
        <p:spPr>
          <a:xfrm flipH="1" flipV="1">
            <a:off x="4749800" y="4622800"/>
            <a:ext cx="1751386" cy="118379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6021167" y="4886621"/>
            <a:ext cx="3680265" cy="369332"/>
          </a:xfrm>
          <a:prstGeom prst="rect">
            <a:avLst/>
          </a:prstGeom>
        </p:spPr>
        <p:txBody>
          <a:bodyPr wrap="square">
            <a:spAutoFit/>
          </a:bodyPr>
          <a:lstStyle/>
          <a:p>
            <a:pPr algn="ctr">
              <a:spcBef>
                <a:spcPts val="1000"/>
              </a:spcBef>
            </a:pPr>
            <a:r>
              <a:rPr lang="en-US" b="1" kern="0" dirty="0" smtClean="0">
                <a:solidFill>
                  <a:srgbClr val="FF0000"/>
                </a:solidFill>
                <a:latin typeface="Times New Roman"/>
                <a:ea typeface="ＭＳ ゴシック"/>
                <a:cs typeface="Times New Roman"/>
              </a:rPr>
              <a:t>Antalya fire</a:t>
            </a:r>
          </a:p>
        </p:txBody>
      </p:sp>
      <p:sp>
        <p:nvSpPr>
          <p:cNvPr id="19" name="Rectangle 18"/>
          <p:cNvSpPr/>
          <p:nvPr/>
        </p:nvSpPr>
        <p:spPr>
          <a:xfrm>
            <a:off x="1193800" y="541867"/>
            <a:ext cx="2539999" cy="523220"/>
          </a:xfrm>
          <a:prstGeom prst="rect">
            <a:avLst/>
          </a:prstGeom>
          <a:solidFill>
            <a:schemeClr val="tx1">
              <a:alpha val="55000"/>
            </a:schemeClr>
          </a:solidFill>
        </p:spPr>
        <p:txBody>
          <a:bodyPr wrap="square">
            <a:spAutoFit/>
          </a:bodyPr>
          <a:lstStyle/>
          <a:p>
            <a:pPr algn="ctr">
              <a:spcBef>
                <a:spcPts val="2400"/>
              </a:spcBef>
              <a:spcAft>
                <a:spcPts val="0"/>
              </a:spcAft>
            </a:pPr>
            <a:r>
              <a:rPr lang="en-US" sz="2800" b="1" kern="0" dirty="0" smtClean="0">
                <a:solidFill>
                  <a:schemeClr val="bg1"/>
                </a:solidFill>
                <a:latin typeface="Times New Roman"/>
                <a:ea typeface="ＭＳ ゴシック"/>
                <a:cs typeface="Times New Roman"/>
              </a:rPr>
              <a:t>MODIS-based</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5463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8615</TotalTime>
  <Words>1863</Words>
  <Application>Microsoft Macintosh PowerPoint</Application>
  <PresentationFormat>On-screen Show (4:3)</PresentationFormat>
  <Paragraphs>224</Paragraphs>
  <Slides>25</Slides>
  <Notes>17</Notes>
  <HiddenSlides>0</HiddenSlides>
  <MMClips>0</MMClips>
  <ScaleCrop>false</ScaleCrop>
  <HeadingPairs>
    <vt:vector size="4" baseType="variant">
      <vt:variant>
        <vt:lpstr>Design Template</vt:lpstr>
      </vt:variant>
      <vt:variant>
        <vt:i4>1</vt:i4>
      </vt:variant>
      <vt:variant>
        <vt:lpstr>Slide Titles</vt:lpstr>
      </vt:variant>
      <vt:variant>
        <vt:i4>25</vt:i4>
      </vt:variant>
    </vt:vector>
  </HeadingPairs>
  <TitlesOfParts>
    <vt:vector size="26" baseType="lpstr">
      <vt:lpstr>Office Theme</vt:lpstr>
      <vt:lpstr>         </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         </vt:lpstr>
      <vt:lpstr>Slide 22</vt:lpstr>
      <vt:lpstr>Air Quality ground station in Turkey</vt:lpstr>
      <vt:lpstr>Slide 24</vt:lpstr>
      <vt:lpstr>Slide 25</vt:lpstr>
    </vt:vector>
  </TitlesOfParts>
  <Company>itu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Giuseppe Baldassarre</dc:creator>
  <cp:lastModifiedBy>Giuseppe Baldassarre</cp:lastModifiedBy>
  <cp:revision>504</cp:revision>
  <cp:lastPrinted>2013-03-06T13:47:19Z</cp:lastPrinted>
  <dcterms:created xsi:type="dcterms:W3CDTF">2013-10-29T12:53:24Z</dcterms:created>
  <dcterms:modified xsi:type="dcterms:W3CDTF">2013-10-29T13:05:27Z</dcterms:modified>
</cp:coreProperties>
</file>