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354" r:id="rId2"/>
    <p:sldId id="452" r:id="rId3"/>
    <p:sldId id="435" r:id="rId4"/>
    <p:sldId id="421" r:id="rId5"/>
    <p:sldId id="415" r:id="rId6"/>
    <p:sldId id="406" r:id="rId7"/>
    <p:sldId id="416" r:id="rId8"/>
    <p:sldId id="425" r:id="rId9"/>
    <p:sldId id="414" r:id="rId10"/>
    <p:sldId id="358" r:id="rId11"/>
    <p:sldId id="427" r:id="rId12"/>
    <p:sldId id="455" r:id="rId13"/>
    <p:sldId id="505" r:id="rId14"/>
    <p:sldId id="523" r:id="rId15"/>
    <p:sldId id="525" r:id="rId16"/>
    <p:sldId id="529" r:id="rId17"/>
    <p:sldId id="522" r:id="rId18"/>
    <p:sldId id="531" r:id="rId19"/>
    <p:sldId id="524" r:id="rId20"/>
    <p:sldId id="528" r:id="rId21"/>
    <p:sldId id="518" r:id="rId22"/>
    <p:sldId id="519" r:id="rId23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2A82"/>
    <a:srgbClr val="0192BF"/>
    <a:srgbClr val="4C1900"/>
    <a:srgbClr val="993300"/>
    <a:srgbClr val="00602B"/>
    <a:srgbClr val="FF0000"/>
    <a:srgbClr val="0085C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CDFA4-56B6-484C-994D-AAC85C9B1A9C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6E13F-A5DA-413F-AF35-51CF29526FD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F15C3AE4-259A-4257-BEDB-D0B762837B81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934BE8AA-7F90-45BC-868E-E361CD110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PA_Master Template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224588"/>
            <a:ext cx="762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33438" y="6224588"/>
            <a:ext cx="5643562" cy="228600"/>
          </a:xfrm>
          <a:prstGeom prst="rect">
            <a:avLst/>
          </a:prstGeom>
          <a:solidFill>
            <a:srgbClr val="003F69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900" b="1">
                <a:solidFill>
                  <a:srgbClr val="FFFFFF"/>
                </a:solidFill>
                <a:ea typeface="ＭＳ Ｐゴシック" pitchFamily="1" charset="-128"/>
              </a:rPr>
              <a:t>Office of Research and Development</a:t>
            </a:r>
            <a:endParaRPr lang="en-US" sz="900" b="1">
              <a:solidFill>
                <a:srgbClr val="000000"/>
              </a:solidFill>
              <a:ea typeface="ＭＳ Ｐゴシック" pitchFamily="1" charset="-128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en-US" sz="900">
                <a:solidFill>
                  <a:srgbClr val="FFFFFF"/>
                </a:solidFill>
                <a:ea typeface="ＭＳ Ｐゴシック" pitchFamily="1" charset="-128"/>
              </a:rPr>
              <a:t>Atmospheric Modeling and Analysis Division, National Exposure Research Laboratory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914650" y="1447800"/>
            <a:ext cx="5713413" cy="1447800"/>
          </a:xfr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914650" y="3016250"/>
            <a:ext cx="5713413" cy="338138"/>
          </a:xfrm>
          <a:solidFill>
            <a:srgbClr val="003F69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pitchFamily="18" charset="0"/>
              <a:buNone/>
              <a:defRPr i="1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 dirty="0" err="1" smtClean="0"/>
              <a:t>Click to edit Master subtitle style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629400" y="6224588"/>
            <a:ext cx="1905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rgbClr val="FFFFFF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8" y="1708150"/>
            <a:ext cx="1943100" cy="423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7238" y="1708150"/>
            <a:ext cx="5676900" cy="423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536A42-6C8B-43CD-98FB-3290A83B3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8" y="1708150"/>
            <a:ext cx="7772400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2165350"/>
            <a:ext cx="3810000" cy="3778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9638" y="2165350"/>
            <a:ext cx="3810000" cy="181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19638" y="4130675"/>
            <a:ext cx="3810000" cy="181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0987F4B-8F21-4B6C-8AF6-54B7EC10D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8" y="1708150"/>
            <a:ext cx="7772400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57238" y="2165350"/>
            <a:ext cx="7772400" cy="37782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83E79D0-D4F4-4FB0-BE44-840A9E909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EF51-19DA-4114-B0F3-56D38F12B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AE71A4-416C-494D-B1AC-95A9DAA29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DABDF0-BB2F-4A32-A58A-7222FA4CD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216535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216535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DE30713-ECE9-4EF5-BDC3-AA99687F1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3B13025-3F1C-4B50-A2D8-4DA2BBE27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0377724-57BF-4DDC-A6B9-22E526F3A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FDFF987-0C89-4316-B65F-AE27B2E92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F5B019F-56EF-4A99-A368-1728D7B57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8D36E93-F14A-47E9-BC39-2321E8502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PA_Master Template_B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73136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170815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2165350"/>
            <a:ext cx="77724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0" y="6224588"/>
            <a:ext cx="685800" cy="228600"/>
          </a:xfrm>
          <a:prstGeom prst="rect">
            <a:avLst/>
          </a:prstGeom>
          <a:solidFill>
            <a:srgbClr val="0070B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rgbClr val="000000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EF82F6E5-40FA-41D8-B147-B054271C8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750888" y="6224588"/>
            <a:ext cx="5643562" cy="228600"/>
          </a:xfrm>
          <a:prstGeom prst="rect">
            <a:avLst/>
          </a:prstGeom>
          <a:solidFill>
            <a:srgbClr val="003F69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900" b="1">
                <a:solidFill>
                  <a:srgbClr val="000000"/>
                </a:solidFill>
                <a:ea typeface="ＭＳ Ｐゴシック" pitchFamily="1" charset="-128"/>
              </a:rPr>
              <a:t>Office of Research and Development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900">
                <a:solidFill>
                  <a:srgbClr val="000000"/>
                </a:solidFill>
                <a:ea typeface="ＭＳ Ｐゴシック" pitchFamily="1" charset="-128"/>
              </a:rPr>
              <a:t>Atmospheric Modeling &amp; Analysis Division, National Exposure Research Laboratory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Calibri" pitchFamily="34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Calibri" pitchFamily="34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Calibri" pitchFamily="34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Calibri" pitchFamily="34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9pPr>
    </p:titleStyle>
    <p:bodyStyle>
      <a:lvl1pPr marL="168275" indent="-168275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SzPct val="90000"/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742950" indent="-168275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SzPct val="90000"/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027113" indent="-169863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1317625" indent="-176213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5pPr>
      <a:lvl6pPr marL="17748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6pPr>
      <a:lvl7pPr marL="22320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7pPr>
      <a:lvl8pPr marL="26892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8pPr>
      <a:lvl9pPr marL="31464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ctrTitle"/>
          </p:nvPr>
        </p:nvSpPr>
        <p:spPr>
          <a:xfrm>
            <a:off x="2134736" y="1248937"/>
            <a:ext cx="6875449" cy="1441946"/>
          </a:xfrm>
        </p:spPr>
        <p:txBody>
          <a:bodyPr>
            <a:noAutofit/>
          </a:bodyPr>
          <a:lstStyle/>
          <a:p>
            <a:r>
              <a:rPr lang="en-US" sz="2800" dirty="0" smtClean="0"/>
              <a:t>Application and evaluation of the two-way coupled WRF-CMAQ modeling system to the 2011 DISCOVER-AQ campaign in the Baltimore-Washington D.C. area</a:t>
            </a:r>
          </a:p>
        </p:txBody>
      </p:sp>
      <p:sp>
        <p:nvSpPr>
          <p:cNvPr id="14338" name="Subtitle 4"/>
          <p:cNvSpPr>
            <a:spLocks noGrp="1"/>
          </p:cNvSpPr>
          <p:nvPr>
            <p:ph type="subTitle" idx="1"/>
          </p:nvPr>
        </p:nvSpPr>
        <p:spPr>
          <a:xfrm>
            <a:off x="2197290" y="2810301"/>
            <a:ext cx="5713413" cy="929186"/>
          </a:xfrm>
        </p:spPr>
        <p:txBody>
          <a:bodyPr/>
          <a:lstStyle/>
          <a:p>
            <a:r>
              <a:rPr lang="en-US" sz="2000" dirty="0" smtClean="0"/>
              <a:t>K. Wyat Appel, Jonathan Pleim, Robert Gilliam, James Godowitch, George Pouliot, David Wong, Shawn Roselle, Rohit Mathur and Daiwen Kang</a:t>
            </a:r>
          </a:p>
        </p:txBody>
      </p:sp>
      <p:pic>
        <p:nvPicPr>
          <p:cNvPr id="5" name="Picture 4" descr="http://1.bp.blogspot.com/-komuEqGf6Ek/UMP4Qente4I/AAAAAAAAADs/jK6L6f7HQCo/s1600/LC-DIG-highsm-01901,+D.C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1154" y="3490334"/>
            <a:ext cx="4187825" cy="273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60218" y="4063999"/>
            <a:ext cx="2669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n-lt"/>
              </a:rPr>
              <a:t>12</a:t>
            </a:r>
            <a:r>
              <a:rPr lang="en-US" sz="2400" baseline="30000" dirty="0" smtClean="0">
                <a:solidFill>
                  <a:schemeClr val="bg1"/>
                </a:solidFill>
                <a:latin typeface="+mn-lt"/>
              </a:rPr>
              <a:t>th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Annual CMAS Conference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+mn-lt"/>
              </a:rPr>
              <a:t>October 30, 2013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S_TG_7-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7875" y="4324350"/>
            <a:ext cx="7096125" cy="1905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43696" y="255425"/>
            <a:ext cx="7772400" cy="304800"/>
          </a:xfrm>
        </p:spPr>
        <p:txBody>
          <a:bodyPr/>
          <a:lstStyle/>
          <a:p>
            <a:r>
              <a:rPr lang="en-US" dirty="0" smtClean="0"/>
              <a:t>1-km WRF for DISCOVER-AQ</a:t>
            </a:r>
            <a:endParaRPr lang="en-US" dirty="0"/>
          </a:p>
        </p:txBody>
      </p:sp>
      <p:pic>
        <p:nvPicPr>
          <p:cNvPr id="12" name="Content Placeholder 11" descr="DAQ_1km_imp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519443"/>
            <a:ext cx="3158277" cy="2700229"/>
          </a:xfrm>
        </p:spPr>
      </p:pic>
      <p:pic>
        <p:nvPicPr>
          <p:cNvPr id="14" name="Content Placeholder 13" descr="Tgdiff_7-28-10Z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946594" y="1546954"/>
            <a:ext cx="3104195" cy="2653990"/>
          </a:xfrm>
        </p:spPr>
      </p:pic>
      <p:pic>
        <p:nvPicPr>
          <p:cNvPr id="15" name="Picture 14" descr="Tgdiff_7-28-15Z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2419" y="1513499"/>
            <a:ext cx="3221581" cy="27543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32287" y="1176467"/>
            <a:ext cx="240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T</a:t>
            </a:r>
            <a:r>
              <a:rPr lang="en-US" i="1" baseline="-25000" dirty="0" err="1" smtClean="0"/>
              <a:t>skin</a:t>
            </a:r>
            <a:r>
              <a:rPr lang="en-US" dirty="0" smtClean="0"/>
              <a:t> - July 28, 6am LT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00803" y="1141792"/>
            <a:ext cx="251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T</a:t>
            </a:r>
            <a:r>
              <a:rPr lang="en-US" i="1" baseline="-25000" dirty="0" err="1" smtClean="0"/>
              <a:t>skin</a:t>
            </a:r>
            <a:r>
              <a:rPr lang="en-US" dirty="0" smtClean="0"/>
              <a:t> - July 28, 11am LT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49509" y="5957538"/>
            <a:ext cx="889449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Scaling heat capacity by impervious surface results in warmer </a:t>
            </a:r>
            <a:r>
              <a:rPr lang="en-US" i="1" dirty="0" err="1" smtClean="0">
                <a:solidFill>
                  <a:srgbClr val="FF0000"/>
                </a:solidFill>
              </a:rPr>
              <a:t>T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skin</a:t>
            </a:r>
            <a:r>
              <a:rPr lang="en-US" dirty="0" smtClean="0">
                <a:solidFill>
                  <a:srgbClr val="FF0000"/>
                </a:solidFill>
              </a:rPr>
              <a:t> at night but cooler </a:t>
            </a:r>
            <a:r>
              <a:rPr lang="en-US" i="1" dirty="0" err="1" smtClean="0">
                <a:solidFill>
                  <a:srgbClr val="FF0000"/>
                </a:solidFill>
              </a:rPr>
              <a:t>T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skin</a:t>
            </a:r>
            <a:r>
              <a:rPr lang="en-US" dirty="0" smtClean="0">
                <a:solidFill>
                  <a:srgbClr val="FF0000"/>
                </a:solidFill>
              </a:rPr>
              <a:t> in morning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 flipV="1">
            <a:off x="4171950" y="2994660"/>
            <a:ext cx="434340" cy="13144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74370" y="1211580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Impervious fraction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04279" y="783771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Urban - Base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883157" y="4572000"/>
            <a:ext cx="2621904" cy="1063690"/>
          </a:xfrm>
          <a:prstGeom prst="rect">
            <a:avLst/>
          </a:prstGeom>
          <a:solidFill>
            <a:schemeClr val="bg1">
              <a:lumMod val="65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2836508" y="5197151"/>
            <a:ext cx="6270168" cy="1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E30713-ECE9-4EF5-BDC3-AA99687F1FE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Content Placeholder 8" descr="discoveraq1_Cimperv-discoveraq1_Cbase.bias.Q.20110701.20110715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2020" t="7059" r="22222" b="8824"/>
          <a:stretch>
            <a:fillRect/>
          </a:stretch>
        </p:blipFill>
        <p:spPr>
          <a:xfrm>
            <a:off x="4945787" y="1657350"/>
            <a:ext cx="3505200" cy="4086225"/>
          </a:xfrm>
        </p:spPr>
      </p:pic>
      <p:pic>
        <p:nvPicPr>
          <p:cNvPr id="38914" name="Content Placeholder 7" descr="discoveraq1_Cimperv-discoveraq1_Cbase.bias.T.20110701.20110715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22191" t="7057" r="22368" b="9441"/>
          <a:stretch>
            <a:fillRect/>
          </a:stretch>
        </p:blipFill>
        <p:spPr>
          <a:xfrm>
            <a:off x="495300" y="1666875"/>
            <a:ext cx="3486150" cy="40576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7BA8F6-3737-4BA6-87B3-CCACFEB3A6E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8916" name="TextBox 9"/>
          <p:cNvSpPr txBox="1">
            <a:spLocks noChangeArrowheads="1"/>
          </p:cNvSpPr>
          <p:nvPr/>
        </p:nvSpPr>
        <p:spPr bwMode="auto">
          <a:xfrm>
            <a:off x="405244" y="6127750"/>
            <a:ext cx="7629204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T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and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Qv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biases are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smaller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near urban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areas in urban simulation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8917" name="TextBox 10"/>
          <p:cNvSpPr txBox="1">
            <a:spLocks noChangeArrowheads="1"/>
          </p:cNvSpPr>
          <p:nvPr/>
        </p:nvSpPr>
        <p:spPr bwMode="auto">
          <a:xfrm>
            <a:off x="546966" y="1794020"/>
            <a:ext cx="71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</a:rPr>
              <a:t>T-2m</a:t>
            </a:r>
          </a:p>
        </p:txBody>
      </p:sp>
      <p:sp>
        <p:nvSpPr>
          <p:cNvPr id="38918" name="TextBox 11"/>
          <p:cNvSpPr txBox="1">
            <a:spLocks noChangeArrowheads="1"/>
          </p:cNvSpPr>
          <p:nvPr/>
        </p:nvSpPr>
        <p:spPr bwMode="auto">
          <a:xfrm>
            <a:off x="4994134" y="1794886"/>
            <a:ext cx="877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</a:rPr>
              <a:t>Qv-2m</a:t>
            </a:r>
          </a:p>
        </p:txBody>
      </p:sp>
      <p:sp>
        <p:nvSpPr>
          <p:cNvPr id="38919" name="Title 4"/>
          <p:cNvSpPr>
            <a:spLocks noGrp="1"/>
          </p:cNvSpPr>
          <p:nvPr>
            <p:ph type="title"/>
          </p:nvPr>
        </p:nvSpPr>
        <p:spPr>
          <a:xfrm>
            <a:off x="730250" y="1012825"/>
            <a:ext cx="7772400" cy="304800"/>
          </a:xfrm>
        </p:spPr>
        <p:txBody>
          <a:bodyPr/>
          <a:lstStyle/>
          <a:p>
            <a:r>
              <a:rPr lang="en-US" dirty="0" smtClean="0"/>
              <a:t>Difference in Bias, July 1-15: Urban - Base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990108" y="3997052"/>
            <a:ext cx="650439" cy="1942594"/>
            <a:chOff x="3962400" y="4209480"/>
            <a:chExt cx="650439" cy="1942594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3962400" y="5200073"/>
              <a:ext cx="48029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V="1">
              <a:off x="4174836" y="4405745"/>
              <a:ext cx="0" cy="8035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4174836" y="5200073"/>
              <a:ext cx="0" cy="7573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 rot="16200000">
              <a:off x="3901030" y="4507318"/>
              <a:ext cx="9957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/>
                <a:t>Reduction in </a:t>
              </a:r>
            </a:p>
            <a:p>
              <a:pPr algn="ctr"/>
              <a:r>
                <a:rPr lang="en-US" sz="1000" b="1" dirty="0" smtClean="0"/>
                <a:t>Error</a:t>
              </a:r>
              <a:endParaRPr lang="en-US" sz="10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3970194" y="5509430"/>
              <a:ext cx="8851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/>
                <a:t>Increase in </a:t>
              </a:r>
            </a:p>
            <a:p>
              <a:pPr algn="ctr"/>
              <a:r>
                <a:rPr lang="en-US" sz="1000" b="1" dirty="0" smtClean="0"/>
                <a:t>Error</a:t>
              </a:r>
              <a:endParaRPr lang="en-US" sz="10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447381" y="3987810"/>
            <a:ext cx="650439" cy="1942594"/>
            <a:chOff x="3962400" y="4209480"/>
            <a:chExt cx="650439" cy="1942594"/>
          </a:xfrm>
        </p:grpSpPr>
        <p:cxnSp>
          <p:nvCxnSpPr>
            <p:cNvPr id="16" name="Straight Connector 15"/>
            <p:cNvCxnSpPr/>
            <p:nvPr/>
          </p:nvCxnSpPr>
          <p:spPr bwMode="auto">
            <a:xfrm>
              <a:off x="3962400" y="5200073"/>
              <a:ext cx="48029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4174836" y="4405745"/>
              <a:ext cx="0" cy="8035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174836" y="5200073"/>
              <a:ext cx="0" cy="7573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 rot="16200000">
              <a:off x="3901030" y="4507318"/>
              <a:ext cx="9957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/>
                <a:t>Reduction in </a:t>
              </a:r>
            </a:p>
            <a:p>
              <a:pPr algn="ctr"/>
              <a:r>
                <a:rPr lang="en-US" sz="1000" b="1" dirty="0" smtClean="0"/>
                <a:t>Error</a:t>
              </a:r>
              <a:endParaRPr lang="en-US" sz="10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3970194" y="5509430"/>
              <a:ext cx="8851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/>
                <a:t>Increase in </a:t>
              </a:r>
            </a:p>
            <a:p>
              <a:pPr algn="ctr"/>
              <a:r>
                <a:rPr lang="en-US" sz="1000" b="1" dirty="0" smtClean="0"/>
                <a:t>Error</a:t>
              </a:r>
              <a:endParaRPr lang="en-US" sz="1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4197" y="272413"/>
            <a:ext cx="4828419" cy="304800"/>
          </a:xfrm>
        </p:spPr>
        <p:txBody>
          <a:bodyPr/>
          <a:lstStyle/>
          <a:p>
            <a:r>
              <a:rPr lang="en-US" dirty="0" smtClean="0"/>
              <a:t>High-Resolution SST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E71A4-416C-494D-B1AC-95A9DAA293B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050" name="AutoShape 2" descr="https://mail.google.com/mail/u/0/?ui=2&amp;ik=91c3bb4a89&amp;view=att&amp;th=141182c12119a299&amp;attid=0.2&amp;disp=em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s://mail.google.com/mail/u/0/?ui=2&amp;ik=91c3bb4a89&amp;view=att&amp;th=141182c12119a299&amp;attid=0.2&amp;disp=em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\\AA.AD.EPA.GOV\ORD\RTP\USERS\K-Q\kappel\Net MyDocuments\DISCOVER_AQ\image0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6060" y="1292351"/>
            <a:ext cx="2871846" cy="31546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34849" y="891965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NAM 12-km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43726" y="894017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PathFinder</a:t>
            </a:r>
            <a:r>
              <a:rPr lang="en-US" dirty="0" smtClean="0"/>
              <a:t> 4-km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5820" y="6100897"/>
            <a:ext cx="852818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GHRSST 1-km SST does better at capturing the smaller inlets and tributaries of the Chesapeake Bay than the NAM 12-km and even the 4-km </a:t>
            </a:r>
            <a:r>
              <a:rPr lang="en-US" dirty="0" err="1" smtClean="0">
                <a:solidFill>
                  <a:srgbClr val="FF0000"/>
                </a:solidFill>
              </a:rPr>
              <a:t>PathFinder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1214" y="5675746"/>
            <a:ext cx="26146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411" y="1289798"/>
            <a:ext cx="2867184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\\AA.AD.EPA.GOV\ORD\RTP\USERS\K-Q\kappel\Net MyDocuments\DISCOVER_AQ\image0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293" y="1296294"/>
            <a:ext cx="2866904" cy="315468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830272" y="894017"/>
            <a:ext cx="171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GHRSST 1-km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15455" y="4451428"/>
            <a:ext cx="29510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686050" algn="l"/>
              </a:tabLst>
            </a:pPr>
            <a:r>
              <a:rPr lang="en-US" sz="1200" u="sng" dirty="0" smtClean="0"/>
              <a:t>NAM SST data (default)</a:t>
            </a:r>
          </a:p>
          <a:p>
            <a:pPr algn="ctr">
              <a:tabLst>
                <a:tab pos="2686050" algn="l"/>
              </a:tabLst>
            </a:pPr>
            <a:endParaRPr lang="en-US" sz="1200" u="sng" dirty="0" smtClean="0"/>
          </a:p>
          <a:p>
            <a:pPr>
              <a:buFont typeface="Arial" pitchFamily="34" charset="0"/>
              <a:buChar char="•"/>
              <a:tabLst>
                <a:tab pos="2686050" algn="l"/>
              </a:tabLst>
            </a:pPr>
            <a:r>
              <a:rPr lang="en-US" sz="1200" dirty="0" smtClean="0"/>
              <a:t>12-km horizontal resolution</a:t>
            </a:r>
          </a:p>
          <a:p>
            <a:pPr>
              <a:buFont typeface="Arial" pitchFamily="34" charset="0"/>
              <a:buChar char="•"/>
              <a:tabLst>
                <a:tab pos="2686050" algn="l"/>
              </a:tabLst>
            </a:pPr>
            <a:r>
              <a:rPr lang="en-US" sz="1200" dirty="0" smtClean="0"/>
              <a:t> 3-hourly</a:t>
            </a:r>
          </a:p>
          <a:p>
            <a:pPr>
              <a:buFont typeface="Arial" pitchFamily="34" charset="0"/>
              <a:buChar char="•"/>
              <a:tabLst>
                <a:tab pos="2686050" algn="l"/>
              </a:tabLst>
            </a:pPr>
            <a:r>
              <a:rPr lang="en-US" sz="1200" dirty="0" smtClean="0"/>
              <a:t> Used for 12-km WRF-CMAQ simulation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57238" y="4445321"/>
            <a:ext cx="30110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686050" algn="l"/>
              </a:tabLst>
            </a:pPr>
            <a:r>
              <a:rPr lang="en-US" sz="1200" u="sng" dirty="0" err="1" smtClean="0"/>
              <a:t>PathFinder</a:t>
            </a:r>
            <a:r>
              <a:rPr lang="en-US" sz="1200" u="sng" dirty="0" smtClean="0"/>
              <a:t> SST data</a:t>
            </a:r>
          </a:p>
          <a:p>
            <a:pPr algn="ctr">
              <a:tabLst>
                <a:tab pos="2686050" algn="l"/>
              </a:tabLst>
            </a:pPr>
            <a:endParaRPr lang="en-US" sz="1200" u="sng" dirty="0" smtClean="0"/>
          </a:p>
          <a:p>
            <a:pPr>
              <a:buFont typeface="Arial" pitchFamily="34" charset="0"/>
              <a:buChar char="•"/>
              <a:tabLst>
                <a:tab pos="2686050" algn="l"/>
              </a:tabLst>
            </a:pPr>
            <a:r>
              <a:rPr lang="en-US" sz="1200" dirty="0" smtClean="0"/>
              <a:t> 4-km horizontal resolution global dataset</a:t>
            </a:r>
          </a:p>
          <a:p>
            <a:pPr>
              <a:buFont typeface="Arial" pitchFamily="34" charset="0"/>
              <a:buChar char="•"/>
              <a:tabLst>
                <a:tab pos="2686050" algn="l"/>
              </a:tabLst>
            </a:pPr>
            <a:r>
              <a:rPr lang="en-US" sz="1200" dirty="0" smtClean="0"/>
              <a:t> 12-hourly</a:t>
            </a:r>
          </a:p>
          <a:p>
            <a:pPr>
              <a:buFont typeface="Arial" pitchFamily="34" charset="0"/>
              <a:buChar char="•"/>
              <a:tabLst>
                <a:tab pos="2686050" algn="l"/>
              </a:tabLst>
            </a:pPr>
            <a:r>
              <a:rPr lang="en-US" sz="1200" dirty="0" smtClean="0"/>
              <a:t> Used for 4-km and 1-km WRF-CMAQ simulation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6068288" y="4438932"/>
            <a:ext cx="30387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686050" algn="l"/>
              </a:tabLst>
            </a:pPr>
            <a:r>
              <a:rPr lang="en-US" sz="1200" u="sng" dirty="0" smtClean="0"/>
              <a:t>GHRSST</a:t>
            </a:r>
          </a:p>
          <a:p>
            <a:pPr algn="ctr">
              <a:tabLst>
                <a:tab pos="2686050" algn="l"/>
              </a:tabLst>
            </a:pPr>
            <a:endParaRPr lang="en-US" sz="1200" dirty="0" smtClean="0"/>
          </a:p>
          <a:p>
            <a:pPr>
              <a:buFont typeface="Arial" pitchFamily="34" charset="0"/>
              <a:buChar char="•"/>
              <a:tabLst>
                <a:tab pos="2686050" algn="l"/>
              </a:tabLst>
            </a:pPr>
            <a:r>
              <a:rPr lang="en-US" sz="1200" dirty="0" smtClean="0"/>
              <a:t>1-km horizontal resolution global dataset</a:t>
            </a:r>
          </a:p>
          <a:p>
            <a:pPr>
              <a:buFont typeface="Arial" pitchFamily="34" charset="0"/>
              <a:buChar char="•"/>
              <a:tabLst>
                <a:tab pos="2686050" algn="l"/>
              </a:tabLst>
            </a:pPr>
            <a:r>
              <a:rPr lang="en-US" sz="1200" dirty="0" smtClean="0"/>
              <a:t> Daily (smoothed to prevent step change each day)</a:t>
            </a:r>
          </a:p>
          <a:p>
            <a:pPr>
              <a:buFont typeface="Arial" pitchFamily="34" charset="0"/>
              <a:buChar char="•"/>
              <a:tabLst>
                <a:tab pos="2686050" algn="l"/>
              </a:tabLst>
            </a:pPr>
            <a:r>
              <a:rPr lang="en-US" sz="1200" dirty="0" smtClean="0"/>
              <a:t> Tested with WRF, but not used for WRF-CMAQ yet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038" y="3827621"/>
            <a:ext cx="4316254" cy="303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1211" y="609600"/>
            <a:ext cx="4311968" cy="318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55" y="1404679"/>
            <a:ext cx="3683794" cy="428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43800" y="10668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RMSE Change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43800" y="4191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 Change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72400" y="19812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63%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92616" y="4991878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60%</a:t>
            </a:r>
            <a:endParaRPr lang="en-US" dirty="0"/>
          </a:p>
        </p:txBody>
      </p:sp>
      <p:sp>
        <p:nvSpPr>
          <p:cNvPr id="15" name="Title 4"/>
          <p:cNvSpPr txBox="1">
            <a:spLocks/>
          </p:cNvSpPr>
          <p:nvPr/>
        </p:nvSpPr>
        <p:spPr bwMode="auto">
          <a:xfrm>
            <a:off x="720919" y="378343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Difference in T RMSE</a:t>
            </a:r>
            <a:r>
              <a:rPr kumimoji="0" lang="en-US" sz="3400" b="1" i="0" u="none" strike="noStrike" kern="0" cap="none" spc="0" normalizeH="0" noProof="0" dirty="0" smtClean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400" b="1" kern="0" dirty="0" smtClean="0">
                <a:solidFill>
                  <a:srgbClr val="0070B9"/>
                </a:solidFill>
                <a:latin typeface="+mj-lt"/>
                <a:ea typeface="+mj-ea"/>
                <a:cs typeface="+mj-cs"/>
              </a:rPr>
              <a:t>and </a:t>
            </a: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Bias, July 1-31: GHRSST - </a:t>
            </a:r>
            <a:r>
              <a:rPr kumimoji="0" lang="en-US" sz="3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PathFinder</a:t>
            </a:r>
            <a:endParaRPr kumimoji="0" lang="en-US" sz="3400" b="1" i="0" u="none" strike="noStrike" kern="0" cap="none" spc="0" normalizeH="0" baseline="0" noProof="0" dirty="0" smtClean="0">
              <a:ln>
                <a:noFill/>
              </a:ln>
              <a:solidFill>
                <a:srgbClr val="0070B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027811" y="3902037"/>
            <a:ext cx="650439" cy="1942594"/>
            <a:chOff x="3962400" y="4209480"/>
            <a:chExt cx="650439" cy="1942594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3962400" y="5200073"/>
              <a:ext cx="48029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V="1">
              <a:off x="4174836" y="4405745"/>
              <a:ext cx="0" cy="8035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4174836" y="5200073"/>
              <a:ext cx="0" cy="7573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 rot="16200000">
              <a:off x="3901030" y="4507318"/>
              <a:ext cx="9957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/>
                <a:t>Reduction in </a:t>
              </a:r>
            </a:p>
            <a:p>
              <a:pPr algn="ctr"/>
              <a:r>
                <a:rPr lang="en-US" sz="1000" b="1" dirty="0" smtClean="0"/>
                <a:t>Error</a:t>
              </a:r>
              <a:endParaRPr lang="en-US" sz="10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3970194" y="5509430"/>
              <a:ext cx="8851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/>
                <a:t>Increase in </a:t>
              </a:r>
            </a:p>
            <a:p>
              <a:pPr algn="ctr"/>
              <a:r>
                <a:rPr lang="en-US" sz="1000" b="1" dirty="0" smtClean="0"/>
                <a:t>Error</a:t>
              </a:r>
              <a:endParaRPr lang="en-US" sz="1000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53847" y="1856281"/>
            <a:ext cx="710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T-2m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9533" y="1555745"/>
            <a:ext cx="1925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RMSE Change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67951" y="5859806"/>
            <a:ext cx="4432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RMSE and bias are reduced with GHRSST compared to </a:t>
            </a:r>
            <a:r>
              <a:rPr lang="en-US" dirty="0" err="1" smtClean="0">
                <a:solidFill>
                  <a:srgbClr val="FF0000"/>
                </a:solidFill>
              </a:rPr>
              <a:t>PathFinder</a:t>
            </a:r>
            <a:r>
              <a:rPr lang="en-US" dirty="0" smtClean="0">
                <a:solidFill>
                  <a:srgbClr val="FF0000"/>
                </a:solidFill>
              </a:rPr>
              <a:t> and NAM12 (not shown).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EF51-19DA-4114-B0F3-56D38F12BE6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77724-57BF-4DDC-A6B9-22E526F3A03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1444" name="AutoShape 4" descr="4km 1km WRF CMAQ Domains N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45" name="Picture 2" descr="image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299" y="596721"/>
            <a:ext cx="5186478" cy="542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1873" y="920489"/>
            <a:ext cx="330718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1600" dirty="0" smtClean="0"/>
              <a:t>Coupled two-way WRF-CMAQ v5.0.1 with direct feedback effects applied to 12-km (CONUS), 4-km and 1-km domains</a:t>
            </a:r>
          </a:p>
          <a:p>
            <a:pPr>
              <a:buFont typeface="Wingdings" pitchFamily="2" charset="2"/>
              <a:buChar char="Ø"/>
            </a:pPr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 NO</a:t>
            </a:r>
            <a:r>
              <a:rPr lang="en-US" sz="1600" baseline="-25000" dirty="0" smtClean="0"/>
              <a:t>X</a:t>
            </a:r>
            <a:r>
              <a:rPr lang="en-US" sz="1600" dirty="0" smtClean="0"/>
              <a:t> from lightning strikes included in 12-km simulation only</a:t>
            </a:r>
          </a:p>
          <a:p>
            <a:pPr>
              <a:buFont typeface="Wingdings" pitchFamily="2" charset="2"/>
              <a:buChar char="Ø"/>
            </a:pPr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 NAM SST used for 12-km simulation, </a:t>
            </a:r>
            <a:r>
              <a:rPr lang="en-US" sz="1600" dirty="0" err="1" smtClean="0"/>
              <a:t>PathFinder</a:t>
            </a:r>
            <a:r>
              <a:rPr lang="en-US" sz="1600" dirty="0" smtClean="0"/>
              <a:t> 4-km used for 4-km and 1-km simulations</a:t>
            </a:r>
          </a:p>
          <a:p>
            <a:pPr>
              <a:buFont typeface="Wingdings" pitchFamily="2" charset="2"/>
              <a:buChar char="Ø"/>
            </a:pPr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 Emissions based on 2010 CDC PHASE emissions with year specific updates to fires and EGU point sources (2010 mobile)</a:t>
            </a:r>
          </a:p>
          <a:p>
            <a:pPr>
              <a:buFont typeface="Wingdings" pitchFamily="2" charset="2"/>
              <a:buChar char="Ø"/>
            </a:pPr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 12-km boundary conditions provided by GEOS-Chem; 4-km and 1-km boundaries provided by larger WRF-CMAQ simulations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26401" y="5532582"/>
            <a:ext cx="720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4km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81273" y="3385122"/>
            <a:ext cx="720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1km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rf_cmaq12km_2011_07_02_19_00_00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808" y="495300"/>
            <a:ext cx="3212592" cy="3041904"/>
          </a:xfrm>
          <a:prstGeom prst="rect">
            <a:avLst/>
          </a:prstGeom>
        </p:spPr>
      </p:pic>
      <p:pic>
        <p:nvPicPr>
          <p:cNvPr id="5" name="Picture 4" descr="wrf_cmaq4km_2011_07_02_19_00_00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533399"/>
            <a:ext cx="3212592" cy="3041904"/>
          </a:xfrm>
          <a:prstGeom prst="rect">
            <a:avLst/>
          </a:prstGeom>
        </p:spPr>
      </p:pic>
      <p:pic>
        <p:nvPicPr>
          <p:cNvPr id="6" name="Picture 5" descr="wrf_cmaq1km_2011_07_02_19_00_00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3644646"/>
            <a:ext cx="3212592" cy="3041904"/>
          </a:xfrm>
          <a:prstGeom prst="rect">
            <a:avLst/>
          </a:prstGeom>
        </p:spPr>
      </p:pic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75" y="4856016"/>
            <a:ext cx="2888361" cy="4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19200" y="609600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12 km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76734" y="609600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4 km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4200" y="3733800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1 km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174" y="4390099"/>
            <a:ext cx="173977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O</a:t>
            </a:r>
            <a:r>
              <a:rPr lang="en-US" sz="2000" b="1" baseline="-25000" dirty="0">
                <a:solidFill>
                  <a:srgbClr val="000000"/>
                </a:solidFill>
              </a:rPr>
              <a:t>3</a:t>
            </a:r>
            <a:r>
              <a:rPr lang="en-US" sz="2000" b="1" dirty="0">
                <a:solidFill>
                  <a:srgbClr val="000000"/>
                </a:solidFill>
              </a:rPr>
              <a:t> at </a:t>
            </a:r>
            <a:r>
              <a:rPr lang="en-US" sz="2000" b="1" dirty="0" smtClean="0">
                <a:solidFill>
                  <a:srgbClr val="000000"/>
                </a:solidFill>
              </a:rPr>
              <a:t>3pm LT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1" y="4047292"/>
            <a:ext cx="25907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Representing spatial gradients</a:t>
            </a:r>
          </a:p>
          <a:p>
            <a:pPr marL="114300" indent="-1143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Bay breeze impacts on inland   monitors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757238" y="9525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>
                <a:solidFill>
                  <a:srgbClr val="0070B9"/>
                </a:solidFill>
                <a:ea typeface="+mj-ea"/>
              </a:rPr>
              <a:t>Improvements in Fine-scale simulations</a:t>
            </a:r>
            <a:endParaRPr lang="en-US" sz="2400" b="1" kern="0" dirty="0">
              <a:solidFill>
                <a:srgbClr val="0070B9"/>
              </a:solidFill>
              <a:ea typeface="+mj-ea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EF51-19DA-4114-B0F3-56D38F12BE6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amad.rtpnc.epa.gov/wyat/AMET_AMAD/cache/DISCOVER_AQ_1km_Imperv_O3_All_593844_hourlyboxpl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076752"/>
            <a:ext cx="4343400" cy="4343400"/>
          </a:xfrm>
          <a:prstGeom prst="rect">
            <a:avLst/>
          </a:prstGeom>
          <a:noFill/>
        </p:spPr>
      </p:pic>
      <p:pic>
        <p:nvPicPr>
          <p:cNvPr id="4098" name="Picture 2" descr="http://amad.rtpnc.epa.gov/wyat/AMET_AMAD/cache/DISCOVER_AQ_1km_Imperv_O3_All_679647_hourlyboxpl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320" y="1078916"/>
            <a:ext cx="4343400" cy="4343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678" y="267856"/>
            <a:ext cx="7772400" cy="304800"/>
          </a:xfrm>
        </p:spPr>
        <p:txBody>
          <a:bodyPr/>
          <a:lstStyle/>
          <a:p>
            <a:pPr algn="ctr"/>
            <a:r>
              <a:rPr lang="en-US" sz="2400" dirty="0" smtClean="0"/>
              <a:t>Improvements in Fine-scale simulations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334000"/>
            <a:ext cx="8371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0000"/>
                </a:solidFill>
              </a:rPr>
              <a:t>Rapid collapse of evening PBL results in higher simulated primary pollutant concentrations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1400" dirty="0">
                <a:solidFill>
                  <a:srgbClr val="FF0000"/>
                </a:solidFill>
              </a:rPr>
              <a:t>consequently lower O</a:t>
            </a:r>
            <a:r>
              <a:rPr lang="en-US" sz="1400" baseline="-25000" dirty="0">
                <a:solidFill>
                  <a:srgbClr val="FF0000"/>
                </a:solidFill>
              </a:rPr>
              <a:t>3</a:t>
            </a:r>
            <a:r>
              <a:rPr lang="en-US" sz="1400" dirty="0">
                <a:solidFill>
                  <a:srgbClr val="FF0000"/>
                </a:solidFill>
              </a:rPr>
              <a:t> compared to observations in base model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1400" dirty="0">
                <a:solidFill>
                  <a:srgbClr val="FF0000"/>
                </a:solidFill>
              </a:rPr>
              <a:t>finer resolution treatments enable better representation of evening through early-morning values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962" y="1025233"/>
            <a:ext cx="37037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2060"/>
                </a:solidFill>
              </a:rPr>
              <a:t>Hourly O</a:t>
            </a:r>
            <a:r>
              <a:rPr lang="en-US" sz="1400" b="1" baseline="-25000" dirty="0" smtClean="0">
                <a:solidFill>
                  <a:srgbClr val="002060"/>
                </a:solidFill>
              </a:rPr>
              <a:t>3</a:t>
            </a:r>
            <a:r>
              <a:rPr lang="en-US" sz="1400" b="1" dirty="0" smtClean="0">
                <a:solidFill>
                  <a:srgbClr val="002060"/>
                </a:solidFill>
              </a:rPr>
              <a:t> for July 7 (1-km Domain)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609600" cy="228600"/>
          </a:xfrm>
        </p:spPr>
        <p:txBody>
          <a:bodyPr/>
          <a:lstStyle/>
          <a:p>
            <a:fld id="{33F2EF51-19DA-4114-B0F3-56D38F12BE6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41635" y="1029851"/>
            <a:ext cx="37037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2060"/>
                </a:solidFill>
              </a:rPr>
              <a:t>Hourly O</a:t>
            </a:r>
            <a:r>
              <a:rPr lang="en-US" sz="1400" b="1" baseline="-25000" dirty="0" smtClean="0">
                <a:solidFill>
                  <a:srgbClr val="002060"/>
                </a:solidFill>
              </a:rPr>
              <a:t>3</a:t>
            </a:r>
            <a:r>
              <a:rPr lang="en-US" sz="1400" b="1" dirty="0" smtClean="0">
                <a:solidFill>
                  <a:srgbClr val="002060"/>
                </a:solidFill>
              </a:rPr>
              <a:t> for July 2 – 7 (1-km Domain)</a:t>
            </a:r>
            <a:endParaRPr lang="en-US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E71A4-416C-494D-B1AC-95A9DAA293B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8061" y="1100260"/>
            <a:ext cx="3980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1km Urban – Base (hourly 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Absolute Difference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45983" y="1085392"/>
            <a:ext cx="3980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1km Urban – Base (hourly 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Error Difference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2598" y="5441797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Ozone is higher in the 1-km simulation with the urban parameterization, which results in reduced error at many sites.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773041" y="124680"/>
            <a:ext cx="7081025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Impact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Urban Parameterization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B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6082" name="Picture 2" descr="http://amad.rtpnc.epa.gov/wyat/AMET_AMAD_New/cache/DISCOVER_AQ_1km_Imperv_O3_28817_spatial_plot_Error_Diff.png"/>
          <p:cNvPicPr>
            <a:picLocks noChangeAspect="1" noChangeArrowheads="1"/>
          </p:cNvPicPr>
          <p:nvPr/>
        </p:nvPicPr>
        <p:blipFill>
          <a:blip r:embed="rId2" cstate="print"/>
          <a:srcRect t="8467" r="9445" b="4193"/>
          <a:stretch>
            <a:fillRect/>
          </a:stretch>
        </p:blipFill>
        <p:spPr bwMode="auto">
          <a:xfrm>
            <a:off x="4223553" y="1727200"/>
            <a:ext cx="4781907" cy="3565237"/>
          </a:xfrm>
          <a:prstGeom prst="rect">
            <a:avLst/>
          </a:prstGeom>
          <a:noFill/>
        </p:spPr>
      </p:pic>
      <p:pic>
        <p:nvPicPr>
          <p:cNvPr id="46084" name="Picture 4" descr="http://amad.rtpnc.epa.gov/wyat/AMET_AMAD_New/cache/DISCOVER_AQ_1km_Imperv_O3_750867_spatialplot_MtoM_Diff_Avg.png"/>
          <p:cNvPicPr>
            <a:picLocks noChangeAspect="1" noChangeArrowheads="1"/>
          </p:cNvPicPr>
          <p:nvPr/>
        </p:nvPicPr>
        <p:blipFill>
          <a:blip r:embed="rId3" cstate="print"/>
          <a:srcRect l="8948" t="8467" r="13918" b="5098"/>
          <a:stretch>
            <a:fillRect/>
          </a:stretch>
        </p:blipFill>
        <p:spPr bwMode="auto">
          <a:xfrm>
            <a:off x="240146" y="1727200"/>
            <a:ext cx="4073236" cy="3528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pPr algn="ctr"/>
            <a:r>
              <a:rPr lang="en-US" sz="2400" dirty="0" smtClean="0"/>
              <a:t>Improvements in Fine scale simulations</a:t>
            </a:r>
            <a:br>
              <a:rPr lang="en-US" sz="2400" dirty="0" smtClean="0"/>
            </a:br>
            <a:r>
              <a:rPr lang="en-US" sz="1800" b="0" dirty="0" smtClean="0"/>
              <a:t>Comparison with aircraft measurements</a:t>
            </a:r>
            <a:br>
              <a:rPr lang="en-US" sz="1800" b="0" dirty="0" smtClean="0"/>
            </a:br>
            <a:r>
              <a:rPr lang="en-US" sz="1800" b="0" dirty="0" smtClean="0"/>
              <a:t>DISCOVER-AQ; July 2, 2011</a:t>
            </a:r>
            <a:endParaRPr lang="en-US" sz="1800" b="0" dirty="0"/>
          </a:p>
        </p:txBody>
      </p:sp>
      <p:pic>
        <p:nvPicPr>
          <p:cNvPr id="4" name="Picture 3" descr="P3_O3_Jul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" y="1666875"/>
            <a:ext cx="6858000" cy="4114800"/>
          </a:xfrm>
          <a:prstGeom prst="rect">
            <a:avLst/>
          </a:prstGeom>
        </p:spPr>
      </p:pic>
      <p:pic>
        <p:nvPicPr>
          <p:cNvPr id="5" name="Picture 4" descr="martinsetal2013_mapcrop.png"/>
          <p:cNvPicPr>
            <a:picLocks noChangeAspect="1"/>
          </p:cNvPicPr>
          <p:nvPr/>
        </p:nvPicPr>
        <p:blipFill>
          <a:blip r:embed="rId3" cstate="print"/>
          <a:srcRect t="9632" r="19562"/>
          <a:stretch>
            <a:fillRect/>
          </a:stretch>
        </p:blipFill>
        <p:spPr>
          <a:xfrm>
            <a:off x="6286498" y="1352548"/>
            <a:ext cx="2707130" cy="2316313"/>
          </a:xfrm>
          <a:prstGeom prst="rect">
            <a:avLst/>
          </a:prstGeom>
        </p:spPr>
      </p:pic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609600" cy="228600"/>
          </a:xfrm>
        </p:spPr>
        <p:txBody>
          <a:bodyPr/>
          <a:lstStyle/>
          <a:p>
            <a:fld id="{33F2EF51-19DA-4114-B0F3-56D38F12BE6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7873" y="6003772"/>
            <a:ext cx="8229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Aircraft ozone measurements compare better in 1-km </a:t>
            </a:r>
            <a:r>
              <a:rPr lang="en-US" dirty="0" smtClean="0">
                <a:solidFill>
                  <a:srgbClr val="FF0000"/>
                </a:solidFill>
              </a:rPr>
              <a:t>simulation </a:t>
            </a:r>
            <a:r>
              <a:rPr lang="en-US" dirty="0" smtClean="0">
                <a:solidFill>
                  <a:srgbClr val="FF0000"/>
                </a:solidFill>
              </a:rPr>
              <a:t>than the 4-km and 12-km simulations.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\\AA.AD.EPA.GOV\ORD\RTP\USERS\K-Q\kappel\Net MyDocuments\DISCOVER_AQ\Daiwen Plots\DM8HRO3_Timeseries_WcellDistribution_1In12km (2)_Page_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8779" y="1639454"/>
            <a:ext cx="3886200" cy="5029200"/>
          </a:xfrm>
          <a:prstGeom prst="rect">
            <a:avLst/>
          </a:prstGeom>
          <a:noFill/>
        </p:spPr>
      </p:pic>
      <p:pic>
        <p:nvPicPr>
          <p:cNvPr id="102401" name="Picture 1" descr="\\AA.AD.EPA.GOV\ORD\RTP\USERS\K-Q\kappel\Net MyDocuments\DISCOVER_AQ\Daiwen Plots\DM8HRO3_Timeseries_WcellDistribution_1In12km (2)_Page_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3992" y="1641151"/>
            <a:ext cx="3886200" cy="50292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EF51-19DA-4114-B0F3-56D38F12BE6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" name="Picture 2" descr="\\AA.AD.EPA.GOV\ORD\RTP\USERS\K-Q\kappel\Net MyDocuments\DISCOVER_AQ\240251001.png"/>
          <p:cNvPicPr>
            <a:picLocks noChangeAspect="1" noChangeArrowheads="1"/>
          </p:cNvPicPr>
          <p:nvPr/>
        </p:nvPicPr>
        <p:blipFill>
          <a:blip r:embed="rId4" cstate="print"/>
          <a:srcRect r="31540" b="27396"/>
          <a:stretch>
            <a:fillRect/>
          </a:stretch>
        </p:blipFill>
        <p:spPr bwMode="auto">
          <a:xfrm>
            <a:off x="129308" y="1191516"/>
            <a:ext cx="1883603" cy="1544238"/>
          </a:xfrm>
          <a:prstGeom prst="rect">
            <a:avLst/>
          </a:prstGeom>
          <a:noFill/>
        </p:spPr>
      </p:pic>
      <p:pic>
        <p:nvPicPr>
          <p:cNvPr id="69636" name="Picture 4" descr="\\AA.AD.EPA.GOV\ORD\RTP\USERS\K-Q\kappel\Net MyDocuments\DISCOVER_AQ\100051003.png"/>
          <p:cNvPicPr>
            <a:picLocks noChangeAspect="1" noChangeArrowheads="1"/>
          </p:cNvPicPr>
          <p:nvPr/>
        </p:nvPicPr>
        <p:blipFill>
          <a:blip r:embed="rId5" cstate="print"/>
          <a:srcRect r="31726" b="27621"/>
          <a:stretch>
            <a:fillRect/>
          </a:stretch>
        </p:blipFill>
        <p:spPr bwMode="auto">
          <a:xfrm>
            <a:off x="7050617" y="166259"/>
            <a:ext cx="1878485" cy="153945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828800" y="193964"/>
            <a:ext cx="5014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192BF"/>
                </a:solidFill>
              </a:rPr>
              <a:t>Does finer resolution enable better </a:t>
            </a:r>
          </a:p>
          <a:p>
            <a:r>
              <a:rPr lang="en-US" sz="2400" dirty="0" smtClean="0">
                <a:solidFill>
                  <a:srgbClr val="0192BF"/>
                </a:solidFill>
              </a:rPr>
              <a:t>representation of spatial variability?</a:t>
            </a:r>
            <a:endParaRPr lang="en-US" sz="2400" dirty="0">
              <a:solidFill>
                <a:srgbClr val="0192B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1309" y="1828510"/>
            <a:ext cx="29279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DM8HR 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– Site 240251001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721934" y="1823892"/>
            <a:ext cx="29279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DM8HR 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– Site 100051003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47781" y="2826326"/>
            <a:ext cx="15794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red box plots represent the distribution of 1-km values (144 total) that reside within the same 12-km grid cell.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93964" y="4978400"/>
            <a:ext cx="1773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1-km - red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4-km - blue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12-km - green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8" y="1121296"/>
            <a:ext cx="8386762" cy="304800"/>
          </a:xfrm>
        </p:spPr>
        <p:txBody>
          <a:bodyPr/>
          <a:lstStyle/>
          <a:p>
            <a:r>
              <a:rPr lang="en-US" sz="3200" dirty="0" smtClean="0"/>
              <a:t>Reasons for High-Resolution Met/AQ Modeling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237" y="1578496"/>
            <a:ext cx="8091487" cy="445381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Many AQ problems have primary or near-source components</a:t>
            </a:r>
          </a:p>
          <a:p>
            <a:pPr lvl="1"/>
            <a:r>
              <a:rPr lang="en-US" dirty="0" smtClean="0"/>
              <a:t>primary particulate emissions are major contributors to PM</a:t>
            </a:r>
            <a:r>
              <a:rPr lang="en-US" baseline="-25000" dirty="0" smtClean="0"/>
              <a:t>2.5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representation of near source gradients</a:t>
            </a:r>
          </a:p>
          <a:p>
            <a:pPr lvl="1"/>
            <a:r>
              <a:rPr lang="en-US" dirty="0" smtClean="0"/>
              <a:t>exposure risk depends on proximity to sources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Complex terrain, coastlines and cities require high-resolution modeling to</a:t>
            </a:r>
          </a:p>
          <a:p>
            <a:pPr lvl="1"/>
            <a:r>
              <a:rPr lang="en-US" dirty="0" smtClean="0"/>
              <a:t>represent local wind fields, PBL structure, etc.</a:t>
            </a:r>
          </a:p>
          <a:p>
            <a:pPr lvl="1"/>
            <a:r>
              <a:rPr lang="en-US" dirty="0" smtClean="0"/>
              <a:t>represent urban effects</a:t>
            </a:r>
          </a:p>
          <a:p>
            <a:pPr marL="168275" lvl="1" indent="-168275">
              <a:spcBef>
                <a:spcPts val="1200"/>
              </a:spcBef>
              <a:buSzPct val="90000"/>
              <a:buFont typeface="Times" pitchFamily="18" charset="0"/>
              <a:buChar char="•"/>
            </a:pPr>
            <a:r>
              <a:rPr lang="en-US" dirty="0" smtClean="0"/>
              <a:t>Point and line source emission distributions are sub-grid at any scale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artificial dilution of primary pollutants due to instantaneous mixing of emissions into large grid-volumes  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subsequent impacts on near-source chemistry and predictions of secondary pollutants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E71A4-416C-494D-B1AC-95A9DAA293B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2EF51-19DA-4114-B0F3-56D38F12BE6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929" y="1939622"/>
            <a:ext cx="4283442" cy="352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0982" y="1523987"/>
            <a:ext cx="4293018" cy="427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8613" y="1440873"/>
            <a:ext cx="4433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Average Diurnal Cycle of Obs/Mod Correlations (R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) Across Space for 69 AQS O3 Monitors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9088" y="230908"/>
            <a:ext cx="7047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192BF"/>
                </a:solidFill>
              </a:rPr>
              <a:t>Correlation and Variability at Fine Scales</a:t>
            </a:r>
            <a:endParaRPr lang="en-US" sz="2800" dirty="0">
              <a:solidFill>
                <a:srgbClr val="0192B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138252" y="3476775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Correlation Coefficient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201106" y="5481904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Hour of Day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07873" y="6003772"/>
            <a:ext cx="8229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Diurnal correlation of ozone and energy spectrum (variability) are better in the 1-km and 4-km simulations than the 12-km simulation.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772400" cy="304800"/>
          </a:xfrm>
        </p:spPr>
        <p:txBody>
          <a:bodyPr/>
          <a:lstStyle/>
          <a:p>
            <a:r>
              <a:rPr lang="en-US" dirty="0" smtClean="0"/>
              <a:t>Conclusions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8203581" cy="451438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Recycling model output as background for 2</a:t>
            </a:r>
            <a:r>
              <a:rPr lang="en-US" baseline="30000" dirty="0" smtClean="0"/>
              <a:t>nd</a:t>
            </a:r>
            <a:r>
              <a:rPr lang="en-US" dirty="0" smtClean="0"/>
              <a:t> analysis greatly improves representation of high resolution features</a:t>
            </a:r>
          </a:p>
          <a:p>
            <a:pPr lvl="1"/>
            <a:r>
              <a:rPr lang="en-US" dirty="0" smtClean="0"/>
              <a:t> significantly improves overall model performance at fine-scales</a:t>
            </a:r>
          </a:p>
          <a:p>
            <a:r>
              <a:rPr lang="en-US" dirty="0" smtClean="0"/>
              <a:t>Urban parameterization improves characterization of the boundary layer</a:t>
            </a:r>
          </a:p>
          <a:p>
            <a:pPr lvl="1"/>
            <a:r>
              <a:rPr lang="en-US" dirty="0" smtClean="0"/>
              <a:t> results in improved model performance for O</a:t>
            </a:r>
            <a:r>
              <a:rPr lang="en-US" baseline="-25000" dirty="0" smtClean="0"/>
              <a:t>3</a:t>
            </a:r>
            <a:r>
              <a:rPr lang="en-US" dirty="0" smtClean="0"/>
              <a:t> in the late afternoon and overnight</a:t>
            </a:r>
            <a:endParaRPr lang="en-US" baseline="-25000" dirty="0" smtClean="0"/>
          </a:p>
          <a:p>
            <a:r>
              <a:rPr lang="en-US" dirty="0" smtClean="0"/>
              <a:t>Use of high-resolution SST data provides a much better representation of the marine boundary layer</a:t>
            </a:r>
          </a:p>
          <a:p>
            <a:pPr lvl="1"/>
            <a:r>
              <a:rPr lang="en-US" dirty="0" smtClean="0"/>
              <a:t>improves model performance of T, q, WS and WD</a:t>
            </a:r>
          </a:p>
          <a:p>
            <a:r>
              <a:rPr lang="en-US" dirty="0" smtClean="0"/>
              <a:t>Improved model performance at the 4-km and 1-km model grid resolutions versus coarser 12-km grid resolution</a:t>
            </a:r>
          </a:p>
          <a:p>
            <a:r>
              <a:rPr lang="en-US" dirty="0" smtClean="0"/>
              <a:t>Coupled two-way WRF-CMAQ can accurately simulate the meteorological and air quality measurements at the urban-scale </a:t>
            </a:r>
          </a:p>
          <a:p>
            <a:pPr lvl="1"/>
            <a:r>
              <a:rPr lang="en-US" dirty="0" smtClean="0"/>
              <a:t>Combined analysis of surface ozone and wind fields demonstrates that the 1-km WRF-CMAQ model simulations can represent terrain, coastal, and urban effects that cannot be resolved by coarser grid model simulations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39D3B-40E3-40EF-99EA-BE140C76E94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772400" cy="304800"/>
          </a:xfrm>
        </p:spPr>
        <p:txBody>
          <a:bodyPr/>
          <a:lstStyle/>
          <a:p>
            <a:r>
              <a:rPr lang="en-US" dirty="0" smtClean="0"/>
              <a:t>Future Work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8203581" cy="451438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Re-run WRF-CMAQ 12-, 4- and 1-km domains using latest inputs:</a:t>
            </a:r>
          </a:p>
          <a:p>
            <a:pPr lvl="1"/>
            <a:r>
              <a:rPr lang="en-US" dirty="0" smtClean="0"/>
              <a:t> 2011 NEI</a:t>
            </a:r>
          </a:p>
          <a:p>
            <a:pPr lvl="1"/>
            <a:r>
              <a:rPr lang="en-US" dirty="0" smtClean="0"/>
              <a:t> 2011 MOVES</a:t>
            </a:r>
          </a:p>
          <a:p>
            <a:pPr lvl="1"/>
            <a:r>
              <a:rPr lang="en-US" dirty="0" smtClean="0"/>
              <a:t> Use 1-km GHRSST for all three domains</a:t>
            </a:r>
          </a:p>
          <a:p>
            <a:pPr lvl="1"/>
            <a:r>
              <a:rPr lang="en-US" dirty="0" smtClean="0"/>
              <a:t> Model code fixes for lightning NO</a:t>
            </a:r>
            <a:r>
              <a:rPr lang="en-US" baseline="-25000" dirty="0" smtClean="0"/>
              <a:t>X</a:t>
            </a:r>
            <a:r>
              <a:rPr lang="en-US" dirty="0" smtClean="0"/>
              <a:t> and trigger 2 option</a:t>
            </a:r>
          </a:p>
          <a:p>
            <a:r>
              <a:rPr lang="en-US" dirty="0" smtClean="0"/>
              <a:t>Perform intensive operational evaluation of the new results using the unique DISCOVER-AQ data available</a:t>
            </a:r>
          </a:p>
          <a:p>
            <a:r>
              <a:rPr lang="en-US" dirty="0" smtClean="0"/>
              <a:t>Likely perform other simulations to test additional model improvements</a:t>
            </a:r>
          </a:p>
          <a:p>
            <a:pPr lvl="1"/>
            <a:r>
              <a:rPr lang="en-US" dirty="0" smtClean="0"/>
              <a:t>Direct FDDA at fine-scales for example</a:t>
            </a:r>
          </a:p>
          <a:p>
            <a:r>
              <a:rPr lang="en-US" dirty="0" smtClean="0"/>
              <a:t>Upcoming presentations on DISCOVER-AQ:</a:t>
            </a:r>
          </a:p>
          <a:p>
            <a:pPr lvl="1"/>
            <a:r>
              <a:rPr lang="en-US" dirty="0" smtClean="0"/>
              <a:t> AGU Conference (hopefully present results using 2011 emissions)</a:t>
            </a:r>
          </a:p>
          <a:p>
            <a:pPr lvl="1"/>
            <a:r>
              <a:rPr lang="en-US" dirty="0" smtClean="0"/>
              <a:t>2014 AMS Conference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39D3B-40E3-40EF-99EA-BE140C76E94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941" y="1216830"/>
            <a:ext cx="8135279" cy="304800"/>
          </a:xfrm>
        </p:spPr>
        <p:txBody>
          <a:bodyPr/>
          <a:lstStyle/>
          <a:p>
            <a:r>
              <a:rPr lang="en-US" dirty="0" smtClean="0"/>
              <a:t>New approaches applied (in WRF)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703" y="1742268"/>
            <a:ext cx="8168397" cy="3778250"/>
          </a:xfrm>
        </p:spPr>
        <p:txBody>
          <a:bodyPr/>
          <a:lstStyle/>
          <a:p>
            <a:r>
              <a:rPr lang="en-US" sz="1800" b="1" dirty="0" smtClean="0"/>
              <a:t>1. High-resolution data assimilation</a:t>
            </a:r>
          </a:p>
          <a:p>
            <a:pPr lvl="1"/>
            <a:r>
              <a:rPr lang="en-US" sz="1800" dirty="0" smtClean="0"/>
              <a:t>Coarse grid analyses and observation data do not have sufficient resolution for high-resolution modeling </a:t>
            </a:r>
          </a:p>
          <a:p>
            <a:pPr lvl="1"/>
            <a:r>
              <a:rPr lang="en-US" sz="1800" dirty="0" smtClean="0"/>
              <a:t>Applied an iterative processing of the WRF output to improve high-resolution surface analysis fields</a:t>
            </a:r>
          </a:p>
          <a:p>
            <a:r>
              <a:rPr lang="en-US" sz="1800" b="1" dirty="0" smtClean="0"/>
              <a:t>2. Improved representation of the urban environment</a:t>
            </a:r>
          </a:p>
          <a:p>
            <a:pPr lvl="1"/>
            <a:r>
              <a:rPr lang="en-US" sz="1800" dirty="0" smtClean="0"/>
              <a:t> Use of high-resolution impervious surface and canopy fraction data</a:t>
            </a:r>
          </a:p>
          <a:p>
            <a:pPr lvl="1"/>
            <a:r>
              <a:rPr lang="en-US" sz="1800" dirty="0" smtClean="0"/>
              <a:t> Adjust model parameters to better represent urban environments</a:t>
            </a:r>
          </a:p>
          <a:p>
            <a:r>
              <a:rPr lang="en-US" sz="1800" b="1" dirty="0" smtClean="0"/>
              <a:t>3. Assimilate high-resolution sea-surface temperature data</a:t>
            </a:r>
          </a:p>
          <a:p>
            <a:pPr lvl="1"/>
            <a:r>
              <a:rPr lang="en-US" sz="1800" dirty="0" smtClean="0"/>
              <a:t> Improve representation of marine environment using a satellite derived high-resolution (1-km) sea-surface temperature dataset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E71A4-416C-494D-B1AC-95A9DAA293B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942" y="1216830"/>
            <a:ext cx="7772400" cy="304800"/>
          </a:xfrm>
        </p:spPr>
        <p:txBody>
          <a:bodyPr/>
          <a:lstStyle/>
          <a:p>
            <a:r>
              <a:rPr lang="en-US" dirty="0" smtClean="0"/>
              <a:t>1. High-Resolution Data Assimilation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703" y="1742268"/>
            <a:ext cx="8168397" cy="3778250"/>
          </a:xfrm>
        </p:spPr>
        <p:txBody>
          <a:bodyPr/>
          <a:lstStyle/>
          <a:p>
            <a:r>
              <a:rPr lang="en-US" dirty="0" smtClean="0"/>
              <a:t>Basic problem: data too sparse, especially upper air</a:t>
            </a:r>
          </a:p>
          <a:p>
            <a:r>
              <a:rPr lang="en-US" dirty="0" smtClean="0"/>
              <a:t>Surface obs are more dense, including </a:t>
            </a:r>
            <a:r>
              <a:rPr lang="en-US" dirty="0" err="1" smtClean="0"/>
              <a:t>mesonets</a:t>
            </a:r>
            <a:r>
              <a:rPr lang="en-US" dirty="0" smtClean="0"/>
              <a:t> in some areas, but atmospheric nudging in PBL is not desirable</a:t>
            </a:r>
          </a:p>
          <a:p>
            <a:r>
              <a:rPr lang="en-US" dirty="0" smtClean="0"/>
              <a:t>Solution: Assimilate surface and other obs data (precip, sat) into land surface parameters (e.g. soil moisture, soil temperature)</a:t>
            </a:r>
          </a:p>
          <a:p>
            <a:pPr lvl="1"/>
            <a:r>
              <a:rPr lang="en-US" dirty="0" smtClean="0"/>
              <a:t>HRLDAS (Noah LSM)</a:t>
            </a:r>
          </a:p>
          <a:p>
            <a:pPr lvl="1"/>
            <a:r>
              <a:rPr lang="en-US" dirty="0" smtClean="0"/>
              <a:t>Indirect soil nudging (PX LSM)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E71A4-416C-494D-B1AC-95A9DAA293B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70969" y="351018"/>
            <a:ext cx="6602443" cy="304800"/>
          </a:xfrm>
        </p:spPr>
        <p:txBody>
          <a:bodyPr/>
          <a:lstStyle/>
          <a:p>
            <a:r>
              <a:rPr lang="en-US" dirty="0" smtClean="0"/>
              <a:t>High-resolution data assimilation for soil nudging</a:t>
            </a:r>
          </a:p>
        </p:txBody>
      </p:sp>
      <p:sp>
        <p:nvSpPr>
          <p:cNvPr id="35842" name="Oval 5"/>
          <p:cNvSpPr>
            <a:spLocks noChangeArrowheads="1"/>
          </p:cNvSpPr>
          <p:nvPr/>
        </p:nvSpPr>
        <p:spPr bwMode="auto">
          <a:xfrm>
            <a:off x="2700598" y="1187450"/>
            <a:ext cx="2589213" cy="850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12km </a:t>
            </a:r>
            <a:r>
              <a:rPr lang="en-US" sz="2000" dirty="0"/>
              <a:t>Met analysis</a:t>
            </a:r>
          </a:p>
          <a:p>
            <a:pPr algn="ctr"/>
            <a:r>
              <a:rPr lang="en-US" sz="2000" dirty="0"/>
              <a:t>(NAM)</a:t>
            </a:r>
          </a:p>
        </p:txBody>
      </p:sp>
      <p:sp>
        <p:nvSpPr>
          <p:cNvPr id="35843" name="AutoShape 8"/>
          <p:cNvSpPr>
            <a:spLocks noChangeArrowheads="1"/>
          </p:cNvSpPr>
          <p:nvPr/>
        </p:nvSpPr>
        <p:spPr bwMode="auto">
          <a:xfrm>
            <a:off x="3029211" y="2306638"/>
            <a:ext cx="1920875" cy="669925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OBSGRID</a:t>
            </a:r>
          </a:p>
        </p:txBody>
      </p:sp>
      <p:sp>
        <p:nvSpPr>
          <p:cNvPr id="35844" name="Rectangle 10"/>
          <p:cNvSpPr>
            <a:spLocks noChangeArrowheads="1"/>
          </p:cNvSpPr>
          <p:nvPr/>
        </p:nvSpPr>
        <p:spPr bwMode="auto">
          <a:xfrm>
            <a:off x="436728" y="2320925"/>
            <a:ext cx="2156346" cy="644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Obs Data</a:t>
            </a:r>
          </a:p>
          <a:p>
            <a:pPr algn="ctr"/>
            <a:r>
              <a:rPr lang="en-US" sz="2000" dirty="0"/>
              <a:t>Including </a:t>
            </a:r>
            <a:r>
              <a:rPr lang="en-US" sz="2000" dirty="0" err="1"/>
              <a:t>mesonet</a:t>
            </a:r>
            <a:endParaRPr lang="en-US" sz="2000" dirty="0"/>
          </a:p>
        </p:txBody>
      </p:sp>
      <p:sp>
        <p:nvSpPr>
          <p:cNvPr id="35845" name="Oval 12"/>
          <p:cNvSpPr>
            <a:spLocks noChangeArrowheads="1"/>
          </p:cNvSpPr>
          <p:nvPr/>
        </p:nvSpPr>
        <p:spPr bwMode="auto">
          <a:xfrm>
            <a:off x="2784736" y="3195638"/>
            <a:ext cx="2405062" cy="796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WRF analysis</a:t>
            </a:r>
          </a:p>
          <a:p>
            <a:pPr algn="ctr"/>
            <a:r>
              <a:rPr lang="en-US" sz="2000"/>
              <a:t>(1km)</a:t>
            </a:r>
          </a:p>
        </p:txBody>
      </p:sp>
      <p:sp>
        <p:nvSpPr>
          <p:cNvPr id="35846" name="AutoShape 14"/>
          <p:cNvSpPr>
            <a:spLocks noChangeArrowheads="1"/>
          </p:cNvSpPr>
          <p:nvPr/>
        </p:nvSpPr>
        <p:spPr bwMode="auto">
          <a:xfrm>
            <a:off x="3029851" y="4260850"/>
            <a:ext cx="1920875" cy="669925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1km WRF</a:t>
            </a:r>
          </a:p>
        </p:txBody>
      </p:sp>
      <p:sp>
        <p:nvSpPr>
          <p:cNvPr id="35847" name="Oval 16"/>
          <p:cNvSpPr>
            <a:spLocks noChangeArrowheads="1"/>
          </p:cNvSpPr>
          <p:nvPr/>
        </p:nvSpPr>
        <p:spPr bwMode="auto">
          <a:xfrm>
            <a:off x="2786964" y="5230813"/>
            <a:ext cx="2405062" cy="796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WRF output</a:t>
            </a:r>
          </a:p>
          <a:p>
            <a:pPr algn="ctr"/>
            <a:r>
              <a:rPr lang="en-US" sz="2000"/>
              <a:t>(1km)</a:t>
            </a:r>
          </a:p>
        </p:txBody>
      </p:sp>
      <p:cxnSp>
        <p:nvCxnSpPr>
          <p:cNvPr id="35848" name="AutoShape 18"/>
          <p:cNvCxnSpPr>
            <a:cxnSpLocks noChangeShapeType="1"/>
            <a:stCxn id="35842" idx="4"/>
            <a:endCxn id="35843" idx="0"/>
          </p:cNvCxnSpPr>
          <p:nvPr/>
        </p:nvCxnSpPr>
        <p:spPr bwMode="auto">
          <a:xfrm flipH="1">
            <a:off x="3989648" y="2038350"/>
            <a:ext cx="6350" cy="2682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35849" name="AutoShape 19"/>
          <p:cNvCxnSpPr>
            <a:cxnSpLocks noChangeShapeType="1"/>
            <a:stCxn id="35843" idx="2"/>
            <a:endCxn id="35845" idx="0"/>
          </p:cNvCxnSpPr>
          <p:nvPr/>
        </p:nvCxnSpPr>
        <p:spPr bwMode="auto">
          <a:xfrm flipH="1">
            <a:off x="3988061" y="2976563"/>
            <a:ext cx="1587" cy="219075"/>
          </a:xfrm>
          <a:prstGeom prst="straightConnector1">
            <a:avLst/>
          </a:prstGeom>
          <a:noFill/>
          <a:ln w="38100">
            <a:solidFill>
              <a:srgbClr val="0085C8"/>
            </a:solidFill>
            <a:round/>
            <a:headEnd/>
            <a:tailEnd type="triangle" w="lg" len="med"/>
          </a:ln>
        </p:spPr>
      </p:cxnSp>
      <p:cxnSp>
        <p:nvCxnSpPr>
          <p:cNvPr id="35850" name="AutoShape 20"/>
          <p:cNvCxnSpPr>
            <a:cxnSpLocks noChangeShapeType="1"/>
            <a:stCxn id="35845" idx="4"/>
            <a:endCxn id="35846" idx="0"/>
          </p:cNvCxnSpPr>
          <p:nvPr/>
        </p:nvCxnSpPr>
        <p:spPr bwMode="auto">
          <a:xfrm>
            <a:off x="3987267" y="3992563"/>
            <a:ext cx="3022" cy="268287"/>
          </a:xfrm>
          <a:prstGeom prst="straightConnector1">
            <a:avLst/>
          </a:prstGeom>
          <a:noFill/>
          <a:ln w="38100">
            <a:solidFill>
              <a:srgbClr val="0085C8"/>
            </a:solidFill>
            <a:round/>
            <a:headEnd/>
            <a:tailEnd type="triangle" w="lg" len="med"/>
          </a:ln>
        </p:spPr>
      </p:cxnSp>
      <p:cxnSp>
        <p:nvCxnSpPr>
          <p:cNvPr id="35851" name="AutoShape 21"/>
          <p:cNvCxnSpPr>
            <a:cxnSpLocks noChangeShapeType="1"/>
            <a:stCxn id="35846" idx="2"/>
            <a:endCxn id="35846" idx="2"/>
          </p:cNvCxnSpPr>
          <p:nvPr/>
        </p:nvCxnSpPr>
        <p:spPr bwMode="auto">
          <a:xfrm>
            <a:off x="3990289" y="493077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5852" name="AutoShape 22"/>
          <p:cNvCxnSpPr>
            <a:cxnSpLocks noChangeShapeType="1"/>
            <a:stCxn id="35846" idx="2"/>
            <a:endCxn id="35847" idx="0"/>
          </p:cNvCxnSpPr>
          <p:nvPr/>
        </p:nvCxnSpPr>
        <p:spPr bwMode="auto">
          <a:xfrm flipH="1">
            <a:off x="3989495" y="4930775"/>
            <a:ext cx="794" cy="300038"/>
          </a:xfrm>
          <a:prstGeom prst="straightConnector1">
            <a:avLst/>
          </a:prstGeom>
          <a:noFill/>
          <a:ln w="38100">
            <a:solidFill>
              <a:srgbClr val="0085C8"/>
            </a:solidFill>
            <a:round/>
            <a:headEnd/>
            <a:tailEnd type="triangle" w="lg" len="med"/>
          </a:ln>
        </p:spPr>
      </p:cxnSp>
      <p:cxnSp>
        <p:nvCxnSpPr>
          <p:cNvPr id="35853" name="AutoShape 23"/>
          <p:cNvCxnSpPr>
            <a:cxnSpLocks noChangeShapeType="1"/>
            <a:stCxn id="35844" idx="3"/>
            <a:endCxn id="35843" idx="1"/>
          </p:cNvCxnSpPr>
          <p:nvPr/>
        </p:nvCxnSpPr>
        <p:spPr bwMode="auto">
          <a:xfrm flipV="1">
            <a:off x="2593074" y="2641601"/>
            <a:ext cx="436137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35854" name="AutoShape 24"/>
          <p:cNvCxnSpPr>
            <a:cxnSpLocks noChangeShapeType="1"/>
            <a:stCxn id="35847" idx="6"/>
            <a:endCxn id="35843" idx="3"/>
          </p:cNvCxnSpPr>
          <p:nvPr/>
        </p:nvCxnSpPr>
        <p:spPr bwMode="auto">
          <a:xfrm flipH="1" flipV="1">
            <a:off x="4950086" y="2641601"/>
            <a:ext cx="241940" cy="2987675"/>
          </a:xfrm>
          <a:prstGeom prst="bentConnector3">
            <a:avLst>
              <a:gd name="adj1" fmla="val -94486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lg" len="med"/>
          </a:ln>
        </p:spPr>
      </p:cxnSp>
      <p:sp>
        <p:nvSpPr>
          <p:cNvPr id="35855" name="Text Box 26"/>
          <p:cNvSpPr txBox="1">
            <a:spLocks noChangeArrowheads="1"/>
          </p:cNvSpPr>
          <p:nvPr/>
        </p:nvSpPr>
        <p:spPr bwMode="auto">
          <a:xfrm>
            <a:off x="5951798" y="3790950"/>
            <a:ext cx="31115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>
                <a:solidFill>
                  <a:srgbClr val="FF0000"/>
                </a:solidFill>
              </a:rPr>
              <a:t>Initial WRF output is recycled back to OBSGRID as new background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FF0000"/>
                </a:solidFill>
              </a:rPr>
              <a:t>Mesonet adds high density obs data</a:t>
            </a:r>
          </a:p>
        </p:txBody>
      </p:sp>
      <p:sp>
        <p:nvSpPr>
          <p:cNvPr id="35856" name="Text Box 29"/>
          <p:cNvSpPr txBox="1">
            <a:spLocks noChangeArrowheads="1"/>
          </p:cNvSpPr>
          <p:nvPr/>
        </p:nvSpPr>
        <p:spPr bwMode="auto">
          <a:xfrm>
            <a:off x="5900998" y="1484313"/>
            <a:ext cx="3124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The PX LSM uses T-2m and RH-2m analyses for indirect soil moisture and deep soil temperature nudging</a:t>
            </a:r>
          </a:p>
        </p:txBody>
      </p:sp>
      <p:sp>
        <p:nvSpPr>
          <p:cNvPr id="35857" name="AutoShape 30"/>
          <p:cNvSpPr>
            <a:spLocks noChangeArrowheads="1"/>
          </p:cNvSpPr>
          <p:nvPr/>
        </p:nvSpPr>
        <p:spPr bwMode="auto">
          <a:xfrm>
            <a:off x="163773" y="4032250"/>
            <a:ext cx="2497540" cy="887413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1km WRF/CMAQ</a:t>
            </a:r>
          </a:p>
        </p:txBody>
      </p:sp>
      <p:sp>
        <p:nvSpPr>
          <p:cNvPr id="35858" name="Oval 31"/>
          <p:cNvSpPr>
            <a:spLocks noChangeArrowheads="1"/>
          </p:cNvSpPr>
          <p:nvPr/>
        </p:nvSpPr>
        <p:spPr bwMode="auto">
          <a:xfrm>
            <a:off x="163773" y="5249863"/>
            <a:ext cx="2497540" cy="796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WRF and CMAQ</a:t>
            </a:r>
          </a:p>
          <a:p>
            <a:pPr algn="ctr"/>
            <a:r>
              <a:rPr lang="en-US" sz="2000" dirty="0" smtClean="0"/>
              <a:t>Output (</a:t>
            </a:r>
            <a:r>
              <a:rPr lang="en-US" sz="2000" dirty="0"/>
              <a:t>1km)</a:t>
            </a:r>
          </a:p>
        </p:txBody>
      </p:sp>
      <p:cxnSp>
        <p:nvCxnSpPr>
          <p:cNvPr id="35859" name="AutoShape 33"/>
          <p:cNvCxnSpPr>
            <a:cxnSpLocks noChangeShapeType="1"/>
            <a:stCxn id="35845" idx="2"/>
            <a:endCxn id="35857" idx="0"/>
          </p:cNvCxnSpPr>
          <p:nvPr/>
        </p:nvCxnSpPr>
        <p:spPr bwMode="auto">
          <a:xfrm rot="10800000" flipV="1">
            <a:off x="1412544" y="3594100"/>
            <a:ext cx="1372193" cy="438149"/>
          </a:xfrm>
          <a:prstGeom prst="bentConnector2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lg" len="med"/>
          </a:ln>
        </p:spPr>
      </p:cxnSp>
      <p:cxnSp>
        <p:nvCxnSpPr>
          <p:cNvPr id="35860" name="AutoShape 34"/>
          <p:cNvCxnSpPr>
            <a:cxnSpLocks noChangeShapeType="1"/>
            <a:stCxn id="35857" idx="2"/>
            <a:endCxn id="35858" idx="0"/>
          </p:cNvCxnSpPr>
          <p:nvPr/>
        </p:nvCxnSpPr>
        <p:spPr bwMode="auto">
          <a:xfrm>
            <a:off x="1412543" y="4919663"/>
            <a:ext cx="0" cy="3302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</p:cxnSp>
      <p:sp>
        <p:nvSpPr>
          <p:cNvPr id="22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E71A4-416C-494D-B1AC-95A9DAA293B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97" y="1134944"/>
            <a:ext cx="8761444" cy="304800"/>
          </a:xfrm>
        </p:spPr>
        <p:txBody>
          <a:bodyPr/>
          <a:lstStyle/>
          <a:p>
            <a:r>
              <a:rPr lang="en-US" dirty="0" smtClean="0"/>
              <a:t>Comparison of T-2m analyses for soil nudging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E71A4-416C-494D-B1AC-95A9DAA293B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0803" y="2247472"/>
            <a:ext cx="2833688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642" y="2257579"/>
            <a:ext cx="2819400" cy="310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9878" y="1772298"/>
            <a:ext cx="382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Analysis with NAM 12-km Background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385054" y="1768096"/>
            <a:ext cx="4977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Analysis with Iterative 1-km WRF as Background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36979" y="5677468"/>
            <a:ext cx="793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Without sufficient resolution data assimilation may do more harm than good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4"/>
          <p:cNvSpPr>
            <a:spLocks noGrp="1"/>
          </p:cNvSpPr>
          <p:nvPr>
            <p:ph type="title"/>
          </p:nvPr>
        </p:nvSpPr>
        <p:spPr>
          <a:xfrm>
            <a:off x="2027238" y="561975"/>
            <a:ext cx="7772400" cy="304800"/>
          </a:xfrm>
        </p:spPr>
        <p:txBody>
          <a:bodyPr/>
          <a:lstStyle/>
          <a:p>
            <a:r>
              <a:rPr lang="en-US" dirty="0" smtClean="0"/>
              <a:t>Temperature evaluation - July 1-31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A7321-0305-4959-84D6-A23393481E73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5707081" y="4017799"/>
            <a:ext cx="314125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Arial" charset="0"/>
              </a:rPr>
              <a:t> Iterative analysis reduces error mostly at night and afternoon with large bias reductions at night</a:t>
            </a:r>
          </a:p>
          <a:p>
            <a:pPr>
              <a:buFont typeface="Wingdings" pitchFamily="2" charset="2"/>
              <a:buChar char="Ø"/>
            </a:pPr>
            <a:endParaRPr lang="en-US" sz="1800" dirty="0"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Arial" charset="0"/>
              </a:rPr>
              <a:t> Before iterative technique 1-km run was much worse than 4-km run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82351"/>
            <a:ext cx="5688420" cy="31756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29040"/>
            <a:ext cx="5688419" cy="313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82502" y="310470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RMSE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25033" y="601802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Bias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541174" y="1184988"/>
            <a:ext cx="2062067" cy="2323323"/>
          </a:xfrm>
          <a:prstGeom prst="rect">
            <a:avLst/>
          </a:prstGeom>
          <a:solidFill>
            <a:schemeClr val="bg1">
              <a:lumMod val="65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53615" y="4071257"/>
            <a:ext cx="2062067" cy="2323323"/>
          </a:xfrm>
          <a:prstGeom prst="rect">
            <a:avLst/>
          </a:prstGeom>
          <a:solidFill>
            <a:schemeClr val="bg1">
              <a:lumMod val="65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0334" y="1604864"/>
            <a:ext cx="32750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4km base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4-km w/ iterative analysis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1-km base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1-km w/ iterative analysis</a:t>
            </a:r>
          </a:p>
          <a:p>
            <a:r>
              <a:rPr lang="en-US" dirty="0" smtClean="0">
                <a:solidFill>
                  <a:srgbClr val="862A82"/>
                </a:solidFill>
              </a:rPr>
              <a:t>1-km w/ hi-res SST (ignore)</a:t>
            </a:r>
            <a:endParaRPr lang="en-US" dirty="0">
              <a:solidFill>
                <a:srgbClr val="862A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645" y="432850"/>
            <a:ext cx="6016006" cy="339013"/>
          </a:xfrm>
        </p:spPr>
        <p:txBody>
          <a:bodyPr/>
          <a:lstStyle/>
          <a:p>
            <a:r>
              <a:rPr lang="en-US" dirty="0" smtClean="0"/>
              <a:t>Effects of iterative analysis for soil nudging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E71A4-416C-494D-B1AC-95A9DAA293B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57" y="1737968"/>
            <a:ext cx="3584448" cy="421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0155" y="1746807"/>
            <a:ext cx="3596640" cy="421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3847" y="2145542"/>
            <a:ext cx="710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T-2m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3386" y="214909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</a:t>
            </a:r>
            <a:r>
              <a:rPr lang="en-US" baseline="-25000" dirty="0" smtClean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-2m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533" y="1845006"/>
            <a:ext cx="1925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RMSE Change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97129" y="1867610"/>
            <a:ext cx="1925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RMSE Change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6505" y="6020936"/>
            <a:ext cx="434681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RMSE reduced at 78% sites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Bias reduced at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65% </a:t>
            </a:r>
            <a:r>
              <a:rPr lang="en-US" dirty="0" smtClean="0">
                <a:solidFill>
                  <a:srgbClr val="FF0000"/>
                </a:solidFill>
              </a:rPr>
              <a:t>sites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97186" y="5995915"/>
            <a:ext cx="386914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RMSE reduced at 72% sites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Bias reduced at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57% </a:t>
            </a:r>
            <a:r>
              <a:rPr lang="en-US" dirty="0" smtClean="0">
                <a:solidFill>
                  <a:srgbClr val="FF0000"/>
                </a:solidFill>
              </a:rPr>
              <a:t>sites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133" y="1248365"/>
            <a:ext cx="6553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RMSE Change = RMSE </a:t>
            </a:r>
            <a:r>
              <a:rPr lang="en-US" baseline="-25000" dirty="0" smtClean="0">
                <a:solidFill>
                  <a:srgbClr val="FF0000"/>
                </a:solidFill>
              </a:rPr>
              <a:t>(Iterative analysis run) </a:t>
            </a:r>
            <a:r>
              <a:rPr lang="en-US" dirty="0" smtClean="0">
                <a:solidFill>
                  <a:srgbClr val="FF0000"/>
                </a:solidFill>
              </a:rPr>
              <a:t>– RMSE </a:t>
            </a:r>
            <a:r>
              <a:rPr lang="en-US" baseline="-25000" dirty="0" smtClean="0">
                <a:solidFill>
                  <a:srgbClr val="FF0000"/>
                </a:solidFill>
              </a:rPr>
              <a:t>(base analysis run)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953164" y="4163300"/>
            <a:ext cx="650439" cy="1942594"/>
            <a:chOff x="3962400" y="4209480"/>
            <a:chExt cx="650439" cy="1942594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3962400" y="5200073"/>
              <a:ext cx="48029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V="1">
              <a:off x="4174836" y="4405745"/>
              <a:ext cx="0" cy="8035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4174836" y="5200073"/>
              <a:ext cx="0" cy="7573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 rot="16200000">
              <a:off x="3901030" y="4507318"/>
              <a:ext cx="9957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/>
                <a:t>Reduction in </a:t>
              </a:r>
            </a:p>
            <a:p>
              <a:pPr algn="ctr"/>
              <a:r>
                <a:rPr lang="en-US" sz="1000" b="1" dirty="0" smtClean="0"/>
                <a:t>Error</a:t>
              </a:r>
              <a:endParaRPr lang="en-US" sz="10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3970194" y="5509430"/>
              <a:ext cx="8851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/>
                <a:t>Increase in </a:t>
              </a:r>
            </a:p>
            <a:p>
              <a:pPr algn="ctr"/>
              <a:r>
                <a:rPr lang="en-US" sz="1000" b="1" dirty="0" smtClean="0"/>
                <a:t>Error</a:t>
              </a:r>
              <a:endParaRPr lang="en-US" sz="1000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493561" y="4075555"/>
            <a:ext cx="650439" cy="1942594"/>
            <a:chOff x="3962400" y="4209480"/>
            <a:chExt cx="650439" cy="1942594"/>
          </a:xfrm>
        </p:grpSpPr>
        <p:cxnSp>
          <p:nvCxnSpPr>
            <p:cNvPr id="24" name="Straight Connector 23"/>
            <p:cNvCxnSpPr/>
            <p:nvPr/>
          </p:nvCxnSpPr>
          <p:spPr bwMode="auto">
            <a:xfrm>
              <a:off x="3962400" y="5200073"/>
              <a:ext cx="48029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 flipV="1">
              <a:off x="4174836" y="4405745"/>
              <a:ext cx="0" cy="8035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4174836" y="5200073"/>
              <a:ext cx="0" cy="7573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 rot="16200000">
              <a:off x="3901030" y="4507318"/>
              <a:ext cx="9957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/>
                <a:t>Reduction in </a:t>
              </a:r>
            </a:p>
            <a:p>
              <a:pPr algn="ctr"/>
              <a:r>
                <a:rPr lang="en-US" sz="1000" b="1" dirty="0" smtClean="0"/>
                <a:t>Error</a:t>
              </a:r>
              <a:endParaRPr lang="en-US" sz="10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3970194" y="5509430"/>
              <a:ext cx="8851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/>
                <a:t>Increase in </a:t>
              </a:r>
            </a:p>
            <a:p>
              <a:pPr algn="ctr"/>
              <a:r>
                <a:rPr lang="en-US" sz="1000" b="1" dirty="0" smtClean="0"/>
                <a:t>Error</a:t>
              </a:r>
              <a:endParaRPr lang="en-US" sz="1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761999" y="1371600"/>
            <a:ext cx="8210551" cy="304800"/>
          </a:xfrm>
        </p:spPr>
        <p:txBody>
          <a:bodyPr/>
          <a:lstStyle/>
          <a:p>
            <a:r>
              <a:rPr lang="en-US" dirty="0" smtClean="0"/>
              <a:t>2. A Simple Bulk Urban Approach for PX LSM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762000" y="1764148"/>
            <a:ext cx="8012546" cy="3778250"/>
          </a:xfrm>
        </p:spPr>
        <p:txBody>
          <a:bodyPr/>
          <a:lstStyle/>
          <a:p>
            <a:r>
              <a:rPr lang="en-US" sz="2300" dirty="0" smtClean="0"/>
              <a:t>Leverage very high resolution National Land Cover Database (NLCD) with multi-level urban classifications </a:t>
            </a:r>
          </a:p>
          <a:p>
            <a:pPr lvl="1"/>
            <a:r>
              <a:rPr lang="en-US" sz="2300" dirty="0" smtClean="0"/>
              <a:t>PX LSM considers sub-grid land use fractions</a:t>
            </a:r>
          </a:p>
          <a:p>
            <a:r>
              <a:rPr lang="en-US" sz="2300" dirty="0" smtClean="0"/>
              <a:t>Utilize NLCD-based impervious surface data directly in LSM to scale surface heat capacity</a:t>
            </a:r>
          </a:p>
          <a:p>
            <a:r>
              <a:rPr lang="en-US" sz="2300" dirty="0" smtClean="0"/>
              <a:t>Increase surface roughness for urban land use classes to better represent developed areas</a:t>
            </a:r>
          </a:p>
          <a:p>
            <a:r>
              <a:rPr lang="en-US" sz="2300" dirty="0" smtClean="0"/>
              <a:t>Decrease albedo in urbanized areas to account for sky-view and radiation trapping effects</a:t>
            </a:r>
          </a:p>
          <a:p>
            <a:r>
              <a:rPr lang="en-US" sz="2300" dirty="0" smtClean="0"/>
              <a:t>Use NLCD tree canopy coverage data in energy transfer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E71A4-416C-494D-B1AC-95A9DAA293B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24432</TotalTime>
  <Words>1416</Words>
  <Application>Microsoft Office PowerPoint</Application>
  <PresentationFormat>On-screen Show (4:3)</PresentationFormat>
  <Paragraphs>225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Blank Presentation</vt:lpstr>
      <vt:lpstr>Application and evaluation of the two-way coupled WRF-CMAQ modeling system to the 2011 DISCOVER-AQ campaign in the Baltimore-Washington D.C. area</vt:lpstr>
      <vt:lpstr>Reasons for High-Resolution Met/AQ Modeling</vt:lpstr>
      <vt:lpstr>New approaches applied (in WRF)</vt:lpstr>
      <vt:lpstr>1. High-Resolution Data Assimilation</vt:lpstr>
      <vt:lpstr>High-resolution data assimilation for soil nudging</vt:lpstr>
      <vt:lpstr>Comparison of T-2m analyses for soil nudging</vt:lpstr>
      <vt:lpstr>Temperature evaluation - July 1-31 </vt:lpstr>
      <vt:lpstr>Effects of iterative analysis for soil nudging</vt:lpstr>
      <vt:lpstr>2. A Simple Bulk Urban Approach for PX LSM</vt:lpstr>
      <vt:lpstr>1-km WRF for DISCOVER-AQ</vt:lpstr>
      <vt:lpstr>Difference in Bias, July 1-15: Urban - Base </vt:lpstr>
      <vt:lpstr>High-Resolution SST Data</vt:lpstr>
      <vt:lpstr>Slide 13</vt:lpstr>
      <vt:lpstr>Slide 14</vt:lpstr>
      <vt:lpstr>Slide 15</vt:lpstr>
      <vt:lpstr>Improvements in Fine-scale simulations</vt:lpstr>
      <vt:lpstr>Slide 17</vt:lpstr>
      <vt:lpstr>Improvements in Fine scale simulations Comparison with aircraft measurements DISCOVER-AQ; July 2, 2011</vt:lpstr>
      <vt:lpstr>Slide 19</vt:lpstr>
      <vt:lpstr>Slide 20</vt:lpstr>
      <vt:lpstr>Conclusions</vt:lpstr>
      <vt:lpstr>Future Work</vt:lpstr>
    </vt:vector>
  </TitlesOfParts>
  <Company>US-EPA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 pleim</dc:creator>
  <cp:lastModifiedBy>Appel, Keith Wyat</cp:lastModifiedBy>
  <cp:revision>524</cp:revision>
  <dcterms:created xsi:type="dcterms:W3CDTF">2012-06-13T01:54:11Z</dcterms:created>
  <dcterms:modified xsi:type="dcterms:W3CDTF">2013-10-30T11:35:08Z</dcterms:modified>
</cp:coreProperties>
</file>