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258" r:id="rId5"/>
    <p:sldId id="259" r:id="rId6"/>
    <p:sldId id="268" r:id="rId7"/>
    <p:sldId id="260" r:id="rId8"/>
    <p:sldId id="269" r:id="rId9"/>
    <p:sldId id="261" r:id="rId10"/>
    <p:sldId id="271" r:id="rId11"/>
    <p:sldId id="262" r:id="rId12"/>
    <p:sldId id="263" r:id="rId13"/>
    <p:sldId id="264" r:id="rId14"/>
    <p:sldId id="266" r:id="rId15"/>
    <p:sldId id="265" r:id="rId16"/>
    <p:sldId id="273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44CA2-97E3-4C98-99C4-B18B596D31A9}" type="datetimeFigureOut">
              <a:rPr lang="zh-CN" altLang="en-US" smtClean="0"/>
              <a:pPr/>
              <a:t>2012/10/17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EA15B-3D86-4F6E-B9BF-CA15B95C0A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EA15B-3D86-4F6E-B9BF-CA15B95C0AA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2.gi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1338337"/>
            <a:ext cx="8784976" cy="1470025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Quantifying CMAQ Simulation Uncertainties of Particulate Matter in the Presence of Uncertain Emissions Rates</a:t>
            </a:r>
            <a:endParaRPr lang="zh-CN" altLang="en-US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3310136"/>
            <a:ext cx="8640960" cy="2423120"/>
          </a:xfrm>
        </p:spPr>
        <p:txBody>
          <a:bodyPr>
            <a:normAutofit/>
          </a:bodyPr>
          <a:lstStyle/>
          <a:p>
            <a:r>
              <a:rPr lang="en-US" altLang="zh-CN" sz="2400" dirty="0" err="1" smtClean="0">
                <a:solidFill>
                  <a:schemeClr val="tx1"/>
                </a:solidFill>
              </a:rPr>
              <a:t>Wenxian</a:t>
            </a:r>
            <a:r>
              <a:rPr lang="en-US" altLang="zh-CN" sz="2400" dirty="0" smtClean="0">
                <a:solidFill>
                  <a:schemeClr val="tx1"/>
                </a:solidFill>
              </a:rPr>
              <a:t> Zhang, Marcus Trail, Alexandra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Tsimpidi</a:t>
            </a:r>
            <a:r>
              <a:rPr lang="en-US" altLang="zh-CN" sz="2400" dirty="0" smtClean="0">
                <a:solidFill>
                  <a:schemeClr val="tx1"/>
                </a:solidFill>
              </a:rPr>
              <a:t>,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Yongtao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Hu</a:t>
            </a:r>
            <a:r>
              <a:rPr lang="en-US" altLang="zh-CN" sz="2400" dirty="0" smtClean="0">
                <a:solidFill>
                  <a:schemeClr val="tx1"/>
                </a:solidFill>
              </a:rPr>
              <a:t>,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Athanasios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Nenes</a:t>
            </a:r>
            <a:r>
              <a:rPr lang="en-US" altLang="zh-CN" sz="2400" dirty="0" smtClean="0">
                <a:solidFill>
                  <a:schemeClr val="tx1"/>
                </a:solidFill>
              </a:rPr>
              <a:t>, and Armistead Russell</a:t>
            </a:r>
          </a:p>
          <a:p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CMAS Annual Conference</a:t>
            </a: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Oct 17, 2012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official logos of Georgia Tech"/>
          <p:cNvPicPr>
            <a:picLocks noChangeAspect="1" noChangeArrowheads="1"/>
          </p:cNvPicPr>
          <p:nvPr/>
        </p:nvPicPr>
        <p:blipFill>
          <a:blip r:embed="rId2" cstate="print"/>
          <a:srcRect t="11812" r="33928" b="62200"/>
          <a:stretch>
            <a:fillRect/>
          </a:stretch>
        </p:blipFill>
        <p:spPr bwMode="auto">
          <a:xfrm>
            <a:off x="2987824" y="5517232"/>
            <a:ext cx="3096344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864" y="-9026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66FF"/>
                </a:solidFill>
              </a:rPr>
              <a:t>Model Performance</a:t>
            </a:r>
            <a:endParaRPr lang="zh-CN" altLang="en-US" sz="3600" b="1" dirty="0">
              <a:solidFill>
                <a:srgbClr val="0066FF"/>
              </a:solidFill>
            </a:endParaRPr>
          </a:p>
        </p:txBody>
      </p:sp>
      <p:pic>
        <p:nvPicPr>
          <p:cNvPr id="4" name="Picture 2" descr="G:\work\spring 2012\presentation\tx4_avgpm25_072306.png"/>
          <p:cNvPicPr>
            <a:picLocks noChangeAspect="1" noChangeArrowheads="1"/>
          </p:cNvPicPr>
          <p:nvPr/>
        </p:nvPicPr>
        <p:blipFill>
          <a:blip r:embed="rId2" cstate="print"/>
          <a:srcRect t="18080" r="7127"/>
          <a:stretch>
            <a:fillRect/>
          </a:stretch>
        </p:blipFill>
        <p:spPr bwMode="auto">
          <a:xfrm>
            <a:off x="395536" y="1249861"/>
            <a:ext cx="3384375" cy="253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971600" y="745805"/>
            <a:ext cx="2242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  <a:latin typeface="Book Antiqua" pitchFamily="18" charset="0"/>
              </a:rPr>
              <a:t>PM</a:t>
            </a:r>
            <a:r>
              <a:rPr lang="en-US" altLang="zh-CN" b="1" baseline="-25000" dirty="0">
                <a:solidFill>
                  <a:srgbClr val="00B050"/>
                </a:solidFill>
                <a:latin typeface="Book Antiqua" pitchFamily="18" charset="0"/>
              </a:rPr>
              <a:t>2.5</a:t>
            </a:r>
            <a:r>
              <a:rPr lang="en-US" altLang="zh-CN" b="1" dirty="0">
                <a:solidFill>
                  <a:srgbClr val="00B050"/>
                </a:solidFill>
                <a:latin typeface="Book Antiqua" pitchFamily="18" charset="0"/>
              </a:rPr>
              <a:t> concentration</a:t>
            </a:r>
            <a:endParaRPr lang="zh-CN" altLang="en-US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99592" y="1044870"/>
            <a:ext cx="23775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Lucida Fax" pitchFamily="18" charset="0"/>
              </a:rPr>
              <a:t>July 23, 2006 24-h average</a:t>
            </a:r>
            <a:endParaRPr lang="zh-CN" altLang="en-US" sz="1200" b="1" dirty="0">
              <a:latin typeface="Lucida Fax" pitchFamily="18" charset="0"/>
            </a:endParaRPr>
          </a:p>
        </p:txBody>
      </p:sp>
      <p:grpSp>
        <p:nvGrpSpPr>
          <p:cNvPr id="3" name="组合 14"/>
          <p:cNvGrpSpPr/>
          <p:nvPr/>
        </p:nvGrpSpPr>
        <p:grpSpPr>
          <a:xfrm>
            <a:off x="3846974" y="1700808"/>
            <a:ext cx="5333538" cy="4176464"/>
            <a:chOff x="-205931" y="1114425"/>
            <a:chExt cx="9099106" cy="5708650"/>
          </a:xfrm>
        </p:grpSpPr>
        <p:pic>
          <p:nvPicPr>
            <p:cNvPr id="7" name="Picture 5" descr="C:\Users\Peng\Desktop\pm25_a.png"/>
            <p:cNvPicPr>
              <a:picLocks noChangeAspect="1" noChangeArrowheads="1"/>
            </p:cNvPicPr>
            <p:nvPr/>
          </p:nvPicPr>
          <p:blipFill>
            <a:blip r:embed="rId3" cstate="print"/>
            <a:srcRect l="3703" t="19252" r="1390" b="14128"/>
            <a:stretch>
              <a:fillRect/>
            </a:stretch>
          </p:blipFill>
          <p:spPr bwMode="auto">
            <a:xfrm>
              <a:off x="528638" y="1114425"/>
              <a:ext cx="8229600" cy="182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C:\Users\Peng\Desktop\pm25_c.png"/>
            <p:cNvPicPr>
              <a:picLocks noChangeAspect="1" noChangeArrowheads="1"/>
            </p:cNvPicPr>
            <p:nvPr/>
          </p:nvPicPr>
          <p:blipFill>
            <a:blip r:embed="rId4" cstate="print"/>
            <a:srcRect l="3703" t="14128" b="14127"/>
            <a:stretch>
              <a:fillRect/>
            </a:stretch>
          </p:blipFill>
          <p:spPr bwMode="auto">
            <a:xfrm>
              <a:off x="549275" y="2759075"/>
              <a:ext cx="8343900" cy="196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C:\Users\Peng\Desktop\pm25_b.png"/>
            <p:cNvPicPr>
              <a:picLocks noChangeAspect="1" noChangeArrowheads="1"/>
            </p:cNvPicPr>
            <p:nvPr/>
          </p:nvPicPr>
          <p:blipFill>
            <a:blip r:embed="rId5" cstate="print"/>
            <a:srcRect l="3802" t="11565" b="16690"/>
            <a:stretch>
              <a:fillRect/>
            </a:stretch>
          </p:blipFill>
          <p:spPr bwMode="auto">
            <a:xfrm>
              <a:off x="576263" y="4495800"/>
              <a:ext cx="8316912" cy="19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4838043" y="3068639"/>
              <a:ext cx="18478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latin typeface="Calibri" pitchFamily="34" charset="0"/>
                </a:rPr>
                <a:t>9525 1/2 Clinton Dr</a:t>
              </a:r>
              <a:endParaRPr lang="zh-CN" altLang="en-US" sz="1600" b="1" dirty="0">
                <a:solidFill>
                  <a:srgbClr val="0000FF"/>
                </a:solidFill>
                <a:latin typeface="Book Antiqua" pitchFamily="18" charset="0"/>
              </a:endParaRPr>
            </a:p>
          </p:txBody>
        </p: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4838043" y="1341438"/>
              <a:ext cx="187166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latin typeface="Calibri" pitchFamily="34" charset="0"/>
                </a:rPr>
                <a:t>1262 1/2 Mae Drive</a:t>
              </a:r>
              <a:endParaRPr lang="zh-CN" altLang="en-US" sz="1600" b="1" dirty="0">
                <a:solidFill>
                  <a:srgbClr val="0000FF"/>
                </a:solidFill>
                <a:latin typeface="Book Antiqua" pitchFamily="18" charset="0"/>
              </a:endParaRPr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4764875" y="4746624"/>
              <a:ext cx="2284411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latin typeface="Calibri" pitchFamily="34" charset="0"/>
                </a:rPr>
                <a:t>4510 1/2 Aldine Mail Rd </a:t>
              </a:r>
              <a:endParaRPr lang="zh-CN" altLang="en-US" sz="1600" b="1" dirty="0">
                <a:solidFill>
                  <a:srgbClr val="0000FF"/>
                </a:solidFill>
                <a:latin typeface="Book Antiqua" pitchFamily="18" charset="0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2872493" y="6453188"/>
              <a:ext cx="215106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Calibri" pitchFamily="34" charset="0"/>
                </a:rPr>
                <a:t>Date (July 2006 CDT)</a:t>
              </a:r>
              <a:endParaRPr lang="zh-CN" altLang="en-US" b="1" dirty="0">
                <a:latin typeface="Calibri" pitchFamily="34" charset="0"/>
              </a:endParaRP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 rot="16200000">
              <a:off x="-1947658" y="3446704"/>
              <a:ext cx="4113541" cy="63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Calibri" pitchFamily="34" charset="0"/>
                </a:rPr>
                <a:t>PM</a:t>
              </a:r>
              <a:r>
                <a:rPr lang="en-US" altLang="zh-CN" b="1" baseline="-25000" dirty="0">
                  <a:latin typeface="Calibri" pitchFamily="34" charset="0"/>
                </a:rPr>
                <a:t>2.5</a:t>
              </a:r>
              <a:r>
                <a:rPr lang="en-US" altLang="zh-CN" b="1" dirty="0">
                  <a:latin typeface="Calibri" pitchFamily="34" charset="0"/>
                </a:rPr>
                <a:t> Concentrations (</a:t>
              </a:r>
              <a:r>
                <a:rPr lang="el-GR" altLang="zh-CN" b="1" dirty="0"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zh-CN" b="1" dirty="0">
                  <a:latin typeface="Calibri" pitchFamily="34" charset="0"/>
                </a:rPr>
                <a:t>g m</a:t>
              </a:r>
              <a:r>
                <a:rPr lang="en-US" altLang="zh-CN" b="1" baseline="30000" dirty="0">
                  <a:latin typeface="Calibri" pitchFamily="34" charset="0"/>
                </a:rPr>
                <a:t>-3</a:t>
              </a:r>
              <a:r>
                <a:rPr lang="en-US" altLang="zh-CN" b="1" dirty="0">
                  <a:latin typeface="Calibri" pitchFamily="34" charset="0"/>
                </a:rPr>
                <a:t>)</a:t>
              </a:r>
              <a:endParaRPr lang="zh-CN" altLang="en-US" b="1" dirty="0">
                <a:latin typeface="Calibri" pitchFamily="34" charset="0"/>
              </a:endParaRPr>
            </a:p>
          </p:txBody>
        </p:sp>
      </p:grp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559057" y="1084674"/>
            <a:ext cx="22862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Book Antiqua" pitchFamily="18" charset="0"/>
              </a:rPr>
              <a:t>Model Evaluation</a:t>
            </a:r>
            <a:endParaRPr lang="zh-CN" altLang="en-US" sz="20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343033" y="1412776"/>
            <a:ext cx="2810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Lucida Fax" pitchFamily="18" charset="0"/>
              </a:rPr>
              <a:t>July </a:t>
            </a:r>
            <a:r>
              <a:rPr lang="en-US" altLang="zh-CN" sz="1200" b="1" dirty="0" smtClean="0">
                <a:latin typeface="Lucida Fax" pitchFamily="18" charset="0"/>
              </a:rPr>
              <a:t>12-23, </a:t>
            </a:r>
            <a:r>
              <a:rPr lang="en-US" altLang="zh-CN" sz="1200" b="1" dirty="0">
                <a:latin typeface="Lucida Fax" pitchFamily="18" charset="0"/>
              </a:rPr>
              <a:t>2006 </a:t>
            </a:r>
            <a:r>
              <a:rPr lang="en-US" altLang="zh-CN" sz="1200" b="1" dirty="0" smtClean="0">
                <a:latin typeface="Lucida Fax" pitchFamily="18" charset="0"/>
              </a:rPr>
              <a:t>hourly average</a:t>
            </a:r>
            <a:endParaRPr lang="zh-CN" altLang="en-US" sz="1200" b="1" dirty="0">
              <a:latin typeface="Lucida Fax" pitchFamily="18" charset="0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23528" y="4221089"/>
          <a:ext cx="3384376" cy="24482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6869"/>
                <a:gridCol w="966965"/>
                <a:gridCol w="1220542"/>
              </a:tblGrid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Pollutants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O</a:t>
                      </a:r>
                      <a:r>
                        <a:rPr lang="en-US" altLang="zh-CN" sz="1600" baseline="-25000" dirty="0" smtClean="0"/>
                        <a:t>3</a:t>
                      </a:r>
                      <a:endParaRPr lang="zh-CN" alt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PM</a:t>
                      </a:r>
                      <a:r>
                        <a:rPr lang="en-US" altLang="zh-CN" sz="1600" baseline="-25000" dirty="0" smtClean="0"/>
                        <a:t>2.5</a:t>
                      </a:r>
                      <a:endParaRPr lang="zh-CN" altLang="en-US" sz="1600" baseline="-25000" dirty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MOC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54.8 ppb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12.8 </a:t>
                      </a:r>
                      <a:r>
                        <a:rPr lang="el-GR" altLang="zh-CN" sz="1600" dirty="0" smtClean="0"/>
                        <a:t>μ</a:t>
                      </a:r>
                      <a:r>
                        <a:rPr lang="en-US" altLang="zh-CN" sz="1600" dirty="0" smtClean="0"/>
                        <a:t>g m</a:t>
                      </a:r>
                      <a:r>
                        <a:rPr lang="en-US" altLang="zh-CN" sz="1600" baseline="30000" dirty="0" smtClean="0"/>
                        <a:t>-3</a:t>
                      </a:r>
                      <a:endParaRPr lang="zh-CN" altLang="en-US" sz="1600" baseline="30000" dirty="0" smtClean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MB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1.8 ppb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-1.8 </a:t>
                      </a:r>
                      <a:r>
                        <a:rPr lang="el-GR" altLang="zh-CN" sz="1600" dirty="0" smtClean="0"/>
                        <a:t>μ</a:t>
                      </a:r>
                      <a:r>
                        <a:rPr lang="en-US" altLang="zh-CN" sz="1600" dirty="0" smtClean="0"/>
                        <a:t>g m</a:t>
                      </a:r>
                      <a:r>
                        <a:rPr lang="en-US" altLang="zh-CN" sz="1600" baseline="30000" dirty="0" smtClean="0"/>
                        <a:t>-3</a:t>
                      </a:r>
                      <a:endParaRPr lang="zh-CN" altLang="en-US" sz="1600" baseline="30000" dirty="0" smtClean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MNB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7.28%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10.5%</a:t>
                      </a:r>
                      <a:endParaRPr lang="zh-CN" altLang="en-US" sz="1600" dirty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MNE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23%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66.2%</a:t>
                      </a:r>
                      <a:endParaRPr lang="zh-CN" altLang="en-US" sz="1600" dirty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FB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3.38%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-24.4%</a:t>
                      </a:r>
                      <a:endParaRPr lang="zh-CN" altLang="en-US" sz="1600" dirty="0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</a:rPr>
                        <a:t>FE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22.26%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51%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755576" y="3789041"/>
            <a:ext cx="2611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  <a:latin typeface="Book Antiqua" pitchFamily="18" charset="0"/>
              </a:rPr>
              <a:t>Performance Metrics</a:t>
            </a:r>
            <a:endParaRPr lang="zh-CN" altLang="en-US" sz="20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work\fall 2012\uncertainty\Uncertainty_mtlb\sampling_5c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107654"/>
            <a:ext cx="4838700" cy="405765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66FF"/>
                </a:solidFill>
              </a:rPr>
              <a:t>Emission Uncertainties and Sampling</a:t>
            </a:r>
            <a:endParaRPr lang="zh-CN" altLang="en-US" sz="3600" b="1" dirty="0">
              <a:solidFill>
                <a:srgbClr val="0066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56792"/>
            <a:ext cx="4752528" cy="4824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2400" b="1" dirty="0" smtClean="0"/>
              <a:t>Log-normal</a:t>
            </a:r>
            <a:r>
              <a:rPr lang="en-US" altLang="zh-CN" sz="2400" dirty="0" smtClean="0"/>
              <a:t> distribution</a:t>
            </a:r>
          </a:p>
          <a:p>
            <a:pPr>
              <a:spcBef>
                <a:spcPts val="0"/>
              </a:spcBef>
            </a:pPr>
            <a:r>
              <a:rPr lang="en-US" altLang="zh-CN" sz="2400" dirty="0" smtClean="0"/>
              <a:t>Emission uncertainty factors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 smtClean="0"/>
              <a:t>    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[ </a:t>
            </a:r>
            <a:r>
              <a:rPr lang="en-US" altLang="zh-CN" sz="2400" b="1" i="1" dirty="0" smtClean="0">
                <a:solidFill>
                  <a:srgbClr val="C00000"/>
                </a:solidFill>
              </a:rPr>
              <a:t>E / f,   E x f 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]</a:t>
            </a:r>
          </a:p>
          <a:p>
            <a:pPr>
              <a:spcBef>
                <a:spcPts val="0"/>
              </a:spcBef>
              <a:buNone/>
            </a:pP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zh-CN" sz="2400" dirty="0" smtClean="0"/>
              <a:t>Random sampling with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 smtClean="0"/>
              <a:t>     </a:t>
            </a:r>
            <a:r>
              <a:rPr lang="en-US" altLang="zh-CN" sz="2400" b="1" i="1" dirty="0" smtClean="0"/>
              <a:t>N</a:t>
            </a:r>
            <a:r>
              <a:rPr lang="en-US" altLang="zh-CN" sz="2400" b="1" dirty="0" smtClean="0"/>
              <a:t> = 1000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16616" y="5765194"/>
            <a:ext cx="2083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Source Categories</a:t>
            </a:r>
            <a:endParaRPr lang="zh-CN" altLang="en-US" sz="2000" b="1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7504" y="2924944"/>
          <a:ext cx="4176464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368152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Source</a:t>
                      </a:r>
                      <a:r>
                        <a:rPr lang="en-US" altLang="zh-CN" sz="1600" baseline="0" dirty="0" smtClean="0"/>
                        <a:t> </a:t>
                      </a:r>
                    </a:p>
                    <a:p>
                      <a:pPr algn="ctr"/>
                      <a:r>
                        <a:rPr lang="en-US" altLang="zh-CN" sz="1600" baseline="0" dirty="0" smtClean="0"/>
                        <a:t>Categories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Uncertainty 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Factors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References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EGU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err="1" smtClean="0"/>
                        <a:t>Napelenok</a:t>
                      </a:r>
                      <a:r>
                        <a:rPr lang="en-US" altLang="zh-CN" sz="1600" dirty="0" smtClean="0"/>
                        <a:t>, 2011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Mobile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/>
                        <a:t>Hanna et al., 2001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Non-road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/>
                        <a:t>Chi et al., 2010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Area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/>
                        <a:t>Hanna et al., 2001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Biogenic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/>
                        <a:t>Hanna</a:t>
                      </a:r>
                      <a:r>
                        <a:rPr lang="en-US" altLang="zh-CN" sz="1600" baseline="0" dirty="0" smtClean="0"/>
                        <a:t> et al., 2005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0800000">
            <a:off x="4355977" y="3734162"/>
            <a:ext cx="553998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b="1" dirty="0" smtClean="0"/>
              <a:t>E/E</a:t>
            </a:r>
            <a:r>
              <a:rPr lang="en-US" altLang="zh-CN" sz="2400" b="1" baseline="-25000" dirty="0" smtClean="0"/>
              <a:t>0</a:t>
            </a:r>
            <a:endParaRPr lang="zh-CN" altLang="en-US" sz="24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52955" y="1916832"/>
            <a:ext cx="234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Sampling Results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work\fall 2012\xy_uc_med_pm25_4cat_20060723.png"/>
          <p:cNvPicPr>
            <a:picLocks noChangeAspect="1" noChangeArrowheads="1"/>
          </p:cNvPicPr>
          <p:nvPr/>
        </p:nvPicPr>
        <p:blipFill>
          <a:blip r:embed="rId3" cstate="print"/>
          <a:srcRect l="15721" t="27920" r="11089" b="38433"/>
          <a:stretch>
            <a:fillRect/>
          </a:stretch>
        </p:blipFill>
        <p:spPr bwMode="auto">
          <a:xfrm>
            <a:off x="4536504" y="3301237"/>
            <a:ext cx="4572000" cy="2720051"/>
          </a:xfrm>
          <a:prstGeom prst="rect">
            <a:avLst/>
          </a:prstGeom>
          <a:noFill/>
        </p:spPr>
      </p:pic>
      <p:sp>
        <p:nvSpPr>
          <p:cNvPr id="17" name="矩形 16"/>
          <p:cNvSpPr/>
          <p:nvPr/>
        </p:nvSpPr>
        <p:spPr>
          <a:xfrm>
            <a:off x="4572000" y="1196752"/>
            <a:ext cx="4392488" cy="93610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819" name="Picture 3" descr="F:\work\fall 2012\quantile_5cat_20060723.png"/>
          <p:cNvPicPr>
            <a:picLocks noChangeAspect="1" noChangeArrowheads="1"/>
          </p:cNvPicPr>
          <p:nvPr/>
        </p:nvPicPr>
        <p:blipFill>
          <a:blip r:embed="rId4" cstate="print"/>
          <a:srcRect l="16648" t="26932" r="20353" b="25819"/>
          <a:stretch>
            <a:fillRect/>
          </a:stretch>
        </p:blipFill>
        <p:spPr bwMode="auto">
          <a:xfrm>
            <a:off x="349701" y="2348880"/>
            <a:ext cx="3709503" cy="36004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66FF"/>
                </a:solidFill>
              </a:rPr>
              <a:t>Uncertainties in PM</a:t>
            </a:r>
            <a:r>
              <a:rPr lang="en-US" altLang="zh-CN" sz="3600" b="1" baseline="-25000" dirty="0" smtClean="0">
                <a:solidFill>
                  <a:srgbClr val="0066FF"/>
                </a:solidFill>
              </a:rPr>
              <a:t>2.5</a:t>
            </a:r>
            <a:r>
              <a:rPr lang="en-US" altLang="zh-CN" sz="3600" b="1" dirty="0" smtClean="0">
                <a:solidFill>
                  <a:srgbClr val="0066FF"/>
                </a:solidFill>
              </a:rPr>
              <a:t> Simulations</a:t>
            </a:r>
            <a:endParaRPr lang="zh-CN" altLang="en-US" sz="3600" b="1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1698" y="5867980"/>
            <a:ext cx="3053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PM</a:t>
            </a:r>
            <a:r>
              <a:rPr lang="en-US" altLang="zh-CN" b="1" baseline="-25000" dirty="0" smtClean="0"/>
              <a:t>2.5</a:t>
            </a:r>
            <a:r>
              <a:rPr lang="en-US" altLang="zh-CN" b="1" dirty="0" smtClean="0"/>
              <a:t> Concentrations (</a:t>
            </a:r>
            <a:r>
              <a:rPr lang="en-US" altLang="zh-CN" b="1" dirty="0" err="1" smtClean="0"/>
              <a:t>μg</a:t>
            </a:r>
            <a:r>
              <a:rPr lang="en-US" altLang="zh-CN" b="1" dirty="0" smtClean="0"/>
              <a:t> m</a:t>
            </a:r>
            <a:r>
              <a:rPr lang="en-US" altLang="zh-CN" b="1" baseline="30000" dirty="0" smtClean="0"/>
              <a:t>-3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 rot="10800000">
            <a:off x="4283969" y="3664734"/>
            <a:ext cx="461665" cy="16364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b="1" dirty="0" smtClean="0"/>
              <a:t> Uncertainty (%)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553" y="5867980"/>
            <a:ext cx="348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Simulated Concentrations (</a:t>
            </a:r>
            <a:r>
              <a:rPr lang="en-US" altLang="zh-CN" b="1" dirty="0" err="1" smtClean="0"/>
              <a:t>μg</a:t>
            </a:r>
            <a:r>
              <a:rPr lang="en-US" altLang="zh-CN" b="1" dirty="0" smtClean="0"/>
              <a:t> m</a:t>
            </a:r>
            <a:r>
              <a:rPr lang="en-US" altLang="zh-CN" b="1" baseline="30000" dirty="0" smtClean="0"/>
              <a:t>-3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 rot="10800000">
            <a:off x="5879" y="2439162"/>
            <a:ext cx="461665" cy="3398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b="1" dirty="0" smtClean="0"/>
              <a:t> Concentration Percentiles (</a:t>
            </a:r>
            <a:r>
              <a:rPr lang="en-US" altLang="zh-CN" b="1" dirty="0" err="1" smtClean="0"/>
              <a:t>μg</a:t>
            </a:r>
            <a:r>
              <a:rPr lang="en-US" altLang="zh-CN" b="1" dirty="0" smtClean="0"/>
              <a:t> m</a:t>
            </a:r>
            <a:r>
              <a:rPr lang="en-US" altLang="zh-CN" b="1" baseline="30000" dirty="0" smtClean="0"/>
              <a:t>-3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93917" y="494116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2.5th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5765" y="31409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66FF"/>
                </a:solidFill>
              </a:rPr>
              <a:t>97.5th</a:t>
            </a:r>
            <a:endParaRPr lang="zh-CN" altLang="en-US" b="1" dirty="0">
              <a:solidFill>
                <a:srgbClr val="00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7" y="292494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50th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1" y="1772816"/>
            <a:ext cx="3324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95% CI of 24-hr average PM</a:t>
            </a:r>
            <a:r>
              <a:rPr lang="en-US" altLang="zh-CN" sz="2000" b="1" baseline="-25000" dirty="0" smtClean="0"/>
              <a:t>2.5</a:t>
            </a:r>
          </a:p>
          <a:p>
            <a:r>
              <a:rPr lang="en-US" altLang="zh-CN" sz="2000" dirty="0" smtClean="0"/>
              <a:t>                July 23, 2006</a:t>
            </a:r>
            <a:endParaRPr lang="zh-CN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81882" y="2710661"/>
            <a:ext cx="386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Uncertainty of 24-hr average PM</a:t>
            </a:r>
            <a:r>
              <a:rPr lang="en-US" altLang="zh-CN" sz="2000" b="1" baseline="-25000" dirty="0" smtClean="0"/>
              <a:t>2.5</a:t>
            </a:r>
          </a:p>
          <a:p>
            <a:r>
              <a:rPr lang="en-US" altLang="zh-CN" sz="2000" dirty="0" smtClean="0"/>
              <a:t>                July 23, 2006</a:t>
            </a:r>
            <a:endParaRPr lang="zh-CN" altLang="en-US" sz="2000" dirty="0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4691385" y="1339726"/>
          <a:ext cx="4062412" cy="720725"/>
        </p:xfrm>
        <a:graphic>
          <a:graphicData uri="http://schemas.openxmlformats.org/presentationml/2006/ole">
            <p:oleObj spid="_x0000_s34817" name="Equation" r:id="rId5" imgW="2222280" imgH="39348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967080" y="2132856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/>
              <a:t>[</a:t>
            </a:r>
            <a:r>
              <a:rPr lang="en-US" altLang="zh-CN" b="1" i="1" dirty="0" err="1" smtClean="0"/>
              <a:t>Tian</a:t>
            </a:r>
            <a:r>
              <a:rPr lang="en-US" altLang="zh-CN" b="1" i="1" dirty="0" smtClean="0"/>
              <a:t> et al., 2010]</a:t>
            </a:r>
            <a:endParaRPr lang="zh-CN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work\fall 2012\uncertainty\rmob_5c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350" y="2708920"/>
            <a:ext cx="4368154" cy="2628143"/>
          </a:xfrm>
          <a:prstGeom prst="rect">
            <a:avLst/>
          </a:prstGeom>
          <a:noFill/>
        </p:spPr>
      </p:pic>
      <p:pic>
        <p:nvPicPr>
          <p:cNvPr id="3" name="Picture 4" descr="D:\work\fall 2012\uncertainty\rpt_5c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2727694"/>
            <a:ext cx="4320480" cy="2599459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107504" y="1196752"/>
            <a:ext cx="8964488" cy="7200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 smtClean="0">
                <a:solidFill>
                  <a:srgbClr val="0066FF"/>
                </a:solidFill>
              </a:rPr>
              <a:t>Uncertainties in PM</a:t>
            </a:r>
            <a:r>
              <a:rPr lang="en-US" altLang="zh-CN" sz="3600" b="1" baseline="-25000" dirty="0" smtClean="0">
                <a:solidFill>
                  <a:srgbClr val="0066FF"/>
                </a:solidFill>
              </a:rPr>
              <a:t>2.5</a:t>
            </a:r>
            <a:r>
              <a:rPr lang="en-US" altLang="zh-CN" sz="3600" b="1" dirty="0" smtClean="0">
                <a:solidFill>
                  <a:srgbClr val="0066FF"/>
                </a:solidFill>
              </a:rPr>
              <a:t> Response to Emission Controls</a:t>
            </a:r>
            <a:endParaRPr lang="zh-CN" altLang="en-US" sz="3600" b="1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157192"/>
            <a:ext cx="3848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Emission reduction in point source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 rot="10800000">
            <a:off x="149894" y="2353739"/>
            <a:ext cx="461665" cy="33209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b="1" dirty="0" smtClean="0"/>
              <a:t> Concentration Reduction (</a:t>
            </a:r>
            <a:r>
              <a:rPr lang="en-US" altLang="zh-CN" b="1" dirty="0" err="1" smtClean="0"/>
              <a:t>μg</a:t>
            </a:r>
            <a:r>
              <a:rPr lang="en-US" altLang="zh-CN" b="1" dirty="0" smtClean="0"/>
              <a:t> m</a:t>
            </a:r>
            <a:r>
              <a:rPr lang="en-US" altLang="zh-CN" b="1" baseline="30000" dirty="0" smtClean="0"/>
              <a:t>-3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130621" y="1311424"/>
          <a:ext cx="8905875" cy="533400"/>
        </p:xfrm>
        <a:graphic>
          <a:graphicData uri="http://schemas.openxmlformats.org/presentationml/2006/ole">
            <p:oleObj spid="_x0000_s20482" name="Equation" r:id="rId5" imgW="4241520" imgH="2538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32040" y="5157192"/>
            <a:ext cx="4025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Emission reduction in mobile source</a:t>
            </a:r>
            <a:endParaRPr lang="zh-CN" alt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03648" y="5661248"/>
            <a:ext cx="679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C00000"/>
                </a:solidFill>
              </a:rPr>
              <a:t> Larger uncertainty with larger emission reduction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b="1" dirty="0" smtClean="0">
                <a:solidFill>
                  <a:srgbClr val="C00000"/>
                </a:solidFill>
              </a:rPr>
              <a:t> Larger uncertainty for more uncertain sources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1979548"/>
            <a:ext cx="6309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000" b="1" i="1" dirty="0" smtClean="0"/>
              <a:t>δε</a:t>
            </a:r>
            <a:r>
              <a:rPr lang="en-US" altLang="zh-CN" sz="2000" b="1" i="1" baseline="-25000" dirty="0" smtClean="0"/>
              <a:t>i</a:t>
            </a:r>
            <a:r>
              <a:rPr lang="en-US" altLang="zh-CN" sz="2000" b="1" dirty="0" smtClean="0"/>
              <a:t> - Emission uncertainties            </a:t>
            </a:r>
            <a:r>
              <a:rPr lang="el-GR" altLang="zh-CN" sz="2000" b="1" i="1" dirty="0" smtClean="0"/>
              <a:t>Δ</a:t>
            </a:r>
            <a:r>
              <a:rPr lang="en-US" altLang="zh-CN" sz="2000" b="1" i="1" dirty="0" smtClean="0"/>
              <a:t>E</a:t>
            </a:r>
            <a:r>
              <a:rPr lang="en-US" altLang="zh-CN" sz="2000" b="1" i="1" baseline="-25000" dirty="0" smtClean="0"/>
              <a:t>i</a:t>
            </a:r>
            <a:r>
              <a:rPr lang="en-US" altLang="zh-CN" sz="2000" b="1" i="1" dirty="0" smtClean="0"/>
              <a:t> </a:t>
            </a:r>
            <a:r>
              <a:rPr lang="en-US" altLang="zh-CN" sz="2000" b="1" dirty="0" smtClean="0"/>
              <a:t>- Emission reduction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D:\work\fall 2012\uncertainty\sens_pt_quantile_5cat_20060723.png"/>
          <p:cNvPicPr>
            <a:picLocks noChangeAspect="1" noChangeArrowheads="1"/>
          </p:cNvPicPr>
          <p:nvPr/>
        </p:nvPicPr>
        <p:blipFill>
          <a:blip r:embed="rId3" cstate="print"/>
          <a:srcRect l="18566" t="32327" r="18567" b="24570"/>
          <a:stretch>
            <a:fillRect/>
          </a:stretch>
        </p:blipFill>
        <p:spPr bwMode="auto">
          <a:xfrm>
            <a:off x="683568" y="2780929"/>
            <a:ext cx="3490138" cy="3384376"/>
          </a:xfrm>
          <a:prstGeom prst="rect">
            <a:avLst/>
          </a:prstGeom>
          <a:noFill/>
        </p:spPr>
      </p:pic>
      <p:pic>
        <p:nvPicPr>
          <p:cNvPr id="21510" name="Picture 6" descr="D:\work\fall 2012\uncertainty\sens_mob_quantile_5cat_20060723.png"/>
          <p:cNvPicPr>
            <a:picLocks noChangeAspect="1" noChangeArrowheads="1"/>
          </p:cNvPicPr>
          <p:nvPr/>
        </p:nvPicPr>
        <p:blipFill>
          <a:blip r:embed="rId4" cstate="print"/>
          <a:srcRect l="16662" t="32071" r="19519" b="24152"/>
          <a:stretch>
            <a:fillRect/>
          </a:stretch>
        </p:blipFill>
        <p:spPr bwMode="auto">
          <a:xfrm>
            <a:off x="4932040" y="2742237"/>
            <a:ext cx="3528392" cy="342306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 smtClean="0">
                <a:solidFill>
                  <a:srgbClr val="0066FF"/>
                </a:solidFill>
              </a:rPr>
              <a:t>Uncertainties in First-Order Sensitivity of PM</a:t>
            </a:r>
            <a:r>
              <a:rPr lang="en-US" altLang="zh-CN" sz="3600" b="1" baseline="-25000" dirty="0" smtClean="0">
                <a:solidFill>
                  <a:srgbClr val="0066FF"/>
                </a:solidFill>
              </a:rPr>
              <a:t>2.5</a:t>
            </a:r>
            <a:endParaRPr lang="zh-CN" altLang="en-US" sz="3600" b="1" baseline="-25000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16832"/>
            <a:ext cx="4031360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b="1" dirty="0" smtClean="0"/>
              <a:t>95% CI of 24-hr average PM</a:t>
            </a:r>
            <a:r>
              <a:rPr lang="en-US" altLang="zh-CN" sz="2000" b="1" baseline="-25000" dirty="0" smtClean="0"/>
              <a:t>2.5</a:t>
            </a:r>
          </a:p>
          <a:p>
            <a:pPr algn="ctr"/>
            <a:r>
              <a:rPr lang="en-US" altLang="zh-CN" sz="2000" b="1" dirty="0" smtClean="0"/>
              <a:t>sensitivity to point source emissions</a:t>
            </a:r>
          </a:p>
          <a:p>
            <a:pPr algn="ctr"/>
            <a:r>
              <a:rPr lang="en-US" altLang="zh-CN" sz="2000" dirty="0" smtClean="0"/>
              <a:t>July 23, 2006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 rot="10800000">
            <a:off x="323529" y="2838889"/>
            <a:ext cx="461665" cy="30311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b="1" dirty="0" smtClean="0"/>
              <a:t> Sensitivity Percentiles (</a:t>
            </a:r>
            <a:r>
              <a:rPr lang="en-US" altLang="zh-CN" b="1" dirty="0" err="1" smtClean="0"/>
              <a:t>μg</a:t>
            </a:r>
            <a:r>
              <a:rPr lang="en-US" altLang="zh-CN" b="1" dirty="0" smtClean="0"/>
              <a:t> m</a:t>
            </a:r>
            <a:r>
              <a:rPr lang="en-US" altLang="zh-CN" b="1" baseline="30000" dirty="0" smtClean="0"/>
              <a:t>-3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5492" y="6084004"/>
            <a:ext cx="303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Simulated Sensitivity (</a:t>
            </a:r>
            <a:r>
              <a:rPr lang="en-US" altLang="zh-CN" b="1" dirty="0" err="1" smtClean="0"/>
              <a:t>μg</a:t>
            </a:r>
            <a:r>
              <a:rPr lang="en-US" altLang="zh-CN" b="1" dirty="0" smtClean="0"/>
              <a:t> m</a:t>
            </a:r>
            <a:r>
              <a:rPr lang="en-US" altLang="zh-CN" b="1" baseline="30000" dirty="0" smtClean="0"/>
              <a:t>-3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212976"/>
            <a:ext cx="910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66FF"/>
                </a:solidFill>
              </a:rPr>
              <a:t>  97.5</a:t>
            </a:r>
            <a:r>
              <a:rPr lang="en-US" altLang="zh-CN" b="1" baseline="30000" dirty="0" smtClean="0">
                <a:solidFill>
                  <a:srgbClr val="0066FF"/>
                </a:solidFill>
              </a:rPr>
              <a:t>th</a:t>
            </a:r>
            <a:endParaRPr lang="en-US" altLang="zh-CN" b="1" dirty="0" smtClean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FF0000"/>
                </a:solidFill>
              </a:rPr>
              <a:t>  50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th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/>
              <a:t>  2.5</a:t>
            </a:r>
            <a:r>
              <a:rPr lang="en-US" altLang="zh-CN" b="1" baseline="30000" dirty="0" smtClean="0"/>
              <a:t>th</a:t>
            </a:r>
            <a:r>
              <a:rPr lang="en-US" altLang="zh-CN" b="1" dirty="0" smtClean="0"/>
              <a:t> 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844824"/>
            <a:ext cx="4208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/>
              <a:t>95% CI of 24-hr average PM</a:t>
            </a:r>
            <a:r>
              <a:rPr lang="en-US" altLang="zh-CN" sz="2000" b="1" baseline="-25000" dirty="0" smtClean="0"/>
              <a:t>2.5</a:t>
            </a:r>
          </a:p>
          <a:p>
            <a:pPr algn="ctr"/>
            <a:r>
              <a:rPr lang="en-US" altLang="zh-CN" sz="2000" b="1" dirty="0" smtClean="0"/>
              <a:t>sensitivity to mobile source emissions</a:t>
            </a:r>
          </a:p>
          <a:p>
            <a:pPr algn="ctr"/>
            <a:r>
              <a:rPr lang="en-US" altLang="zh-CN" sz="2000" dirty="0" smtClean="0"/>
              <a:t>July 23, 2006</a:t>
            </a:r>
            <a:endParaRPr lang="zh-CN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677397" y="3212976"/>
            <a:ext cx="910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0066FF"/>
                </a:solidFill>
              </a:rPr>
              <a:t>  97.5</a:t>
            </a:r>
            <a:r>
              <a:rPr lang="en-US" altLang="zh-CN" b="1" baseline="30000" dirty="0" smtClean="0">
                <a:solidFill>
                  <a:srgbClr val="0066FF"/>
                </a:solidFill>
              </a:rPr>
              <a:t>th</a:t>
            </a:r>
            <a:endParaRPr lang="en-US" altLang="zh-CN" b="1" dirty="0" smtClean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solidFill>
                  <a:srgbClr val="FF0000"/>
                </a:solidFill>
              </a:rPr>
              <a:t>  50</a:t>
            </a:r>
            <a:r>
              <a:rPr lang="en-US" altLang="zh-CN" b="1" baseline="30000" dirty="0" smtClean="0">
                <a:solidFill>
                  <a:srgbClr val="FF0000"/>
                </a:solidFill>
              </a:rPr>
              <a:t>th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/>
              <a:t>  2.5</a:t>
            </a:r>
            <a:r>
              <a:rPr lang="en-US" altLang="zh-CN" b="1" baseline="30000" dirty="0" smtClean="0"/>
              <a:t>th</a:t>
            </a:r>
            <a:r>
              <a:rPr lang="en-US" altLang="zh-CN" b="1" dirty="0" smtClean="0"/>
              <a:t> 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 rot="10800000">
            <a:off x="4614391" y="2826725"/>
            <a:ext cx="461665" cy="30311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b="1" dirty="0" smtClean="0"/>
              <a:t> Sensitivity Percentiles (</a:t>
            </a:r>
            <a:r>
              <a:rPr lang="en-US" altLang="zh-CN" b="1" dirty="0" err="1" smtClean="0"/>
              <a:t>μg</a:t>
            </a:r>
            <a:r>
              <a:rPr lang="en-US" altLang="zh-CN" b="1" dirty="0" smtClean="0"/>
              <a:t> m</a:t>
            </a:r>
            <a:r>
              <a:rPr lang="en-US" altLang="zh-CN" b="1" baseline="30000" dirty="0" smtClean="0"/>
              <a:t>-3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648" y="6084004"/>
            <a:ext cx="303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Simulated Sensitivity (</a:t>
            </a:r>
            <a:r>
              <a:rPr lang="en-US" altLang="zh-CN" b="1" dirty="0" err="1" smtClean="0"/>
              <a:t>μg</a:t>
            </a:r>
            <a:r>
              <a:rPr lang="en-US" altLang="zh-CN" b="1" dirty="0" smtClean="0"/>
              <a:t> m</a:t>
            </a:r>
            <a:r>
              <a:rPr lang="en-US" altLang="zh-CN" b="1" baseline="30000" dirty="0" smtClean="0"/>
              <a:t>-3</a:t>
            </a:r>
            <a:r>
              <a:rPr lang="en-US" altLang="zh-CN" b="1" dirty="0" smtClean="0"/>
              <a:t>)</a:t>
            </a:r>
            <a:endParaRPr lang="zh-CN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2411760" y="1052736"/>
            <a:ext cx="4248472" cy="7200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109913" y="1166813"/>
          <a:ext cx="2959100" cy="533400"/>
        </p:xfrm>
        <a:graphic>
          <a:graphicData uri="http://schemas.openxmlformats.org/presentationml/2006/ole">
            <p:oleObj spid="_x0000_s21508" name="Equation" r:id="rId5" imgW="1409400" imgH="2538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44208" y="5363924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C00000"/>
                </a:solidFill>
              </a:rPr>
              <a:t>Uncertainty ≤ 36%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5373216"/>
            <a:ext cx="193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C00000"/>
                </a:solidFill>
              </a:rPr>
              <a:t>Uncertainty ≤ 18%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0066FF"/>
                </a:solidFill>
              </a:rPr>
              <a:t>Summary</a:t>
            </a:r>
            <a:endParaRPr lang="zh-CN" altLang="en-US" sz="4000" b="1" baseline="-25000" dirty="0">
              <a:solidFill>
                <a:srgbClr val="0066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00"/>
              </a:spcBef>
            </a:pPr>
            <a:r>
              <a:rPr lang="en-US" altLang="zh-CN" sz="2400" b="1" dirty="0" smtClean="0"/>
              <a:t>Reduced-form model has been constructed using first- and second-order sensitivities obtained from CMAQ-HDDM-3D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altLang="zh-CN" sz="2400" b="1" dirty="0" smtClean="0"/>
              <a:t>Quantified emission-associated uncertainties of simulated 24-hr average PM</a:t>
            </a:r>
            <a:r>
              <a:rPr lang="en-US" altLang="zh-CN" sz="2400" b="1" baseline="-25000" dirty="0" smtClean="0"/>
              <a:t>2.5 </a:t>
            </a:r>
          </a:p>
          <a:p>
            <a:pPr>
              <a:spcBef>
                <a:spcPts val="300"/>
              </a:spcBef>
              <a:buNone/>
            </a:pPr>
            <a:r>
              <a:rPr lang="en-US" altLang="zh-CN" sz="2000" dirty="0" smtClean="0"/>
              <a:t>    - Lower than 45% in the presence of assumed emission inventory uncertainties</a:t>
            </a:r>
          </a:p>
          <a:p>
            <a:pPr>
              <a:spcBef>
                <a:spcPts val="300"/>
              </a:spcBef>
              <a:buNone/>
            </a:pPr>
            <a:r>
              <a:rPr lang="en-US" altLang="zh-CN" sz="2000" dirty="0" smtClean="0"/>
              <a:t>    - Does not capture upset emission biases</a:t>
            </a:r>
          </a:p>
          <a:p>
            <a:pPr>
              <a:spcBef>
                <a:spcPts val="300"/>
              </a:spcBef>
              <a:buNone/>
            </a:pPr>
            <a:r>
              <a:rPr lang="en-US" altLang="zh-CN" sz="2000" dirty="0" smtClean="0"/>
              <a:t>    - Can be easily applied to different combinations of emission uncertainties</a:t>
            </a:r>
          </a:p>
          <a:p>
            <a:pPr>
              <a:spcBef>
                <a:spcPts val="300"/>
              </a:spcBef>
            </a:pPr>
            <a:r>
              <a:rPr lang="en-US" altLang="zh-CN" sz="2400" b="1" dirty="0" smtClean="0"/>
              <a:t>Quantified uncertainties of emission control response</a:t>
            </a:r>
          </a:p>
          <a:p>
            <a:pPr>
              <a:spcBef>
                <a:spcPts val="300"/>
              </a:spcBef>
              <a:buNone/>
            </a:pPr>
            <a:r>
              <a:rPr lang="en-US" altLang="zh-CN" sz="2000" dirty="0" smtClean="0"/>
              <a:t>    - Higher uncertainties with larger emission reductions</a:t>
            </a:r>
          </a:p>
          <a:p>
            <a:pPr>
              <a:spcBef>
                <a:spcPts val="300"/>
              </a:spcBef>
              <a:buNone/>
            </a:pPr>
            <a:r>
              <a:rPr lang="en-US" altLang="zh-CN" sz="2000" dirty="0" smtClean="0"/>
              <a:t>    - Higher uncertainties for more uncertain emissions</a:t>
            </a:r>
          </a:p>
          <a:p>
            <a:pPr>
              <a:spcBef>
                <a:spcPts val="300"/>
              </a:spcBef>
            </a:pPr>
            <a:r>
              <a:rPr lang="en-US" altLang="zh-CN" sz="2400" b="1" dirty="0" smtClean="0"/>
              <a:t>Quantified uncertainties of first-order PM</a:t>
            </a:r>
            <a:r>
              <a:rPr lang="en-US" altLang="zh-CN" sz="2400" b="1" baseline="-25000" dirty="0" smtClean="0"/>
              <a:t>2.5</a:t>
            </a:r>
            <a:r>
              <a:rPr lang="en-US" altLang="zh-CN" sz="2400" b="1" dirty="0" smtClean="0"/>
              <a:t> sensitivities</a:t>
            </a:r>
          </a:p>
          <a:p>
            <a:pPr>
              <a:spcBef>
                <a:spcPts val="300"/>
              </a:spcBef>
              <a:buNone/>
            </a:pPr>
            <a:r>
              <a:rPr lang="en-US" altLang="zh-CN" sz="2800" dirty="0" smtClean="0"/>
              <a:t>   </a:t>
            </a:r>
            <a:r>
              <a:rPr lang="en-US" altLang="zh-CN" sz="2000" dirty="0" smtClean="0"/>
              <a:t>- Dependent on the uncertainty of the sensitivity parameter</a:t>
            </a:r>
          </a:p>
          <a:p>
            <a:pPr>
              <a:spcBef>
                <a:spcPts val="300"/>
              </a:spcBef>
            </a:pPr>
            <a:r>
              <a:rPr lang="en-US" altLang="zh-CN" sz="2400" b="1" dirty="0" smtClean="0"/>
              <a:t>Future studies</a:t>
            </a:r>
          </a:p>
          <a:p>
            <a:pPr>
              <a:spcBef>
                <a:spcPts val="300"/>
              </a:spcBef>
              <a:buNone/>
            </a:pPr>
            <a:r>
              <a:rPr lang="en-US" altLang="zh-CN" sz="2400" b="1" dirty="0" smtClean="0"/>
              <a:t>    </a:t>
            </a:r>
            <a:r>
              <a:rPr lang="en-US" altLang="zh-CN" sz="2000" dirty="0" smtClean="0"/>
              <a:t>- Bias analysis using observations</a:t>
            </a:r>
          </a:p>
          <a:p>
            <a:pPr>
              <a:spcBef>
                <a:spcPts val="300"/>
              </a:spcBef>
              <a:buNone/>
            </a:pPr>
            <a:r>
              <a:rPr lang="en-US" altLang="zh-CN" sz="2000" dirty="0" smtClean="0"/>
              <a:t>     - Control strategy optimization</a:t>
            </a:r>
          </a:p>
          <a:p>
            <a:pPr>
              <a:spcBef>
                <a:spcPts val="300"/>
              </a:spcBef>
              <a:buNone/>
            </a:pPr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66FF"/>
                </a:solidFill>
              </a:rPr>
              <a:t>Questions?</a:t>
            </a:r>
            <a:endParaRPr lang="zh-CN" altLang="en-US" b="1" dirty="0">
              <a:solidFill>
                <a:srgbClr val="0066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1" u="sng" dirty="0" smtClean="0">
                <a:cs typeface="Times New Roman" pitchFamily="18" charset="0"/>
              </a:rPr>
              <a:t>Acknowledgements</a:t>
            </a:r>
            <a:endParaRPr lang="zh-CN" altLang="en-US" b="1" i="1" u="sng" dirty="0"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U.S. EPA</a:t>
            </a:r>
          </a:p>
          <a:p>
            <a:r>
              <a:rPr lang="en-US" altLang="zh-CN" b="1" dirty="0" smtClean="0"/>
              <a:t>Southern Company/</a:t>
            </a:r>
          </a:p>
          <a:p>
            <a:pPr>
              <a:buNone/>
            </a:pPr>
            <a:r>
              <a:rPr lang="en-US" altLang="zh-CN" b="1" dirty="0" smtClean="0"/>
              <a:t>    Georgia Power</a:t>
            </a:r>
          </a:p>
          <a:p>
            <a:r>
              <a:rPr lang="en-US" altLang="zh-CN" b="1" dirty="0" smtClean="0"/>
              <a:t>Phillips 66</a:t>
            </a:r>
            <a:endParaRPr lang="zh-CN" altLang="en-US" b="1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72000" y="1508040"/>
            <a:ext cx="4680221" cy="2208992"/>
            <a:chOff x="2588" y="-184"/>
            <a:chExt cx="2204" cy="1192"/>
          </a:xfrm>
        </p:grpSpPr>
        <p:pic>
          <p:nvPicPr>
            <p:cNvPr id="5" name="Picture 10" descr="Starbloc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88" y="-184"/>
              <a:ext cx="2083" cy="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927" y="570"/>
              <a:ext cx="86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en-US" altLang="zh-CN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RD83479901</a:t>
              </a:r>
            </a:p>
          </p:txBody>
        </p:sp>
      </p:grpSp>
      <p:pic>
        <p:nvPicPr>
          <p:cNvPr id="7" name="Picture 11" descr="georgia-power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827" y="4343400"/>
            <a:ext cx="3573419" cy="1893912"/>
          </a:xfrm>
          <a:prstGeom prst="rect">
            <a:avLst/>
          </a:prstGeom>
          <a:noFill/>
        </p:spPr>
      </p:pic>
      <p:pic>
        <p:nvPicPr>
          <p:cNvPr id="8" name="Picture 8" descr="phillips-66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147517"/>
            <a:ext cx="2418129" cy="2377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35280" cy="850106"/>
          </a:xfrm>
        </p:spPr>
        <p:txBody>
          <a:bodyPr>
            <a:normAutofit/>
          </a:bodyPr>
          <a:lstStyle/>
          <a:p>
            <a:pPr algn="l"/>
            <a:r>
              <a:rPr lang="en-US" altLang="zh-CN" sz="3600" b="1" dirty="0" smtClean="0">
                <a:solidFill>
                  <a:srgbClr val="0066FF"/>
                </a:solidFill>
              </a:rPr>
              <a:t>    Overview</a:t>
            </a:r>
            <a:endParaRPr lang="zh-CN" altLang="en-US" sz="3600" b="1" dirty="0">
              <a:solidFill>
                <a:srgbClr val="0066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85740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Uncertainties in regional air quality models</a:t>
            </a:r>
          </a:p>
          <a:p>
            <a:r>
              <a:rPr lang="en-US" altLang="zh-CN" sz="2400" dirty="0" smtClean="0"/>
              <a:t>Method  for uncertainty analysis</a:t>
            </a:r>
          </a:p>
          <a:p>
            <a:pPr>
              <a:buNone/>
            </a:pPr>
            <a:r>
              <a:rPr lang="en-US" altLang="zh-CN" sz="2000" dirty="0" smtClean="0"/>
              <a:t>     - Monte Carlo method</a:t>
            </a:r>
          </a:p>
          <a:p>
            <a:pPr marL="623888" indent="-623888">
              <a:buNone/>
            </a:pPr>
            <a:r>
              <a:rPr lang="en-US" altLang="zh-CN" sz="2000" dirty="0" smtClean="0"/>
              <a:t>     - Reduced-form model based on high-order DDM sensitivity analysis</a:t>
            </a:r>
          </a:p>
          <a:p>
            <a:pPr marL="363538" indent="-363538"/>
            <a:r>
              <a:rPr lang="en-US" altLang="zh-CN" sz="2400" dirty="0" smtClean="0"/>
              <a:t>Quantification of uncertainties in simulated PM</a:t>
            </a:r>
            <a:r>
              <a:rPr lang="en-US" altLang="zh-CN" sz="2400" baseline="-25000" dirty="0" smtClean="0"/>
              <a:t>2.5</a:t>
            </a:r>
            <a:r>
              <a:rPr lang="en-US" altLang="zh-CN" sz="2400" dirty="0" smtClean="0"/>
              <a:t> concentrations due to uncertain emissions</a:t>
            </a:r>
            <a:endParaRPr lang="en-US" altLang="zh-CN" sz="2400" baseline="-25000" dirty="0" smtClean="0"/>
          </a:p>
          <a:p>
            <a:pPr marL="363538" indent="-363538"/>
            <a:r>
              <a:rPr lang="en-US" altLang="zh-CN" sz="2400" dirty="0" smtClean="0"/>
              <a:t>Quantification of uncertainties in model response to emissions control in the presence of uncertain emissions</a:t>
            </a:r>
          </a:p>
          <a:p>
            <a:pPr marL="363538" indent="-363538"/>
            <a:r>
              <a:rPr lang="en-US" altLang="zh-CN" sz="2400" dirty="0" smtClean="0"/>
              <a:t>Quantification of uncertainties in first-order sensitivities of PM</a:t>
            </a:r>
            <a:r>
              <a:rPr lang="en-US" altLang="zh-CN" sz="2400" baseline="-25000" dirty="0" smtClean="0"/>
              <a:t>2.5 </a:t>
            </a:r>
            <a:r>
              <a:rPr lang="en-US" altLang="zh-CN" sz="2400" dirty="0" smtClean="0"/>
              <a:t> due to emission uncertainties</a:t>
            </a:r>
            <a:endParaRPr lang="zh-CN" alt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矩形 158"/>
          <p:cNvSpPr/>
          <p:nvPr/>
        </p:nvSpPr>
        <p:spPr>
          <a:xfrm>
            <a:off x="3707904" y="1628800"/>
            <a:ext cx="4032448" cy="7920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8" name="组合 157"/>
          <p:cNvGrpSpPr/>
          <p:nvPr/>
        </p:nvGrpSpPr>
        <p:grpSpPr>
          <a:xfrm>
            <a:off x="179512" y="4725144"/>
            <a:ext cx="3528392" cy="1368152"/>
            <a:chOff x="2771800" y="4869160"/>
            <a:chExt cx="3888432" cy="1800200"/>
          </a:xfrm>
        </p:grpSpPr>
        <p:pic>
          <p:nvPicPr>
            <p:cNvPr id="1037" name="Picture 13" descr="http://icons.iconarchive.com/icons/aha-soft/standard-city/256/coal-power-plant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0" y="5085184"/>
              <a:ext cx="1574304" cy="1574304"/>
            </a:xfrm>
            <a:prstGeom prst="rect">
              <a:avLst/>
            </a:prstGeom>
            <a:noFill/>
          </p:spPr>
        </p:pic>
        <p:pic>
          <p:nvPicPr>
            <p:cNvPr id="1039" name="Picture 15" descr="http://icons.iconarchive.com/icons/aha-soft/standard-city/256/city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928" y="4869160"/>
              <a:ext cx="1800200" cy="1800200"/>
            </a:xfrm>
            <a:prstGeom prst="rect">
              <a:avLst/>
            </a:prstGeom>
            <a:noFill/>
          </p:spPr>
        </p:pic>
        <p:pic>
          <p:nvPicPr>
            <p:cNvPr id="1035" name="Picture 11" descr="http://icons.iconarchive.com/icons/raindropmemory/harmonia-pastelis/256/hp-auto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36096" y="5373216"/>
              <a:ext cx="1224136" cy="1224136"/>
            </a:xfrm>
            <a:prstGeom prst="rect">
              <a:avLst/>
            </a:prstGeom>
            <a:noFill/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66FF"/>
                </a:solidFill>
              </a:rPr>
              <a:t>Uncertainties in Air Quality Models</a:t>
            </a:r>
            <a:endParaRPr lang="zh-CN" altLang="en-US" sz="3600" b="1" dirty="0">
              <a:solidFill>
                <a:srgbClr val="0066FF"/>
              </a:solidFill>
            </a:endParaRPr>
          </a:p>
        </p:txBody>
      </p:sp>
      <p:grpSp>
        <p:nvGrpSpPr>
          <p:cNvPr id="78" name="Group 1046"/>
          <p:cNvGrpSpPr>
            <a:grpSpLocks/>
          </p:cNvGrpSpPr>
          <p:nvPr/>
        </p:nvGrpSpPr>
        <p:grpSpPr bwMode="auto">
          <a:xfrm>
            <a:off x="2267745" y="1673460"/>
            <a:ext cx="5471865" cy="3484609"/>
            <a:chOff x="2112" y="2089"/>
            <a:chExt cx="1838" cy="1182"/>
          </a:xfrm>
        </p:grpSpPr>
        <p:grpSp>
          <p:nvGrpSpPr>
            <p:cNvPr id="79" name="Group 1047"/>
            <p:cNvGrpSpPr>
              <a:grpSpLocks noChangeAspect="1"/>
            </p:cNvGrpSpPr>
            <p:nvPr/>
          </p:nvGrpSpPr>
          <p:grpSpPr bwMode="auto">
            <a:xfrm>
              <a:off x="2112" y="2448"/>
              <a:ext cx="1250" cy="823"/>
              <a:chOff x="2112" y="2448"/>
              <a:chExt cx="1567" cy="1032"/>
            </a:xfrm>
          </p:grpSpPr>
          <p:sp>
            <p:nvSpPr>
              <p:cNvPr id="82" name="Arc 1048"/>
              <p:cNvSpPr>
                <a:spLocks noChangeAspect="1"/>
              </p:cNvSpPr>
              <p:nvPr/>
            </p:nvSpPr>
            <p:spPr bwMode="auto">
              <a:xfrm>
                <a:off x="2258" y="3033"/>
                <a:ext cx="61" cy="77"/>
              </a:xfrm>
              <a:custGeom>
                <a:avLst/>
                <a:gdLst>
                  <a:gd name="G0" fmla="+- 8925 0 0"/>
                  <a:gd name="G1" fmla="+- 0 0 0"/>
                  <a:gd name="G2" fmla="+- 21600 0 0"/>
                  <a:gd name="T0" fmla="*/ 17654 w 17654"/>
                  <a:gd name="T1" fmla="*/ 19758 h 21600"/>
                  <a:gd name="T2" fmla="*/ 0 w 17654"/>
                  <a:gd name="T3" fmla="*/ 19670 h 21600"/>
                  <a:gd name="T4" fmla="*/ 8925 w 1765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54" h="21600" fill="none" extrusionOk="0">
                    <a:moveTo>
                      <a:pt x="17653" y="19757"/>
                    </a:moveTo>
                    <a:cubicBezTo>
                      <a:pt x="14904" y="20972"/>
                      <a:pt x="11931" y="21599"/>
                      <a:pt x="8925" y="21600"/>
                    </a:cubicBezTo>
                    <a:cubicBezTo>
                      <a:pt x="5846" y="21600"/>
                      <a:pt x="2803" y="20941"/>
                      <a:pt x="0" y="19669"/>
                    </a:cubicBezTo>
                  </a:path>
                  <a:path w="17654" h="21600" stroke="0" extrusionOk="0">
                    <a:moveTo>
                      <a:pt x="17653" y="19757"/>
                    </a:moveTo>
                    <a:cubicBezTo>
                      <a:pt x="14904" y="20972"/>
                      <a:pt x="11931" y="21599"/>
                      <a:pt x="8925" y="21600"/>
                    </a:cubicBezTo>
                    <a:cubicBezTo>
                      <a:pt x="5846" y="21600"/>
                      <a:pt x="2803" y="20941"/>
                      <a:pt x="0" y="19669"/>
                    </a:cubicBezTo>
                    <a:lnTo>
                      <a:pt x="89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" name="Line 1049"/>
              <p:cNvSpPr>
                <a:spLocks noChangeAspect="1" noChangeShapeType="1"/>
              </p:cNvSpPr>
              <p:nvPr/>
            </p:nvSpPr>
            <p:spPr bwMode="auto">
              <a:xfrm flipV="1">
                <a:off x="2288" y="3096"/>
                <a:ext cx="1" cy="7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" name="Freeform 1050" descr="25%"/>
              <p:cNvSpPr>
                <a:spLocks noChangeAspect="1"/>
              </p:cNvSpPr>
              <p:nvPr/>
            </p:nvSpPr>
            <p:spPr bwMode="auto">
              <a:xfrm>
                <a:off x="2114" y="2808"/>
                <a:ext cx="1353" cy="53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501" y="671"/>
                  </a:cxn>
                  <a:cxn ang="0">
                    <a:pos x="1689" y="450"/>
                  </a:cxn>
                  <a:cxn ang="0">
                    <a:pos x="1254" y="0"/>
                  </a:cxn>
                  <a:cxn ang="0">
                    <a:pos x="6" y="235"/>
                  </a:cxn>
                  <a:cxn ang="0">
                    <a:pos x="0" y="228"/>
                  </a:cxn>
                </a:cxnLst>
                <a:rect l="0" t="0" r="r" b="b"/>
                <a:pathLst>
                  <a:path w="1690" h="672">
                    <a:moveTo>
                      <a:pt x="0" y="228"/>
                    </a:moveTo>
                    <a:lnTo>
                      <a:pt x="501" y="671"/>
                    </a:lnTo>
                    <a:lnTo>
                      <a:pt x="1689" y="450"/>
                    </a:lnTo>
                    <a:lnTo>
                      <a:pt x="1254" y="0"/>
                    </a:lnTo>
                    <a:lnTo>
                      <a:pt x="6" y="235"/>
                    </a:lnTo>
                    <a:lnTo>
                      <a:pt x="0" y="228"/>
                    </a:lnTo>
                  </a:path>
                </a:pathLst>
              </a:custGeom>
              <a:pattFill prst="pct25">
                <a:fgClr>
                  <a:srgbClr val="000000"/>
                </a:fgClr>
                <a:bgClr>
                  <a:srgbClr val="FFFFFF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Freeform 1051"/>
              <p:cNvSpPr>
                <a:spLocks noChangeAspect="1"/>
              </p:cNvSpPr>
              <p:nvPr/>
            </p:nvSpPr>
            <p:spPr bwMode="auto">
              <a:xfrm>
                <a:off x="2114" y="2808"/>
                <a:ext cx="1357" cy="542"/>
              </a:xfrm>
              <a:custGeom>
                <a:avLst/>
                <a:gdLst/>
                <a:ahLst/>
                <a:cxnLst>
                  <a:cxn ang="0">
                    <a:pos x="0" y="230"/>
                  </a:cxn>
                  <a:cxn ang="0">
                    <a:pos x="503" y="676"/>
                  </a:cxn>
                  <a:cxn ang="0">
                    <a:pos x="1694" y="453"/>
                  </a:cxn>
                  <a:cxn ang="0">
                    <a:pos x="1257" y="0"/>
                  </a:cxn>
                  <a:cxn ang="0">
                    <a:pos x="6" y="237"/>
                  </a:cxn>
                </a:cxnLst>
                <a:rect l="0" t="0" r="r" b="b"/>
                <a:pathLst>
                  <a:path w="1695" h="677">
                    <a:moveTo>
                      <a:pt x="0" y="230"/>
                    </a:moveTo>
                    <a:lnTo>
                      <a:pt x="503" y="676"/>
                    </a:lnTo>
                    <a:lnTo>
                      <a:pt x="1694" y="453"/>
                    </a:lnTo>
                    <a:lnTo>
                      <a:pt x="1257" y="0"/>
                    </a:lnTo>
                    <a:lnTo>
                      <a:pt x="6" y="23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Freeform 1052"/>
              <p:cNvSpPr>
                <a:spLocks noChangeAspect="1"/>
              </p:cNvSpPr>
              <p:nvPr/>
            </p:nvSpPr>
            <p:spPr bwMode="auto">
              <a:xfrm>
                <a:off x="2119" y="2456"/>
                <a:ext cx="1008" cy="542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0" y="676"/>
                  </a:cxn>
                  <a:cxn ang="0">
                    <a:pos x="1258" y="440"/>
                  </a:cxn>
                  <a:cxn ang="0">
                    <a:pos x="1258" y="0"/>
                  </a:cxn>
                  <a:cxn ang="0">
                    <a:pos x="0" y="223"/>
                  </a:cxn>
                </a:cxnLst>
                <a:rect l="0" t="0" r="r" b="b"/>
                <a:pathLst>
                  <a:path w="1259" h="677">
                    <a:moveTo>
                      <a:pt x="0" y="223"/>
                    </a:moveTo>
                    <a:lnTo>
                      <a:pt x="0" y="676"/>
                    </a:lnTo>
                    <a:lnTo>
                      <a:pt x="1258" y="440"/>
                    </a:lnTo>
                    <a:lnTo>
                      <a:pt x="1258" y="0"/>
                    </a:lnTo>
                    <a:lnTo>
                      <a:pt x="0" y="22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Line 1053"/>
              <p:cNvSpPr>
                <a:spLocks noChangeAspect="1" noChangeShapeType="1"/>
              </p:cNvSpPr>
              <p:nvPr/>
            </p:nvSpPr>
            <p:spPr bwMode="auto">
              <a:xfrm flipV="1">
                <a:off x="2128" y="2778"/>
                <a:ext cx="1000" cy="1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8" name="Line 1054"/>
              <p:cNvSpPr>
                <a:spLocks noChangeAspect="1" noChangeShapeType="1"/>
              </p:cNvSpPr>
              <p:nvPr/>
            </p:nvSpPr>
            <p:spPr bwMode="auto">
              <a:xfrm flipV="1">
                <a:off x="2117" y="2707"/>
                <a:ext cx="1000" cy="1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9" name="Line 1055"/>
              <p:cNvSpPr>
                <a:spLocks noChangeAspect="1" noChangeShapeType="1"/>
              </p:cNvSpPr>
              <p:nvPr/>
            </p:nvSpPr>
            <p:spPr bwMode="auto">
              <a:xfrm flipV="1">
                <a:off x="2132" y="2583"/>
                <a:ext cx="985" cy="1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" name="Line 1056"/>
              <p:cNvSpPr>
                <a:spLocks noChangeAspect="1" noChangeShapeType="1"/>
              </p:cNvSpPr>
              <p:nvPr/>
            </p:nvSpPr>
            <p:spPr bwMode="auto">
              <a:xfrm flipV="1">
                <a:off x="2132" y="2653"/>
                <a:ext cx="985" cy="1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" name="Line 1057"/>
              <p:cNvSpPr>
                <a:spLocks noChangeAspect="1" noChangeShapeType="1"/>
              </p:cNvSpPr>
              <p:nvPr/>
            </p:nvSpPr>
            <p:spPr bwMode="auto">
              <a:xfrm flipV="1">
                <a:off x="2122" y="2746"/>
                <a:ext cx="990" cy="1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92" name="Group 1058"/>
              <p:cNvGrpSpPr>
                <a:grpSpLocks noChangeAspect="1"/>
              </p:cNvGrpSpPr>
              <p:nvPr/>
            </p:nvGrpSpPr>
            <p:grpSpPr bwMode="auto">
              <a:xfrm>
                <a:off x="2504" y="2797"/>
                <a:ext cx="1017" cy="548"/>
                <a:chOff x="3568" y="3031"/>
                <a:chExt cx="1270" cy="684"/>
              </a:xfrm>
            </p:grpSpPr>
            <p:sp>
              <p:nvSpPr>
                <p:cNvPr id="146" name="Freeform 1059"/>
                <p:cNvSpPr>
                  <a:spLocks noChangeAspect="1"/>
                </p:cNvSpPr>
                <p:nvPr/>
              </p:nvSpPr>
              <p:spPr bwMode="auto">
                <a:xfrm>
                  <a:off x="3570" y="3031"/>
                  <a:ext cx="1265" cy="684"/>
                </a:xfrm>
                <a:custGeom>
                  <a:avLst/>
                  <a:gdLst/>
                  <a:ahLst/>
                  <a:cxnLst>
                    <a:cxn ang="0">
                      <a:pos x="0" y="223"/>
                    </a:cxn>
                    <a:cxn ang="0">
                      <a:pos x="0" y="683"/>
                    </a:cxn>
                    <a:cxn ang="0">
                      <a:pos x="1264" y="447"/>
                    </a:cxn>
                    <a:cxn ang="0">
                      <a:pos x="1264" y="0"/>
                    </a:cxn>
                    <a:cxn ang="0">
                      <a:pos x="0" y="223"/>
                    </a:cxn>
                  </a:cxnLst>
                  <a:rect l="0" t="0" r="r" b="b"/>
                  <a:pathLst>
                    <a:path w="1265" h="684">
                      <a:moveTo>
                        <a:pt x="0" y="223"/>
                      </a:moveTo>
                      <a:lnTo>
                        <a:pt x="0" y="683"/>
                      </a:lnTo>
                      <a:lnTo>
                        <a:pt x="1264" y="447"/>
                      </a:lnTo>
                      <a:lnTo>
                        <a:pt x="1264" y="0"/>
                      </a:lnTo>
                      <a:lnTo>
                        <a:pt x="0" y="22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7" name="Line 10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84" y="3433"/>
                  <a:ext cx="1254" cy="2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8" name="Line 10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68" y="3346"/>
                  <a:ext cx="1256" cy="2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9" name="Line 10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88" y="3197"/>
                  <a:ext cx="1236" cy="2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0" name="Line 10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88" y="3277"/>
                  <a:ext cx="1236" cy="24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1" name="Line 10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74" y="3399"/>
                  <a:ext cx="1244" cy="2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3" name="Group 1065"/>
              <p:cNvGrpSpPr>
                <a:grpSpLocks noChangeAspect="1"/>
              </p:cNvGrpSpPr>
              <p:nvPr/>
            </p:nvGrpSpPr>
            <p:grpSpPr bwMode="auto">
              <a:xfrm>
                <a:off x="2578" y="2856"/>
                <a:ext cx="1011" cy="548"/>
                <a:chOff x="3660" y="3105"/>
                <a:chExt cx="1263" cy="684"/>
              </a:xfrm>
            </p:grpSpPr>
            <p:sp>
              <p:nvSpPr>
                <p:cNvPr id="140" name="Freeform 1066"/>
                <p:cNvSpPr>
                  <a:spLocks noChangeAspect="1"/>
                </p:cNvSpPr>
                <p:nvPr/>
              </p:nvSpPr>
              <p:spPr bwMode="auto">
                <a:xfrm>
                  <a:off x="3663" y="3105"/>
                  <a:ext cx="1259" cy="684"/>
                </a:xfrm>
                <a:custGeom>
                  <a:avLst/>
                  <a:gdLst/>
                  <a:ahLst/>
                  <a:cxnLst>
                    <a:cxn ang="0">
                      <a:pos x="0" y="224"/>
                    </a:cxn>
                    <a:cxn ang="0">
                      <a:pos x="0" y="683"/>
                    </a:cxn>
                    <a:cxn ang="0">
                      <a:pos x="1258" y="446"/>
                    </a:cxn>
                    <a:cxn ang="0">
                      <a:pos x="1258" y="0"/>
                    </a:cxn>
                    <a:cxn ang="0">
                      <a:pos x="0" y="224"/>
                    </a:cxn>
                  </a:cxnLst>
                  <a:rect l="0" t="0" r="r" b="b"/>
                  <a:pathLst>
                    <a:path w="1259" h="684">
                      <a:moveTo>
                        <a:pt x="0" y="224"/>
                      </a:moveTo>
                      <a:lnTo>
                        <a:pt x="0" y="683"/>
                      </a:lnTo>
                      <a:lnTo>
                        <a:pt x="1258" y="446"/>
                      </a:lnTo>
                      <a:lnTo>
                        <a:pt x="1258" y="0"/>
                      </a:lnTo>
                      <a:lnTo>
                        <a:pt x="0" y="22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1" name="Line 10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73" y="3508"/>
                  <a:ext cx="1250" cy="24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2" name="Line 106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0" y="3419"/>
                  <a:ext cx="1250" cy="24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" name="Line 10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84" y="3271"/>
                  <a:ext cx="1226" cy="2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4" name="Line 107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80" y="3352"/>
                  <a:ext cx="1230" cy="2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5" name="Line 10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67" y="3467"/>
                  <a:ext cx="1236" cy="2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4" name="Group 1072"/>
              <p:cNvGrpSpPr>
                <a:grpSpLocks noChangeAspect="1"/>
              </p:cNvGrpSpPr>
              <p:nvPr/>
            </p:nvGrpSpPr>
            <p:grpSpPr bwMode="auto">
              <a:xfrm>
                <a:off x="2620" y="2895"/>
                <a:ext cx="1017" cy="547"/>
                <a:chOff x="3713" y="3153"/>
                <a:chExt cx="1270" cy="683"/>
              </a:xfrm>
            </p:grpSpPr>
            <p:sp>
              <p:nvSpPr>
                <p:cNvPr id="134" name="Freeform 1073"/>
                <p:cNvSpPr>
                  <a:spLocks noChangeAspect="1"/>
                </p:cNvSpPr>
                <p:nvPr/>
              </p:nvSpPr>
              <p:spPr bwMode="auto">
                <a:xfrm>
                  <a:off x="3716" y="3153"/>
                  <a:ext cx="1264" cy="683"/>
                </a:xfrm>
                <a:custGeom>
                  <a:avLst/>
                  <a:gdLst/>
                  <a:ahLst/>
                  <a:cxnLst>
                    <a:cxn ang="0">
                      <a:pos x="0" y="230"/>
                    </a:cxn>
                    <a:cxn ang="0">
                      <a:pos x="0" y="682"/>
                    </a:cxn>
                    <a:cxn ang="0">
                      <a:pos x="1263" y="446"/>
                    </a:cxn>
                    <a:cxn ang="0">
                      <a:pos x="1263" y="0"/>
                    </a:cxn>
                    <a:cxn ang="0">
                      <a:pos x="0" y="230"/>
                    </a:cxn>
                  </a:cxnLst>
                  <a:rect l="0" t="0" r="r" b="b"/>
                  <a:pathLst>
                    <a:path w="1264" h="683">
                      <a:moveTo>
                        <a:pt x="0" y="230"/>
                      </a:moveTo>
                      <a:lnTo>
                        <a:pt x="0" y="682"/>
                      </a:lnTo>
                      <a:lnTo>
                        <a:pt x="1263" y="446"/>
                      </a:lnTo>
                      <a:lnTo>
                        <a:pt x="1263" y="0"/>
                      </a:lnTo>
                      <a:lnTo>
                        <a:pt x="0" y="23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5" name="Line 10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27" y="3555"/>
                  <a:ext cx="1256" cy="2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6" name="Line 107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13" y="3467"/>
                  <a:ext cx="1257" cy="2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7" name="Line 10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37" y="3318"/>
                  <a:ext cx="1233" cy="2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8" name="Line 10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33" y="3399"/>
                  <a:ext cx="1237" cy="24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9" name="Line 107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20" y="3521"/>
                  <a:ext cx="1236" cy="2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5" name="Group 1079"/>
              <p:cNvGrpSpPr>
                <a:grpSpLocks noChangeAspect="1"/>
              </p:cNvGrpSpPr>
              <p:nvPr/>
            </p:nvGrpSpPr>
            <p:grpSpPr bwMode="auto">
              <a:xfrm>
                <a:off x="2668" y="2938"/>
                <a:ext cx="1011" cy="542"/>
                <a:chOff x="3773" y="3207"/>
                <a:chExt cx="1263" cy="677"/>
              </a:xfrm>
            </p:grpSpPr>
            <p:sp>
              <p:nvSpPr>
                <p:cNvPr id="128" name="Freeform 1080"/>
                <p:cNvSpPr>
                  <a:spLocks noChangeAspect="1"/>
                </p:cNvSpPr>
                <p:nvPr/>
              </p:nvSpPr>
              <p:spPr bwMode="auto">
                <a:xfrm>
                  <a:off x="3776" y="3207"/>
                  <a:ext cx="1258" cy="677"/>
                </a:xfrm>
                <a:custGeom>
                  <a:avLst/>
                  <a:gdLst/>
                  <a:ahLst/>
                  <a:cxnLst>
                    <a:cxn ang="0">
                      <a:pos x="0" y="224"/>
                    </a:cxn>
                    <a:cxn ang="0">
                      <a:pos x="0" y="676"/>
                    </a:cxn>
                    <a:cxn ang="0">
                      <a:pos x="1257" y="439"/>
                    </a:cxn>
                    <a:cxn ang="0">
                      <a:pos x="1257" y="0"/>
                    </a:cxn>
                    <a:cxn ang="0">
                      <a:pos x="0" y="224"/>
                    </a:cxn>
                  </a:cxnLst>
                  <a:rect l="0" t="0" r="r" b="b"/>
                  <a:pathLst>
                    <a:path w="1258" h="677">
                      <a:moveTo>
                        <a:pt x="0" y="224"/>
                      </a:moveTo>
                      <a:lnTo>
                        <a:pt x="0" y="676"/>
                      </a:lnTo>
                      <a:lnTo>
                        <a:pt x="1257" y="439"/>
                      </a:lnTo>
                      <a:lnTo>
                        <a:pt x="1257" y="0"/>
                      </a:lnTo>
                      <a:lnTo>
                        <a:pt x="0" y="22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9" name="Line 108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86" y="3602"/>
                  <a:ext cx="1250" cy="25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0" name="Line 108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73" y="3521"/>
                  <a:ext cx="1250" cy="24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1" name="Line 108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96" y="3366"/>
                  <a:ext cx="1227" cy="2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2" name="Line 10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93" y="3454"/>
                  <a:ext cx="1230" cy="2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" name="Line 10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80" y="3569"/>
                  <a:ext cx="1236" cy="2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6" name="Line 1086"/>
              <p:cNvSpPr>
                <a:spLocks noChangeAspect="1" noChangeShapeType="1"/>
              </p:cNvSpPr>
              <p:nvPr/>
            </p:nvSpPr>
            <p:spPr bwMode="auto">
              <a:xfrm>
                <a:off x="2112" y="2991"/>
                <a:ext cx="550" cy="4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7" name="Line 1087"/>
              <p:cNvSpPr>
                <a:spLocks noChangeAspect="1" noChangeShapeType="1"/>
              </p:cNvSpPr>
              <p:nvPr/>
            </p:nvSpPr>
            <p:spPr bwMode="auto">
              <a:xfrm>
                <a:off x="3118" y="2448"/>
                <a:ext cx="561" cy="4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" name="Line 1088"/>
              <p:cNvSpPr>
                <a:spLocks noChangeAspect="1" noChangeShapeType="1"/>
              </p:cNvSpPr>
              <p:nvPr/>
            </p:nvSpPr>
            <p:spPr bwMode="auto">
              <a:xfrm>
                <a:off x="3124" y="2806"/>
                <a:ext cx="6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" name="Line 1089"/>
              <p:cNvSpPr>
                <a:spLocks noChangeAspect="1" noChangeShapeType="1"/>
              </p:cNvSpPr>
              <p:nvPr/>
            </p:nvSpPr>
            <p:spPr bwMode="auto">
              <a:xfrm>
                <a:off x="2718" y="3104"/>
                <a:ext cx="0" cy="3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" name="Line 1090"/>
              <p:cNvSpPr>
                <a:spLocks noChangeAspect="1" noChangeShapeType="1"/>
              </p:cNvSpPr>
              <p:nvPr/>
            </p:nvSpPr>
            <p:spPr bwMode="auto">
              <a:xfrm>
                <a:off x="2770" y="3098"/>
                <a:ext cx="1" cy="3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1" name="Line 1091"/>
              <p:cNvSpPr>
                <a:spLocks noChangeAspect="1" noChangeShapeType="1"/>
              </p:cNvSpPr>
              <p:nvPr/>
            </p:nvSpPr>
            <p:spPr bwMode="auto">
              <a:xfrm>
                <a:off x="2829" y="3092"/>
                <a:ext cx="1" cy="3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2" name="Line 1092"/>
              <p:cNvSpPr>
                <a:spLocks noChangeAspect="1" noChangeShapeType="1"/>
              </p:cNvSpPr>
              <p:nvPr/>
            </p:nvSpPr>
            <p:spPr bwMode="auto">
              <a:xfrm>
                <a:off x="3566" y="2957"/>
                <a:ext cx="1" cy="3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" name="Line 1093"/>
              <p:cNvSpPr>
                <a:spLocks noChangeAspect="1" noChangeShapeType="1"/>
              </p:cNvSpPr>
              <p:nvPr/>
            </p:nvSpPr>
            <p:spPr bwMode="auto">
              <a:xfrm>
                <a:off x="3618" y="2941"/>
                <a:ext cx="1" cy="3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" name="Line 10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74" y="2627"/>
                <a:ext cx="541" cy="4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" name="Line 10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17" y="2610"/>
                <a:ext cx="556" cy="4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" name="Line 10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64" y="2605"/>
                <a:ext cx="567" cy="49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" name="Line 10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75" y="2470"/>
                <a:ext cx="530" cy="4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" name="Line 10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27" y="2476"/>
                <a:ext cx="542" cy="4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" name="Line 1099"/>
              <p:cNvSpPr>
                <a:spLocks noChangeAspect="1" noChangeShapeType="1"/>
              </p:cNvSpPr>
              <p:nvPr/>
            </p:nvSpPr>
            <p:spPr bwMode="auto">
              <a:xfrm>
                <a:off x="2559" y="2968"/>
                <a:ext cx="1" cy="3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" name="Line 1100"/>
              <p:cNvSpPr>
                <a:spLocks noChangeAspect="1" noChangeShapeType="1"/>
              </p:cNvSpPr>
              <p:nvPr/>
            </p:nvSpPr>
            <p:spPr bwMode="auto">
              <a:xfrm>
                <a:off x="2617" y="2957"/>
                <a:ext cx="1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" name="Line 1101"/>
              <p:cNvSpPr>
                <a:spLocks noChangeAspect="1" noChangeShapeType="1"/>
              </p:cNvSpPr>
              <p:nvPr/>
            </p:nvSpPr>
            <p:spPr bwMode="auto">
              <a:xfrm>
                <a:off x="2670" y="2957"/>
                <a:ext cx="1" cy="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" name="Line 1102"/>
              <p:cNvSpPr>
                <a:spLocks noChangeAspect="1" noChangeShapeType="1"/>
              </p:cNvSpPr>
              <p:nvPr/>
            </p:nvSpPr>
            <p:spPr bwMode="auto">
              <a:xfrm>
                <a:off x="3412" y="2817"/>
                <a:ext cx="1" cy="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" name="Line 1103"/>
              <p:cNvSpPr>
                <a:spLocks noChangeAspect="1" noChangeShapeType="1"/>
              </p:cNvSpPr>
              <p:nvPr/>
            </p:nvSpPr>
            <p:spPr bwMode="auto">
              <a:xfrm>
                <a:off x="3475" y="2870"/>
                <a:ext cx="1" cy="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" name="Line 1104"/>
              <p:cNvSpPr>
                <a:spLocks noChangeAspect="1" noChangeShapeType="1"/>
              </p:cNvSpPr>
              <p:nvPr/>
            </p:nvSpPr>
            <p:spPr bwMode="auto">
              <a:xfrm>
                <a:off x="3517" y="2914"/>
                <a:ext cx="1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" name="Line 1105"/>
              <p:cNvSpPr>
                <a:spLocks noChangeAspect="1" noChangeShapeType="1"/>
              </p:cNvSpPr>
              <p:nvPr/>
            </p:nvSpPr>
            <p:spPr bwMode="auto">
              <a:xfrm>
                <a:off x="3465" y="2806"/>
                <a:ext cx="1" cy="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" name="Line 1106"/>
              <p:cNvSpPr>
                <a:spLocks noChangeAspect="1" noChangeShapeType="1"/>
              </p:cNvSpPr>
              <p:nvPr/>
            </p:nvSpPr>
            <p:spPr bwMode="auto">
              <a:xfrm flipH="1">
                <a:off x="3531" y="2870"/>
                <a:ext cx="11" cy="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7" name="Line 1107"/>
              <p:cNvSpPr>
                <a:spLocks noChangeAspect="1" noChangeShapeType="1"/>
              </p:cNvSpPr>
              <p:nvPr/>
            </p:nvSpPr>
            <p:spPr bwMode="auto">
              <a:xfrm>
                <a:off x="3068" y="2464"/>
                <a:ext cx="0" cy="3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8" name="Line 1108"/>
              <p:cNvSpPr>
                <a:spLocks noChangeAspect="1" noChangeShapeType="1"/>
              </p:cNvSpPr>
              <p:nvPr/>
            </p:nvSpPr>
            <p:spPr bwMode="auto">
              <a:xfrm>
                <a:off x="3025" y="2476"/>
                <a:ext cx="1" cy="3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9" name="Line 1109"/>
              <p:cNvSpPr>
                <a:spLocks noChangeAspect="1" noChangeShapeType="1"/>
              </p:cNvSpPr>
              <p:nvPr/>
            </p:nvSpPr>
            <p:spPr bwMode="auto">
              <a:xfrm>
                <a:off x="2177" y="2628"/>
                <a:ext cx="1" cy="3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0" name="Line 1110"/>
              <p:cNvSpPr>
                <a:spLocks noChangeAspect="1" noChangeShapeType="1"/>
              </p:cNvSpPr>
              <p:nvPr/>
            </p:nvSpPr>
            <p:spPr bwMode="auto">
              <a:xfrm>
                <a:off x="2230" y="2616"/>
                <a:ext cx="1" cy="3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1" name="Line 1111"/>
              <p:cNvSpPr>
                <a:spLocks noChangeAspect="1" noChangeShapeType="1"/>
              </p:cNvSpPr>
              <p:nvPr/>
            </p:nvSpPr>
            <p:spPr bwMode="auto">
              <a:xfrm>
                <a:off x="2267" y="2610"/>
                <a:ext cx="1" cy="3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" name="Line 1112"/>
              <p:cNvSpPr>
                <a:spLocks noChangeAspect="1" noChangeShapeType="1"/>
              </p:cNvSpPr>
              <p:nvPr/>
            </p:nvSpPr>
            <p:spPr bwMode="auto">
              <a:xfrm>
                <a:off x="2742" y="2537"/>
                <a:ext cx="608" cy="4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" name="Line 1113"/>
              <p:cNvSpPr>
                <a:spLocks noChangeAspect="1" noChangeShapeType="1"/>
              </p:cNvSpPr>
              <p:nvPr/>
            </p:nvSpPr>
            <p:spPr bwMode="auto">
              <a:xfrm>
                <a:off x="3338" y="3000"/>
                <a:ext cx="1" cy="3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4" name="Line 1114"/>
              <p:cNvSpPr>
                <a:spLocks noChangeAspect="1" noChangeShapeType="1"/>
              </p:cNvSpPr>
              <p:nvPr/>
            </p:nvSpPr>
            <p:spPr bwMode="auto">
              <a:xfrm>
                <a:off x="2738" y="2530"/>
                <a:ext cx="1" cy="3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5" name="Line 1115"/>
              <p:cNvSpPr>
                <a:spLocks noChangeAspect="1" noChangeShapeType="1"/>
              </p:cNvSpPr>
              <p:nvPr/>
            </p:nvSpPr>
            <p:spPr bwMode="auto">
              <a:xfrm>
                <a:off x="2737" y="2888"/>
                <a:ext cx="62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6" name="Line 1116"/>
              <p:cNvSpPr>
                <a:spLocks noChangeAspect="1" noChangeShapeType="1"/>
              </p:cNvSpPr>
              <p:nvPr/>
            </p:nvSpPr>
            <p:spPr bwMode="auto">
              <a:xfrm>
                <a:off x="2117" y="2628"/>
                <a:ext cx="555" cy="4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7" name="Line 1117"/>
              <p:cNvSpPr>
                <a:spLocks noChangeAspect="1" noChangeShapeType="1"/>
              </p:cNvSpPr>
              <p:nvPr/>
            </p:nvSpPr>
            <p:spPr bwMode="auto">
              <a:xfrm>
                <a:off x="2117" y="2773"/>
                <a:ext cx="540" cy="4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aphicFrame>
          <p:nvGraphicFramePr>
            <p:cNvPr id="80" name="Object 1118"/>
            <p:cNvGraphicFramePr>
              <a:graphicFrameLocks noChangeAspect="1"/>
            </p:cNvGraphicFramePr>
            <p:nvPr/>
          </p:nvGraphicFramePr>
          <p:xfrm>
            <a:off x="2603" y="2089"/>
            <a:ext cx="1347" cy="254"/>
          </p:xfrm>
          <a:graphic>
            <a:graphicData uri="http://schemas.openxmlformats.org/presentationml/2006/ole">
              <p:oleObj spid="_x0000_s1027" name="Equation" r:id="rId7" imgW="2273040" imgH="406080" progId="Equation.DSMT4">
                <p:embed/>
              </p:oleObj>
            </a:graphicData>
          </a:graphic>
        </p:graphicFrame>
      </p:grpSp>
      <p:grpSp>
        <p:nvGrpSpPr>
          <p:cNvPr id="168" name="组合 167"/>
          <p:cNvGrpSpPr/>
          <p:nvPr/>
        </p:nvGrpSpPr>
        <p:grpSpPr>
          <a:xfrm>
            <a:off x="216024" y="1556792"/>
            <a:ext cx="2771800" cy="2232248"/>
            <a:chOff x="251520" y="1052736"/>
            <a:chExt cx="3131840" cy="2582416"/>
          </a:xfrm>
        </p:grpSpPr>
        <p:pic>
          <p:nvPicPr>
            <p:cNvPr id="1043" name="Picture 19" descr="http://icons.iconarchive.com/icons/skuzigraphic/seasonal/256/cloud-dark-ic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59632" y="1052736"/>
              <a:ext cx="2123728" cy="2123728"/>
            </a:xfrm>
            <a:prstGeom prst="rect">
              <a:avLst/>
            </a:prstGeom>
            <a:noFill/>
          </p:spPr>
        </p:pic>
        <p:pic>
          <p:nvPicPr>
            <p:cNvPr id="1041" name="Picture 17" descr="http://icons.iconarchive.com/icons/skuzigraphic/seasonal/256/sun-2-ico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1520" y="1556792"/>
              <a:ext cx="2078360" cy="2078360"/>
            </a:xfrm>
            <a:prstGeom prst="rect">
              <a:avLst/>
            </a:prstGeom>
            <a:noFill/>
          </p:spPr>
        </p:pic>
      </p:grpSp>
      <p:graphicFrame>
        <p:nvGraphicFramePr>
          <p:cNvPr id="166" name="Object 112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63888" y="3429000"/>
          <a:ext cx="1486290" cy="1093363"/>
        </p:xfrm>
        <a:graphic>
          <a:graphicData uri="http://schemas.openxmlformats.org/presentationml/2006/ole">
            <p:oleObj spid="_x0000_s1046" name="Clip" r:id="rId10" imgW="4518000" imgH="3313080" progId="">
              <p:embed/>
            </p:oleObj>
          </a:graphicData>
        </a:graphic>
      </p:graphicFrame>
      <p:pic>
        <p:nvPicPr>
          <p:cNvPr id="169" name="Picture 2" descr="G:\work\spring 2012\presentation\tx4_avgpm25_072306.png"/>
          <p:cNvPicPr>
            <a:picLocks noChangeAspect="1" noChangeArrowheads="1"/>
          </p:cNvPicPr>
          <p:nvPr/>
        </p:nvPicPr>
        <p:blipFill>
          <a:blip r:embed="rId11" cstate="print"/>
          <a:srcRect t="18080" r="7127"/>
          <a:stretch>
            <a:fillRect/>
          </a:stretch>
        </p:blipFill>
        <p:spPr bwMode="auto">
          <a:xfrm>
            <a:off x="6253172" y="2852936"/>
            <a:ext cx="278332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0" name="上箭头 169"/>
          <p:cNvSpPr/>
          <p:nvPr/>
        </p:nvSpPr>
        <p:spPr>
          <a:xfrm rot="5400000">
            <a:off x="5587321" y="3205767"/>
            <a:ext cx="507862" cy="954328"/>
          </a:xfrm>
          <a:prstGeom prst="upArrow">
            <a:avLst>
              <a:gd name="adj1" fmla="val 50000"/>
              <a:gd name="adj2" fmla="val 111197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/>
          <p:cNvSpPr/>
          <p:nvPr/>
        </p:nvSpPr>
        <p:spPr>
          <a:xfrm>
            <a:off x="1043608" y="4725144"/>
            <a:ext cx="360040" cy="21602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/>
          <p:cNvSpPr/>
          <p:nvPr/>
        </p:nvSpPr>
        <p:spPr>
          <a:xfrm>
            <a:off x="1619672" y="4365104"/>
            <a:ext cx="720080" cy="2880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/>
          <p:cNvSpPr/>
          <p:nvPr/>
        </p:nvSpPr>
        <p:spPr>
          <a:xfrm>
            <a:off x="2411760" y="4005064"/>
            <a:ext cx="792088" cy="3600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D:\work\fall 2012\uncertainty\lognormal3.png"/>
          <p:cNvPicPr>
            <a:picLocks noChangeAspect="1" noChangeArrowheads="1"/>
          </p:cNvPicPr>
          <p:nvPr/>
        </p:nvPicPr>
        <p:blipFill>
          <a:blip r:embed="rId2" cstate="print"/>
          <a:srcRect l="11051" t="5124" r="7491" b="8576"/>
          <a:stretch>
            <a:fillRect/>
          </a:stretch>
        </p:blipFill>
        <p:spPr bwMode="auto">
          <a:xfrm>
            <a:off x="107504" y="5468705"/>
            <a:ext cx="1944216" cy="1056639"/>
          </a:xfrm>
          <a:prstGeom prst="rect">
            <a:avLst/>
          </a:prstGeom>
          <a:noFill/>
        </p:spPr>
      </p:pic>
      <p:sp>
        <p:nvSpPr>
          <p:cNvPr id="5" name="立方体 4"/>
          <p:cNvSpPr/>
          <p:nvPr/>
        </p:nvSpPr>
        <p:spPr>
          <a:xfrm>
            <a:off x="3635896" y="3183359"/>
            <a:ext cx="1655762" cy="1369119"/>
          </a:xfrm>
          <a:prstGeom prst="cube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/>
              <a:t>Original AQM</a:t>
            </a:r>
            <a:endParaRPr lang="zh-CN" altLang="en-US" b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66FF"/>
                </a:solidFill>
              </a:rPr>
              <a:t>How to Quantify Uncertainties?</a:t>
            </a:r>
            <a:endParaRPr lang="zh-CN" altLang="en-US" sz="3600" b="1" dirty="0">
              <a:solidFill>
                <a:srgbClr val="0066FF"/>
              </a:solidFill>
            </a:endParaRPr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5508104" y="2897013"/>
            <a:ext cx="1728192" cy="2031325"/>
          </a:xfrm>
          <a:prstGeom prst="rect">
            <a:avLst/>
          </a:prstGeom>
          <a:ln w="57150">
            <a:solidFill>
              <a:schemeClr val="accent6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Concentration </a:t>
            </a:r>
            <a:r>
              <a:rPr lang="en-US" b="1" i="1" dirty="0">
                <a:solidFill>
                  <a:schemeClr val="accent6"/>
                </a:solidFill>
              </a:rPr>
              <a:t>1</a:t>
            </a:r>
          </a:p>
          <a:p>
            <a:r>
              <a:rPr lang="en-US" b="1" i="1" dirty="0" smtClean="0">
                <a:solidFill>
                  <a:schemeClr val="accent6"/>
                </a:solidFill>
              </a:rPr>
              <a:t>Concentration </a:t>
            </a:r>
            <a:r>
              <a:rPr lang="en-US" b="1" i="1" dirty="0">
                <a:solidFill>
                  <a:schemeClr val="accent6"/>
                </a:solidFill>
              </a:rPr>
              <a:t>2</a:t>
            </a:r>
          </a:p>
          <a:p>
            <a:r>
              <a:rPr lang="en-US" b="1" i="1" dirty="0" smtClean="0">
                <a:solidFill>
                  <a:schemeClr val="accent6"/>
                </a:solidFill>
              </a:rPr>
              <a:t>Concentration </a:t>
            </a:r>
            <a:r>
              <a:rPr lang="en-US" b="1" i="1" dirty="0">
                <a:solidFill>
                  <a:schemeClr val="accent6"/>
                </a:solidFill>
              </a:rPr>
              <a:t>3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.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.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.</a:t>
            </a:r>
          </a:p>
          <a:p>
            <a:r>
              <a:rPr lang="en-US" b="1" i="1" dirty="0" smtClean="0">
                <a:solidFill>
                  <a:schemeClr val="accent6"/>
                </a:solidFill>
              </a:rPr>
              <a:t>Concentration </a:t>
            </a:r>
            <a:r>
              <a:rPr lang="en-US" b="1" i="1" dirty="0">
                <a:solidFill>
                  <a:schemeClr val="accent6"/>
                </a:solidFill>
              </a:rPr>
              <a:t>N</a:t>
            </a: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2123728" y="2926630"/>
            <a:ext cx="1224136" cy="2014538"/>
          </a:xfrm>
          <a:prstGeom prst="rect">
            <a:avLst/>
          </a:prstGeom>
          <a:ln w="57150"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Sample </a:t>
            </a:r>
            <a:r>
              <a:rPr lang="en-US" b="1" i="1" dirty="0">
                <a:solidFill>
                  <a:srgbClr val="00B050"/>
                </a:solidFill>
              </a:rPr>
              <a:t>1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Sample </a:t>
            </a:r>
            <a:r>
              <a:rPr lang="en-US" b="1" i="1" dirty="0">
                <a:solidFill>
                  <a:srgbClr val="00B050"/>
                </a:solidFill>
              </a:rPr>
              <a:t>2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Sample </a:t>
            </a:r>
            <a:r>
              <a:rPr lang="en-US" b="1" i="1" dirty="0">
                <a:solidFill>
                  <a:srgbClr val="00B050"/>
                </a:solidFill>
              </a:rPr>
              <a:t>3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.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.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Sample </a:t>
            </a:r>
            <a:r>
              <a:rPr lang="en-US" b="1" i="1" dirty="0">
                <a:solidFill>
                  <a:srgbClr val="00B050"/>
                </a:solidFill>
              </a:rPr>
              <a:t>N</a:t>
            </a:r>
          </a:p>
        </p:txBody>
      </p:sp>
      <p:pic>
        <p:nvPicPr>
          <p:cNvPr id="16" name="Picture 1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039343"/>
            <a:ext cx="2209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直接箭头连接符 16"/>
          <p:cNvCxnSpPr/>
          <p:nvPr/>
        </p:nvCxnSpPr>
        <p:spPr>
          <a:xfrm>
            <a:off x="7645177" y="4479503"/>
            <a:ext cx="1152847" cy="0"/>
          </a:xfrm>
          <a:prstGeom prst="straightConnector1">
            <a:avLst/>
          </a:prstGeom>
          <a:ln w="38100"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195322" y="5589240"/>
            <a:ext cx="4329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Computationally Expensive!</a:t>
            </a:r>
            <a:endParaRPr lang="en-US" altLang="zh-CN" sz="2800" b="1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987824" y="3795427"/>
            <a:ext cx="762384" cy="252028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5220072" y="3759423"/>
            <a:ext cx="648072" cy="288032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9176" y="4911551"/>
            <a:ext cx="17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u="sng" dirty="0" smtClean="0">
                <a:solidFill>
                  <a:srgbClr val="00B0F0"/>
                </a:solidFill>
              </a:rPr>
              <a:t>Uncertainty </a:t>
            </a:r>
            <a:endParaRPr lang="zh-CN" altLang="en-US" sz="2400" b="1" i="1" u="sng" dirty="0">
              <a:solidFill>
                <a:srgbClr val="00B0F0"/>
              </a:solidFill>
            </a:endParaRPr>
          </a:p>
        </p:txBody>
      </p:sp>
      <p:pic>
        <p:nvPicPr>
          <p:cNvPr id="18434" name="Picture 2" descr="D:\work\fall 2012\uncertainty\lognormal2.png"/>
          <p:cNvPicPr>
            <a:picLocks noChangeAspect="1" noChangeArrowheads="1"/>
          </p:cNvPicPr>
          <p:nvPr/>
        </p:nvPicPr>
        <p:blipFill>
          <a:blip r:embed="rId4" cstate="print"/>
          <a:srcRect l="10166" t="3398" r="7491" b="6850"/>
          <a:stretch>
            <a:fillRect/>
          </a:stretch>
        </p:blipFill>
        <p:spPr bwMode="auto">
          <a:xfrm>
            <a:off x="35496" y="1124744"/>
            <a:ext cx="2016224" cy="1127351"/>
          </a:xfrm>
          <a:prstGeom prst="rect">
            <a:avLst/>
          </a:prstGeom>
          <a:noFill/>
        </p:spPr>
      </p:pic>
      <p:pic>
        <p:nvPicPr>
          <p:cNvPr id="18435" name="Picture 3" descr="D:\work\fall 2012\uncertainty\lognormal3.png"/>
          <p:cNvPicPr>
            <a:picLocks noChangeAspect="1" noChangeArrowheads="1"/>
          </p:cNvPicPr>
          <p:nvPr/>
        </p:nvPicPr>
        <p:blipFill>
          <a:blip r:embed="rId2" cstate="print"/>
          <a:srcRect l="11051" t="5124" r="7491" b="8576"/>
          <a:stretch>
            <a:fillRect/>
          </a:stretch>
        </p:blipFill>
        <p:spPr bwMode="auto">
          <a:xfrm>
            <a:off x="107504" y="2204864"/>
            <a:ext cx="1944216" cy="1056639"/>
          </a:xfrm>
          <a:prstGeom prst="rect">
            <a:avLst/>
          </a:prstGeom>
          <a:noFill/>
        </p:spPr>
      </p:pic>
      <p:pic>
        <p:nvPicPr>
          <p:cNvPr id="26625" name="Picture 1" descr="D:\work\fall 2012\presentations\logn3.png"/>
          <p:cNvPicPr>
            <a:picLocks noChangeAspect="1" noChangeArrowheads="1"/>
          </p:cNvPicPr>
          <p:nvPr/>
        </p:nvPicPr>
        <p:blipFill>
          <a:blip r:embed="rId5" cstate="print"/>
          <a:srcRect l="11937" t="5124" r="8376" b="8576"/>
          <a:stretch>
            <a:fillRect/>
          </a:stretch>
        </p:blipFill>
        <p:spPr bwMode="auto">
          <a:xfrm>
            <a:off x="107504" y="3284984"/>
            <a:ext cx="1944216" cy="1080120"/>
          </a:xfrm>
          <a:prstGeom prst="rect">
            <a:avLst/>
          </a:prstGeom>
          <a:noFill/>
        </p:spPr>
      </p:pic>
      <p:pic>
        <p:nvPicPr>
          <p:cNvPr id="26626" name="Picture 2" descr="D:\work\fall 2012\presentations\logn4.png"/>
          <p:cNvPicPr>
            <a:picLocks noChangeAspect="1" noChangeArrowheads="1"/>
          </p:cNvPicPr>
          <p:nvPr/>
        </p:nvPicPr>
        <p:blipFill>
          <a:blip r:embed="rId6" cstate="print"/>
          <a:srcRect l="11937" t="5124" r="8376" b="8576"/>
          <a:stretch>
            <a:fillRect/>
          </a:stretch>
        </p:blipFill>
        <p:spPr bwMode="auto">
          <a:xfrm>
            <a:off x="107504" y="4365104"/>
            <a:ext cx="1944216" cy="1080120"/>
          </a:xfrm>
          <a:prstGeom prst="rect">
            <a:avLst/>
          </a:prstGeom>
          <a:noFill/>
        </p:spPr>
      </p:pic>
      <p:cxnSp>
        <p:nvCxnSpPr>
          <p:cNvPr id="27" name="直接箭头连接符 26"/>
          <p:cNvCxnSpPr>
            <a:stCxn id="36" idx="3"/>
            <a:endCxn id="9" idx="0"/>
          </p:cNvCxnSpPr>
          <p:nvPr/>
        </p:nvCxnSpPr>
        <p:spPr>
          <a:xfrm>
            <a:off x="1917947" y="1499593"/>
            <a:ext cx="817849" cy="142703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1907704" y="2636912"/>
            <a:ext cx="360040" cy="28803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1835696" y="3717032"/>
            <a:ext cx="288032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26" idx="3"/>
          </p:cNvCxnSpPr>
          <p:nvPr/>
        </p:nvCxnSpPr>
        <p:spPr>
          <a:xfrm flipV="1">
            <a:off x="1989955" y="4941168"/>
            <a:ext cx="781845" cy="88006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78"/>
          <p:cNvSpPr txBox="1">
            <a:spLocks noChangeArrowheads="1"/>
          </p:cNvSpPr>
          <p:nvPr/>
        </p:nvSpPr>
        <p:spPr bwMode="auto">
          <a:xfrm>
            <a:off x="2613992" y="1529034"/>
            <a:ext cx="5486400" cy="3877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 smtClean="0"/>
              <a:t>Traditional: Monte Carlo Method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7584" y="2420888"/>
            <a:ext cx="111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 err="1" smtClean="0"/>
              <a:t>Nonroad</a:t>
            </a:r>
            <a:endParaRPr lang="zh-CN" altLang="en-US" sz="20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827584" y="1268760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/>
              <a:t>Mobile</a:t>
            </a:r>
            <a:endParaRPr lang="zh-CN" altLang="en-US" sz="24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899592" y="3460938"/>
            <a:ext cx="633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 smtClean="0"/>
              <a:t>EGU</a:t>
            </a:r>
            <a:endParaRPr lang="zh-CN" altLang="en-US" sz="20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899592" y="4541058"/>
            <a:ext cx="68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 smtClean="0"/>
              <a:t>Area</a:t>
            </a:r>
            <a:endParaRPr lang="zh-CN" altLang="en-US" sz="2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899592" y="5621178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 smtClean="0"/>
              <a:t>Biogenic</a:t>
            </a:r>
            <a:endParaRPr lang="zh-CN" altLang="en-US" sz="2000" b="1" i="1" dirty="0"/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1691680" y="4365105"/>
            <a:ext cx="432048" cy="43204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立方体 27"/>
          <p:cNvSpPr/>
          <p:nvPr/>
        </p:nvSpPr>
        <p:spPr>
          <a:xfrm>
            <a:off x="3635896" y="3183359"/>
            <a:ext cx="1655762" cy="1369119"/>
          </a:xfrm>
          <a:prstGeom prst="cub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/>
              <a:t>RFM</a:t>
            </a:r>
            <a:endParaRPr lang="zh-CN" altLang="en-US" sz="3200" b="1" dirty="0"/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5508104" y="2897013"/>
            <a:ext cx="1728192" cy="2031325"/>
          </a:xfrm>
          <a:prstGeom prst="rect">
            <a:avLst/>
          </a:prstGeom>
          <a:ln w="57150">
            <a:solidFill>
              <a:schemeClr val="accent6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Concentration </a:t>
            </a:r>
            <a:r>
              <a:rPr lang="en-US" b="1" i="1" dirty="0">
                <a:solidFill>
                  <a:schemeClr val="accent6"/>
                </a:solidFill>
              </a:rPr>
              <a:t>1</a:t>
            </a:r>
          </a:p>
          <a:p>
            <a:r>
              <a:rPr lang="en-US" b="1" i="1" dirty="0" smtClean="0">
                <a:solidFill>
                  <a:schemeClr val="accent6"/>
                </a:solidFill>
              </a:rPr>
              <a:t>Concentration </a:t>
            </a:r>
            <a:r>
              <a:rPr lang="en-US" b="1" i="1" dirty="0">
                <a:solidFill>
                  <a:schemeClr val="accent6"/>
                </a:solidFill>
              </a:rPr>
              <a:t>2</a:t>
            </a:r>
          </a:p>
          <a:p>
            <a:r>
              <a:rPr lang="en-US" b="1" i="1" dirty="0" smtClean="0">
                <a:solidFill>
                  <a:schemeClr val="accent6"/>
                </a:solidFill>
              </a:rPr>
              <a:t>Concentration </a:t>
            </a:r>
            <a:r>
              <a:rPr lang="en-US" b="1" i="1" dirty="0">
                <a:solidFill>
                  <a:schemeClr val="accent6"/>
                </a:solidFill>
              </a:rPr>
              <a:t>3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.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.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.</a:t>
            </a:r>
          </a:p>
          <a:p>
            <a:r>
              <a:rPr lang="en-US" b="1" i="1" dirty="0" smtClean="0">
                <a:solidFill>
                  <a:schemeClr val="accent6"/>
                </a:solidFill>
              </a:rPr>
              <a:t>Concentration </a:t>
            </a:r>
            <a:r>
              <a:rPr lang="en-US" b="1" i="1" dirty="0">
                <a:solidFill>
                  <a:schemeClr val="accent6"/>
                </a:solidFill>
              </a:rPr>
              <a:t>N</a:t>
            </a: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2123728" y="2926630"/>
            <a:ext cx="1224136" cy="2014538"/>
          </a:xfrm>
          <a:prstGeom prst="rect">
            <a:avLst/>
          </a:prstGeom>
          <a:ln w="57150"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Sample </a:t>
            </a:r>
            <a:r>
              <a:rPr lang="en-US" b="1" i="1" dirty="0">
                <a:solidFill>
                  <a:srgbClr val="00B050"/>
                </a:solidFill>
              </a:rPr>
              <a:t>1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Sample </a:t>
            </a:r>
            <a:r>
              <a:rPr lang="en-US" b="1" i="1" dirty="0">
                <a:solidFill>
                  <a:srgbClr val="00B050"/>
                </a:solidFill>
              </a:rPr>
              <a:t>2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Sample </a:t>
            </a:r>
            <a:r>
              <a:rPr lang="en-US" b="1" i="1" dirty="0">
                <a:solidFill>
                  <a:srgbClr val="00B050"/>
                </a:solidFill>
              </a:rPr>
              <a:t>3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.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.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.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Sample </a:t>
            </a:r>
            <a:r>
              <a:rPr lang="en-US" b="1" i="1" dirty="0">
                <a:solidFill>
                  <a:srgbClr val="00B050"/>
                </a:solidFill>
              </a:rPr>
              <a:t>N</a:t>
            </a: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2325960" y="980728"/>
            <a:ext cx="6134472" cy="7903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 smtClean="0"/>
              <a:t>New approach: Monte Carlo Method with reduced-form model (RFM)</a:t>
            </a:r>
          </a:p>
        </p:txBody>
      </p:sp>
      <p:pic>
        <p:nvPicPr>
          <p:cNvPr id="16" name="Picture 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039343"/>
            <a:ext cx="2209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7" name="直接箭头连接符 16"/>
          <p:cNvCxnSpPr/>
          <p:nvPr/>
        </p:nvCxnSpPr>
        <p:spPr>
          <a:xfrm>
            <a:off x="7645177" y="4479503"/>
            <a:ext cx="1152847" cy="0"/>
          </a:xfrm>
          <a:prstGeom prst="straightConnector1">
            <a:avLst/>
          </a:prstGeom>
          <a:ln w="38100"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箭头 12"/>
          <p:cNvSpPr/>
          <p:nvPr/>
        </p:nvSpPr>
        <p:spPr>
          <a:xfrm>
            <a:off x="2987824" y="3795427"/>
            <a:ext cx="762384" cy="252028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5220072" y="3759423"/>
            <a:ext cx="648072" cy="288032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9176" y="4911551"/>
            <a:ext cx="17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u="sng" dirty="0" smtClean="0">
                <a:solidFill>
                  <a:srgbClr val="00B0F0"/>
                </a:solidFill>
              </a:rPr>
              <a:t>Uncertainty </a:t>
            </a:r>
            <a:endParaRPr lang="zh-CN" altLang="en-US" sz="2400" b="1" i="1" u="sng" dirty="0">
              <a:solidFill>
                <a:srgbClr val="00B0F0"/>
              </a:solidFill>
            </a:endParaRPr>
          </a:p>
        </p:txBody>
      </p:sp>
      <p:pic>
        <p:nvPicPr>
          <p:cNvPr id="25" name="Picture 3" descr="D:\work\fall 2012\uncertainty\lognormal3.png"/>
          <p:cNvPicPr>
            <a:picLocks noChangeAspect="1" noChangeArrowheads="1"/>
          </p:cNvPicPr>
          <p:nvPr/>
        </p:nvPicPr>
        <p:blipFill>
          <a:blip r:embed="rId3" cstate="print"/>
          <a:srcRect l="11051" t="5124" r="7491" b="8576"/>
          <a:stretch>
            <a:fillRect/>
          </a:stretch>
        </p:blipFill>
        <p:spPr bwMode="auto">
          <a:xfrm>
            <a:off x="107504" y="5468705"/>
            <a:ext cx="1944216" cy="1056639"/>
          </a:xfrm>
          <a:prstGeom prst="rect">
            <a:avLst/>
          </a:prstGeom>
          <a:noFill/>
        </p:spPr>
      </p:pic>
      <p:pic>
        <p:nvPicPr>
          <p:cNvPr id="26" name="Picture 2" descr="D:\work\fall 2012\uncertainty\lognormal2.png"/>
          <p:cNvPicPr>
            <a:picLocks noChangeAspect="1" noChangeArrowheads="1"/>
          </p:cNvPicPr>
          <p:nvPr/>
        </p:nvPicPr>
        <p:blipFill>
          <a:blip r:embed="rId4" cstate="print"/>
          <a:srcRect l="10166" t="3398" r="7491" b="6850"/>
          <a:stretch>
            <a:fillRect/>
          </a:stretch>
        </p:blipFill>
        <p:spPr bwMode="auto">
          <a:xfrm>
            <a:off x="35496" y="1124744"/>
            <a:ext cx="2016224" cy="1127351"/>
          </a:xfrm>
          <a:prstGeom prst="rect">
            <a:avLst/>
          </a:prstGeom>
          <a:noFill/>
        </p:spPr>
      </p:pic>
      <p:pic>
        <p:nvPicPr>
          <p:cNvPr id="27" name="Picture 3" descr="D:\work\fall 2012\uncertainty\lognormal3.png"/>
          <p:cNvPicPr>
            <a:picLocks noChangeAspect="1" noChangeArrowheads="1"/>
          </p:cNvPicPr>
          <p:nvPr/>
        </p:nvPicPr>
        <p:blipFill>
          <a:blip r:embed="rId3" cstate="print"/>
          <a:srcRect l="11051" t="5124" r="7491" b="8576"/>
          <a:stretch>
            <a:fillRect/>
          </a:stretch>
        </p:blipFill>
        <p:spPr bwMode="auto">
          <a:xfrm>
            <a:off x="107504" y="2204864"/>
            <a:ext cx="1944216" cy="1056639"/>
          </a:xfrm>
          <a:prstGeom prst="rect">
            <a:avLst/>
          </a:prstGeom>
          <a:noFill/>
        </p:spPr>
      </p:pic>
      <p:pic>
        <p:nvPicPr>
          <p:cNvPr id="29" name="Picture 1" descr="D:\work\fall 2012\presentations\logn3.png"/>
          <p:cNvPicPr>
            <a:picLocks noChangeAspect="1" noChangeArrowheads="1"/>
          </p:cNvPicPr>
          <p:nvPr/>
        </p:nvPicPr>
        <p:blipFill>
          <a:blip r:embed="rId5" cstate="print"/>
          <a:srcRect l="11937" t="5124" r="8376" b="8576"/>
          <a:stretch>
            <a:fillRect/>
          </a:stretch>
        </p:blipFill>
        <p:spPr bwMode="auto">
          <a:xfrm>
            <a:off x="107504" y="3284984"/>
            <a:ext cx="1944216" cy="1080120"/>
          </a:xfrm>
          <a:prstGeom prst="rect">
            <a:avLst/>
          </a:prstGeom>
          <a:noFill/>
        </p:spPr>
      </p:pic>
      <p:pic>
        <p:nvPicPr>
          <p:cNvPr id="31" name="Picture 2" descr="D:\work\fall 2012\presentations\logn4.png"/>
          <p:cNvPicPr>
            <a:picLocks noChangeAspect="1" noChangeArrowheads="1"/>
          </p:cNvPicPr>
          <p:nvPr/>
        </p:nvPicPr>
        <p:blipFill>
          <a:blip r:embed="rId6" cstate="print"/>
          <a:srcRect l="11937" t="5124" r="8376" b="8576"/>
          <a:stretch>
            <a:fillRect/>
          </a:stretch>
        </p:blipFill>
        <p:spPr bwMode="auto">
          <a:xfrm>
            <a:off x="107504" y="4365104"/>
            <a:ext cx="1944216" cy="108012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827584" y="2420888"/>
            <a:ext cx="111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 err="1" smtClean="0"/>
              <a:t>Nonroad</a:t>
            </a:r>
            <a:endParaRPr lang="zh-CN" altLang="en-US" sz="20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827584" y="1268760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/>
              <a:t>Mobile</a:t>
            </a:r>
            <a:endParaRPr lang="zh-CN" altLang="en-US" sz="24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899592" y="3460938"/>
            <a:ext cx="633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 smtClean="0"/>
              <a:t>EGU</a:t>
            </a:r>
            <a:endParaRPr lang="zh-CN" altLang="en-US" sz="20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899592" y="4541058"/>
            <a:ext cx="68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 smtClean="0"/>
              <a:t>Area</a:t>
            </a:r>
            <a:endParaRPr lang="zh-CN" altLang="en-US" sz="20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899592" y="5621178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 smtClean="0"/>
              <a:t>Biogenic</a:t>
            </a:r>
            <a:endParaRPr lang="zh-CN" altLang="en-US" sz="2000" b="1" i="1" dirty="0"/>
          </a:p>
        </p:txBody>
      </p:sp>
      <p:cxnSp>
        <p:nvCxnSpPr>
          <p:cNvPr id="44" name="直接箭头连接符 43"/>
          <p:cNvCxnSpPr/>
          <p:nvPr/>
        </p:nvCxnSpPr>
        <p:spPr>
          <a:xfrm>
            <a:off x="1917947" y="1499593"/>
            <a:ext cx="817849" cy="142703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1907704" y="2636912"/>
            <a:ext cx="360040" cy="28803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1835696" y="3717032"/>
            <a:ext cx="288032" cy="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V="1">
            <a:off x="1691680" y="4365105"/>
            <a:ext cx="432048" cy="43204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V="1">
            <a:off x="1989955" y="4941168"/>
            <a:ext cx="781845" cy="88006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66FF"/>
                </a:solidFill>
              </a:rPr>
              <a:t>Reduced-Form Model</a:t>
            </a:r>
            <a:endParaRPr lang="zh-CN" altLang="en-US" sz="3600" b="1" dirty="0">
              <a:solidFill>
                <a:srgbClr val="0066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4663" y="4657601"/>
            <a:ext cx="4641850" cy="1219200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583035" y="4854450"/>
          <a:ext cx="4093421" cy="950813"/>
        </p:xfrm>
        <a:graphic>
          <a:graphicData uri="http://schemas.openxmlformats.org/presentationml/2006/ole">
            <p:oleObj spid="_x0000_s17410" name="Equation" r:id="rId3" imgW="2298600" imgH="533160" progId="Equation.DSMT4">
              <p:embed/>
            </p:oleObj>
          </a:graphicData>
        </a:graphic>
      </p:graphicFrame>
      <p:sp>
        <p:nvSpPr>
          <p:cNvPr id="6" name="圆角矩形 5"/>
          <p:cNvSpPr/>
          <p:nvPr/>
        </p:nvSpPr>
        <p:spPr>
          <a:xfrm>
            <a:off x="1331641" y="4513139"/>
            <a:ext cx="2160860" cy="1796181"/>
          </a:xfrm>
          <a:prstGeom prst="roundRect">
            <a:avLst>
              <a:gd name="adj" fmla="val 12531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4114800" cy="4525963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CMAQ HDDM-3D</a:t>
            </a:r>
            <a:endParaRPr lang="zh-CN" altLang="en-US" sz="2800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1835150" y="2276351"/>
            <a:ext cx="1368425" cy="9366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/>
              <a:t>CMAQ</a:t>
            </a:r>
            <a:endParaRPr lang="zh-CN" altLang="en-US" sz="2400" b="1" dirty="0"/>
          </a:p>
        </p:txBody>
      </p:sp>
      <p:sp>
        <p:nvSpPr>
          <p:cNvPr id="9" name="右箭头 8"/>
          <p:cNvSpPr/>
          <p:nvPr/>
        </p:nvSpPr>
        <p:spPr>
          <a:xfrm>
            <a:off x="347663" y="2492251"/>
            <a:ext cx="1333500" cy="360363"/>
          </a:xfrm>
          <a:prstGeom prst="rightArrow">
            <a:avLst>
              <a:gd name="adj1" fmla="val 30210"/>
              <a:gd name="adj2" fmla="val 8628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下弧形箭头 9"/>
          <p:cNvSpPr/>
          <p:nvPr/>
        </p:nvSpPr>
        <p:spPr>
          <a:xfrm>
            <a:off x="827088" y="2925639"/>
            <a:ext cx="3240087" cy="1439862"/>
          </a:xfrm>
          <a:prstGeom prst="curvedUpArrow">
            <a:avLst>
              <a:gd name="adj1" fmla="val 10931"/>
              <a:gd name="adj2" fmla="val 21740"/>
              <a:gd name="adj3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3348038" y="2492251"/>
            <a:ext cx="1584325" cy="360363"/>
          </a:xfrm>
          <a:prstGeom prst="rightArrow">
            <a:avLst>
              <a:gd name="adj1" fmla="val 30210"/>
              <a:gd name="adj2" fmla="val 8628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60350" y="1917576"/>
            <a:ext cx="14462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+mn-ea"/>
                <a:cs typeface="+mn-cs"/>
              </a:rPr>
              <a:t>Input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+mn-ea"/>
                <a:cs typeface="+mn-cs"/>
              </a:rPr>
              <a:t>Parameters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8488" y="1917576"/>
            <a:ext cx="18129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+mn-ea"/>
                <a:cs typeface="+mn-cs"/>
              </a:rPr>
              <a:t>Pollutant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+mn-ea"/>
                <a:cs typeface="+mn-cs"/>
              </a:rPr>
              <a:t>Concentrations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439140" y="4513139"/>
          <a:ext cx="1666010" cy="860077"/>
        </p:xfrm>
        <a:graphic>
          <a:graphicData uri="http://schemas.openxmlformats.org/presentationml/2006/ole">
            <p:oleObj spid="_x0000_s17411" name="Equation" r:id="rId4" imgW="812520" imgH="419040" progId="Equation.DSMT4">
              <p:embed/>
            </p:oleObj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403648" y="5301109"/>
          <a:ext cx="2105426" cy="936203"/>
        </p:xfrm>
        <a:graphic>
          <a:graphicData uri="http://schemas.openxmlformats.org/presentationml/2006/ole">
            <p:oleObj spid="_x0000_s17412" name="Equation" r:id="rId5" imgW="1028520" imgH="457200" progId="Equation.DSMT4">
              <p:embed/>
            </p:oleObj>
          </a:graphicData>
        </a:graphic>
      </p:graphicFrame>
      <p:sp>
        <p:nvSpPr>
          <p:cNvPr id="16" name="右箭头 15"/>
          <p:cNvSpPr/>
          <p:nvPr/>
        </p:nvSpPr>
        <p:spPr>
          <a:xfrm>
            <a:off x="3362325" y="5130676"/>
            <a:ext cx="979488" cy="2428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5281613" y="1340768"/>
            <a:ext cx="325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800" b="1" dirty="0">
                <a:latin typeface="Calibri" pitchFamily="34" charset="0"/>
              </a:rPr>
              <a:t>RFM</a:t>
            </a:r>
          </a:p>
          <a:p>
            <a:pPr marL="342900" indent="-342900">
              <a:spcAft>
                <a:spcPts val="1200"/>
              </a:spcAft>
            </a:pPr>
            <a:r>
              <a:rPr lang="en-US" altLang="zh-CN" sz="2000" dirty="0">
                <a:latin typeface="Calibri" pitchFamily="34" charset="0"/>
              </a:rPr>
              <a:t>       -  Constructed based on sensitivity coefficients</a:t>
            </a:r>
          </a:p>
          <a:p>
            <a:pPr marL="342900" indent="-342900">
              <a:spcAft>
                <a:spcPts val="1200"/>
              </a:spcAft>
            </a:pPr>
            <a:r>
              <a:rPr lang="en-US" altLang="zh-CN" sz="2000" dirty="0">
                <a:latin typeface="Calibri" pitchFamily="34" charset="0"/>
              </a:rPr>
              <a:t>       -  Directly reflects pollutant-parameter response</a:t>
            </a:r>
          </a:p>
          <a:p>
            <a:pPr marL="342900" indent="-342900">
              <a:spcAft>
                <a:spcPts val="1200"/>
              </a:spcAft>
            </a:pPr>
            <a:r>
              <a:rPr lang="en-US" altLang="zh-CN" sz="2000" dirty="0">
                <a:latin typeface="Calibri" pitchFamily="34" charset="0"/>
              </a:rPr>
              <a:t>       -  Substantially reduces the computational cost </a:t>
            </a:r>
            <a:endParaRPr lang="zh-CN" altLang="en-US" sz="2000" dirty="0">
              <a:latin typeface="Calibri" pitchFamily="34" charset="0"/>
            </a:endParaRP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032375" y="5949826"/>
          <a:ext cx="3254375" cy="463550"/>
        </p:xfrm>
        <a:graphic>
          <a:graphicData uri="http://schemas.openxmlformats.org/presentationml/2006/ole">
            <p:oleObj spid="_x0000_s17413" name="Equation" r:id="rId6" imgW="16002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66FF"/>
                </a:solidFill>
              </a:rPr>
              <a:t>Evaluation of RFM</a:t>
            </a:r>
            <a:endParaRPr lang="zh-CN" altLang="en-US" sz="3600" b="1" dirty="0">
              <a:solidFill>
                <a:srgbClr val="0066FF"/>
              </a:solidFill>
            </a:endParaRPr>
          </a:p>
        </p:txBody>
      </p:sp>
      <p:pic>
        <p:nvPicPr>
          <p:cNvPr id="4" name="Picture 8" descr="f08"/>
          <p:cNvPicPr>
            <a:picLocks noChangeAspect="1" noChangeArrowheads="1"/>
          </p:cNvPicPr>
          <p:nvPr/>
        </p:nvPicPr>
        <p:blipFill>
          <a:blip r:embed="rId2" cstate="print"/>
          <a:srcRect l="1334" b="7147"/>
          <a:stretch>
            <a:fillRect/>
          </a:stretch>
        </p:blipFill>
        <p:spPr bwMode="auto">
          <a:xfrm>
            <a:off x="395536" y="2041332"/>
            <a:ext cx="8208912" cy="405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2160" y="6093296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/>
              <a:t>[Zhang et al., 2012 GMD]</a:t>
            </a:r>
            <a:endParaRPr lang="zh-CN" alt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7736" y="1342509"/>
            <a:ext cx="4062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Nitrate</a:t>
            </a:r>
            <a:r>
              <a:rPr lang="en-US" altLang="zh-CN" sz="2000" b="1" dirty="0" smtClean="0"/>
              <a:t> concentration with </a:t>
            </a:r>
          </a:p>
          <a:p>
            <a:pPr algn="ctr"/>
            <a:r>
              <a:rPr lang="en-US" altLang="zh-CN" sz="2000" b="1" dirty="0" smtClean="0"/>
              <a:t>50% reductions in domain-wide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NO</a:t>
            </a:r>
            <a:r>
              <a:rPr lang="en-US" altLang="zh-CN" sz="2000" b="1" baseline="-25000" dirty="0" smtClean="0">
                <a:solidFill>
                  <a:srgbClr val="FF0000"/>
                </a:solidFill>
              </a:rPr>
              <a:t>x</a:t>
            </a:r>
            <a:endParaRPr lang="zh-CN" alt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0572" y="1342509"/>
            <a:ext cx="402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Nitrate</a:t>
            </a:r>
            <a:r>
              <a:rPr lang="en-US" altLang="zh-CN" sz="2000" b="1" dirty="0" smtClean="0"/>
              <a:t> concentration with </a:t>
            </a:r>
          </a:p>
          <a:p>
            <a:pPr algn="ctr"/>
            <a:r>
              <a:rPr lang="en-US" altLang="zh-CN" sz="2000" b="1" dirty="0" smtClean="0"/>
              <a:t>50% reductions in domain-wide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SO</a:t>
            </a:r>
            <a:r>
              <a:rPr lang="en-US" altLang="zh-CN" sz="2000" b="1" baseline="-25000" dirty="0" smtClean="0">
                <a:solidFill>
                  <a:srgbClr val="FF0000"/>
                </a:solidFill>
              </a:rPr>
              <a:t>2</a:t>
            </a:r>
            <a:endParaRPr lang="zh-CN" altLang="en-US" sz="20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66FF"/>
                </a:solidFill>
              </a:rPr>
              <a:t>Air Quality Modeling in Houston Region</a:t>
            </a:r>
            <a:endParaRPr lang="zh-CN" altLang="en-US" sz="3600" b="1" dirty="0">
              <a:solidFill>
                <a:srgbClr val="0066FF"/>
              </a:solidFill>
            </a:endParaRPr>
          </a:p>
        </p:txBody>
      </p:sp>
      <p:grpSp>
        <p:nvGrpSpPr>
          <p:cNvPr id="18" name="组合 10"/>
          <p:cNvGrpSpPr>
            <a:grpSpLocks/>
          </p:cNvGrpSpPr>
          <p:nvPr/>
        </p:nvGrpSpPr>
        <p:grpSpPr bwMode="auto">
          <a:xfrm>
            <a:off x="395536" y="1340768"/>
            <a:ext cx="4104456" cy="2880320"/>
            <a:chOff x="251520" y="1628800"/>
            <a:chExt cx="4465637" cy="3452813"/>
          </a:xfrm>
        </p:grpSpPr>
        <p:grpSp>
          <p:nvGrpSpPr>
            <p:cNvPr id="19" name="组合 6"/>
            <p:cNvGrpSpPr>
              <a:grpSpLocks/>
            </p:cNvGrpSpPr>
            <p:nvPr/>
          </p:nvGrpSpPr>
          <p:grpSpPr bwMode="auto">
            <a:xfrm>
              <a:off x="251520" y="1628800"/>
              <a:ext cx="4465637" cy="3452813"/>
              <a:chOff x="287338" y="720725"/>
              <a:chExt cx="4465637" cy="3452813"/>
            </a:xfrm>
          </p:grpSpPr>
          <p:pic>
            <p:nvPicPr>
              <p:cNvPr id="21" name="Picture 3" descr="C:\Users\Vlassis_Alexandra\Downloads\36km_domain_presentation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4641" t="17999" r="7274" b="9111"/>
              <a:stretch>
                <a:fillRect/>
              </a:stretch>
            </p:blipFill>
            <p:spPr bwMode="auto">
              <a:xfrm>
                <a:off x="287338" y="720725"/>
                <a:ext cx="4465637" cy="345281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22" name="Rectangle 8"/>
              <p:cNvSpPr/>
              <p:nvPr/>
            </p:nvSpPr>
            <p:spPr>
              <a:xfrm>
                <a:off x="2232025" y="2736850"/>
                <a:ext cx="863600" cy="80803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2556570" y="4005288"/>
              <a:ext cx="287337" cy="2873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3" name="Picture 2" descr="C:\Users\wen\Desktop\houston4_map.png"/>
          <p:cNvPicPr>
            <a:picLocks noChangeAspect="1" noChangeArrowheads="1"/>
          </p:cNvPicPr>
          <p:nvPr/>
        </p:nvPicPr>
        <p:blipFill>
          <a:blip r:embed="rId3" cstate="print"/>
          <a:srcRect l="13232" t="11290" r="27344" b="20424"/>
          <a:stretch>
            <a:fillRect/>
          </a:stretch>
        </p:blipFill>
        <p:spPr bwMode="auto">
          <a:xfrm>
            <a:off x="899592" y="4509120"/>
            <a:ext cx="1944216" cy="153580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539552" y="3717032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36x36 km</a:t>
            </a: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2124472" y="2627065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12x12 km</a:t>
            </a: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971600" y="6093296"/>
            <a:ext cx="971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4x4 km</a:t>
            </a:r>
          </a:p>
        </p:txBody>
      </p:sp>
      <p:cxnSp>
        <p:nvCxnSpPr>
          <p:cNvPr id="34" name="直接连接符 33"/>
          <p:cNvCxnSpPr>
            <a:stCxn id="20" idx="3"/>
          </p:cNvCxnSpPr>
          <p:nvPr/>
        </p:nvCxnSpPr>
        <p:spPr>
          <a:xfrm flipV="1">
            <a:off x="2778250" y="3429000"/>
            <a:ext cx="641622" cy="140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419872" y="3429000"/>
            <a:ext cx="0" cy="2160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2915816" y="5589240"/>
            <a:ext cx="504056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76056" y="1812880"/>
            <a:ext cx="37921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00B050"/>
                </a:solidFill>
              </a:rPr>
              <a:t> Modeling domain</a:t>
            </a:r>
          </a:p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- Nested 4x4km grids</a:t>
            </a:r>
          </a:p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- Houston region, border of</a:t>
            </a:r>
          </a:p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Texas and Louisiana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00B050"/>
                </a:solidFill>
              </a:rPr>
              <a:t> Episode</a:t>
            </a:r>
          </a:p>
          <a:p>
            <a:r>
              <a:rPr lang="en-US" altLang="zh-CN" sz="2400" b="1" dirty="0" smtClean="0">
                <a:solidFill>
                  <a:srgbClr val="00B050"/>
                </a:solidFill>
              </a:rPr>
              <a:t>  </a:t>
            </a: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July 12 – 23, 2006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00B050"/>
                </a:solidFill>
              </a:rPr>
              <a:t> Modeling system</a:t>
            </a:r>
          </a:p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- SMOKE v2.6</a:t>
            </a:r>
          </a:p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- WRF v3.0</a:t>
            </a:r>
          </a:p>
          <a:p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- CMAQ v4.7.1 with HDDM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4779</TotalTime>
  <Words>777</Words>
  <Application>Microsoft Office PowerPoint</Application>
  <PresentationFormat>全屏显示(4:3)</PresentationFormat>
  <Paragraphs>221</Paragraphs>
  <Slides>16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Office 主题</vt:lpstr>
      <vt:lpstr>Equation</vt:lpstr>
      <vt:lpstr>Clip</vt:lpstr>
      <vt:lpstr>Quantifying CMAQ Simulation Uncertainties of Particulate Matter in the Presence of Uncertain Emissions Rates</vt:lpstr>
      <vt:lpstr>Acknowledgements</vt:lpstr>
      <vt:lpstr>    Overview</vt:lpstr>
      <vt:lpstr>Uncertainties in Air Quality Models</vt:lpstr>
      <vt:lpstr>How to Quantify Uncertainties?</vt:lpstr>
      <vt:lpstr>幻灯片 6</vt:lpstr>
      <vt:lpstr>Reduced-Form Model</vt:lpstr>
      <vt:lpstr>Evaluation of RFM</vt:lpstr>
      <vt:lpstr>Air Quality Modeling in Houston Region</vt:lpstr>
      <vt:lpstr>Model Performance</vt:lpstr>
      <vt:lpstr>Emission Uncertainties and Sampling</vt:lpstr>
      <vt:lpstr>Uncertainties in PM2.5 Simulations</vt:lpstr>
      <vt:lpstr>Uncertainties in PM2.5 Response to Emission Controls</vt:lpstr>
      <vt:lpstr>Uncertainties in First-Order Sensitivity of PM2.5</vt:lpstr>
      <vt:lpstr>Summary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 the Uncertainty of Particulate Matter Using CMAQ-HDDM/3D</dc:title>
  <dc:creator>wen</dc:creator>
  <cp:lastModifiedBy>wen</cp:lastModifiedBy>
  <cp:revision>172</cp:revision>
  <dcterms:created xsi:type="dcterms:W3CDTF">2012-10-05T04:51:47Z</dcterms:created>
  <dcterms:modified xsi:type="dcterms:W3CDTF">2012-10-17T11:12:05Z</dcterms:modified>
</cp:coreProperties>
</file>