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654" r:id="rId2"/>
    <p:sldId id="655" r:id="rId3"/>
    <p:sldId id="675" r:id="rId4"/>
    <p:sldId id="657" r:id="rId5"/>
    <p:sldId id="662" r:id="rId6"/>
    <p:sldId id="676" r:id="rId7"/>
    <p:sldId id="677" r:id="rId8"/>
    <p:sldId id="681" r:id="rId9"/>
    <p:sldId id="682" r:id="rId10"/>
    <p:sldId id="683" r:id="rId11"/>
    <p:sldId id="684" r:id="rId12"/>
    <p:sldId id="685" r:id="rId13"/>
    <p:sldId id="686" r:id="rId14"/>
    <p:sldId id="667" r:id="rId15"/>
    <p:sldId id="668" r:id="rId16"/>
    <p:sldId id="669" r:id="rId17"/>
    <p:sldId id="670" r:id="rId18"/>
    <p:sldId id="671" r:id="rId19"/>
    <p:sldId id="680" r:id="rId20"/>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Tahoma" pitchFamily="34" charset="0"/>
        <a:ea typeface="+mn-ea"/>
        <a:cs typeface="+mn-cs"/>
      </a:defRPr>
    </a:lvl1pPr>
    <a:lvl2pPr marL="457200" algn="l" rtl="0" fontAlgn="base">
      <a:spcBef>
        <a:spcPct val="0"/>
      </a:spcBef>
      <a:spcAft>
        <a:spcPct val="0"/>
      </a:spcAft>
      <a:defRPr sz="1400" kern="1200">
        <a:solidFill>
          <a:schemeClr val="tx1"/>
        </a:solidFill>
        <a:latin typeface="Tahoma" pitchFamily="34" charset="0"/>
        <a:ea typeface="+mn-ea"/>
        <a:cs typeface="+mn-cs"/>
      </a:defRPr>
    </a:lvl2pPr>
    <a:lvl3pPr marL="914400" algn="l" rtl="0" fontAlgn="base">
      <a:spcBef>
        <a:spcPct val="0"/>
      </a:spcBef>
      <a:spcAft>
        <a:spcPct val="0"/>
      </a:spcAft>
      <a:defRPr sz="1400" kern="1200">
        <a:solidFill>
          <a:schemeClr val="tx1"/>
        </a:solidFill>
        <a:latin typeface="Tahoma" pitchFamily="34" charset="0"/>
        <a:ea typeface="+mn-ea"/>
        <a:cs typeface="+mn-cs"/>
      </a:defRPr>
    </a:lvl3pPr>
    <a:lvl4pPr marL="1371600" algn="l" rtl="0" fontAlgn="base">
      <a:spcBef>
        <a:spcPct val="0"/>
      </a:spcBef>
      <a:spcAft>
        <a:spcPct val="0"/>
      </a:spcAft>
      <a:defRPr sz="1400" kern="1200">
        <a:solidFill>
          <a:schemeClr val="tx1"/>
        </a:solidFill>
        <a:latin typeface="Tahoma" pitchFamily="34" charset="0"/>
        <a:ea typeface="+mn-ea"/>
        <a:cs typeface="+mn-cs"/>
      </a:defRPr>
    </a:lvl4pPr>
    <a:lvl5pPr marL="1828800" algn="l" rtl="0" fontAlgn="base">
      <a:spcBef>
        <a:spcPct val="0"/>
      </a:spcBef>
      <a:spcAft>
        <a:spcPct val="0"/>
      </a:spcAft>
      <a:defRPr sz="1400" kern="1200">
        <a:solidFill>
          <a:schemeClr val="tx1"/>
        </a:solidFill>
        <a:latin typeface="Tahoma" pitchFamily="34" charset="0"/>
        <a:ea typeface="+mn-ea"/>
        <a:cs typeface="+mn-cs"/>
      </a:defRPr>
    </a:lvl5pPr>
    <a:lvl6pPr marL="2286000" algn="l" defTabSz="914400" rtl="0" eaLnBrk="1" latinLnBrk="0" hangingPunct="1">
      <a:defRPr sz="1400" kern="1200">
        <a:solidFill>
          <a:schemeClr val="tx1"/>
        </a:solidFill>
        <a:latin typeface="Tahoma" pitchFamily="34" charset="0"/>
        <a:ea typeface="+mn-ea"/>
        <a:cs typeface="+mn-cs"/>
      </a:defRPr>
    </a:lvl6pPr>
    <a:lvl7pPr marL="2743200" algn="l" defTabSz="914400" rtl="0" eaLnBrk="1" latinLnBrk="0" hangingPunct="1">
      <a:defRPr sz="1400" kern="1200">
        <a:solidFill>
          <a:schemeClr val="tx1"/>
        </a:solidFill>
        <a:latin typeface="Tahoma" pitchFamily="34" charset="0"/>
        <a:ea typeface="+mn-ea"/>
        <a:cs typeface="+mn-cs"/>
      </a:defRPr>
    </a:lvl7pPr>
    <a:lvl8pPr marL="3200400" algn="l" defTabSz="914400" rtl="0" eaLnBrk="1" latinLnBrk="0" hangingPunct="1">
      <a:defRPr sz="1400" kern="1200">
        <a:solidFill>
          <a:schemeClr val="tx1"/>
        </a:solidFill>
        <a:latin typeface="Tahoma" pitchFamily="34" charset="0"/>
        <a:ea typeface="+mn-ea"/>
        <a:cs typeface="+mn-cs"/>
      </a:defRPr>
    </a:lvl8pPr>
    <a:lvl9pPr marL="3657600" algn="l" defTabSz="914400" rtl="0" eaLnBrk="1" latinLnBrk="0" hangingPunct="1">
      <a:defRPr sz="1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a:srgbClr val="DADAE6"/>
    <a:srgbClr val="CCFF66"/>
    <a:srgbClr val="CC0066"/>
    <a:srgbClr val="99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32" autoAdjust="0"/>
    <p:restoredTop sz="94641" autoAdjust="0"/>
  </p:normalViewPr>
  <p:slideViewPr>
    <p:cSldViewPr snapToGrid="0">
      <p:cViewPr varScale="1">
        <p:scale>
          <a:sx n="110" d="100"/>
          <a:sy n="110" d="100"/>
        </p:scale>
        <p:origin x="-1644" y="-90"/>
      </p:cViewPr>
      <p:guideLst>
        <p:guide orient="horz" pos="2160"/>
        <p:guide pos="2880"/>
      </p:guideLst>
    </p:cSldViewPr>
  </p:slideViewPr>
  <p:outlineViewPr>
    <p:cViewPr>
      <p:scale>
        <a:sx n="33" d="100"/>
        <a:sy n="33" d="100"/>
      </p:scale>
      <p:origin x="0" y="58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794" y="-78"/>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597" cy="464820"/>
          </a:xfrm>
          <a:prstGeom prst="rect">
            <a:avLst/>
          </a:prstGeom>
          <a:noFill/>
          <a:ln w="9525">
            <a:noFill/>
            <a:miter lim="800000"/>
            <a:headEnd/>
            <a:tailEnd/>
          </a:ln>
          <a:effectLst/>
        </p:spPr>
        <p:txBody>
          <a:bodyPr vert="horz" wrap="square" lIns="92906" tIns="46451" rIns="92906" bIns="46451" numCol="1" anchor="t" anchorCtr="0" compatLnSpc="1">
            <a:prstTxWarp prst="textNoShape">
              <a:avLst/>
            </a:prstTxWarp>
          </a:bodyPr>
          <a:lstStyle>
            <a:lvl1pPr defTabSz="930002">
              <a:defRPr sz="1200">
                <a:latin typeface="Times New Roman" pitchFamily="18" charset="0"/>
              </a:defRPr>
            </a:lvl1pPr>
          </a:lstStyle>
          <a:p>
            <a:pPr>
              <a:defRPr/>
            </a:pPr>
            <a:endParaRPr lang="en-US"/>
          </a:p>
        </p:txBody>
      </p:sp>
      <p:sp>
        <p:nvSpPr>
          <p:cNvPr id="15363" name="Rectangle 3"/>
          <p:cNvSpPr>
            <a:spLocks noGrp="1" noChangeArrowheads="1"/>
          </p:cNvSpPr>
          <p:nvPr>
            <p:ph type="dt" sz="quarter" idx="1"/>
          </p:nvPr>
        </p:nvSpPr>
        <p:spPr bwMode="auto">
          <a:xfrm>
            <a:off x="3971805" y="0"/>
            <a:ext cx="3038597" cy="464820"/>
          </a:xfrm>
          <a:prstGeom prst="rect">
            <a:avLst/>
          </a:prstGeom>
          <a:noFill/>
          <a:ln w="9525">
            <a:noFill/>
            <a:miter lim="800000"/>
            <a:headEnd/>
            <a:tailEnd/>
          </a:ln>
          <a:effectLst/>
        </p:spPr>
        <p:txBody>
          <a:bodyPr vert="horz" wrap="square" lIns="92906" tIns="46451" rIns="92906" bIns="46451" numCol="1" anchor="t" anchorCtr="0" compatLnSpc="1">
            <a:prstTxWarp prst="textNoShape">
              <a:avLst/>
            </a:prstTxWarp>
          </a:bodyPr>
          <a:lstStyle>
            <a:lvl1pPr algn="r" defTabSz="930002">
              <a:defRPr sz="1200">
                <a:latin typeface="Times New Roman" pitchFamily="18" charset="0"/>
              </a:defRPr>
            </a:lvl1pPr>
          </a:lstStyle>
          <a:p>
            <a:pPr>
              <a:defRPr/>
            </a:pPr>
            <a:endParaRPr lang="en-US"/>
          </a:p>
        </p:txBody>
      </p:sp>
      <p:sp>
        <p:nvSpPr>
          <p:cNvPr id="15364" name="Rectangle 4"/>
          <p:cNvSpPr>
            <a:spLocks noGrp="1" noChangeArrowheads="1"/>
          </p:cNvSpPr>
          <p:nvPr>
            <p:ph type="ftr" sz="quarter" idx="2"/>
          </p:nvPr>
        </p:nvSpPr>
        <p:spPr bwMode="auto">
          <a:xfrm>
            <a:off x="0" y="8831580"/>
            <a:ext cx="3038597" cy="464820"/>
          </a:xfrm>
          <a:prstGeom prst="rect">
            <a:avLst/>
          </a:prstGeom>
          <a:noFill/>
          <a:ln w="9525">
            <a:noFill/>
            <a:miter lim="800000"/>
            <a:headEnd/>
            <a:tailEnd/>
          </a:ln>
          <a:effectLst/>
        </p:spPr>
        <p:txBody>
          <a:bodyPr vert="horz" wrap="square" lIns="92906" tIns="46451" rIns="92906" bIns="46451" numCol="1" anchor="b" anchorCtr="0" compatLnSpc="1">
            <a:prstTxWarp prst="textNoShape">
              <a:avLst/>
            </a:prstTxWarp>
          </a:bodyPr>
          <a:lstStyle>
            <a:lvl1pPr defTabSz="930002">
              <a:defRPr sz="1200">
                <a:latin typeface="Times New Roman" pitchFamily="18" charset="0"/>
              </a:defRPr>
            </a:lvl1pPr>
          </a:lstStyle>
          <a:p>
            <a:pPr>
              <a:defRPr/>
            </a:pPr>
            <a:endParaRPr lang="en-US"/>
          </a:p>
        </p:txBody>
      </p:sp>
      <p:sp>
        <p:nvSpPr>
          <p:cNvPr id="15365" name="Rectangle 5"/>
          <p:cNvSpPr>
            <a:spLocks noGrp="1" noChangeArrowheads="1"/>
          </p:cNvSpPr>
          <p:nvPr>
            <p:ph type="sldNum" sz="quarter" idx="3"/>
          </p:nvPr>
        </p:nvSpPr>
        <p:spPr bwMode="auto">
          <a:xfrm>
            <a:off x="3971805" y="8831580"/>
            <a:ext cx="3038597" cy="464820"/>
          </a:xfrm>
          <a:prstGeom prst="rect">
            <a:avLst/>
          </a:prstGeom>
          <a:noFill/>
          <a:ln w="9525">
            <a:noFill/>
            <a:miter lim="800000"/>
            <a:headEnd/>
            <a:tailEnd/>
          </a:ln>
          <a:effectLst/>
        </p:spPr>
        <p:txBody>
          <a:bodyPr vert="horz" wrap="square" lIns="92906" tIns="46451" rIns="92906" bIns="46451" numCol="1" anchor="b" anchorCtr="0" compatLnSpc="1">
            <a:prstTxWarp prst="textNoShape">
              <a:avLst/>
            </a:prstTxWarp>
          </a:bodyPr>
          <a:lstStyle>
            <a:lvl1pPr algn="r" defTabSz="930002">
              <a:defRPr sz="1200">
                <a:latin typeface="Times New Roman" pitchFamily="18" charset="0"/>
              </a:defRPr>
            </a:lvl1pPr>
          </a:lstStyle>
          <a:p>
            <a:pPr>
              <a:defRPr/>
            </a:pPr>
            <a:fld id="{4B96FF0F-173D-43B6-A999-8CAA050FFA04}" type="slidenum">
              <a:rPr lang="en-US"/>
              <a:pPr>
                <a:defRPr/>
              </a:pPr>
              <a:t>‹#›</a:t>
            </a:fld>
            <a:endParaRPr lang="en-US"/>
          </a:p>
        </p:txBody>
      </p:sp>
    </p:spTree>
    <p:extLst>
      <p:ext uri="{BB962C8B-B14F-4D97-AF65-F5344CB8AC3E}">
        <p14:creationId xmlns:p14="http://schemas.microsoft.com/office/powerpoint/2010/main" xmlns="" val="2170421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2" y="1"/>
            <a:ext cx="3055325" cy="456212"/>
          </a:xfrm>
          <a:prstGeom prst="rect">
            <a:avLst/>
          </a:prstGeom>
          <a:noFill/>
          <a:ln w="9525">
            <a:noFill/>
            <a:miter lim="800000"/>
            <a:headEnd/>
            <a:tailEnd/>
          </a:ln>
          <a:effectLst/>
        </p:spPr>
        <p:txBody>
          <a:bodyPr vert="horz" wrap="square" lIns="91335" tIns="45669" rIns="91335" bIns="45669" numCol="1" anchor="t" anchorCtr="0" compatLnSpc="1">
            <a:prstTxWarp prst="textNoShape">
              <a:avLst/>
            </a:prstTxWarp>
          </a:bodyPr>
          <a:lstStyle>
            <a:lvl1pPr defTabSz="910959">
              <a:defRPr sz="12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70610" y="1"/>
            <a:ext cx="3052935" cy="456212"/>
          </a:xfrm>
          <a:prstGeom prst="rect">
            <a:avLst/>
          </a:prstGeom>
          <a:noFill/>
          <a:ln w="9525">
            <a:noFill/>
            <a:miter lim="800000"/>
            <a:headEnd/>
            <a:tailEnd/>
          </a:ln>
          <a:effectLst/>
        </p:spPr>
        <p:txBody>
          <a:bodyPr vert="horz" wrap="square" lIns="91335" tIns="45669" rIns="91335" bIns="45669" numCol="1" anchor="t" anchorCtr="0" compatLnSpc="1">
            <a:prstTxWarp prst="textNoShape">
              <a:avLst/>
            </a:prstTxWarp>
          </a:bodyPr>
          <a:lstStyle>
            <a:lvl1pPr algn="r" defTabSz="910959">
              <a:defRPr sz="1200">
                <a:latin typeface="Times New Roman" pitchFamily="18"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3163" y="688975"/>
            <a:ext cx="4675187" cy="35083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1" name="Rectangle 5"/>
          <p:cNvSpPr>
            <a:spLocks noGrp="1" noChangeArrowheads="1"/>
          </p:cNvSpPr>
          <p:nvPr>
            <p:ph type="body" sz="quarter" idx="3"/>
          </p:nvPr>
        </p:nvSpPr>
        <p:spPr bwMode="auto">
          <a:xfrm>
            <a:off x="916479" y="4424399"/>
            <a:ext cx="5191782" cy="4198444"/>
          </a:xfrm>
          <a:prstGeom prst="rect">
            <a:avLst/>
          </a:prstGeom>
          <a:noFill/>
          <a:ln w="9525">
            <a:noFill/>
            <a:miter lim="800000"/>
            <a:headEnd/>
            <a:tailEnd/>
          </a:ln>
          <a:effectLst/>
        </p:spPr>
        <p:txBody>
          <a:bodyPr vert="horz" wrap="square" lIns="91335" tIns="45669" rIns="91335" bIns="456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2" y="8855253"/>
            <a:ext cx="3055325" cy="456212"/>
          </a:xfrm>
          <a:prstGeom prst="rect">
            <a:avLst/>
          </a:prstGeom>
          <a:noFill/>
          <a:ln w="9525">
            <a:noFill/>
            <a:miter lim="800000"/>
            <a:headEnd/>
            <a:tailEnd/>
          </a:ln>
          <a:effectLst/>
        </p:spPr>
        <p:txBody>
          <a:bodyPr vert="horz" wrap="square" lIns="91335" tIns="45669" rIns="91335" bIns="45669" numCol="1" anchor="b" anchorCtr="0" compatLnSpc="1">
            <a:prstTxWarp prst="textNoShape">
              <a:avLst/>
            </a:prstTxWarp>
          </a:bodyPr>
          <a:lstStyle>
            <a:lvl1pPr defTabSz="910959">
              <a:defRPr sz="12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70610" y="8855253"/>
            <a:ext cx="3052935" cy="456212"/>
          </a:xfrm>
          <a:prstGeom prst="rect">
            <a:avLst/>
          </a:prstGeom>
          <a:noFill/>
          <a:ln w="9525">
            <a:noFill/>
            <a:miter lim="800000"/>
            <a:headEnd/>
            <a:tailEnd/>
          </a:ln>
          <a:effectLst/>
        </p:spPr>
        <p:txBody>
          <a:bodyPr vert="horz" wrap="square" lIns="91335" tIns="45669" rIns="91335" bIns="45669" numCol="1" anchor="b" anchorCtr="0" compatLnSpc="1">
            <a:prstTxWarp prst="textNoShape">
              <a:avLst/>
            </a:prstTxWarp>
          </a:bodyPr>
          <a:lstStyle>
            <a:lvl1pPr algn="r" defTabSz="910959">
              <a:defRPr sz="1200">
                <a:latin typeface="Times New Roman" pitchFamily="18" charset="0"/>
              </a:defRPr>
            </a:lvl1pPr>
          </a:lstStyle>
          <a:p>
            <a:pPr>
              <a:defRPr/>
            </a:pPr>
            <a:fld id="{3330C705-5399-432E-8168-6EE96128AC12}" type="slidenum">
              <a:rPr lang="en-US"/>
              <a:pPr>
                <a:defRPr/>
              </a:pPr>
              <a:t>‹#›</a:t>
            </a:fld>
            <a:endParaRPr lang="en-US"/>
          </a:p>
        </p:txBody>
      </p:sp>
    </p:spTree>
    <p:extLst>
      <p:ext uri="{BB962C8B-B14F-4D97-AF65-F5344CB8AC3E}">
        <p14:creationId xmlns:p14="http://schemas.microsoft.com/office/powerpoint/2010/main" xmlns="" val="4004257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C293563-0812-4446-A566-58B99FEEA433}"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1AF5B7-8862-499C-AA35-15D102004889}"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051433"/>
            <a:ext cx="91440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0" y="2532888"/>
            <a:ext cx="9144000" cy="106070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13238567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5381407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0" y="990600"/>
            <a:ext cx="4495800" cy="5535613"/>
          </a:xfrm>
        </p:spPr>
        <p:txBody>
          <a:bodyPr/>
          <a:lstStyle>
            <a:lvl1pPr>
              <a:defRPr sz="2000"/>
            </a:lvl1pPr>
            <a:lvl2pPr>
              <a:defRPr sz="1800"/>
            </a:lvl2pPr>
            <a:lvl3pPr>
              <a:defRPr sz="1700"/>
            </a:lvl3pPr>
            <a:lvl4pPr>
              <a:defRPr sz="15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sz="half" idx="10"/>
          </p:nvPr>
        </p:nvSpPr>
        <p:spPr>
          <a:xfrm>
            <a:off x="4648200" y="990600"/>
            <a:ext cx="4495800" cy="5535613"/>
          </a:xfrm>
        </p:spPr>
        <p:txBody>
          <a:bodyPr/>
          <a:lstStyle>
            <a:lvl1pPr>
              <a:defRPr sz="2000"/>
            </a:lvl1pPr>
            <a:lvl2pPr>
              <a:defRPr sz="1800"/>
            </a:lvl2pPr>
            <a:lvl3pPr>
              <a:defRPr sz="1700"/>
            </a:lvl3pPr>
            <a:lvl4pPr>
              <a:defRPr sz="15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3865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5972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687766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0" y="1435100"/>
            <a:ext cx="3008313" cy="47279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Content Placeholder 2"/>
          <p:cNvSpPr>
            <a:spLocks noGrp="1"/>
          </p:cNvSpPr>
          <p:nvPr>
            <p:ph sz="half" idx="1"/>
          </p:nvPr>
        </p:nvSpPr>
        <p:spPr>
          <a:xfrm>
            <a:off x="3657600" y="277368"/>
            <a:ext cx="5120640" cy="5885688"/>
          </a:xfrm>
        </p:spPr>
        <p:txBody>
          <a:bodyPr/>
          <a:lstStyle>
            <a:lvl1pPr>
              <a:defRPr sz="2000"/>
            </a:lvl1pPr>
            <a:lvl2pPr>
              <a:defRPr sz="1800"/>
            </a:lvl2pPr>
            <a:lvl3pPr>
              <a:defRPr sz="1700"/>
            </a:lvl3pPr>
            <a:lvl4pPr>
              <a:defRPr sz="15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06028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838200"/>
          </a:xfrm>
        </p:spPr>
        <p:txBody>
          <a:bodyPr/>
          <a:lstStyle/>
          <a:p>
            <a:r>
              <a:rPr lang="en-US" smtClean="0"/>
              <a:t>Click to edit Master title style</a:t>
            </a:r>
            <a:endParaRPr lang="en-US" dirty="0"/>
          </a:p>
        </p:txBody>
      </p:sp>
      <p:sp>
        <p:nvSpPr>
          <p:cNvPr id="3" name="Content Placeholder 2"/>
          <p:cNvSpPr>
            <a:spLocks noGrp="1"/>
          </p:cNvSpPr>
          <p:nvPr>
            <p:ph sz="quarter" idx="1"/>
          </p:nvPr>
        </p:nvSpPr>
        <p:spPr>
          <a:xfrm>
            <a:off x="0" y="990600"/>
            <a:ext cx="4495800" cy="2690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48200" y="990600"/>
            <a:ext cx="4495800" cy="2690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0" y="3833813"/>
            <a:ext cx="4495800" cy="269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33813"/>
            <a:ext cx="4495800" cy="269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148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990600"/>
            <a:ext cx="4495800" cy="5535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90600"/>
            <a:ext cx="4495800" cy="2690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33813"/>
            <a:ext cx="4495800" cy="269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2353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0" y="0"/>
            <a:ext cx="9144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smtClean="0"/>
              <a:t>Click for title</a:t>
            </a:r>
          </a:p>
        </p:txBody>
      </p:sp>
      <p:sp>
        <p:nvSpPr>
          <p:cNvPr id="1027" name="Rectangle 8"/>
          <p:cNvSpPr>
            <a:spLocks noGrp="1" noChangeArrowheads="1"/>
          </p:cNvSpPr>
          <p:nvPr>
            <p:ph type="body" idx="1"/>
          </p:nvPr>
        </p:nvSpPr>
        <p:spPr bwMode="auto">
          <a:xfrm>
            <a:off x="0" y="990600"/>
            <a:ext cx="9144000" cy="553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2" tIns="91440" rIns="91432" bIns="914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TextBox 1"/>
          <p:cNvSpPr txBox="1"/>
          <p:nvPr/>
        </p:nvSpPr>
        <p:spPr>
          <a:xfrm>
            <a:off x="8266176" y="6581001"/>
            <a:ext cx="877824" cy="276999"/>
          </a:xfrm>
          <a:prstGeom prst="rect">
            <a:avLst/>
          </a:prstGeom>
          <a:noFill/>
        </p:spPr>
        <p:txBody>
          <a:bodyPr wrap="square" rtlCol="0">
            <a:spAutoFit/>
          </a:bodyPr>
          <a:lstStyle/>
          <a:p>
            <a:pPr algn="r"/>
            <a:fld id="{0DE30EAD-5810-4D04-AC80-5903954A4594}" type="slidenum">
              <a:rPr lang="en-US" sz="1200" smtClean="0"/>
              <a:pPr algn="r"/>
              <a:t>‹#›</a:t>
            </a:fld>
            <a:endParaRPr lang="en-US" sz="1200" dirty="0"/>
          </a:p>
        </p:txBody>
      </p:sp>
    </p:spTree>
  </p:cSld>
  <p:clrMap bg1="lt1" tx1="dk1" bg2="lt2" tx2="dk2" accent1="accent1" accent2="accent2" accent3="accent3" accent4="accent4" accent5="accent5" accent6="accent6" hlink="hlink" folHlink="folHlink"/>
  <p:sldLayoutIdLst>
    <p:sldLayoutId id="2147483658" r:id="rId1"/>
    <p:sldLayoutId id="2147483651" r:id="rId2"/>
    <p:sldLayoutId id="2147483652" r:id="rId3"/>
    <p:sldLayoutId id="2147483653" r:id="rId4"/>
    <p:sldLayoutId id="2147483649" r:id="rId5"/>
    <p:sldLayoutId id="2147483655" r:id="rId6"/>
    <p:sldLayoutId id="2147483656" r:id="rId7"/>
    <p:sldLayoutId id="2147483657" r:id="rId8"/>
  </p:sldLayoutIdLst>
  <p:timing>
    <p:tnLst>
      <p:par>
        <p:cTn id="1" dur="indefinite" restart="never" nodeType="tmRoot"/>
      </p:par>
    </p:tnLst>
  </p:timing>
  <p:hf sldNum="0" hdr="0" dt="0"/>
  <p:txStyles>
    <p:titleStyle>
      <a:lvl1pPr algn="ctr" rtl="0" eaLnBrk="1" fontAlgn="base" hangingPunct="1">
        <a:spcBef>
          <a:spcPct val="0"/>
        </a:spcBef>
        <a:spcAft>
          <a:spcPct val="0"/>
        </a:spcAft>
        <a:defRPr sz="2000" b="1">
          <a:solidFill>
            <a:srgbClr val="A50021"/>
          </a:solidFill>
          <a:latin typeface="+mj-lt"/>
          <a:ea typeface="+mj-ea"/>
          <a:cs typeface="+mj-cs"/>
        </a:defRPr>
      </a:lvl1pPr>
      <a:lvl2pPr algn="ctr" rtl="0" eaLnBrk="1" fontAlgn="base" hangingPunct="1">
        <a:spcBef>
          <a:spcPct val="0"/>
        </a:spcBef>
        <a:spcAft>
          <a:spcPct val="0"/>
        </a:spcAft>
        <a:defRPr sz="2000" b="1">
          <a:solidFill>
            <a:srgbClr val="A50021"/>
          </a:solidFill>
          <a:latin typeface="Tahoma" pitchFamily="34" charset="0"/>
        </a:defRPr>
      </a:lvl2pPr>
      <a:lvl3pPr algn="ctr" rtl="0" eaLnBrk="1" fontAlgn="base" hangingPunct="1">
        <a:spcBef>
          <a:spcPct val="0"/>
        </a:spcBef>
        <a:spcAft>
          <a:spcPct val="0"/>
        </a:spcAft>
        <a:defRPr sz="2000" b="1">
          <a:solidFill>
            <a:srgbClr val="A50021"/>
          </a:solidFill>
          <a:latin typeface="Tahoma" pitchFamily="34" charset="0"/>
        </a:defRPr>
      </a:lvl3pPr>
      <a:lvl4pPr algn="ctr" rtl="0" eaLnBrk="1" fontAlgn="base" hangingPunct="1">
        <a:spcBef>
          <a:spcPct val="0"/>
        </a:spcBef>
        <a:spcAft>
          <a:spcPct val="0"/>
        </a:spcAft>
        <a:defRPr sz="2000" b="1">
          <a:solidFill>
            <a:srgbClr val="A50021"/>
          </a:solidFill>
          <a:latin typeface="Tahoma" pitchFamily="34" charset="0"/>
        </a:defRPr>
      </a:lvl4pPr>
      <a:lvl5pPr algn="ctr" rtl="0" eaLnBrk="1" fontAlgn="base" hangingPunct="1">
        <a:spcBef>
          <a:spcPct val="0"/>
        </a:spcBef>
        <a:spcAft>
          <a:spcPct val="0"/>
        </a:spcAft>
        <a:defRPr sz="2000" b="1">
          <a:solidFill>
            <a:srgbClr val="A50021"/>
          </a:solidFill>
          <a:latin typeface="Tahoma" pitchFamily="34" charset="0"/>
        </a:defRPr>
      </a:lvl5pPr>
      <a:lvl6pPr marL="457200" algn="ctr" rtl="0" eaLnBrk="1" fontAlgn="base" hangingPunct="1">
        <a:spcBef>
          <a:spcPct val="0"/>
        </a:spcBef>
        <a:spcAft>
          <a:spcPct val="0"/>
        </a:spcAft>
        <a:defRPr sz="2200" b="1">
          <a:solidFill>
            <a:srgbClr val="A50021"/>
          </a:solidFill>
          <a:latin typeface="Tahoma" pitchFamily="34" charset="0"/>
        </a:defRPr>
      </a:lvl6pPr>
      <a:lvl7pPr marL="914400" algn="ctr" rtl="0" eaLnBrk="1" fontAlgn="base" hangingPunct="1">
        <a:spcBef>
          <a:spcPct val="0"/>
        </a:spcBef>
        <a:spcAft>
          <a:spcPct val="0"/>
        </a:spcAft>
        <a:defRPr sz="2200" b="1">
          <a:solidFill>
            <a:srgbClr val="A50021"/>
          </a:solidFill>
          <a:latin typeface="Tahoma" pitchFamily="34" charset="0"/>
        </a:defRPr>
      </a:lvl7pPr>
      <a:lvl8pPr marL="1371600" algn="ctr" rtl="0" eaLnBrk="1" fontAlgn="base" hangingPunct="1">
        <a:spcBef>
          <a:spcPct val="0"/>
        </a:spcBef>
        <a:spcAft>
          <a:spcPct val="0"/>
        </a:spcAft>
        <a:defRPr sz="2200" b="1">
          <a:solidFill>
            <a:srgbClr val="A50021"/>
          </a:solidFill>
          <a:latin typeface="Tahoma" pitchFamily="34" charset="0"/>
        </a:defRPr>
      </a:lvl8pPr>
      <a:lvl9pPr marL="1828800" algn="ctr" rtl="0" eaLnBrk="1" fontAlgn="base" hangingPunct="1">
        <a:spcBef>
          <a:spcPct val="0"/>
        </a:spcBef>
        <a:spcAft>
          <a:spcPct val="0"/>
        </a:spcAft>
        <a:defRPr sz="2200" b="1">
          <a:solidFill>
            <a:srgbClr val="A50021"/>
          </a:solidFill>
          <a:latin typeface="Tahoma" pitchFamily="34" charset="0"/>
        </a:defRPr>
      </a:lvl9pPr>
    </p:titleStyle>
    <p:bodyStyle>
      <a:lvl1pPr marL="228600" indent="-228600" algn="l" rtl="0" eaLnBrk="1" fontAlgn="base" hangingPunct="1">
        <a:spcBef>
          <a:spcPct val="20000"/>
        </a:spcBef>
        <a:spcAft>
          <a:spcPct val="0"/>
        </a:spcAft>
        <a:buChar char="•"/>
        <a:defRPr sz="2000">
          <a:solidFill>
            <a:schemeClr val="tx1"/>
          </a:solidFill>
          <a:latin typeface="+mn-lt"/>
          <a:ea typeface="+mn-ea"/>
          <a:cs typeface="+mn-cs"/>
        </a:defRPr>
      </a:lvl1pPr>
      <a:lvl2pPr marL="685800" indent="-22860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700" i="1">
          <a:solidFill>
            <a:schemeClr val="tx1"/>
          </a:solidFill>
          <a:latin typeface="+mn-lt"/>
        </a:defRPr>
      </a:lvl3pPr>
      <a:lvl4pPr marL="1600200" indent="-228600" algn="l" rtl="0" eaLnBrk="1" fontAlgn="base" hangingPunct="1">
        <a:spcBef>
          <a:spcPct val="20000"/>
        </a:spcBef>
        <a:spcAft>
          <a:spcPct val="0"/>
        </a:spcAft>
        <a:buChar char="o"/>
        <a:defRPr sz="15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15" descr="cclLogo2_forPowerPoin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87725" y="4940954"/>
            <a:ext cx="2368550" cy="59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3" name="Rectangle 13"/>
          <p:cNvSpPr>
            <a:spLocks noChangeArrowheads="1"/>
          </p:cNvSpPr>
          <p:nvPr/>
        </p:nvSpPr>
        <p:spPr bwMode="auto">
          <a:xfrm>
            <a:off x="0" y="5495365"/>
            <a:ext cx="9144000" cy="437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1200" dirty="0"/>
              <a:t>Environmental and Occupational Health Sciences Institute (EOHSI)</a:t>
            </a:r>
            <a:br>
              <a:rPr lang="en-US" sz="1200" dirty="0"/>
            </a:br>
            <a:r>
              <a:rPr lang="en-US" sz="1200" dirty="0"/>
              <a:t>170 Frelinghuysen Road, Piscataway, NJ 08854</a:t>
            </a:r>
          </a:p>
        </p:txBody>
      </p:sp>
      <p:pic>
        <p:nvPicPr>
          <p:cNvPr id="2054" name="Picture 18" descr="eohsi-ru-rwj_for-PowerPoint"/>
          <p:cNvPicPr>
            <a:picLocks noChangeAspect="1" noChangeArrowheads="1"/>
          </p:cNvPicPr>
          <p:nvPr/>
        </p:nvPicPr>
        <p:blipFill>
          <a:blip r:embed="rId3" cstate="print">
            <a:extLst>
              <a:ext uri="{28A0092B-C50C-407E-A947-70E740481C1C}">
                <a14:useLocalDpi xmlns:a14="http://schemas.microsoft.com/office/drawing/2010/main" xmlns="" val="0"/>
              </a:ext>
            </a:extLst>
          </a:blip>
          <a:srcRect r="66667"/>
          <a:stretch>
            <a:fillRect/>
          </a:stretch>
        </p:blipFill>
        <p:spPr bwMode="auto">
          <a:xfrm>
            <a:off x="200025" y="6237288"/>
            <a:ext cx="1371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Picture 19" descr="eohsi-ru-rwj_for-PowerPoint"/>
          <p:cNvPicPr>
            <a:picLocks noChangeAspect="1" noChangeArrowheads="1"/>
          </p:cNvPicPr>
          <p:nvPr/>
        </p:nvPicPr>
        <p:blipFill>
          <a:blip r:embed="rId3" cstate="print">
            <a:extLst>
              <a:ext uri="{28A0092B-C50C-407E-A947-70E740481C1C}">
                <a14:useLocalDpi xmlns:a14="http://schemas.microsoft.com/office/drawing/2010/main" xmlns="" val="0"/>
              </a:ext>
            </a:extLst>
          </a:blip>
          <a:srcRect l="66444"/>
          <a:stretch>
            <a:fillRect/>
          </a:stretch>
        </p:blipFill>
        <p:spPr bwMode="auto">
          <a:xfrm>
            <a:off x="7545388" y="6237288"/>
            <a:ext cx="13795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99" descr="\\Rositta\lindaeve\graphics\logos\RU_SIG_ST_PMS186_100K.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79863" y="6289675"/>
            <a:ext cx="1265237"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9"/>
          <p:cNvSpPr txBox="1">
            <a:spLocks noChangeArrowheads="1"/>
          </p:cNvSpPr>
          <p:nvPr/>
        </p:nvSpPr>
        <p:spPr bwMode="auto">
          <a:xfrm>
            <a:off x="0" y="2863335"/>
            <a:ext cx="9144000" cy="162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2" tIns="91440" rIns="91432" bIns="91440" numCol="1" anchor="t" anchorCtr="0" compatLnSpc="1">
            <a:prstTxWarp prst="textNoShape">
              <a:avLst/>
            </a:prstTxWarp>
          </a:bodyPr>
          <a:lstStyle>
            <a:lvl1pPr marL="228600" indent="-228600" algn="l" rtl="0" eaLnBrk="0" fontAlgn="base" hangingPunct="0">
              <a:spcBef>
                <a:spcPct val="20000"/>
              </a:spcBef>
              <a:spcAft>
                <a:spcPct val="0"/>
              </a:spcAft>
              <a:buChar char="•"/>
              <a:defRPr sz="2000">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700" i="1">
                <a:solidFill>
                  <a:schemeClr val="tx1"/>
                </a:solidFill>
                <a:latin typeface="+mn-lt"/>
              </a:defRPr>
            </a:lvl3pPr>
            <a:lvl4pPr marL="1600200" indent="-228600" algn="l" rtl="0" eaLnBrk="0" fontAlgn="base" hangingPunct="0">
              <a:spcBef>
                <a:spcPct val="20000"/>
              </a:spcBef>
              <a:spcAft>
                <a:spcPct val="0"/>
              </a:spcAft>
              <a:buChar char="o"/>
              <a:defRPr sz="15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ctr" eaLnBrk="1" hangingPunct="1">
              <a:buNone/>
            </a:pPr>
            <a:r>
              <a:rPr lang="en-US" sz="1600" dirty="0" smtClean="0"/>
              <a:t>Presented at CMAS Conference </a:t>
            </a:r>
            <a:br>
              <a:rPr lang="en-US" sz="1600" dirty="0" smtClean="0"/>
            </a:br>
            <a:r>
              <a:rPr lang="en-US" sz="1600" dirty="0" smtClean="0"/>
              <a:t>October 17, 2012 •  Chapel Hill, NC </a:t>
            </a:r>
            <a:br>
              <a:rPr lang="en-US" sz="1600" dirty="0" smtClean="0"/>
            </a:br>
            <a:r>
              <a:rPr lang="en-US" sz="1600" dirty="0" smtClean="0"/>
              <a:t/>
            </a:r>
            <a:br>
              <a:rPr lang="en-US" sz="1600" dirty="0" smtClean="0"/>
            </a:br>
            <a:r>
              <a:rPr lang="en-US" sz="1600" dirty="0" smtClean="0"/>
              <a:t>by</a:t>
            </a:r>
            <a:br>
              <a:rPr lang="en-US" sz="1600" dirty="0" smtClean="0"/>
            </a:br>
            <a:r>
              <a:rPr lang="en-US" sz="1600" dirty="0" smtClean="0"/>
              <a:t> Yong Zhang,   Leonard </a:t>
            </a:r>
            <a:r>
              <a:rPr lang="en-US" sz="1600" dirty="0" err="1" smtClean="0"/>
              <a:t>Bielory</a:t>
            </a:r>
            <a:r>
              <a:rPr lang="en-US" sz="1600" dirty="0" smtClean="0"/>
              <a:t>,   </a:t>
            </a:r>
            <a:r>
              <a:rPr lang="en-US" sz="1600" dirty="0" err="1" smtClean="0"/>
              <a:t>Sastry</a:t>
            </a:r>
            <a:r>
              <a:rPr lang="en-US" sz="1600" dirty="0" smtClean="0"/>
              <a:t> </a:t>
            </a:r>
            <a:r>
              <a:rPr lang="en-US" sz="1600" dirty="0" err="1" smtClean="0"/>
              <a:t>Isukapalli</a:t>
            </a:r>
            <a:r>
              <a:rPr lang="en-US" sz="1600" dirty="0" smtClean="0"/>
              <a:t>, </a:t>
            </a:r>
          </a:p>
          <a:p>
            <a:pPr marL="0" indent="0" algn="ctr" eaLnBrk="1" hangingPunct="1">
              <a:buNone/>
            </a:pPr>
            <a:r>
              <a:rPr lang="en-US" sz="1600" dirty="0" smtClean="0"/>
              <a:t>Lai-</a:t>
            </a:r>
            <a:r>
              <a:rPr lang="en-US" sz="1600" dirty="0" err="1" smtClean="0"/>
              <a:t>yung</a:t>
            </a:r>
            <a:r>
              <a:rPr lang="en-US" sz="1600" dirty="0" smtClean="0"/>
              <a:t> Ruby Leung  and </a:t>
            </a:r>
            <a:r>
              <a:rPr lang="en-US" sz="1600" dirty="0" err="1" smtClean="0"/>
              <a:t>Panos</a:t>
            </a:r>
            <a:r>
              <a:rPr lang="en-US" sz="1600" dirty="0" smtClean="0"/>
              <a:t> G. </a:t>
            </a:r>
            <a:r>
              <a:rPr lang="en-US" sz="1600" dirty="0" err="1" smtClean="0"/>
              <a:t>Georgopoulos</a:t>
            </a:r>
            <a:endParaRPr lang="en-US" sz="1200" dirty="0" smtClean="0"/>
          </a:p>
        </p:txBody>
      </p:sp>
      <p:sp>
        <p:nvSpPr>
          <p:cNvPr id="6" name="Title 5"/>
          <p:cNvSpPr>
            <a:spLocks noGrp="1"/>
          </p:cNvSpPr>
          <p:nvPr>
            <p:ph type="ctrTitle"/>
          </p:nvPr>
        </p:nvSpPr>
        <p:spPr>
          <a:xfrm>
            <a:off x="0" y="746633"/>
            <a:ext cx="9144000" cy="1470025"/>
          </a:xfrm>
        </p:spPr>
        <p:txBody>
          <a:bodyPr/>
          <a:lstStyle/>
          <a:p>
            <a:r>
              <a:rPr lang="en-US" sz="2400" dirty="0" smtClean="0"/>
              <a:t>A novel modeling system for studying climate change effects on spatiotemporal distributions of  biogenic aeroallergens</a:t>
            </a:r>
            <a:endParaRPr lang="en-US" sz="2400" dirty="0"/>
          </a:p>
        </p:txBody>
      </p:sp>
      <p:sp>
        <p:nvSpPr>
          <p:cNvPr id="7" name="Subtitle 6"/>
          <p:cNvSpPr>
            <a:spLocks noGrp="1"/>
          </p:cNvSpPr>
          <p:nvPr>
            <p:ph type="subTitle" idx="1"/>
          </p:nvPr>
        </p:nvSpPr>
        <p:spPr>
          <a:xfrm>
            <a:off x="0" y="2093617"/>
            <a:ext cx="9144000" cy="524077"/>
          </a:xfrm>
        </p:spPr>
        <p:txBody>
          <a:bodyPr/>
          <a:lstStyle/>
          <a:p>
            <a:r>
              <a:rPr lang="en-US" dirty="0" smtClean="0"/>
              <a:t>Case study using Birch and Oak Pollen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Spatiotemporal concentration profiles of birch pollen, Layer 10</a:t>
            </a:r>
            <a:endParaRPr lang="en-US" dirty="0"/>
          </a:p>
        </p:txBody>
      </p:sp>
      <p:pic>
        <p:nvPicPr>
          <p:cNvPr id="3074" name="Picture 2" descr="\\n30\store6\yongz\Proposal\Figures\ACONC_Birch_20040321_10_L10.png"/>
          <p:cNvPicPr>
            <a:picLocks noChangeAspect="1" noChangeArrowheads="1"/>
          </p:cNvPicPr>
          <p:nvPr/>
        </p:nvPicPr>
        <p:blipFill>
          <a:blip r:embed="rId2" cstate="print"/>
          <a:srcRect/>
          <a:stretch>
            <a:fillRect/>
          </a:stretch>
        </p:blipFill>
        <p:spPr bwMode="auto">
          <a:xfrm>
            <a:off x="566362" y="620152"/>
            <a:ext cx="4022858" cy="3108572"/>
          </a:xfrm>
          <a:prstGeom prst="rect">
            <a:avLst/>
          </a:prstGeom>
          <a:noFill/>
        </p:spPr>
      </p:pic>
      <p:pic>
        <p:nvPicPr>
          <p:cNvPr id="3075" name="Picture 3" descr="\\n30\store6\yongz\Proposal\Figures\ACONC_Birch_20040420_20_L10.png"/>
          <p:cNvPicPr>
            <a:picLocks noChangeAspect="1" noChangeArrowheads="1"/>
          </p:cNvPicPr>
          <p:nvPr/>
        </p:nvPicPr>
        <p:blipFill>
          <a:blip r:embed="rId3" cstate="print"/>
          <a:srcRect/>
          <a:stretch>
            <a:fillRect/>
          </a:stretch>
        </p:blipFill>
        <p:spPr bwMode="auto">
          <a:xfrm>
            <a:off x="566362" y="3655299"/>
            <a:ext cx="4022858" cy="3108572"/>
          </a:xfrm>
          <a:prstGeom prst="rect">
            <a:avLst/>
          </a:prstGeom>
          <a:noFill/>
        </p:spPr>
      </p:pic>
      <p:pic>
        <p:nvPicPr>
          <p:cNvPr id="3076" name="Picture 4" descr="\\n30\store6\yongz\Proposal\Figures\ACONC_Birch_20500321_10_L10.png"/>
          <p:cNvPicPr>
            <a:picLocks noChangeAspect="1" noChangeArrowheads="1"/>
          </p:cNvPicPr>
          <p:nvPr/>
        </p:nvPicPr>
        <p:blipFill>
          <a:blip r:embed="rId4" cstate="print"/>
          <a:srcRect/>
          <a:stretch>
            <a:fillRect/>
          </a:stretch>
        </p:blipFill>
        <p:spPr bwMode="auto">
          <a:xfrm>
            <a:off x="4506351" y="620152"/>
            <a:ext cx="4022858" cy="3108572"/>
          </a:xfrm>
          <a:prstGeom prst="rect">
            <a:avLst/>
          </a:prstGeom>
          <a:noFill/>
        </p:spPr>
      </p:pic>
      <p:pic>
        <p:nvPicPr>
          <p:cNvPr id="3077" name="Picture 5" descr="\\n30\store6\yongz\Proposal\Figures\ACONC_Birch_20500420_20_L10.png"/>
          <p:cNvPicPr>
            <a:picLocks noChangeAspect="1" noChangeArrowheads="1"/>
          </p:cNvPicPr>
          <p:nvPr/>
        </p:nvPicPr>
        <p:blipFill>
          <a:blip r:embed="rId5" cstate="print"/>
          <a:srcRect/>
          <a:stretch>
            <a:fillRect/>
          </a:stretch>
        </p:blipFill>
        <p:spPr bwMode="auto">
          <a:xfrm>
            <a:off x="4506351" y="3655299"/>
            <a:ext cx="4022858" cy="3108572"/>
          </a:xfrm>
          <a:prstGeom prst="rect">
            <a:avLst/>
          </a:prstGeom>
          <a:noFill/>
        </p:spPr>
      </p:pic>
      <p:sp>
        <p:nvSpPr>
          <p:cNvPr id="13" name="Content Placeholder 2"/>
          <p:cNvSpPr>
            <a:spLocks noGrp="1"/>
          </p:cNvSpPr>
          <p:nvPr>
            <p:ph idx="1"/>
          </p:nvPr>
        </p:nvSpPr>
        <p:spPr>
          <a:xfrm>
            <a:off x="4467499" y="6327763"/>
            <a:ext cx="2390505" cy="418090"/>
          </a:xfrm>
        </p:spPr>
        <p:txBody>
          <a:bodyPr/>
          <a:lstStyle/>
          <a:p>
            <a:pPr>
              <a:buNone/>
            </a:pPr>
            <a:r>
              <a:rPr lang="en-US" sz="900" dirty="0" smtClean="0"/>
              <a:t>Domain: Contiguous Continental US   </a:t>
            </a:r>
          </a:p>
          <a:p>
            <a:pPr>
              <a:buNone/>
            </a:pPr>
            <a:r>
              <a:rPr lang="en-US" sz="900" dirty="0" smtClean="0"/>
              <a:t>Resolution: 50 x 50 km; Hourly; 10 Layers</a:t>
            </a:r>
          </a:p>
          <a:p>
            <a:pPr>
              <a:buNone/>
            </a:pPr>
            <a:r>
              <a:rPr lang="en-US" sz="1000" i="1" dirty="0" smtClean="0"/>
              <a:t> </a:t>
            </a:r>
          </a:p>
          <a:p>
            <a:pPr>
              <a:buNone/>
            </a:pPr>
            <a:endParaRPr lang="en-US" sz="1000"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dirty="0" smtClean="0"/>
          </a:p>
          <a:p>
            <a:pPr eaLnBrk="1" hangingPunct="1">
              <a:buNone/>
            </a:pPr>
            <a:r>
              <a:rPr lang="en-US" dirty="0" smtClean="0"/>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Spatiotemporal emission profiles of oak pollen</a:t>
            </a:r>
            <a:endParaRPr lang="en-US" dirty="0"/>
          </a:p>
        </p:txBody>
      </p:sp>
      <p:pic>
        <p:nvPicPr>
          <p:cNvPr id="4098" name="Picture 2" descr="\\n30\store6\yongz\Proposal\Figures\Emis_Oak_20040321_06.png"/>
          <p:cNvPicPr>
            <a:picLocks noChangeAspect="1" noChangeArrowheads="1"/>
          </p:cNvPicPr>
          <p:nvPr/>
        </p:nvPicPr>
        <p:blipFill>
          <a:blip r:embed="rId2" cstate="print"/>
          <a:srcRect/>
          <a:stretch>
            <a:fillRect/>
          </a:stretch>
        </p:blipFill>
        <p:spPr bwMode="auto">
          <a:xfrm>
            <a:off x="579808" y="620152"/>
            <a:ext cx="4022858" cy="3108572"/>
          </a:xfrm>
          <a:prstGeom prst="rect">
            <a:avLst/>
          </a:prstGeom>
          <a:noFill/>
        </p:spPr>
      </p:pic>
      <p:pic>
        <p:nvPicPr>
          <p:cNvPr id="4099" name="Picture 3" descr="\\n30\store6\yongz\Proposal\Figures\Emis_Oak_20040420_20.png"/>
          <p:cNvPicPr>
            <a:picLocks noChangeAspect="1" noChangeArrowheads="1"/>
          </p:cNvPicPr>
          <p:nvPr/>
        </p:nvPicPr>
        <p:blipFill>
          <a:blip r:embed="rId3" cstate="print"/>
          <a:srcRect/>
          <a:stretch>
            <a:fillRect/>
          </a:stretch>
        </p:blipFill>
        <p:spPr bwMode="auto">
          <a:xfrm>
            <a:off x="579809" y="3618846"/>
            <a:ext cx="4022858" cy="3108572"/>
          </a:xfrm>
          <a:prstGeom prst="rect">
            <a:avLst/>
          </a:prstGeom>
          <a:noFill/>
        </p:spPr>
      </p:pic>
      <p:pic>
        <p:nvPicPr>
          <p:cNvPr id="4100" name="Picture 4" descr="\\n30\store6\yongz\Proposal\Figures\Emis_Oak_20500321_06.png"/>
          <p:cNvPicPr>
            <a:picLocks noChangeAspect="1" noChangeArrowheads="1"/>
          </p:cNvPicPr>
          <p:nvPr/>
        </p:nvPicPr>
        <p:blipFill>
          <a:blip r:embed="rId4" cstate="print"/>
          <a:srcRect/>
          <a:stretch>
            <a:fillRect/>
          </a:stretch>
        </p:blipFill>
        <p:spPr bwMode="auto">
          <a:xfrm>
            <a:off x="4519797" y="620152"/>
            <a:ext cx="4022858" cy="3108572"/>
          </a:xfrm>
          <a:prstGeom prst="rect">
            <a:avLst/>
          </a:prstGeom>
          <a:noFill/>
        </p:spPr>
      </p:pic>
      <p:pic>
        <p:nvPicPr>
          <p:cNvPr id="4101" name="Picture 5" descr="\\n30\store6\yongz\Proposal\Figures\Emis_Oak_20500420_20.png"/>
          <p:cNvPicPr>
            <a:picLocks noChangeAspect="1" noChangeArrowheads="1"/>
          </p:cNvPicPr>
          <p:nvPr/>
        </p:nvPicPr>
        <p:blipFill>
          <a:blip r:embed="rId5" cstate="print"/>
          <a:srcRect/>
          <a:stretch>
            <a:fillRect/>
          </a:stretch>
        </p:blipFill>
        <p:spPr bwMode="auto">
          <a:xfrm>
            <a:off x="4519797" y="3614958"/>
            <a:ext cx="4022858" cy="3108572"/>
          </a:xfrm>
          <a:prstGeom prst="rect">
            <a:avLst/>
          </a:prstGeom>
          <a:noFill/>
        </p:spPr>
      </p:pic>
      <p:sp>
        <p:nvSpPr>
          <p:cNvPr id="12" name="Content Placeholder 2"/>
          <p:cNvSpPr>
            <a:spLocks noGrp="1"/>
          </p:cNvSpPr>
          <p:nvPr>
            <p:ph idx="1"/>
          </p:nvPr>
        </p:nvSpPr>
        <p:spPr>
          <a:xfrm>
            <a:off x="525220" y="6287420"/>
            <a:ext cx="2459521" cy="458431"/>
          </a:xfrm>
        </p:spPr>
        <p:txBody>
          <a:bodyPr/>
          <a:lstStyle/>
          <a:p>
            <a:pPr>
              <a:buNone/>
            </a:pPr>
            <a:r>
              <a:rPr lang="en-US" sz="900" dirty="0" smtClean="0"/>
              <a:t>Domain: Contiguous Continental US   </a:t>
            </a:r>
          </a:p>
          <a:p>
            <a:pPr>
              <a:buNone/>
            </a:pPr>
            <a:r>
              <a:rPr lang="en-US" sz="900" dirty="0" smtClean="0"/>
              <a:t>Resolution: 50 x 50 km; Hourly; 1 Layer</a:t>
            </a:r>
          </a:p>
          <a:p>
            <a:pPr>
              <a:buNone/>
            </a:pPr>
            <a:r>
              <a:rPr lang="en-US" sz="1000" i="1" dirty="0" smtClean="0"/>
              <a:t> </a:t>
            </a:r>
          </a:p>
          <a:p>
            <a:pPr>
              <a:buNone/>
            </a:pPr>
            <a:endParaRPr lang="en-US" sz="1000"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dirty="0" smtClean="0"/>
          </a:p>
          <a:p>
            <a:pPr eaLnBrk="1" hangingPunct="1">
              <a:buNone/>
            </a:pPr>
            <a:r>
              <a:rPr lang="en-US" dirty="0" smtClean="0"/>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Spatiotemporal concentration profiles of oak pollen, Layer 1</a:t>
            </a:r>
            <a:endParaRPr lang="en-US" dirty="0"/>
          </a:p>
        </p:txBody>
      </p:sp>
      <p:pic>
        <p:nvPicPr>
          <p:cNvPr id="5122" name="Picture 2" descr="\\n30\store6\yongz\Proposal\Figures\ACONC_Oak_20040321_06_L1.png"/>
          <p:cNvPicPr>
            <a:picLocks noChangeAspect="1" noChangeArrowheads="1"/>
          </p:cNvPicPr>
          <p:nvPr/>
        </p:nvPicPr>
        <p:blipFill>
          <a:blip r:embed="rId2" cstate="print"/>
          <a:srcRect/>
          <a:stretch>
            <a:fillRect/>
          </a:stretch>
        </p:blipFill>
        <p:spPr bwMode="auto">
          <a:xfrm>
            <a:off x="579809" y="633599"/>
            <a:ext cx="4022858" cy="3108572"/>
          </a:xfrm>
          <a:prstGeom prst="rect">
            <a:avLst/>
          </a:prstGeom>
          <a:noFill/>
        </p:spPr>
      </p:pic>
      <p:pic>
        <p:nvPicPr>
          <p:cNvPr id="5123" name="Picture 3" descr="\\n30\store6\yongz\Proposal\Figures\ACONC_Oak_20040420_20_L1.png"/>
          <p:cNvPicPr>
            <a:picLocks noChangeAspect="1" noChangeArrowheads="1"/>
          </p:cNvPicPr>
          <p:nvPr/>
        </p:nvPicPr>
        <p:blipFill>
          <a:blip r:embed="rId3" cstate="print"/>
          <a:srcRect/>
          <a:stretch>
            <a:fillRect/>
          </a:stretch>
        </p:blipFill>
        <p:spPr bwMode="auto">
          <a:xfrm>
            <a:off x="579809" y="3632293"/>
            <a:ext cx="4022858" cy="3108572"/>
          </a:xfrm>
          <a:prstGeom prst="rect">
            <a:avLst/>
          </a:prstGeom>
          <a:noFill/>
        </p:spPr>
      </p:pic>
      <p:pic>
        <p:nvPicPr>
          <p:cNvPr id="5124" name="Picture 4" descr="\\n30\store6\yongz\Proposal\Figures\ACONC_Oak_20500321_06_L1.png"/>
          <p:cNvPicPr>
            <a:picLocks noChangeAspect="1" noChangeArrowheads="1"/>
          </p:cNvPicPr>
          <p:nvPr/>
        </p:nvPicPr>
        <p:blipFill>
          <a:blip r:embed="rId4" cstate="print"/>
          <a:srcRect/>
          <a:stretch>
            <a:fillRect/>
          </a:stretch>
        </p:blipFill>
        <p:spPr bwMode="auto">
          <a:xfrm>
            <a:off x="4519797" y="633598"/>
            <a:ext cx="4022858" cy="3108572"/>
          </a:xfrm>
          <a:prstGeom prst="rect">
            <a:avLst/>
          </a:prstGeom>
          <a:noFill/>
        </p:spPr>
      </p:pic>
      <p:pic>
        <p:nvPicPr>
          <p:cNvPr id="5125" name="Picture 5" descr="\\n30\store6\yongz\Proposal\Figures\ACONC_Oak_20500420_20_L1.png"/>
          <p:cNvPicPr>
            <a:picLocks noChangeAspect="1" noChangeArrowheads="1"/>
          </p:cNvPicPr>
          <p:nvPr/>
        </p:nvPicPr>
        <p:blipFill>
          <a:blip r:embed="rId5" cstate="print"/>
          <a:srcRect/>
          <a:stretch>
            <a:fillRect/>
          </a:stretch>
        </p:blipFill>
        <p:spPr bwMode="auto">
          <a:xfrm>
            <a:off x="4519797" y="3628405"/>
            <a:ext cx="4022858" cy="3108572"/>
          </a:xfrm>
          <a:prstGeom prst="rect">
            <a:avLst/>
          </a:prstGeom>
          <a:noFill/>
        </p:spPr>
      </p:pic>
      <p:sp>
        <p:nvSpPr>
          <p:cNvPr id="12" name="Content Placeholder 2"/>
          <p:cNvSpPr>
            <a:spLocks noGrp="1"/>
          </p:cNvSpPr>
          <p:nvPr>
            <p:ph idx="1"/>
          </p:nvPr>
        </p:nvSpPr>
        <p:spPr>
          <a:xfrm>
            <a:off x="538176" y="6289450"/>
            <a:ext cx="2644976" cy="499533"/>
          </a:xfrm>
        </p:spPr>
        <p:txBody>
          <a:bodyPr/>
          <a:lstStyle/>
          <a:p>
            <a:pPr>
              <a:buNone/>
            </a:pPr>
            <a:r>
              <a:rPr lang="en-US" sz="900" dirty="0" smtClean="0"/>
              <a:t>Domain: Contiguous Continental US   </a:t>
            </a:r>
          </a:p>
          <a:p>
            <a:pPr>
              <a:buNone/>
            </a:pPr>
            <a:r>
              <a:rPr lang="en-US" sz="900" dirty="0" smtClean="0"/>
              <a:t>Resolution: 50 x 50 km; Hourly; 10 Layers</a:t>
            </a:r>
          </a:p>
          <a:p>
            <a:pPr>
              <a:buNone/>
            </a:pPr>
            <a:r>
              <a:rPr lang="en-US" sz="1000" i="1" dirty="0" smtClean="0"/>
              <a:t> </a:t>
            </a:r>
          </a:p>
          <a:p>
            <a:pPr>
              <a:buNone/>
            </a:pPr>
            <a:endParaRPr lang="en-US" sz="1000"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dirty="0" smtClean="0"/>
          </a:p>
          <a:p>
            <a:pPr eaLnBrk="1" hangingPunct="1">
              <a:buNone/>
            </a:pPr>
            <a:r>
              <a:rPr lang="en-US" dirty="0" smtClean="0"/>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Spatiotemporal concentration profiles of oak pollen, Layer 10</a:t>
            </a:r>
            <a:endParaRPr lang="en-US" dirty="0"/>
          </a:p>
        </p:txBody>
      </p:sp>
      <p:pic>
        <p:nvPicPr>
          <p:cNvPr id="6146" name="Picture 2" descr="\\n30\store6\yongz\Proposal\Figures\ACONC_Oak_20040321_06_L10.png"/>
          <p:cNvPicPr>
            <a:picLocks noChangeAspect="1" noChangeArrowheads="1"/>
          </p:cNvPicPr>
          <p:nvPr/>
        </p:nvPicPr>
        <p:blipFill>
          <a:blip r:embed="rId2" cstate="print"/>
          <a:srcRect/>
          <a:stretch>
            <a:fillRect/>
          </a:stretch>
        </p:blipFill>
        <p:spPr bwMode="auto">
          <a:xfrm>
            <a:off x="579809" y="673940"/>
            <a:ext cx="4022858" cy="3108572"/>
          </a:xfrm>
          <a:prstGeom prst="rect">
            <a:avLst/>
          </a:prstGeom>
          <a:noFill/>
        </p:spPr>
      </p:pic>
      <p:pic>
        <p:nvPicPr>
          <p:cNvPr id="6147" name="Picture 3" descr="\\n30\store6\yongz\Proposal\Figures\ACONC_Oak_20040420_20_L10.png"/>
          <p:cNvPicPr>
            <a:picLocks noChangeAspect="1" noChangeArrowheads="1"/>
          </p:cNvPicPr>
          <p:nvPr/>
        </p:nvPicPr>
        <p:blipFill>
          <a:blip r:embed="rId3" cstate="print"/>
          <a:srcRect/>
          <a:stretch>
            <a:fillRect/>
          </a:stretch>
        </p:blipFill>
        <p:spPr bwMode="auto">
          <a:xfrm>
            <a:off x="579809" y="3655299"/>
            <a:ext cx="4022858" cy="3108572"/>
          </a:xfrm>
          <a:prstGeom prst="rect">
            <a:avLst/>
          </a:prstGeom>
          <a:noFill/>
        </p:spPr>
      </p:pic>
      <p:pic>
        <p:nvPicPr>
          <p:cNvPr id="6150" name="Picture 6" descr="\\n30\store6\yongz\Proposal\Figures\ACONC_Oak_20500321_06_L10.png"/>
          <p:cNvPicPr>
            <a:picLocks noChangeAspect="1" noChangeArrowheads="1"/>
          </p:cNvPicPr>
          <p:nvPr/>
        </p:nvPicPr>
        <p:blipFill>
          <a:blip r:embed="rId4" cstate="print"/>
          <a:srcRect/>
          <a:stretch>
            <a:fillRect/>
          </a:stretch>
        </p:blipFill>
        <p:spPr bwMode="auto">
          <a:xfrm>
            <a:off x="4506350" y="673940"/>
            <a:ext cx="4022858" cy="3108572"/>
          </a:xfrm>
          <a:prstGeom prst="rect">
            <a:avLst/>
          </a:prstGeom>
          <a:noFill/>
        </p:spPr>
      </p:pic>
      <p:pic>
        <p:nvPicPr>
          <p:cNvPr id="6151" name="Picture 7" descr="\\n30\store6\yongz\Proposal\Figures\ACONC_Oak_20500420_20_L10.png"/>
          <p:cNvPicPr>
            <a:picLocks noChangeAspect="1" noChangeArrowheads="1"/>
          </p:cNvPicPr>
          <p:nvPr/>
        </p:nvPicPr>
        <p:blipFill>
          <a:blip r:embed="rId5" cstate="print"/>
          <a:srcRect/>
          <a:stretch>
            <a:fillRect/>
          </a:stretch>
        </p:blipFill>
        <p:spPr bwMode="auto">
          <a:xfrm>
            <a:off x="4506350" y="3659187"/>
            <a:ext cx="4022858" cy="3108572"/>
          </a:xfrm>
          <a:prstGeom prst="rect">
            <a:avLst/>
          </a:prstGeom>
          <a:noFill/>
        </p:spPr>
      </p:pic>
      <p:sp>
        <p:nvSpPr>
          <p:cNvPr id="14" name="Content Placeholder 2"/>
          <p:cNvSpPr>
            <a:spLocks noGrp="1"/>
          </p:cNvSpPr>
          <p:nvPr>
            <p:ph idx="1"/>
          </p:nvPr>
        </p:nvSpPr>
        <p:spPr>
          <a:xfrm>
            <a:off x="529551" y="6309493"/>
            <a:ext cx="2446567" cy="453610"/>
          </a:xfrm>
        </p:spPr>
        <p:txBody>
          <a:bodyPr/>
          <a:lstStyle/>
          <a:p>
            <a:pPr>
              <a:buNone/>
            </a:pPr>
            <a:r>
              <a:rPr lang="en-US" sz="900" dirty="0" smtClean="0"/>
              <a:t>Domain: Contiguous Continental US   </a:t>
            </a:r>
          </a:p>
          <a:p>
            <a:pPr>
              <a:buNone/>
            </a:pPr>
            <a:r>
              <a:rPr lang="en-US" sz="900" dirty="0" smtClean="0"/>
              <a:t>Resolution: 50 x 50 km; Hourly; 10 Layers</a:t>
            </a:r>
          </a:p>
          <a:p>
            <a:pPr>
              <a:buNone/>
            </a:pPr>
            <a:r>
              <a:rPr lang="en-US" sz="1000" i="1" dirty="0" smtClean="0"/>
              <a:t> </a:t>
            </a:r>
          </a:p>
          <a:p>
            <a:pPr>
              <a:buNone/>
            </a:pPr>
            <a:endParaRPr lang="en-US" sz="1000"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dirty="0" smtClean="0"/>
          </a:p>
          <a:p>
            <a:pPr eaLnBrk="1" hangingPunct="1">
              <a:buNone/>
            </a:pPr>
            <a:r>
              <a:rPr lang="en-US" dirty="0" smtClean="0"/>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138394" y="4463302"/>
            <a:ext cx="2031066" cy="495300"/>
          </a:xfrm>
          <a:prstGeom prst="rect">
            <a:avLst/>
          </a:prstGeom>
          <a:noFill/>
          <a:ln w="9525">
            <a:noFill/>
            <a:miter lim="800000"/>
            <a:headEnd/>
            <a:tailEnd/>
          </a:ln>
        </p:spPr>
      </p:pic>
      <p:pic>
        <p:nvPicPr>
          <p:cNvPr id="8194" name="Picture 2" descr="\\n30\store6\yongz\Proposal\Figures\AAAAI_Pollen-Spore_Stations.png"/>
          <p:cNvPicPr>
            <a:picLocks noChangeAspect="1" noChangeArrowheads="1"/>
          </p:cNvPicPr>
          <p:nvPr/>
        </p:nvPicPr>
        <p:blipFill>
          <a:blip r:embed="rId3" cstate="print"/>
          <a:srcRect/>
          <a:stretch>
            <a:fillRect/>
          </a:stretch>
        </p:blipFill>
        <p:spPr bwMode="auto">
          <a:xfrm>
            <a:off x="2097736" y="941295"/>
            <a:ext cx="7040894" cy="5440691"/>
          </a:xfrm>
          <a:prstGeom prst="rect">
            <a:avLst/>
          </a:prstGeom>
          <a:noFill/>
        </p:spPr>
      </p:pic>
      <p:sp>
        <p:nvSpPr>
          <p:cNvPr id="2" name="Title 1"/>
          <p:cNvSpPr>
            <a:spLocks noGrp="1"/>
          </p:cNvSpPr>
          <p:nvPr>
            <p:ph type="title"/>
          </p:nvPr>
        </p:nvSpPr>
        <p:spPr/>
        <p:txBody>
          <a:bodyPr/>
          <a:lstStyle/>
          <a:p>
            <a:r>
              <a:rPr lang="en-US" dirty="0" smtClean="0"/>
              <a:t>Evaluation of WRF-SMOKE-CMAQ-Pollen simulations</a:t>
            </a:r>
            <a:endParaRPr lang="en-US" dirty="0"/>
          </a:p>
        </p:txBody>
      </p:sp>
      <p:sp>
        <p:nvSpPr>
          <p:cNvPr id="5" name="Content Placeholder 2"/>
          <p:cNvSpPr>
            <a:spLocks noGrp="1"/>
          </p:cNvSpPr>
          <p:nvPr>
            <p:ph idx="1"/>
          </p:nvPr>
        </p:nvSpPr>
        <p:spPr>
          <a:xfrm>
            <a:off x="1" y="1486664"/>
            <a:ext cx="2245658" cy="3461851"/>
          </a:xfrm>
        </p:spPr>
        <p:txBody>
          <a:bodyPr/>
          <a:lstStyle/>
          <a:p>
            <a:pPr>
              <a:buFont typeface="Wingdings" pitchFamily="2" charset="2"/>
              <a:buChar char="Ø"/>
            </a:pPr>
            <a:r>
              <a:rPr lang="en-US" sz="1600" dirty="0" smtClean="0"/>
              <a:t>Mean Square Error (MSE)  of simulation and observation </a:t>
            </a:r>
          </a:p>
          <a:p>
            <a:pPr>
              <a:buFont typeface="Wingdings" pitchFamily="2" charset="2"/>
              <a:buChar char="Ø"/>
            </a:pPr>
            <a:r>
              <a:rPr lang="en-US" sz="1600" dirty="0" smtClean="0"/>
              <a:t>QQ plot of simulation and observation</a:t>
            </a:r>
          </a:p>
          <a:p>
            <a:pPr>
              <a:buFont typeface="Wingdings" pitchFamily="2" charset="2"/>
              <a:buChar char="Ø"/>
            </a:pPr>
            <a:r>
              <a:rPr lang="en-US" sz="1600" dirty="0" smtClean="0"/>
              <a:t>Skill Score (SS) of simulation using climatic mean as reference forecast </a:t>
            </a:r>
          </a:p>
          <a:p>
            <a:pPr>
              <a:buNone/>
            </a:pPr>
            <a:r>
              <a:rPr lang="en-US" sz="1000" i="1" dirty="0" smtClean="0"/>
              <a:t>      Warner (2011)</a:t>
            </a:r>
          </a:p>
          <a:p>
            <a:pPr>
              <a:buNone/>
            </a:pPr>
            <a:endParaRPr lang="en-US" sz="1000"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dirty="0" smtClean="0"/>
          </a:p>
          <a:p>
            <a:pPr eaLnBrk="1" hangingPunct="1">
              <a:buNone/>
            </a:pPr>
            <a:r>
              <a:rPr lang="en-US" dirty="0" smtClean="0"/>
              <a:t>   </a:t>
            </a:r>
          </a:p>
        </p:txBody>
      </p:sp>
      <p:sp>
        <p:nvSpPr>
          <p:cNvPr id="6" name="Rectangle 5"/>
          <p:cNvSpPr/>
          <p:nvPr/>
        </p:nvSpPr>
        <p:spPr>
          <a:xfrm>
            <a:off x="243721" y="6475509"/>
            <a:ext cx="3902094" cy="276999"/>
          </a:xfrm>
          <a:prstGeom prst="rect">
            <a:avLst/>
          </a:prstGeom>
        </p:spPr>
        <p:txBody>
          <a:bodyPr wrap="none">
            <a:spAutoFit/>
          </a:bodyPr>
          <a:lstStyle/>
          <a:p>
            <a:r>
              <a:rPr lang="en-US" sz="1200" dirty="0" smtClean="0"/>
              <a:t>*American Academy of Allergy, Asthma &amp; Immunology</a:t>
            </a:r>
            <a:endParaRPr lang="en-US" sz="1200" dirty="0"/>
          </a:p>
        </p:txBody>
      </p:sp>
      <p:sp>
        <p:nvSpPr>
          <p:cNvPr id="7" name="Rectangle 6"/>
          <p:cNvSpPr/>
          <p:nvPr/>
        </p:nvSpPr>
        <p:spPr>
          <a:xfrm>
            <a:off x="4059840" y="1049497"/>
            <a:ext cx="236116" cy="307777"/>
          </a:xfrm>
          <a:prstGeom prst="rect">
            <a:avLst/>
          </a:prstGeom>
        </p:spPr>
        <p:txBody>
          <a:bodyPr wrap="square">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7"/>
            <a:ext cx="9144000" cy="591672"/>
          </a:xfrm>
        </p:spPr>
        <p:txBody>
          <a:bodyPr/>
          <a:lstStyle/>
          <a:p>
            <a:r>
              <a:rPr lang="en-US" dirty="0" smtClean="0"/>
              <a:t>Evaluation of start date estimates of birch pollen</a:t>
            </a:r>
            <a:endParaRPr lang="en-US" dirty="0"/>
          </a:p>
        </p:txBody>
      </p:sp>
      <p:pic>
        <p:nvPicPr>
          <p:cNvPr id="5" name="Picture 4"/>
          <p:cNvPicPr/>
          <p:nvPr/>
        </p:nvPicPr>
        <p:blipFill>
          <a:blip r:embed="rId2" cstate="print"/>
          <a:srcRect/>
          <a:stretch>
            <a:fillRect/>
          </a:stretch>
        </p:blipFill>
        <p:spPr bwMode="auto">
          <a:xfrm>
            <a:off x="-195936" y="3001730"/>
            <a:ext cx="5332730" cy="4001135"/>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168570" y="248147"/>
            <a:ext cx="5332730" cy="4001135"/>
          </a:xfrm>
          <a:prstGeom prst="rect">
            <a:avLst/>
          </a:prstGeom>
          <a:noFill/>
          <a:ln w="9525">
            <a:noFill/>
            <a:miter lim="800000"/>
            <a:headEnd/>
            <a:tailEnd/>
          </a:ln>
        </p:spPr>
      </p:pic>
      <p:sp>
        <p:nvSpPr>
          <p:cNvPr id="7" name="Content Placeholder 2"/>
          <p:cNvSpPr>
            <a:spLocks noGrp="1"/>
          </p:cNvSpPr>
          <p:nvPr>
            <p:ph idx="1"/>
          </p:nvPr>
        </p:nvSpPr>
        <p:spPr>
          <a:xfrm>
            <a:off x="699247" y="868098"/>
            <a:ext cx="2918011" cy="1794419"/>
          </a:xfrm>
        </p:spPr>
        <p:txBody>
          <a:bodyPr/>
          <a:lstStyle/>
          <a:p>
            <a:pPr>
              <a:buFont typeface="Wingdings" pitchFamily="2" charset="2"/>
              <a:buChar char="Ø"/>
            </a:pPr>
            <a:r>
              <a:rPr lang="en-US" sz="1600" dirty="0" smtClean="0"/>
              <a:t>14 representative stations with valid daily birch pollen count in 2004</a:t>
            </a:r>
          </a:p>
          <a:p>
            <a:pPr>
              <a:buFont typeface="Wingdings" pitchFamily="2" charset="2"/>
              <a:buChar char="Ø"/>
            </a:pPr>
            <a:r>
              <a:rPr lang="en-US" sz="1600" dirty="0" smtClean="0"/>
              <a:t>Observations are paired with simulation estimates in the corresponding grids </a:t>
            </a:r>
            <a:endParaRPr lang="en-US" sz="1000" i="1" dirty="0" smtClean="0"/>
          </a:p>
          <a:p>
            <a:pPr>
              <a:buNone/>
            </a:pPr>
            <a:endParaRPr lang="en-US" sz="1000"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dirty="0" smtClean="0"/>
          </a:p>
          <a:p>
            <a:pPr eaLnBrk="1" hangingPunct="1">
              <a:buNone/>
            </a:pPr>
            <a:r>
              <a:rPr lang="en-US" dirty="0" smtClean="0"/>
              <a:t>   </a:t>
            </a:r>
          </a:p>
        </p:txBody>
      </p:sp>
      <p:sp>
        <p:nvSpPr>
          <p:cNvPr id="8" name="Rectangle 7"/>
          <p:cNvSpPr/>
          <p:nvPr/>
        </p:nvSpPr>
        <p:spPr>
          <a:xfrm>
            <a:off x="4746812" y="4673314"/>
            <a:ext cx="4208929" cy="738664"/>
          </a:xfrm>
          <a:prstGeom prst="rect">
            <a:avLst/>
          </a:prstGeom>
        </p:spPr>
        <p:txBody>
          <a:bodyPr wrap="square">
            <a:spAutoFit/>
          </a:bodyPr>
          <a:lstStyle/>
          <a:p>
            <a:r>
              <a:rPr lang="en-US" dirty="0" smtClean="0"/>
              <a:t>Comparison of simulated and observed start date of birch pollen at 14 monitoring stations which have available records of daily pollen count in 2004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88"/>
            <a:ext cx="9144000" cy="838200"/>
          </a:xfrm>
        </p:spPr>
        <p:txBody>
          <a:bodyPr/>
          <a:lstStyle/>
          <a:p>
            <a:r>
              <a:rPr lang="en-US" dirty="0" smtClean="0"/>
              <a:t>Evaluation of daily birch pollen curve</a:t>
            </a:r>
            <a:endParaRPr lang="en-US" dirty="0"/>
          </a:p>
        </p:txBody>
      </p:sp>
      <p:pic>
        <p:nvPicPr>
          <p:cNvPr id="5" name="Picture 4"/>
          <p:cNvPicPr/>
          <p:nvPr/>
        </p:nvPicPr>
        <p:blipFill>
          <a:blip r:embed="rId2" cstate="print"/>
          <a:srcRect/>
          <a:stretch>
            <a:fillRect/>
          </a:stretch>
        </p:blipFill>
        <p:spPr bwMode="auto">
          <a:xfrm>
            <a:off x="-134470" y="2883124"/>
            <a:ext cx="5332095" cy="400177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4137847" y="406455"/>
            <a:ext cx="5332730" cy="4001135"/>
          </a:xfrm>
          <a:prstGeom prst="rect">
            <a:avLst/>
          </a:prstGeom>
          <a:noFill/>
          <a:ln w="9525">
            <a:noFill/>
            <a:miter lim="800000"/>
            <a:headEnd/>
            <a:tailEnd/>
          </a:ln>
        </p:spPr>
      </p:pic>
      <p:sp>
        <p:nvSpPr>
          <p:cNvPr id="8" name="Rectangle 7"/>
          <p:cNvSpPr/>
          <p:nvPr/>
        </p:nvSpPr>
        <p:spPr>
          <a:xfrm>
            <a:off x="121023" y="2050699"/>
            <a:ext cx="4074459" cy="523220"/>
          </a:xfrm>
          <a:prstGeom prst="rect">
            <a:avLst/>
          </a:prstGeom>
        </p:spPr>
        <p:txBody>
          <a:bodyPr wrap="square">
            <a:spAutoFit/>
          </a:bodyPr>
          <a:lstStyle/>
          <a:p>
            <a:r>
              <a:rPr lang="en-US" dirty="0" err="1" smtClean="0">
                <a:latin typeface="+mn-lt"/>
              </a:rPr>
              <a:t>Quantile-Quantile</a:t>
            </a:r>
            <a:r>
              <a:rPr lang="en-US" dirty="0" smtClean="0">
                <a:latin typeface="+mn-lt"/>
              </a:rPr>
              <a:t> plot of simulated and observed birch pollen levels in 14 monitoring stations</a:t>
            </a:r>
            <a:endParaRPr lang="en-US" dirty="0">
              <a:latin typeface="+mn-lt"/>
            </a:endParaRPr>
          </a:p>
        </p:txBody>
      </p:sp>
      <p:sp>
        <p:nvSpPr>
          <p:cNvPr id="11" name="Rectangle 10"/>
          <p:cNvSpPr/>
          <p:nvPr/>
        </p:nvSpPr>
        <p:spPr>
          <a:xfrm>
            <a:off x="4952999" y="4663912"/>
            <a:ext cx="4074459" cy="1169551"/>
          </a:xfrm>
          <a:prstGeom prst="rect">
            <a:avLst/>
          </a:prstGeom>
        </p:spPr>
        <p:txBody>
          <a:bodyPr wrap="square">
            <a:spAutoFit/>
          </a:bodyPr>
          <a:lstStyle/>
          <a:p>
            <a:r>
              <a:rPr lang="en-US" dirty="0" smtClean="0">
                <a:latin typeface="+mn-lt"/>
              </a:rPr>
              <a:t>Comparison of the simulated and observed daily concentrations of  birch pollen at a monitoring station (Atlanta, GA); the simulated daily concentrations were obtained by averaging the simulated hourly concentrations at that station</a:t>
            </a:r>
            <a:endParaRPr lang="en-US"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daily birch pollen curve</a:t>
            </a:r>
            <a:endParaRPr lang="en-US" dirty="0"/>
          </a:p>
        </p:txBody>
      </p:sp>
      <p:graphicFrame>
        <p:nvGraphicFramePr>
          <p:cNvPr id="4" name="Table 3"/>
          <p:cNvGraphicFramePr>
            <a:graphicFrameLocks noGrp="1"/>
          </p:cNvGraphicFramePr>
          <p:nvPr/>
        </p:nvGraphicFramePr>
        <p:xfrm>
          <a:off x="1531620" y="1974342"/>
          <a:ext cx="6080760" cy="3680460"/>
        </p:xfrm>
        <a:graphic>
          <a:graphicData uri="http://schemas.openxmlformats.org/drawingml/2006/table">
            <a:tbl>
              <a:tblPr/>
              <a:tblGrid>
                <a:gridCol w="1216025"/>
                <a:gridCol w="1216025"/>
                <a:gridCol w="1216025"/>
                <a:gridCol w="1216025"/>
                <a:gridCol w="1216660"/>
              </a:tblGrid>
              <a:tr h="0">
                <a:tc>
                  <a:txBody>
                    <a:bodyPr/>
                    <a:lstStyle/>
                    <a:p>
                      <a:pPr marL="0" marR="0" algn="ctr">
                        <a:lnSpc>
                          <a:spcPct val="115000"/>
                        </a:lnSpc>
                        <a:spcBef>
                          <a:spcPts val="0"/>
                        </a:spcBef>
                        <a:spcAft>
                          <a:spcPts val="0"/>
                        </a:spcAft>
                      </a:pPr>
                      <a:r>
                        <a:rPr lang="en-US" sz="1400" dirty="0">
                          <a:latin typeface="+mn-lt"/>
                          <a:ea typeface="SimSun"/>
                          <a:cs typeface="Times New Roman"/>
                        </a:rPr>
                        <a:t>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mn-lt"/>
                          <a:ea typeface="SimSun"/>
                          <a:cs typeface="Times New Roman"/>
                        </a:rPr>
                        <a:t>RMSE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mn-lt"/>
                          <a:ea typeface="SimSun"/>
                          <a:cs typeface="Times New Roman"/>
                        </a:rPr>
                        <a:t>RRMSE</a:t>
                      </a:r>
                      <a:r>
                        <a:rPr lang="en-US" sz="1400" baseline="30000">
                          <a:latin typeface="+mn-lt"/>
                          <a:ea typeface="SimSun"/>
                          <a:cs typeface="Times New Roman"/>
                        </a:rPr>
                        <a:t>a</a:t>
                      </a:r>
                      <a:endParaRPr lang="en-US" sz="14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mn-lt"/>
                          <a:ea typeface="SimSun"/>
                          <a:cs typeface="Times New Roman"/>
                        </a:rPr>
                        <a:t>RMSE_C</a:t>
                      </a:r>
                      <a:r>
                        <a:rPr lang="en-US" sz="1400" baseline="30000">
                          <a:latin typeface="+mn-lt"/>
                          <a:ea typeface="SimSun"/>
                          <a:cs typeface="Times New Roman"/>
                        </a:rPr>
                        <a:t>b</a:t>
                      </a:r>
                      <a:endParaRPr lang="en-US" sz="1400">
                        <a:latin typeface="+mn-lt"/>
                        <a:ea typeface="SimSu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mn-lt"/>
                          <a:ea typeface="SimSun"/>
                          <a:cs typeface="Times New Roman"/>
                        </a:rPr>
                        <a:t>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1</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68</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0.11</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72</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mn-lt"/>
                          <a:ea typeface="SimSun"/>
                          <a:cs typeface="Times New Roman"/>
                        </a:rPr>
                        <a:t>0.06</a:t>
                      </a:r>
                      <a:endParaRPr lang="en-US" sz="1400" dirty="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2</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22</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0.04</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32</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0.33</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3</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16</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0.10</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mn-lt"/>
                          <a:ea typeface="SimSun"/>
                          <a:cs typeface="Times New Roman"/>
                        </a:rPr>
                        <a:t>19</a:t>
                      </a:r>
                      <a:endParaRPr lang="en-US" sz="1400" dirty="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0.15</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4</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62</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0.10</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56</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-0.11</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5</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78</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0.11</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87</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0.11</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6</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54</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0.13</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48</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-0.14</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7</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24</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0.17</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27</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0.12</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8</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256</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0.29</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239</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-0.07</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9</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27</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0.14</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30</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0.09</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10</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223</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0.34</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mn-lt"/>
                          <a:ea typeface="SimSun"/>
                          <a:cs typeface="Times New Roman"/>
                        </a:rPr>
                        <a:t>657</a:t>
                      </a:r>
                      <a:endParaRPr lang="en-US" sz="1400" dirty="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0.66</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11</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219</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0.59</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423</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0.48</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12</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11</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0.07</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14</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0.22</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13</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136</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0.20</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120</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-0.13</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14</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27</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0.08</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latin typeface="+mn-lt"/>
                          <a:ea typeface="SimSun"/>
                          <a:cs typeface="Times New Roman"/>
                        </a:rPr>
                        <a:t>22</a:t>
                      </a:r>
                      <a:endParaRPr lang="en-US" sz="140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latin typeface="+mn-lt"/>
                          <a:ea typeface="SimSun"/>
                          <a:cs typeface="Times New Roman"/>
                        </a:rPr>
                        <a:t>-0.21</a:t>
                      </a:r>
                      <a:endParaRPr lang="en-US" sz="1400" dirty="0">
                        <a:latin typeface="+mn-lt"/>
                        <a:ea typeface="SimSu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506071" y="961927"/>
            <a:ext cx="6118411" cy="830997"/>
          </a:xfrm>
          <a:prstGeom prst="rect">
            <a:avLst/>
          </a:prstGeom>
        </p:spPr>
        <p:txBody>
          <a:bodyPr wrap="square">
            <a:spAutoFit/>
          </a:bodyPr>
          <a:lstStyle/>
          <a:p>
            <a:r>
              <a:rPr lang="en-US" sz="1600" dirty="0" smtClean="0"/>
              <a:t>Root Mean Square Errors (RMSE) and Skill Scores (SS) based on observation, simulation and climatologic mean of daily birch pollen levels</a:t>
            </a:r>
            <a:endParaRPr lang="en-US" sz="1600" dirty="0"/>
          </a:p>
        </p:txBody>
      </p:sp>
      <p:sp>
        <p:nvSpPr>
          <p:cNvPr id="15361" name="Rectangle 1"/>
          <p:cNvSpPr>
            <a:spLocks noChangeArrowheads="1"/>
          </p:cNvSpPr>
          <p:nvPr/>
        </p:nvSpPr>
        <p:spPr bwMode="auto">
          <a:xfrm>
            <a:off x="1492624" y="5620872"/>
            <a:ext cx="61722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SimSun" charset="-122"/>
                <a:cs typeface="Times New Roman" pitchFamily="18" charset="0"/>
              </a:rPr>
              <a:t>a RRMSE: relative RMSE, percentage of RMSE to annual total pollen count;</a:t>
            </a:r>
            <a:endParaRPr kumimoji="0" lang="en-US" altLang="zh-CN" sz="9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SimSun" charset="-122"/>
                <a:cs typeface="Times New Roman" pitchFamily="18" charset="0"/>
              </a:rPr>
              <a:t>b RMSE_C: RMSE based on climatologic mean of pollen levels (2003-2010);</a:t>
            </a:r>
            <a:endParaRPr kumimoji="0" lang="en-US" altLang="zh-CN" sz="1800" b="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ongoing work</a:t>
            </a:r>
            <a:endParaRPr lang="en-US" dirty="0"/>
          </a:p>
        </p:txBody>
      </p:sp>
      <p:sp>
        <p:nvSpPr>
          <p:cNvPr id="4" name="Content Placeholder 2"/>
          <p:cNvSpPr>
            <a:spLocks noGrp="1"/>
          </p:cNvSpPr>
          <p:nvPr>
            <p:ph idx="1"/>
          </p:nvPr>
        </p:nvSpPr>
        <p:spPr>
          <a:xfrm>
            <a:off x="299941" y="633623"/>
            <a:ext cx="8562976" cy="3153371"/>
          </a:xfrm>
        </p:spPr>
        <p:txBody>
          <a:bodyPr/>
          <a:lstStyle/>
          <a:p>
            <a:pPr marL="342900" indent="-342900">
              <a:buNone/>
            </a:pPr>
            <a:r>
              <a:rPr lang="en-US" b="1" u="sng" dirty="0" smtClean="0">
                <a:solidFill>
                  <a:srgbClr val="A50021"/>
                </a:solidFill>
                <a:ea typeface="+mj-ea"/>
                <a:cs typeface="+mj-cs"/>
              </a:rPr>
              <a:t>Summary</a:t>
            </a:r>
          </a:p>
          <a:p>
            <a:pPr marL="342900" indent="-342900">
              <a:buFont typeface="Wingdings" pitchFamily="2" charset="2"/>
              <a:buChar char="Ø"/>
            </a:pPr>
            <a:r>
              <a:rPr lang="en-US" dirty="0" smtClean="0"/>
              <a:t>A novel pollen emission model was developed and parameterized based on principles and data of physics, </a:t>
            </a:r>
            <a:r>
              <a:rPr lang="en-US" dirty="0" err="1" smtClean="0"/>
              <a:t>phenology</a:t>
            </a:r>
            <a:r>
              <a:rPr lang="en-US" dirty="0" smtClean="0"/>
              <a:t> and meteorology</a:t>
            </a:r>
          </a:p>
          <a:p>
            <a:pPr marL="349250" indent="-349250">
              <a:buFont typeface="Wingdings" pitchFamily="2" charset="2"/>
              <a:buChar char="Ø"/>
            </a:pPr>
            <a:r>
              <a:rPr lang="en-US" dirty="0" smtClean="0"/>
              <a:t>The existing CMAQ4.7.1 modeling system was adapted to simulate pollen transport based on the new pollen emission module and WRF meteorology dataset established in North American Regional Climate Change Assessment Program</a:t>
            </a:r>
          </a:p>
          <a:p>
            <a:pPr marL="342900" indent="-342900">
              <a:buFont typeface="Wingdings" pitchFamily="2" charset="2"/>
              <a:buChar char="Ø"/>
            </a:pPr>
            <a:r>
              <a:rPr lang="en-US" dirty="0" smtClean="0"/>
              <a:t>The WRF-SMOKE-CMAQ-Pollen modeling system was applied to model spatiotemporal profiles of birch pollen emissions and concentrations. Simulation results showed a reasonable agreement with observations.</a:t>
            </a:r>
          </a:p>
        </p:txBody>
      </p:sp>
      <p:sp>
        <p:nvSpPr>
          <p:cNvPr id="5" name="Content Placeholder 2"/>
          <p:cNvSpPr txBox="1">
            <a:spLocks/>
          </p:cNvSpPr>
          <p:nvPr/>
        </p:nvSpPr>
        <p:spPr bwMode="auto">
          <a:xfrm>
            <a:off x="304424" y="3987684"/>
            <a:ext cx="8562976" cy="255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2" tIns="91440" rIns="91432" bIns="91440" numCol="1" anchor="t" anchorCtr="0" compatLnSpc="1">
            <a:prstTxWarp prst="textNoShape">
              <a:avLst/>
            </a:prstTxWarp>
          </a:bodyPr>
          <a:lstStyle/>
          <a:p>
            <a:pPr marL="342900" marR="0" lvl="0" indent="-342900" defTabSz="914400" latinLnBrk="0">
              <a:lnSpc>
                <a:spcPct val="100000"/>
              </a:lnSpc>
              <a:spcBef>
                <a:spcPct val="20000"/>
              </a:spcBef>
              <a:buClrTx/>
              <a:buSzTx/>
              <a:tabLst/>
              <a:defRPr/>
            </a:pPr>
            <a:r>
              <a:rPr lang="en-US" sz="2000" b="1" u="sng" dirty="0" smtClean="0">
                <a:solidFill>
                  <a:srgbClr val="A50021"/>
                </a:solidFill>
                <a:latin typeface="+mn-lt"/>
                <a:ea typeface="+mj-ea"/>
                <a:cs typeface="+mj-cs"/>
              </a:rPr>
              <a:t>Ongoing work</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lang="en-US" sz="2000" kern="0" dirty="0" smtClean="0">
                <a:latin typeface="+mn-lt"/>
              </a:rPr>
              <a:t>Apply the WRF-SMOKE-CMAQ-Pollen modeling system to ragweed, </a:t>
            </a:r>
            <a:r>
              <a:rPr lang="en-US" sz="2000" kern="0" dirty="0" err="1" smtClean="0">
                <a:latin typeface="+mn-lt"/>
              </a:rPr>
              <a:t>mugwort</a:t>
            </a:r>
            <a:r>
              <a:rPr lang="en-US" sz="2000" kern="0" dirty="0" smtClean="0">
                <a:latin typeface="+mn-lt"/>
              </a:rPr>
              <a:t> and grass pollen</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Evaluate</a:t>
            </a:r>
            <a:r>
              <a:rPr kumimoji="0" lang="en-US" sz="2000" b="0" i="0" u="none" strike="noStrike" kern="0" cap="none" spc="0" normalizeH="0" noProof="0" dirty="0" smtClean="0">
                <a:ln>
                  <a:noFill/>
                </a:ln>
                <a:solidFill>
                  <a:schemeClr val="tx1"/>
                </a:solidFill>
                <a:effectLst/>
                <a:uLnTx/>
                <a:uFillTx/>
                <a:latin typeface="+mn-lt"/>
                <a:ea typeface="+mn-ea"/>
                <a:cs typeface="+mn-cs"/>
              </a:rPr>
              <a:t> climate change effects on spatiotemporal distributions of biogenic aeroallergens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lang="en-US" sz="2000" kern="0" baseline="0" dirty="0" smtClean="0">
                <a:latin typeface="+mn-lt"/>
              </a:rPr>
              <a:t>Estimate</a:t>
            </a:r>
            <a:r>
              <a:rPr lang="en-US" sz="2000" kern="0" dirty="0" smtClean="0">
                <a:latin typeface="+mn-lt"/>
              </a:rPr>
              <a:t> population exposures to biogenic aeroallergens under climate change scenarios  </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Acknowledgements</a:t>
            </a:r>
          </a:p>
        </p:txBody>
      </p:sp>
      <p:sp>
        <p:nvSpPr>
          <p:cNvPr id="29699" name="Content Placeholder 2"/>
          <p:cNvSpPr>
            <a:spLocks noGrp="1"/>
          </p:cNvSpPr>
          <p:nvPr>
            <p:ph idx="1"/>
          </p:nvPr>
        </p:nvSpPr>
        <p:spPr>
          <a:xfrm>
            <a:off x="0" y="3782078"/>
            <a:ext cx="9144000" cy="2416175"/>
          </a:xfrm>
        </p:spPr>
        <p:txBody>
          <a:bodyPr/>
          <a:lstStyle/>
          <a:p>
            <a:pPr marL="742950" lvl="1" indent="-285750"/>
            <a:r>
              <a:rPr lang="en-US" sz="1800" dirty="0" smtClean="0"/>
              <a:t>This work is supported by USEPA under STAR Grant EPA-RD-83454701-0 (Climate Change and Allergic Airway Disease) to Rutgers University and UMDNJ</a:t>
            </a:r>
            <a:endParaRPr lang="en-US" sz="1800" dirty="0" smtClean="0">
              <a:cs typeface="Tahoma" pitchFamily="34" charset="0"/>
            </a:endParaRPr>
          </a:p>
          <a:p>
            <a:pPr marL="742950" lvl="1" indent="-285750"/>
            <a:r>
              <a:rPr lang="en-US" sz="1800" dirty="0" smtClean="0">
                <a:cs typeface="Arial" pitchFamily="34" charset="0"/>
              </a:rPr>
              <a:t>Base Funding for the Ozone Research Center is Provided by the State of New Jersey Department of Environmental Protection. </a:t>
            </a:r>
          </a:p>
          <a:p>
            <a:pPr marL="742950" lvl="1" indent="-285750"/>
            <a:r>
              <a:rPr lang="en-US" dirty="0" smtClean="0"/>
              <a:t>Additional support has been provided by the NIEHS sponsored UMDNJ Center for Environmental Exposures and Disease (CEED - Grant #: NIEHS P30E5S005022)</a:t>
            </a:r>
          </a:p>
          <a:p>
            <a:pPr marL="742950" lvl="1" indent="-285750"/>
            <a:r>
              <a:rPr lang="en-US" sz="1800" dirty="0" smtClean="0">
                <a:cs typeface="Tahoma" pitchFamily="34" charset="0"/>
              </a:rPr>
              <a:t>This work has not been reviewed by and does not represent the opinions of the funding agencies</a:t>
            </a:r>
          </a:p>
        </p:txBody>
      </p:sp>
      <p:sp>
        <p:nvSpPr>
          <p:cNvPr id="15" name="Content Placeholder 2"/>
          <p:cNvSpPr txBox="1">
            <a:spLocks/>
          </p:cNvSpPr>
          <p:nvPr/>
        </p:nvSpPr>
        <p:spPr bwMode="auto">
          <a:xfrm>
            <a:off x="3503614" y="1045844"/>
            <a:ext cx="3098892" cy="2409826"/>
          </a:xfrm>
          <a:prstGeom prst="rect">
            <a:avLst/>
          </a:prstGeom>
          <a:noFill/>
          <a:ln w="9525">
            <a:noFill/>
            <a:miter lim="800000"/>
            <a:headEnd/>
            <a:tailEnd/>
          </a:ln>
        </p:spPr>
        <p:txBody>
          <a:bodyPr lIns="91432" tIns="91440" rIns="91432" bIns="91440"/>
          <a:lstStyle/>
          <a:p>
            <a:pPr marL="342900" indent="-342900" eaLnBrk="0" hangingPunct="0">
              <a:spcBef>
                <a:spcPct val="20000"/>
              </a:spcBef>
              <a:defRPr/>
            </a:pPr>
            <a:r>
              <a:rPr lang="en-US" sz="1800" dirty="0" smtClean="0"/>
              <a:t>Dr. Alan </a:t>
            </a:r>
            <a:r>
              <a:rPr lang="en-US" sz="1800" dirty="0" err="1" smtClean="0"/>
              <a:t>Robock</a:t>
            </a:r>
            <a:endParaRPr lang="en-US" sz="1800" dirty="0" smtClean="0"/>
          </a:p>
          <a:p>
            <a:pPr marL="342900" indent="-342900" eaLnBrk="0" hangingPunct="0">
              <a:spcBef>
                <a:spcPct val="20000"/>
              </a:spcBef>
              <a:defRPr/>
            </a:pPr>
            <a:r>
              <a:rPr lang="en-US" sz="1800" dirty="0" smtClean="0"/>
              <a:t>Linda Everett</a:t>
            </a:r>
          </a:p>
          <a:p>
            <a:pPr marL="342900" indent="-342900" eaLnBrk="0" hangingPunct="0">
              <a:spcBef>
                <a:spcPct val="20000"/>
              </a:spcBef>
              <a:defRPr/>
            </a:pPr>
            <a:r>
              <a:rPr lang="en-US" sz="1800" dirty="0" err="1" smtClean="0"/>
              <a:t>Zhong</a:t>
            </a:r>
            <a:r>
              <a:rPr lang="en-US" sz="1800" dirty="0" smtClean="0"/>
              <a:t>-Yuan Mi</a:t>
            </a:r>
          </a:p>
          <a:p>
            <a:pPr marL="342900" indent="-342900" eaLnBrk="0" hangingPunct="0">
              <a:spcBef>
                <a:spcPct val="20000"/>
              </a:spcBef>
              <a:defRPr/>
            </a:pPr>
            <a:r>
              <a:rPr lang="en-US" sz="1800" dirty="0" err="1" smtClean="0"/>
              <a:t>Konstantina</a:t>
            </a:r>
            <a:r>
              <a:rPr lang="en-US" sz="1800" dirty="0" smtClean="0"/>
              <a:t> </a:t>
            </a:r>
            <a:r>
              <a:rPr lang="en-US" sz="1800" dirty="0" err="1" smtClean="0"/>
              <a:t>Tsintsifas</a:t>
            </a:r>
            <a:endParaRPr lang="en-US" sz="1800" dirty="0" smtClean="0"/>
          </a:p>
          <a:p>
            <a:pPr marL="342900" indent="-342900" eaLnBrk="0" hangingPunct="0">
              <a:spcBef>
                <a:spcPct val="20000"/>
              </a:spcBef>
              <a:defRPr/>
            </a:pPr>
            <a:r>
              <a:rPr lang="en-US" sz="1800" dirty="0" err="1" smtClean="0"/>
              <a:t>Xiaogang</a:t>
            </a:r>
            <a:r>
              <a:rPr lang="en-US" sz="1800" dirty="0" smtClean="0"/>
              <a:t> Tang</a:t>
            </a:r>
          </a:p>
          <a:p>
            <a:pPr marL="342900" indent="-342900" eaLnBrk="0" hangingPunct="0">
              <a:spcBef>
                <a:spcPct val="20000"/>
              </a:spcBef>
              <a:defRPr/>
            </a:pPr>
            <a:r>
              <a:rPr lang="en-US" sz="1800" dirty="0" smtClean="0"/>
              <a:t>Steven Royce</a:t>
            </a:r>
          </a:p>
          <a:p>
            <a:pPr marL="342900" indent="-342900" eaLnBrk="0" hangingPunct="0">
              <a:spcBef>
                <a:spcPct val="20000"/>
              </a:spcBef>
              <a:defRPr/>
            </a:pPr>
            <a:r>
              <a:rPr lang="en-US" sz="1800" dirty="0" smtClean="0"/>
              <a:t>&amp; all other CCL colleagues</a:t>
            </a:r>
          </a:p>
          <a:p>
            <a:pPr marL="342900" indent="-342900" eaLnBrk="0" hangingPunct="0">
              <a:spcBef>
                <a:spcPct val="20000"/>
              </a:spcBef>
              <a:defRPr/>
            </a:pPr>
            <a:endParaRPr lang="en-US" sz="1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r>
              <a:rPr lang="en-US" sz="3200" dirty="0" smtClean="0"/>
              <a:t>Outline</a:t>
            </a:r>
            <a:endParaRPr lang="en-US" sz="3200" dirty="0"/>
          </a:p>
        </p:txBody>
      </p:sp>
      <p:sp>
        <p:nvSpPr>
          <p:cNvPr id="4" name="Content Placeholder 2"/>
          <p:cNvSpPr>
            <a:spLocks noGrp="1"/>
          </p:cNvSpPr>
          <p:nvPr>
            <p:ph idx="1"/>
          </p:nvPr>
        </p:nvSpPr>
        <p:spPr>
          <a:xfrm>
            <a:off x="299941" y="1278823"/>
            <a:ext cx="8562976" cy="4086802"/>
          </a:xfrm>
        </p:spPr>
        <p:txBody>
          <a:bodyPr/>
          <a:lstStyle/>
          <a:p>
            <a:pPr marL="342900" indent="-342900">
              <a:buFont typeface="Wingdings" pitchFamily="2" charset="2"/>
              <a:buChar char="Ø"/>
            </a:pPr>
            <a:r>
              <a:rPr lang="en-US" sz="2800" dirty="0" smtClean="0"/>
              <a:t>Introduction to the modeling framework of WRF-SMOKE-CMAQ-Pollen* </a:t>
            </a:r>
          </a:p>
          <a:p>
            <a:pPr>
              <a:buFont typeface="Wingdings" pitchFamily="2" charset="2"/>
              <a:buChar char="Ø"/>
            </a:pPr>
            <a:r>
              <a:rPr lang="en-US" sz="2800" dirty="0" smtClean="0"/>
              <a:t>Pollen emission and transport models</a:t>
            </a:r>
          </a:p>
          <a:p>
            <a:pPr marL="342900" indent="-342900">
              <a:buFont typeface="Wingdings" pitchFamily="2" charset="2"/>
              <a:buChar char="Ø"/>
            </a:pPr>
            <a:r>
              <a:rPr lang="en-US" sz="2800" dirty="0" err="1" smtClean="0"/>
              <a:t>Sptiotemporal</a:t>
            </a:r>
            <a:r>
              <a:rPr lang="en-US" sz="2800" dirty="0" smtClean="0"/>
              <a:t> emission profiles of birch and oak pollen</a:t>
            </a:r>
          </a:p>
          <a:p>
            <a:pPr marL="342900" indent="-342900">
              <a:buFont typeface="Wingdings" pitchFamily="2" charset="2"/>
              <a:buChar char="Ø"/>
            </a:pPr>
            <a:r>
              <a:rPr lang="en-US" sz="2800" dirty="0" err="1" smtClean="0"/>
              <a:t>Sptiotemporal</a:t>
            </a:r>
            <a:r>
              <a:rPr lang="en-US" sz="2800" dirty="0" smtClean="0"/>
              <a:t> concentration profiles of birch and oak pollen</a:t>
            </a:r>
          </a:p>
          <a:p>
            <a:pPr>
              <a:buFont typeface="Wingdings" pitchFamily="2" charset="2"/>
              <a:buChar char="Ø"/>
            </a:pPr>
            <a:r>
              <a:rPr lang="en-US" sz="2800" dirty="0" smtClean="0"/>
              <a:t>Summary and ongoing work  </a:t>
            </a:r>
          </a:p>
        </p:txBody>
      </p:sp>
      <p:sp>
        <p:nvSpPr>
          <p:cNvPr id="5" name="Text Box 10"/>
          <p:cNvSpPr txBox="1">
            <a:spLocks noChangeArrowheads="1"/>
          </p:cNvSpPr>
          <p:nvPr/>
        </p:nvSpPr>
        <p:spPr bwMode="auto">
          <a:xfrm>
            <a:off x="845388" y="5904746"/>
            <a:ext cx="5408763" cy="553998"/>
          </a:xfrm>
          <a:prstGeom prst="rect">
            <a:avLst/>
          </a:prstGeom>
          <a:noFill/>
          <a:ln w="9525" algn="ctr">
            <a:noFill/>
            <a:miter lim="800000"/>
            <a:headEnd/>
            <a:tailEnd/>
          </a:ln>
        </p:spPr>
        <p:txBody>
          <a:bodyPr wrap="square" lIns="0" tIns="0" rIns="0" bIns="0">
            <a:spAutoFit/>
          </a:bodyPr>
          <a:lstStyle/>
          <a:p>
            <a:pPr defTabSz="4806950"/>
            <a:r>
              <a:rPr lang="en-US" sz="1200" dirty="0" smtClean="0">
                <a:latin typeface="+mn-lt"/>
                <a:cs typeface="Arial" pitchFamily="34" charset="0"/>
              </a:rPr>
              <a:t>* WRF: Weather Research and Forecasting</a:t>
            </a:r>
          </a:p>
          <a:p>
            <a:pPr defTabSz="4806950"/>
            <a:r>
              <a:rPr lang="en-US" sz="1200" dirty="0" smtClean="0">
                <a:latin typeface="+mn-lt"/>
                <a:cs typeface="Arial" pitchFamily="34" charset="0"/>
              </a:rPr>
              <a:t>  SMOKE:</a:t>
            </a:r>
            <a:r>
              <a:rPr lang="it-IT" sz="1200" dirty="0" smtClean="0">
                <a:latin typeface="+mn-lt"/>
                <a:cs typeface="Arial" pitchFamily="34" charset="0"/>
              </a:rPr>
              <a:t> Sparse Matrix Operator Kernel Emissions </a:t>
            </a:r>
          </a:p>
          <a:p>
            <a:pPr defTabSz="4806950"/>
            <a:r>
              <a:rPr lang="en-US" sz="1200" dirty="0" smtClean="0">
                <a:latin typeface="+mn-lt"/>
                <a:cs typeface="Arial" pitchFamily="34" charset="0"/>
              </a:rPr>
              <a:t>  CMAQ: Community </a:t>
            </a:r>
            <a:r>
              <a:rPr lang="en-US" sz="1200" dirty="0" err="1" smtClean="0">
                <a:latin typeface="+mn-lt"/>
                <a:cs typeface="Arial" pitchFamily="34" charset="0"/>
              </a:rPr>
              <a:t>Multiscale</a:t>
            </a:r>
            <a:r>
              <a:rPr lang="en-US" sz="1200" dirty="0" smtClean="0">
                <a:latin typeface="+mn-lt"/>
                <a:cs typeface="Arial" pitchFamily="34" charset="0"/>
              </a:rPr>
              <a:t> Air Quality</a:t>
            </a:r>
            <a:endParaRPr lang="en-US" sz="1200" dirty="0">
              <a:latin typeface="+mn-lt"/>
              <a:cs typeface="Arial" pitchFamily="34" charset="0"/>
            </a:endParaRPr>
          </a:p>
        </p:txBody>
      </p:sp>
    </p:spTree>
    <p:extLst>
      <p:ext uri="{BB962C8B-B14F-4D97-AF65-F5344CB8AC3E}">
        <p14:creationId xmlns:p14="http://schemas.microsoft.com/office/powerpoint/2010/main" xmlns="" val="361809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793582"/>
            <a:ext cx="4350874" cy="6064423"/>
          </a:xfrm>
        </p:spPr>
        <p:txBody>
          <a:bodyPr/>
          <a:lstStyle/>
          <a:p>
            <a:pPr>
              <a:buFont typeface="Wingdings" pitchFamily="2" charset="2"/>
              <a:buChar char="Ø"/>
            </a:pPr>
            <a:r>
              <a:rPr lang="en-US" dirty="0" smtClean="0"/>
              <a:t>Allergic airway disease (AAD) and related high cost of health care</a:t>
            </a:r>
          </a:p>
          <a:p>
            <a:pPr lvl="1"/>
            <a:r>
              <a:rPr lang="en-US" sz="1400" dirty="0" smtClean="0"/>
              <a:t>In US, 55% of employees reported experiencing allergic rhinitis symptoms for an average of 52.5 days </a:t>
            </a:r>
          </a:p>
          <a:p>
            <a:pPr>
              <a:buNone/>
            </a:pPr>
            <a:r>
              <a:rPr lang="en-US" sz="1000" i="1" dirty="0" smtClean="0"/>
              <a:t>                  Lamb et al. (2006)</a:t>
            </a:r>
          </a:p>
          <a:p>
            <a:pPr lvl="1"/>
            <a:r>
              <a:rPr lang="en-US" sz="1400" dirty="0" smtClean="0"/>
              <a:t>In US, the total direct medical cost of allergic rhinitis was estimated at $3.4 billion in 1996 </a:t>
            </a:r>
            <a:r>
              <a:rPr lang="en-US" sz="1000" i="1" dirty="0" smtClean="0"/>
              <a:t> Law et al. (2003)</a:t>
            </a:r>
            <a:endParaRPr lang="en-US" sz="1000" dirty="0" smtClean="0"/>
          </a:p>
          <a:p>
            <a:pPr eaLnBrk="1" hangingPunct="1">
              <a:buFont typeface="Wingdings" pitchFamily="2" charset="2"/>
              <a:buChar char="Ø"/>
            </a:pPr>
            <a:r>
              <a:rPr lang="en-US" dirty="0" smtClean="0"/>
              <a:t>Cross pollination due to genetically modified plants</a:t>
            </a:r>
          </a:p>
          <a:p>
            <a:pPr lvl="1"/>
            <a:r>
              <a:rPr lang="en-US" sz="1400" dirty="0" smtClean="0"/>
              <a:t>Long range transport and larger quantity of pollen</a:t>
            </a:r>
            <a:r>
              <a:rPr lang="en-US" sz="1000" i="1" dirty="0" smtClean="0"/>
              <a:t>   </a:t>
            </a:r>
            <a:r>
              <a:rPr lang="en-US" sz="1000" i="1" dirty="0" err="1" smtClean="0"/>
              <a:t>Slavov</a:t>
            </a:r>
            <a:r>
              <a:rPr lang="en-US" sz="1000" i="1" dirty="0" smtClean="0"/>
              <a:t> et al. (2004); Martin, et al. (2010).</a:t>
            </a:r>
          </a:p>
          <a:p>
            <a:pPr>
              <a:buFont typeface="Wingdings" pitchFamily="2" charset="2"/>
              <a:buChar char="Ø"/>
            </a:pPr>
            <a:r>
              <a:rPr lang="en-US" dirty="0" smtClean="0"/>
              <a:t>Rapid changes in ecological systems</a:t>
            </a:r>
          </a:p>
          <a:p>
            <a:pPr lvl="1"/>
            <a:r>
              <a:rPr lang="en-US" sz="1400" dirty="0" smtClean="0"/>
              <a:t>Rapid shifting of flowering time </a:t>
            </a:r>
          </a:p>
          <a:p>
            <a:pPr marL="228600" lvl="1">
              <a:buNone/>
            </a:pPr>
            <a:r>
              <a:rPr lang="en-US" sz="1000" i="1" dirty="0" smtClean="0">
                <a:ea typeface="+mn-ea"/>
                <a:cs typeface="+mn-cs"/>
              </a:rPr>
              <a:t>                 Fitter et al. (2002)</a:t>
            </a:r>
          </a:p>
          <a:p>
            <a:pPr lvl="1"/>
            <a:r>
              <a:rPr lang="en-US" sz="1400" dirty="0" smtClean="0"/>
              <a:t>Dramatic changes of ecologic dynamics in Arctic region </a:t>
            </a:r>
            <a:r>
              <a:rPr lang="en-US" sz="1000" i="1" dirty="0" smtClean="0">
                <a:ea typeface="+mn-ea"/>
                <a:cs typeface="+mn-cs"/>
              </a:rPr>
              <a:t>   Post et al. (2009)</a:t>
            </a:r>
          </a:p>
          <a:p>
            <a:pPr>
              <a:buNone/>
            </a:pPr>
            <a:r>
              <a:rPr lang="en-US" sz="1000" i="1" dirty="0" smtClean="0"/>
              <a:t> </a:t>
            </a:r>
          </a:p>
          <a:p>
            <a:pPr>
              <a:buNone/>
            </a:pPr>
            <a:endParaRPr lang="en-US" sz="1000"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dirty="0" smtClean="0"/>
          </a:p>
          <a:p>
            <a:pPr eaLnBrk="1" hangingPunct="1">
              <a:buNone/>
            </a:pPr>
            <a:r>
              <a:rPr lang="en-US" dirty="0" smtClean="0"/>
              <a:t>   </a:t>
            </a:r>
          </a:p>
        </p:txBody>
      </p:sp>
      <p:pic>
        <p:nvPicPr>
          <p:cNvPr id="4" name="Picture 96" descr="\\Rositta\ccldoc\presentations\2010\2010-09-22_USEPA-CCAAD\figures\figure1.png"/>
          <p:cNvPicPr>
            <a:picLocks noChangeAspect="1" noChangeArrowheads="1"/>
          </p:cNvPicPr>
          <p:nvPr/>
        </p:nvPicPr>
        <p:blipFill>
          <a:blip r:embed="rId3" cstate="print"/>
          <a:srcRect/>
          <a:stretch>
            <a:fillRect/>
          </a:stretch>
        </p:blipFill>
        <p:spPr bwMode="auto">
          <a:xfrm>
            <a:off x="4461849" y="940276"/>
            <a:ext cx="4435410" cy="3519577"/>
          </a:xfrm>
          <a:prstGeom prst="rect">
            <a:avLst/>
          </a:prstGeom>
          <a:noFill/>
          <a:ln w="9525">
            <a:noFill/>
            <a:miter lim="800000"/>
            <a:headEnd/>
            <a:tailEnd/>
          </a:ln>
        </p:spPr>
      </p:pic>
      <p:sp>
        <p:nvSpPr>
          <p:cNvPr id="7" name="Text Box 10"/>
          <p:cNvSpPr txBox="1">
            <a:spLocks noChangeArrowheads="1"/>
          </p:cNvSpPr>
          <p:nvPr/>
        </p:nvSpPr>
        <p:spPr bwMode="auto">
          <a:xfrm>
            <a:off x="4580625" y="4783332"/>
            <a:ext cx="4364247" cy="984885"/>
          </a:xfrm>
          <a:prstGeom prst="rect">
            <a:avLst/>
          </a:prstGeom>
          <a:noFill/>
          <a:ln w="9525" algn="ctr">
            <a:noFill/>
            <a:miter lim="800000"/>
            <a:headEnd/>
            <a:tailEnd/>
          </a:ln>
        </p:spPr>
        <p:txBody>
          <a:bodyPr wrap="square" lIns="0" tIns="0" rIns="0" bIns="0">
            <a:spAutoFit/>
          </a:bodyPr>
          <a:lstStyle/>
          <a:p>
            <a:pPr defTabSz="4806950"/>
            <a:r>
              <a:rPr lang="en-US" sz="1600" dirty="0">
                <a:latin typeface="Arial" pitchFamily="34" charset="0"/>
                <a:cs typeface="Arial" pitchFamily="34" charset="0"/>
              </a:rPr>
              <a:t>Ragweed and ozone co-occurrence in the continental United States (Adapted from a map published by NRDC, the Natural Resources Defense Council, www.nrdc.org)</a:t>
            </a:r>
          </a:p>
        </p:txBody>
      </p:sp>
      <p:sp>
        <p:nvSpPr>
          <p:cNvPr id="8" name="Title 1"/>
          <p:cNvSpPr>
            <a:spLocks noGrp="1"/>
          </p:cNvSpPr>
          <p:nvPr>
            <p:ph type="title"/>
          </p:nvPr>
        </p:nvSpPr>
        <p:spPr>
          <a:xfrm>
            <a:off x="0" y="0"/>
            <a:ext cx="9144000" cy="838200"/>
          </a:xfrm>
        </p:spPr>
        <p:txBody>
          <a:bodyPr/>
          <a:lstStyle/>
          <a:p>
            <a:r>
              <a:rPr lang="en-US" dirty="0" smtClean="0"/>
              <a:t>Motivation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647" y="967152"/>
            <a:ext cx="9039225" cy="528113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Overview of the WRF-SMOKE-CMAQ-Pollen modeling system</a:t>
            </a:r>
            <a:endParaRPr lang="en-US" dirty="0"/>
          </a:p>
        </p:txBody>
      </p:sp>
      <p:sp>
        <p:nvSpPr>
          <p:cNvPr id="5" name="Rectangle 4"/>
          <p:cNvSpPr/>
          <p:nvPr/>
        </p:nvSpPr>
        <p:spPr>
          <a:xfrm>
            <a:off x="2468480" y="6378231"/>
            <a:ext cx="4706043" cy="307777"/>
          </a:xfrm>
          <a:prstGeom prst="rect">
            <a:avLst/>
          </a:prstGeom>
        </p:spPr>
        <p:txBody>
          <a:bodyPr wrap="square">
            <a:spAutoFit/>
          </a:bodyPr>
          <a:lstStyle/>
          <a:p>
            <a:pPr algn="ctr"/>
            <a:r>
              <a:rPr lang="en-US" dirty="0" smtClean="0"/>
              <a:t>A modeling system linking climate change and exposure</a:t>
            </a:r>
            <a:endParaRPr lang="en-US" dirty="0"/>
          </a:p>
        </p:txBody>
      </p:sp>
      <p:sp>
        <p:nvSpPr>
          <p:cNvPr id="10" name="Rounded Rectangle 9"/>
          <p:cNvSpPr/>
          <p:nvPr/>
        </p:nvSpPr>
        <p:spPr>
          <a:xfrm>
            <a:off x="2493375" y="2169456"/>
            <a:ext cx="2662518" cy="1801906"/>
          </a:xfrm>
          <a:prstGeom prst="roundRect">
            <a:avLst/>
          </a:prstGeom>
          <a:noFill/>
          <a:ln w="50800">
            <a:solidFill>
              <a:srgbClr val="A50021">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996187" y="4181099"/>
            <a:ext cx="1667436" cy="927848"/>
          </a:xfrm>
          <a:prstGeom prst="roundRect">
            <a:avLst/>
          </a:prstGeom>
          <a:noFill/>
          <a:ln w="50800">
            <a:solidFill>
              <a:srgbClr val="A50021">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Pollen emission model</a:t>
            </a:r>
            <a:endParaRPr lang="en-US" dirty="0"/>
          </a:p>
        </p:txBody>
      </p:sp>
      <p:pic>
        <p:nvPicPr>
          <p:cNvPr id="2055" name="Picture 7" descr="\\n30\store6\yongz\Proposal\Figures\EmissionModel.png"/>
          <p:cNvPicPr>
            <a:picLocks noChangeAspect="1" noChangeArrowheads="1"/>
          </p:cNvPicPr>
          <p:nvPr/>
        </p:nvPicPr>
        <p:blipFill>
          <a:blip r:embed="rId2" cstate="print"/>
          <a:srcRect/>
          <a:stretch>
            <a:fillRect/>
          </a:stretch>
        </p:blipFill>
        <p:spPr bwMode="auto">
          <a:xfrm>
            <a:off x="48160" y="1176987"/>
            <a:ext cx="9037308" cy="481810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4083162" y="972305"/>
            <a:ext cx="1514475" cy="3429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Pollen emission model</a:t>
            </a:r>
            <a:endParaRPr lang="en-US" dirty="0"/>
          </a:p>
        </p:txBody>
      </p:sp>
      <p:cxnSp>
        <p:nvCxnSpPr>
          <p:cNvPr id="4" name="Straight Connector 3"/>
          <p:cNvCxnSpPr/>
          <p:nvPr/>
        </p:nvCxnSpPr>
        <p:spPr>
          <a:xfrm>
            <a:off x="5158551" y="1371599"/>
            <a:ext cx="32014" cy="42896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0" y="1373398"/>
            <a:ext cx="9144000" cy="9525"/>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 y="600562"/>
            <a:ext cx="8704052" cy="584775"/>
          </a:xfrm>
          <a:prstGeom prst="rect">
            <a:avLst/>
          </a:prstGeom>
        </p:spPr>
        <p:txBody>
          <a:bodyPr wrap="square">
            <a:spAutoFit/>
          </a:bodyPr>
          <a:lstStyle/>
          <a:p>
            <a:r>
              <a:rPr lang="en-US" sz="1600" dirty="0" smtClean="0"/>
              <a:t>Pollen emission model was developed based on methods proposed by </a:t>
            </a:r>
            <a:r>
              <a:rPr lang="en-US" sz="1600" dirty="0" err="1" smtClean="0"/>
              <a:t>Helbig</a:t>
            </a:r>
            <a:r>
              <a:rPr lang="en-US" sz="1600" dirty="0" smtClean="0"/>
              <a:t> </a:t>
            </a:r>
            <a:r>
              <a:rPr lang="en-US" sz="1600" i="1" dirty="0" smtClean="0"/>
              <a:t>et al. </a:t>
            </a:r>
            <a:r>
              <a:rPr lang="en-US" sz="1600" dirty="0" smtClean="0"/>
              <a:t>in 2008 and </a:t>
            </a:r>
            <a:r>
              <a:rPr lang="en-US" sz="1600" dirty="0" err="1" smtClean="0"/>
              <a:t>Efstathiou</a:t>
            </a:r>
            <a:r>
              <a:rPr lang="en-US" sz="1600" dirty="0" smtClean="0"/>
              <a:t> </a:t>
            </a:r>
            <a:r>
              <a:rPr lang="en-US" sz="1600" i="1" dirty="0" smtClean="0"/>
              <a:t>et al. </a:t>
            </a:r>
            <a:r>
              <a:rPr lang="en-US" sz="1600" dirty="0" smtClean="0"/>
              <a:t>in 2010</a:t>
            </a:r>
            <a:endParaRPr lang="en-US" sz="1000" i="1" dirty="0"/>
          </a:p>
        </p:txBody>
      </p:sp>
      <p:sp>
        <p:nvSpPr>
          <p:cNvPr id="13" name="Rectangle 16"/>
          <p:cNvSpPr>
            <a:spLocks noChangeArrowheads="1"/>
          </p:cNvSpPr>
          <p:nvPr/>
        </p:nvSpPr>
        <p:spPr bwMode="auto">
          <a:xfrm>
            <a:off x="-340" y="1417402"/>
            <a:ext cx="183810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latinLnBrk="0">
              <a:lnSpc>
                <a:spcPct val="100000"/>
              </a:lnSpc>
              <a:buClrTx/>
              <a:buSzTx/>
              <a:buFontTx/>
              <a:buNone/>
              <a:tabLst/>
            </a:pPr>
            <a:r>
              <a:rPr lang="en-US" sz="1600" b="1" u="sng" dirty="0" smtClean="0">
                <a:solidFill>
                  <a:srgbClr val="A50021"/>
                </a:solidFill>
                <a:latin typeface="+mn-lt"/>
                <a:ea typeface="+mj-ea"/>
                <a:cs typeface="+mj-cs"/>
              </a:rPr>
              <a:t>Direct emission</a:t>
            </a:r>
          </a:p>
        </p:txBody>
      </p:sp>
      <p:pic>
        <p:nvPicPr>
          <p:cNvPr id="3078" name="Picture 6"/>
          <p:cNvPicPr>
            <a:picLocks noChangeAspect="1" noChangeArrowheads="1"/>
          </p:cNvPicPr>
          <p:nvPr/>
        </p:nvPicPr>
        <p:blipFill>
          <a:blip r:embed="rId3" cstate="print"/>
          <a:srcRect/>
          <a:stretch>
            <a:fillRect/>
          </a:stretch>
        </p:blipFill>
        <p:spPr bwMode="auto">
          <a:xfrm>
            <a:off x="1447797" y="1791956"/>
            <a:ext cx="1676400" cy="323850"/>
          </a:xfrm>
          <a:prstGeom prst="rect">
            <a:avLst/>
          </a:prstGeom>
          <a:noFill/>
          <a:ln w="9525">
            <a:noFill/>
            <a:miter lim="800000"/>
            <a:headEnd/>
            <a:tailEnd/>
          </a:ln>
        </p:spPr>
      </p:pic>
      <p:pic>
        <p:nvPicPr>
          <p:cNvPr id="3079" name="Picture 7"/>
          <p:cNvPicPr>
            <a:picLocks noChangeAspect="1" noChangeArrowheads="1"/>
          </p:cNvPicPr>
          <p:nvPr/>
        </p:nvPicPr>
        <p:blipFill>
          <a:blip r:embed="rId4" cstate="print"/>
          <a:srcRect/>
          <a:stretch>
            <a:fillRect/>
          </a:stretch>
        </p:blipFill>
        <p:spPr bwMode="auto">
          <a:xfrm>
            <a:off x="93809" y="4771259"/>
            <a:ext cx="2105025" cy="647700"/>
          </a:xfrm>
          <a:prstGeom prst="rect">
            <a:avLst/>
          </a:prstGeom>
          <a:noFill/>
          <a:ln w="9525">
            <a:noFill/>
            <a:miter lim="800000"/>
            <a:headEnd/>
            <a:tailEnd/>
          </a:ln>
        </p:spPr>
      </p:pic>
      <p:pic>
        <p:nvPicPr>
          <p:cNvPr id="3080" name="Picture 8"/>
          <p:cNvPicPr>
            <a:picLocks noChangeAspect="1" noChangeArrowheads="1"/>
          </p:cNvPicPr>
          <p:nvPr/>
        </p:nvPicPr>
        <p:blipFill>
          <a:blip r:embed="rId5" cstate="print"/>
          <a:srcRect/>
          <a:stretch>
            <a:fillRect/>
          </a:stretch>
        </p:blipFill>
        <p:spPr bwMode="auto">
          <a:xfrm>
            <a:off x="51397" y="2275033"/>
            <a:ext cx="2019300" cy="323850"/>
          </a:xfrm>
          <a:prstGeom prst="rect">
            <a:avLst/>
          </a:prstGeom>
          <a:noFill/>
          <a:ln w="9525">
            <a:noFill/>
            <a:miter lim="800000"/>
            <a:headEnd/>
            <a:tailEnd/>
          </a:ln>
        </p:spPr>
      </p:pic>
      <p:pic>
        <p:nvPicPr>
          <p:cNvPr id="3081" name="Picture 9"/>
          <p:cNvPicPr>
            <a:picLocks noChangeAspect="1" noChangeArrowheads="1"/>
          </p:cNvPicPr>
          <p:nvPr/>
        </p:nvPicPr>
        <p:blipFill>
          <a:blip r:embed="rId6" cstate="print"/>
          <a:srcRect/>
          <a:stretch>
            <a:fillRect/>
          </a:stretch>
        </p:blipFill>
        <p:spPr bwMode="auto">
          <a:xfrm>
            <a:off x="2500642" y="4768262"/>
            <a:ext cx="2590800" cy="619125"/>
          </a:xfrm>
          <a:prstGeom prst="rect">
            <a:avLst/>
          </a:prstGeom>
          <a:noFill/>
          <a:ln w="9525">
            <a:noFill/>
            <a:miter lim="800000"/>
            <a:headEnd/>
            <a:tailEnd/>
          </a:ln>
        </p:spPr>
      </p:pic>
      <p:pic>
        <p:nvPicPr>
          <p:cNvPr id="3083" name="Picture 11"/>
          <p:cNvPicPr>
            <a:picLocks noChangeAspect="1" noChangeArrowheads="1"/>
          </p:cNvPicPr>
          <p:nvPr/>
        </p:nvPicPr>
        <p:blipFill>
          <a:blip r:embed="rId7" cstate="print"/>
          <a:srcRect/>
          <a:stretch>
            <a:fillRect/>
          </a:stretch>
        </p:blipFill>
        <p:spPr bwMode="auto">
          <a:xfrm>
            <a:off x="0" y="5665549"/>
            <a:ext cx="7572375" cy="1171575"/>
          </a:xfrm>
          <a:prstGeom prst="rect">
            <a:avLst/>
          </a:prstGeom>
          <a:noFill/>
          <a:ln w="9525">
            <a:noFill/>
            <a:miter lim="800000"/>
            <a:headEnd/>
            <a:tailEnd/>
          </a:ln>
        </p:spPr>
      </p:pic>
      <p:pic>
        <p:nvPicPr>
          <p:cNvPr id="3084" name="Picture 12"/>
          <p:cNvPicPr>
            <a:picLocks noChangeAspect="1" noChangeArrowheads="1"/>
          </p:cNvPicPr>
          <p:nvPr/>
        </p:nvPicPr>
        <p:blipFill>
          <a:blip r:embed="rId8" cstate="print"/>
          <a:srcRect/>
          <a:stretch>
            <a:fillRect/>
          </a:stretch>
        </p:blipFill>
        <p:spPr bwMode="auto">
          <a:xfrm>
            <a:off x="0" y="3326495"/>
            <a:ext cx="1343025" cy="295275"/>
          </a:xfrm>
          <a:prstGeom prst="rect">
            <a:avLst/>
          </a:prstGeom>
          <a:noFill/>
          <a:ln w="9525">
            <a:noFill/>
            <a:miter lim="800000"/>
            <a:headEnd/>
            <a:tailEnd/>
          </a:ln>
        </p:spPr>
      </p:pic>
      <p:pic>
        <p:nvPicPr>
          <p:cNvPr id="3085" name="Picture 13"/>
          <p:cNvPicPr>
            <a:picLocks noChangeAspect="1" noChangeArrowheads="1"/>
          </p:cNvPicPr>
          <p:nvPr/>
        </p:nvPicPr>
        <p:blipFill>
          <a:blip r:embed="rId9" cstate="print"/>
          <a:srcRect/>
          <a:stretch>
            <a:fillRect/>
          </a:stretch>
        </p:blipFill>
        <p:spPr bwMode="auto">
          <a:xfrm>
            <a:off x="59629" y="3687181"/>
            <a:ext cx="2209800" cy="695325"/>
          </a:xfrm>
          <a:prstGeom prst="rect">
            <a:avLst/>
          </a:prstGeom>
          <a:noFill/>
          <a:ln w="9525">
            <a:noFill/>
            <a:miter lim="800000"/>
            <a:headEnd/>
            <a:tailEnd/>
          </a:ln>
        </p:spPr>
      </p:pic>
      <p:pic>
        <p:nvPicPr>
          <p:cNvPr id="3086" name="Picture 14"/>
          <p:cNvPicPr>
            <a:picLocks noChangeAspect="1" noChangeArrowheads="1"/>
          </p:cNvPicPr>
          <p:nvPr/>
        </p:nvPicPr>
        <p:blipFill>
          <a:blip r:embed="rId10" cstate="print"/>
          <a:srcRect/>
          <a:stretch>
            <a:fillRect/>
          </a:stretch>
        </p:blipFill>
        <p:spPr bwMode="auto">
          <a:xfrm>
            <a:off x="2690687" y="3142279"/>
            <a:ext cx="2209800" cy="1457325"/>
          </a:xfrm>
          <a:prstGeom prst="rect">
            <a:avLst/>
          </a:prstGeom>
          <a:noFill/>
          <a:ln w="9525">
            <a:noFill/>
            <a:miter lim="800000"/>
            <a:headEnd/>
            <a:tailEnd/>
          </a:ln>
        </p:spPr>
      </p:pic>
      <p:pic>
        <p:nvPicPr>
          <p:cNvPr id="3087" name="Picture 15"/>
          <p:cNvPicPr>
            <a:picLocks noChangeAspect="1" noChangeArrowheads="1"/>
          </p:cNvPicPr>
          <p:nvPr/>
        </p:nvPicPr>
        <p:blipFill>
          <a:blip r:embed="rId11" cstate="print"/>
          <a:srcRect/>
          <a:stretch>
            <a:fillRect/>
          </a:stretch>
        </p:blipFill>
        <p:spPr bwMode="auto">
          <a:xfrm>
            <a:off x="7505021" y="2296145"/>
            <a:ext cx="1552575" cy="333375"/>
          </a:xfrm>
          <a:prstGeom prst="rect">
            <a:avLst/>
          </a:prstGeom>
          <a:noFill/>
          <a:ln w="9525">
            <a:noFill/>
            <a:miter lim="800000"/>
            <a:headEnd/>
            <a:tailEnd/>
          </a:ln>
        </p:spPr>
      </p:pic>
      <p:pic>
        <p:nvPicPr>
          <p:cNvPr id="3088" name="Picture 16"/>
          <p:cNvPicPr>
            <a:picLocks noChangeAspect="1" noChangeArrowheads="1"/>
          </p:cNvPicPr>
          <p:nvPr/>
        </p:nvPicPr>
        <p:blipFill>
          <a:blip r:embed="rId12" cstate="print"/>
          <a:srcRect/>
          <a:stretch>
            <a:fillRect/>
          </a:stretch>
        </p:blipFill>
        <p:spPr bwMode="auto">
          <a:xfrm>
            <a:off x="6087952" y="1769040"/>
            <a:ext cx="1419225" cy="352425"/>
          </a:xfrm>
          <a:prstGeom prst="rect">
            <a:avLst/>
          </a:prstGeom>
          <a:noFill/>
          <a:ln w="9525">
            <a:noFill/>
            <a:miter lim="800000"/>
            <a:headEnd/>
            <a:tailEnd/>
          </a:ln>
        </p:spPr>
      </p:pic>
      <p:pic>
        <p:nvPicPr>
          <p:cNvPr id="3089" name="Picture 17"/>
          <p:cNvPicPr>
            <a:picLocks noChangeAspect="1" noChangeArrowheads="1"/>
          </p:cNvPicPr>
          <p:nvPr/>
        </p:nvPicPr>
        <p:blipFill>
          <a:blip r:embed="rId13" cstate="print"/>
          <a:srcRect/>
          <a:stretch>
            <a:fillRect/>
          </a:stretch>
        </p:blipFill>
        <p:spPr bwMode="auto">
          <a:xfrm>
            <a:off x="5365197" y="2309532"/>
            <a:ext cx="2019300" cy="323850"/>
          </a:xfrm>
          <a:prstGeom prst="rect">
            <a:avLst/>
          </a:prstGeom>
          <a:noFill/>
          <a:ln w="9525">
            <a:noFill/>
            <a:miter lim="800000"/>
            <a:headEnd/>
            <a:tailEnd/>
          </a:ln>
        </p:spPr>
      </p:pic>
      <p:pic>
        <p:nvPicPr>
          <p:cNvPr id="3090" name="Picture 18"/>
          <p:cNvPicPr>
            <a:picLocks noChangeAspect="1" noChangeArrowheads="1"/>
          </p:cNvPicPr>
          <p:nvPr/>
        </p:nvPicPr>
        <p:blipFill>
          <a:blip r:embed="rId14" cstate="print"/>
          <a:srcRect/>
          <a:stretch>
            <a:fillRect/>
          </a:stretch>
        </p:blipFill>
        <p:spPr bwMode="auto">
          <a:xfrm>
            <a:off x="5370769" y="2956506"/>
            <a:ext cx="1352550" cy="323850"/>
          </a:xfrm>
          <a:prstGeom prst="rect">
            <a:avLst/>
          </a:prstGeom>
          <a:noFill/>
          <a:ln w="9525">
            <a:noFill/>
            <a:miter lim="800000"/>
            <a:headEnd/>
            <a:tailEnd/>
          </a:ln>
        </p:spPr>
      </p:pic>
      <p:pic>
        <p:nvPicPr>
          <p:cNvPr id="3091" name="Picture 19"/>
          <p:cNvPicPr>
            <a:picLocks noChangeAspect="1" noChangeArrowheads="1"/>
          </p:cNvPicPr>
          <p:nvPr/>
        </p:nvPicPr>
        <p:blipFill>
          <a:blip r:embed="rId15" cstate="print"/>
          <a:srcRect/>
          <a:stretch>
            <a:fillRect/>
          </a:stretch>
        </p:blipFill>
        <p:spPr bwMode="auto">
          <a:xfrm>
            <a:off x="7525235" y="2773464"/>
            <a:ext cx="1581150" cy="638175"/>
          </a:xfrm>
          <a:prstGeom prst="rect">
            <a:avLst/>
          </a:prstGeom>
          <a:noFill/>
          <a:ln w="9525">
            <a:noFill/>
            <a:miter lim="800000"/>
            <a:headEnd/>
            <a:tailEnd/>
          </a:ln>
        </p:spPr>
      </p:pic>
      <p:pic>
        <p:nvPicPr>
          <p:cNvPr id="3092" name="Picture 20"/>
          <p:cNvPicPr>
            <a:picLocks noChangeAspect="1" noChangeArrowheads="1"/>
          </p:cNvPicPr>
          <p:nvPr/>
        </p:nvPicPr>
        <p:blipFill>
          <a:blip r:embed="rId16" cstate="print"/>
          <a:srcRect/>
          <a:stretch>
            <a:fillRect/>
          </a:stretch>
        </p:blipFill>
        <p:spPr bwMode="auto">
          <a:xfrm>
            <a:off x="5366634" y="3525036"/>
            <a:ext cx="2171700" cy="981075"/>
          </a:xfrm>
          <a:prstGeom prst="rect">
            <a:avLst/>
          </a:prstGeom>
          <a:noFill/>
          <a:ln w="9525">
            <a:noFill/>
            <a:miter lim="800000"/>
            <a:headEnd/>
            <a:tailEnd/>
          </a:ln>
        </p:spPr>
      </p:pic>
      <p:pic>
        <p:nvPicPr>
          <p:cNvPr id="3093" name="Picture 21"/>
          <p:cNvPicPr>
            <a:picLocks noChangeAspect="1" noChangeArrowheads="1"/>
          </p:cNvPicPr>
          <p:nvPr/>
        </p:nvPicPr>
        <p:blipFill>
          <a:blip r:embed="rId17" cstate="print"/>
          <a:srcRect/>
          <a:stretch>
            <a:fillRect/>
          </a:stretch>
        </p:blipFill>
        <p:spPr bwMode="auto">
          <a:xfrm>
            <a:off x="7591371" y="3669978"/>
            <a:ext cx="1276350" cy="742950"/>
          </a:xfrm>
          <a:prstGeom prst="rect">
            <a:avLst/>
          </a:prstGeom>
          <a:noFill/>
          <a:ln w="9525">
            <a:noFill/>
            <a:miter lim="800000"/>
            <a:headEnd/>
            <a:tailEnd/>
          </a:ln>
        </p:spPr>
      </p:pic>
      <p:pic>
        <p:nvPicPr>
          <p:cNvPr id="3094" name="Picture 22"/>
          <p:cNvPicPr>
            <a:picLocks noChangeAspect="1" noChangeArrowheads="1"/>
          </p:cNvPicPr>
          <p:nvPr/>
        </p:nvPicPr>
        <p:blipFill>
          <a:blip r:embed="rId18" cstate="print"/>
          <a:srcRect/>
          <a:stretch>
            <a:fillRect/>
          </a:stretch>
        </p:blipFill>
        <p:spPr bwMode="auto">
          <a:xfrm>
            <a:off x="69014" y="2704597"/>
            <a:ext cx="3476625" cy="361950"/>
          </a:xfrm>
          <a:prstGeom prst="rect">
            <a:avLst/>
          </a:prstGeom>
          <a:noFill/>
          <a:ln w="9525">
            <a:noFill/>
            <a:miter lim="800000"/>
            <a:headEnd/>
            <a:tailEnd/>
          </a:ln>
        </p:spPr>
      </p:pic>
      <p:sp>
        <p:nvSpPr>
          <p:cNvPr id="36" name="Rectangle 16"/>
          <p:cNvSpPr>
            <a:spLocks noChangeArrowheads="1"/>
          </p:cNvSpPr>
          <p:nvPr/>
        </p:nvSpPr>
        <p:spPr bwMode="auto">
          <a:xfrm>
            <a:off x="5216104" y="1414527"/>
            <a:ext cx="1690777"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u="sng" dirty="0" err="1" smtClean="0">
                <a:solidFill>
                  <a:srgbClr val="A50021"/>
                </a:solidFill>
                <a:latin typeface="+mn-lt"/>
                <a:ea typeface="+mj-ea"/>
                <a:cs typeface="+mj-cs"/>
              </a:rPr>
              <a:t>Resuspension</a:t>
            </a:r>
            <a:endParaRPr lang="en-US" sz="1600" b="1" u="sng" dirty="0" smtClean="0">
              <a:solidFill>
                <a:srgbClr val="A50021"/>
              </a:solidFill>
              <a:latin typeface="+mn-lt"/>
              <a:ea typeface="+mj-ea"/>
              <a:cs typeface="+mj-cs"/>
            </a:endParaRPr>
          </a:p>
        </p:txBody>
      </p:sp>
      <p:sp>
        <p:nvSpPr>
          <p:cNvPr id="37" name="Rectangle 36"/>
          <p:cNvSpPr/>
          <p:nvPr/>
        </p:nvSpPr>
        <p:spPr>
          <a:xfrm>
            <a:off x="3513220" y="2808387"/>
            <a:ext cx="1313180" cy="246221"/>
          </a:xfrm>
          <a:prstGeom prst="rect">
            <a:avLst/>
          </a:prstGeom>
        </p:spPr>
        <p:txBody>
          <a:bodyPr wrap="none">
            <a:spAutoFit/>
          </a:bodyPr>
          <a:lstStyle/>
          <a:p>
            <a:r>
              <a:rPr lang="en-US" sz="1000" i="1" dirty="0" err="1" smtClean="0">
                <a:latin typeface="+mn-lt"/>
              </a:rPr>
              <a:t>Shao</a:t>
            </a:r>
            <a:r>
              <a:rPr lang="en-US" sz="1000" i="1" dirty="0" smtClean="0">
                <a:latin typeface="+mn-lt"/>
              </a:rPr>
              <a:t> and Lu (</a:t>
            </a:r>
            <a:r>
              <a:rPr lang="en-US" sz="1000" i="1" dirty="0" err="1" smtClean="0">
                <a:latin typeface="+mn-lt"/>
              </a:rPr>
              <a:t>2000</a:t>
            </a:r>
            <a:r>
              <a:rPr lang="en-US" sz="1000" i="1" dirty="0" smtClean="0">
                <a:latin typeface="+mn-lt"/>
              </a:rPr>
              <a:t>)</a:t>
            </a:r>
          </a:p>
        </p:txBody>
      </p:sp>
      <p:sp>
        <p:nvSpPr>
          <p:cNvPr id="38" name="Rectangle 37"/>
          <p:cNvSpPr/>
          <p:nvPr/>
        </p:nvSpPr>
        <p:spPr>
          <a:xfrm>
            <a:off x="4376577" y="6417801"/>
            <a:ext cx="1289135" cy="246221"/>
          </a:xfrm>
          <a:prstGeom prst="rect">
            <a:avLst/>
          </a:prstGeom>
        </p:spPr>
        <p:txBody>
          <a:bodyPr wrap="none">
            <a:spAutoFit/>
          </a:bodyPr>
          <a:lstStyle/>
          <a:p>
            <a:r>
              <a:rPr lang="en-US" sz="1000" i="1" dirty="0" smtClean="0">
                <a:latin typeface="+mn-lt"/>
              </a:rPr>
              <a:t>Martin et al. (2010)</a:t>
            </a:r>
          </a:p>
        </p:txBody>
      </p:sp>
      <p:sp>
        <p:nvSpPr>
          <p:cNvPr id="39" name="Rectangle 16"/>
          <p:cNvSpPr>
            <a:spLocks noChangeArrowheads="1"/>
          </p:cNvSpPr>
          <p:nvPr/>
        </p:nvSpPr>
        <p:spPr bwMode="auto">
          <a:xfrm>
            <a:off x="5220586" y="4619396"/>
            <a:ext cx="3609649"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u="sng" dirty="0" smtClean="0">
                <a:solidFill>
                  <a:srgbClr val="A50021"/>
                </a:solidFill>
                <a:latin typeface="+mn-lt"/>
                <a:ea typeface="+mj-ea"/>
                <a:cs typeface="+mj-cs"/>
              </a:rPr>
              <a:t>Start and length of pollen season </a:t>
            </a:r>
          </a:p>
        </p:txBody>
      </p:sp>
      <p:pic>
        <p:nvPicPr>
          <p:cNvPr id="3095" name="Picture 23"/>
          <p:cNvPicPr>
            <a:picLocks noChangeAspect="1" noChangeArrowheads="1"/>
          </p:cNvPicPr>
          <p:nvPr/>
        </p:nvPicPr>
        <p:blipFill>
          <a:blip r:embed="rId19" cstate="print"/>
          <a:srcRect/>
          <a:stretch>
            <a:fillRect/>
          </a:stretch>
        </p:blipFill>
        <p:spPr bwMode="auto">
          <a:xfrm>
            <a:off x="5257800" y="5001186"/>
            <a:ext cx="3886200" cy="647700"/>
          </a:xfrm>
          <a:prstGeom prst="rect">
            <a:avLst/>
          </a:prstGeom>
          <a:noFill/>
          <a:ln w="9525">
            <a:noFill/>
            <a:miter lim="800000"/>
            <a:headEnd/>
            <a:tailEnd/>
          </a:ln>
        </p:spPr>
      </p:pic>
      <p:cxnSp>
        <p:nvCxnSpPr>
          <p:cNvPr id="42" name="Straight Connector 41"/>
          <p:cNvCxnSpPr/>
          <p:nvPr/>
        </p:nvCxnSpPr>
        <p:spPr>
          <a:xfrm flipV="1">
            <a:off x="5204012" y="5674659"/>
            <a:ext cx="3939988" cy="13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208495" y="4549594"/>
            <a:ext cx="3939988" cy="1344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model</a:t>
            </a:r>
            <a:endParaRPr lang="en-US" dirty="0"/>
          </a:p>
        </p:txBody>
      </p:sp>
      <p:pic>
        <p:nvPicPr>
          <p:cNvPr id="4098" name="Picture 2" descr="\\n30\store6\yongz\Proposal\Figures\TransportModel.png"/>
          <p:cNvPicPr>
            <a:picLocks noChangeAspect="1" noChangeArrowheads="1"/>
          </p:cNvPicPr>
          <p:nvPr/>
        </p:nvPicPr>
        <p:blipFill>
          <a:blip r:embed="rId2" cstate="print"/>
          <a:srcRect/>
          <a:stretch>
            <a:fillRect/>
          </a:stretch>
        </p:blipFill>
        <p:spPr bwMode="auto">
          <a:xfrm>
            <a:off x="2974975" y="917575"/>
            <a:ext cx="6126163" cy="2887663"/>
          </a:xfrm>
          <a:prstGeom prst="rect">
            <a:avLst/>
          </a:prstGeom>
          <a:noFill/>
        </p:spPr>
      </p:pic>
      <p:sp>
        <p:nvSpPr>
          <p:cNvPr id="6" name="Content Placeholder 2"/>
          <p:cNvSpPr>
            <a:spLocks noGrp="1"/>
          </p:cNvSpPr>
          <p:nvPr>
            <p:ph idx="1"/>
          </p:nvPr>
        </p:nvSpPr>
        <p:spPr>
          <a:xfrm>
            <a:off x="0" y="841208"/>
            <a:ext cx="3084576" cy="3140242"/>
          </a:xfrm>
        </p:spPr>
        <p:txBody>
          <a:bodyPr/>
          <a:lstStyle/>
          <a:p>
            <a:pPr>
              <a:buFont typeface="Wingdings" pitchFamily="2" charset="2"/>
              <a:buChar char="Ø"/>
            </a:pPr>
            <a:r>
              <a:rPr lang="en-US" sz="1600" dirty="0" smtClean="0"/>
              <a:t>Treat pollen grain as coarse mode particle</a:t>
            </a:r>
          </a:p>
          <a:p>
            <a:pPr>
              <a:buFont typeface="Wingdings" pitchFamily="2" charset="2"/>
              <a:buChar char="Ø"/>
            </a:pPr>
            <a:r>
              <a:rPr lang="en-US" sz="1600" dirty="0" smtClean="0"/>
              <a:t>Adapt CMAQ4.7.1 by modifying </a:t>
            </a:r>
            <a:r>
              <a:rPr lang="en-US" sz="1600" dirty="0" err="1" smtClean="0"/>
              <a:t>relavant</a:t>
            </a:r>
            <a:r>
              <a:rPr lang="en-US" sz="1600" dirty="0" smtClean="0"/>
              <a:t> subroutines such as </a:t>
            </a:r>
            <a:r>
              <a:rPr lang="en-US" sz="1600" dirty="0" err="1" smtClean="0"/>
              <a:t>aero_depv.F</a:t>
            </a:r>
            <a:r>
              <a:rPr lang="en-US" sz="1600" dirty="0" smtClean="0"/>
              <a:t>, AERO_EMIS.F, </a:t>
            </a:r>
            <a:r>
              <a:rPr lang="en-US" sz="1600" dirty="0" err="1" smtClean="0"/>
              <a:t>AERO_INFO.f</a:t>
            </a:r>
            <a:r>
              <a:rPr lang="en-US" sz="1600" dirty="0" smtClean="0"/>
              <a:t> and  </a:t>
            </a:r>
            <a:r>
              <a:rPr lang="en-US" sz="1600" dirty="0" err="1" smtClean="0"/>
              <a:t>aero_subs.f</a:t>
            </a:r>
            <a:r>
              <a:rPr lang="en-US" sz="1600" dirty="0" smtClean="0"/>
              <a:t> </a:t>
            </a:r>
            <a:r>
              <a:rPr lang="en-US" sz="1600" i="1" dirty="0" smtClean="0"/>
              <a:t>etc.</a:t>
            </a:r>
            <a:r>
              <a:rPr lang="en-US" sz="1600" dirty="0" smtClean="0"/>
              <a:t> </a:t>
            </a:r>
          </a:p>
          <a:p>
            <a:pPr>
              <a:buFont typeface="Wingdings" pitchFamily="2" charset="2"/>
              <a:buChar char="Ø"/>
            </a:pPr>
            <a:r>
              <a:rPr lang="en-US" sz="1600" dirty="0" smtClean="0"/>
              <a:t>Compile adapted CMAQ modules to incorporate different Physicochemical process</a:t>
            </a:r>
          </a:p>
          <a:p>
            <a:pPr>
              <a:buNone/>
            </a:pPr>
            <a:r>
              <a:rPr lang="en-US" sz="1000" i="1" dirty="0" smtClean="0"/>
              <a:t> </a:t>
            </a:r>
          </a:p>
          <a:p>
            <a:pPr>
              <a:buNone/>
            </a:pPr>
            <a:endParaRPr lang="en-US" sz="1000"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dirty="0" smtClean="0"/>
          </a:p>
          <a:p>
            <a:pPr eaLnBrk="1" hangingPunct="1">
              <a:buNone/>
            </a:pPr>
            <a:r>
              <a:rPr lang="en-US" dirty="0" smtClean="0"/>
              <a:t>   </a:t>
            </a:r>
          </a:p>
        </p:txBody>
      </p:sp>
      <p:sp>
        <p:nvSpPr>
          <p:cNvPr id="8" name="Rectangle 16"/>
          <p:cNvSpPr>
            <a:spLocks noChangeArrowheads="1"/>
          </p:cNvSpPr>
          <p:nvPr/>
        </p:nvSpPr>
        <p:spPr bwMode="auto">
          <a:xfrm>
            <a:off x="141976" y="4084403"/>
            <a:ext cx="19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Governing equations</a:t>
            </a:r>
            <a:endParaRPr kumimoji="0" lang="en-US" sz="1600" b="0" i="0" u="none" strike="noStrike" cap="none" normalizeH="0" baseline="0" dirty="0" smtClean="0">
              <a:ln>
                <a:noFill/>
              </a:ln>
              <a:solidFill>
                <a:srgbClr val="FF0000"/>
              </a:solidFill>
              <a:effectLst/>
              <a:latin typeface="Arial" pitchFamily="34" charset="0"/>
            </a:endParaRPr>
          </a:p>
        </p:txBody>
      </p:sp>
      <p:pic>
        <p:nvPicPr>
          <p:cNvPr id="4101" name="Picture 5"/>
          <p:cNvPicPr>
            <a:picLocks noChangeAspect="1" noChangeArrowheads="1"/>
          </p:cNvPicPr>
          <p:nvPr/>
        </p:nvPicPr>
        <p:blipFill>
          <a:blip r:embed="rId3" cstate="print"/>
          <a:srcRect/>
          <a:stretch>
            <a:fillRect/>
          </a:stretch>
        </p:blipFill>
        <p:spPr bwMode="auto">
          <a:xfrm>
            <a:off x="242888" y="4591050"/>
            <a:ext cx="4791075" cy="1885950"/>
          </a:xfrm>
          <a:prstGeom prst="rect">
            <a:avLst/>
          </a:prstGeom>
          <a:noFill/>
          <a:ln w="9525">
            <a:noFill/>
            <a:miter lim="800000"/>
            <a:headEnd/>
            <a:tailEnd/>
          </a:ln>
        </p:spPr>
      </p:pic>
      <p:sp>
        <p:nvSpPr>
          <p:cNvPr id="11" name="Rectangle 10"/>
          <p:cNvSpPr/>
          <p:nvPr/>
        </p:nvSpPr>
        <p:spPr>
          <a:xfrm>
            <a:off x="1924050" y="6282065"/>
            <a:ext cx="3352800" cy="307777"/>
          </a:xfrm>
          <a:prstGeom prst="rect">
            <a:avLst/>
          </a:prstGeom>
        </p:spPr>
        <p:txBody>
          <a:bodyPr wrap="square">
            <a:spAutoFit/>
          </a:bodyPr>
          <a:lstStyle/>
          <a:p>
            <a:r>
              <a:rPr lang="en-US" dirty="0" smtClean="0"/>
              <a:t> Adapted from </a:t>
            </a:r>
            <a:r>
              <a:rPr lang="en-US" dirty="0" err="1" smtClean="0"/>
              <a:t>Byun</a:t>
            </a:r>
            <a:r>
              <a:rPr lang="en-US" dirty="0" smtClean="0"/>
              <a:t> and </a:t>
            </a:r>
            <a:r>
              <a:rPr lang="en-US" dirty="0" err="1" smtClean="0"/>
              <a:t>Schere</a:t>
            </a:r>
            <a:r>
              <a:rPr lang="en-US" dirty="0" smtClean="0"/>
              <a:t> (2006)</a:t>
            </a:r>
            <a:endParaRPr lang="en-US" dirty="0"/>
          </a:p>
        </p:txBody>
      </p:sp>
      <p:sp>
        <p:nvSpPr>
          <p:cNvPr id="12" name="Rectangle 11"/>
          <p:cNvSpPr/>
          <p:nvPr/>
        </p:nvSpPr>
        <p:spPr>
          <a:xfrm>
            <a:off x="5132177" y="4746278"/>
            <a:ext cx="3916932" cy="1569660"/>
          </a:xfrm>
          <a:prstGeom prst="rect">
            <a:avLst/>
          </a:prstGeom>
        </p:spPr>
        <p:txBody>
          <a:bodyPr wrap="square">
            <a:spAutoFit/>
          </a:bodyPr>
          <a:lstStyle/>
          <a:p>
            <a:r>
              <a:rPr lang="en-US" sz="1600" dirty="0" smtClean="0"/>
              <a:t>(a) time rate of change of pollen concentration, (b) horizontal advection, (c) vertical advection, (d) horizontal eddy diffusion, (e) vertical eddy diffusion,</a:t>
            </a:r>
          </a:p>
          <a:p>
            <a:r>
              <a:rPr lang="en-US" sz="1600" dirty="0" smtClean="0"/>
              <a:t> (f) emissions, (g) cloud mixing and aqueous chemistry, (h) aerosol process</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Spatiotemporal emission profiles of birch pollen</a:t>
            </a:r>
            <a:endParaRPr lang="en-US" dirty="0"/>
          </a:p>
        </p:txBody>
      </p:sp>
      <p:pic>
        <p:nvPicPr>
          <p:cNvPr id="1026" name="Picture 2" descr="\\n30\store6\yongz\Proposal\Figures\Emis_Birch_20040321_10.png"/>
          <p:cNvPicPr>
            <a:picLocks noChangeAspect="1" noChangeArrowheads="1"/>
          </p:cNvPicPr>
          <p:nvPr/>
        </p:nvPicPr>
        <p:blipFill>
          <a:blip r:embed="rId2" cstate="print"/>
          <a:srcRect/>
          <a:stretch>
            <a:fillRect/>
          </a:stretch>
        </p:blipFill>
        <p:spPr bwMode="auto">
          <a:xfrm>
            <a:off x="598969" y="590809"/>
            <a:ext cx="4022858" cy="3108572"/>
          </a:xfrm>
          <a:prstGeom prst="rect">
            <a:avLst/>
          </a:prstGeom>
          <a:noFill/>
        </p:spPr>
      </p:pic>
      <p:pic>
        <p:nvPicPr>
          <p:cNvPr id="3" name="Picture 3" descr="\\n30\store6\yongz\Proposal\Figures\Emis_Birch_20040420_20.png"/>
          <p:cNvPicPr>
            <a:picLocks noChangeAspect="1" noChangeArrowheads="1"/>
          </p:cNvPicPr>
          <p:nvPr/>
        </p:nvPicPr>
        <p:blipFill>
          <a:blip r:embed="rId3" cstate="print"/>
          <a:srcRect/>
          <a:stretch>
            <a:fillRect/>
          </a:stretch>
        </p:blipFill>
        <p:spPr bwMode="auto">
          <a:xfrm>
            <a:off x="597338" y="3624733"/>
            <a:ext cx="4022858" cy="3108572"/>
          </a:xfrm>
          <a:prstGeom prst="rect">
            <a:avLst/>
          </a:prstGeom>
          <a:noFill/>
        </p:spPr>
      </p:pic>
      <p:pic>
        <p:nvPicPr>
          <p:cNvPr id="1028" name="Picture 4" descr="\\n30\store6\yongz\Proposal\Figures\Emis_Birch_20500321_10.png"/>
          <p:cNvPicPr>
            <a:picLocks noChangeAspect="1" noChangeArrowheads="1"/>
          </p:cNvPicPr>
          <p:nvPr/>
        </p:nvPicPr>
        <p:blipFill>
          <a:blip r:embed="rId4" cstate="print"/>
          <a:srcRect/>
          <a:stretch>
            <a:fillRect/>
          </a:stretch>
        </p:blipFill>
        <p:spPr bwMode="auto">
          <a:xfrm>
            <a:off x="4532016" y="597331"/>
            <a:ext cx="4022858" cy="3108572"/>
          </a:xfrm>
          <a:prstGeom prst="rect">
            <a:avLst/>
          </a:prstGeom>
          <a:noFill/>
        </p:spPr>
      </p:pic>
      <p:pic>
        <p:nvPicPr>
          <p:cNvPr id="1029" name="Picture 5" descr="\\n30\store6\yongz\Proposal\Figures\Emis_Birch_20500420_20.png"/>
          <p:cNvPicPr>
            <a:picLocks noChangeAspect="1" noChangeArrowheads="1"/>
          </p:cNvPicPr>
          <p:nvPr/>
        </p:nvPicPr>
        <p:blipFill>
          <a:blip r:embed="rId5" cstate="print"/>
          <a:srcRect/>
          <a:stretch>
            <a:fillRect/>
          </a:stretch>
        </p:blipFill>
        <p:spPr bwMode="auto">
          <a:xfrm>
            <a:off x="4532029" y="3631482"/>
            <a:ext cx="4022858" cy="3108572"/>
          </a:xfrm>
          <a:prstGeom prst="rect">
            <a:avLst/>
          </a:prstGeom>
          <a:noFill/>
        </p:spPr>
      </p:pic>
      <p:sp>
        <p:nvSpPr>
          <p:cNvPr id="7" name="Content Placeholder 2"/>
          <p:cNvSpPr>
            <a:spLocks noGrp="1"/>
          </p:cNvSpPr>
          <p:nvPr>
            <p:ph idx="1"/>
          </p:nvPr>
        </p:nvSpPr>
        <p:spPr>
          <a:xfrm>
            <a:off x="4515729" y="6270675"/>
            <a:ext cx="2471671" cy="501056"/>
          </a:xfrm>
        </p:spPr>
        <p:txBody>
          <a:bodyPr/>
          <a:lstStyle/>
          <a:p>
            <a:pPr>
              <a:buNone/>
            </a:pPr>
            <a:r>
              <a:rPr lang="en-US" sz="900" dirty="0" smtClean="0"/>
              <a:t>Domain: Contiguous Continental US   </a:t>
            </a:r>
          </a:p>
          <a:p>
            <a:pPr>
              <a:buNone/>
            </a:pPr>
            <a:r>
              <a:rPr lang="en-US" sz="900" dirty="0" smtClean="0"/>
              <a:t>Resolution: 50 x 50 km; Hourly; 1 Layer</a:t>
            </a:r>
          </a:p>
          <a:p>
            <a:pPr>
              <a:buNone/>
            </a:pPr>
            <a:r>
              <a:rPr lang="en-US" sz="1000" i="1" dirty="0" smtClean="0"/>
              <a:t> </a:t>
            </a:r>
          </a:p>
          <a:p>
            <a:pPr>
              <a:buNone/>
            </a:pPr>
            <a:endParaRPr lang="en-US" sz="1000"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dirty="0" smtClean="0"/>
          </a:p>
          <a:p>
            <a:pPr eaLnBrk="1" hangingPunct="1">
              <a:buNone/>
            </a:pPr>
            <a:r>
              <a:rPr lang="en-US" dirty="0" smtClean="0"/>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Spatiotemporal concentration profiles of birch pollen, Layer 1</a:t>
            </a:r>
            <a:endParaRPr lang="en-US" dirty="0"/>
          </a:p>
        </p:txBody>
      </p:sp>
      <p:pic>
        <p:nvPicPr>
          <p:cNvPr id="2050" name="Picture 2" descr="\\n30\store6\yongz\Proposal\Figures\ACONC_Birch_20040321_10_L1.png"/>
          <p:cNvPicPr>
            <a:picLocks noChangeAspect="1" noChangeArrowheads="1"/>
          </p:cNvPicPr>
          <p:nvPr/>
        </p:nvPicPr>
        <p:blipFill>
          <a:blip r:embed="rId2" cstate="print"/>
          <a:srcRect/>
          <a:stretch>
            <a:fillRect/>
          </a:stretch>
        </p:blipFill>
        <p:spPr bwMode="auto">
          <a:xfrm>
            <a:off x="564775" y="660493"/>
            <a:ext cx="4022858" cy="3108572"/>
          </a:xfrm>
          <a:prstGeom prst="rect">
            <a:avLst/>
          </a:prstGeom>
          <a:noFill/>
        </p:spPr>
      </p:pic>
      <p:pic>
        <p:nvPicPr>
          <p:cNvPr id="2051" name="Picture 3" descr="\\n30\store6\yongz\Proposal\Figures\ACONC_Birch_20500321_10_L1.png"/>
          <p:cNvPicPr>
            <a:picLocks noChangeAspect="1" noChangeArrowheads="1"/>
          </p:cNvPicPr>
          <p:nvPr/>
        </p:nvPicPr>
        <p:blipFill>
          <a:blip r:embed="rId3" cstate="print"/>
          <a:srcRect/>
          <a:stretch>
            <a:fillRect/>
          </a:stretch>
        </p:blipFill>
        <p:spPr bwMode="auto">
          <a:xfrm>
            <a:off x="4519798" y="660493"/>
            <a:ext cx="4022858" cy="3108572"/>
          </a:xfrm>
          <a:prstGeom prst="rect">
            <a:avLst/>
          </a:prstGeom>
          <a:noFill/>
        </p:spPr>
      </p:pic>
      <p:pic>
        <p:nvPicPr>
          <p:cNvPr id="2052" name="Picture 4" descr="\\n30\store6\yongz\Proposal\Figures\ACONC_Birch_20040420_20_L1.png"/>
          <p:cNvPicPr>
            <a:picLocks noChangeAspect="1" noChangeArrowheads="1"/>
          </p:cNvPicPr>
          <p:nvPr/>
        </p:nvPicPr>
        <p:blipFill>
          <a:blip r:embed="rId4" cstate="print"/>
          <a:srcRect/>
          <a:stretch>
            <a:fillRect/>
          </a:stretch>
        </p:blipFill>
        <p:spPr bwMode="auto">
          <a:xfrm>
            <a:off x="552915" y="3682193"/>
            <a:ext cx="4022858" cy="3108572"/>
          </a:xfrm>
          <a:prstGeom prst="rect">
            <a:avLst/>
          </a:prstGeom>
          <a:noFill/>
        </p:spPr>
      </p:pic>
      <p:pic>
        <p:nvPicPr>
          <p:cNvPr id="2053" name="Picture 5" descr="\\n30\store6\yongz\Proposal\Figures\ACONC_Birch_20500420_20_L1.png"/>
          <p:cNvPicPr>
            <a:picLocks noChangeAspect="1" noChangeArrowheads="1"/>
          </p:cNvPicPr>
          <p:nvPr/>
        </p:nvPicPr>
        <p:blipFill>
          <a:blip r:embed="rId5" cstate="print"/>
          <a:srcRect/>
          <a:stretch>
            <a:fillRect/>
          </a:stretch>
        </p:blipFill>
        <p:spPr bwMode="auto">
          <a:xfrm>
            <a:off x="4519798" y="3682193"/>
            <a:ext cx="4022858" cy="3108572"/>
          </a:xfrm>
          <a:prstGeom prst="rect">
            <a:avLst/>
          </a:prstGeom>
          <a:noFill/>
        </p:spPr>
      </p:pic>
      <p:sp>
        <p:nvSpPr>
          <p:cNvPr id="13" name="Content Placeholder 2"/>
          <p:cNvSpPr>
            <a:spLocks noGrp="1"/>
          </p:cNvSpPr>
          <p:nvPr>
            <p:ph idx="1"/>
          </p:nvPr>
        </p:nvSpPr>
        <p:spPr>
          <a:xfrm>
            <a:off x="4498479" y="6340415"/>
            <a:ext cx="2325019" cy="439943"/>
          </a:xfrm>
        </p:spPr>
        <p:txBody>
          <a:bodyPr/>
          <a:lstStyle/>
          <a:p>
            <a:pPr>
              <a:buNone/>
            </a:pPr>
            <a:r>
              <a:rPr lang="en-US" sz="900" dirty="0" smtClean="0"/>
              <a:t>Domain: Contiguous Continental US   </a:t>
            </a:r>
          </a:p>
          <a:p>
            <a:pPr>
              <a:buNone/>
            </a:pPr>
            <a:r>
              <a:rPr lang="en-US" sz="900" dirty="0" smtClean="0"/>
              <a:t>Resolution: 50 x 50 km; Hourly; 10 Layers</a:t>
            </a:r>
          </a:p>
          <a:p>
            <a:pPr>
              <a:buNone/>
            </a:pPr>
            <a:r>
              <a:rPr lang="en-US" sz="1000" i="1" dirty="0" smtClean="0"/>
              <a:t> </a:t>
            </a:r>
          </a:p>
          <a:p>
            <a:pPr>
              <a:buNone/>
            </a:pPr>
            <a:endParaRPr lang="en-US" sz="1000"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u="sng" dirty="0" smtClean="0"/>
          </a:p>
          <a:p>
            <a:pPr>
              <a:buNone/>
            </a:pPr>
            <a:endParaRPr lang="en-US" dirty="0" smtClean="0"/>
          </a:p>
          <a:p>
            <a:pPr eaLnBrk="1" hangingPunct="1">
              <a:buNone/>
            </a:pPr>
            <a:r>
              <a:rPr lang="en-US" dirty="0" smtClean="0"/>
              <a: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CL-Presentation_Zhang-Georgopoulos-etal_CMAS2012_Climate-Change-Spatiotemporal-Profile-Aeroallergen_2012-10-09">
  <a:themeElements>
    <a:clrScheme name="ISEAslid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SEAslid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ISEAslid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SEAslid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EAslid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EAslid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EA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EA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SEA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CCL-Presentation_Zhang-Georgopoulos-etal_CMAS2012_Climate-Change-Spatiotemporal-Profile-Aeroallergen_2012-10-09</Template>
  <TotalTime>1367</TotalTime>
  <Words>1092</Words>
  <Application>Microsoft Office PowerPoint</Application>
  <PresentationFormat>On-screen Show (4:3)</PresentationFormat>
  <Paragraphs>266</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CCL-Presentation_Zhang-Georgopoulos-etal_CMAS2012_Climate-Change-Spatiotemporal-Profile-Aeroallergen_2012-10-09</vt:lpstr>
      <vt:lpstr>A novel modeling system for studying climate change effects on spatiotemporal distributions of  biogenic aeroallergens</vt:lpstr>
      <vt:lpstr>Outline</vt:lpstr>
      <vt:lpstr>Motivation</vt:lpstr>
      <vt:lpstr>Overview of the WRF-SMOKE-CMAQ-Pollen modeling system</vt:lpstr>
      <vt:lpstr>Pollen emission model</vt:lpstr>
      <vt:lpstr>Pollen emission model</vt:lpstr>
      <vt:lpstr>Transport model</vt:lpstr>
      <vt:lpstr>Spatiotemporal emission profiles of birch pollen</vt:lpstr>
      <vt:lpstr>Spatiotemporal concentration profiles of birch pollen, Layer 1</vt:lpstr>
      <vt:lpstr>Spatiotemporal concentration profiles of birch pollen, Layer 10</vt:lpstr>
      <vt:lpstr>Spatiotemporal emission profiles of oak pollen</vt:lpstr>
      <vt:lpstr>Spatiotemporal concentration profiles of oak pollen, Layer 1</vt:lpstr>
      <vt:lpstr>Spatiotemporal concentration profiles of oak pollen, Layer 10</vt:lpstr>
      <vt:lpstr>Evaluation of WRF-SMOKE-CMAQ-Pollen simulations</vt:lpstr>
      <vt:lpstr>Evaluation of start date estimates of birch pollen</vt:lpstr>
      <vt:lpstr>Evaluation of daily birch pollen curve</vt:lpstr>
      <vt:lpstr>Evaluation of daily birch pollen curve</vt:lpstr>
      <vt:lpstr>Summary and ongoing work</vt:lpstr>
      <vt:lpstr>Acknowledgements</vt:lpstr>
    </vt:vector>
  </TitlesOfParts>
  <Company>CCL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Yong</dc:creator>
  <cp:lastModifiedBy>Yong</cp:lastModifiedBy>
  <cp:revision>125</cp:revision>
  <cp:lastPrinted>2011-05-23T19:29:26Z</cp:lastPrinted>
  <dcterms:created xsi:type="dcterms:W3CDTF">2012-10-09T19:16:18Z</dcterms:created>
  <dcterms:modified xsi:type="dcterms:W3CDTF">2012-10-22T21:27:12Z</dcterms:modified>
</cp:coreProperties>
</file>