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4"/>
  </p:notesMasterIdLst>
  <p:handoutMasterIdLst>
    <p:handoutMasterId r:id="rId25"/>
  </p:handoutMasterIdLst>
  <p:sldIdLst>
    <p:sldId id="288" r:id="rId2"/>
    <p:sldId id="290" r:id="rId3"/>
    <p:sldId id="293" r:id="rId4"/>
    <p:sldId id="319" r:id="rId5"/>
    <p:sldId id="302" r:id="rId6"/>
    <p:sldId id="328" r:id="rId7"/>
    <p:sldId id="327" r:id="rId8"/>
    <p:sldId id="297" r:id="rId9"/>
    <p:sldId id="309" r:id="rId10"/>
    <p:sldId id="320" r:id="rId11"/>
    <p:sldId id="323" r:id="rId12"/>
    <p:sldId id="324" r:id="rId13"/>
    <p:sldId id="325" r:id="rId14"/>
    <p:sldId id="326" r:id="rId15"/>
    <p:sldId id="314" r:id="rId16"/>
    <p:sldId id="321" r:id="rId17"/>
    <p:sldId id="316" r:id="rId18"/>
    <p:sldId id="322" r:id="rId19"/>
    <p:sldId id="330" r:id="rId20"/>
    <p:sldId id="299" r:id="rId21"/>
    <p:sldId id="279" r:id="rId22"/>
    <p:sldId id="329" r:id="rId2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900"/>
    <a:srgbClr val="EF9511"/>
    <a:srgbClr val="CD33CD"/>
    <a:srgbClr val="99FF33"/>
    <a:srgbClr val="FF3300"/>
    <a:srgbClr val="A733B3"/>
    <a:srgbClr val="D75BD7"/>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12" autoAdjust="0"/>
    <p:restoredTop sz="76923" autoAdjust="0"/>
  </p:normalViewPr>
  <p:slideViewPr>
    <p:cSldViewPr>
      <p:cViewPr>
        <p:scale>
          <a:sx n="100" d="100"/>
          <a:sy n="100" d="100"/>
        </p:scale>
        <p:origin x="-88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KINGSTON:CMAS2012:Columbusairport_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CMAS2012\Columbusairport_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gth852p\Desktop\08%2009%20Burns\2008\April%2009%2008\scenario%20emis%20v2\April908emisv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CMAS2012\Columbusairport_analysi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KINGSTON:CMAS2012:April908emisv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KINGSTON:CMAS2012:Columbusairport_analysi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KINGSTON:CMAS2012:April908emis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7839305249794"/>
          <c:y val="0.0448103396874945"/>
          <c:w val="0.808804581245526"/>
          <c:h val="0.736716061939919"/>
        </c:manualLayout>
      </c:layout>
      <c:scatterChart>
        <c:scatterStyle val="lineMarker"/>
        <c:varyColors val="0"/>
        <c:ser>
          <c:idx val="5"/>
          <c:order val="0"/>
          <c:tx>
            <c:strRef>
              <c:f>airportJ20_scenarios!$I$48</c:f>
              <c:strCache>
                <c:ptCount val="1"/>
                <c:pt idx="0">
                  <c:v>Measurement</c:v>
                </c:pt>
              </c:strCache>
            </c:strRef>
          </c:tx>
          <c:spPr>
            <a:ln w="47625">
              <a:noFill/>
            </a:ln>
          </c:spPr>
          <c:marker>
            <c:symbol val="circle"/>
            <c:size val="12"/>
            <c:spPr>
              <a:solidFill>
                <a:schemeClr val="accent2"/>
              </a:solidFill>
              <a:ln>
                <a:solidFill>
                  <a:schemeClr val="accent2"/>
                </a:solidFill>
              </a:ln>
            </c:spPr>
          </c:marker>
          <c:xVal>
            <c:numRef>
              <c:f>airportJ20_scenarios!$E$56:$E$66</c:f>
              <c:numCache>
                <c:formatCode>m/d/yy\ h:mm</c:formatCode>
                <c:ptCount val="11"/>
                <c:pt idx="0">
                  <c:v>39547.43750190972</c:v>
                </c:pt>
                <c:pt idx="1">
                  <c:v>39547.47916863425</c:v>
                </c:pt>
                <c:pt idx="2">
                  <c:v>39547.5208353588</c:v>
                </c:pt>
                <c:pt idx="3">
                  <c:v>39547.56250208332</c:v>
                </c:pt>
                <c:pt idx="4">
                  <c:v>39547.60416880787</c:v>
                </c:pt>
                <c:pt idx="5">
                  <c:v>39547.64583553241</c:v>
                </c:pt>
                <c:pt idx="6">
                  <c:v>39547.68750225694</c:v>
                </c:pt>
                <c:pt idx="7">
                  <c:v>39547.72916898147</c:v>
                </c:pt>
                <c:pt idx="8">
                  <c:v>39547.77083570602</c:v>
                </c:pt>
                <c:pt idx="9">
                  <c:v>39547.81250243056</c:v>
                </c:pt>
                <c:pt idx="10">
                  <c:v>39547.8541691551</c:v>
                </c:pt>
              </c:numCache>
            </c:numRef>
          </c:xVal>
          <c:yVal>
            <c:numRef>
              <c:f>airportJ20_scenarios!$I$56:$I$66</c:f>
              <c:numCache>
                <c:formatCode>General</c:formatCode>
                <c:ptCount val="11"/>
                <c:pt idx="3">
                  <c:v>8.7</c:v>
                </c:pt>
                <c:pt idx="4">
                  <c:v>10.8</c:v>
                </c:pt>
                <c:pt idx="5">
                  <c:v>10.0</c:v>
                </c:pt>
                <c:pt idx="6">
                  <c:v>8.7</c:v>
                </c:pt>
                <c:pt idx="7">
                  <c:v>22.2</c:v>
                </c:pt>
                <c:pt idx="8">
                  <c:v>15.7</c:v>
                </c:pt>
                <c:pt idx="9">
                  <c:v>12.4</c:v>
                </c:pt>
                <c:pt idx="10">
                  <c:v>10.2</c:v>
                </c:pt>
              </c:numCache>
            </c:numRef>
          </c:yVal>
          <c:smooth val="0"/>
        </c:ser>
        <c:ser>
          <c:idx val="7"/>
          <c:order val="1"/>
          <c:tx>
            <c:strRef>
              <c:f>airportJ20_scenarios!$K$8</c:f>
              <c:strCache>
                <c:ptCount val="1"/>
                <c:pt idx="0">
                  <c:v>Base case</c:v>
                </c:pt>
              </c:strCache>
            </c:strRef>
          </c:tx>
          <c:spPr>
            <a:ln>
              <a:solidFill>
                <a:schemeClr val="accent1"/>
              </a:solidFill>
            </a:ln>
          </c:spPr>
          <c:marker>
            <c:symbol val="square"/>
            <c:size val="9"/>
            <c:spPr>
              <a:solidFill>
                <a:schemeClr val="accent1"/>
              </a:solidFill>
              <a:ln>
                <a:solidFill>
                  <a:schemeClr val="accent1"/>
                </a:solidFill>
              </a:ln>
            </c:spPr>
          </c:marker>
          <c:xVal>
            <c:numRef>
              <c:f>airportJ20_scenarios!$F$11:$F$43</c:f>
              <c:numCache>
                <c:formatCode>m/d/yy\ h:mm;@</c:formatCode>
                <c:ptCount val="33"/>
                <c:pt idx="0">
                  <c:v>39547.5</c:v>
                </c:pt>
                <c:pt idx="1">
                  <c:v>39547.51041666666</c:v>
                </c:pt>
                <c:pt idx="2">
                  <c:v>39547.52083321759</c:v>
                </c:pt>
                <c:pt idx="3">
                  <c:v>39547.53124982639</c:v>
                </c:pt>
                <c:pt idx="4">
                  <c:v>39547.54166643519</c:v>
                </c:pt>
                <c:pt idx="5">
                  <c:v>39547.55208304397</c:v>
                </c:pt>
                <c:pt idx="6">
                  <c:v>39547.56249965278</c:v>
                </c:pt>
                <c:pt idx="7">
                  <c:v>39547.57291626157</c:v>
                </c:pt>
                <c:pt idx="8">
                  <c:v>39547.58333287037</c:v>
                </c:pt>
                <c:pt idx="9">
                  <c:v>39547.59374947917</c:v>
                </c:pt>
                <c:pt idx="10">
                  <c:v>39547.60416608796</c:v>
                </c:pt>
                <c:pt idx="11">
                  <c:v>39547.61458269676</c:v>
                </c:pt>
                <c:pt idx="12">
                  <c:v>39547.62499930555</c:v>
                </c:pt>
                <c:pt idx="13">
                  <c:v>39547.63541591434</c:v>
                </c:pt>
                <c:pt idx="14">
                  <c:v>39547.64583252315</c:v>
                </c:pt>
                <c:pt idx="15">
                  <c:v>39547.65624913194</c:v>
                </c:pt>
                <c:pt idx="16">
                  <c:v>39547.66666574073</c:v>
                </c:pt>
                <c:pt idx="17">
                  <c:v>39547.67708234954</c:v>
                </c:pt>
                <c:pt idx="18">
                  <c:v>39547.68749895833</c:v>
                </c:pt>
                <c:pt idx="19">
                  <c:v>39547.69791556712</c:v>
                </c:pt>
                <c:pt idx="20">
                  <c:v>39547.70833217592</c:v>
                </c:pt>
                <c:pt idx="21">
                  <c:v>39547.71874878472</c:v>
                </c:pt>
                <c:pt idx="22">
                  <c:v>39547.72916539352</c:v>
                </c:pt>
                <c:pt idx="23">
                  <c:v>39547.73958200232</c:v>
                </c:pt>
                <c:pt idx="24">
                  <c:v>39547.7499986111</c:v>
                </c:pt>
                <c:pt idx="25">
                  <c:v>39547.76041521991</c:v>
                </c:pt>
                <c:pt idx="26">
                  <c:v>39547.7708318287</c:v>
                </c:pt>
                <c:pt idx="27">
                  <c:v>39547.7812484375</c:v>
                </c:pt>
                <c:pt idx="28">
                  <c:v>39547.79166504628</c:v>
                </c:pt>
                <c:pt idx="29">
                  <c:v>39547.80208165509</c:v>
                </c:pt>
                <c:pt idx="30">
                  <c:v>39547.8124982639</c:v>
                </c:pt>
                <c:pt idx="31">
                  <c:v>39547.82291487268</c:v>
                </c:pt>
                <c:pt idx="32">
                  <c:v>39547.83333148148</c:v>
                </c:pt>
              </c:numCache>
            </c:numRef>
          </c:xVal>
          <c:yVal>
            <c:numRef>
              <c:f>airportJ20_scenarios!$K$11:$K$43</c:f>
              <c:numCache>
                <c:formatCode>0.00E+00</c:formatCode>
                <c:ptCount val="33"/>
                <c:pt idx="0">
                  <c:v>5.385981559999998</c:v>
                </c:pt>
                <c:pt idx="1">
                  <c:v>5.237308025</c:v>
                </c:pt>
                <c:pt idx="2">
                  <c:v>5.080075741</c:v>
                </c:pt>
                <c:pt idx="3">
                  <c:v>4.951636791</c:v>
                </c:pt>
                <c:pt idx="4">
                  <c:v>7.880061626</c:v>
                </c:pt>
                <c:pt idx="5">
                  <c:v>5.961016655</c:v>
                </c:pt>
                <c:pt idx="6">
                  <c:v>5.551816939999999</c:v>
                </c:pt>
                <c:pt idx="7">
                  <c:v>3.929967642</c:v>
                </c:pt>
                <c:pt idx="8">
                  <c:v>2.064215422</c:v>
                </c:pt>
                <c:pt idx="9">
                  <c:v>1.621606112</c:v>
                </c:pt>
                <c:pt idx="10">
                  <c:v>1.934211254</c:v>
                </c:pt>
                <c:pt idx="11">
                  <c:v>2.518540144</c:v>
                </c:pt>
                <c:pt idx="12">
                  <c:v>2.797223091</c:v>
                </c:pt>
                <c:pt idx="13">
                  <c:v>4.464872359999999</c:v>
                </c:pt>
                <c:pt idx="14">
                  <c:v>8.491648674</c:v>
                </c:pt>
                <c:pt idx="15">
                  <c:v>12.98137665</c:v>
                </c:pt>
                <c:pt idx="16">
                  <c:v>18.50291634</c:v>
                </c:pt>
                <c:pt idx="17">
                  <c:v>18.28549576</c:v>
                </c:pt>
                <c:pt idx="18">
                  <c:v>20.09170914</c:v>
                </c:pt>
                <c:pt idx="19">
                  <c:v>18.45198441</c:v>
                </c:pt>
                <c:pt idx="20">
                  <c:v>15.39095497</c:v>
                </c:pt>
                <c:pt idx="21">
                  <c:v>14.44862938</c:v>
                </c:pt>
                <c:pt idx="22">
                  <c:v>11.17012882</c:v>
                </c:pt>
                <c:pt idx="23">
                  <c:v>10.43046856</c:v>
                </c:pt>
                <c:pt idx="24">
                  <c:v>12.93449783</c:v>
                </c:pt>
                <c:pt idx="25">
                  <c:v>10.85690022</c:v>
                </c:pt>
                <c:pt idx="26">
                  <c:v>6.235574722</c:v>
                </c:pt>
                <c:pt idx="27">
                  <c:v>8.322598457</c:v>
                </c:pt>
                <c:pt idx="28">
                  <c:v>5.698364735</c:v>
                </c:pt>
                <c:pt idx="29">
                  <c:v>6.467989921999999</c:v>
                </c:pt>
                <c:pt idx="30">
                  <c:v>7.802843094</c:v>
                </c:pt>
                <c:pt idx="31">
                  <c:v>6.942681313</c:v>
                </c:pt>
                <c:pt idx="32">
                  <c:v>6.241999149</c:v>
                </c:pt>
              </c:numCache>
            </c:numRef>
          </c:yVal>
          <c:smooth val="0"/>
        </c:ser>
        <c:ser>
          <c:idx val="0"/>
          <c:order val="2"/>
          <c:tx>
            <c:v>background measurement</c:v>
          </c:tx>
          <c:spPr>
            <a:ln w="47625">
              <a:solidFill>
                <a:schemeClr val="tx1"/>
              </a:solidFill>
              <a:prstDash val="sysDash"/>
            </a:ln>
          </c:spPr>
          <c:dPt>
            <c:idx val="1"/>
            <c:marker>
              <c:symbol val="none"/>
            </c:marker>
            <c:bubble3D val="0"/>
            <c:spPr>
              <a:ln w="47625">
                <a:solidFill>
                  <a:srgbClr val="FF0000">
                    <a:alpha val="36000"/>
                  </a:srgbClr>
                </a:solidFill>
                <a:prstDash val="sysDash"/>
              </a:ln>
            </c:spPr>
          </c:dPt>
          <c:xVal>
            <c:numRef>
              <c:f>(airportJ20_scenarios!$E$56,airportJ20_scenarios!$E$66)</c:f>
              <c:numCache>
                <c:formatCode>m/d/yy\ h:mm</c:formatCode>
                <c:ptCount val="2"/>
                <c:pt idx="0">
                  <c:v>39547.43750190972</c:v>
                </c:pt>
                <c:pt idx="1">
                  <c:v>39547.8541691551</c:v>
                </c:pt>
              </c:numCache>
            </c:numRef>
          </c:xVal>
          <c:yVal>
            <c:numRef>
              <c:f>(airportJ20_scenarios!$I$59,airportJ20_scenarios!$I$59)</c:f>
              <c:numCache>
                <c:formatCode>General</c:formatCode>
                <c:ptCount val="2"/>
                <c:pt idx="0">
                  <c:v>8.7</c:v>
                </c:pt>
                <c:pt idx="1">
                  <c:v>8.7</c:v>
                </c:pt>
              </c:numCache>
            </c:numRef>
          </c:yVal>
          <c:smooth val="0"/>
        </c:ser>
        <c:ser>
          <c:idx val="1"/>
          <c:order val="3"/>
          <c:tx>
            <c:v>background model</c:v>
          </c:tx>
          <c:spPr>
            <a:ln w="47625">
              <a:solidFill>
                <a:schemeClr val="accent1">
                  <a:alpha val="50000"/>
                </a:schemeClr>
              </a:solidFill>
              <a:prstDash val="sysDash"/>
            </a:ln>
          </c:spPr>
          <c:marker>
            <c:symbol val="none"/>
          </c:marker>
          <c:xVal>
            <c:numRef>
              <c:f>(airportJ20_scenarios!$E$56,airportJ20_scenarios!$E$66)</c:f>
              <c:numCache>
                <c:formatCode>m/d/yy\ h:mm</c:formatCode>
                <c:ptCount val="2"/>
                <c:pt idx="0">
                  <c:v>39547.43750190972</c:v>
                </c:pt>
                <c:pt idx="1">
                  <c:v>39547.8541691551</c:v>
                </c:pt>
              </c:numCache>
            </c:numRef>
          </c:xVal>
          <c:yVal>
            <c:numRef>
              <c:f>(airportJ20_scenarios!$C$58,airportJ20_scenarios!$C$58)</c:f>
              <c:numCache>
                <c:formatCode>0.00E+00</c:formatCode>
                <c:ptCount val="2"/>
                <c:pt idx="0">
                  <c:v>5.16375052925</c:v>
                </c:pt>
                <c:pt idx="1">
                  <c:v>5.16375052925</c:v>
                </c:pt>
              </c:numCache>
            </c:numRef>
          </c:yVal>
          <c:smooth val="0"/>
        </c:ser>
        <c:dLbls>
          <c:showLegendKey val="0"/>
          <c:showVal val="0"/>
          <c:showCatName val="0"/>
          <c:showSerName val="0"/>
          <c:showPercent val="0"/>
          <c:showBubbleSize val="0"/>
        </c:dLbls>
        <c:axId val="2074022888"/>
        <c:axId val="2073130408"/>
      </c:scatterChart>
      <c:valAx>
        <c:axId val="2074022888"/>
        <c:scaling>
          <c:orientation val="minMax"/>
          <c:min val="39547.5"/>
        </c:scaling>
        <c:delete val="0"/>
        <c:axPos val="b"/>
        <c:title>
          <c:tx>
            <c:rich>
              <a:bodyPr/>
              <a:lstStyle/>
              <a:p>
                <a:pPr>
                  <a:defRPr/>
                </a:pPr>
                <a:r>
                  <a:rPr lang="en-US"/>
                  <a:t>EDT</a:t>
                </a:r>
              </a:p>
            </c:rich>
          </c:tx>
          <c:layout/>
          <c:overlay val="0"/>
        </c:title>
        <c:numFmt formatCode="h:mm;@" sourceLinked="0"/>
        <c:majorTickMark val="out"/>
        <c:minorTickMark val="none"/>
        <c:tickLblPos val="nextTo"/>
        <c:txPr>
          <a:bodyPr rot="0" vert="horz"/>
          <a:lstStyle/>
          <a:p>
            <a:pPr>
              <a:defRPr/>
            </a:pPr>
            <a:endParaRPr lang="en-US"/>
          </a:p>
        </c:txPr>
        <c:crossAx val="2073130408"/>
        <c:crosses val="autoZero"/>
        <c:crossBetween val="midCat"/>
        <c:majorUnit val="0.0416666333"/>
      </c:valAx>
      <c:valAx>
        <c:axId val="2073130408"/>
        <c:scaling>
          <c:orientation val="minMax"/>
        </c:scaling>
        <c:delete val="0"/>
        <c:axPos val="l"/>
        <c:majorGridlines/>
        <c:title>
          <c:tx>
            <c:rich>
              <a:bodyPr rot="-5400000" vert="horz"/>
              <a:lstStyle/>
              <a:p>
                <a:pPr>
                  <a:defRPr/>
                </a:pPr>
                <a:r>
                  <a:rPr lang="en-US"/>
                  <a:t>PM</a:t>
                </a:r>
                <a:r>
                  <a:rPr lang="en-US" baseline="-25000"/>
                  <a:t>2.5</a:t>
                </a:r>
                <a:r>
                  <a:rPr lang="en-US"/>
                  <a:t> (</a:t>
                </a:r>
                <a:r>
                  <a:rPr lang="en-US">
                    <a:latin typeface="Symbol" charset="2"/>
                    <a:cs typeface="Symbol" charset="2"/>
                  </a:rPr>
                  <a:t>m</a:t>
                </a:r>
                <a:r>
                  <a:rPr lang="en-US"/>
                  <a:t>g/m</a:t>
                </a:r>
                <a:r>
                  <a:rPr lang="en-US" baseline="30000"/>
                  <a:t>3</a:t>
                </a:r>
                <a:r>
                  <a:rPr lang="en-US"/>
                  <a:t>)</a:t>
                </a:r>
              </a:p>
            </c:rich>
          </c:tx>
          <c:layout>
            <c:manualLayout>
              <c:xMode val="edge"/>
              <c:yMode val="edge"/>
              <c:x val="0.00520711497683716"/>
              <c:y val="0.318179155779247"/>
            </c:manualLayout>
          </c:layout>
          <c:overlay val="0"/>
        </c:title>
        <c:numFmt formatCode="General" sourceLinked="0"/>
        <c:majorTickMark val="out"/>
        <c:minorTickMark val="none"/>
        <c:tickLblPos val="nextTo"/>
        <c:txPr>
          <a:bodyPr rot="0" vert="horz"/>
          <a:lstStyle/>
          <a:p>
            <a:pPr>
              <a:defRPr/>
            </a:pPr>
            <a:endParaRPr lang="en-US"/>
          </a:p>
        </c:txPr>
        <c:crossAx val="2074022888"/>
        <c:crosses val="autoZero"/>
        <c:crossBetween val="midCat"/>
      </c:valAx>
    </c:plotArea>
    <c:legend>
      <c:legendPos val="r"/>
      <c:legendEntry>
        <c:idx val="2"/>
        <c:delete val="1"/>
      </c:legendEntry>
      <c:legendEntry>
        <c:idx val="3"/>
        <c:delete val="1"/>
      </c:legendEntry>
      <c:layout>
        <c:manualLayout>
          <c:xMode val="edge"/>
          <c:yMode val="edge"/>
          <c:x val="0.0514555449007982"/>
          <c:y val="0.897635736709382"/>
          <c:w val="0.885964938344971"/>
          <c:h val="0.102364263290618"/>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86886951631046"/>
          <c:y val="0.0710698662667167"/>
          <c:w val="0.739757030371204"/>
          <c:h val="0.644530683664542"/>
        </c:manualLayout>
      </c:layout>
      <c:scatterChart>
        <c:scatterStyle val="lineMarker"/>
        <c:varyColors val="0"/>
        <c:ser>
          <c:idx val="1"/>
          <c:order val="1"/>
          <c:tx>
            <c:strRef>
              <c:f>airportJ20_scenarios!$X$8</c:f>
              <c:strCache>
                <c:ptCount val="1"/>
                <c:pt idx="0">
                  <c:v>2year-old fuel</c:v>
                </c:pt>
              </c:strCache>
            </c:strRef>
          </c:tx>
          <c:spPr>
            <a:ln>
              <a:solidFill>
                <a:schemeClr val="accent1"/>
              </a:solidFill>
            </a:ln>
          </c:spPr>
          <c:marker>
            <c:spPr>
              <a:solidFill>
                <a:schemeClr val="accent1"/>
              </a:solidFill>
              <a:ln>
                <a:solidFill>
                  <a:schemeClr val="accent1"/>
                </a:solidFill>
              </a:ln>
            </c:spPr>
          </c:marker>
          <c:xVal>
            <c:numRef>
              <c:f>airportJ20_scenarios!$F$11:$F$43</c:f>
              <c:numCache>
                <c:formatCode>m/d/yy\ h:mm;@</c:formatCode>
                <c:ptCount val="33"/>
                <c:pt idx="0">
                  <c:v>39547.5</c:v>
                </c:pt>
                <c:pt idx="1">
                  <c:v>39547.51041666666</c:v>
                </c:pt>
                <c:pt idx="2">
                  <c:v>39547.52083321759</c:v>
                </c:pt>
                <c:pt idx="3">
                  <c:v>39547.53124982639</c:v>
                </c:pt>
                <c:pt idx="4">
                  <c:v>39547.54166643519</c:v>
                </c:pt>
                <c:pt idx="5">
                  <c:v>39547.55208304398</c:v>
                </c:pt>
                <c:pt idx="6">
                  <c:v>39547.56249965278</c:v>
                </c:pt>
                <c:pt idx="7">
                  <c:v>39547.57291626158</c:v>
                </c:pt>
                <c:pt idx="8">
                  <c:v>39547.58333287038</c:v>
                </c:pt>
                <c:pt idx="9">
                  <c:v>39547.59374947917</c:v>
                </c:pt>
                <c:pt idx="10">
                  <c:v>39547.60416608796</c:v>
                </c:pt>
                <c:pt idx="11">
                  <c:v>39547.61458269676</c:v>
                </c:pt>
                <c:pt idx="12">
                  <c:v>39547.62499930556</c:v>
                </c:pt>
                <c:pt idx="13">
                  <c:v>39547.63541591432</c:v>
                </c:pt>
                <c:pt idx="14">
                  <c:v>39547.64583252315</c:v>
                </c:pt>
                <c:pt idx="15">
                  <c:v>39547.65624913194</c:v>
                </c:pt>
                <c:pt idx="16">
                  <c:v>39547.66666574073</c:v>
                </c:pt>
                <c:pt idx="17">
                  <c:v>39547.67708234954</c:v>
                </c:pt>
                <c:pt idx="18">
                  <c:v>39547.68749895833</c:v>
                </c:pt>
                <c:pt idx="19">
                  <c:v>39547.69791556709</c:v>
                </c:pt>
                <c:pt idx="20">
                  <c:v>39547.70833217593</c:v>
                </c:pt>
                <c:pt idx="21">
                  <c:v>39547.7187487847</c:v>
                </c:pt>
                <c:pt idx="22">
                  <c:v>39547.7291653935</c:v>
                </c:pt>
                <c:pt idx="23">
                  <c:v>39547.73958200228</c:v>
                </c:pt>
                <c:pt idx="24">
                  <c:v>39547.74999861108</c:v>
                </c:pt>
                <c:pt idx="25">
                  <c:v>39547.76041521991</c:v>
                </c:pt>
                <c:pt idx="26">
                  <c:v>39547.77083182871</c:v>
                </c:pt>
                <c:pt idx="27">
                  <c:v>39547.7812484375</c:v>
                </c:pt>
                <c:pt idx="28">
                  <c:v>39547.79166504626</c:v>
                </c:pt>
                <c:pt idx="29">
                  <c:v>39547.80208165509</c:v>
                </c:pt>
                <c:pt idx="30">
                  <c:v>39547.8124982639</c:v>
                </c:pt>
                <c:pt idx="31">
                  <c:v>39547.82291487268</c:v>
                </c:pt>
                <c:pt idx="32">
                  <c:v>39547.83333148148</c:v>
                </c:pt>
              </c:numCache>
            </c:numRef>
          </c:xVal>
          <c:yVal>
            <c:numRef>
              <c:f>airportJ20_scenarios!$X$11:$X$43</c:f>
              <c:numCache>
                <c:formatCode>0.00E+00</c:formatCode>
                <c:ptCount val="33"/>
                <c:pt idx="0">
                  <c:v>5.385981559999992</c:v>
                </c:pt>
                <c:pt idx="1">
                  <c:v>5.237254619999996</c:v>
                </c:pt>
                <c:pt idx="2">
                  <c:v>5.080572128</c:v>
                </c:pt>
                <c:pt idx="3">
                  <c:v>4.951246738</c:v>
                </c:pt>
                <c:pt idx="4">
                  <c:v>8.087154388</c:v>
                </c:pt>
                <c:pt idx="5">
                  <c:v>7.463471413</c:v>
                </c:pt>
                <c:pt idx="6">
                  <c:v>5.360857009999995</c:v>
                </c:pt>
                <c:pt idx="7">
                  <c:v>3.540768385</c:v>
                </c:pt>
                <c:pt idx="8">
                  <c:v>1.947690964</c:v>
                </c:pt>
                <c:pt idx="9">
                  <c:v>1.585610271</c:v>
                </c:pt>
                <c:pt idx="10">
                  <c:v>2.024774551</c:v>
                </c:pt>
                <c:pt idx="11">
                  <c:v>2.480481148</c:v>
                </c:pt>
                <c:pt idx="12">
                  <c:v>2.944308281</c:v>
                </c:pt>
                <c:pt idx="13">
                  <c:v>4.110488891999996</c:v>
                </c:pt>
                <c:pt idx="14">
                  <c:v>7.256988048999996</c:v>
                </c:pt>
                <c:pt idx="15">
                  <c:v>13.25293446</c:v>
                </c:pt>
                <c:pt idx="16">
                  <c:v>13.67119884</c:v>
                </c:pt>
                <c:pt idx="17">
                  <c:v>18.91579437</c:v>
                </c:pt>
                <c:pt idx="18">
                  <c:v>13.06334877</c:v>
                </c:pt>
                <c:pt idx="19">
                  <c:v>14.28339958</c:v>
                </c:pt>
                <c:pt idx="20">
                  <c:v>13.08044434</c:v>
                </c:pt>
                <c:pt idx="21">
                  <c:v>13.19355011</c:v>
                </c:pt>
                <c:pt idx="22">
                  <c:v>7.603280543999996</c:v>
                </c:pt>
                <c:pt idx="23">
                  <c:v>10.64939499</c:v>
                </c:pt>
                <c:pt idx="24">
                  <c:v>7.013543129</c:v>
                </c:pt>
                <c:pt idx="25">
                  <c:v>11.15709114</c:v>
                </c:pt>
                <c:pt idx="26">
                  <c:v>7.930826664</c:v>
                </c:pt>
                <c:pt idx="27">
                  <c:v>7.624513148999992</c:v>
                </c:pt>
                <c:pt idx="28">
                  <c:v>7.559747219</c:v>
                </c:pt>
                <c:pt idx="29">
                  <c:v>7.2430439</c:v>
                </c:pt>
                <c:pt idx="30">
                  <c:v>6.331105709</c:v>
                </c:pt>
                <c:pt idx="31">
                  <c:v>7.347856521999993</c:v>
                </c:pt>
                <c:pt idx="32">
                  <c:v>6.466665267999996</c:v>
                </c:pt>
              </c:numCache>
            </c:numRef>
          </c:yVal>
          <c:smooth val="0"/>
        </c:ser>
        <c:ser>
          <c:idx val="7"/>
          <c:order val="0"/>
          <c:tx>
            <c:strRef>
              <c:f>airportJ20_scenarios!$N$8</c:f>
              <c:strCache>
                <c:ptCount val="1"/>
                <c:pt idx="0">
                  <c:v>5year-old fuel</c:v>
                </c:pt>
              </c:strCache>
            </c:strRef>
          </c:tx>
          <c:spPr>
            <a:ln>
              <a:solidFill>
                <a:schemeClr val="accent2"/>
              </a:solidFill>
            </a:ln>
          </c:spPr>
          <c:marker>
            <c:symbol val="square"/>
            <c:size val="9"/>
            <c:spPr>
              <a:solidFill>
                <a:schemeClr val="accent2"/>
              </a:solidFill>
              <a:ln>
                <a:solidFill>
                  <a:schemeClr val="accent2"/>
                </a:solidFill>
              </a:ln>
            </c:spPr>
          </c:marker>
          <c:xVal>
            <c:numRef>
              <c:f>airportJ20_scenarios!$F$11:$F$43</c:f>
              <c:numCache>
                <c:formatCode>m/d/yy\ h:mm;@</c:formatCode>
                <c:ptCount val="33"/>
                <c:pt idx="0">
                  <c:v>39547.5</c:v>
                </c:pt>
                <c:pt idx="1">
                  <c:v>39547.51041666666</c:v>
                </c:pt>
                <c:pt idx="2">
                  <c:v>39547.52083321759</c:v>
                </c:pt>
                <c:pt idx="3">
                  <c:v>39547.53124982639</c:v>
                </c:pt>
                <c:pt idx="4">
                  <c:v>39547.54166643519</c:v>
                </c:pt>
                <c:pt idx="5">
                  <c:v>39547.55208304398</c:v>
                </c:pt>
                <c:pt idx="6">
                  <c:v>39547.56249965278</c:v>
                </c:pt>
                <c:pt idx="7">
                  <c:v>39547.57291626158</c:v>
                </c:pt>
                <c:pt idx="8">
                  <c:v>39547.58333287038</c:v>
                </c:pt>
                <c:pt idx="9">
                  <c:v>39547.59374947917</c:v>
                </c:pt>
                <c:pt idx="10">
                  <c:v>39547.60416608796</c:v>
                </c:pt>
                <c:pt idx="11">
                  <c:v>39547.61458269676</c:v>
                </c:pt>
                <c:pt idx="12">
                  <c:v>39547.62499930556</c:v>
                </c:pt>
                <c:pt idx="13">
                  <c:v>39547.63541591432</c:v>
                </c:pt>
                <c:pt idx="14">
                  <c:v>39547.64583252315</c:v>
                </c:pt>
                <c:pt idx="15">
                  <c:v>39547.65624913194</c:v>
                </c:pt>
                <c:pt idx="16">
                  <c:v>39547.66666574073</c:v>
                </c:pt>
                <c:pt idx="17">
                  <c:v>39547.67708234954</c:v>
                </c:pt>
                <c:pt idx="18">
                  <c:v>39547.68749895833</c:v>
                </c:pt>
                <c:pt idx="19">
                  <c:v>39547.69791556709</c:v>
                </c:pt>
                <c:pt idx="20">
                  <c:v>39547.70833217593</c:v>
                </c:pt>
                <c:pt idx="21">
                  <c:v>39547.7187487847</c:v>
                </c:pt>
                <c:pt idx="22">
                  <c:v>39547.7291653935</c:v>
                </c:pt>
                <c:pt idx="23">
                  <c:v>39547.73958200228</c:v>
                </c:pt>
                <c:pt idx="24">
                  <c:v>39547.74999861108</c:v>
                </c:pt>
                <c:pt idx="25">
                  <c:v>39547.76041521991</c:v>
                </c:pt>
                <c:pt idx="26">
                  <c:v>39547.77083182871</c:v>
                </c:pt>
                <c:pt idx="27">
                  <c:v>39547.7812484375</c:v>
                </c:pt>
                <c:pt idx="28">
                  <c:v>39547.79166504626</c:v>
                </c:pt>
                <c:pt idx="29">
                  <c:v>39547.80208165509</c:v>
                </c:pt>
                <c:pt idx="30">
                  <c:v>39547.8124982639</c:v>
                </c:pt>
                <c:pt idx="31">
                  <c:v>39547.82291487268</c:v>
                </c:pt>
                <c:pt idx="32">
                  <c:v>39547.83333148148</c:v>
                </c:pt>
              </c:numCache>
            </c:numRef>
          </c:xVal>
          <c:yVal>
            <c:numRef>
              <c:f>airportJ20_scenarios!$N$11:$N$43</c:f>
              <c:numCache>
                <c:formatCode>0.00E+00</c:formatCode>
                <c:ptCount val="33"/>
                <c:pt idx="0">
                  <c:v>5.385981559999992</c:v>
                </c:pt>
                <c:pt idx="1">
                  <c:v>5.237254619999996</c:v>
                </c:pt>
                <c:pt idx="2">
                  <c:v>5.080572128</c:v>
                </c:pt>
                <c:pt idx="3">
                  <c:v>4.951246738</c:v>
                </c:pt>
                <c:pt idx="4">
                  <c:v>8.767168998999998</c:v>
                </c:pt>
                <c:pt idx="5">
                  <c:v>7.203834533999996</c:v>
                </c:pt>
                <c:pt idx="6">
                  <c:v>4.703871249999996</c:v>
                </c:pt>
                <c:pt idx="7">
                  <c:v>3.595788717</c:v>
                </c:pt>
                <c:pt idx="8">
                  <c:v>2.326206446</c:v>
                </c:pt>
                <c:pt idx="9">
                  <c:v>1.520297527</c:v>
                </c:pt>
                <c:pt idx="10">
                  <c:v>1.673024535</c:v>
                </c:pt>
                <c:pt idx="11">
                  <c:v>2.247188568</c:v>
                </c:pt>
                <c:pt idx="12">
                  <c:v>2.626407385</c:v>
                </c:pt>
                <c:pt idx="13">
                  <c:v>4.910982608999996</c:v>
                </c:pt>
                <c:pt idx="14">
                  <c:v>9.316527367</c:v>
                </c:pt>
                <c:pt idx="15">
                  <c:v>12.79382896</c:v>
                </c:pt>
                <c:pt idx="16">
                  <c:v>19.68174553</c:v>
                </c:pt>
                <c:pt idx="17">
                  <c:v>20.13673592</c:v>
                </c:pt>
                <c:pt idx="18">
                  <c:v>20.48656464</c:v>
                </c:pt>
                <c:pt idx="19">
                  <c:v>20.94554137999997</c:v>
                </c:pt>
                <c:pt idx="20">
                  <c:v>15.70353985</c:v>
                </c:pt>
                <c:pt idx="21">
                  <c:v>13.90113831</c:v>
                </c:pt>
                <c:pt idx="22">
                  <c:v>12.22020054</c:v>
                </c:pt>
                <c:pt idx="23">
                  <c:v>9.677320479999997</c:v>
                </c:pt>
                <c:pt idx="24">
                  <c:v>7.483354567999996</c:v>
                </c:pt>
                <c:pt idx="25">
                  <c:v>11.63472939</c:v>
                </c:pt>
                <c:pt idx="26">
                  <c:v>9.059455872</c:v>
                </c:pt>
                <c:pt idx="27">
                  <c:v>4.263916491999996</c:v>
                </c:pt>
                <c:pt idx="28">
                  <c:v>8.274501801</c:v>
                </c:pt>
                <c:pt idx="29">
                  <c:v>7.933955193</c:v>
                </c:pt>
                <c:pt idx="30">
                  <c:v>6.597166537999993</c:v>
                </c:pt>
                <c:pt idx="31">
                  <c:v>7.672739028999996</c:v>
                </c:pt>
                <c:pt idx="32">
                  <c:v>6.721241474</c:v>
                </c:pt>
              </c:numCache>
            </c:numRef>
          </c:yVal>
          <c:smooth val="0"/>
        </c:ser>
        <c:dLbls>
          <c:showLegendKey val="0"/>
          <c:showVal val="0"/>
          <c:showCatName val="0"/>
          <c:showSerName val="0"/>
          <c:showPercent val="0"/>
          <c:showBubbleSize val="0"/>
        </c:dLbls>
        <c:axId val="2073799880"/>
        <c:axId val="2073395608"/>
      </c:scatterChart>
      <c:valAx>
        <c:axId val="2073799880"/>
        <c:scaling>
          <c:orientation val="minMax"/>
          <c:max val="39547.833333333"/>
          <c:min val="39547.5"/>
        </c:scaling>
        <c:delete val="0"/>
        <c:axPos val="b"/>
        <c:title>
          <c:tx>
            <c:rich>
              <a:bodyPr/>
              <a:lstStyle/>
              <a:p>
                <a:pPr>
                  <a:defRPr/>
                </a:pPr>
                <a:r>
                  <a:rPr lang="en-US"/>
                  <a:t>EDT</a:t>
                </a:r>
              </a:p>
            </c:rich>
          </c:tx>
          <c:layout/>
          <c:overlay val="0"/>
        </c:title>
        <c:numFmt formatCode="h:mm;@" sourceLinked="0"/>
        <c:majorTickMark val="out"/>
        <c:minorTickMark val="none"/>
        <c:tickLblPos val="nextTo"/>
        <c:txPr>
          <a:bodyPr rot="0" vert="horz"/>
          <a:lstStyle/>
          <a:p>
            <a:pPr>
              <a:defRPr/>
            </a:pPr>
            <a:endParaRPr lang="en-US"/>
          </a:p>
        </c:txPr>
        <c:crossAx val="2073395608"/>
        <c:crosses val="autoZero"/>
        <c:crossBetween val="midCat"/>
        <c:majorUnit val="0.083333333334"/>
      </c:valAx>
      <c:valAx>
        <c:axId val="2073395608"/>
        <c:scaling>
          <c:orientation val="minMax"/>
        </c:scaling>
        <c:delete val="0"/>
        <c:axPos val="l"/>
        <c:majorGridlines/>
        <c:title>
          <c:tx>
            <c:rich>
              <a:bodyPr rot="-5400000" vert="horz"/>
              <a:lstStyle/>
              <a:p>
                <a:pPr>
                  <a:defRPr/>
                </a:pPr>
                <a:r>
                  <a:rPr lang="en-US"/>
                  <a:t>PM</a:t>
                </a:r>
                <a:r>
                  <a:rPr lang="en-US" baseline="-25000"/>
                  <a:t>2.5</a:t>
                </a:r>
                <a:r>
                  <a:rPr lang="en-US"/>
                  <a:t> (</a:t>
                </a:r>
                <a:r>
                  <a:rPr lang="en-US">
                    <a:latin typeface="Symbol" pitchFamily="18" charset="2"/>
                  </a:rPr>
                  <a:t>m</a:t>
                </a:r>
                <a:r>
                  <a:rPr lang="en-US"/>
                  <a:t>g/m</a:t>
                </a:r>
                <a:r>
                  <a:rPr lang="en-US" baseline="30000"/>
                  <a:t>3</a:t>
                </a:r>
                <a:r>
                  <a:rPr lang="en-US"/>
                  <a:t>)</a:t>
                </a:r>
              </a:p>
            </c:rich>
          </c:tx>
          <c:layout>
            <c:manualLayout>
              <c:xMode val="edge"/>
              <c:yMode val="edge"/>
              <c:x val="0.0123500187476565"/>
              <c:y val="0.181427081230231"/>
            </c:manualLayout>
          </c:layout>
          <c:overlay val="0"/>
        </c:title>
        <c:numFmt formatCode="General" sourceLinked="0"/>
        <c:majorTickMark val="out"/>
        <c:minorTickMark val="none"/>
        <c:tickLblPos val="nextTo"/>
        <c:txPr>
          <a:bodyPr rot="0" vert="horz"/>
          <a:lstStyle/>
          <a:p>
            <a:pPr>
              <a:defRPr/>
            </a:pPr>
            <a:endParaRPr lang="en-US"/>
          </a:p>
        </c:txPr>
        <c:crossAx val="2073799880"/>
        <c:crosses val="autoZero"/>
        <c:crossBetween val="midCat"/>
      </c:valAx>
    </c:plotArea>
    <c:legend>
      <c:legendPos val="r"/>
      <c:layout>
        <c:manualLayout>
          <c:xMode val="edge"/>
          <c:yMode val="edge"/>
          <c:x val="0.157675478065242"/>
          <c:y val="0.912886201724784"/>
          <c:w val="0.768441539147229"/>
          <c:h val="0.084978342072497"/>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'April908emisv2 12345'!$H$72</c:f>
              <c:strCache>
                <c:ptCount val="1"/>
                <c:pt idx="0">
                  <c:v>2 year-old fuel</c:v>
                </c:pt>
              </c:strCache>
            </c:strRef>
          </c:tx>
          <c:invertIfNegative val="0"/>
          <c:cat>
            <c:strRef>
              <c:f>'April908emisv2 12345'!$I$71:$K$71</c:f>
              <c:strCache>
                <c:ptCount val="3"/>
                <c:pt idx="0">
                  <c:v>Flaming</c:v>
                </c:pt>
                <c:pt idx="1">
                  <c:v>Smoldering</c:v>
                </c:pt>
                <c:pt idx="2">
                  <c:v>Total</c:v>
                </c:pt>
              </c:strCache>
            </c:strRef>
          </c:cat>
          <c:val>
            <c:numRef>
              <c:f>'April908emisv2 12345'!$I$72:$K$72</c:f>
              <c:numCache>
                <c:formatCode>General</c:formatCode>
                <c:ptCount val="3"/>
                <c:pt idx="0">
                  <c:v>704498.0</c:v>
                </c:pt>
                <c:pt idx="1">
                  <c:v>141019.0</c:v>
                </c:pt>
                <c:pt idx="2">
                  <c:v>845517.0</c:v>
                </c:pt>
              </c:numCache>
            </c:numRef>
          </c:val>
        </c:ser>
        <c:ser>
          <c:idx val="1"/>
          <c:order val="1"/>
          <c:tx>
            <c:strRef>
              <c:f>'April908emisv2 12345'!$H$73</c:f>
              <c:strCache>
                <c:ptCount val="1"/>
                <c:pt idx="0">
                  <c:v>5 year-old fuel</c:v>
                </c:pt>
              </c:strCache>
            </c:strRef>
          </c:tx>
          <c:invertIfNegative val="0"/>
          <c:cat>
            <c:strRef>
              <c:f>'April908emisv2 12345'!$I$71:$K$71</c:f>
              <c:strCache>
                <c:ptCount val="3"/>
                <c:pt idx="0">
                  <c:v>Flaming</c:v>
                </c:pt>
                <c:pt idx="1">
                  <c:v>Smoldering</c:v>
                </c:pt>
                <c:pt idx="2">
                  <c:v>Total</c:v>
                </c:pt>
              </c:strCache>
            </c:strRef>
          </c:cat>
          <c:val>
            <c:numRef>
              <c:f>'April908emisv2 12345'!$I$73:$K$73</c:f>
              <c:numCache>
                <c:formatCode>General</c:formatCode>
                <c:ptCount val="3"/>
                <c:pt idx="0">
                  <c:v>983960.0</c:v>
                </c:pt>
                <c:pt idx="1">
                  <c:v>201358.0</c:v>
                </c:pt>
                <c:pt idx="2">
                  <c:v>1.185318E6</c:v>
                </c:pt>
              </c:numCache>
            </c:numRef>
          </c:val>
        </c:ser>
        <c:dLbls>
          <c:showLegendKey val="0"/>
          <c:showVal val="0"/>
          <c:showCatName val="0"/>
          <c:showSerName val="0"/>
          <c:showPercent val="0"/>
          <c:showBubbleSize val="0"/>
        </c:dLbls>
        <c:gapWidth val="150"/>
        <c:axId val="-2108621624"/>
        <c:axId val="-2108618648"/>
      </c:barChart>
      <c:catAx>
        <c:axId val="-2108621624"/>
        <c:scaling>
          <c:orientation val="minMax"/>
        </c:scaling>
        <c:delete val="0"/>
        <c:axPos val="b"/>
        <c:majorTickMark val="out"/>
        <c:minorTickMark val="none"/>
        <c:tickLblPos val="nextTo"/>
        <c:crossAx val="-2108618648"/>
        <c:crosses val="autoZero"/>
        <c:auto val="1"/>
        <c:lblAlgn val="ctr"/>
        <c:lblOffset val="100"/>
        <c:noMultiLvlLbl val="0"/>
      </c:catAx>
      <c:valAx>
        <c:axId val="-2108618648"/>
        <c:scaling>
          <c:orientation val="minMax"/>
        </c:scaling>
        <c:delete val="0"/>
        <c:axPos val="l"/>
        <c:majorGridlines/>
        <c:title>
          <c:tx>
            <c:rich>
              <a:bodyPr rot="-5400000" vert="horz"/>
              <a:lstStyle/>
              <a:p>
                <a:pPr>
                  <a:defRPr/>
                </a:pPr>
                <a:r>
                  <a:rPr lang="en-US"/>
                  <a:t>Fuel Consumption (kg)</a:t>
                </a:r>
              </a:p>
            </c:rich>
          </c:tx>
          <c:layout>
            <c:manualLayout>
              <c:xMode val="edge"/>
              <c:yMode val="edge"/>
              <c:x val="0.0"/>
              <c:y val="0.0835627491008069"/>
            </c:manualLayout>
          </c:layout>
          <c:overlay val="0"/>
        </c:title>
        <c:numFmt formatCode="0.E+00" sourceLinked="0"/>
        <c:majorTickMark val="out"/>
        <c:minorTickMark val="none"/>
        <c:tickLblPos val="nextTo"/>
        <c:crossAx val="-2108621624"/>
        <c:crosses val="autoZero"/>
        <c:crossBetween val="between"/>
      </c:valAx>
    </c:plotArea>
    <c:legend>
      <c:legendPos val="r"/>
      <c:layout/>
      <c:overlay val="0"/>
    </c:legend>
    <c:plotVisOnly val="1"/>
    <c:dispBlanksAs val="gap"/>
    <c:showDLblsOverMax val="0"/>
  </c:chart>
  <c:spPr>
    <a:ln>
      <a:noFill/>
    </a:ln>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87143431029366"/>
          <c:y val="0.0448103396874945"/>
          <c:w val="0.73697524989999"/>
          <c:h val="0.693523105012893"/>
        </c:manualLayout>
      </c:layout>
      <c:scatterChart>
        <c:scatterStyle val="lineMarker"/>
        <c:varyColors val="0"/>
        <c:ser>
          <c:idx val="7"/>
          <c:order val="0"/>
          <c:tx>
            <c:strRef>
              <c:f>airportJ20_scenarios!$T$8</c:f>
              <c:strCache>
                <c:ptCount val="1"/>
                <c:pt idx="0">
                  <c:v>winter</c:v>
                </c:pt>
              </c:strCache>
            </c:strRef>
          </c:tx>
          <c:spPr>
            <a:ln>
              <a:solidFill>
                <a:schemeClr val="accent2"/>
              </a:solidFill>
            </a:ln>
          </c:spPr>
          <c:marker>
            <c:symbol val="circle"/>
            <c:size val="9"/>
            <c:spPr>
              <a:solidFill>
                <a:schemeClr val="accent2"/>
              </a:solidFill>
              <a:ln>
                <a:solidFill>
                  <a:schemeClr val="accent2"/>
                </a:solidFill>
              </a:ln>
            </c:spPr>
          </c:marker>
          <c:xVal>
            <c:numRef>
              <c:f>airportJ20_scenarios!$Y$13:$Y$43</c:f>
              <c:numCache>
                <c:formatCode>h:mm</c:formatCode>
                <c:ptCount val="31"/>
                <c:pt idx="0">
                  <c:v>0.0</c:v>
                </c:pt>
                <c:pt idx="1">
                  <c:v>0.0104166666666667</c:v>
                </c:pt>
                <c:pt idx="2">
                  <c:v>0.0208333333333333</c:v>
                </c:pt>
                <c:pt idx="3">
                  <c:v>0.03125</c:v>
                </c:pt>
                <c:pt idx="4">
                  <c:v>0.0416666666666667</c:v>
                </c:pt>
                <c:pt idx="5">
                  <c:v>0.0520833333333333</c:v>
                </c:pt>
                <c:pt idx="6">
                  <c:v>0.0625</c:v>
                </c:pt>
                <c:pt idx="7">
                  <c:v>0.0729166666666667</c:v>
                </c:pt>
                <c:pt idx="8">
                  <c:v>0.0833333333333333</c:v>
                </c:pt>
                <c:pt idx="9">
                  <c:v>0.09375</c:v>
                </c:pt>
                <c:pt idx="10">
                  <c:v>0.104166666666667</c:v>
                </c:pt>
                <c:pt idx="11">
                  <c:v>0.114583333333333</c:v>
                </c:pt>
                <c:pt idx="12">
                  <c:v>0.125</c:v>
                </c:pt>
                <c:pt idx="13">
                  <c:v>0.135416666666667</c:v>
                </c:pt>
                <c:pt idx="14">
                  <c:v>0.145833333333333</c:v>
                </c:pt>
                <c:pt idx="15">
                  <c:v>0.15625</c:v>
                </c:pt>
                <c:pt idx="16">
                  <c:v>0.166666666666667</c:v>
                </c:pt>
                <c:pt idx="17">
                  <c:v>0.177083333333333</c:v>
                </c:pt>
                <c:pt idx="18">
                  <c:v>0.1875</c:v>
                </c:pt>
                <c:pt idx="19">
                  <c:v>0.197916666666667</c:v>
                </c:pt>
                <c:pt idx="20">
                  <c:v>0.208333333333333</c:v>
                </c:pt>
                <c:pt idx="21">
                  <c:v>0.21875</c:v>
                </c:pt>
                <c:pt idx="22">
                  <c:v>0.229166666666667</c:v>
                </c:pt>
                <c:pt idx="23">
                  <c:v>0.239583333333333</c:v>
                </c:pt>
                <c:pt idx="24">
                  <c:v>0.25</c:v>
                </c:pt>
                <c:pt idx="25">
                  <c:v>0.260416666666667</c:v>
                </c:pt>
                <c:pt idx="26">
                  <c:v>0.270833333333333</c:v>
                </c:pt>
                <c:pt idx="27">
                  <c:v>0.28125</c:v>
                </c:pt>
                <c:pt idx="28">
                  <c:v>0.291666666666667</c:v>
                </c:pt>
                <c:pt idx="29">
                  <c:v>0.302083333333333</c:v>
                </c:pt>
                <c:pt idx="30">
                  <c:v>0.3125</c:v>
                </c:pt>
              </c:numCache>
            </c:numRef>
          </c:xVal>
          <c:yVal>
            <c:numRef>
              <c:f>airportJ20_scenarios!$T$13:$T$43</c:f>
              <c:numCache>
                <c:formatCode>0.00E+00</c:formatCode>
                <c:ptCount val="31"/>
                <c:pt idx="0">
                  <c:v>4.522712707999996</c:v>
                </c:pt>
                <c:pt idx="1">
                  <c:v>4.361766815</c:v>
                </c:pt>
                <c:pt idx="2">
                  <c:v>4.159865378999996</c:v>
                </c:pt>
                <c:pt idx="3">
                  <c:v>3.932479381999999</c:v>
                </c:pt>
                <c:pt idx="4">
                  <c:v>3.746774435</c:v>
                </c:pt>
                <c:pt idx="5">
                  <c:v>3.613100767</c:v>
                </c:pt>
                <c:pt idx="6">
                  <c:v>5.686432837999994</c:v>
                </c:pt>
                <c:pt idx="7">
                  <c:v>2.229513407</c:v>
                </c:pt>
                <c:pt idx="8">
                  <c:v>0.4297185838</c:v>
                </c:pt>
                <c:pt idx="9">
                  <c:v>12.08915234</c:v>
                </c:pt>
                <c:pt idx="10">
                  <c:v>17.98607826</c:v>
                </c:pt>
                <c:pt idx="11">
                  <c:v>20.4260273</c:v>
                </c:pt>
                <c:pt idx="12">
                  <c:v>17.94322585999998</c:v>
                </c:pt>
                <c:pt idx="13">
                  <c:v>17.77320099</c:v>
                </c:pt>
                <c:pt idx="14">
                  <c:v>24.02228927999996</c:v>
                </c:pt>
                <c:pt idx="15">
                  <c:v>22.52350998</c:v>
                </c:pt>
                <c:pt idx="16">
                  <c:v>19.77987480000001</c:v>
                </c:pt>
                <c:pt idx="17">
                  <c:v>17.46446990999998</c:v>
                </c:pt>
                <c:pt idx="18">
                  <c:v>17.23113632</c:v>
                </c:pt>
                <c:pt idx="19">
                  <c:v>6.067982673999992</c:v>
                </c:pt>
                <c:pt idx="20">
                  <c:v>27.54375648</c:v>
                </c:pt>
                <c:pt idx="21">
                  <c:v>8.87939167</c:v>
                </c:pt>
                <c:pt idx="22">
                  <c:v>8.651562691</c:v>
                </c:pt>
                <c:pt idx="23">
                  <c:v>5.878200531</c:v>
                </c:pt>
                <c:pt idx="24">
                  <c:v>9.595002174</c:v>
                </c:pt>
                <c:pt idx="25">
                  <c:v>13.33031845</c:v>
                </c:pt>
                <c:pt idx="26">
                  <c:v>8.296998023999998</c:v>
                </c:pt>
                <c:pt idx="27">
                  <c:v>8.227599144</c:v>
                </c:pt>
                <c:pt idx="28">
                  <c:v>8.101045609</c:v>
                </c:pt>
                <c:pt idx="29">
                  <c:v>8.101045609</c:v>
                </c:pt>
                <c:pt idx="30">
                  <c:v>6.845123767999996</c:v>
                </c:pt>
              </c:numCache>
            </c:numRef>
          </c:yVal>
          <c:smooth val="0"/>
        </c:ser>
        <c:ser>
          <c:idx val="0"/>
          <c:order val="1"/>
          <c:tx>
            <c:strRef>
              <c:f>airportJ20_scenarios!$K$7</c:f>
              <c:strCache>
                <c:ptCount val="1"/>
                <c:pt idx="0">
                  <c:v>spring</c:v>
                </c:pt>
              </c:strCache>
            </c:strRef>
          </c:tx>
          <c:spPr>
            <a:ln>
              <a:solidFill>
                <a:schemeClr val="accent1"/>
              </a:solidFill>
            </a:ln>
          </c:spPr>
          <c:marker>
            <c:symbol val="square"/>
            <c:size val="9"/>
            <c:spPr>
              <a:solidFill>
                <a:schemeClr val="accent1"/>
              </a:solidFill>
            </c:spPr>
          </c:marker>
          <c:xVal>
            <c:numRef>
              <c:f>airportJ20_scenarios!$Y$13:$Y$43</c:f>
              <c:numCache>
                <c:formatCode>h:mm</c:formatCode>
                <c:ptCount val="31"/>
                <c:pt idx="0">
                  <c:v>0.0</c:v>
                </c:pt>
                <c:pt idx="1">
                  <c:v>0.0104166666666667</c:v>
                </c:pt>
                <c:pt idx="2">
                  <c:v>0.0208333333333333</c:v>
                </c:pt>
                <c:pt idx="3">
                  <c:v>0.03125</c:v>
                </c:pt>
                <c:pt idx="4">
                  <c:v>0.0416666666666667</c:v>
                </c:pt>
                <c:pt idx="5">
                  <c:v>0.0520833333333333</c:v>
                </c:pt>
                <c:pt idx="6">
                  <c:v>0.0625</c:v>
                </c:pt>
                <c:pt idx="7">
                  <c:v>0.0729166666666667</c:v>
                </c:pt>
                <c:pt idx="8">
                  <c:v>0.0833333333333333</c:v>
                </c:pt>
                <c:pt idx="9">
                  <c:v>0.09375</c:v>
                </c:pt>
                <c:pt idx="10">
                  <c:v>0.104166666666667</c:v>
                </c:pt>
                <c:pt idx="11">
                  <c:v>0.114583333333333</c:v>
                </c:pt>
                <c:pt idx="12">
                  <c:v>0.125</c:v>
                </c:pt>
                <c:pt idx="13">
                  <c:v>0.135416666666667</c:v>
                </c:pt>
                <c:pt idx="14">
                  <c:v>0.145833333333333</c:v>
                </c:pt>
                <c:pt idx="15">
                  <c:v>0.15625</c:v>
                </c:pt>
                <c:pt idx="16">
                  <c:v>0.166666666666667</c:v>
                </c:pt>
                <c:pt idx="17">
                  <c:v>0.177083333333333</c:v>
                </c:pt>
                <c:pt idx="18">
                  <c:v>0.1875</c:v>
                </c:pt>
                <c:pt idx="19">
                  <c:v>0.197916666666667</c:v>
                </c:pt>
                <c:pt idx="20">
                  <c:v>0.208333333333333</c:v>
                </c:pt>
                <c:pt idx="21">
                  <c:v>0.21875</c:v>
                </c:pt>
                <c:pt idx="22">
                  <c:v>0.229166666666667</c:v>
                </c:pt>
                <c:pt idx="23">
                  <c:v>0.239583333333333</c:v>
                </c:pt>
                <c:pt idx="24">
                  <c:v>0.25</c:v>
                </c:pt>
                <c:pt idx="25">
                  <c:v>0.260416666666667</c:v>
                </c:pt>
                <c:pt idx="26">
                  <c:v>0.270833333333333</c:v>
                </c:pt>
                <c:pt idx="27">
                  <c:v>0.28125</c:v>
                </c:pt>
                <c:pt idx="28">
                  <c:v>0.291666666666667</c:v>
                </c:pt>
                <c:pt idx="29">
                  <c:v>0.302083333333333</c:v>
                </c:pt>
                <c:pt idx="30">
                  <c:v>0.3125</c:v>
                </c:pt>
              </c:numCache>
            </c:numRef>
          </c:xVal>
          <c:yVal>
            <c:numRef>
              <c:f>airportJ20_scenarios!$K$13:$K$43</c:f>
              <c:numCache>
                <c:formatCode>0.00E+00</c:formatCode>
                <c:ptCount val="31"/>
                <c:pt idx="0">
                  <c:v>5.080075740999996</c:v>
                </c:pt>
                <c:pt idx="1">
                  <c:v>4.951636791</c:v>
                </c:pt>
                <c:pt idx="2">
                  <c:v>7.880061626</c:v>
                </c:pt>
                <c:pt idx="3">
                  <c:v>5.961016654999996</c:v>
                </c:pt>
                <c:pt idx="4">
                  <c:v>5.551816939999995</c:v>
                </c:pt>
                <c:pt idx="5">
                  <c:v>3.929967642</c:v>
                </c:pt>
                <c:pt idx="6">
                  <c:v>2.064215422</c:v>
                </c:pt>
                <c:pt idx="7">
                  <c:v>1.621606112</c:v>
                </c:pt>
                <c:pt idx="8">
                  <c:v>1.934211254</c:v>
                </c:pt>
                <c:pt idx="9">
                  <c:v>2.518540144</c:v>
                </c:pt>
                <c:pt idx="10">
                  <c:v>2.797223091</c:v>
                </c:pt>
                <c:pt idx="11">
                  <c:v>4.464872359999996</c:v>
                </c:pt>
                <c:pt idx="12">
                  <c:v>8.491648674</c:v>
                </c:pt>
                <c:pt idx="13">
                  <c:v>12.98137665</c:v>
                </c:pt>
                <c:pt idx="14">
                  <c:v>18.50291634</c:v>
                </c:pt>
                <c:pt idx="15">
                  <c:v>18.28549576</c:v>
                </c:pt>
                <c:pt idx="16">
                  <c:v>20.09170914</c:v>
                </c:pt>
                <c:pt idx="17">
                  <c:v>18.45198441</c:v>
                </c:pt>
                <c:pt idx="18">
                  <c:v>15.39095497</c:v>
                </c:pt>
                <c:pt idx="19">
                  <c:v>14.44862938</c:v>
                </c:pt>
                <c:pt idx="20">
                  <c:v>11.17012882</c:v>
                </c:pt>
                <c:pt idx="21">
                  <c:v>10.43046856</c:v>
                </c:pt>
                <c:pt idx="22">
                  <c:v>12.93449783</c:v>
                </c:pt>
                <c:pt idx="23">
                  <c:v>10.85690022</c:v>
                </c:pt>
                <c:pt idx="24">
                  <c:v>6.235574722</c:v>
                </c:pt>
                <c:pt idx="25">
                  <c:v>8.322598457</c:v>
                </c:pt>
                <c:pt idx="26">
                  <c:v>5.698364735</c:v>
                </c:pt>
                <c:pt idx="27">
                  <c:v>6.467989921999995</c:v>
                </c:pt>
                <c:pt idx="28">
                  <c:v>7.802843094</c:v>
                </c:pt>
                <c:pt idx="29">
                  <c:v>6.942681313</c:v>
                </c:pt>
                <c:pt idx="30">
                  <c:v>6.241999149</c:v>
                </c:pt>
              </c:numCache>
            </c:numRef>
          </c:yVal>
          <c:smooth val="0"/>
        </c:ser>
        <c:dLbls>
          <c:showLegendKey val="0"/>
          <c:showVal val="0"/>
          <c:showCatName val="0"/>
          <c:showSerName val="0"/>
          <c:showPercent val="0"/>
          <c:showBubbleSize val="0"/>
        </c:dLbls>
        <c:axId val="-2102171944"/>
        <c:axId val="2108927656"/>
      </c:scatterChart>
      <c:valAx>
        <c:axId val="-2102171944"/>
        <c:scaling>
          <c:orientation val="minMax"/>
        </c:scaling>
        <c:delete val="0"/>
        <c:axPos val="b"/>
        <c:numFmt formatCode="h:mm;@" sourceLinked="0"/>
        <c:majorTickMark val="out"/>
        <c:minorTickMark val="none"/>
        <c:tickLblPos val="nextTo"/>
        <c:txPr>
          <a:bodyPr rot="0" vert="horz"/>
          <a:lstStyle/>
          <a:p>
            <a:pPr>
              <a:defRPr/>
            </a:pPr>
            <a:endParaRPr lang="en-US"/>
          </a:p>
        </c:txPr>
        <c:crossAx val="2108927656"/>
        <c:crosses val="autoZero"/>
        <c:crossBetween val="midCat"/>
        <c:majorUnit val="0.083333333333"/>
      </c:valAx>
      <c:valAx>
        <c:axId val="2108927656"/>
        <c:scaling>
          <c:orientation val="minMax"/>
        </c:scaling>
        <c:delete val="0"/>
        <c:axPos val="l"/>
        <c:majorGridlines/>
        <c:title>
          <c:tx>
            <c:rich>
              <a:bodyPr rot="-5400000" vert="horz"/>
              <a:lstStyle/>
              <a:p>
                <a:pPr>
                  <a:defRPr/>
                </a:pPr>
                <a:r>
                  <a:rPr lang="en-US"/>
                  <a:t>PM</a:t>
                </a:r>
                <a:r>
                  <a:rPr lang="en-US" baseline="-25000"/>
                  <a:t>2.5</a:t>
                </a:r>
                <a:r>
                  <a:rPr lang="en-US"/>
                  <a:t> (</a:t>
                </a:r>
                <a:r>
                  <a:rPr lang="en-US">
                    <a:latin typeface="Symbol" pitchFamily="18" charset="2"/>
                  </a:rPr>
                  <a:t>m</a:t>
                </a:r>
                <a:r>
                  <a:rPr lang="en-US"/>
                  <a:t>g/m</a:t>
                </a:r>
                <a:r>
                  <a:rPr lang="en-US" baseline="30000"/>
                  <a:t>3</a:t>
                </a:r>
                <a:r>
                  <a:rPr lang="en-US"/>
                  <a:t>)</a:t>
                </a:r>
              </a:p>
            </c:rich>
          </c:tx>
          <c:layout>
            <c:manualLayout>
              <c:xMode val="edge"/>
              <c:yMode val="edge"/>
              <c:x val="0.000156684928679526"/>
              <c:y val="0.220618078228026"/>
            </c:manualLayout>
          </c:layout>
          <c:overlay val="0"/>
        </c:title>
        <c:numFmt formatCode="General" sourceLinked="0"/>
        <c:majorTickMark val="out"/>
        <c:minorTickMark val="none"/>
        <c:tickLblPos val="nextTo"/>
        <c:txPr>
          <a:bodyPr rot="0" vert="horz"/>
          <a:lstStyle/>
          <a:p>
            <a:pPr>
              <a:defRPr/>
            </a:pPr>
            <a:endParaRPr lang="en-US"/>
          </a:p>
        </c:txPr>
        <c:crossAx val="-2102171944"/>
        <c:crosses val="autoZero"/>
        <c:crossBetween val="midCat"/>
      </c:valAx>
    </c:plotArea>
    <c:legend>
      <c:legendPos val="r"/>
      <c:layout>
        <c:manualLayout>
          <c:xMode val="edge"/>
          <c:yMode val="edge"/>
          <c:x val="0.102913520887076"/>
          <c:y val="0.912886203812497"/>
          <c:w val="0.768441539147229"/>
          <c:h val="0.084978342072497"/>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'April908emisv2 12345'!$H$36</c:f>
              <c:strCache>
                <c:ptCount val="1"/>
                <c:pt idx="0">
                  <c:v>Spring</c:v>
                </c:pt>
              </c:strCache>
            </c:strRef>
          </c:tx>
          <c:invertIfNegative val="0"/>
          <c:cat>
            <c:strRef>
              <c:f>'April908emisv2 12345'!$I$71:$K$71</c:f>
              <c:strCache>
                <c:ptCount val="3"/>
                <c:pt idx="0">
                  <c:v>Flaming</c:v>
                </c:pt>
                <c:pt idx="1">
                  <c:v>Smoldering</c:v>
                </c:pt>
                <c:pt idx="2">
                  <c:v>Total</c:v>
                </c:pt>
              </c:strCache>
            </c:strRef>
          </c:cat>
          <c:val>
            <c:numRef>
              <c:f>'April908emisv2 12345'!$I$36:$K$36</c:f>
              <c:numCache>
                <c:formatCode>General</c:formatCode>
                <c:ptCount val="3"/>
                <c:pt idx="0">
                  <c:v>949350.0</c:v>
                </c:pt>
                <c:pt idx="1">
                  <c:v>192710.0</c:v>
                </c:pt>
                <c:pt idx="2">
                  <c:v>1.142059E6</c:v>
                </c:pt>
              </c:numCache>
            </c:numRef>
          </c:val>
        </c:ser>
        <c:ser>
          <c:idx val="1"/>
          <c:order val="1"/>
          <c:tx>
            <c:strRef>
              <c:f>'April908emisv2 12345'!$H$35</c:f>
              <c:strCache>
                <c:ptCount val="1"/>
                <c:pt idx="0">
                  <c:v>winter</c:v>
                </c:pt>
              </c:strCache>
            </c:strRef>
          </c:tx>
          <c:invertIfNegative val="0"/>
          <c:cat>
            <c:strRef>
              <c:f>'April908emisv2 12345'!$I$71:$K$71</c:f>
              <c:strCache>
                <c:ptCount val="3"/>
                <c:pt idx="0">
                  <c:v>Flaming</c:v>
                </c:pt>
                <c:pt idx="1">
                  <c:v>Smoldering</c:v>
                </c:pt>
                <c:pt idx="2">
                  <c:v>Total</c:v>
                </c:pt>
              </c:strCache>
            </c:strRef>
          </c:cat>
          <c:val>
            <c:numRef>
              <c:f>'April908emisv2 12345'!$I$35:$K$35</c:f>
              <c:numCache>
                <c:formatCode>General</c:formatCode>
                <c:ptCount val="3"/>
                <c:pt idx="0">
                  <c:v>949350.0</c:v>
                </c:pt>
                <c:pt idx="1">
                  <c:v>652448.0</c:v>
                </c:pt>
                <c:pt idx="2">
                  <c:v>1.601798E6</c:v>
                </c:pt>
              </c:numCache>
            </c:numRef>
          </c:val>
        </c:ser>
        <c:dLbls>
          <c:showLegendKey val="0"/>
          <c:showVal val="0"/>
          <c:showCatName val="0"/>
          <c:showSerName val="0"/>
          <c:showPercent val="0"/>
          <c:showBubbleSize val="0"/>
        </c:dLbls>
        <c:gapWidth val="150"/>
        <c:axId val="2073893816"/>
        <c:axId val="2073897000"/>
      </c:barChart>
      <c:catAx>
        <c:axId val="2073893816"/>
        <c:scaling>
          <c:orientation val="minMax"/>
        </c:scaling>
        <c:delete val="0"/>
        <c:axPos val="b"/>
        <c:majorTickMark val="out"/>
        <c:minorTickMark val="none"/>
        <c:tickLblPos val="nextTo"/>
        <c:crossAx val="2073897000"/>
        <c:crosses val="autoZero"/>
        <c:auto val="1"/>
        <c:lblAlgn val="ctr"/>
        <c:lblOffset val="100"/>
        <c:noMultiLvlLbl val="0"/>
      </c:catAx>
      <c:valAx>
        <c:axId val="2073897000"/>
        <c:scaling>
          <c:orientation val="minMax"/>
        </c:scaling>
        <c:delete val="0"/>
        <c:axPos val="l"/>
        <c:majorGridlines/>
        <c:title>
          <c:tx>
            <c:rich>
              <a:bodyPr rot="-5400000" vert="horz"/>
              <a:lstStyle/>
              <a:p>
                <a:pPr>
                  <a:defRPr/>
                </a:pPr>
                <a:r>
                  <a:rPr lang="en-US"/>
                  <a:t>Fuel Consumption (kg)</a:t>
                </a:r>
              </a:p>
            </c:rich>
          </c:tx>
          <c:layout>
            <c:manualLayout>
              <c:xMode val="edge"/>
              <c:yMode val="edge"/>
              <c:x val="0.0222222963654967"/>
              <c:y val="0.1120098012224"/>
            </c:manualLayout>
          </c:layout>
          <c:overlay val="0"/>
        </c:title>
        <c:numFmt formatCode="0.E+00" sourceLinked="0"/>
        <c:majorTickMark val="out"/>
        <c:minorTickMark val="none"/>
        <c:tickLblPos val="nextTo"/>
        <c:crossAx val="2073893816"/>
        <c:crosses val="autoZero"/>
        <c:crossBetween val="between"/>
      </c:valAx>
    </c:plotArea>
    <c:legend>
      <c:legendPos val="r"/>
      <c:layout/>
      <c:overlay val="0"/>
    </c:legend>
    <c:plotVisOnly val="1"/>
    <c:dispBlanksAs val="gap"/>
    <c:showDLblsOverMax val="0"/>
  </c:chart>
  <c:spPr>
    <a:ln>
      <a:noFill/>
    </a:ln>
  </c:spPr>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84123495079367"/>
          <c:y val="0.0448101914090007"/>
          <c:w val="0.75526736022242"/>
          <c:h val="0.667065033537474"/>
        </c:manualLayout>
      </c:layout>
      <c:scatterChart>
        <c:scatterStyle val="lineMarker"/>
        <c:varyColors val="0"/>
        <c:ser>
          <c:idx val="7"/>
          <c:order val="0"/>
          <c:tx>
            <c:strRef>
              <c:f>airportJ20_scenarios!$W$8</c:f>
              <c:strCache>
                <c:ptCount val="1"/>
                <c:pt idx="0">
                  <c:v>morning</c:v>
                </c:pt>
              </c:strCache>
            </c:strRef>
          </c:tx>
          <c:spPr>
            <a:ln>
              <a:solidFill>
                <a:schemeClr val="accent2"/>
              </a:solidFill>
            </a:ln>
          </c:spPr>
          <c:marker>
            <c:symbol val="circle"/>
            <c:size val="9"/>
            <c:spPr>
              <a:solidFill>
                <a:schemeClr val="accent2"/>
              </a:solidFill>
              <a:ln>
                <a:solidFill>
                  <a:schemeClr val="accent2"/>
                </a:solidFill>
              </a:ln>
            </c:spPr>
          </c:marker>
          <c:xVal>
            <c:numRef>
              <c:f>airportJ20_scenarios!$Y$13:$Y$43</c:f>
              <c:numCache>
                <c:formatCode>h:mm</c:formatCode>
                <c:ptCount val="31"/>
                <c:pt idx="0">
                  <c:v>0.0</c:v>
                </c:pt>
                <c:pt idx="1">
                  <c:v>0.0104166666666667</c:v>
                </c:pt>
                <c:pt idx="2">
                  <c:v>0.0208333333333333</c:v>
                </c:pt>
                <c:pt idx="3">
                  <c:v>0.03125</c:v>
                </c:pt>
                <c:pt idx="4">
                  <c:v>0.0416666666666667</c:v>
                </c:pt>
                <c:pt idx="5">
                  <c:v>0.0520833333333333</c:v>
                </c:pt>
                <c:pt idx="6">
                  <c:v>0.0625</c:v>
                </c:pt>
                <c:pt idx="7">
                  <c:v>0.0729166666666667</c:v>
                </c:pt>
                <c:pt idx="8">
                  <c:v>0.0833333333333333</c:v>
                </c:pt>
                <c:pt idx="9">
                  <c:v>0.09375</c:v>
                </c:pt>
                <c:pt idx="10">
                  <c:v>0.104166666666667</c:v>
                </c:pt>
                <c:pt idx="11">
                  <c:v>0.114583333333333</c:v>
                </c:pt>
                <c:pt idx="12">
                  <c:v>0.125</c:v>
                </c:pt>
                <c:pt idx="13">
                  <c:v>0.135416666666667</c:v>
                </c:pt>
                <c:pt idx="14">
                  <c:v>0.145833333333333</c:v>
                </c:pt>
                <c:pt idx="15">
                  <c:v>0.15625</c:v>
                </c:pt>
                <c:pt idx="16">
                  <c:v>0.166666666666667</c:v>
                </c:pt>
                <c:pt idx="17">
                  <c:v>0.177083333333333</c:v>
                </c:pt>
                <c:pt idx="18">
                  <c:v>0.1875</c:v>
                </c:pt>
                <c:pt idx="19">
                  <c:v>0.197916666666667</c:v>
                </c:pt>
                <c:pt idx="20">
                  <c:v>0.208333333333333</c:v>
                </c:pt>
                <c:pt idx="21">
                  <c:v>0.21875</c:v>
                </c:pt>
                <c:pt idx="22">
                  <c:v>0.229166666666667</c:v>
                </c:pt>
                <c:pt idx="23">
                  <c:v>0.239583333333333</c:v>
                </c:pt>
                <c:pt idx="24">
                  <c:v>0.25</c:v>
                </c:pt>
                <c:pt idx="25">
                  <c:v>0.260416666666667</c:v>
                </c:pt>
                <c:pt idx="26">
                  <c:v>0.270833333333333</c:v>
                </c:pt>
                <c:pt idx="27">
                  <c:v>0.28125</c:v>
                </c:pt>
                <c:pt idx="28">
                  <c:v>0.291666666666667</c:v>
                </c:pt>
                <c:pt idx="29">
                  <c:v>0.302083333333333</c:v>
                </c:pt>
                <c:pt idx="30">
                  <c:v>0.3125</c:v>
                </c:pt>
              </c:numCache>
            </c:numRef>
          </c:xVal>
          <c:yVal>
            <c:numRef>
              <c:f>airportJ20_scenarios!$W$13:$W$43</c:f>
              <c:numCache>
                <c:formatCode>0.00E+00</c:formatCode>
                <c:ptCount val="31"/>
                <c:pt idx="0">
                  <c:v>5.681054115</c:v>
                </c:pt>
                <c:pt idx="1">
                  <c:v>5.374207973</c:v>
                </c:pt>
                <c:pt idx="2">
                  <c:v>8.719156265</c:v>
                </c:pt>
                <c:pt idx="3">
                  <c:v>10.55452442</c:v>
                </c:pt>
                <c:pt idx="4">
                  <c:v>6.569775581</c:v>
                </c:pt>
                <c:pt idx="5">
                  <c:v>2.575552702</c:v>
                </c:pt>
                <c:pt idx="6">
                  <c:v>1.042995334</c:v>
                </c:pt>
                <c:pt idx="7">
                  <c:v>0.6213862896</c:v>
                </c:pt>
                <c:pt idx="8">
                  <c:v>1.780676961</c:v>
                </c:pt>
                <c:pt idx="9">
                  <c:v>11.80581284</c:v>
                </c:pt>
                <c:pt idx="10">
                  <c:v>25.50609016</c:v>
                </c:pt>
                <c:pt idx="11">
                  <c:v>25.38349915</c:v>
                </c:pt>
                <c:pt idx="12">
                  <c:v>25.06608963</c:v>
                </c:pt>
                <c:pt idx="13">
                  <c:v>27.24282646</c:v>
                </c:pt>
                <c:pt idx="14">
                  <c:v>26.02741623</c:v>
                </c:pt>
                <c:pt idx="15">
                  <c:v>26.00782967</c:v>
                </c:pt>
                <c:pt idx="16">
                  <c:v>17.58974456999999</c:v>
                </c:pt>
                <c:pt idx="17">
                  <c:v>12.03112602</c:v>
                </c:pt>
                <c:pt idx="18">
                  <c:v>15.68698502</c:v>
                </c:pt>
                <c:pt idx="19">
                  <c:v>10.89783859</c:v>
                </c:pt>
                <c:pt idx="20">
                  <c:v>9.609791756</c:v>
                </c:pt>
                <c:pt idx="21">
                  <c:v>4.256980895999999</c:v>
                </c:pt>
                <c:pt idx="22">
                  <c:v>3.916813373999999</c:v>
                </c:pt>
                <c:pt idx="23">
                  <c:v>4.772472382</c:v>
                </c:pt>
                <c:pt idx="24">
                  <c:v>5.31069088</c:v>
                </c:pt>
                <c:pt idx="25">
                  <c:v>4.679766178</c:v>
                </c:pt>
                <c:pt idx="26">
                  <c:v>3.405167818</c:v>
                </c:pt>
                <c:pt idx="27">
                  <c:v>2.808283091</c:v>
                </c:pt>
                <c:pt idx="28">
                  <c:v>4.485283852</c:v>
                </c:pt>
                <c:pt idx="29">
                  <c:v>5.751600266</c:v>
                </c:pt>
                <c:pt idx="30">
                  <c:v>5.514552592999999</c:v>
                </c:pt>
              </c:numCache>
            </c:numRef>
          </c:yVal>
          <c:smooth val="0"/>
        </c:ser>
        <c:ser>
          <c:idx val="0"/>
          <c:order val="1"/>
          <c:tx>
            <c:strRef>
              <c:f>airportJ20_scenarios!$K$8</c:f>
              <c:strCache>
                <c:ptCount val="1"/>
                <c:pt idx="0">
                  <c:v>Base case</c:v>
                </c:pt>
              </c:strCache>
            </c:strRef>
          </c:tx>
          <c:spPr>
            <a:ln>
              <a:solidFill>
                <a:schemeClr val="accent1"/>
              </a:solidFill>
            </a:ln>
          </c:spPr>
          <c:marker>
            <c:symbol val="square"/>
            <c:size val="9"/>
            <c:spPr>
              <a:solidFill>
                <a:schemeClr val="accent1"/>
              </a:solidFill>
            </c:spPr>
          </c:marker>
          <c:xVal>
            <c:numRef>
              <c:f>airportJ20_scenarios!$Y$13:$Y$43</c:f>
              <c:numCache>
                <c:formatCode>h:mm</c:formatCode>
                <c:ptCount val="31"/>
                <c:pt idx="0">
                  <c:v>0.0</c:v>
                </c:pt>
                <c:pt idx="1">
                  <c:v>0.0104166666666667</c:v>
                </c:pt>
                <c:pt idx="2">
                  <c:v>0.0208333333333333</c:v>
                </c:pt>
                <c:pt idx="3">
                  <c:v>0.03125</c:v>
                </c:pt>
                <c:pt idx="4">
                  <c:v>0.0416666666666667</c:v>
                </c:pt>
                <c:pt idx="5">
                  <c:v>0.0520833333333333</c:v>
                </c:pt>
                <c:pt idx="6">
                  <c:v>0.0625</c:v>
                </c:pt>
                <c:pt idx="7">
                  <c:v>0.0729166666666667</c:v>
                </c:pt>
                <c:pt idx="8">
                  <c:v>0.0833333333333333</c:v>
                </c:pt>
                <c:pt idx="9">
                  <c:v>0.09375</c:v>
                </c:pt>
                <c:pt idx="10">
                  <c:v>0.104166666666667</c:v>
                </c:pt>
                <c:pt idx="11">
                  <c:v>0.114583333333333</c:v>
                </c:pt>
                <c:pt idx="12">
                  <c:v>0.125</c:v>
                </c:pt>
                <c:pt idx="13">
                  <c:v>0.135416666666667</c:v>
                </c:pt>
                <c:pt idx="14">
                  <c:v>0.145833333333333</c:v>
                </c:pt>
                <c:pt idx="15">
                  <c:v>0.15625</c:v>
                </c:pt>
                <c:pt idx="16">
                  <c:v>0.166666666666667</c:v>
                </c:pt>
                <c:pt idx="17">
                  <c:v>0.177083333333333</c:v>
                </c:pt>
                <c:pt idx="18">
                  <c:v>0.1875</c:v>
                </c:pt>
                <c:pt idx="19">
                  <c:v>0.197916666666667</c:v>
                </c:pt>
                <c:pt idx="20">
                  <c:v>0.208333333333333</c:v>
                </c:pt>
                <c:pt idx="21">
                  <c:v>0.21875</c:v>
                </c:pt>
                <c:pt idx="22">
                  <c:v>0.229166666666667</c:v>
                </c:pt>
                <c:pt idx="23">
                  <c:v>0.239583333333333</c:v>
                </c:pt>
                <c:pt idx="24">
                  <c:v>0.25</c:v>
                </c:pt>
                <c:pt idx="25">
                  <c:v>0.260416666666667</c:v>
                </c:pt>
                <c:pt idx="26">
                  <c:v>0.270833333333333</c:v>
                </c:pt>
                <c:pt idx="27">
                  <c:v>0.28125</c:v>
                </c:pt>
                <c:pt idx="28">
                  <c:v>0.291666666666667</c:v>
                </c:pt>
                <c:pt idx="29">
                  <c:v>0.302083333333333</c:v>
                </c:pt>
                <c:pt idx="30">
                  <c:v>0.3125</c:v>
                </c:pt>
              </c:numCache>
            </c:numRef>
          </c:xVal>
          <c:yVal>
            <c:numRef>
              <c:f>airportJ20_scenarios!$K$13:$K$43</c:f>
              <c:numCache>
                <c:formatCode>0.00E+00</c:formatCode>
                <c:ptCount val="31"/>
                <c:pt idx="0">
                  <c:v>5.080075741</c:v>
                </c:pt>
                <c:pt idx="1">
                  <c:v>4.951636791</c:v>
                </c:pt>
                <c:pt idx="2">
                  <c:v>7.880061626</c:v>
                </c:pt>
                <c:pt idx="3">
                  <c:v>5.961016655</c:v>
                </c:pt>
                <c:pt idx="4">
                  <c:v>5.551816939999999</c:v>
                </c:pt>
                <c:pt idx="5">
                  <c:v>3.929967642</c:v>
                </c:pt>
                <c:pt idx="6">
                  <c:v>2.064215422</c:v>
                </c:pt>
                <c:pt idx="7">
                  <c:v>1.621606112</c:v>
                </c:pt>
                <c:pt idx="8">
                  <c:v>1.934211254</c:v>
                </c:pt>
                <c:pt idx="9">
                  <c:v>2.518540144</c:v>
                </c:pt>
                <c:pt idx="10">
                  <c:v>2.797223091</c:v>
                </c:pt>
                <c:pt idx="11">
                  <c:v>4.464872359999999</c:v>
                </c:pt>
                <c:pt idx="12">
                  <c:v>8.491648674</c:v>
                </c:pt>
                <c:pt idx="13">
                  <c:v>12.98137665</c:v>
                </c:pt>
                <c:pt idx="14">
                  <c:v>18.50291634</c:v>
                </c:pt>
                <c:pt idx="15">
                  <c:v>18.28549576</c:v>
                </c:pt>
                <c:pt idx="16">
                  <c:v>20.09170914</c:v>
                </c:pt>
                <c:pt idx="17">
                  <c:v>18.45198441</c:v>
                </c:pt>
                <c:pt idx="18">
                  <c:v>15.39095497</c:v>
                </c:pt>
                <c:pt idx="19">
                  <c:v>14.44862938</c:v>
                </c:pt>
                <c:pt idx="20">
                  <c:v>11.17012882</c:v>
                </c:pt>
                <c:pt idx="21">
                  <c:v>10.43046856</c:v>
                </c:pt>
                <c:pt idx="22">
                  <c:v>12.93449783</c:v>
                </c:pt>
                <c:pt idx="23">
                  <c:v>10.85690022</c:v>
                </c:pt>
                <c:pt idx="24">
                  <c:v>6.235574722</c:v>
                </c:pt>
                <c:pt idx="25">
                  <c:v>8.322598457</c:v>
                </c:pt>
                <c:pt idx="26">
                  <c:v>5.698364735</c:v>
                </c:pt>
                <c:pt idx="27">
                  <c:v>6.467989921999999</c:v>
                </c:pt>
                <c:pt idx="28">
                  <c:v>7.802843094</c:v>
                </c:pt>
                <c:pt idx="29">
                  <c:v>6.942681313</c:v>
                </c:pt>
                <c:pt idx="30">
                  <c:v>6.241999149</c:v>
                </c:pt>
              </c:numCache>
            </c:numRef>
          </c:yVal>
          <c:smooth val="0"/>
        </c:ser>
        <c:ser>
          <c:idx val="2"/>
          <c:order val="2"/>
          <c:tx>
            <c:strRef>
              <c:f>airportJ20_scenarios!$P$8</c:f>
              <c:strCache>
                <c:ptCount val="1"/>
                <c:pt idx="0">
                  <c:v>Afternoon</c:v>
                </c:pt>
              </c:strCache>
            </c:strRef>
          </c:tx>
          <c:spPr>
            <a:ln>
              <a:solidFill>
                <a:srgbClr val="008000"/>
              </a:solidFill>
            </a:ln>
          </c:spPr>
          <c:marker>
            <c:spPr>
              <a:solidFill>
                <a:srgbClr val="008000"/>
              </a:solidFill>
              <a:ln>
                <a:solidFill>
                  <a:srgbClr val="008000"/>
                </a:solidFill>
              </a:ln>
            </c:spPr>
          </c:marker>
          <c:xVal>
            <c:numRef>
              <c:f>airportJ20_scenarios!$Y$13:$Y$43</c:f>
              <c:numCache>
                <c:formatCode>h:mm</c:formatCode>
                <c:ptCount val="31"/>
                <c:pt idx="0">
                  <c:v>0.0</c:v>
                </c:pt>
                <c:pt idx="1">
                  <c:v>0.0104166666666667</c:v>
                </c:pt>
                <c:pt idx="2">
                  <c:v>0.0208333333333333</c:v>
                </c:pt>
                <c:pt idx="3">
                  <c:v>0.03125</c:v>
                </c:pt>
                <c:pt idx="4">
                  <c:v>0.0416666666666667</c:v>
                </c:pt>
                <c:pt idx="5">
                  <c:v>0.0520833333333333</c:v>
                </c:pt>
                <c:pt idx="6">
                  <c:v>0.0625</c:v>
                </c:pt>
                <c:pt idx="7">
                  <c:v>0.0729166666666667</c:v>
                </c:pt>
                <c:pt idx="8">
                  <c:v>0.0833333333333333</c:v>
                </c:pt>
                <c:pt idx="9">
                  <c:v>0.09375</c:v>
                </c:pt>
                <c:pt idx="10">
                  <c:v>0.104166666666667</c:v>
                </c:pt>
                <c:pt idx="11">
                  <c:v>0.114583333333333</c:v>
                </c:pt>
                <c:pt idx="12">
                  <c:v>0.125</c:v>
                </c:pt>
                <c:pt idx="13">
                  <c:v>0.135416666666667</c:v>
                </c:pt>
                <c:pt idx="14">
                  <c:v>0.145833333333333</c:v>
                </c:pt>
                <c:pt idx="15">
                  <c:v>0.15625</c:v>
                </c:pt>
                <c:pt idx="16">
                  <c:v>0.166666666666667</c:v>
                </c:pt>
                <c:pt idx="17">
                  <c:v>0.177083333333333</c:v>
                </c:pt>
                <c:pt idx="18">
                  <c:v>0.1875</c:v>
                </c:pt>
                <c:pt idx="19">
                  <c:v>0.197916666666667</c:v>
                </c:pt>
                <c:pt idx="20">
                  <c:v>0.208333333333333</c:v>
                </c:pt>
                <c:pt idx="21">
                  <c:v>0.21875</c:v>
                </c:pt>
                <c:pt idx="22">
                  <c:v>0.229166666666667</c:v>
                </c:pt>
                <c:pt idx="23">
                  <c:v>0.239583333333333</c:v>
                </c:pt>
                <c:pt idx="24">
                  <c:v>0.25</c:v>
                </c:pt>
                <c:pt idx="25">
                  <c:v>0.260416666666667</c:v>
                </c:pt>
                <c:pt idx="26">
                  <c:v>0.270833333333333</c:v>
                </c:pt>
                <c:pt idx="27">
                  <c:v>0.28125</c:v>
                </c:pt>
                <c:pt idx="28">
                  <c:v>0.291666666666667</c:v>
                </c:pt>
                <c:pt idx="29">
                  <c:v>0.302083333333333</c:v>
                </c:pt>
                <c:pt idx="30">
                  <c:v>0.3125</c:v>
                </c:pt>
              </c:numCache>
            </c:numRef>
          </c:xVal>
          <c:yVal>
            <c:numRef>
              <c:f>airportJ20_scenarios!$P$13:$P$43</c:f>
              <c:numCache>
                <c:formatCode>0.00E+00</c:formatCode>
                <c:ptCount val="31"/>
                <c:pt idx="0">
                  <c:v>5.080075741</c:v>
                </c:pt>
                <c:pt idx="1">
                  <c:v>4.951636791</c:v>
                </c:pt>
                <c:pt idx="2">
                  <c:v>4.820320129</c:v>
                </c:pt>
                <c:pt idx="3">
                  <c:v>4.718605995</c:v>
                </c:pt>
                <c:pt idx="4">
                  <c:v>4.649999619</c:v>
                </c:pt>
                <c:pt idx="5">
                  <c:v>4.622930049999998</c:v>
                </c:pt>
                <c:pt idx="6">
                  <c:v>4.54120779</c:v>
                </c:pt>
                <c:pt idx="7">
                  <c:v>4.395963192</c:v>
                </c:pt>
                <c:pt idx="8">
                  <c:v>4.28393364</c:v>
                </c:pt>
                <c:pt idx="9">
                  <c:v>4.164312362999999</c:v>
                </c:pt>
                <c:pt idx="10">
                  <c:v>4.040008545</c:v>
                </c:pt>
                <c:pt idx="11">
                  <c:v>3.979075908999999</c:v>
                </c:pt>
                <c:pt idx="12">
                  <c:v>3.964746952</c:v>
                </c:pt>
                <c:pt idx="13">
                  <c:v>3.925828218</c:v>
                </c:pt>
                <c:pt idx="14">
                  <c:v>6.346223831</c:v>
                </c:pt>
                <c:pt idx="15">
                  <c:v>7.141448975</c:v>
                </c:pt>
                <c:pt idx="16">
                  <c:v>4.668925284999999</c:v>
                </c:pt>
                <c:pt idx="17">
                  <c:v>2.151663302999999</c:v>
                </c:pt>
                <c:pt idx="18">
                  <c:v>1.101212025</c:v>
                </c:pt>
                <c:pt idx="19">
                  <c:v>0.9288051724</c:v>
                </c:pt>
                <c:pt idx="20">
                  <c:v>4.73695755</c:v>
                </c:pt>
                <c:pt idx="21">
                  <c:v>20.12679482</c:v>
                </c:pt>
                <c:pt idx="22">
                  <c:v>47.43374252</c:v>
                </c:pt>
                <c:pt idx="23">
                  <c:v>40.53007126</c:v>
                </c:pt>
                <c:pt idx="24">
                  <c:v>25.14650154</c:v>
                </c:pt>
                <c:pt idx="25">
                  <c:v>14.32313824</c:v>
                </c:pt>
                <c:pt idx="26">
                  <c:v>11.76960754</c:v>
                </c:pt>
                <c:pt idx="27">
                  <c:v>7.156168938</c:v>
                </c:pt>
                <c:pt idx="28">
                  <c:v>9.432660103</c:v>
                </c:pt>
                <c:pt idx="29">
                  <c:v>7.606767178</c:v>
                </c:pt>
                <c:pt idx="30">
                  <c:v>13.91570759</c:v>
                </c:pt>
              </c:numCache>
            </c:numRef>
          </c:yVal>
          <c:smooth val="0"/>
        </c:ser>
        <c:dLbls>
          <c:showLegendKey val="0"/>
          <c:showVal val="0"/>
          <c:showCatName val="0"/>
          <c:showSerName val="0"/>
          <c:showPercent val="0"/>
          <c:showBubbleSize val="0"/>
        </c:dLbls>
        <c:axId val="-2108299416"/>
        <c:axId val="-2108121160"/>
      </c:scatterChart>
      <c:valAx>
        <c:axId val="-2108299416"/>
        <c:scaling>
          <c:orientation val="minMax"/>
        </c:scaling>
        <c:delete val="0"/>
        <c:axPos val="b"/>
        <c:numFmt formatCode="h:mm;@" sourceLinked="0"/>
        <c:majorTickMark val="out"/>
        <c:minorTickMark val="none"/>
        <c:tickLblPos val="nextTo"/>
        <c:txPr>
          <a:bodyPr rot="0" vert="horz"/>
          <a:lstStyle/>
          <a:p>
            <a:pPr>
              <a:defRPr/>
            </a:pPr>
            <a:endParaRPr lang="en-US"/>
          </a:p>
        </c:txPr>
        <c:crossAx val="-2108121160"/>
        <c:crosses val="autoZero"/>
        <c:crossBetween val="midCat"/>
        <c:majorUnit val="0.083333"/>
      </c:valAx>
      <c:valAx>
        <c:axId val="-2108121160"/>
        <c:scaling>
          <c:orientation val="minMax"/>
        </c:scaling>
        <c:delete val="0"/>
        <c:axPos val="l"/>
        <c:majorGridlines/>
        <c:title>
          <c:tx>
            <c:rich>
              <a:bodyPr rot="-5400000" vert="horz"/>
              <a:lstStyle/>
              <a:p>
                <a:pPr>
                  <a:defRPr/>
                </a:pPr>
                <a:r>
                  <a:rPr lang="en-US"/>
                  <a:t>PM</a:t>
                </a:r>
                <a:r>
                  <a:rPr lang="en-US" baseline="-25000"/>
                  <a:t>2.5</a:t>
                </a:r>
                <a:r>
                  <a:rPr lang="en-US"/>
                  <a:t> (</a:t>
                </a:r>
                <a:r>
                  <a:rPr lang="en-US">
                    <a:latin typeface="Symbol" pitchFamily="18" charset="2"/>
                  </a:rPr>
                  <a:t>m</a:t>
                </a:r>
                <a:r>
                  <a:rPr lang="en-US"/>
                  <a:t>g/m</a:t>
                </a:r>
                <a:r>
                  <a:rPr lang="en-US" baseline="30000"/>
                  <a:t>3</a:t>
                </a:r>
                <a:r>
                  <a:rPr lang="en-US"/>
                  <a:t>)</a:t>
                </a:r>
              </a:p>
            </c:rich>
          </c:tx>
          <c:layout>
            <c:manualLayout>
              <c:xMode val="edge"/>
              <c:yMode val="edge"/>
              <c:x val="0.00265779397078233"/>
              <c:y val="0.171837590423148"/>
            </c:manualLayout>
          </c:layout>
          <c:overlay val="0"/>
        </c:title>
        <c:numFmt formatCode="General" sourceLinked="0"/>
        <c:majorTickMark val="out"/>
        <c:minorTickMark val="none"/>
        <c:tickLblPos val="nextTo"/>
        <c:txPr>
          <a:bodyPr rot="0" vert="horz"/>
          <a:lstStyle/>
          <a:p>
            <a:pPr>
              <a:defRPr/>
            </a:pPr>
            <a:endParaRPr lang="en-US"/>
          </a:p>
        </c:txPr>
        <c:crossAx val="-2108299416"/>
        <c:crosses val="autoZero"/>
        <c:crossBetween val="midCat"/>
      </c:valAx>
    </c:plotArea>
    <c:legend>
      <c:legendPos val="r"/>
      <c:layout>
        <c:manualLayout>
          <c:xMode val="edge"/>
          <c:yMode val="edge"/>
          <c:x val="0.148802537350135"/>
          <c:y val="0.890664041994751"/>
          <c:w val="0.768441539147229"/>
          <c:h val="0.084978342072497"/>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'April908emisv2 12345'!$H$172</c:f>
              <c:strCache>
                <c:ptCount val="1"/>
                <c:pt idx="0">
                  <c:v>10am</c:v>
                </c:pt>
              </c:strCache>
            </c:strRef>
          </c:tx>
          <c:spPr>
            <a:solidFill>
              <a:schemeClr val="accent2"/>
            </a:solidFill>
          </c:spPr>
          <c:invertIfNegative val="0"/>
          <c:cat>
            <c:strRef>
              <c:f>'April908emisv2 12345'!$I$171:$K$171</c:f>
              <c:strCache>
                <c:ptCount val="3"/>
                <c:pt idx="0">
                  <c:v>Flaming</c:v>
                </c:pt>
                <c:pt idx="1">
                  <c:v>Smoldering</c:v>
                </c:pt>
                <c:pt idx="2">
                  <c:v>Total</c:v>
                </c:pt>
              </c:strCache>
            </c:strRef>
          </c:cat>
          <c:val>
            <c:numRef>
              <c:f>'April908emisv2 12345'!$I$172:$K$172</c:f>
              <c:numCache>
                <c:formatCode>General</c:formatCode>
                <c:ptCount val="3"/>
                <c:pt idx="0">
                  <c:v>949350.0</c:v>
                </c:pt>
                <c:pt idx="1">
                  <c:v>168287.0</c:v>
                </c:pt>
                <c:pt idx="2">
                  <c:v>1.117636E6</c:v>
                </c:pt>
              </c:numCache>
            </c:numRef>
          </c:val>
        </c:ser>
        <c:ser>
          <c:idx val="1"/>
          <c:order val="1"/>
          <c:tx>
            <c:strRef>
              <c:f>'April908emisv2 12345'!$H$173</c:f>
              <c:strCache>
                <c:ptCount val="1"/>
                <c:pt idx="0">
                  <c:v>noon</c:v>
                </c:pt>
              </c:strCache>
            </c:strRef>
          </c:tx>
          <c:spPr>
            <a:solidFill>
              <a:schemeClr val="accent1"/>
            </a:solidFill>
          </c:spPr>
          <c:invertIfNegative val="0"/>
          <c:cat>
            <c:strRef>
              <c:f>'April908emisv2 12345'!$I$171:$K$171</c:f>
              <c:strCache>
                <c:ptCount val="3"/>
                <c:pt idx="0">
                  <c:v>Flaming</c:v>
                </c:pt>
                <c:pt idx="1">
                  <c:v>Smoldering</c:v>
                </c:pt>
                <c:pt idx="2">
                  <c:v>Total</c:v>
                </c:pt>
              </c:strCache>
            </c:strRef>
          </c:cat>
          <c:val>
            <c:numRef>
              <c:f>'April908emisv2 12345'!$I$173:$K$173</c:f>
              <c:numCache>
                <c:formatCode>General</c:formatCode>
                <c:ptCount val="3"/>
                <c:pt idx="0">
                  <c:v>949350.0</c:v>
                </c:pt>
                <c:pt idx="1">
                  <c:v>192710.0</c:v>
                </c:pt>
                <c:pt idx="2">
                  <c:v>1.142059E6</c:v>
                </c:pt>
              </c:numCache>
            </c:numRef>
          </c:val>
        </c:ser>
        <c:ser>
          <c:idx val="2"/>
          <c:order val="2"/>
          <c:tx>
            <c:strRef>
              <c:f>'April908emisv2 12345'!$H$174</c:f>
              <c:strCache>
                <c:ptCount val="1"/>
                <c:pt idx="0">
                  <c:v>3pm</c:v>
                </c:pt>
              </c:strCache>
            </c:strRef>
          </c:tx>
          <c:spPr>
            <a:solidFill>
              <a:srgbClr val="009900"/>
            </a:solidFill>
          </c:spPr>
          <c:invertIfNegative val="0"/>
          <c:cat>
            <c:strRef>
              <c:f>'April908emisv2 12345'!$I$171:$K$171</c:f>
              <c:strCache>
                <c:ptCount val="3"/>
                <c:pt idx="0">
                  <c:v>Flaming</c:v>
                </c:pt>
                <c:pt idx="1">
                  <c:v>Smoldering</c:v>
                </c:pt>
                <c:pt idx="2">
                  <c:v>Total</c:v>
                </c:pt>
              </c:strCache>
            </c:strRef>
          </c:cat>
          <c:val>
            <c:numRef>
              <c:f>'April908emisv2 12345'!$I$174:$K$174</c:f>
              <c:numCache>
                <c:formatCode>General</c:formatCode>
                <c:ptCount val="3"/>
                <c:pt idx="0">
                  <c:v>949350.0</c:v>
                </c:pt>
                <c:pt idx="1">
                  <c:v>476032.0</c:v>
                </c:pt>
                <c:pt idx="2">
                  <c:v>1.425383E6</c:v>
                </c:pt>
              </c:numCache>
            </c:numRef>
          </c:val>
        </c:ser>
        <c:dLbls>
          <c:showLegendKey val="0"/>
          <c:showVal val="0"/>
          <c:showCatName val="0"/>
          <c:showSerName val="0"/>
          <c:showPercent val="0"/>
          <c:showBubbleSize val="0"/>
        </c:dLbls>
        <c:gapWidth val="150"/>
        <c:axId val="-2108290008"/>
        <c:axId val="-2108279448"/>
      </c:barChart>
      <c:catAx>
        <c:axId val="-2108290008"/>
        <c:scaling>
          <c:orientation val="minMax"/>
        </c:scaling>
        <c:delete val="0"/>
        <c:axPos val="b"/>
        <c:majorTickMark val="none"/>
        <c:minorTickMark val="none"/>
        <c:tickLblPos val="nextTo"/>
        <c:crossAx val="-2108279448"/>
        <c:crosses val="autoZero"/>
        <c:auto val="1"/>
        <c:lblAlgn val="ctr"/>
        <c:lblOffset val="100"/>
        <c:noMultiLvlLbl val="0"/>
      </c:catAx>
      <c:valAx>
        <c:axId val="-2108279448"/>
        <c:scaling>
          <c:orientation val="minMax"/>
        </c:scaling>
        <c:delete val="0"/>
        <c:axPos val="l"/>
        <c:majorGridlines/>
        <c:title>
          <c:tx>
            <c:rich>
              <a:bodyPr/>
              <a:lstStyle/>
              <a:p>
                <a:pPr>
                  <a:defRPr/>
                </a:pPr>
                <a:r>
                  <a:rPr lang="en-US"/>
                  <a:t>Fuel Consumption (kg )</a:t>
                </a:r>
              </a:p>
            </c:rich>
          </c:tx>
          <c:layout>
            <c:manualLayout>
              <c:xMode val="edge"/>
              <c:yMode val="edge"/>
              <c:x val="0.00833333333333333"/>
              <c:y val="0.106863517060367"/>
            </c:manualLayout>
          </c:layout>
          <c:overlay val="0"/>
        </c:title>
        <c:numFmt formatCode="0.E+00" sourceLinked="0"/>
        <c:majorTickMark val="out"/>
        <c:minorTickMark val="none"/>
        <c:tickLblPos val="nextTo"/>
        <c:crossAx val="-2108290008"/>
        <c:crosses val="autoZero"/>
        <c:crossBetween val="between"/>
      </c:valAx>
    </c:plotArea>
    <c:legend>
      <c:legendPos val="r"/>
      <c:layout/>
      <c:overlay val="0"/>
    </c:legend>
    <c:plotVisOnly val="1"/>
    <c:dispBlanksAs val="gap"/>
    <c:showDLblsOverMax val="0"/>
  </c:chart>
  <c:spPr>
    <a:ln>
      <a:noFill/>
    </a:ln>
  </c:spPr>
  <c:txPr>
    <a:bodyPr/>
    <a:lstStyle/>
    <a:p>
      <a:pPr>
        <a:defRPr sz="1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DE3EE21-B0DD-4296-8DA2-3EF36AFC2D1C}" type="datetimeFigureOut">
              <a:rPr lang="en-US" smtClean="0"/>
              <a:t>10/14/12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F9DE619-5273-4ADD-8444-589622FDDFBD}" type="slidenum">
              <a:rPr lang="en-US" smtClean="0"/>
              <a:t>‹#›</a:t>
            </a:fld>
            <a:endParaRPr lang="en-US"/>
          </a:p>
        </p:txBody>
      </p:sp>
    </p:spTree>
    <p:extLst>
      <p:ext uri="{BB962C8B-B14F-4D97-AF65-F5344CB8AC3E}">
        <p14:creationId xmlns:p14="http://schemas.microsoft.com/office/powerpoint/2010/main" val="2475718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pPr>
              <a:defRPr/>
            </a:pPr>
            <a:endParaRPr lang="en-US"/>
          </a:p>
        </p:txBody>
      </p:sp>
      <p:sp>
        <p:nvSpPr>
          <p:cNvPr id="24579"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BFA65EE1-ADD7-4D13-8E0D-853531288CD0}" type="datetimeFigureOut">
              <a:rPr lang="en-US"/>
              <a:pPr>
                <a:defRPr/>
              </a:pPr>
              <a:t>10/14/12</a:t>
            </a:fld>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701040" y="4416426"/>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pPr>
              <a:defRPr/>
            </a:pPr>
            <a:endParaRPr lang="en-US"/>
          </a:p>
        </p:txBody>
      </p:sp>
      <p:sp>
        <p:nvSpPr>
          <p:cNvPr id="24583"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653BB3B5-3510-40A6-B6DB-38CF239CC463}" type="slidenum">
              <a:rPr lang="en-US"/>
              <a:pPr>
                <a:defRPr/>
              </a:pPr>
              <a:t>‹#›</a:t>
            </a:fld>
            <a:endParaRPr lang="en-US"/>
          </a:p>
        </p:txBody>
      </p:sp>
    </p:spTree>
    <p:extLst>
      <p:ext uri="{BB962C8B-B14F-4D97-AF65-F5344CB8AC3E}">
        <p14:creationId xmlns:p14="http://schemas.microsoft.com/office/powerpoint/2010/main" val="3337194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p:spPr>
        <p:txBody>
          <a:bodyPr/>
          <a:lstStyle/>
          <a:p>
            <a:r>
              <a:rPr lang="en-US" dirty="0" smtClean="0">
                <a:latin typeface="Arial" pitchFamily="34" charset="0"/>
                <a:ea typeface="ＭＳ Ｐゴシック" charset="-128"/>
              </a:rPr>
              <a:t>Today I will be presenting on analysis</a:t>
            </a:r>
            <a:r>
              <a:rPr lang="en-US" baseline="0" dirty="0" smtClean="0">
                <a:latin typeface="Arial" pitchFamily="34" charset="0"/>
                <a:ea typeface="ＭＳ Ｐゴシック" charset="-128"/>
              </a:rPr>
              <a:t> performed on different PB practices and its effect on downwind air quality</a:t>
            </a:r>
            <a:endParaRPr lang="en-US" dirty="0" smtClean="0">
              <a:latin typeface="Arial" pitchFamily="34"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Top right Fuel consumption:</a:t>
            </a:r>
            <a:r>
              <a:rPr lang="en-US" baseline="0" dirty="0" smtClean="0"/>
              <a:t> 40% more consumption from 5 year old fuel</a:t>
            </a:r>
            <a:endParaRPr lang="en-US" dirty="0" smtClean="0"/>
          </a:p>
          <a:p>
            <a:r>
              <a:rPr lang="en-US" dirty="0" smtClean="0"/>
              <a:t>2. Time series PM2.5</a:t>
            </a:r>
            <a:r>
              <a:rPr lang="en-US" baseline="0" dirty="0" smtClean="0"/>
              <a:t> </a:t>
            </a:r>
            <a:r>
              <a:rPr lang="en-US" baseline="0" dirty="0" err="1" smtClean="0"/>
              <a:t>conc</a:t>
            </a:r>
            <a:r>
              <a:rPr lang="en-US" baseline="0" dirty="0" smtClean="0"/>
              <a:t> at mobile 2(left) and at the airport. (right) in both 5 </a:t>
            </a:r>
            <a:r>
              <a:rPr lang="en-US" baseline="0" dirty="0" err="1" smtClean="0"/>
              <a:t>yr</a:t>
            </a:r>
            <a:r>
              <a:rPr lang="en-US" baseline="0" dirty="0" smtClean="0"/>
              <a:t> old fuel is plotted in red. 2 years old fuel burn case in blue.</a:t>
            </a:r>
          </a:p>
          <a:p>
            <a:r>
              <a:rPr lang="en-US" baseline="0" dirty="0" smtClean="0"/>
              <a:t>3. Near fire, you can expect ground concentration to double when 5 </a:t>
            </a:r>
            <a:r>
              <a:rPr lang="en-US" baseline="0" dirty="0" err="1" smtClean="0"/>
              <a:t>yr</a:t>
            </a:r>
            <a:r>
              <a:rPr lang="en-US" baseline="0" dirty="0" smtClean="0"/>
              <a:t> old fuel (60mg/m3 </a:t>
            </a:r>
            <a:r>
              <a:rPr lang="en-US" baseline="0" dirty="0" err="1" smtClean="0"/>
              <a:t>vs</a:t>
            </a:r>
            <a:r>
              <a:rPr lang="en-US" baseline="0" dirty="0" smtClean="0"/>
              <a:t> 120 mg/m3)</a:t>
            </a:r>
          </a:p>
          <a:p>
            <a:r>
              <a:rPr lang="en-US" baseline="0" dirty="0" smtClean="0"/>
              <a:t>4. But by 31km downwind with mixing occurring in CMAQ, peak </a:t>
            </a:r>
            <a:r>
              <a:rPr lang="en-US" baseline="0" dirty="0" err="1" smtClean="0"/>
              <a:t>conc</a:t>
            </a:r>
            <a:r>
              <a:rPr lang="en-US" baseline="0" dirty="0" smtClean="0"/>
              <a:t> does not vary much between the two, with accumulated PM2.5 </a:t>
            </a:r>
            <a:r>
              <a:rPr lang="en-US" baseline="0" dirty="0" err="1" smtClean="0"/>
              <a:t>conc</a:t>
            </a:r>
            <a:r>
              <a:rPr lang="en-US" baseline="0" dirty="0" smtClean="0"/>
              <a:t> increasing only by 26% </a:t>
            </a:r>
            <a:endParaRPr lang="en-US" dirty="0" smtClean="0"/>
          </a:p>
          <a:p>
            <a:r>
              <a:rPr lang="en-US" u="sng" dirty="0" smtClean="0"/>
              <a:t>5.</a:t>
            </a:r>
            <a:r>
              <a:rPr lang="en-US" u="sng" baseline="0" dirty="0" smtClean="0"/>
              <a:t> </a:t>
            </a:r>
            <a:r>
              <a:rPr lang="en-US" u="sng" dirty="0" smtClean="0"/>
              <a:t>More emissions therefore</a:t>
            </a:r>
            <a:r>
              <a:rPr lang="en-US" u="sng" baseline="0" dirty="0" smtClean="0"/>
              <a:t> more heat flux, higher plume  therefore not a 1 to 1 increase in ground conc.</a:t>
            </a:r>
          </a:p>
          <a:p>
            <a:endParaRPr lang="en-US" baseline="0" dirty="0" smtClean="0"/>
          </a:p>
          <a:p>
            <a:endParaRPr lang="en-US" baseline="0" dirty="0" smtClean="0"/>
          </a:p>
          <a:p>
            <a:endParaRPr lang="en-US" baseline="0" dirty="0" smtClean="0"/>
          </a:p>
          <a:p>
            <a:r>
              <a:rPr lang="en-US" baseline="0" dirty="0" smtClean="0"/>
              <a:t>5 </a:t>
            </a:r>
            <a:r>
              <a:rPr lang="en-US" baseline="0" dirty="0" err="1" smtClean="0"/>
              <a:t>yr</a:t>
            </a:r>
            <a:r>
              <a:rPr lang="en-US" baseline="0" dirty="0" smtClean="0"/>
              <a:t> old fuel has higher </a:t>
            </a:r>
            <a:r>
              <a:rPr lang="en-US" baseline="0" dirty="0" err="1" smtClean="0"/>
              <a:t>smldering</a:t>
            </a:r>
            <a:r>
              <a:rPr lang="en-US" baseline="0" dirty="0" smtClean="0"/>
              <a:t>/flaming ratio    total of 40.2% more consumption pm2.5 emitted more for flaming (11.5g/kg) than smoldering phase (10.5g/kg)</a:t>
            </a:r>
            <a:endParaRPr lang="en-US" dirty="0" smtClean="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10</a:t>
            </a:fld>
            <a:endParaRPr lang="en-US"/>
          </a:p>
        </p:txBody>
      </p:sp>
    </p:spTree>
    <p:extLst>
      <p:ext uri="{BB962C8B-B14F-4D97-AF65-F5344CB8AC3E}">
        <p14:creationId xmlns:p14="http://schemas.microsoft.com/office/powerpoint/2010/main" val="261946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Base case, spring </a:t>
            </a:r>
            <a:r>
              <a:rPr lang="en-US" baseline="0" dirty="0" err="1" smtClean="0"/>
              <a:t>vs</a:t>
            </a:r>
            <a:r>
              <a:rPr lang="en-US" baseline="0" dirty="0" smtClean="0"/>
              <a:t> winter </a:t>
            </a:r>
          </a:p>
          <a:p>
            <a:pPr marL="228600" indent="-228600">
              <a:buAutoNum type="arabicPeriod"/>
            </a:pPr>
            <a:r>
              <a:rPr lang="en-US" baseline="0" dirty="0" smtClean="0"/>
              <a:t>Winter (right) colder, drier</a:t>
            </a:r>
          </a:p>
          <a:p>
            <a:pPr marL="228600" indent="-228600">
              <a:buAutoNum type="arabicPeriod"/>
            </a:pPr>
            <a:r>
              <a:rPr lang="en-US" baseline="0" dirty="0" smtClean="0"/>
              <a:t>Top: again 3.5 </a:t>
            </a:r>
            <a:r>
              <a:rPr lang="en-US" baseline="0" dirty="0" err="1" smtClean="0"/>
              <a:t>hrs</a:t>
            </a:r>
            <a:r>
              <a:rPr lang="en-US" baseline="0" dirty="0" smtClean="0"/>
              <a:t> after ignition Whit </a:t>
            </a:r>
            <a:r>
              <a:rPr lang="en-US" baseline="0" dirty="0" err="1" smtClean="0"/>
              <a:t>circile</a:t>
            </a:r>
            <a:r>
              <a:rPr lang="en-US" baseline="0" dirty="0" smtClean="0"/>
              <a:t> are all equidistant to the fire and are the long range </a:t>
            </a:r>
            <a:r>
              <a:rPr lang="en-US" baseline="0" dirty="0" err="1" smtClean="0"/>
              <a:t>concs</a:t>
            </a:r>
            <a:r>
              <a:rPr lang="en-US" baseline="0" dirty="0" smtClean="0"/>
              <a:t> are compared</a:t>
            </a:r>
          </a:p>
          <a:p>
            <a:pPr marL="228600" indent="-228600">
              <a:buAutoNum type="arabicPeriod"/>
            </a:pPr>
            <a:r>
              <a:rPr lang="en-US" baseline="0" dirty="0" smtClean="0"/>
              <a:t>Plume mixing throughout PBL, yet Winter time having lower PBL.(click) now lets look at ground </a:t>
            </a:r>
            <a:r>
              <a:rPr lang="en-US" baseline="0" dirty="0" err="1" smtClean="0"/>
              <a:t>conc</a:t>
            </a:r>
            <a:r>
              <a:rPr lang="en-US" baseline="0" dirty="0" smtClean="0"/>
              <a:t> comparisons. </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11</a:t>
            </a:fld>
            <a:endParaRPr lang="en-US"/>
          </a:p>
        </p:txBody>
      </p:sp>
    </p:spTree>
    <p:extLst>
      <p:ext uri="{BB962C8B-B14F-4D97-AF65-F5344CB8AC3E}">
        <p14:creationId xmlns:p14="http://schemas.microsoft.com/office/powerpoint/2010/main" val="65651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Top right, plot of fuel consumption comparison between winter and spring. Lower RH lead to 3.4 times higher smoldering consumption, leading to 40% more fuel consumed in winter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smoldering consumption. (click), which also leads to 37% more emission</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2 plots of time series PM </a:t>
            </a:r>
            <a:r>
              <a:rPr lang="en-US" baseline="0" dirty="0" err="1" smtClean="0"/>
              <a:t>conc</a:t>
            </a:r>
            <a:r>
              <a:rPr lang="en-US" baseline="0" dirty="0" smtClean="0"/>
              <a:t> downwind winter in red, spring the case case in blue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Higher </a:t>
            </a:r>
            <a:r>
              <a:rPr lang="en-US" dirty="0" err="1" smtClean="0"/>
              <a:t>conc</a:t>
            </a:r>
            <a:r>
              <a:rPr lang="en-US" dirty="0" smtClean="0"/>
              <a:t> near</a:t>
            </a:r>
            <a:r>
              <a:rPr lang="en-US" baseline="0" dirty="0" smtClean="0"/>
              <a:t> fire from winter case, probably due to lower PBL and less mixing.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Higher</a:t>
            </a:r>
            <a:r>
              <a:rPr lang="en-US" baseline="0" dirty="0" smtClean="0"/>
              <a:t> </a:t>
            </a:r>
            <a:r>
              <a:rPr lang="en-US" baseline="0" dirty="0" err="1" smtClean="0"/>
              <a:t>emis</a:t>
            </a:r>
            <a:r>
              <a:rPr lang="en-US" baseline="0" dirty="0" smtClean="0"/>
              <a:t>, higher heat flux but lower PBL therefore ground </a:t>
            </a:r>
            <a:r>
              <a:rPr lang="en-US" baseline="0" dirty="0" err="1" smtClean="0"/>
              <a:t>conc</a:t>
            </a:r>
            <a:r>
              <a:rPr lang="en-US" baseline="0" dirty="0" smtClean="0"/>
              <a:t> closer to 1 to 1 increase at long range, short range.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plume reaching sooner in winter case. </a:t>
            </a:r>
            <a:r>
              <a:rPr lang="en-US" dirty="0" smtClean="0"/>
              <a:t>Sun setting earlier is that why we see the second peek?</a:t>
            </a:r>
            <a:r>
              <a:rPr lang="en-US" baseline="0" dirty="0" smtClean="0"/>
              <a:t> Look into it (night time stable boundary layer)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Winds not </a:t>
            </a:r>
            <a:r>
              <a:rPr lang="en-US" dirty="0" err="1" smtClean="0"/>
              <a:t>identiacl</a:t>
            </a:r>
            <a:r>
              <a:rPr lang="en-US" dirty="0" smtClean="0"/>
              <a:t>, therefore difficult to make comparison but in general the winter</a:t>
            </a:r>
            <a:r>
              <a:rPr lang="en-US" baseline="0" dirty="0" smtClean="0"/>
              <a:t> case seems to lead to higher </a:t>
            </a:r>
            <a:r>
              <a:rPr lang="en-US" baseline="0" dirty="0" err="1" smtClean="0"/>
              <a:t>conc</a:t>
            </a:r>
            <a:r>
              <a:rPr lang="en-US" baseline="0" dirty="0" smtClean="0"/>
              <a:t> as much as 5micrograms/m3 at the airport. </a:t>
            </a:r>
          </a:p>
          <a:p>
            <a:endParaRPr lang="en-US" dirty="0" smtClean="0"/>
          </a:p>
          <a:p>
            <a:r>
              <a:rPr lang="en-US" dirty="0" smtClean="0"/>
              <a:t>Referral</a:t>
            </a:r>
            <a:r>
              <a:rPr lang="en-US" baseline="0" dirty="0" smtClean="0"/>
              <a:t>  </a:t>
            </a:r>
            <a:r>
              <a:rPr lang="en-US" baseline="0" dirty="0" err="1" smtClean="0"/>
              <a:t>conc</a:t>
            </a:r>
            <a:r>
              <a:rPr lang="en-US" baseline="0" dirty="0" smtClean="0"/>
              <a:t> analysis rather than at a certain point to capture the whole plume at a certain distance (for season and time) population weighted </a:t>
            </a:r>
            <a:r>
              <a:rPr lang="en-US" baseline="0" dirty="0" err="1" smtClean="0"/>
              <a:t>conc</a:t>
            </a:r>
            <a:r>
              <a:rPr lang="en-US" baseline="0" dirty="0" smtClean="0"/>
              <a:t> analysis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12</a:t>
            </a:fld>
            <a:endParaRPr lang="en-US"/>
          </a:p>
        </p:txBody>
      </p:sp>
    </p:spTree>
    <p:extLst>
      <p:ext uri="{BB962C8B-B14F-4D97-AF65-F5344CB8AC3E}">
        <p14:creationId xmlns:p14="http://schemas.microsoft.com/office/powerpoint/2010/main" val="261946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Burn</a:t>
            </a:r>
            <a:r>
              <a:rPr lang="en-US" baseline="0" dirty="0" smtClean="0"/>
              <a:t> area doubled, emission doubled as well</a:t>
            </a:r>
          </a:p>
          <a:p>
            <a:pPr marL="228600" indent="-228600">
              <a:buAutoNum type="arabicPeriod"/>
            </a:pPr>
            <a:r>
              <a:rPr lang="en-US" baseline="0" dirty="0" smtClean="0"/>
              <a:t>Plume is spreading to the ground level much more affecting populated area more</a:t>
            </a:r>
          </a:p>
          <a:p>
            <a:pPr marL="228600" indent="-228600">
              <a:buAutoNum type="arabicPeriod"/>
            </a:pPr>
            <a:r>
              <a:rPr lang="en-US" baseline="0" dirty="0" smtClean="0"/>
              <a:t>Plume height pretty much the same, heat flux still the same, just the area that doubled</a:t>
            </a:r>
          </a:p>
          <a:p>
            <a:pPr marL="228600" indent="-228600">
              <a:buAutoNum type="arabicPeriod"/>
            </a:pPr>
            <a:endParaRPr lang="en-US" baseline="0" dirty="0" smtClean="0"/>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r>
              <a:rPr lang="en-US" baseline="0" dirty="0" smtClean="0"/>
              <a:t>Doubling the number of core (FYI) still need to do 300 acres </a:t>
            </a:r>
            <a:r>
              <a:rPr lang="en-US" baseline="0" dirty="0" err="1" smtClean="0"/>
              <a:t>vs</a:t>
            </a:r>
            <a:r>
              <a:rPr lang="en-US" baseline="0" dirty="0" smtClean="0"/>
              <a:t> 150 X2 </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13</a:t>
            </a:fld>
            <a:endParaRPr lang="en-US"/>
          </a:p>
        </p:txBody>
      </p:sp>
    </p:spTree>
    <p:extLst>
      <p:ext uri="{BB962C8B-B14F-4D97-AF65-F5344CB8AC3E}">
        <p14:creationId xmlns:p14="http://schemas.microsoft.com/office/powerpoint/2010/main" val="656511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Doubling burn area caused </a:t>
            </a:r>
            <a:r>
              <a:rPr lang="en-US" dirty="0" err="1" smtClean="0"/>
              <a:t>Acc</a:t>
            </a:r>
            <a:r>
              <a:rPr lang="en-US" dirty="0" smtClean="0"/>
              <a:t> </a:t>
            </a:r>
            <a:r>
              <a:rPr lang="en-US" dirty="0" err="1" smtClean="0"/>
              <a:t>conc</a:t>
            </a:r>
            <a:r>
              <a:rPr lang="en-US" dirty="0" smtClean="0"/>
              <a:t> at the airport increased by 66%</a:t>
            </a:r>
          </a:p>
          <a:p>
            <a:pPr marL="228600" indent="-228600">
              <a:buAutoNum type="arabicPeriod"/>
            </a:pPr>
            <a:r>
              <a:rPr lang="en-US" baseline="0" dirty="0" smtClean="0"/>
              <a:t>Burn size can also affect </a:t>
            </a:r>
            <a:r>
              <a:rPr lang="en-US" baseline="0" dirty="0" err="1" smtClean="0"/>
              <a:t>Cmax</a:t>
            </a:r>
            <a:r>
              <a:rPr lang="en-US" baseline="0" dirty="0" smtClean="0"/>
              <a:t> to reach above the daily PM2.5 standard</a:t>
            </a:r>
            <a:endParaRPr lang="en-US" dirty="0" smtClean="0"/>
          </a:p>
          <a:p>
            <a:r>
              <a:rPr lang="en-US" dirty="0" smtClean="0"/>
              <a:t>3. </a:t>
            </a:r>
            <a:r>
              <a:rPr lang="en-US" u="sng" dirty="0" smtClean="0"/>
              <a:t>Doubling</a:t>
            </a:r>
            <a:r>
              <a:rPr lang="en-US" u="sng" baseline="0" dirty="0" smtClean="0"/>
              <a:t> in concentration impact </a:t>
            </a:r>
            <a:r>
              <a:rPr lang="en-US" baseline="0" dirty="0" smtClean="0"/>
              <a:t>due to the burn both short range and long range distance. </a:t>
            </a:r>
            <a:endParaRPr lang="en-US" dirty="0" smtClean="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14</a:t>
            </a:fld>
            <a:endParaRPr lang="en-US"/>
          </a:p>
        </p:txBody>
      </p:sp>
    </p:spTree>
    <p:extLst>
      <p:ext uri="{BB962C8B-B14F-4D97-AF65-F5344CB8AC3E}">
        <p14:creationId xmlns:p14="http://schemas.microsoft.com/office/powerpoint/2010/main" val="261946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Faster burn</a:t>
            </a:r>
            <a:r>
              <a:rPr lang="en-US" baseline="0" dirty="0" smtClean="0"/>
              <a:t> therefore plume disappears sooner than hand lit burn. (top)</a:t>
            </a:r>
            <a:endParaRPr lang="en-US" dirty="0" smtClean="0"/>
          </a:p>
          <a:p>
            <a:r>
              <a:rPr lang="en-US" dirty="0" smtClean="0"/>
              <a:t>2. Maximum plume height at different hours</a:t>
            </a:r>
            <a:endParaRPr lang="en-US" baseline="0" dirty="0" smtClean="0"/>
          </a:p>
          <a:p>
            <a:r>
              <a:rPr lang="en-US" baseline="0" dirty="0" smtClean="0"/>
              <a:t>3. More emissions in aerial burn due to hotter burn, faster more consumption flaming, very little in smoldering phase, increase in heat flux, therefore smoke plume penetrating through PBL, and sheer layer drafting in different direction than below PBL</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15</a:t>
            </a:fld>
            <a:endParaRPr lang="en-US"/>
          </a:p>
        </p:txBody>
      </p:sp>
    </p:spTree>
    <p:extLst>
      <p:ext uri="{BB962C8B-B14F-4D97-AF65-F5344CB8AC3E}">
        <p14:creationId xmlns:p14="http://schemas.microsoft.com/office/powerpoint/2010/main" val="328024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smtClean="0"/>
              <a:t>Dispite</a:t>
            </a:r>
            <a:r>
              <a:rPr lang="en-US" dirty="0" smtClean="0"/>
              <a:t> higher</a:t>
            </a:r>
            <a:r>
              <a:rPr lang="en-US" baseline="0" dirty="0" smtClean="0"/>
              <a:t> total PM2.5 emitted, </a:t>
            </a:r>
            <a:r>
              <a:rPr lang="en-US" dirty="0" smtClean="0"/>
              <a:t>Higher </a:t>
            </a:r>
            <a:r>
              <a:rPr lang="en-US" dirty="0" err="1" smtClean="0"/>
              <a:t>alofted</a:t>
            </a:r>
            <a:r>
              <a:rPr lang="en-US" dirty="0" smtClean="0"/>
              <a:t> plume</a:t>
            </a:r>
            <a:r>
              <a:rPr lang="en-US" baseline="0" dirty="0" smtClean="0"/>
              <a:t> due to rapid ignition and burn, out of the mixing layer</a:t>
            </a:r>
          </a:p>
          <a:p>
            <a:pPr marL="228600" indent="-228600">
              <a:buAutoNum type="arabicPeriod"/>
            </a:pPr>
            <a:r>
              <a:rPr lang="en-US" baseline="0" dirty="0" smtClean="0"/>
              <a:t>Both regional and local ground </a:t>
            </a:r>
            <a:r>
              <a:rPr lang="en-US" baseline="0" dirty="0" err="1" smtClean="0"/>
              <a:t>conc</a:t>
            </a:r>
            <a:r>
              <a:rPr lang="en-US" baseline="0" dirty="0" smtClean="0"/>
              <a:t> decreases, long range by 61%</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16</a:t>
            </a:fld>
            <a:endParaRPr lang="en-US"/>
          </a:p>
        </p:txBody>
      </p:sp>
    </p:spTree>
    <p:extLst>
      <p:ext uri="{BB962C8B-B14F-4D97-AF65-F5344CB8AC3E}">
        <p14:creationId xmlns:p14="http://schemas.microsoft.com/office/powerpoint/2010/main" val="261946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RH and temp shift throughout the day. Lower RH, leading to higher</a:t>
            </a:r>
            <a:r>
              <a:rPr lang="en-US" baseline="0" dirty="0" smtClean="0"/>
              <a:t> emission and warmer temperature leading to higher PBL as the day passes</a:t>
            </a:r>
          </a:p>
          <a:p>
            <a:r>
              <a:rPr lang="en-US" baseline="0" dirty="0" smtClean="0"/>
              <a:t>2. Change in PBL height as day goes on</a:t>
            </a:r>
          </a:p>
          <a:p>
            <a:endParaRPr lang="en-US" baseline="0" dirty="0" smtClean="0"/>
          </a:p>
          <a:p>
            <a:endParaRPr lang="en-US" baseline="0" dirty="0" smtClean="0"/>
          </a:p>
          <a:p>
            <a:r>
              <a:rPr lang="en-US" baseline="0" dirty="0" smtClean="0"/>
              <a:t>Relationship between RH, temp, </a:t>
            </a:r>
            <a:r>
              <a:rPr lang="en-US" baseline="0" dirty="0" err="1" smtClean="0"/>
              <a:t>emis</a:t>
            </a:r>
            <a:r>
              <a:rPr lang="en-US" baseline="0" dirty="0" smtClean="0"/>
              <a:t>, PBL, heat flux, then to ground concentration.  </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17</a:t>
            </a:fld>
            <a:endParaRPr lang="en-US"/>
          </a:p>
        </p:txBody>
      </p:sp>
    </p:spTree>
    <p:extLst>
      <p:ext uri="{BB962C8B-B14F-4D97-AF65-F5344CB8AC3E}">
        <p14:creationId xmlns:p14="http://schemas.microsoft.com/office/powerpoint/2010/main" val="2892357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Top right shows fuel consumption where</a:t>
            </a:r>
            <a:r>
              <a:rPr lang="en-US" baseline="0" dirty="0" smtClean="0"/>
              <a:t> it shows the increase in smoldering consumption  throughout the day, as RH decreases</a:t>
            </a:r>
            <a:endParaRPr lang="en-US" dirty="0" smtClean="0"/>
          </a:p>
          <a:p>
            <a:pPr marL="228600" indent="-228600">
              <a:buAutoNum type="arabicPeriod"/>
            </a:pPr>
            <a:r>
              <a:rPr lang="en-US" dirty="0" smtClean="0"/>
              <a:t>RH, temp, mostly wind direction</a:t>
            </a:r>
            <a:r>
              <a:rPr lang="en-US" baseline="0" dirty="0" smtClean="0"/>
              <a:t> change in a day can significantly affect the amount of emissions, plume height, and </a:t>
            </a:r>
            <a:r>
              <a:rPr lang="en-US" dirty="0" err="1" smtClean="0"/>
              <a:t>Cmax</a:t>
            </a:r>
            <a:endParaRPr lang="en-US" dirty="0" smtClean="0"/>
          </a:p>
          <a:p>
            <a:r>
              <a:rPr lang="en-US" dirty="0" smtClean="0"/>
              <a:t>3.</a:t>
            </a:r>
            <a:r>
              <a:rPr lang="en-US" baseline="0" dirty="0" smtClean="0"/>
              <a:t> </a:t>
            </a:r>
            <a:r>
              <a:rPr lang="en-US" dirty="0" smtClean="0"/>
              <a:t>Plume in the afternoon</a:t>
            </a:r>
            <a:r>
              <a:rPr lang="en-US" baseline="0" dirty="0" smtClean="0"/>
              <a:t> burn </a:t>
            </a:r>
            <a:r>
              <a:rPr lang="en-US" dirty="0" smtClean="0"/>
              <a:t>gets caught in collapsing boundary layer (peak operating at night time PBL), reaching over </a:t>
            </a:r>
            <a:r>
              <a:rPr lang="en-US" u="sng" dirty="0" smtClean="0"/>
              <a:t>The national ambient air quality standard</a:t>
            </a:r>
          </a:p>
          <a:p>
            <a:r>
              <a:rPr lang="en-US" dirty="0" smtClean="0"/>
              <a:t>4. Yet</a:t>
            </a:r>
            <a:r>
              <a:rPr lang="en-US" baseline="0" dirty="0" smtClean="0"/>
              <a:t> for accumulated concentration there’s a greater increase in the morning burn most likely due to having lower PBL. </a:t>
            </a:r>
            <a:r>
              <a:rPr lang="en-US" dirty="0" smtClean="0"/>
              <a:t> </a:t>
            </a:r>
          </a:p>
          <a:p>
            <a:endParaRPr lang="en-US" dirty="0" smtClean="0"/>
          </a:p>
          <a:p>
            <a:endParaRPr lang="en-US" dirty="0" smtClean="0"/>
          </a:p>
          <a:p>
            <a:pPr eaLnBrk="1" hangingPunct="1">
              <a:lnSpc>
                <a:spcPct val="80000"/>
              </a:lnSpc>
            </a:pPr>
            <a:r>
              <a:rPr lang="en-US" sz="1200" dirty="0" smtClean="0"/>
              <a:t>RH, temp., and wind speed/direction changes during the day significantly affect the amount of emissions, plume behavior, and maximum concentration observed.</a:t>
            </a:r>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18</a:t>
            </a:fld>
            <a:endParaRPr lang="en-US"/>
          </a:p>
        </p:txBody>
      </p:sp>
    </p:spTree>
    <p:extLst>
      <p:ext uri="{BB962C8B-B14F-4D97-AF65-F5344CB8AC3E}">
        <p14:creationId xmlns:p14="http://schemas.microsoft.com/office/powerpoint/2010/main" val="261946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1182688" y="696913"/>
            <a:ext cx="4648200" cy="3486150"/>
          </a:xfrm>
          <a:ln/>
        </p:spPr>
      </p:sp>
      <p:sp>
        <p:nvSpPr>
          <p:cNvPr id="49154" name="Notes Placeholder 2"/>
          <p:cNvSpPr>
            <a:spLocks noGrp="1"/>
          </p:cNvSpPr>
          <p:nvPr>
            <p:ph type="body" idx="1"/>
          </p:nvPr>
        </p:nvSpPr>
        <p:spPr>
          <a:xfrm>
            <a:off x="934720" y="4416426"/>
            <a:ext cx="5140960" cy="4183063"/>
          </a:xfrm>
          <a:noFill/>
          <a:ln/>
        </p:spPr>
        <p:txBody>
          <a:bodyPr/>
          <a:lstStyle/>
          <a:p>
            <a:endParaRPr lang="en-US" dirty="0" smtClean="0"/>
          </a:p>
        </p:txBody>
      </p:sp>
      <p:sp>
        <p:nvSpPr>
          <p:cNvPr id="49155" name="Slide Number Placeholder 3"/>
          <p:cNvSpPr txBox="1">
            <a:spLocks noGrp="1"/>
          </p:cNvSpPr>
          <p:nvPr/>
        </p:nvSpPr>
        <p:spPr bwMode="auto">
          <a:xfrm>
            <a:off x="3972560" y="8831264"/>
            <a:ext cx="3037840" cy="465137"/>
          </a:xfrm>
          <a:prstGeom prst="rect">
            <a:avLst/>
          </a:prstGeom>
          <a:noFill/>
          <a:ln w="9525">
            <a:noFill/>
            <a:miter lim="800000"/>
            <a:headEnd/>
            <a:tailEnd/>
          </a:ln>
        </p:spPr>
        <p:txBody>
          <a:bodyPr anchor="b"/>
          <a:lstStyle/>
          <a:p>
            <a:pPr algn="r" eaLnBrk="0" hangingPunct="0"/>
            <a:fld id="{F9CAB6DB-2762-4D01-98EE-7B2ECBB805FB}" type="slidenum">
              <a:rPr lang="en-US" sz="1200">
                <a:latin typeface="Times New Roman" pitchFamily="18" charset="0"/>
              </a:rPr>
              <a:pPr algn="r" eaLnBrk="0" hangingPunct="0"/>
              <a:t>19</a:t>
            </a:fld>
            <a:endParaRPr lang="en-US"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ea typeface="ＭＳ Ｐゴシック" charset="-128"/>
              </a:rPr>
              <a:t>especially in southeast US.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ea typeface="ＭＳ Ｐゴシック" charset="-128"/>
              </a:rPr>
              <a:t>Prescribed burning is used to maintain ecosystem , endangered species, and to reduce the potential of catastrophic wildfires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ea typeface="ＭＳ Ｐゴシック" charset="-128"/>
              </a:rPr>
              <a:t>2007 GA wildfires</a:t>
            </a:r>
            <a:endParaRPr lang="en-US" sz="1200" dirty="0" smtClean="0">
              <a:ea typeface="ＭＳ Ｐゴシック" charset="-128"/>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ea typeface="ＭＳ Ｐゴシック" charset="-128"/>
              </a:rPr>
              <a:t>One of the requirements </a:t>
            </a:r>
            <a:r>
              <a:rPr lang="en-US" sz="1200" dirty="0" smtClean="0"/>
              <a:t>Land managers must maintain is to limit the smoke from reaching highly populated areas.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t>Burn strategies and meteorology can  greatly shape the dispersion, long-range transport of plumes, and ground-level concentrations of pollutants downwind.</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smtClean="0">
                <a:ea typeface="ＭＳ Ｐゴシック" charset="-128"/>
              </a:rPr>
              <a:t>Demand for a good tool to assess burn practices</a:t>
            </a:r>
            <a:endParaRPr lang="en-US" sz="1200" dirty="0" smtClean="0"/>
          </a:p>
          <a:p>
            <a:endParaRPr lang="en-US" dirty="0" smtClean="0">
              <a:latin typeface="Arial" pitchFamily="34" charset="0"/>
              <a:ea typeface="ＭＳ Ｐゴシック" charset="-128"/>
            </a:endParaRPr>
          </a:p>
          <a:p>
            <a:r>
              <a:rPr lang="en-US" dirty="0" smtClean="0">
                <a:latin typeface="Arial" pitchFamily="34" charset="0"/>
                <a:ea typeface="ＭＳ Ｐゴシック" charset="-128"/>
              </a:rPr>
              <a:t>Columbus GA population:</a:t>
            </a:r>
            <a:r>
              <a:rPr lang="en-US" baseline="0" dirty="0" smtClean="0">
                <a:latin typeface="Arial" pitchFamily="34" charset="0"/>
                <a:ea typeface="ＭＳ Ｐゴシック" charset="-128"/>
              </a:rPr>
              <a:t> </a:t>
            </a:r>
            <a:r>
              <a:rPr lang="en-US" dirty="0" smtClean="0">
                <a:latin typeface="Arial" pitchFamily="34" charset="0"/>
                <a:ea typeface="ＭＳ Ｐゴシック" charset="-128"/>
              </a:rPr>
              <a:t>200,000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p:spPr>
        <p:txBody>
          <a:bodyPr/>
          <a:lstStyle/>
          <a:p>
            <a:r>
              <a:rPr lang="en-US" dirty="0" smtClean="0">
                <a:latin typeface="Arial" pitchFamily="34" charset="0"/>
                <a:ea typeface="ＭＳ Ｐゴシック" charset="-128"/>
              </a:rPr>
              <a:t>Sponsor,</a:t>
            </a:r>
            <a:r>
              <a:rPr lang="en-US" baseline="0" dirty="0" smtClean="0">
                <a:latin typeface="Arial" pitchFamily="34" charset="0"/>
                <a:ea typeface="ＭＳ Ｐゴシック" charset="-128"/>
              </a:rPr>
              <a:t> </a:t>
            </a:r>
            <a:r>
              <a:rPr lang="en-US" dirty="0" smtClean="0">
                <a:latin typeface="Arial" pitchFamily="34" charset="0"/>
                <a:ea typeface="ＭＳ Ｐゴシック" charset="-128"/>
              </a:rPr>
              <a:t>supporter</a:t>
            </a:r>
          </a:p>
        </p:txBody>
      </p:sp>
      <p:sp>
        <p:nvSpPr>
          <p:cNvPr id="45059" name="Slide Number Placeholder 3"/>
          <p:cNvSpPr txBox="1">
            <a:spLocks noGrp="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itchFamily="34" charset="0"/>
                <a:ea typeface="ＭＳ Ｐゴシック" charset="-128"/>
              </a:defRPr>
            </a:lvl1pPr>
            <a:lvl2pPr marL="742950" indent="-285750" defTabSz="931863" eaLnBrk="0" hangingPunct="0">
              <a:defRPr sz="2400">
                <a:solidFill>
                  <a:schemeClr val="tx1"/>
                </a:solidFill>
                <a:latin typeface="Arial" pitchFamily="34" charset="0"/>
                <a:ea typeface="ＭＳ Ｐゴシック" charset="-128"/>
              </a:defRPr>
            </a:lvl2pPr>
            <a:lvl3pPr marL="1143000" indent="-228600" defTabSz="931863" eaLnBrk="0" hangingPunct="0">
              <a:defRPr sz="2400">
                <a:solidFill>
                  <a:schemeClr val="tx1"/>
                </a:solidFill>
                <a:latin typeface="Arial" pitchFamily="34" charset="0"/>
                <a:ea typeface="ＭＳ Ｐゴシック" charset="-128"/>
              </a:defRPr>
            </a:lvl3pPr>
            <a:lvl4pPr marL="1600200" indent="-228600" defTabSz="931863" eaLnBrk="0" hangingPunct="0">
              <a:defRPr sz="2400">
                <a:solidFill>
                  <a:schemeClr val="tx1"/>
                </a:solidFill>
                <a:latin typeface="Arial" pitchFamily="34" charset="0"/>
                <a:ea typeface="ＭＳ Ｐゴシック" charset="-128"/>
              </a:defRPr>
            </a:lvl4pPr>
            <a:lvl5pPr marL="2057400" indent="-228600" defTabSz="931863" eaLnBrk="0" hangingPunct="0">
              <a:defRPr sz="2400">
                <a:solidFill>
                  <a:schemeClr val="tx1"/>
                </a:solidFill>
                <a:latin typeface="Arial" pitchFamily="34"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eaLnBrk="1" hangingPunct="1"/>
            <a:fld id="{2764BC33-5EA6-476E-8771-BE5A500F6774}" type="slidenum">
              <a:rPr lang="en-US" sz="1200">
                <a:solidFill>
                  <a:srgbClr val="000000"/>
                </a:solidFill>
                <a:latin typeface="Calibri" pitchFamily="34" charset="0"/>
              </a:rPr>
              <a:pPr algn="r" eaLnBrk="1" hangingPunct="1"/>
              <a:t>20</a:t>
            </a:fld>
            <a:endParaRPr lang="en-US" sz="1200">
              <a:solidFill>
                <a:srgbClr val="000000"/>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1182688" y="696913"/>
            <a:ext cx="4648200" cy="3486150"/>
          </a:xfrm>
          <a:ln/>
        </p:spPr>
      </p:sp>
      <p:sp>
        <p:nvSpPr>
          <p:cNvPr id="49154" name="Notes Placeholder 2"/>
          <p:cNvSpPr>
            <a:spLocks noGrp="1"/>
          </p:cNvSpPr>
          <p:nvPr>
            <p:ph type="body" idx="1"/>
          </p:nvPr>
        </p:nvSpPr>
        <p:spPr>
          <a:xfrm>
            <a:off x="934720" y="4416426"/>
            <a:ext cx="5140960" cy="4183063"/>
          </a:xfrm>
          <a:noFill/>
          <a:ln/>
        </p:spPr>
        <p:txBody>
          <a:bodyPr/>
          <a:lstStyle/>
          <a:p>
            <a:r>
              <a:rPr lang="en-US" dirty="0" smtClean="0"/>
              <a:t>Fix this</a:t>
            </a:r>
            <a:r>
              <a:rPr lang="en-US" baseline="0" dirty="0" smtClean="0"/>
              <a:t> slide according to </a:t>
            </a:r>
            <a:r>
              <a:rPr lang="en-US" baseline="0" dirty="0" err="1" smtClean="0"/>
              <a:t>talat’s</a:t>
            </a:r>
            <a:r>
              <a:rPr lang="en-US" baseline="0" dirty="0" smtClean="0"/>
              <a:t> corrections. </a:t>
            </a:r>
            <a:endParaRPr lang="en-US" dirty="0" smtClean="0"/>
          </a:p>
          <a:p>
            <a:endParaRPr lang="en-US" dirty="0" smtClean="0"/>
          </a:p>
          <a:p>
            <a:r>
              <a:rPr lang="en-US" dirty="0" smtClean="0"/>
              <a:t>Least emission</a:t>
            </a:r>
            <a:r>
              <a:rPr lang="en-US" baseline="0" dirty="0" smtClean="0"/>
              <a:t> emitted in the morning</a:t>
            </a:r>
          </a:p>
          <a:p>
            <a:r>
              <a:rPr lang="en-US" baseline="0" dirty="0" smtClean="0"/>
              <a:t>Ground </a:t>
            </a:r>
            <a:r>
              <a:rPr lang="en-US" baseline="0" dirty="0" err="1" smtClean="0"/>
              <a:t>conc</a:t>
            </a:r>
            <a:r>
              <a:rPr lang="en-US" baseline="0" dirty="0" smtClean="0"/>
              <a:t> related strongly related to plume height </a:t>
            </a:r>
          </a:p>
          <a:p>
            <a:r>
              <a:rPr lang="en-US" dirty="0" smtClean="0"/>
              <a:t>Higher fuel moisture (less fuel burning per fuel available) yet lower ambient temp is ideal burning condition?</a:t>
            </a:r>
          </a:p>
          <a:p>
            <a:r>
              <a:rPr lang="en-US" dirty="0" smtClean="0"/>
              <a:t>More emissions therefore</a:t>
            </a:r>
            <a:r>
              <a:rPr lang="en-US" baseline="0" dirty="0" smtClean="0"/>
              <a:t> more heat flux, higher plume  therefore not a 1 to 1 increase in ground conc.</a:t>
            </a:r>
            <a:endParaRPr lang="en-US" dirty="0" smtClean="0"/>
          </a:p>
        </p:txBody>
      </p:sp>
      <p:sp>
        <p:nvSpPr>
          <p:cNvPr id="49155" name="Slide Number Placeholder 3"/>
          <p:cNvSpPr txBox="1">
            <a:spLocks noGrp="1"/>
          </p:cNvSpPr>
          <p:nvPr/>
        </p:nvSpPr>
        <p:spPr bwMode="auto">
          <a:xfrm>
            <a:off x="3972560" y="8831264"/>
            <a:ext cx="3037840" cy="465137"/>
          </a:xfrm>
          <a:prstGeom prst="rect">
            <a:avLst/>
          </a:prstGeom>
          <a:noFill/>
          <a:ln w="9525">
            <a:noFill/>
            <a:miter lim="800000"/>
            <a:headEnd/>
            <a:tailEnd/>
          </a:ln>
        </p:spPr>
        <p:txBody>
          <a:bodyPr anchor="b"/>
          <a:lstStyle/>
          <a:p>
            <a:pPr algn="r" eaLnBrk="0" hangingPunct="0"/>
            <a:fld id="{F9CAB6DB-2762-4D01-98EE-7B2ECBB805FB}" type="slidenum">
              <a:rPr lang="en-US" sz="1200">
                <a:latin typeface="Times New Roman" pitchFamily="18" charset="0"/>
              </a:rPr>
              <a:pPr algn="r" eaLnBrk="0" hangingPunct="0"/>
              <a:t>21</a:t>
            </a:fld>
            <a:endParaRPr lang="en-US" sz="120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22</a:t>
            </a:fld>
            <a:endParaRPr lang="en-US"/>
          </a:p>
        </p:txBody>
      </p:sp>
    </p:spTree>
    <p:extLst>
      <p:ext uri="{BB962C8B-B14F-4D97-AF65-F5344CB8AC3E}">
        <p14:creationId xmlns:p14="http://schemas.microsoft.com/office/powerpoint/2010/main" val="11625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defTabSz="931863" eaLnBrk="0" hangingPunct="0">
              <a:defRPr sz="2400">
                <a:solidFill>
                  <a:schemeClr val="tx1"/>
                </a:solidFill>
                <a:latin typeface="Arial" pitchFamily="34" charset="0"/>
                <a:ea typeface="ＭＳ Ｐゴシック" charset="-128"/>
              </a:defRPr>
            </a:lvl1pPr>
            <a:lvl2pPr marL="742950" indent="-285750" defTabSz="931863" eaLnBrk="0" hangingPunct="0">
              <a:defRPr sz="2400">
                <a:solidFill>
                  <a:schemeClr val="tx1"/>
                </a:solidFill>
                <a:latin typeface="Arial" pitchFamily="34" charset="0"/>
                <a:ea typeface="ＭＳ Ｐゴシック" charset="-128"/>
              </a:defRPr>
            </a:lvl2pPr>
            <a:lvl3pPr marL="1143000" indent="-228600" defTabSz="931863" eaLnBrk="0" hangingPunct="0">
              <a:defRPr sz="2400">
                <a:solidFill>
                  <a:schemeClr val="tx1"/>
                </a:solidFill>
                <a:latin typeface="Arial" pitchFamily="34" charset="0"/>
                <a:ea typeface="ＭＳ Ｐゴシック" charset="-128"/>
              </a:defRPr>
            </a:lvl3pPr>
            <a:lvl4pPr marL="1600200" indent="-228600" defTabSz="931863" eaLnBrk="0" hangingPunct="0">
              <a:defRPr sz="2400">
                <a:solidFill>
                  <a:schemeClr val="tx1"/>
                </a:solidFill>
                <a:latin typeface="Arial" pitchFamily="34" charset="0"/>
                <a:ea typeface="ＭＳ Ｐゴシック" charset="-128"/>
              </a:defRPr>
            </a:lvl4pPr>
            <a:lvl5pPr marL="2057400" indent="-228600" defTabSz="931863" eaLnBrk="0" hangingPunct="0">
              <a:defRPr sz="2400">
                <a:solidFill>
                  <a:schemeClr val="tx1"/>
                </a:solidFill>
                <a:latin typeface="Arial" pitchFamily="34"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B8A06B99-C896-4DC2-9C9E-7B3A66E75401}" type="slidenum">
              <a:rPr lang="en-US" sz="1200">
                <a:cs typeface="Arial" pitchFamily="34" charset="0"/>
              </a:rPr>
              <a:pPr eaLnBrk="1" hangingPunct="1"/>
              <a:t>3</a:t>
            </a:fld>
            <a:endParaRPr lang="en-US" sz="1200">
              <a:cs typeface="Arial" pitchFamily="34"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eaLnBrk="1" hangingPunct="1"/>
            <a:r>
              <a:rPr lang="en-US" dirty="0" smtClean="0">
                <a:latin typeface="Arial" pitchFamily="34" charset="0"/>
                <a:ea typeface="ＭＳ Ｐゴシック" charset="-128"/>
              </a:rPr>
              <a:t>Our objective is to evaluate and apply a simulation system that can accurately predict the impacts of prescribed burns on regional air quality</a:t>
            </a:r>
          </a:p>
          <a:p>
            <a:pPr eaLnBrk="1" hangingPunct="1"/>
            <a:r>
              <a:rPr lang="en-US" dirty="0" smtClean="0">
                <a:latin typeface="Arial" pitchFamily="34" charset="0"/>
                <a:ea typeface="ＭＳ Ｐゴシック" charset="-128"/>
              </a:rPr>
              <a:t>To assess alternative burning strategies.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1. Adaptive Grid Daysmoke-CMAQ (AGD-CMAQ), Adaptive Grid CMAQ has the capability to increase grid resolution for tracking biomass burning plumes at the regional scale. </a:t>
            </a:r>
          </a:p>
          <a:p>
            <a:r>
              <a:rPr lang="en-US" sz="1200" dirty="0" smtClean="0"/>
              <a:t>2. Grid adaptation</a:t>
            </a:r>
          </a:p>
          <a:p>
            <a:r>
              <a:rPr lang="en-US" sz="1200" dirty="0" smtClean="0"/>
              <a:t>3. </a:t>
            </a:r>
            <a:r>
              <a:rPr lang="en-US" sz="1200" dirty="0" err="1" smtClean="0"/>
              <a:t>Subgrid</a:t>
            </a:r>
            <a:r>
              <a:rPr lang="en-US" sz="1200" dirty="0" smtClean="0"/>
              <a:t> plume mode,</a:t>
            </a:r>
            <a:r>
              <a:rPr lang="en-US" sz="1200" baseline="0" dirty="0" smtClean="0"/>
              <a:t> Daysmoke</a:t>
            </a:r>
            <a:endParaRPr lang="en-US" sz="1200" dirty="0" smtClean="0"/>
          </a:p>
          <a:p>
            <a:r>
              <a:rPr lang="en-US" sz="1200" dirty="0" smtClean="0"/>
              <a:t>4. WRF </a:t>
            </a:r>
          </a:p>
          <a:p>
            <a:r>
              <a:rPr lang="en-US" sz="1200" dirty="0" smtClean="0"/>
              <a:t>5. Fire Emission Production Simulator (FEPS) generates time-varying emissions and plume spread inputs to Daysmoke</a:t>
            </a:r>
          </a:p>
          <a:p>
            <a:endParaRPr lang="en-US" dirty="0" smtClean="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4</a:t>
            </a:fld>
            <a:endParaRPr lang="en-US"/>
          </a:p>
        </p:txBody>
      </p:sp>
    </p:spTree>
    <p:extLst>
      <p:ext uri="{BB962C8B-B14F-4D97-AF65-F5344CB8AC3E}">
        <p14:creationId xmlns:p14="http://schemas.microsoft.com/office/powerpoint/2010/main" val="151573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The</a:t>
            </a:r>
            <a:r>
              <a:rPr lang="en-US" baseline="0" dirty="0" smtClean="0"/>
              <a:t> different PB methods will be studied using a burn that occurred at Ft </a:t>
            </a:r>
            <a:r>
              <a:rPr lang="en-US" baseline="0" dirty="0" err="1" smtClean="0"/>
              <a:t>Benning</a:t>
            </a:r>
            <a:r>
              <a:rPr lang="en-US" baseline="0" dirty="0" smtClean="0"/>
              <a:t> on 4/9/2008.</a:t>
            </a:r>
          </a:p>
          <a:p>
            <a:r>
              <a:rPr lang="en-US" dirty="0" smtClean="0"/>
              <a:t>2.</a:t>
            </a:r>
            <a:r>
              <a:rPr lang="en-US" baseline="0" dirty="0" smtClean="0"/>
              <a:t> Hand lit ignition start at 12:30, lasts for 2:15min. </a:t>
            </a:r>
          </a:p>
          <a:p>
            <a:r>
              <a:rPr lang="en-US" baseline="0" dirty="0" smtClean="0"/>
              <a:t>3. Wind from SE therefore plume headed towards nearby city</a:t>
            </a:r>
          </a:p>
          <a:p>
            <a:r>
              <a:rPr lang="en-US" baseline="0" dirty="0" smtClean="0"/>
              <a:t>4. 2 monitor sites, 5kmaway and 31kn away</a:t>
            </a:r>
          </a:p>
          <a:p>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5</a:t>
            </a:fld>
            <a:endParaRPr lang="en-US"/>
          </a:p>
        </p:txBody>
      </p:sp>
    </p:spTree>
    <p:extLst>
      <p:ext uri="{BB962C8B-B14F-4D97-AF65-F5344CB8AC3E}">
        <p14:creationId xmlns:p14="http://schemas.microsoft.com/office/powerpoint/2010/main" val="149503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case simulation</a:t>
            </a:r>
          </a:p>
          <a:p>
            <a:r>
              <a:rPr lang="en-US" dirty="0" smtClean="0"/>
              <a:t>Looking from the south of the plume</a:t>
            </a:r>
          </a:p>
          <a:p>
            <a:r>
              <a:rPr lang="en-US" dirty="0" err="1" smtClean="0"/>
              <a:t>Dif</a:t>
            </a:r>
            <a:r>
              <a:rPr lang="en-US" dirty="0" smtClean="0"/>
              <a:t> scenarios compared to</a:t>
            </a:r>
            <a:r>
              <a:rPr lang="en-US" baseline="0" dirty="0" smtClean="0"/>
              <a:t> this base case run</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6</a:t>
            </a:fld>
            <a:endParaRPr lang="en-US"/>
          </a:p>
        </p:txBody>
      </p:sp>
    </p:spTree>
    <p:extLst>
      <p:ext uri="{BB962C8B-B14F-4D97-AF65-F5344CB8AC3E}">
        <p14:creationId xmlns:p14="http://schemas.microsoft.com/office/powerpoint/2010/main" val="2520797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PM2.5 concentrations modeled and measured at the Columbus</a:t>
            </a:r>
            <a:r>
              <a:rPr lang="en-US" baseline="0" dirty="0" smtClean="0"/>
              <a:t> airport is compared; </a:t>
            </a:r>
          </a:p>
          <a:p>
            <a:r>
              <a:rPr lang="en-US" baseline="0" dirty="0" smtClean="0"/>
              <a:t>2. red dots are the hourly measurements and the line in blue is from the base case simulation. </a:t>
            </a:r>
            <a:endParaRPr lang="en-US" dirty="0" smtClean="0"/>
          </a:p>
          <a:p>
            <a:r>
              <a:rPr lang="en-US" dirty="0" smtClean="0"/>
              <a:t>3. When looking at the concentration increase</a:t>
            </a:r>
            <a:r>
              <a:rPr lang="en-US" baseline="0" dirty="0" smtClean="0"/>
              <a:t> due to the fire, the </a:t>
            </a:r>
            <a:r>
              <a:rPr lang="en-US" dirty="0" smtClean="0"/>
              <a:t>Peak </a:t>
            </a:r>
            <a:r>
              <a:rPr lang="en-US" dirty="0" err="1" smtClean="0"/>
              <a:t>conc</a:t>
            </a:r>
            <a:r>
              <a:rPr lang="en-US" dirty="0" smtClean="0"/>
              <a:t> increase differed only by 1.3% ,and integral of concentration</a:t>
            </a:r>
            <a:r>
              <a:rPr lang="en-US" baseline="0" dirty="0" smtClean="0"/>
              <a:t> at the site differs only by -2.5%</a:t>
            </a:r>
          </a:p>
          <a:p>
            <a:r>
              <a:rPr lang="en-US" baseline="0" dirty="0" smtClean="0"/>
              <a:t>4. Blue like will be used as the base case here on</a:t>
            </a:r>
            <a:endParaRPr lang="en-US" dirty="0" smtClean="0"/>
          </a:p>
          <a:p>
            <a:endParaRPr lang="en-US" dirty="0" smtClean="0"/>
          </a:p>
          <a:p>
            <a:endParaRPr lang="en-US" dirty="0" smtClean="0"/>
          </a:p>
          <a:p>
            <a:endParaRPr lang="en-US" dirty="0" smtClean="0"/>
          </a:p>
          <a:p>
            <a:endParaRPr lang="en-US" dirty="0" smtClean="0"/>
          </a:p>
          <a:p>
            <a:r>
              <a:rPr lang="en-US" dirty="0" smtClean="0"/>
              <a:t>46.3%MFE</a:t>
            </a:r>
            <a:r>
              <a:rPr lang="en-US" baseline="0" dirty="0" smtClean="0"/>
              <a:t> if the peak is to be shifted an hour later</a:t>
            </a:r>
          </a:p>
          <a:p>
            <a:endParaRPr lang="en-US" baseline="0" dirty="0" smtClean="0"/>
          </a:p>
          <a:p>
            <a:r>
              <a:rPr lang="fr-FR" sz="1200" b="0" i="0" u="none" strike="noStrike" kern="1200" dirty="0" err="1" smtClean="0">
                <a:solidFill>
                  <a:schemeClr val="tx1"/>
                </a:solidFill>
                <a:effectLst/>
                <a:latin typeface="Calibri" pitchFamily="34" charset="0"/>
                <a:ea typeface="+mn-ea"/>
                <a:cs typeface="+mn-cs"/>
              </a:rPr>
              <a:t>INtegralC</a:t>
            </a:r>
            <a:r>
              <a:rPr lang="fr-FR" dirty="0" smtClean="0"/>
              <a:t> </a:t>
            </a:r>
            <a:r>
              <a:rPr lang="fr-FR" sz="1200" b="0" i="0" u="none" strike="noStrike" kern="1200" dirty="0" smtClean="0">
                <a:solidFill>
                  <a:schemeClr val="tx1"/>
                </a:solidFill>
                <a:effectLst/>
                <a:latin typeface="Calibri" pitchFamily="34" charset="0"/>
                <a:ea typeface="+mn-ea"/>
                <a:cs typeface="+mn-cs"/>
              </a:rPr>
              <a:t>-28.75%</a:t>
            </a:r>
            <a:r>
              <a:rPr lang="fr-FR" dirty="0" smtClean="0"/>
              <a:t> </a:t>
            </a:r>
            <a:r>
              <a:rPr lang="fr-FR" sz="1200" b="0" i="0" u="none" strike="noStrike" kern="1200" dirty="0" err="1" smtClean="0">
                <a:solidFill>
                  <a:schemeClr val="tx1"/>
                </a:solidFill>
                <a:effectLst/>
                <a:latin typeface="Calibri" pitchFamily="34" charset="0"/>
                <a:ea typeface="+mn-ea"/>
                <a:cs typeface="+mn-cs"/>
              </a:rPr>
              <a:t>Cmax</a:t>
            </a:r>
            <a:r>
              <a:rPr lang="fr-FR" dirty="0" smtClean="0"/>
              <a:t> </a:t>
            </a:r>
            <a:r>
              <a:rPr lang="fr-FR" sz="1200" b="0" i="0" u="none" strike="noStrike" kern="1200" dirty="0" smtClean="0">
                <a:solidFill>
                  <a:schemeClr val="tx1"/>
                </a:solidFill>
                <a:effectLst/>
                <a:latin typeface="Calibri" pitchFamily="34" charset="0"/>
                <a:ea typeface="+mn-ea"/>
                <a:cs typeface="+mn-cs"/>
              </a:rPr>
              <a:t>-15.17%</a:t>
            </a:r>
            <a:r>
              <a:rPr lang="fr-FR" dirty="0" smtClean="0"/>
              <a:t> </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7</a:t>
            </a:fld>
            <a:endParaRPr lang="en-US"/>
          </a:p>
        </p:txBody>
      </p:sp>
    </p:spTree>
    <p:extLst>
      <p:ext uri="{BB962C8B-B14F-4D97-AF65-F5344CB8AC3E}">
        <p14:creationId xmlns:p14="http://schemas.microsoft.com/office/powerpoint/2010/main" val="152473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The five scenarios that land</a:t>
            </a:r>
            <a:r>
              <a:rPr lang="en-US" baseline="0" dirty="0" smtClean="0"/>
              <a:t> managers wanted to be simulated are 1, 2, 3, 4, 5.</a:t>
            </a:r>
            <a:endParaRPr lang="en-US" dirty="0" smtClean="0"/>
          </a:p>
          <a:p>
            <a:r>
              <a:rPr lang="en-US" dirty="0" smtClean="0"/>
              <a:t>2. Top right chart shows the Variability in amount of PM2.5 emitted from the burn from differences</a:t>
            </a:r>
            <a:r>
              <a:rPr lang="en-US" baseline="0" dirty="0" smtClean="0"/>
              <a:t> in the studied parameters and </a:t>
            </a:r>
            <a:r>
              <a:rPr lang="en-US" dirty="0" smtClean="0"/>
              <a:t> meteorological conditions </a:t>
            </a:r>
          </a:p>
          <a:p>
            <a:r>
              <a:rPr lang="en-US" baseline="0" dirty="0" smtClean="0"/>
              <a:t>3. Aerial ignition have different time profile (will complete the burn faster). Rest have similar distribution over time. </a:t>
            </a:r>
          </a:p>
          <a:p>
            <a:endParaRPr lang="en-US" baseline="0" dirty="0" smtClean="0"/>
          </a:p>
          <a:p>
            <a:endParaRPr lang="en-US" baseline="0" dirty="0" smtClean="0"/>
          </a:p>
          <a:p>
            <a:endParaRPr lang="en-US" baseline="0" dirty="0" smtClean="0"/>
          </a:p>
          <a:p>
            <a:endParaRPr lang="en-US" baseline="0" dirty="0" smtClean="0"/>
          </a:p>
          <a:p>
            <a:r>
              <a:rPr lang="en-US" baseline="0" dirty="0" smtClean="0"/>
              <a:t>Lower RH higher emission</a:t>
            </a:r>
          </a:p>
          <a:p>
            <a:r>
              <a:rPr lang="en-US" baseline="0" dirty="0" smtClean="0"/>
              <a:t>Base: 65%</a:t>
            </a:r>
          </a:p>
          <a:p>
            <a:r>
              <a:rPr lang="en-US" baseline="0" dirty="0" smtClean="0"/>
              <a:t>Winter, summer: 42,41%</a:t>
            </a:r>
          </a:p>
          <a:p>
            <a:r>
              <a:rPr lang="en-US" baseline="0" dirty="0" smtClean="0"/>
              <a:t>Morning, afternoon: 77,48%</a:t>
            </a:r>
          </a:p>
          <a:p>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8</a:t>
            </a:fld>
            <a:endParaRPr lang="en-US"/>
          </a:p>
        </p:txBody>
      </p:sp>
    </p:spTree>
    <p:extLst>
      <p:ext uri="{BB962C8B-B14F-4D97-AF65-F5344CB8AC3E}">
        <p14:creationId xmlns:p14="http://schemas.microsoft.com/office/powerpoint/2010/main" val="2245983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Top view: ground pm2.5</a:t>
            </a:r>
            <a:r>
              <a:rPr lang="en-US" baseline="0" dirty="0" smtClean="0"/>
              <a:t> </a:t>
            </a:r>
            <a:r>
              <a:rPr lang="en-US" baseline="0" dirty="0" err="1" smtClean="0"/>
              <a:t>conc</a:t>
            </a:r>
            <a:r>
              <a:rPr lang="en-US" baseline="0" dirty="0" smtClean="0"/>
              <a:t> </a:t>
            </a:r>
            <a:r>
              <a:rPr lang="en-US" dirty="0" smtClean="0"/>
              <a:t>3.5 hours</a:t>
            </a:r>
            <a:r>
              <a:rPr lang="en-US" baseline="0" dirty="0" smtClean="0"/>
              <a:t> after the fire started </a:t>
            </a:r>
          </a:p>
          <a:p>
            <a:pPr marL="228600" indent="-228600">
              <a:buAutoNum type="arabicPeriod"/>
            </a:pPr>
            <a:r>
              <a:rPr lang="en-US" baseline="0" dirty="0" smtClean="0"/>
              <a:t>white circle is where the airport is, red is where the burn site is. </a:t>
            </a:r>
          </a:p>
          <a:p>
            <a:r>
              <a:rPr lang="en-US" baseline="0" dirty="0" smtClean="0"/>
              <a:t>3. 33.4% more emissions are emitted by 5yr old fuel, therefore the plume is reaching out more to the populated area. (Click)</a:t>
            </a:r>
          </a:p>
          <a:p>
            <a:r>
              <a:rPr lang="en-US" baseline="0" dirty="0" smtClean="0"/>
              <a:t>4. Bottom: Side view of the plume looking from the south, at the same time as above. </a:t>
            </a:r>
          </a:p>
          <a:p>
            <a:r>
              <a:rPr lang="en-US" baseline="0" dirty="0" smtClean="0"/>
              <a:t>5. Plume is </a:t>
            </a:r>
            <a:r>
              <a:rPr lang="en-US" baseline="0" dirty="0" err="1" smtClean="0"/>
              <a:t>alofted</a:t>
            </a:r>
            <a:r>
              <a:rPr lang="en-US" baseline="0" dirty="0" smtClean="0"/>
              <a:t> slightly higher for 5yr old fuel burn case due to higher heat flux</a:t>
            </a:r>
          </a:p>
          <a:p>
            <a:r>
              <a:rPr lang="en-US" baseline="0" dirty="0" smtClean="0"/>
              <a:t>6. The split in the plume is where Daysmoke plume (on the left) enters into CGRID, and instantaneously mixes throughout PBL. </a:t>
            </a:r>
          </a:p>
          <a:p>
            <a:endParaRPr lang="en-US" baseline="0" dirty="0" smtClean="0"/>
          </a:p>
          <a:p>
            <a:r>
              <a:rPr lang="en-US" baseline="0" dirty="0" smtClean="0"/>
              <a:t>More fuel more heat flux, same PBL, ground concentration ends up being higher, therefore mixes better, lower ground </a:t>
            </a:r>
            <a:r>
              <a:rPr lang="en-US" baseline="0" dirty="0" err="1" smtClean="0"/>
              <a:t>conc</a:t>
            </a:r>
            <a:r>
              <a:rPr lang="en-US" baseline="0" dirty="0" smtClean="0"/>
              <a:t> than expected. </a:t>
            </a:r>
            <a:endParaRPr lang="en-US" dirty="0"/>
          </a:p>
        </p:txBody>
      </p:sp>
      <p:sp>
        <p:nvSpPr>
          <p:cNvPr id="4" name="Slide Number Placeholder 3"/>
          <p:cNvSpPr>
            <a:spLocks noGrp="1"/>
          </p:cNvSpPr>
          <p:nvPr>
            <p:ph type="sldNum" sz="quarter" idx="10"/>
          </p:nvPr>
        </p:nvSpPr>
        <p:spPr/>
        <p:txBody>
          <a:bodyPr/>
          <a:lstStyle/>
          <a:p>
            <a:pPr>
              <a:defRPr/>
            </a:pPr>
            <a:fld id="{653BB3B5-3510-40A6-B6DB-38CF239CC463}" type="slidenum">
              <a:rPr lang="en-US" smtClean="0"/>
              <a:pPr>
                <a:defRPr/>
              </a:pPr>
              <a:t>9</a:t>
            </a:fld>
            <a:endParaRPr lang="en-US"/>
          </a:p>
        </p:txBody>
      </p:sp>
    </p:spTree>
    <p:extLst>
      <p:ext uri="{BB962C8B-B14F-4D97-AF65-F5344CB8AC3E}">
        <p14:creationId xmlns:p14="http://schemas.microsoft.com/office/powerpoint/2010/main" val="65651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CBE321-68A3-467C-956B-82458C6D2F6E}" type="datetimeFigureOut">
              <a:rPr lang="en-US"/>
              <a:pPr>
                <a:defRPr/>
              </a:pPr>
              <a:t>10/14/12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5C416D-5564-4C58-9A65-AEF71DBA2C6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1360C8-42E1-483E-9EC2-E989BB78BDC3}" type="datetimeFigureOut">
              <a:rPr lang="en-US"/>
              <a:pPr>
                <a:defRPr/>
              </a:pPr>
              <a:t>10/14/12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250567-A43F-43E1-8388-92263323E4E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0142F3-5290-4108-BF44-BD9301CA94D8}" type="datetimeFigureOut">
              <a:rPr lang="en-US"/>
              <a:pPr>
                <a:defRPr/>
              </a:pPr>
              <a:t>10/14/12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C68712-7F86-4147-8A34-6794C4CD5C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35AC8A-D535-4AA7-8F59-2CAA18FB5977}" type="datetimeFigureOut">
              <a:rPr lang="en-US"/>
              <a:pPr>
                <a:defRPr/>
              </a:pPr>
              <a:t>10/14/12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1E3690-39CE-4581-B186-AE611500FAA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79537CA-056D-4D08-B04C-7903FA75397C}" type="slidenum">
              <a:rPr lang="en-US"/>
              <a:pPr/>
              <a:t>‹#›</a:t>
            </a:fld>
            <a:endParaRPr lang="en-US"/>
          </a:p>
        </p:txBody>
      </p:sp>
    </p:spTree>
    <p:extLst>
      <p:ext uri="{BB962C8B-B14F-4D97-AF65-F5344CB8AC3E}">
        <p14:creationId xmlns:p14="http://schemas.microsoft.com/office/powerpoint/2010/main" val="190587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DFAEB7-224E-423F-B4DA-A61CB7EE2801}" type="datetimeFigureOut">
              <a:rPr lang="en-US"/>
              <a:pPr>
                <a:defRPr/>
              </a:pPr>
              <a:t>10/14/12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18A544-FA01-4557-9350-DED4EF415D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CF61700-6273-4281-9C40-A7F902334D6A}" type="datetimeFigureOut">
              <a:rPr lang="en-US"/>
              <a:pPr>
                <a:defRPr/>
              </a:pPr>
              <a:t>10/14/12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E76FE3-69B4-4D17-8B6F-C49ADE7812D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A9378D-3A0A-4FD1-9D56-260557491374}" type="datetimeFigureOut">
              <a:rPr lang="en-US"/>
              <a:pPr>
                <a:defRPr/>
              </a:pPr>
              <a:t>10/14/12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FE7A55-FE88-42DE-ADF5-FAC7E81957D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AB5A9E-5F83-473A-951E-D0D6039FE2B3}" type="datetimeFigureOut">
              <a:rPr lang="en-US"/>
              <a:pPr>
                <a:defRPr/>
              </a:pPr>
              <a:t>10/14/12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209172-2CB4-4A1C-8947-0D64C6B3C56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03B1A7-B5FB-4EFD-8224-D457507E5D49}" type="datetimeFigureOut">
              <a:rPr lang="en-US"/>
              <a:pPr>
                <a:defRPr/>
              </a:pPr>
              <a:t>10/14/12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D71F62-F393-4707-8FD4-6647FDC79A8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BC7864-1D16-468A-9AD0-5E8570C87DFF}" type="datetimeFigureOut">
              <a:rPr lang="en-US"/>
              <a:pPr>
                <a:defRPr/>
              </a:pPr>
              <a:t>10/14/12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525D15-08CF-4F00-894F-7286C7A422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1A9D57-074A-4E2F-8A4D-9AECC13E4BA5}" type="datetimeFigureOut">
              <a:rPr lang="en-US"/>
              <a:pPr>
                <a:defRPr/>
              </a:pPr>
              <a:t>10/14/12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31E4C-BA5B-4A9A-8DBC-BD1923C5A40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370FE49-3536-41D3-A942-ACF3EFAD8608}" type="datetimeFigureOut">
              <a:rPr lang="en-US"/>
              <a:pPr>
                <a:defRPr/>
              </a:pPr>
              <a:t>10/14/12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7431C-FB8D-4E21-87D7-2CB839F24AC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85EE5CD-591D-440A-B884-A2E77CAE60D7}" type="datetimeFigureOut">
              <a:rPr lang="en-US"/>
              <a:pPr>
                <a:defRPr/>
              </a:pPr>
              <a:t>10/14/12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8061C6B-DD5A-4531-A462-77CB03654B7E}" type="slidenum">
              <a:rPr lang="en-US"/>
              <a:pPr>
                <a:defRPr/>
              </a:pPr>
              <a:t>‹#›</a:t>
            </a:fld>
            <a:endParaRPr lang="en-US"/>
          </a:p>
        </p:txBody>
      </p:sp>
      <p:pic>
        <p:nvPicPr>
          <p:cNvPr id="1031" name="Picture 17" descr="2493"/>
          <p:cNvPicPr>
            <a:picLocks noChangeAspect="1" noChangeArrowheads="1"/>
          </p:cNvPicPr>
          <p:nvPr/>
        </p:nvPicPr>
        <p:blipFill>
          <a:blip r:embed="rId15" cstate="print"/>
          <a:srcRect/>
          <a:stretch>
            <a:fillRect/>
          </a:stretch>
        </p:blipFill>
        <p:spPr bwMode="auto">
          <a:xfrm>
            <a:off x="82550" y="6324600"/>
            <a:ext cx="755650" cy="469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4" r:id="rId2"/>
    <p:sldLayoutId id="2147483663" r:id="rId3"/>
    <p:sldLayoutId id="2147483662" r:id="rId4"/>
    <p:sldLayoutId id="2147483661" r:id="rId5"/>
    <p:sldLayoutId id="2147483660" r:id="rId6"/>
    <p:sldLayoutId id="2147483659" r:id="rId7"/>
    <p:sldLayoutId id="2147483658" r:id="rId8"/>
    <p:sldLayoutId id="2147483657" r:id="rId9"/>
    <p:sldLayoutId id="2147483656" r:id="rId10"/>
    <p:sldLayoutId id="2147483655" r:id="rId11"/>
    <p:sldLayoutId id="2147483654" r:id="rId12"/>
    <p:sldLayoutId id="2147483667" r:id="rId13"/>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23.jp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jpg"/><Relationship Id="rId8"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community.fireengineering.com/photo/photo/show?id=1219672:Photo:115656" TargetMode="External"/><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0.png"/><Relationship Id="rId1" Type="http://schemas.microsoft.com/office/2007/relationships/media" Target="../media/media1.avi"/><Relationship Id="rId2" Type="http://schemas.openxmlformats.org/officeDocument/2006/relationships/video" Target="../media/media1.avi"/></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9EDE0C3-97CD-47CA-9E37-5BB34ACA3E86}" type="slidenum">
              <a:rPr lang="en-US"/>
              <a:pPr/>
              <a:t>1</a:t>
            </a:fld>
            <a:endParaRPr lang="en-US"/>
          </a:p>
        </p:txBody>
      </p:sp>
      <p:sp>
        <p:nvSpPr>
          <p:cNvPr id="2050" name="Rectangle 2"/>
          <p:cNvSpPr>
            <a:spLocks noGrp="1" noChangeArrowheads="1"/>
          </p:cNvSpPr>
          <p:nvPr>
            <p:ph type="ctrTitle"/>
          </p:nvPr>
        </p:nvSpPr>
        <p:spPr>
          <a:xfrm>
            <a:off x="609600" y="1196975"/>
            <a:ext cx="7848600" cy="2155825"/>
          </a:xfrm>
        </p:spPr>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eaLnBrk="1" hangingPunct="1">
              <a:defRPr/>
            </a:pPr>
            <a:r>
              <a:rPr lang="en-US" sz="3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Modeling the impacts of alternative burning strategies on local and regional air quality</a:t>
            </a:r>
            <a:endParaRPr lang="en-US" sz="36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15362" name="Rectangle 3"/>
          <p:cNvSpPr>
            <a:spLocks noGrp="1" noChangeArrowheads="1"/>
          </p:cNvSpPr>
          <p:nvPr>
            <p:ph type="subTitle" idx="1"/>
          </p:nvPr>
        </p:nvSpPr>
        <p:spPr>
          <a:xfrm>
            <a:off x="0" y="3657600"/>
            <a:ext cx="9067800" cy="1752600"/>
          </a:xfrm>
        </p:spPr>
        <p:txBody>
          <a:bodyPr/>
          <a:lstStyle/>
          <a:p>
            <a:pPr eaLnBrk="1" hangingPunct="1"/>
            <a:r>
              <a:rPr lang="en-US" sz="2800" dirty="0" smtClean="0">
                <a:ea typeface="ＭＳ Ｐゴシック" charset="-128"/>
              </a:rPr>
              <a:t>Aika Yano, </a:t>
            </a:r>
            <a:r>
              <a:rPr lang="en-US" sz="2800" dirty="0" err="1"/>
              <a:t>Yongtao</a:t>
            </a:r>
            <a:r>
              <a:rPr lang="en-US" sz="2800" dirty="0"/>
              <a:t> Hu, </a:t>
            </a:r>
            <a:r>
              <a:rPr lang="en-US" sz="2800" dirty="0" smtClean="0"/>
              <a:t>M</a:t>
            </a:r>
            <a:r>
              <a:rPr lang="en-US" sz="2800" dirty="0"/>
              <a:t>. </a:t>
            </a:r>
            <a:r>
              <a:rPr lang="en-US" sz="2800" dirty="0" err="1"/>
              <a:t>Talat</a:t>
            </a:r>
            <a:r>
              <a:rPr lang="en-US" sz="2800" dirty="0"/>
              <a:t> </a:t>
            </a:r>
            <a:r>
              <a:rPr lang="en-US" sz="2800" dirty="0" err="1" smtClean="0"/>
              <a:t>Odman</a:t>
            </a:r>
            <a:r>
              <a:rPr lang="en-US" sz="2800" dirty="0" smtClean="0"/>
              <a:t>, Armistead Russell</a:t>
            </a:r>
          </a:p>
          <a:p>
            <a:pPr eaLnBrk="1" hangingPunct="1"/>
            <a:r>
              <a:rPr lang="en-US" sz="2800" dirty="0" smtClean="0">
                <a:ea typeface="ＭＳ Ｐゴシック" charset="-128"/>
              </a:rPr>
              <a:t>Georgia Institute of Technology</a:t>
            </a:r>
          </a:p>
          <a:p>
            <a:pPr eaLnBrk="1" hangingPunct="1"/>
            <a:r>
              <a:rPr lang="en-US" sz="2800" dirty="0" smtClean="0">
                <a:ea typeface="ＭＳ Ｐゴシック" charset="-128"/>
              </a:rPr>
              <a:t>October 15, 2012</a:t>
            </a:r>
            <a:endParaRPr lang="en-US" sz="2800" dirty="0">
              <a:solidFill>
                <a:srgbClr val="898989"/>
              </a:solidFill>
              <a:ea typeface="ＭＳ Ｐゴシック" charset="-128"/>
            </a:endParaRPr>
          </a:p>
          <a:p>
            <a:pPr eaLnBrk="1" hangingPunct="1"/>
            <a:r>
              <a:rPr lang="en-US" sz="2800" dirty="0" smtClean="0">
                <a:solidFill>
                  <a:srgbClr val="898989"/>
                </a:solidFill>
                <a:ea typeface="ＭＳ Ｐゴシック" charset="-128"/>
              </a:rPr>
              <a:t>11th annual CMAS conference</a:t>
            </a:r>
            <a:endParaRPr lang="en-US" sz="2800" dirty="0" smtClean="0">
              <a:ea typeface="ＭＳ Ｐゴシック" charset="-128"/>
            </a:endParaRPr>
          </a:p>
        </p:txBody>
      </p:sp>
    </p:spTree>
    <p:extLst>
      <p:ext uri="{BB962C8B-B14F-4D97-AF65-F5344CB8AC3E}">
        <p14:creationId xmlns:p14="http://schemas.microsoft.com/office/powerpoint/2010/main" val="16710229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53000" y="3276600"/>
            <a:ext cx="3776663" cy="510323"/>
          </a:xfrm>
        </p:spPr>
        <p:txBody>
          <a:bodyPr/>
          <a:lstStyle/>
          <a:p>
            <a:r>
              <a:rPr lang="en-US" b="0" dirty="0" smtClean="0">
                <a:ea typeface="ＭＳ Ｐゴシック" charset="-128"/>
              </a:rPr>
              <a:t>Long  range PM</a:t>
            </a:r>
            <a:r>
              <a:rPr lang="en-US" b="0" baseline="-25000" dirty="0" smtClean="0">
                <a:ea typeface="ＭＳ Ｐゴシック" charset="-128"/>
              </a:rPr>
              <a:t>2.5</a:t>
            </a:r>
            <a:r>
              <a:rPr lang="en-US" b="0" dirty="0" smtClean="0">
                <a:ea typeface="ＭＳ Ｐゴシック" charset="-128"/>
              </a:rPr>
              <a:t> (</a:t>
            </a:r>
            <a:r>
              <a:rPr lang="en-US" b="0" dirty="0">
                <a:ea typeface="ＭＳ Ｐゴシック" charset="-128"/>
              </a:rPr>
              <a:t>~ </a:t>
            </a:r>
            <a:r>
              <a:rPr lang="en-US" b="0" dirty="0" smtClean="0">
                <a:ea typeface="ＭＳ Ｐゴシック" charset="-128"/>
              </a:rPr>
              <a:t>31km)</a:t>
            </a:r>
            <a:endParaRPr lang="en-US" b="0" dirty="0"/>
          </a:p>
        </p:txBody>
      </p:sp>
      <p:sp>
        <p:nvSpPr>
          <p:cNvPr id="6" name="Content Placeholder 5"/>
          <p:cNvSpPr>
            <a:spLocks noGrp="1"/>
          </p:cNvSpPr>
          <p:nvPr>
            <p:ph sz="quarter" idx="4"/>
          </p:nvPr>
        </p:nvSpPr>
        <p:spPr>
          <a:xfrm>
            <a:off x="6248400" y="990600"/>
            <a:ext cx="2974975" cy="568325"/>
          </a:xfrm>
        </p:spPr>
        <p:txBody>
          <a:bodyPr/>
          <a:lstStyle/>
          <a:p>
            <a:pPr marL="0" indent="0">
              <a:buNone/>
            </a:pPr>
            <a:r>
              <a:rPr lang="en-US" b="1" dirty="0" smtClean="0">
                <a:solidFill>
                  <a:srgbClr val="FF0000"/>
                </a:solidFill>
              </a:rPr>
              <a:t>5</a:t>
            </a:r>
            <a:r>
              <a:rPr lang="en-US" dirty="0" smtClean="0">
                <a:solidFill>
                  <a:srgbClr val="0070C0"/>
                </a:solidFill>
              </a:rPr>
              <a:t> </a:t>
            </a:r>
            <a:r>
              <a:rPr lang="en-US" dirty="0">
                <a:solidFill>
                  <a:srgbClr val="000000"/>
                </a:solidFill>
              </a:rPr>
              <a:t>vs. </a:t>
            </a:r>
            <a:r>
              <a:rPr lang="en-US" b="1" dirty="0">
                <a:solidFill>
                  <a:schemeClr val="accent1"/>
                </a:solidFill>
              </a:rPr>
              <a:t>2</a:t>
            </a:r>
            <a:r>
              <a:rPr lang="en-US" dirty="0" smtClean="0">
                <a:solidFill>
                  <a:schemeClr val="folHlink"/>
                </a:solidFill>
              </a:rPr>
              <a:t> </a:t>
            </a:r>
            <a:r>
              <a:rPr lang="en-US" dirty="0" smtClean="0"/>
              <a:t>years</a:t>
            </a:r>
            <a:endParaRPr lang="en-US" dirty="0"/>
          </a:p>
        </p:txBody>
      </p:sp>
      <p:grpSp>
        <p:nvGrpSpPr>
          <p:cNvPr id="8" name="Group 10"/>
          <p:cNvGrpSpPr>
            <a:grpSpLocks/>
          </p:cNvGrpSpPr>
          <p:nvPr/>
        </p:nvGrpSpPr>
        <p:grpSpPr bwMode="auto">
          <a:xfrm>
            <a:off x="381000" y="1753550"/>
            <a:ext cx="3505200" cy="2513650"/>
            <a:chOff x="128049" y="1524000"/>
            <a:chExt cx="3381375" cy="2409916"/>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49" y="1743166"/>
              <a:ext cx="33813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p:cNvSpPr txBox="1">
              <a:spLocks noChangeArrowheads="1"/>
            </p:cNvSpPr>
            <p:nvPr/>
          </p:nvSpPr>
          <p:spPr bwMode="auto">
            <a:xfrm>
              <a:off x="503238" y="1524000"/>
              <a:ext cx="199867" cy="3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endParaRPr lang="en-US" sz="1800" dirty="0">
                <a:solidFill>
                  <a:srgbClr val="0070C0"/>
                </a:solidFill>
              </a:endParaRPr>
            </a:p>
          </p:txBody>
        </p:sp>
      </p:grpSp>
      <p:sp>
        <p:nvSpPr>
          <p:cNvPr id="2" name="Title 1"/>
          <p:cNvSpPr>
            <a:spLocks noGrp="1"/>
          </p:cNvSpPr>
          <p:nvPr>
            <p:ph type="title"/>
          </p:nvPr>
        </p:nvSpPr>
        <p:spPr>
          <a:xfrm>
            <a:off x="381000" y="152400"/>
            <a:ext cx="8229600" cy="1143000"/>
          </a:xfrm>
        </p:spPr>
        <p:txBody>
          <a:bodyPr/>
          <a:lstStyle/>
          <a:p>
            <a:r>
              <a:rPr lang="en-US" b="1" dirty="0">
                <a:ln w="1905"/>
                <a:solidFill>
                  <a:srgbClr val="FF6600"/>
                </a:solidFill>
                <a:effectLst>
                  <a:innerShdw blurRad="69850" dist="43180" dir="5400000">
                    <a:srgbClr val="000000">
                      <a:alpha val="65000"/>
                    </a:srgbClr>
                  </a:innerShdw>
                </a:effectLst>
              </a:rPr>
              <a:t>1. Frequency of burn</a:t>
            </a:r>
          </a:p>
        </p:txBody>
      </p:sp>
      <p:sp>
        <p:nvSpPr>
          <p:cNvPr id="3" name="Text Placeholder 2"/>
          <p:cNvSpPr>
            <a:spLocks noGrp="1"/>
          </p:cNvSpPr>
          <p:nvPr>
            <p:ph type="body" idx="1"/>
          </p:nvPr>
        </p:nvSpPr>
        <p:spPr>
          <a:xfrm>
            <a:off x="531812" y="1371600"/>
            <a:ext cx="4040188" cy="639762"/>
          </a:xfrm>
        </p:spPr>
        <p:txBody>
          <a:bodyPr/>
          <a:lstStyle/>
          <a:p>
            <a:r>
              <a:rPr lang="en-US" b="0" dirty="0" smtClean="0">
                <a:ea typeface="ＭＳ Ｐゴシック" charset="-128"/>
              </a:rPr>
              <a:t>Short range PM</a:t>
            </a:r>
            <a:r>
              <a:rPr lang="en-US" b="0" baseline="-25000" dirty="0" smtClean="0">
                <a:ea typeface="ＭＳ Ｐゴシック" charset="-128"/>
              </a:rPr>
              <a:t>2.5</a:t>
            </a:r>
            <a:r>
              <a:rPr lang="en-US" b="0" dirty="0" smtClean="0">
                <a:ea typeface="ＭＳ Ｐゴシック" charset="-128"/>
              </a:rPr>
              <a:t> (</a:t>
            </a:r>
            <a:r>
              <a:rPr lang="en-US" b="0" dirty="0">
                <a:ea typeface="ＭＳ Ｐゴシック" charset="-128"/>
              </a:rPr>
              <a:t>~ </a:t>
            </a:r>
            <a:r>
              <a:rPr lang="en-US" b="0" dirty="0" smtClean="0">
                <a:ea typeface="ＭＳ Ｐゴシック" charset="-128"/>
              </a:rPr>
              <a:t>5km)</a:t>
            </a:r>
            <a:endParaRPr lang="en-US" b="0" dirty="0"/>
          </a:p>
        </p:txBody>
      </p:sp>
      <p:sp>
        <p:nvSpPr>
          <p:cNvPr id="15" name="Content Placeholder 14"/>
          <p:cNvSpPr>
            <a:spLocks noGrp="1"/>
          </p:cNvSpPr>
          <p:nvPr>
            <p:ph sz="half" idx="2"/>
          </p:nvPr>
        </p:nvSpPr>
        <p:spPr>
          <a:xfrm>
            <a:off x="609600" y="4160837"/>
            <a:ext cx="3429000" cy="1554163"/>
          </a:xfrm>
        </p:spPr>
        <p:txBody>
          <a:bodyPr/>
          <a:lstStyle/>
          <a:p>
            <a:r>
              <a:rPr lang="en-US" dirty="0" smtClean="0"/>
              <a:t>5 year old fuel has 40.2% more emissions </a:t>
            </a:r>
          </a:p>
          <a:p>
            <a:r>
              <a:rPr lang="en-US" dirty="0" smtClean="0"/>
              <a:t>Accumulated concentration: increase by 26.0%</a:t>
            </a:r>
          </a:p>
          <a:p>
            <a:r>
              <a:rPr lang="en-US" dirty="0" err="1" smtClean="0"/>
              <a:t>dC</a:t>
            </a:r>
            <a:r>
              <a:rPr lang="en-US" baseline="-25000" dirty="0" err="1" smtClean="0"/>
              <a:t>max</a:t>
            </a:r>
            <a:r>
              <a:rPr lang="en-US" dirty="0" smtClean="0"/>
              <a:t>: 10 </a:t>
            </a:r>
            <a:r>
              <a:rPr lang="en-US" dirty="0" err="1" smtClean="0"/>
              <a:t>vs</a:t>
            </a:r>
            <a:r>
              <a:rPr lang="en-US" dirty="0" smtClean="0"/>
              <a:t> 15 </a:t>
            </a:r>
            <a:r>
              <a:rPr lang="en-US" dirty="0" smtClean="0">
                <a:latin typeface="Symbol" charset="2"/>
                <a:cs typeface="Symbol" charset="2"/>
              </a:rPr>
              <a:t>m</a:t>
            </a:r>
            <a:r>
              <a:rPr lang="en-US" dirty="0" smtClean="0"/>
              <a:t>g/m</a:t>
            </a:r>
            <a:r>
              <a:rPr lang="en-US" baseline="30000" dirty="0" smtClean="0"/>
              <a:t>3</a:t>
            </a:r>
            <a:endParaRPr lang="en-US" baseline="30000" dirty="0"/>
          </a:p>
        </p:txBody>
      </p:sp>
      <p:graphicFrame>
        <p:nvGraphicFramePr>
          <p:cNvPr id="12" name="Chart 11"/>
          <p:cNvGraphicFramePr>
            <a:graphicFrameLocks/>
          </p:cNvGraphicFramePr>
          <p:nvPr>
            <p:extLst>
              <p:ext uri="{D42A27DB-BD31-4B8C-83A1-F6EECF244321}">
                <p14:modId xmlns:p14="http://schemas.microsoft.com/office/powerpoint/2010/main" val="1978771527"/>
              </p:ext>
            </p:extLst>
          </p:nvPr>
        </p:nvGraphicFramePr>
        <p:xfrm>
          <a:off x="3810000" y="3581400"/>
          <a:ext cx="53340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14" name="Donut 13"/>
          <p:cNvSpPr/>
          <p:nvPr/>
        </p:nvSpPr>
        <p:spPr bwMode="auto">
          <a:xfrm>
            <a:off x="1676401" y="2286000"/>
            <a:ext cx="1142999" cy="1219200"/>
          </a:xfrm>
          <a:prstGeom prst="donut">
            <a:avLst>
              <a:gd name="adj" fmla="val 0"/>
            </a:avLst>
          </a:prstGeom>
          <a:solidFill>
            <a:srgbClr val="C0504D"/>
          </a:solidFill>
          <a:ln w="9525" cap="flat" cmpd="sng" algn="ctr">
            <a:solidFill>
              <a:srgbClr val="A733B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Donut 15"/>
          <p:cNvSpPr/>
          <p:nvPr/>
        </p:nvSpPr>
        <p:spPr bwMode="auto">
          <a:xfrm>
            <a:off x="6400800" y="3962400"/>
            <a:ext cx="1142999" cy="1219200"/>
          </a:xfrm>
          <a:prstGeom prst="donut">
            <a:avLst>
              <a:gd name="adj" fmla="val 0"/>
            </a:avLst>
          </a:prstGeom>
          <a:solidFill>
            <a:srgbClr val="C0504D"/>
          </a:solidFill>
          <a:ln w="9525" cap="flat" cmpd="sng" algn="ctr">
            <a:solidFill>
              <a:srgbClr val="A733B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7" name="Straight Connector 6"/>
          <p:cNvCxnSpPr/>
          <p:nvPr/>
        </p:nvCxnSpPr>
        <p:spPr bwMode="auto">
          <a:xfrm>
            <a:off x="4800600" y="5562600"/>
            <a:ext cx="396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22" name="Chart 21"/>
          <p:cNvGraphicFramePr>
            <a:graphicFrameLocks/>
          </p:cNvGraphicFramePr>
          <p:nvPr>
            <p:extLst>
              <p:ext uri="{D42A27DB-BD31-4B8C-83A1-F6EECF244321}">
                <p14:modId xmlns:p14="http://schemas.microsoft.com/office/powerpoint/2010/main" val="1287041356"/>
              </p:ext>
            </p:extLst>
          </p:nvPr>
        </p:nvGraphicFramePr>
        <p:xfrm>
          <a:off x="4572000" y="1447800"/>
          <a:ext cx="4527277" cy="1981200"/>
        </p:xfrm>
        <a:graphic>
          <a:graphicData uri="http://schemas.openxmlformats.org/drawingml/2006/chart">
            <c:chart xmlns:c="http://schemas.openxmlformats.org/drawingml/2006/chart" xmlns:r="http://schemas.openxmlformats.org/officeDocument/2006/relationships" r:id="rId5"/>
          </a:graphicData>
        </a:graphic>
      </p:graphicFrame>
      <p:sp>
        <p:nvSpPr>
          <p:cNvPr id="23" name="Donut 22"/>
          <p:cNvSpPr/>
          <p:nvPr/>
        </p:nvSpPr>
        <p:spPr bwMode="auto">
          <a:xfrm rot="1363075">
            <a:off x="7008965" y="1594106"/>
            <a:ext cx="811261" cy="873944"/>
          </a:xfrm>
          <a:prstGeom prst="donut">
            <a:avLst>
              <a:gd name="adj" fmla="val 0"/>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03938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0101"/>
          <a:stretch/>
        </p:blipFill>
        <p:spPr>
          <a:xfrm>
            <a:off x="1905000" y="4546600"/>
            <a:ext cx="2572662" cy="1827156"/>
          </a:xfrm>
          <a:prstGeom prst="rect">
            <a:avLst/>
          </a:prstGeom>
        </p:spPr>
      </p:pic>
      <p:sp>
        <p:nvSpPr>
          <p:cNvPr id="5" name="Title 4"/>
          <p:cNvSpPr>
            <a:spLocks noGrp="1"/>
          </p:cNvSpPr>
          <p:nvPr>
            <p:ph type="title" sz="quarter"/>
          </p:nvPr>
        </p:nvSpPr>
        <p:spPr>
          <a:xfrm>
            <a:off x="457200" y="228600"/>
            <a:ext cx="8229600" cy="1143000"/>
          </a:xfrm>
        </p:spPr>
        <p:txBody>
          <a:bodyPr/>
          <a:lstStyle/>
          <a:p>
            <a:pPr eaLnBrk="1" fontAlgn="auto" hangingPunct="1">
              <a:spcAft>
                <a:spcPts val="0"/>
              </a:spcAft>
              <a:defRPr/>
            </a:pPr>
            <a:r>
              <a:rPr lang="en-US" b="1" dirty="0">
                <a:ln w="1905"/>
                <a:solidFill>
                  <a:srgbClr val="A733B3"/>
                </a:solidFill>
                <a:effectLst>
                  <a:innerShdw blurRad="69850" dist="43180" dir="5400000">
                    <a:srgbClr val="000000">
                      <a:alpha val="65000"/>
                    </a:srgbClr>
                  </a:innerShdw>
                </a:effectLst>
              </a:rPr>
              <a:t>2. Season of burn</a:t>
            </a:r>
          </a:p>
        </p:txBody>
      </p:sp>
      <p:sp>
        <p:nvSpPr>
          <p:cNvPr id="6" name="Text Placeholder 5"/>
          <p:cNvSpPr>
            <a:spLocks noGrp="1"/>
          </p:cNvSpPr>
          <p:nvPr>
            <p:ph sz="quarter" idx="1"/>
          </p:nvPr>
        </p:nvSpPr>
        <p:spPr>
          <a:xfrm>
            <a:off x="4630062" y="1344556"/>
            <a:ext cx="3200400" cy="838199"/>
          </a:xfrm>
        </p:spPr>
        <p:txBody>
          <a:bodyPr/>
          <a:lstStyle/>
          <a:p>
            <a:pPr marL="0" indent="0" algn="ctr">
              <a:buNone/>
            </a:pPr>
            <a:r>
              <a:rPr lang="en-US" sz="2400" dirty="0" smtClean="0">
                <a:solidFill>
                  <a:schemeClr val="accent2"/>
                </a:solidFill>
              </a:rPr>
              <a:t>Winter </a:t>
            </a:r>
          </a:p>
          <a:p>
            <a:pPr marL="0" indent="0">
              <a:buNone/>
            </a:pPr>
            <a:r>
              <a:rPr lang="en-US" sz="2000" dirty="0" smtClean="0"/>
              <a:t>(RH:</a:t>
            </a:r>
            <a:r>
              <a:rPr lang="en-US" sz="2000" dirty="0"/>
              <a:t>42%, 37.3% </a:t>
            </a:r>
            <a:r>
              <a:rPr lang="en-US" sz="2000" dirty="0" smtClean="0"/>
              <a:t>more PM</a:t>
            </a:r>
            <a:r>
              <a:rPr lang="en-US" sz="2000" baseline="-25000" dirty="0" smtClean="0"/>
              <a:t>2.5</a:t>
            </a:r>
            <a:r>
              <a:rPr lang="en-US" sz="2000" dirty="0" smtClean="0"/>
              <a:t>)</a:t>
            </a:r>
            <a:endParaRPr lang="en-US" sz="2000" dirty="0"/>
          </a:p>
        </p:txBody>
      </p:sp>
      <p:sp>
        <p:nvSpPr>
          <p:cNvPr id="12" name="Text Placeholder 5"/>
          <p:cNvSpPr>
            <a:spLocks noGrp="1"/>
          </p:cNvSpPr>
          <p:nvPr>
            <p:ph sz="quarter" idx="1"/>
          </p:nvPr>
        </p:nvSpPr>
        <p:spPr>
          <a:xfrm>
            <a:off x="2113474" y="1319156"/>
            <a:ext cx="1800168" cy="500882"/>
          </a:xfrm>
        </p:spPr>
        <p:txBody>
          <a:bodyPr/>
          <a:lstStyle/>
          <a:p>
            <a:pPr marL="0" indent="0" algn="ctr">
              <a:buNone/>
            </a:pPr>
            <a:r>
              <a:rPr lang="en-US" sz="2400" dirty="0" smtClean="0">
                <a:solidFill>
                  <a:schemeClr val="accent1"/>
                </a:solidFill>
              </a:rPr>
              <a:t>Spring </a:t>
            </a:r>
          </a:p>
          <a:p>
            <a:pPr marL="0" indent="0" algn="ctr">
              <a:buNone/>
            </a:pPr>
            <a:r>
              <a:rPr lang="en-US" sz="2000" dirty="0" smtClean="0"/>
              <a:t>(RH: 65%)</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449" y="2233556"/>
            <a:ext cx="2486025" cy="2209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262" y="2258956"/>
            <a:ext cx="2438400" cy="216746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20072"/>
          <a:stretch/>
        </p:blipFill>
        <p:spPr>
          <a:xfrm>
            <a:off x="5030112" y="4572000"/>
            <a:ext cx="2571750" cy="1827156"/>
          </a:xfrm>
          <a:prstGeom prst="rect">
            <a:avLst/>
          </a:prstGeom>
        </p:spPr>
      </p:pic>
      <p:sp>
        <p:nvSpPr>
          <p:cNvPr id="19" name="Rectangle 18"/>
          <p:cNvSpPr/>
          <p:nvPr/>
        </p:nvSpPr>
        <p:spPr>
          <a:xfrm>
            <a:off x="2799274" y="4976756"/>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1700m</a:t>
            </a:r>
            <a:endParaRPr lang="en-US" dirty="0"/>
          </a:p>
        </p:txBody>
      </p:sp>
      <p:sp>
        <p:nvSpPr>
          <p:cNvPr id="23" name="Rectangle 22"/>
          <p:cNvSpPr/>
          <p:nvPr/>
        </p:nvSpPr>
        <p:spPr>
          <a:xfrm>
            <a:off x="6077862" y="5459356"/>
            <a:ext cx="77457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800m</a:t>
            </a:r>
            <a:endParaRPr lang="en-US" dirty="0"/>
          </a:p>
        </p:txBody>
      </p:sp>
      <p:sp>
        <p:nvSpPr>
          <p:cNvPr id="15" name="Rectangle 14"/>
          <p:cNvSpPr/>
          <p:nvPr/>
        </p:nvSpPr>
        <p:spPr bwMode="auto">
          <a:xfrm>
            <a:off x="6077862" y="5459356"/>
            <a:ext cx="762000" cy="381000"/>
          </a:xfrm>
          <a:prstGeom prst="rect">
            <a:avLst/>
          </a:prstGeom>
          <a:noFill/>
          <a:ln w="9525" cap="flat" cmpd="sng" algn="ctr">
            <a:solidFill>
              <a:schemeClr val="tx1"/>
            </a:solidFill>
            <a:prstDash val="solid"/>
            <a:round/>
            <a:headEnd type="none" w="med" len="med"/>
            <a:tailEnd type="none" w="med" len="med"/>
          </a:ln>
          <a:effectLst>
            <a:glow rad="635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7006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53491"/>
            <a:ext cx="3656994" cy="238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
          </p:nvPr>
        </p:nvSpPr>
        <p:spPr>
          <a:xfrm>
            <a:off x="5105400" y="3429000"/>
            <a:ext cx="4114800" cy="487362"/>
          </a:xfrm>
        </p:spPr>
        <p:txBody>
          <a:bodyPr/>
          <a:lstStyle/>
          <a:p>
            <a:r>
              <a:rPr lang="en-US" b="0" dirty="0">
                <a:ea typeface="ＭＳ Ｐゴシック" charset="-128"/>
              </a:rPr>
              <a:t>Long  range PM</a:t>
            </a:r>
            <a:r>
              <a:rPr lang="en-US" b="0" baseline="-25000" dirty="0">
                <a:ea typeface="ＭＳ Ｐゴシック" charset="-128"/>
              </a:rPr>
              <a:t>2.5</a:t>
            </a:r>
            <a:r>
              <a:rPr lang="en-US" b="0" dirty="0">
                <a:ea typeface="ＭＳ Ｐゴシック" charset="-128"/>
              </a:rPr>
              <a:t> (~ 31km)</a:t>
            </a:r>
            <a:endParaRPr lang="en-US" b="0" dirty="0"/>
          </a:p>
        </p:txBody>
      </p:sp>
      <p:sp>
        <p:nvSpPr>
          <p:cNvPr id="6" name="Content Placeholder 5"/>
          <p:cNvSpPr>
            <a:spLocks noGrp="1"/>
          </p:cNvSpPr>
          <p:nvPr>
            <p:ph sz="quarter" idx="4"/>
          </p:nvPr>
        </p:nvSpPr>
        <p:spPr>
          <a:xfrm>
            <a:off x="6172200" y="1143000"/>
            <a:ext cx="2517775" cy="568325"/>
          </a:xfrm>
        </p:spPr>
        <p:txBody>
          <a:bodyPr/>
          <a:lstStyle/>
          <a:p>
            <a:pPr marL="0" indent="0">
              <a:buNone/>
            </a:pPr>
            <a:r>
              <a:rPr lang="en-US" dirty="0" smtClean="0">
                <a:solidFill>
                  <a:srgbClr val="C00000"/>
                </a:solidFill>
              </a:rPr>
              <a:t>winter</a:t>
            </a:r>
            <a:r>
              <a:rPr lang="en-US" dirty="0" smtClean="0">
                <a:solidFill>
                  <a:srgbClr val="0070C0"/>
                </a:solidFill>
              </a:rPr>
              <a:t> </a:t>
            </a:r>
            <a:r>
              <a:rPr lang="en-US" dirty="0" smtClean="0"/>
              <a:t>vs. </a:t>
            </a:r>
            <a:r>
              <a:rPr lang="en-US" dirty="0" smtClean="0">
                <a:solidFill>
                  <a:srgbClr val="0070C0"/>
                </a:solidFill>
              </a:rPr>
              <a:t>spring</a:t>
            </a:r>
            <a:endParaRPr lang="en-US" dirty="0">
              <a:solidFill>
                <a:srgbClr val="FF3300"/>
              </a:solidFill>
            </a:endParaRPr>
          </a:p>
        </p:txBody>
      </p:sp>
      <p:sp>
        <p:nvSpPr>
          <p:cNvPr id="2" name="Title 1"/>
          <p:cNvSpPr>
            <a:spLocks noGrp="1"/>
          </p:cNvSpPr>
          <p:nvPr>
            <p:ph type="title"/>
          </p:nvPr>
        </p:nvSpPr>
        <p:spPr/>
        <p:txBody>
          <a:bodyPr/>
          <a:lstStyle/>
          <a:p>
            <a:r>
              <a:rPr lang="en-US" b="1" dirty="0">
                <a:ln w="1905"/>
                <a:solidFill>
                  <a:srgbClr val="A733B3"/>
                </a:solidFill>
                <a:effectLst>
                  <a:innerShdw blurRad="69850" dist="43180" dir="5400000">
                    <a:srgbClr val="000000">
                      <a:alpha val="65000"/>
                    </a:srgbClr>
                  </a:innerShdw>
                </a:effectLst>
              </a:rPr>
              <a:t>2. Season of burn</a:t>
            </a:r>
            <a:endParaRPr lang="en-US" dirty="0">
              <a:solidFill>
                <a:srgbClr val="A733B3"/>
              </a:solidFill>
            </a:endParaRPr>
          </a:p>
        </p:txBody>
      </p:sp>
      <p:sp>
        <p:nvSpPr>
          <p:cNvPr id="3" name="Text Placeholder 2"/>
          <p:cNvSpPr>
            <a:spLocks noGrp="1"/>
          </p:cNvSpPr>
          <p:nvPr>
            <p:ph type="body" idx="1"/>
          </p:nvPr>
        </p:nvSpPr>
        <p:spPr>
          <a:xfrm>
            <a:off x="228600" y="1295400"/>
            <a:ext cx="4040188" cy="639762"/>
          </a:xfrm>
        </p:spPr>
        <p:txBody>
          <a:bodyPr/>
          <a:lstStyle/>
          <a:p>
            <a:r>
              <a:rPr lang="en-US" b="0" dirty="0">
                <a:ea typeface="ＭＳ Ｐゴシック" charset="-128"/>
              </a:rPr>
              <a:t>Short range PM</a:t>
            </a:r>
            <a:r>
              <a:rPr lang="en-US" b="0" baseline="-25000" dirty="0">
                <a:ea typeface="ＭＳ Ｐゴシック" charset="-128"/>
              </a:rPr>
              <a:t>2.5</a:t>
            </a:r>
            <a:r>
              <a:rPr lang="en-US" b="0" dirty="0">
                <a:ea typeface="ＭＳ Ｐゴシック" charset="-128"/>
              </a:rPr>
              <a:t> (~ 5km)</a:t>
            </a:r>
            <a:endParaRPr lang="en-US" b="0" dirty="0"/>
          </a:p>
        </p:txBody>
      </p:sp>
      <p:sp>
        <p:nvSpPr>
          <p:cNvPr id="9" name="Content Placeholder 14"/>
          <p:cNvSpPr txBox="1">
            <a:spLocks/>
          </p:cNvSpPr>
          <p:nvPr/>
        </p:nvSpPr>
        <p:spPr bwMode="auto">
          <a:xfrm>
            <a:off x="123825" y="4419599"/>
            <a:ext cx="3962400" cy="1554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sz="1800">
                <a:solidFill>
                  <a:schemeClr val="tx1"/>
                </a:solidFill>
                <a:latin typeface="+mn-lt"/>
              </a:defRPr>
            </a:lvl3pPr>
            <a:lvl4pPr marL="1600200" indent="-228600" algn="l" rtl="0" eaLnBrk="0" fontAlgn="base" hangingPunct="0">
              <a:spcBef>
                <a:spcPct val="20000"/>
              </a:spcBef>
              <a:spcAft>
                <a:spcPct val="0"/>
              </a:spcAft>
              <a:buFont typeface="Arial" charset="0"/>
              <a:buChar char="–"/>
              <a:defRPr sz="1600">
                <a:solidFill>
                  <a:schemeClr val="tx1"/>
                </a:solidFill>
                <a:latin typeface="+mn-lt"/>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defRPr>
            </a:lvl5pPr>
            <a:lvl6pPr marL="2514600" indent="-228600" algn="l" rtl="0" eaLnBrk="0" fontAlgn="base" hangingPunct="0">
              <a:spcBef>
                <a:spcPct val="20000"/>
              </a:spcBef>
              <a:spcAft>
                <a:spcPct val="0"/>
              </a:spcAft>
              <a:buFont typeface="Arial"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charset="0"/>
              <a:buChar char="»"/>
              <a:defRPr sz="1600">
                <a:solidFill>
                  <a:schemeClr val="tx1"/>
                </a:solidFill>
                <a:latin typeface="+mn-lt"/>
              </a:defRPr>
            </a:lvl9pPr>
          </a:lstStyle>
          <a:p>
            <a:r>
              <a:rPr lang="en-US" dirty="0" smtClean="0"/>
              <a:t>Lower RH leads to </a:t>
            </a:r>
            <a:r>
              <a:rPr lang="en-US" dirty="0" smtClean="0">
                <a:solidFill>
                  <a:schemeClr val="accent2"/>
                </a:solidFill>
              </a:rPr>
              <a:t>37% </a:t>
            </a:r>
            <a:r>
              <a:rPr lang="en-US" dirty="0" smtClean="0"/>
              <a:t>more PM</a:t>
            </a:r>
            <a:r>
              <a:rPr lang="en-US" baseline="-25000" dirty="0" smtClean="0"/>
              <a:t>2.5</a:t>
            </a:r>
            <a:r>
              <a:rPr lang="en-US" dirty="0" smtClean="0"/>
              <a:t> emission </a:t>
            </a:r>
          </a:p>
          <a:p>
            <a:r>
              <a:rPr lang="en-US" dirty="0" smtClean="0"/>
              <a:t>Accumulated concentration increase by </a:t>
            </a:r>
            <a:r>
              <a:rPr lang="en-US" dirty="0" smtClean="0">
                <a:solidFill>
                  <a:schemeClr val="accent2"/>
                </a:solidFill>
              </a:rPr>
              <a:t>39.7%</a:t>
            </a:r>
            <a:endParaRPr lang="en-US" dirty="0">
              <a:solidFill>
                <a:srgbClr val="EF9511"/>
              </a:solidFill>
            </a:endParaRPr>
          </a:p>
        </p:txBody>
      </p:sp>
      <p:graphicFrame>
        <p:nvGraphicFramePr>
          <p:cNvPr id="10" name="Chart 9"/>
          <p:cNvGraphicFramePr>
            <a:graphicFrameLocks/>
          </p:cNvGraphicFramePr>
          <p:nvPr>
            <p:extLst>
              <p:ext uri="{D42A27DB-BD31-4B8C-83A1-F6EECF244321}">
                <p14:modId xmlns:p14="http://schemas.microsoft.com/office/powerpoint/2010/main" val="2160038604"/>
              </p:ext>
            </p:extLst>
          </p:nvPr>
        </p:nvGraphicFramePr>
        <p:xfrm>
          <a:off x="4219576" y="3851426"/>
          <a:ext cx="4772024" cy="29303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3074274869"/>
              </p:ext>
            </p:extLst>
          </p:nvPr>
        </p:nvGraphicFramePr>
        <p:xfrm>
          <a:off x="4419600" y="1600200"/>
          <a:ext cx="4495800" cy="1816100"/>
        </p:xfrm>
        <a:graphic>
          <a:graphicData uri="http://schemas.openxmlformats.org/drawingml/2006/chart">
            <c:chart xmlns:c="http://schemas.openxmlformats.org/drawingml/2006/chart" xmlns:r="http://schemas.openxmlformats.org/officeDocument/2006/relationships" r:id="rId5"/>
          </a:graphicData>
        </a:graphic>
      </p:graphicFrame>
      <p:sp>
        <p:nvSpPr>
          <p:cNvPr id="4" name="Oval 3"/>
          <p:cNvSpPr/>
          <p:nvPr/>
        </p:nvSpPr>
        <p:spPr bwMode="auto">
          <a:xfrm>
            <a:off x="6400800" y="2514600"/>
            <a:ext cx="762000" cy="609600"/>
          </a:xfrm>
          <a:prstGeom prst="ellipse">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6934200" y="3962400"/>
            <a:ext cx="762000" cy="1752600"/>
          </a:xfrm>
          <a:prstGeom prst="ellipse">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09754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p:txBody>
          <a:bodyPr/>
          <a:lstStyle/>
          <a:p>
            <a:pPr eaLnBrk="1" fontAlgn="auto" hangingPunct="1">
              <a:spcAft>
                <a:spcPts val="0"/>
              </a:spcAft>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Size of burn</a:t>
            </a:r>
          </a:p>
        </p:txBody>
      </p:sp>
      <p:sp>
        <p:nvSpPr>
          <p:cNvPr id="6" name="Text Placeholder 5"/>
          <p:cNvSpPr>
            <a:spLocks noGrp="1"/>
          </p:cNvSpPr>
          <p:nvPr>
            <p:ph sz="quarter" idx="1"/>
          </p:nvPr>
        </p:nvSpPr>
        <p:spPr>
          <a:xfrm>
            <a:off x="1828800" y="1295400"/>
            <a:ext cx="2971800" cy="2209800"/>
          </a:xfrm>
        </p:spPr>
        <p:txBody>
          <a:bodyPr/>
          <a:lstStyle/>
          <a:p>
            <a:pPr marL="0" indent="0">
              <a:buNone/>
            </a:pPr>
            <a:r>
              <a:rPr lang="en-US" sz="2000" dirty="0" smtClean="0"/>
              <a:t>300 acres</a:t>
            </a:r>
            <a:endParaRPr lang="en-US" sz="2000" dirty="0"/>
          </a:p>
        </p:txBody>
      </p:sp>
      <p:sp>
        <p:nvSpPr>
          <p:cNvPr id="8" name="Text Placeholder 7"/>
          <p:cNvSpPr>
            <a:spLocks noGrp="1"/>
          </p:cNvSpPr>
          <p:nvPr>
            <p:ph sz="quarter" idx="2"/>
          </p:nvPr>
        </p:nvSpPr>
        <p:spPr>
          <a:xfrm>
            <a:off x="4648200" y="1319212"/>
            <a:ext cx="4343400" cy="2185988"/>
          </a:xfrm>
        </p:spPr>
        <p:txBody>
          <a:bodyPr/>
          <a:lstStyle/>
          <a:p>
            <a:pPr marL="0" indent="0">
              <a:buNone/>
            </a:pPr>
            <a:r>
              <a:rPr lang="en-US" sz="2000" dirty="0" smtClean="0"/>
              <a:t>600 acres (2 times more emission)</a:t>
            </a:r>
            <a:endParaRPr lang="en-US" sz="2000" dirty="0"/>
          </a:p>
        </p:txBody>
      </p:sp>
      <p:pic>
        <p:nvPicPr>
          <p:cNvPr id="14" name="Content Placeholder 13" descr="GMT20_2D_3B.jpg"/>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l="-1819" t="1" r="-5534" b="-1"/>
          <a:stretch/>
        </p:blipFill>
        <p:spPr>
          <a:xfrm>
            <a:off x="5105400" y="1676400"/>
            <a:ext cx="2971800" cy="2467562"/>
          </a:xfr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19021"/>
          <a:stretch/>
        </p:blipFill>
        <p:spPr>
          <a:xfrm>
            <a:off x="905074" y="4267200"/>
            <a:ext cx="3133526" cy="225555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458" y="1649009"/>
            <a:ext cx="2859742" cy="2541992"/>
          </a:xfrm>
          <a:prstGeom prst="rect">
            <a:avLst/>
          </a:prstGeom>
        </p:spPr>
      </p:pic>
      <p:pic>
        <p:nvPicPr>
          <p:cNvPr id="18" name="Picture 17" descr="GMT20_3D_3B.jpg"/>
          <p:cNvPicPr>
            <a:picLocks noChangeAspect="1"/>
          </p:cNvPicPr>
          <p:nvPr/>
        </p:nvPicPr>
        <p:blipFill rotWithShape="1">
          <a:blip r:embed="rId6" cstate="print">
            <a:extLst>
              <a:ext uri="{28A0092B-C50C-407E-A947-70E740481C1C}">
                <a14:useLocalDpi xmlns:a14="http://schemas.microsoft.com/office/drawing/2010/main" val="0"/>
              </a:ext>
            </a:extLst>
          </a:blip>
          <a:srcRect b="17917"/>
          <a:stretch/>
        </p:blipFill>
        <p:spPr>
          <a:xfrm>
            <a:off x="4959489" y="4267200"/>
            <a:ext cx="3270111" cy="2286000"/>
          </a:xfrm>
          <a:prstGeom prst="rect">
            <a:avLst/>
          </a:prstGeom>
        </p:spPr>
      </p:pic>
      <p:sp>
        <p:nvSpPr>
          <p:cNvPr id="3" name="Rectangle 2"/>
          <p:cNvSpPr/>
          <p:nvPr/>
        </p:nvSpPr>
        <p:spPr>
          <a:xfrm>
            <a:off x="2456329" y="4876800"/>
            <a:ext cx="902811" cy="369332"/>
          </a:xfrm>
          <a:prstGeom prst="rect">
            <a:avLst/>
          </a:prstGeom>
        </p:spPr>
        <p:txBody>
          <a:bodyPr wrap="none">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1700m</a:t>
            </a:r>
          </a:p>
        </p:txBody>
      </p:sp>
      <p:sp>
        <p:nvSpPr>
          <p:cNvPr id="19" name="Rectangle 18"/>
          <p:cNvSpPr/>
          <p:nvPr/>
        </p:nvSpPr>
        <p:spPr>
          <a:xfrm>
            <a:off x="6477000" y="4692134"/>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1850m</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Donut 10"/>
          <p:cNvSpPr/>
          <p:nvPr/>
        </p:nvSpPr>
        <p:spPr bwMode="auto">
          <a:xfrm rot="2382745">
            <a:off x="4940679" y="2126920"/>
            <a:ext cx="2414937" cy="1461161"/>
          </a:xfrm>
          <a:prstGeom prst="donut">
            <a:avLst>
              <a:gd name="adj" fmla="val 155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7006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53000" y="2057400"/>
            <a:ext cx="4267200" cy="631860"/>
          </a:xfrm>
        </p:spPr>
        <p:txBody>
          <a:bodyPr/>
          <a:lstStyle/>
          <a:p>
            <a:r>
              <a:rPr lang="en-US" b="0" dirty="0">
                <a:ea typeface="ＭＳ Ｐゴシック" charset="-128"/>
              </a:rPr>
              <a:t>Long  range PM</a:t>
            </a:r>
            <a:r>
              <a:rPr lang="en-US" b="0" baseline="-25000" dirty="0">
                <a:ea typeface="ＭＳ Ｐゴシック" charset="-128"/>
              </a:rPr>
              <a:t>2.5</a:t>
            </a:r>
            <a:r>
              <a:rPr lang="en-US" b="0" dirty="0">
                <a:ea typeface="ＭＳ Ｐゴシック" charset="-128"/>
              </a:rPr>
              <a:t> (~ 31km)</a:t>
            </a:r>
            <a:endParaRPr lang="en-US" b="0" dirty="0"/>
          </a:p>
        </p:txBody>
      </p:sp>
      <p:sp>
        <p:nvSpPr>
          <p:cNvPr id="6" name="Content Placeholder 5"/>
          <p:cNvSpPr>
            <a:spLocks noGrp="1"/>
          </p:cNvSpPr>
          <p:nvPr>
            <p:ph sz="quarter" idx="4"/>
          </p:nvPr>
        </p:nvSpPr>
        <p:spPr>
          <a:xfrm>
            <a:off x="6019800" y="1143000"/>
            <a:ext cx="2974975" cy="568325"/>
          </a:xfrm>
        </p:spPr>
        <p:txBody>
          <a:bodyPr/>
          <a:lstStyle/>
          <a:p>
            <a:pPr marL="0" indent="0">
              <a:buNone/>
            </a:pPr>
            <a:r>
              <a:rPr lang="en-US" b="1" dirty="0" smtClean="0">
                <a:solidFill>
                  <a:schemeClr val="accent1"/>
                </a:solidFill>
              </a:rPr>
              <a:t>300</a:t>
            </a:r>
            <a:r>
              <a:rPr lang="en-US" dirty="0" smtClean="0">
                <a:solidFill>
                  <a:srgbClr val="0070C0"/>
                </a:solidFill>
              </a:rPr>
              <a:t> </a:t>
            </a:r>
            <a:r>
              <a:rPr lang="en-US" dirty="0">
                <a:solidFill>
                  <a:srgbClr val="0070C0"/>
                </a:solidFill>
              </a:rPr>
              <a:t>vs. </a:t>
            </a:r>
            <a:r>
              <a:rPr lang="en-US" b="1" dirty="0" smtClean="0">
                <a:solidFill>
                  <a:schemeClr val="accent2"/>
                </a:solidFill>
              </a:rPr>
              <a:t>600</a:t>
            </a:r>
            <a:r>
              <a:rPr lang="en-US" dirty="0" smtClean="0">
                <a:solidFill>
                  <a:schemeClr val="folHlink"/>
                </a:solidFill>
              </a:rPr>
              <a:t> </a:t>
            </a:r>
            <a:r>
              <a:rPr lang="en-US" dirty="0" smtClean="0">
                <a:solidFill>
                  <a:srgbClr val="0070C0"/>
                </a:solidFill>
              </a:rPr>
              <a:t>acres</a:t>
            </a:r>
            <a:endParaRPr lang="en-US" dirty="0">
              <a:solidFill>
                <a:srgbClr val="0070C0"/>
              </a:solidFill>
            </a:endParaRPr>
          </a:p>
        </p:txBody>
      </p:sp>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Size of burn</a:t>
            </a:r>
            <a:endParaRPr lang="en-US" dirty="0">
              <a:solidFill>
                <a:srgbClr val="FF0000"/>
              </a:solidFill>
            </a:endParaRPr>
          </a:p>
        </p:txBody>
      </p:sp>
      <p:sp>
        <p:nvSpPr>
          <p:cNvPr id="3" name="Text Placeholder 2"/>
          <p:cNvSpPr>
            <a:spLocks noGrp="1"/>
          </p:cNvSpPr>
          <p:nvPr>
            <p:ph type="body" idx="1"/>
          </p:nvPr>
        </p:nvSpPr>
        <p:spPr>
          <a:xfrm>
            <a:off x="228600" y="1295400"/>
            <a:ext cx="4040188" cy="639762"/>
          </a:xfrm>
        </p:spPr>
        <p:txBody>
          <a:bodyPr/>
          <a:lstStyle/>
          <a:p>
            <a:r>
              <a:rPr lang="en-US" b="0" dirty="0">
                <a:ea typeface="ＭＳ Ｐゴシック" charset="-128"/>
              </a:rPr>
              <a:t>Short range PM</a:t>
            </a:r>
            <a:r>
              <a:rPr lang="en-US" b="0" baseline="-25000" dirty="0">
                <a:ea typeface="ＭＳ Ｐゴシック" charset="-128"/>
              </a:rPr>
              <a:t>2.5</a:t>
            </a:r>
            <a:r>
              <a:rPr lang="en-US" b="0" dirty="0">
                <a:ea typeface="ＭＳ Ｐゴシック" charset="-128"/>
              </a:rPr>
              <a:t> (~ 5km)</a:t>
            </a:r>
            <a:endParaRPr lang="en-US" b="0" dirty="0"/>
          </a:p>
        </p:txBody>
      </p:sp>
      <p:sp>
        <p:nvSpPr>
          <p:cNvPr id="4" name="Content Placeholder 3"/>
          <p:cNvSpPr>
            <a:spLocks noGrp="1"/>
          </p:cNvSpPr>
          <p:nvPr>
            <p:ph sz="half" idx="2"/>
          </p:nvPr>
        </p:nvSpPr>
        <p:spPr>
          <a:xfrm>
            <a:off x="228600" y="4465637"/>
            <a:ext cx="4038600" cy="1935163"/>
          </a:xfrm>
        </p:spPr>
        <p:txBody>
          <a:bodyPr/>
          <a:lstStyle/>
          <a:p>
            <a:r>
              <a:rPr lang="en-US" dirty="0" smtClean="0"/>
              <a:t>Accumulated concentration increased by 66.1%</a:t>
            </a:r>
          </a:p>
          <a:p>
            <a:r>
              <a:rPr lang="en-US" dirty="0" smtClean="0"/>
              <a:t>Emission doubled, </a:t>
            </a:r>
            <a:r>
              <a:rPr lang="en-US" dirty="0" err="1" smtClean="0"/>
              <a:t>C</a:t>
            </a:r>
            <a:r>
              <a:rPr lang="en-US" sz="1800" baseline="-25000" dirty="0" err="1" smtClean="0"/>
              <a:t>max</a:t>
            </a:r>
            <a:r>
              <a:rPr lang="en-US" dirty="0" smtClean="0"/>
              <a:t> also doubled, over </a:t>
            </a:r>
            <a:r>
              <a:rPr lang="en-US" dirty="0"/>
              <a:t>ambient AQ standard for 24hr </a:t>
            </a:r>
            <a:r>
              <a:rPr lang="en-US" dirty="0" smtClean="0"/>
              <a:t>avg. PM</a:t>
            </a:r>
            <a:r>
              <a:rPr lang="en-US" baseline="-25000" dirty="0" smtClean="0"/>
              <a:t>2.5</a:t>
            </a:r>
            <a:endParaRPr lang="en-US" baseline="-25000"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581400" cy="230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267200" y="2732314"/>
            <a:ext cx="4800600" cy="3363686"/>
            <a:chOff x="4114800" y="2732314"/>
            <a:chExt cx="4724400" cy="3211286"/>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741" t="37333" r="4074" b="18963"/>
            <a:stretch/>
          </p:blipFill>
          <p:spPr bwMode="auto">
            <a:xfrm>
              <a:off x="4114800" y="2732314"/>
              <a:ext cx="4724400" cy="321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4648200" y="3352800"/>
              <a:ext cx="3962400" cy="0"/>
            </a:xfrm>
            <a:prstGeom prst="line">
              <a:avLst/>
            </a:prstGeom>
            <a:solidFill>
              <a:schemeClr val="accent1"/>
            </a:solidFill>
            <a:ln w="9525" cap="flat" cmpd="sng" algn="ctr">
              <a:solidFill>
                <a:srgbClr val="A733B3"/>
              </a:solidFill>
              <a:prstDash val="solid"/>
              <a:round/>
              <a:headEnd type="none" w="med" len="med"/>
              <a:tailEnd type="none" w="med" len="med"/>
            </a:ln>
            <a:effectLst>
              <a:glow rad="63500">
                <a:schemeClr val="accent2">
                  <a:satMod val="175000"/>
                  <a:alpha val="40000"/>
                </a:schemeClr>
              </a:glow>
            </a:effectLst>
          </p:spPr>
        </p:cxnSp>
      </p:grpSp>
    </p:spTree>
    <p:extLst>
      <p:ext uri="{BB962C8B-B14F-4D97-AF65-F5344CB8AC3E}">
        <p14:creationId xmlns:p14="http://schemas.microsoft.com/office/powerpoint/2010/main" val="22097541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solidFill>
                  <a:schemeClr val="accent2">
                    <a:lumMod val="60000"/>
                    <a:lumOff val="40000"/>
                  </a:schemeClr>
                </a:solidFill>
                <a:effectLst>
                  <a:innerShdw blurRad="69850" dist="43180" dir="5400000">
                    <a:srgbClr val="000000">
                      <a:alpha val="65000"/>
                    </a:srgbClr>
                  </a:innerShdw>
                </a:effectLst>
              </a:rPr>
              <a:t>4. Ignition </a:t>
            </a:r>
            <a:r>
              <a:rPr lang="en-US" b="1" dirty="0" smtClean="0">
                <a:ln w="1905"/>
                <a:solidFill>
                  <a:schemeClr val="accent2">
                    <a:lumMod val="60000"/>
                    <a:lumOff val="40000"/>
                  </a:schemeClr>
                </a:solidFill>
                <a:effectLst>
                  <a:innerShdw blurRad="69850" dist="43180" dir="5400000">
                    <a:srgbClr val="000000">
                      <a:alpha val="65000"/>
                    </a:srgbClr>
                  </a:innerShdw>
                </a:effectLst>
              </a:rPr>
              <a:t>type</a:t>
            </a:r>
            <a:endParaRPr lang="en-US" b="1" dirty="0">
              <a:ln w="1905"/>
              <a:solidFill>
                <a:schemeClr val="accent2">
                  <a:lumMod val="60000"/>
                  <a:lumOff val="40000"/>
                </a:schemeClr>
              </a:solidFill>
              <a:effectLst>
                <a:innerShdw blurRad="69850" dist="43180" dir="5400000">
                  <a:srgbClr val="000000">
                    <a:alpha val="65000"/>
                  </a:srgbClr>
                </a:innerShdw>
              </a:effectLst>
            </a:endParaRPr>
          </a:p>
        </p:txBody>
      </p:sp>
      <p:sp>
        <p:nvSpPr>
          <p:cNvPr id="3" name="Text Placeholder 2"/>
          <p:cNvSpPr>
            <a:spLocks noGrp="1"/>
          </p:cNvSpPr>
          <p:nvPr>
            <p:ph type="body" sz="half" idx="1"/>
          </p:nvPr>
        </p:nvSpPr>
        <p:spPr>
          <a:xfrm>
            <a:off x="838200" y="1828800"/>
            <a:ext cx="4038600" cy="4525963"/>
          </a:xfrm>
        </p:spPr>
        <p:txBody>
          <a:bodyPr/>
          <a:lstStyle/>
          <a:p>
            <a:pPr marL="0" indent="0">
              <a:buNone/>
            </a:pPr>
            <a:r>
              <a:rPr lang="en-US" sz="2400" dirty="0" smtClean="0"/>
              <a:t>Hand-lit</a:t>
            </a:r>
            <a:endParaRPr lang="en-US" sz="2400" dirty="0"/>
          </a:p>
        </p:txBody>
      </p:sp>
      <p:sp>
        <p:nvSpPr>
          <p:cNvPr id="4" name="Content Placeholder 3"/>
          <p:cNvSpPr>
            <a:spLocks noGrp="1"/>
          </p:cNvSpPr>
          <p:nvPr>
            <p:ph sz="half" idx="2"/>
          </p:nvPr>
        </p:nvSpPr>
        <p:spPr>
          <a:xfrm>
            <a:off x="4191000" y="1524000"/>
            <a:ext cx="4876800" cy="1752601"/>
          </a:xfrm>
        </p:spPr>
        <p:txBody>
          <a:bodyPr/>
          <a:lstStyle/>
          <a:p>
            <a:pPr marL="0" indent="0" algn="ctr">
              <a:buNone/>
            </a:pPr>
            <a:r>
              <a:rPr lang="en-US" sz="2400" dirty="0" smtClean="0"/>
              <a:t>Aerial </a:t>
            </a:r>
            <a:r>
              <a:rPr lang="en-US" sz="2000" dirty="0" smtClean="0"/>
              <a:t>(faster, shorter </a:t>
            </a:r>
            <a:r>
              <a:rPr lang="en-US" sz="2000" dirty="0"/>
              <a:t>helicopter ignition</a:t>
            </a:r>
            <a:r>
              <a:rPr lang="en-US" sz="2000" dirty="0" smtClean="0"/>
              <a:t>) </a:t>
            </a:r>
            <a:r>
              <a:rPr lang="en-US" sz="2000" dirty="0"/>
              <a:t>35.1% more emission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9661"/>
          <a:stretch/>
        </p:blipFill>
        <p:spPr>
          <a:xfrm>
            <a:off x="1007768" y="4748989"/>
            <a:ext cx="2572662" cy="183719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24" y="2286000"/>
            <a:ext cx="2743200" cy="2438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286000"/>
            <a:ext cx="2790825" cy="2480733"/>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19661"/>
          <a:stretch/>
        </p:blipFill>
        <p:spPr>
          <a:xfrm>
            <a:off x="5247364" y="4716007"/>
            <a:ext cx="2572661" cy="1837193"/>
          </a:xfrm>
          <a:prstGeom prst="rect">
            <a:avLst/>
          </a:prstGeom>
        </p:spPr>
      </p:pic>
      <p:sp>
        <p:nvSpPr>
          <p:cNvPr id="11" name="Rectangle 10"/>
          <p:cNvSpPr/>
          <p:nvPr/>
        </p:nvSpPr>
        <p:spPr>
          <a:xfrm>
            <a:off x="2294099" y="5334000"/>
            <a:ext cx="902811" cy="369332"/>
          </a:xfrm>
          <a:prstGeom prst="rect">
            <a:avLst/>
          </a:prstGeom>
        </p:spPr>
        <p:txBody>
          <a:bodyPr wrap="none">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1700m</a:t>
            </a:r>
          </a:p>
        </p:txBody>
      </p:sp>
      <p:sp>
        <p:nvSpPr>
          <p:cNvPr id="12" name="Rectangle 11"/>
          <p:cNvSpPr/>
          <p:nvPr/>
        </p:nvSpPr>
        <p:spPr>
          <a:xfrm>
            <a:off x="5726589" y="5029200"/>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2700m</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bwMode="auto">
          <a:xfrm>
            <a:off x="2362200" y="5334000"/>
            <a:ext cx="762000" cy="381000"/>
          </a:xfrm>
          <a:prstGeom prst="rect">
            <a:avLst/>
          </a:prstGeom>
          <a:noFill/>
          <a:ln w="9525" cap="flat" cmpd="sng" algn="ctr">
            <a:solidFill>
              <a:schemeClr val="tx1"/>
            </a:solidFill>
            <a:prstDash val="solid"/>
            <a:round/>
            <a:headEnd type="none" w="med" len="med"/>
            <a:tailEnd type="none" w="med" len="med"/>
          </a:ln>
          <a:effectLst>
            <a:glow rad="635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5715000" y="4996218"/>
            <a:ext cx="838200" cy="381000"/>
          </a:xfrm>
          <a:prstGeom prst="rect">
            <a:avLst/>
          </a:prstGeom>
          <a:no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5"/>
          <p:cNvPicPr>
            <a:picLocks noChangeAspect="1"/>
          </p:cNvPicPr>
          <p:nvPr/>
        </p:nvPicPr>
        <p:blipFill>
          <a:blip r:embed="rId7"/>
          <a:stretch>
            <a:fillRect/>
          </a:stretch>
        </p:blipFill>
        <p:spPr>
          <a:xfrm>
            <a:off x="0" y="228600"/>
            <a:ext cx="2286000" cy="1632857"/>
          </a:xfrm>
          <a:prstGeom prst="rect">
            <a:avLst/>
          </a:prstGeom>
        </p:spPr>
      </p:pic>
      <p:pic>
        <p:nvPicPr>
          <p:cNvPr id="7" name="Picture 6"/>
          <p:cNvPicPr>
            <a:picLocks noChangeAspect="1"/>
          </p:cNvPicPr>
          <p:nvPr/>
        </p:nvPicPr>
        <p:blipFill>
          <a:blip r:embed="rId8"/>
          <a:stretch>
            <a:fillRect/>
          </a:stretch>
        </p:blipFill>
        <p:spPr>
          <a:xfrm>
            <a:off x="6946900" y="228600"/>
            <a:ext cx="2184400" cy="1318962"/>
          </a:xfrm>
          <a:prstGeom prst="rect">
            <a:avLst/>
          </a:prstGeom>
        </p:spPr>
      </p:pic>
      <p:sp>
        <p:nvSpPr>
          <p:cNvPr id="15" name="Rectangle 14"/>
          <p:cNvSpPr/>
          <p:nvPr/>
        </p:nvSpPr>
        <p:spPr>
          <a:xfrm>
            <a:off x="1371600" y="6604084"/>
            <a:ext cx="7162800" cy="253916"/>
          </a:xfrm>
          <a:prstGeom prst="rect">
            <a:avLst/>
          </a:prstGeom>
        </p:spPr>
        <p:txBody>
          <a:bodyPr wrap="square">
            <a:spAutoFit/>
          </a:bodyPr>
          <a:lstStyle/>
          <a:p>
            <a:r>
              <a:rPr lang="en-US" sz="1050" dirty="0"/>
              <a:t>http://</a:t>
            </a:r>
            <a:r>
              <a:rPr lang="en-US" sz="1050" dirty="0" err="1"/>
              <a:t>www.popsci.com</a:t>
            </a:r>
            <a:r>
              <a:rPr lang="en-US" sz="1050" dirty="0"/>
              <a:t>/technology/article/2011-05/firefighters-flame-throwing-toolkits-keep-wildfires-check</a:t>
            </a:r>
          </a:p>
        </p:txBody>
      </p:sp>
    </p:spTree>
    <p:extLst>
      <p:ext uri="{BB962C8B-B14F-4D97-AF65-F5344CB8AC3E}">
        <p14:creationId xmlns:p14="http://schemas.microsoft.com/office/powerpoint/2010/main" val="3314253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53000" y="2057400"/>
            <a:ext cx="4267200" cy="639762"/>
          </a:xfrm>
        </p:spPr>
        <p:txBody>
          <a:bodyPr/>
          <a:lstStyle/>
          <a:p>
            <a:r>
              <a:rPr lang="en-US" b="0" dirty="0">
                <a:ea typeface="ＭＳ Ｐゴシック" charset="-128"/>
              </a:rPr>
              <a:t>Long  range PM</a:t>
            </a:r>
            <a:r>
              <a:rPr lang="en-US" b="0" baseline="-25000" dirty="0">
                <a:ea typeface="ＭＳ Ｐゴシック" charset="-128"/>
              </a:rPr>
              <a:t>2.5</a:t>
            </a:r>
            <a:r>
              <a:rPr lang="en-US" b="0" dirty="0">
                <a:ea typeface="ＭＳ Ｐゴシック" charset="-128"/>
              </a:rPr>
              <a:t> (~ 31km)</a:t>
            </a:r>
            <a:endParaRPr lang="en-US" b="0" dirty="0"/>
          </a:p>
        </p:txBody>
      </p:sp>
      <p:sp>
        <p:nvSpPr>
          <p:cNvPr id="6" name="Content Placeholder 5"/>
          <p:cNvSpPr>
            <a:spLocks noGrp="1"/>
          </p:cNvSpPr>
          <p:nvPr>
            <p:ph sz="quarter" idx="4"/>
          </p:nvPr>
        </p:nvSpPr>
        <p:spPr>
          <a:xfrm>
            <a:off x="4876800" y="1143000"/>
            <a:ext cx="4117975" cy="685800"/>
          </a:xfrm>
        </p:spPr>
        <p:txBody>
          <a:bodyPr/>
          <a:lstStyle/>
          <a:p>
            <a:pPr marL="0" indent="0">
              <a:buNone/>
            </a:pPr>
            <a:r>
              <a:rPr lang="en-US" b="1" dirty="0" smtClean="0">
                <a:solidFill>
                  <a:schemeClr val="accent1"/>
                </a:solidFill>
              </a:rPr>
              <a:t>Hand lit </a:t>
            </a:r>
            <a:r>
              <a:rPr lang="en-US" dirty="0">
                <a:solidFill>
                  <a:srgbClr val="000000"/>
                </a:solidFill>
              </a:rPr>
              <a:t>vs. </a:t>
            </a:r>
            <a:r>
              <a:rPr lang="en-US" b="1" dirty="0" smtClean="0">
                <a:solidFill>
                  <a:schemeClr val="accent2">
                    <a:lumMod val="60000"/>
                    <a:lumOff val="40000"/>
                  </a:schemeClr>
                </a:solidFill>
              </a:rPr>
              <a:t>Aerial (helicopter) </a:t>
            </a:r>
            <a:r>
              <a:rPr lang="en-US" dirty="0" smtClean="0"/>
              <a:t>ignition</a:t>
            </a:r>
            <a:endParaRPr lang="en-US" dirty="0"/>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 y="1954690"/>
            <a:ext cx="3687727" cy="238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228600" y="1295400"/>
            <a:ext cx="4040188" cy="639762"/>
          </a:xfrm>
        </p:spPr>
        <p:txBody>
          <a:bodyPr/>
          <a:lstStyle/>
          <a:p>
            <a:r>
              <a:rPr lang="en-US" b="0" dirty="0">
                <a:ea typeface="ＭＳ Ｐゴシック" charset="-128"/>
              </a:rPr>
              <a:t>Short range PM</a:t>
            </a:r>
            <a:r>
              <a:rPr lang="en-US" b="0" baseline="-25000" dirty="0">
                <a:ea typeface="ＭＳ Ｐゴシック" charset="-128"/>
              </a:rPr>
              <a:t>2.5</a:t>
            </a:r>
            <a:r>
              <a:rPr lang="en-US" b="0" dirty="0">
                <a:ea typeface="ＭＳ Ｐゴシック" charset="-128"/>
              </a:rPr>
              <a:t> (~ 5km)</a:t>
            </a:r>
            <a:endParaRPr lang="en-US" b="0" dirty="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70" t="41407" r="27811" b="14504"/>
          <a:stretch/>
        </p:blipFill>
        <p:spPr bwMode="auto">
          <a:xfrm>
            <a:off x="4046424" y="2666999"/>
            <a:ext cx="4967486"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57200" y="4343400"/>
            <a:ext cx="3505200" cy="2133600"/>
          </a:xfrm>
        </p:spPr>
        <p:txBody>
          <a:bodyPr/>
          <a:lstStyle/>
          <a:p>
            <a:r>
              <a:rPr lang="en-US" dirty="0" smtClean="0">
                <a:solidFill>
                  <a:srgbClr val="FF0000"/>
                </a:solidFill>
              </a:rPr>
              <a:t>35.1% </a:t>
            </a:r>
            <a:r>
              <a:rPr lang="en-US" dirty="0" smtClean="0"/>
              <a:t>more emission by aerial ignition</a:t>
            </a:r>
          </a:p>
          <a:p>
            <a:r>
              <a:rPr lang="en-US" dirty="0" smtClean="0"/>
              <a:t>Decrease in accumulated concentration by </a:t>
            </a:r>
            <a:r>
              <a:rPr lang="en-US" dirty="0" smtClean="0">
                <a:solidFill>
                  <a:srgbClr val="FF0000"/>
                </a:solidFill>
              </a:rPr>
              <a:t>60.8%</a:t>
            </a:r>
          </a:p>
          <a:p>
            <a:endParaRPr lang="en-US" dirty="0"/>
          </a:p>
        </p:txBody>
      </p:sp>
      <p:sp>
        <p:nvSpPr>
          <p:cNvPr id="7" name="Title 6"/>
          <p:cNvSpPr>
            <a:spLocks noGrp="1"/>
          </p:cNvSpPr>
          <p:nvPr>
            <p:ph type="title"/>
          </p:nvPr>
        </p:nvSpPr>
        <p:spPr>
          <a:xfrm>
            <a:off x="457200" y="152400"/>
            <a:ext cx="8229600" cy="1143000"/>
          </a:xfrm>
        </p:spPr>
        <p:txBody>
          <a:bodyPr/>
          <a:lstStyle/>
          <a:p>
            <a:r>
              <a:rPr lang="en-US" b="1" dirty="0">
                <a:ln w="1905"/>
                <a:solidFill>
                  <a:schemeClr val="accent2">
                    <a:lumMod val="60000"/>
                    <a:lumOff val="40000"/>
                  </a:schemeClr>
                </a:solidFill>
                <a:effectLst>
                  <a:innerShdw blurRad="69850" dist="43180" dir="5400000">
                    <a:srgbClr val="000000">
                      <a:alpha val="65000"/>
                    </a:srgbClr>
                  </a:innerShdw>
                </a:effectLst>
              </a:rPr>
              <a:t>4. Ignition </a:t>
            </a:r>
            <a:r>
              <a:rPr lang="en-US" b="1" dirty="0" smtClean="0">
                <a:ln w="1905"/>
                <a:solidFill>
                  <a:schemeClr val="accent2">
                    <a:lumMod val="60000"/>
                    <a:lumOff val="40000"/>
                  </a:schemeClr>
                </a:solidFill>
                <a:effectLst>
                  <a:innerShdw blurRad="69850" dist="43180" dir="5400000">
                    <a:srgbClr val="000000">
                      <a:alpha val="65000"/>
                    </a:srgbClr>
                  </a:innerShdw>
                </a:effectLst>
              </a:rPr>
              <a:t>type</a:t>
            </a:r>
            <a:endParaRPr lang="en-US" dirty="0"/>
          </a:p>
        </p:txBody>
      </p:sp>
    </p:spTree>
    <p:extLst>
      <p:ext uri="{BB962C8B-B14F-4D97-AF65-F5344CB8AC3E}">
        <p14:creationId xmlns:p14="http://schemas.microsoft.com/office/powerpoint/2010/main" val="9882919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a:ln>
                  <a:prstDash val="solid"/>
                </a:ln>
                <a:solidFill>
                  <a:srgbClr val="0000FF"/>
                </a:solidFill>
                <a:effectLst>
                  <a:outerShdw blurRad="88000" dist="50800" dir="5040000" algn="tl">
                    <a:schemeClr val="accent4">
                      <a:tint val="80000"/>
                      <a:satMod val="250000"/>
                      <a:alpha val="45000"/>
                    </a:schemeClr>
                  </a:outerShdw>
                </a:effectLst>
              </a:rPr>
              <a:t>5. Time of </a:t>
            </a:r>
            <a:r>
              <a:rPr lang="en-US" b="1" dirty="0" smtClean="0">
                <a:ln>
                  <a:prstDash val="solid"/>
                </a:ln>
                <a:solidFill>
                  <a:srgbClr val="0000FF"/>
                </a:solidFill>
                <a:effectLst>
                  <a:outerShdw blurRad="88000" dist="50800" dir="5040000" algn="tl">
                    <a:schemeClr val="accent4">
                      <a:tint val="80000"/>
                      <a:satMod val="250000"/>
                      <a:alpha val="45000"/>
                    </a:schemeClr>
                  </a:outerShdw>
                </a:effectLst>
              </a:rPr>
              <a:t>burn</a:t>
            </a:r>
            <a:endParaRPr lang="en-US" b="1" dirty="0">
              <a:ln>
                <a:prstDash val="solid"/>
              </a:ln>
              <a:solidFill>
                <a:srgbClr val="0000FF"/>
              </a:solidFill>
              <a:effectLst>
                <a:outerShdw blurRad="88000" dist="50800" dir="5040000" algn="tl">
                  <a:schemeClr val="accent4">
                    <a:tint val="80000"/>
                    <a:satMod val="250000"/>
                    <a:alpha val="45000"/>
                  </a:schemeClr>
                </a:outerShdw>
              </a:effectLst>
            </a:endParaRPr>
          </a:p>
        </p:txBody>
      </p:sp>
      <p:sp>
        <p:nvSpPr>
          <p:cNvPr id="3" name="Text Placeholder 2"/>
          <p:cNvSpPr>
            <a:spLocks noGrp="1"/>
          </p:cNvSpPr>
          <p:nvPr>
            <p:ph type="body" sz="half" idx="1"/>
          </p:nvPr>
        </p:nvSpPr>
        <p:spPr>
          <a:xfrm>
            <a:off x="3311236" y="1143000"/>
            <a:ext cx="2382982" cy="4449763"/>
          </a:xfrm>
        </p:spPr>
        <p:txBody>
          <a:bodyPr/>
          <a:lstStyle/>
          <a:p>
            <a:pPr marL="0" indent="0" algn="ctr">
              <a:buNone/>
            </a:pPr>
            <a:r>
              <a:rPr lang="en-US" sz="2000" dirty="0" smtClean="0"/>
              <a:t>Start at 12:30pm</a:t>
            </a:r>
          </a:p>
          <a:p>
            <a:pPr marL="0" indent="0" algn="ctr">
              <a:buNone/>
            </a:pPr>
            <a:r>
              <a:rPr lang="en-US" sz="2000" dirty="0"/>
              <a:t>(RH: </a:t>
            </a:r>
            <a:r>
              <a:rPr lang="en-US" sz="2000" dirty="0" smtClean="0"/>
              <a:t>65%)</a:t>
            </a:r>
            <a:endParaRPr lang="en-US" sz="2000" dirty="0"/>
          </a:p>
          <a:p>
            <a:pPr marL="0" indent="0">
              <a:buNone/>
            </a:pPr>
            <a:endParaRPr lang="en-US" sz="2000" dirty="0"/>
          </a:p>
        </p:txBody>
      </p:sp>
      <p:sp>
        <p:nvSpPr>
          <p:cNvPr id="4" name="Content Placeholder 3"/>
          <p:cNvSpPr>
            <a:spLocks noGrp="1"/>
          </p:cNvSpPr>
          <p:nvPr>
            <p:ph sz="half" idx="2"/>
          </p:nvPr>
        </p:nvSpPr>
        <p:spPr>
          <a:xfrm>
            <a:off x="5922818" y="1143000"/>
            <a:ext cx="3221182" cy="4602163"/>
          </a:xfrm>
        </p:spPr>
        <p:txBody>
          <a:bodyPr/>
          <a:lstStyle/>
          <a:p>
            <a:pPr marL="0" indent="0" algn="ctr">
              <a:buNone/>
            </a:pPr>
            <a:r>
              <a:rPr lang="en-US" sz="2000" dirty="0" smtClean="0"/>
              <a:t>Start at 3:30pm </a:t>
            </a:r>
          </a:p>
          <a:p>
            <a:pPr marL="0" indent="0" algn="ctr">
              <a:buNone/>
            </a:pPr>
            <a:r>
              <a:rPr lang="en-US" sz="2000" dirty="0" smtClean="0"/>
              <a:t>(RH</a:t>
            </a:r>
            <a:r>
              <a:rPr lang="en-US" sz="2000" dirty="0"/>
              <a:t>: </a:t>
            </a:r>
            <a:r>
              <a:rPr lang="en-US" sz="2000" dirty="0" smtClean="0"/>
              <a:t>48%</a:t>
            </a:r>
            <a:r>
              <a:rPr lang="en-US" sz="2000" dirty="0"/>
              <a:t>, </a:t>
            </a:r>
            <a:r>
              <a:rPr lang="en-US" sz="2000" dirty="0" smtClean="0"/>
              <a:t>23.0% </a:t>
            </a:r>
            <a:r>
              <a:rPr lang="en-US" sz="2000" dirty="0"/>
              <a:t>more PM</a:t>
            </a:r>
            <a:r>
              <a:rPr lang="en-US" sz="2000" baseline="-25000" dirty="0"/>
              <a:t>2.5</a:t>
            </a:r>
            <a:r>
              <a:rPr lang="en-US" sz="2000" dirty="0" smtClean="0"/>
              <a:t>)</a:t>
            </a:r>
            <a:endParaRPr lang="en-US" sz="2000" dirty="0"/>
          </a:p>
        </p:txBody>
      </p:sp>
      <p:sp>
        <p:nvSpPr>
          <p:cNvPr id="7" name="Content Placeholder 3"/>
          <p:cNvSpPr txBox="1">
            <a:spLocks/>
          </p:cNvSpPr>
          <p:nvPr/>
        </p:nvSpPr>
        <p:spPr bwMode="auto">
          <a:xfrm>
            <a:off x="263236" y="1143000"/>
            <a:ext cx="2895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a:lstStyle>
          <a:p>
            <a:pPr marL="0" indent="0" algn="ctr">
              <a:buNone/>
            </a:pPr>
            <a:r>
              <a:rPr lang="en-US" sz="2000" dirty="0" smtClean="0"/>
              <a:t>Start at 10:30am </a:t>
            </a:r>
          </a:p>
          <a:p>
            <a:pPr marL="0" indent="0" algn="ctr">
              <a:buNone/>
            </a:pPr>
            <a:r>
              <a:rPr lang="en-US" sz="2000" dirty="0" smtClean="0"/>
              <a:t>(</a:t>
            </a:r>
            <a:r>
              <a:rPr lang="en-US" sz="2000" dirty="0"/>
              <a:t>RH: </a:t>
            </a:r>
            <a:r>
              <a:rPr lang="en-US" sz="2000" dirty="0" smtClean="0"/>
              <a:t>77%</a:t>
            </a:r>
            <a:r>
              <a:rPr lang="en-US" sz="2000" dirty="0"/>
              <a:t>, </a:t>
            </a:r>
            <a:r>
              <a:rPr lang="en-US" sz="2000" dirty="0" smtClean="0"/>
              <a:t>2.0% less PM</a:t>
            </a:r>
            <a:r>
              <a:rPr lang="en-US" sz="2000" baseline="-25000" dirty="0" smtClean="0"/>
              <a:t>2.5</a:t>
            </a:r>
            <a:r>
              <a:rPr lang="en-US" sz="2000" dirty="0"/>
              <a: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7910"/>
          <a:stretch/>
        </p:blipFill>
        <p:spPr>
          <a:xfrm>
            <a:off x="3276600" y="4494990"/>
            <a:ext cx="2572662" cy="187723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9618" y="2032001"/>
            <a:ext cx="2743200" cy="2438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849" y="2005789"/>
            <a:ext cx="2775331" cy="2466961"/>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b="20060"/>
          <a:stretch/>
        </p:blipFill>
        <p:spPr>
          <a:xfrm>
            <a:off x="263237" y="4503924"/>
            <a:ext cx="2663390" cy="182067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1418" y="2005789"/>
            <a:ext cx="2743200" cy="2438400"/>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19008"/>
          <a:stretch/>
        </p:blipFill>
        <p:spPr>
          <a:xfrm>
            <a:off x="6203805" y="4472750"/>
            <a:ext cx="2638425" cy="1899475"/>
          </a:xfrm>
          <a:prstGeom prst="rect">
            <a:avLst/>
          </a:prstGeom>
        </p:spPr>
      </p:pic>
      <p:sp>
        <p:nvSpPr>
          <p:cNvPr id="15" name="Rectangle 14"/>
          <p:cNvSpPr/>
          <p:nvPr/>
        </p:nvSpPr>
        <p:spPr>
          <a:xfrm>
            <a:off x="4398818" y="4876800"/>
            <a:ext cx="902811" cy="369332"/>
          </a:xfrm>
          <a:prstGeom prst="rect">
            <a:avLst/>
          </a:prstGeom>
        </p:spPr>
        <p:txBody>
          <a:bodyPr wrap="none">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1700m</a:t>
            </a:r>
          </a:p>
        </p:txBody>
      </p:sp>
      <p:sp>
        <p:nvSpPr>
          <p:cNvPr id="16" name="Rectangle 15"/>
          <p:cNvSpPr/>
          <p:nvPr/>
        </p:nvSpPr>
        <p:spPr>
          <a:xfrm>
            <a:off x="1503218" y="4863584"/>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1450m</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ctangle 16"/>
          <p:cNvSpPr/>
          <p:nvPr/>
        </p:nvSpPr>
        <p:spPr>
          <a:xfrm>
            <a:off x="7218218" y="4812268"/>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2010m</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bwMode="auto">
          <a:xfrm>
            <a:off x="1600200" y="4876800"/>
            <a:ext cx="762000" cy="381000"/>
          </a:xfrm>
          <a:prstGeom prst="rect">
            <a:avLst/>
          </a:prstGeom>
          <a:noFill/>
          <a:ln w="9525" cap="flat" cmpd="sng" algn="ctr">
            <a:solidFill>
              <a:schemeClr val="tx1"/>
            </a:solidFill>
            <a:prstDash val="solid"/>
            <a:round/>
            <a:headEnd type="none" w="med" len="med"/>
            <a:tailEnd type="none" w="med" len="med"/>
          </a:ln>
          <a:effectLst>
            <a:glow rad="635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9" name="Rectangle 18"/>
          <p:cNvSpPr/>
          <p:nvPr/>
        </p:nvSpPr>
        <p:spPr bwMode="auto">
          <a:xfrm>
            <a:off x="7239000" y="4800600"/>
            <a:ext cx="838200" cy="381000"/>
          </a:xfrm>
          <a:prstGeom prst="rect">
            <a:avLst/>
          </a:prstGeom>
          <a:no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00527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5290339" y="3411802"/>
            <a:ext cx="3879061" cy="626798"/>
          </a:xfrm>
        </p:spPr>
        <p:txBody>
          <a:bodyPr/>
          <a:lstStyle/>
          <a:p>
            <a:r>
              <a:rPr lang="en-US" b="0" dirty="0">
                <a:ea typeface="ＭＳ Ｐゴシック" charset="-128"/>
              </a:rPr>
              <a:t>Long  range PM</a:t>
            </a:r>
            <a:r>
              <a:rPr lang="en-US" b="0" baseline="-25000" dirty="0">
                <a:ea typeface="ＭＳ Ｐゴシック" charset="-128"/>
              </a:rPr>
              <a:t>2.5</a:t>
            </a:r>
            <a:r>
              <a:rPr lang="en-US" b="0" dirty="0">
                <a:ea typeface="ＭＳ Ｐゴシック" charset="-128"/>
              </a:rPr>
              <a:t> (~ 31km)</a:t>
            </a:r>
            <a:endParaRPr lang="en-US" b="0" dirty="0"/>
          </a:p>
        </p:txBody>
      </p:sp>
      <p:sp>
        <p:nvSpPr>
          <p:cNvPr id="6" name="Content Placeholder 5"/>
          <p:cNvSpPr>
            <a:spLocks noGrp="1"/>
          </p:cNvSpPr>
          <p:nvPr>
            <p:ph sz="quarter" idx="4"/>
          </p:nvPr>
        </p:nvSpPr>
        <p:spPr>
          <a:xfrm>
            <a:off x="5105400" y="1143000"/>
            <a:ext cx="3889375" cy="568325"/>
          </a:xfrm>
        </p:spPr>
        <p:txBody>
          <a:bodyPr/>
          <a:lstStyle/>
          <a:p>
            <a:pPr marL="0" indent="0">
              <a:buNone/>
            </a:pPr>
            <a:r>
              <a:rPr lang="en-US" dirty="0" smtClean="0">
                <a:solidFill>
                  <a:srgbClr val="C00000"/>
                </a:solidFill>
              </a:rPr>
              <a:t>AM </a:t>
            </a:r>
            <a:r>
              <a:rPr lang="en-US" dirty="0" smtClean="0"/>
              <a:t>vs. </a:t>
            </a:r>
            <a:r>
              <a:rPr lang="en-US" dirty="0" smtClean="0">
                <a:solidFill>
                  <a:srgbClr val="0070C0"/>
                </a:solidFill>
              </a:rPr>
              <a:t>noon </a:t>
            </a:r>
            <a:r>
              <a:rPr lang="en-US" dirty="0" smtClean="0">
                <a:solidFill>
                  <a:srgbClr val="000000"/>
                </a:solidFill>
              </a:rPr>
              <a:t>vs</a:t>
            </a:r>
            <a:r>
              <a:rPr lang="en-US" dirty="0">
                <a:solidFill>
                  <a:srgbClr val="000000"/>
                </a:solidFill>
              </a:rPr>
              <a:t>. </a:t>
            </a:r>
            <a:r>
              <a:rPr lang="en-US" dirty="0" smtClean="0">
                <a:solidFill>
                  <a:srgbClr val="009900"/>
                </a:solidFill>
              </a:rPr>
              <a:t>PM</a:t>
            </a:r>
            <a:endParaRPr lang="en-US" dirty="0">
              <a:solidFill>
                <a:srgbClr val="009900"/>
              </a:solidFill>
            </a:endParaRPr>
          </a:p>
        </p:txBody>
      </p:sp>
      <p:sp>
        <p:nvSpPr>
          <p:cNvPr id="2" name="Title 1"/>
          <p:cNvSpPr>
            <a:spLocks noGrp="1"/>
          </p:cNvSpPr>
          <p:nvPr>
            <p:ph type="title"/>
          </p:nvPr>
        </p:nvSpPr>
        <p:spPr/>
        <p:txBody>
          <a:bodyPr/>
          <a:lstStyle/>
          <a:p>
            <a:r>
              <a:rPr lang="en-US" b="1" dirty="0">
                <a:ln w="1905"/>
                <a:solidFill>
                  <a:srgbClr val="0000FF"/>
                </a:solidFill>
                <a:effectLst>
                  <a:innerShdw blurRad="69850" dist="43180" dir="5400000">
                    <a:srgbClr val="000000">
                      <a:alpha val="65000"/>
                    </a:srgbClr>
                  </a:innerShdw>
                </a:effectLst>
              </a:rPr>
              <a:t>5. Time of burn</a:t>
            </a:r>
          </a:p>
        </p:txBody>
      </p:sp>
      <p:sp>
        <p:nvSpPr>
          <p:cNvPr id="3" name="Text Placeholder 2"/>
          <p:cNvSpPr>
            <a:spLocks noGrp="1"/>
          </p:cNvSpPr>
          <p:nvPr>
            <p:ph type="body" idx="1"/>
          </p:nvPr>
        </p:nvSpPr>
        <p:spPr>
          <a:xfrm>
            <a:off x="228600" y="1295400"/>
            <a:ext cx="4040188" cy="639762"/>
          </a:xfrm>
        </p:spPr>
        <p:txBody>
          <a:bodyPr/>
          <a:lstStyle/>
          <a:p>
            <a:r>
              <a:rPr lang="en-US" b="0" dirty="0">
                <a:ea typeface="ＭＳ Ｐゴシック" charset="-128"/>
              </a:rPr>
              <a:t>Short range PM</a:t>
            </a:r>
            <a:r>
              <a:rPr lang="en-US" b="0" baseline="-25000" dirty="0">
                <a:ea typeface="ＭＳ Ｐゴシック" charset="-128"/>
              </a:rPr>
              <a:t>2.5</a:t>
            </a:r>
            <a:r>
              <a:rPr lang="en-US" b="0" dirty="0">
                <a:ea typeface="ＭＳ Ｐゴシック" charset="-128"/>
              </a:rPr>
              <a:t> (~ 5km)</a:t>
            </a:r>
            <a:endParaRPr lang="en-US" b="0"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3718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152400" y="4267200"/>
            <a:ext cx="4191000" cy="2087563"/>
          </a:xfrm>
        </p:spPr>
        <p:txBody>
          <a:bodyPr/>
          <a:lstStyle/>
          <a:p>
            <a:r>
              <a:rPr lang="en-US" sz="2000" dirty="0" smtClean="0">
                <a:solidFill>
                  <a:srgbClr val="FF0000"/>
                </a:solidFill>
              </a:rPr>
              <a:t>2% </a:t>
            </a:r>
            <a:r>
              <a:rPr lang="en-US" sz="2000" dirty="0" smtClean="0"/>
              <a:t>less emission in the morning and </a:t>
            </a:r>
            <a:r>
              <a:rPr lang="en-US" sz="2000" dirty="0" smtClean="0">
                <a:solidFill>
                  <a:srgbClr val="009900"/>
                </a:solidFill>
              </a:rPr>
              <a:t>23%</a:t>
            </a:r>
            <a:r>
              <a:rPr lang="en-US" sz="2000" dirty="0" smtClean="0"/>
              <a:t> more in the afternoon burn</a:t>
            </a:r>
          </a:p>
          <a:p>
            <a:r>
              <a:rPr lang="en-US" sz="2000" dirty="0" err="1" smtClean="0"/>
              <a:t>C</a:t>
            </a:r>
            <a:r>
              <a:rPr lang="en-US" sz="2000" baseline="-25000" dirty="0" err="1" smtClean="0"/>
              <a:t>max</a:t>
            </a:r>
            <a:r>
              <a:rPr lang="en-US" sz="2000" dirty="0" smtClean="0"/>
              <a:t>: </a:t>
            </a:r>
            <a:r>
              <a:rPr lang="en-US" sz="2000" dirty="0" smtClean="0">
                <a:solidFill>
                  <a:schemeClr val="accent2"/>
                </a:solidFill>
              </a:rPr>
              <a:t>43% </a:t>
            </a:r>
            <a:r>
              <a:rPr lang="en-US" sz="2000" dirty="0" smtClean="0"/>
              <a:t>&amp;</a:t>
            </a:r>
            <a:r>
              <a:rPr lang="en-US" sz="2000" dirty="0" smtClean="0">
                <a:solidFill>
                  <a:srgbClr val="009900"/>
                </a:solidFill>
              </a:rPr>
              <a:t>167% </a:t>
            </a:r>
            <a:r>
              <a:rPr lang="en-US" sz="2000" dirty="0" smtClean="0"/>
              <a:t>increase</a:t>
            </a:r>
          </a:p>
          <a:p>
            <a:r>
              <a:rPr lang="en-US" sz="2000" dirty="0" smtClean="0"/>
              <a:t>Accumulated concentration: </a:t>
            </a:r>
            <a:r>
              <a:rPr lang="en-US" sz="2000" dirty="0" smtClean="0">
                <a:solidFill>
                  <a:schemeClr val="accent2"/>
                </a:solidFill>
              </a:rPr>
              <a:t>13.3%</a:t>
            </a:r>
            <a:r>
              <a:rPr lang="en-US" sz="2000" dirty="0" smtClean="0"/>
              <a:t> &amp; </a:t>
            </a:r>
            <a:r>
              <a:rPr lang="en-US" sz="2000" dirty="0" smtClean="0">
                <a:solidFill>
                  <a:srgbClr val="009900"/>
                </a:solidFill>
              </a:rPr>
              <a:t>9.2% </a:t>
            </a:r>
            <a:r>
              <a:rPr lang="en-US" sz="2000" dirty="0" smtClean="0"/>
              <a:t>increase</a:t>
            </a:r>
            <a:endParaRPr lang="en-US" sz="2000" dirty="0"/>
          </a:p>
        </p:txBody>
      </p:sp>
      <p:grpSp>
        <p:nvGrpSpPr>
          <p:cNvPr id="12" name="Group 11"/>
          <p:cNvGrpSpPr/>
          <p:nvPr/>
        </p:nvGrpSpPr>
        <p:grpSpPr>
          <a:xfrm>
            <a:off x="4343400" y="3886200"/>
            <a:ext cx="4876800" cy="2849562"/>
            <a:chOff x="4038600" y="2895600"/>
            <a:chExt cx="4981575" cy="3429000"/>
          </a:xfrm>
        </p:grpSpPr>
        <p:graphicFrame>
          <p:nvGraphicFramePr>
            <p:cNvPr id="11" name="Chart 10"/>
            <p:cNvGraphicFramePr>
              <a:graphicFrameLocks/>
            </p:cNvGraphicFramePr>
            <p:nvPr>
              <p:extLst>
                <p:ext uri="{D42A27DB-BD31-4B8C-83A1-F6EECF244321}">
                  <p14:modId xmlns:p14="http://schemas.microsoft.com/office/powerpoint/2010/main" val="3623442545"/>
                </p:ext>
              </p:extLst>
            </p:nvPr>
          </p:nvGraphicFramePr>
          <p:xfrm>
            <a:off x="4038600" y="2895600"/>
            <a:ext cx="4981575" cy="3429000"/>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bwMode="auto">
            <a:xfrm>
              <a:off x="4953000" y="3733800"/>
              <a:ext cx="3733800" cy="0"/>
            </a:xfrm>
            <a:prstGeom prst="line">
              <a:avLst/>
            </a:prstGeom>
            <a:solidFill>
              <a:schemeClr val="accent1"/>
            </a:solidFill>
            <a:ln w="9525" cap="flat" cmpd="sng" algn="ctr">
              <a:solidFill>
                <a:srgbClr val="A733B3"/>
              </a:solidFill>
              <a:prstDash val="solid"/>
              <a:round/>
              <a:headEnd type="none" w="med" len="med"/>
              <a:tailEnd type="none" w="med" len="med"/>
            </a:ln>
            <a:effectLst>
              <a:glow rad="63500">
                <a:schemeClr val="accent2">
                  <a:satMod val="175000"/>
                  <a:alpha val="40000"/>
                </a:schemeClr>
              </a:glow>
            </a:effectLst>
          </p:spPr>
        </p:cxnSp>
      </p:grpSp>
      <p:graphicFrame>
        <p:nvGraphicFramePr>
          <p:cNvPr id="15" name="Chart 14"/>
          <p:cNvGraphicFramePr>
            <a:graphicFrameLocks/>
          </p:cNvGraphicFramePr>
          <p:nvPr>
            <p:extLst>
              <p:ext uri="{D42A27DB-BD31-4B8C-83A1-F6EECF244321}">
                <p14:modId xmlns:p14="http://schemas.microsoft.com/office/powerpoint/2010/main" val="2925243035"/>
              </p:ext>
            </p:extLst>
          </p:nvPr>
        </p:nvGraphicFramePr>
        <p:xfrm>
          <a:off x="4038600" y="1600200"/>
          <a:ext cx="4724400" cy="2057400"/>
        </p:xfrm>
        <a:graphic>
          <a:graphicData uri="http://schemas.openxmlformats.org/drawingml/2006/chart">
            <c:chart xmlns:c="http://schemas.openxmlformats.org/drawingml/2006/chart" xmlns:r="http://schemas.openxmlformats.org/officeDocument/2006/relationships" r:id="rId5"/>
          </a:graphicData>
        </a:graphic>
      </p:graphicFrame>
      <p:sp>
        <p:nvSpPr>
          <p:cNvPr id="7" name="Oval 6"/>
          <p:cNvSpPr/>
          <p:nvPr/>
        </p:nvSpPr>
        <p:spPr bwMode="auto">
          <a:xfrm>
            <a:off x="6172200" y="2438400"/>
            <a:ext cx="762000" cy="914400"/>
          </a:xfrm>
          <a:prstGeom prst="ellipse">
            <a:avLst/>
          </a:prstGeom>
          <a:solidFill>
            <a:schemeClr val="accent1">
              <a:alpha val="0"/>
            </a:schemeClr>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10752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xfrm>
            <a:off x="457200" y="76200"/>
            <a:ext cx="8229600" cy="1143000"/>
          </a:xfrm>
        </p:spPr>
        <p:txBody>
          <a:bodyPr lIns="90488" tIns="44450" rIns="90488" bIns="4445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Summary</a:t>
            </a:r>
          </a:p>
        </p:txBody>
      </p:sp>
      <p:sp>
        <p:nvSpPr>
          <p:cNvPr id="48130" name="Rectangle 3"/>
          <p:cNvSpPr>
            <a:spLocks noGrp="1" noChangeArrowheads="1"/>
          </p:cNvSpPr>
          <p:nvPr>
            <p:ph type="body" idx="4294967295"/>
          </p:nvPr>
        </p:nvSpPr>
        <p:spPr>
          <a:xfrm>
            <a:off x="457200" y="1173162"/>
            <a:ext cx="8458200" cy="4754563"/>
          </a:xfrm>
        </p:spPr>
        <p:txBody>
          <a:bodyPr lIns="90488" tIns="44450" rIns="90488" bIns="44450"/>
          <a:lstStyle/>
          <a:p>
            <a:r>
              <a:rPr lang="en-US" sz="2400" dirty="0" smtClean="0"/>
              <a:t>We used AGD-CMAQ (AG-CMAQ coupled with </a:t>
            </a:r>
            <a:r>
              <a:rPr lang="en-US" sz="2400" dirty="0" err="1" smtClean="0"/>
              <a:t>Daysmoke</a:t>
            </a:r>
            <a:r>
              <a:rPr lang="en-US" sz="2400" dirty="0" smtClean="0"/>
              <a:t>) to simulate different PB scenarios.</a:t>
            </a:r>
          </a:p>
          <a:p>
            <a:r>
              <a:rPr lang="en-US" sz="2400" dirty="0" smtClean="0">
                <a:solidFill>
                  <a:srgbClr val="EF9511"/>
                </a:solidFill>
                <a:ea typeface="ＭＳ Ｐゴシック" charset="-128"/>
              </a:rPr>
              <a:t>Frequency</a:t>
            </a:r>
            <a:r>
              <a:rPr lang="en-US" sz="2400" dirty="0" smtClean="0">
                <a:ea typeface="ＭＳ Ｐゴシック" charset="-128"/>
              </a:rPr>
              <a:t>: </a:t>
            </a:r>
            <a:r>
              <a:rPr lang="en-US" sz="2400" dirty="0"/>
              <a:t>5 </a:t>
            </a:r>
            <a:r>
              <a:rPr lang="en-US" sz="2400" dirty="0" smtClean="0"/>
              <a:t>years vs. 2 resulted increased emissions (E) by 33% and concentrations (C) by 26%</a:t>
            </a:r>
            <a:endParaRPr lang="en-US" sz="2400" dirty="0"/>
          </a:p>
          <a:p>
            <a:pPr eaLnBrk="1" hangingPunct="1">
              <a:lnSpc>
                <a:spcPct val="80000"/>
              </a:lnSpc>
            </a:pPr>
            <a:r>
              <a:rPr lang="en-US" sz="2400" dirty="0" smtClean="0">
                <a:solidFill>
                  <a:srgbClr val="7030A0"/>
                </a:solidFill>
                <a:ea typeface="ＭＳ Ｐゴシック" charset="-128"/>
              </a:rPr>
              <a:t>Season</a:t>
            </a:r>
            <a:r>
              <a:rPr lang="en-US" sz="2400" dirty="0" smtClean="0">
                <a:ea typeface="ＭＳ Ｐゴシック" charset="-128"/>
              </a:rPr>
              <a:t>: Winter vs. spring increased </a:t>
            </a:r>
            <a:r>
              <a:rPr lang="en-US" sz="2400" dirty="0" smtClean="0"/>
              <a:t>E by 37% and C by 40%</a:t>
            </a:r>
            <a:endParaRPr lang="en-US" sz="2400" dirty="0" smtClean="0">
              <a:ea typeface="ＭＳ Ｐゴシック" charset="-128"/>
            </a:endParaRPr>
          </a:p>
          <a:p>
            <a:pPr eaLnBrk="1" hangingPunct="1">
              <a:lnSpc>
                <a:spcPct val="80000"/>
              </a:lnSpc>
            </a:pPr>
            <a:r>
              <a:rPr lang="en-US" sz="2400" dirty="0" smtClean="0">
                <a:solidFill>
                  <a:srgbClr val="FF0000"/>
                </a:solidFill>
                <a:ea typeface="ＭＳ Ｐゴシック" charset="-128"/>
              </a:rPr>
              <a:t>Size</a:t>
            </a:r>
            <a:r>
              <a:rPr lang="en-US" sz="2400" dirty="0" smtClean="0">
                <a:ea typeface="ＭＳ Ｐゴシック" charset="-128"/>
              </a:rPr>
              <a:t>: </a:t>
            </a:r>
            <a:r>
              <a:rPr lang="en-US" sz="2400" dirty="0" smtClean="0"/>
              <a:t>Doubling </a:t>
            </a:r>
            <a:r>
              <a:rPr lang="en-US" sz="2400" dirty="0"/>
              <a:t>acreage increased </a:t>
            </a:r>
            <a:r>
              <a:rPr lang="en-US" sz="2400" dirty="0" smtClean="0"/>
              <a:t>E by 100% and C </a:t>
            </a:r>
            <a:r>
              <a:rPr lang="en-US" sz="2400" dirty="0"/>
              <a:t>b</a:t>
            </a:r>
            <a:r>
              <a:rPr lang="en-US" sz="2400" dirty="0" smtClean="0"/>
              <a:t>y 66% </a:t>
            </a:r>
            <a:endParaRPr lang="en-US" sz="2400" dirty="0">
              <a:ea typeface="ＭＳ Ｐゴシック" charset="-128"/>
            </a:endParaRPr>
          </a:p>
          <a:p>
            <a:pPr eaLnBrk="1" hangingPunct="1">
              <a:lnSpc>
                <a:spcPct val="80000"/>
              </a:lnSpc>
            </a:pPr>
            <a:r>
              <a:rPr lang="en-US" sz="2400" dirty="0" smtClean="0">
                <a:solidFill>
                  <a:schemeClr val="accent2">
                    <a:lumMod val="75000"/>
                  </a:schemeClr>
                </a:solidFill>
                <a:ea typeface="ＭＳ Ｐゴシック" charset="-128"/>
              </a:rPr>
              <a:t>Ignition type</a:t>
            </a:r>
            <a:r>
              <a:rPr lang="en-US" sz="2400" dirty="0" smtClean="0">
                <a:ea typeface="ＭＳ Ｐゴシック" charset="-128"/>
              </a:rPr>
              <a:t>: Aerial ignition increased E by 35%  and decreased C by 60%</a:t>
            </a:r>
          </a:p>
          <a:p>
            <a:pPr eaLnBrk="1" hangingPunct="1">
              <a:lnSpc>
                <a:spcPct val="80000"/>
              </a:lnSpc>
            </a:pPr>
            <a:r>
              <a:rPr lang="en-US" sz="2400" dirty="0" smtClean="0">
                <a:solidFill>
                  <a:schemeClr val="tx2"/>
                </a:solidFill>
                <a:ea typeface="ＭＳ Ｐゴシック" charset="-128"/>
              </a:rPr>
              <a:t>Time</a:t>
            </a:r>
            <a:r>
              <a:rPr lang="en-US" sz="2400" dirty="0" smtClean="0">
                <a:ea typeface="ＭＳ Ｐゴシック" charset="-128"/>
              </a:rPr>
              <a:t>: </a:t>
            </a:r>
            <a:r>
              <a:rPr lang="en-US" sz="2400" dirty="0"/>
              <a:t>RH, </a:t>
            </a:r>
            <a:r>
              <a:rPr lang="en-US" sz="2400" dirty="0" smtClean="0"/>
              <a:t>temp., and wind speed/direction changes during the day significantly </a:t>
            </a:r>
            <a:r>
              <a:rPr lang="en-US" sz="2400" dirty="0"/>
              <a:t>affect the amount of emissions, plume behavior, and </a:t>
            </a:r>
            <a:r>
              <a:rPr lang="en-US" sz="2400" dirty="0" smtClean="0"/>
              <a:t>maximum concentration observed.</a:t>
            </a:r>
          </a:p>
          <a:p>
            <a:pPr eaLnBrk="1" hangingPunct="1">
              <a:lnSpc>
                <a:spcPct val="80000"/>
              </a:lnSpc>
            </a:pPr>
            <a:r>
              <a:rPr lang="en-US" sz="2400" dirty="0" smtClean="0"/>
              <a:t>The smoke impact prediction system can be used to design burning scenarios with minimal impact to air quality.</a:t>
            </a:r>
            <a:endParaRPr lang="en-US" sz="2400" dirty="0" smtClean="0">
              <a:ea typeface="ＭＳ Ｐゴシック" charset="-128"/>
            </a:endParaRPr>
          </a:p>
        </p:txBody>
      </p:sp>
    </p:spTree>
    <p:extLst>
      <p:ext uri="{BB962C8B-B14F-4D97-AF65-F5344CB8AC3E}">
        <p14:creationId xmlns:p14="http://schemas.microsoft.com/office/powerpoint/2010/main" val="18995922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AA2EC38-F67A-4E37-9A8E-C9AC474D1647}" type="slidenum">
              <a:rPr lang="en-US"/>
              <a:pPr/>
              <a:t>2</a:t>
            </a:fld>
            <a:endParaRPr lang="en-US"/>
          </a:p>
        </p:txBody>
      </p:sp>
      <p:sp>
        <p:nvSpPr>
          <p:cNvPr id="18434" name="Rectangle 2"/>
          <p:cNvSpPr>
            <a:spLocks noGrp="1" noChangeArrowheads="1"/>
          </p:cNvSpPr>
          <p:nvPr>
            <p:ph type="title"/>
          </p:nvPr>
        </p:nvSpPr>
        <p:spPr>
          <a:xfrm>
            <a:off x="8925" y="381000"/>
            <a:ext cx="8229600" cy="11430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eaLnBrk="1" hangingPunct="1"/>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a typeface="ＭＳ Ｐゴシック" charset="-128"/>
              </a:rPr>
              <a:t>Motivation</a:t>
            </a:r>
          </a:p>
        </p:txBody>
      </p:sp>
      <p:sp>
        <p:nvSpPr>
          <p:cNvPr id="18435" name="Rectangle 3"/>
          <p:cNvSpPr>
            <a:spLocks noGrp="1" noChangeArrowheads="1"/>
          </p:cNvSpPr>
          <p:nvPr>
            <p:ph idx="1"/>
          </p:nvPr>
        </p:nvSpPr>
        <p:spPr>
          <a:xfrm>
            <a:off x="381000" y="2209800"/>
            <a:ext cx="8763000" cy="4297363"/>
          </a:xfrm>
        </p:spPr>
        <p:txBody>
          <a:bodyPr/>
          <a:lstStyle/>
          <a:p>
            <a:pPr eaLnBrk="1" hangingPunct="1">
              <a:lnSpc>
                <a:spcPct val="90000"/>
              </a:lnSpc>
            </a:pPr>
            <a:r>
              <a:rPr lang="en-US" sz="2400" dirty="0" smtClean="0">
                <a:ea typeface="ＭＳ Ｐゴシック" charset="-128"/>
              </a:rPr>
              <a:t>Fires naturally occur</a:t>
            </a:r>
          </a:p>
          <a:p>
            <a:pPr eaLnBrk="1" hangingPunct="1">
              <a:lnSpc>
                <a:spcPct val="90000"/>
              </a:lnSpc>
            </a:pPr>
            <a:r>
              <a:rPr lang="en-US" sz="2400" dirty="0" smtClean="0">
                <a:ea typeface="ＭＳ Ｐゴシック" charset="-128"/>
              </a:rPr>
              <a:t>Prescribed burning is </a:t>
            </a:r>
            <a:r>
              <a:rPr lang="en-US" sz="2400" dirty="0">
                <a:ea typeface="ＭＳ Ｐゴシック" charset="-128"/>
              </a:rPr>
              <a:t>used to maintain/improve the ecosystem and </a:t>
            </a:r>
            <a:r>
              <a:rPr lang="en-US" sz="2400" dirty="0" smtClean="0">
                <a:ea typeface="ＭＳ Ｐゴシック" charset="-128"/>
              </a:rPr>
              <a:t>to reduce the potential </a:t>
            </a:r>
            <a:r>
              <a:rPr lang="en-US" sz="2400" dirty="0">
                <a:ea typeface="ＭＳ Ｐゴシック" charset="-128"/>
              </a:rPr>
              <a:t>of </a:t>
            </a:r>
            <a:r>
              <a:rPr lang="en-US" sz="2400" dirty="0" smtClean="0">
                <a:ea typeface="ＭＳ Ｐゴシック" charset="-128"/>
              </a:rPr>
              <a:t>catastrophic wildfires</a:t>
            </a:r>
          </a:p>
          <a:p>
            <a:r>
              <a:rPr lang="en-US" sz="2400" dirty="0"/>
              <a:t>L</a:t>
            </a:r>
            <a:r>
              <a:rPr lang="en-US" sz="2400" dirty="0" smtClean="0"/>
              <a:t>and </a:t>
            </a:r>
            <a:r>
              <a:rPr lang="en-US" sz="2400" dirty="0"/>
              <a:t>managers must </a:t>
            </a:r>
            <a:r>
              <a:rPr lang="en-US" sz="2400" dirty="0" smtClean="0"/>
              <a:t>minimize smoke </a:t>
            </a:r>
            <a:r>
              <a:rPr lang="en-US" sz="2400" dirty="0"/>
              <a:t>from reaching </a:t>
            </a:r>
            <a:r>
              <a:rPr lang="en-US" sz="2400" dirty="0" smtClean="0"/>
              <a:t>highly populated </a:t>
            </a:r>
            <a:r>
              <a:rPr lang="en-US" sz="2400" dirty="0"/>
              <a:t>areas. </a:t>
            </a:r>
            <a:endParaRPr lang="en-US" sz="2400" dirty="0" smtClean="0"/>
          </a:p>
          <a:p>
            <a:r>
              <a:rPr lang="en-US" sz="2400" dirty="0"/>
              <a:t>B</a:t>
            </a:r>
            <a:r>
              <a:rPr lang="en-US" sz="2400" dirty="0" smtClean="0"/>
              <a:t>urn strategies</a:t>
            </a:r>
            <a:r>
              <a:rPr lang="en-US" sz="2400" dirty="0"/>
              <a:t> </a:t>
            </a:r>
            <a:r>
              <a:rPr lang="en-US" sz="2400" dirty="0" smtClean="0"/>
              <a:t>and meteorology affect dispersion, long</a:t>
            </a:r>
            <a:r>
              <a:rPr lang="en-US" sz="2400" dirty="0"/>
              <a:t>-range transport of </a:t>
            </a:r>
            <a:r>
              <a:rPr lang="en-US" sz="2400" dirty="0" smtClean="0"/>
              <a:t>plumes, </a:t>
            </a:r>
            <a:r>
              <a:rPr lang="en-US" sz="2400" dirty="0"/>
              <a:t>and </a:t>
            </a:r>
            <a:r>
              <a:rPr lang="en-US" sz="2400" dirty="0" smtClean="0"/>
              <a:t>ground</a:t>
            </a:r>
            <a:r>
              <a:rPr lang="en-US" sz="2400" dirty="0"/>
              <a:t>-level concentrations of pollutants downwind</a:t>
            </a:r>
            <a:r>
              <a:rPr lang="en-US" sz="2400" dirty="0" smtClean="0"/>
              <a:t>.</a:t>
            </a:r>
          </a:p>
          <a:p>
            <a:r>
              <a:rPr lang="en-US" sz="2400" dirty="0" smtClean="0">
                <a:ea typeface="ＭＳ Ｐゴシック" charset="-128"/>
              </a:rPr>
              <a:t>Demand for a tool </a:t>
            </a:r>
            <a:r>
              <a:rPr lang="en-US" sz="2400" dirty="0">
                <a:ea typeface="ＭＳ Ｐゴシック" charset="-128"/>
              </a:rPr>
              <a:t>to </a:t>
            </a:r>
            <a:r>
              <a:rPr lang="en-US" sz="2400" dirty="0" smtClean="0">
                <a:ea typeface="ＭＳ Ｐゴシック" charset="-128"/>
              </a:rPr>
              <a:t>assess/predict </a:t>
            </a:r>
            <a:r>
              <a:rPr lang="en-US" sz="2400" dirty="0">
                <a:ea typeface="ＭＳ Ｐゴシック" charset="-128"/>
              </a:rPr>
              <a:t>burn </a:t>
            </a:r>
            <a:r>
              <a:rPr lang="en-US" sz="2400" dirty="0" smtClean="0">
                <a:ea typeface="ＭＳ Ｐゴシック" charset="-128"/>
              </a:rPr>
              <a:t>practices</a:t>
            </a:r>
            <a:endParaRPr lang="en-US" sz="2400" dirty="0"/>
          </a:p>
          <a:p>
            <a:pPr eaLnBrk="1" hangingPunct="1">
              <a:lnSpc>
                <a:spcPct val="90000"/>
              </a:lnSpc>
            </a:pPr>
            <a:endParaRPr lang="en-US" sz="2400" dirty="0" smtClean="0">
              <a:ea typeface="ＭＳ Ｐゴシック" charset="-128"/>
            </a:endParaRPr>
          </a:p>
          <a:p>
            <a:pPr eaLnBrk="1" hangingPunct="1">
              <a:lnSpc>
                <a:spcPct val="90000"/>
              </a:lnSpc>
            </a:pPr>
            <a:endParaRPr lang="en-US" sz="2400" dirty="0" smtClean="0">
              <a:ea typeface="ＭＳ Ｐゴシック" charset="-128"/>
            </a:endParaRPr>
          </a:p>
          <a:p>
            <a:pPr eaLnBrk="1" hangingPunct="1">
              <a:lnSpc>
                <a:spcPct val="90000"/>
              </a:lnSpc>
            </a:pPr>
            <a:endParaRPr lang="en-US" sz="2400" dirty="0" smtClean="0">
              <a:ea typeface="ＭＳ Ｐゴシック" charset="-128"/>
            </a:endParaRPr>
          </a:p>
          <a:p>
            <a:pPr eaLnBrk="1" hangingPunct="1">
              <a:lnSpc>
                <a:spcPct val="90000"/>
              </a:lnSpc>
            </a:pPr>
            <a:endParaRPr lang="en-US" dirty="0" smtClean="0">
              <a:ea typeface="ＭＳ Ｐゴシック" charset="-128"/>
            </a:endParaRPr>
          </a:p>
        </p:txBody>
      </p:sp>
      <p:pic>
        <p:nvPicPr>
          <p:cNvPr id="8" name="Picture 7"/>
          <p:cNvPicPr>
            <a:picLocks noChangeAspect="1"/>
          </p:cNvPicPr>
          <p:nvPr/>
        </p:nvPicPr>
        <p:blipFill>
          <a:blip r:embed="rId3"/>
          <a:stretch>
            <a:fillRect/>
          </a:stretch>
        </p:blipFill>
        <p:spPr>
          <a:xfrm>
            <a:off x="0" y="20043"/>
            <a:ext cx="2516690" cy="1884957"/>
          </a:xfrm>
          <a:prstGeom prst="rect">
            <a:avLst/>
          </a:prstGeom>
        </p:spPr>
      </p:pic>
      <p:sp>
        <p:nvSpPr>
          <p:cNvPr id="11" name="Rectangle 2"/>
          <p:cNvSpPr txBox="1">
            <a:spLocks noChangeArrowheads="1"/>
          </p:cNvSpPr>
          <p:nvPr/>
        </p:nvSpPr>
        <p:spPr bwMode="auto">
          <a:xfrm>
            <a:off x="609600" y="6324600"/>
            <a:ext cx="8001000" cy="557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a:lstStyle>
          <a:p>
            <a:pPr eaLnBrk="1" hangingPunct="1"/>
            <a:r>
              <a:rPr lang="en-US" sz="1050" dirty="0">
                <a:ea typeface="ＭＳ Ｐゴシック" charset="-128"/>
              </a:rPr>
              <a:t>Pictures</a:t>
            </a:r>
            <a:r>
              <a:rPr lang="en-US" sz="1050" dirty="0" smtClean="0">
                <a:ea typeface="ＭＳ Ｐゴシック" charset="-128"/>
              </a:rPr>
              <a:t>: (left) </a:t>
            </a:r>
            <a:r>
              <a:rPr lang="en-US" sz="1050" dirty="0" smtClean="0">
                <a:ea typeface="ＭＳ Ｐゴシック" charset="-128"/>
                <a:hlinkClick r:id="rId4"/>
              </a:rPr>
              <a:t>http</a:t>
            </a:r>
            <a:r>
              <a:rPr lang="en-US" sz="1050" dirty="0">
                <a:ea typeface="ＭＳ Ｐゴシック" charset="-128"/>
                <a:hlinkClick r:id="rId4"/>
              </a:rPr>
              <a:t>://community.fireengineering.com/photo/photo/show?id=1219672%3APhoto%</a:t>
            </a:r>
            <a:r>
              <a:rPr lang="en-US" sz="1050" dirty="0" smtClean="0">
                <a:ea typeface="ＭＳ Ｐゴシック" charset="-128"/>
                <a:hlinkClick r:id="rId4"/>
              </a:rPr>
              <a:t>3A115656</a:t>
            </a:r>
            <a:r>
              <a:rPr lang="en-US" sz="1050" dirty="0" smtClean="0">
                <a:ea typeface="ＭＳ Ｐゴシック" charset="-128"/>
              </a:rPr>
              <a:t>,</a:t>
            </a:r>
          </a:p>
          <a:p>
            <a:pPr eaLnBrk="1" hangingPunct="1"/>
            <a:r>
              <a:rPr lang="en-US" sz="1050" dirty="0" smtClean="0">
                <a:ea typeface="ＭＳ Ｐゴシック" charset="-128"/>
              </a:rPr>
              <a:t> (right) </a:t>
            </a:r>
            <a:r>
              <a:rPr lang="en-US" sz="1050" dirty="0">
                <a:ea typeface="ＭＳ Ｐゴシック" charset="-128"/>
              </a:rPr>
              <a:t>http://</a:t>
            </a:r>
            <a:r>
              <a:rPr lang="en-US" sz="1050" dirty="0" err="1">
                <a:ea typeface="ＭＳ Ｐゴシック" charset="-128"/>
              </a:rPr>
              <a:t>www.wildfirelessons.net</a:t>
            </a:r>
            <a:r>
              <a:rPr lang="en-US" sz="1050" dirty="0">
                <a:ea typeface="ＭＳ Ｐゴシック" charset="-128"/>
              </a:rPr>
              <a:t>/documents/historic_2007_ga_wildfires.pdf</a:t>
            </a:r>
            <a:endParaRPr lang="en-US" sz="1050" dirty="0" smtClean="0">
              <a:ea typeface="ＭＳ Ｐゴシック" charset="-128"/>
            </a:endParaRPr>
          </a:p>
        </p:txBody>
      </p:sp>
      <p:pic>
        <p:nvPicPr>
          <p:cNvPr id="9" name="Picture 8" descr="Screen Shot 2012-10-11 at 1.06.3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0"/>
            <a:ext cx="3687609" cy="1953151"/>
          </a:xfrm>
          <a:prstGeom prst="rect">
            <a:avLst/>
          </a:prstGeom>
        </p:spPr>
      </p:pic>
    </p:spTree>
    <p:extLst>
      <p:ext uri="{BB962C8B-B14F-4D97-AF65-F5344CB8AC3E}">
        <p14:creationId xmlns:p14="http://schemas.microsoft.com/office/powerpoint/2010/main" val="704546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acmg.seas.harvard.edu/aqast/logos/aqast_logo_222x2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850" y="5225472"/>
            <a:ext cx="1229536" cy="12350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p:cNvSpPr>
            <a:spLocks noGrp="1"/>
          </p:cNvSpPr>
          <p:nvPr>
            <p:ph type="sldNum" sz="quarter" idx="12"/>
          </p:nvPr>
        </p:nvSpPr>
        <p:spPr/>
        <p:txBody>
          <a:bodyPr/>
          <a:lstStyle/>
          <a:p>
            <a:fld id="{7C3D0EA6-9DCF-490D-801D-6AE27889775D}" type="slidenum">
              <a:rPr lang="en-US"/>
              <a:pPr/>
              <a:t>20</a:t>
            </a:fld>
            <a:endParaRPr lang="en-US"/>
          </a:p>
        </p:txBody>
      </p:sp>
      <p:sp>
        <p:nvSpPr>
          <p:cNvPr id="44033" name="Rectangle 2"/>
          <p:cNvSpPr>
            <a:spLocks noGrp="1" noChangeArrowheads="1"/>
          </p:cNvSpPr>
          <p:nvPr>
            <p:ph type="title" idx="4294967295"/>
          </p:nvPr>
        </p:nvSpPr>
        <p:spPr>
          <a:xfrm>
            <a:off x="685800" y="285750"/>
            <a:ext cx="7772400" cy="1143000"/>
          </a:xfrm>
        </p:spPr>
        <p:txBody>
          <a:bodyPr/>
          <a:lstStyle/>
          <a:p>
            <a:pPr eaLnBrk="1" hangingPunct="1"/>
            <a:r>
              <a:rPr lang="en-US" dirty="0" smtClean="0">
                <a:solidFill>
                  <a:schemeClr val="tx1">
                    <a:lumMod val="50000"/>
                    <a:lumOff val="50000"/>
                  </a:schemeClr>
                </a:solidFill>
                <a:effectLst>
                  <a:outerShdw blurRad="38100" dist="38100" dir="2700000" algn="tl">
                    <a:srgbClr val="000000">
                      <a:alpha val="43137"/>
                    </a:srgbClr>
                  </a:outerShdw>
                </a:effectLst>
                <a:ea typeface="ＭＳ Ｐゴシック" charset="-128"/>
              </a:rPr>
              <a:t>Acknowledgements</a:t>
            </a:r>
          </a:p>
        </p:txBody>
      </p:sp>
      <p:sp>
        <p:nvSpPr>
          <p:cNvPr id="44034" name="Rectangle 3"/>
          <p:cNvSpPr>
            <a:spLocks noGrp="1" noChangeArrowheads="1"/>
          </p:cNvSpPr>
          <p:nvPr>
            <p:ph type="body" sz="half" idx="4294967295"/>
          </p:nvPr>
        </p:nvSpPr>
        <p:spPr>
          <a:xfrm>
            <a:off x="685800" y="1371600"/>
            <a:ext cx="4572000" cy="4114800"/>
          </a:xfrm>
        </p:spPr>
        <p:txBody>
          <a:bodyPr/>
          <a:lstStyle/>
          <a:p>
            <a:pPr eaLnBrk="1" hangingPunct="1"/>
            <a:r>
              <a:rPr lang="en-US" sz="2000" dirty="0" smtClean="0">
                <a:ea typeface="ＭＳ Ｐゴシック" charset="-128"/>
              </a:rPr>
              <a:t>Strategic Environmental Research and Development Program</a:t>
            </a:r>
          </a:p>
          <a:p>
            <a:pPr eaLnBrk="1" hangingPunct="1"/>
            <a:endParaRPr lang="en-US" sz="2000" dirty="0" smtClean="0">
              <a:ea typeface="ＭＳ Ｐゴシック" charset="-128"/>
            </a:endParaRPr>
          </a:p>
          <a:p>
            <a:pPr eaLnBrk="1" hangingPunct="1"/>
            <a:r>
              <a:rPr lang="en-US" sz="2000" dirty="0" smtClean="0">
                <a:ea typeface="ＭＳ Ｐゴシック" charset="-128"/>
              </a:rPr>
              <a:t>Joint Fire Science Program</a:t>
            </a:r>
          </a:p>
          <a:p>
            <a:pPr eaLnBrk="1" hangingPunct="1">
              <a:buFont typeface="Arial" pitchFamily="34" charset="0"/>
              <a:buNone/>
            </a:pPr>
            <a:endParaRPr lang="en-US" sz="2000" dirty="0" smtClean="0">
              <a:ea typeface="ＭＳ Ｐゴシック" charset="-128"/>
            </a:endParaRPr>
          </a:p>
          <a:p>
            <a:pPr eaLnBrk="1" hangingPunct="1">
              <a:buFont typeface="Arial" pitchFamily="34" charset="0"/>
              <a:buNone/>
            </a:pPr>
            <a:endParaRPr lang="en-US" sz="2000" dirty="0" smtClean="0">
              <a:ea typeface="ＭＳ Ｐゴシック" charset="-128"/>
            </a:endParaRPr>
          </a:p>
          <a:p>
            <a:pPr eaLnBrk="1" hangingPunct="1">
              <a:lnSpc>
                <a:spcPct val="90000"/>
              </a:lnSpc>
            </a:pPr>
            <a:r>
              <a:rPr lang="en-US" sz="2000" dirty="0" smtClean="0">
                <a:ea typeface="ＭＳ Ｐゴシック" charset="-128"/>
              </a:rPr>
              <a:t>Georgia Department of Natural Resources, Environmental Protection Division</a:t>
            </a:r>
          </a:p>
          <a:p>
            <a:pPr eaLnBrk="1" hangingPunct="1">
              <a:lnSpc>
                <a:spcPct val="90000"/>
              </a:lnSpc>
              <a:buFont typeface="Arial" pitchFamily="34" charset="0"/>
              <a:buNone/>
            </a:pPr>
            <a:endParaRPr lang="en-US" sz="2000" dirty="0" smtClean="0">
              <a:ea typeface="ＭＳ Ｐゴシック" charset="-128"/>
            </a:endParaRPr>
          </a:p>
          <a:p>
            <a:pPr eaLnBrk="1" hangingPunct="1">
              <a:lnSpc>
                <a:spcPct val="90000"/>
              </a:lnSpc>
            </a:pPr>
            <a:r>
              <a:rPr lang="en-US" sz="2000" dirty="0" smtClean="0">
                <a:ea typeface="ＭＳ Ｐゴシック" charset="-128"/>
              </a:rPr>
              <a:t>US Forest Service, Southern Research Station</a:t>
            </a:r>
          </a:p>
          <a:p>
            <a:pPr eaLnBrk="1" hangingPunct="1">
              <a:lnSpc>
                <a:spcPct val="90000"/>
              </a:lnSpc>
            </a:pPr>
            <a:endParaRPr lang="en-US" sz="2000" dirty="0">
              <a:ea typeface="ＭＳ Ｐゴシック" charset="-128"/>
            </a:endParaRPr>
          </a:p>
          <a:p>
            <a:pPr eaLnBrk="1" hangingPunct="1">
              <a:lnSpc>
                <a:spcPct val="90000"/>
              </a:lnSpc>
            </a:pPr>
            <a:r>
              <a:rPr lang="en-US" sz="2000" dirty="0" smtClean="0">
                <a:ea typeface="ＭＳ Ｐゴシック" charset="-128"/>
              </a:rPr>
              <a:t>NASA AQAST</a:t>
            </a:r>
          </a:p>
          <a:p>
            <a:pPr eaLnBrk="1" hangingPunct="1">
              <a:lnSpc>
                <a:spcPct val="90000"/>
              </a:lnSpc>
              <a:buFont typeface="Arial" pitchFamily="34" charset="0"/>
              <a:buNone/>
            </a:pPr>
            <a:endParaRPr lang="en-US" sz="2000" dirty="0" smtClean="0">
              <a:ea typeface="ＭＳ Ｐゴシック" charset="-128"/>
            </a:endParaRPr>
          </a:p>
        </p:txBody>
      </p:sp>
      <p:pic>
        <p:nvPicPr>
          <p:cNvPr id="44037" name="Picture 175" descr="492px-USFS_Logo_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3386" y="4419599"/>
            <a:ext cx="11525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SERDP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43024"/>
            <a:ext cx="19748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highresjfsplogonobor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8137" y="2126239"/>
            <a:ext cx="773113" cy="1095375"/>
          </a:xfrm>
          <a:prstGeom prst="rect">
            <a:avLst/>
          </a:prstGeom>
          <a:noFill/>
          <a:ln w="9525">
            <a:noFill/>
            <a:miter lim="800000"/>
            <a:headEnd/>
            <a:tailEnd/>
          </a:ln>
        </p:spPr>
      </p:pic>
      <p:pic>
        <p:nvPicPr>
          <p:cNvPr id="11"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22190" y="327660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901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xfrm>
            <a:off x="457200" y="76200"/>
            <a:ext cx="8229600" cy="1143000"/>
          </a:xfrm>
        </p:spPr>
        <p:txBody>
          <a:bodyPr lIns="90488" tIns="44450" rIns="90488" bIns="4445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Summary</a:t>
            </a:r>
          </a:p>
        </p:txBody>
      </p:sp>
      <p:sp>
        <p:nvSpPr>
          <p:cNvPr id="48130" name="Rectangle 3"/>
          <p:cNvSpPr>
            <a:spLocks noGrp="1" noChangeArrowheads="1"/>
          </p:cNvSpPr>
          <p:nvPr>
            <p:ph type="body" idx="4294967295"/>
          </p:nvPr>
        </p:nvSpPr>
        <p:spPr>
          <a:xfrm>
            <a:off x="457200" y="1112837"/>
            <a:ext cx="8458200" cy="4754563"/>
          </a:xfrm>
        </p:spPr>
        <p:txBody>
          <a:bodyPr lIns="90488" tIns="44450" rIns="90488" bIns="44450"/>
          <a:lstStyle/>
          <a:p>
            <a:r>
              <a:rPr lang="en-US" sz="2000" dirty="0" smtClean="0"/>
              <a:t>AG-CMAQ coupled with Daysmoke (AGD-CMAQ) used to simulate PB scenarios</a:t>
            </a:r>
          </a:p>
          <a:p>
            <a:r>
              <a:rPr lang="en-US" sz="2000" dirty="0" smtClean="0">
                <a:solidFill>
                  <a:srgbClr val="EF9511"/>
                </a:solidFill>
                <a:ea typeface="ＭＳ Ｐゴシック" charset="-128"/>
              </a:rPr>
              <a:t>Frequency</a:t>
            </a:r>
            <a:r>
              <a:rPr lang="en-US" sz="2000" dirty="0" smtClean="0">
                <a:ea typeface="ＭＳ Ｐゴシック" charset="-128"/>
              </a:rPr>
              <a:t>: </a:t>
            </a:r>
            <a:r>
              <a:rPr lang="en-US" sz="2000" dirty="0"/>
              <a:t>More </a:t>
            </a:r>
            <a:r>
              <a:rPr lang="en-US" sz="2000" dirty="0" smtClean="0"/>
              <a:t>fuel, </a:t>
            </a:r>
            <a:r>
              <a:rPr lang="en-US" sz="2000" dirty="0"/>
              <a:t>more heat flux, same PBL, ground concentration ends up being higher, therefore mixes better, lower ground </a:t>
            </a:r>
            <a:r>
              <a:rPr lang="en-US" sz="2000" dirty="0" smtClean="0"/>
              <a:t>concentration </a:t>
            </a:r>
          </a:p>
          <a:p>
            <a:r>
              <a:rPr lang="en-US" sz="2000" dirty="0" smtClean="0"/>
              <a:t>Emissions increased by 33% increasing the fuel from 2yr old to 5 </a:t>
            </a:r>
            <a:r>
              <a:rPr lang="en-US" sz="2000" dirty="0" err="1" smtClean="0"/>
              <a:t>yr</a:t>
            </a:r>
            <a:r>
              <a:rPr lang="en-US" sz="2000" dirty="0" smtClean="0"/>
              <a:t> old fuel </a:t>
            </a:r>
            <a:endParaRPr lang="en-US" sz="2000" dirty="0"/>
          </a:p>
          <a:p>
            <a:pPr eaLnBrk="1" hangingPunct="1">
              <a:lnSpc>
                <a:spcPct val="80000"/>
              </a:lnSpc>
            </a:pPr>
            <a:r>
              <a:rPr lang="en-US" sz="2000" dirty="0" smtClean="0">
                <a:solidFill>
                  <a:srgbClr val="7030A0"/>
                </a:solidFill>
                <a:ea typeface="ＭＳ Ｐゴシック" charset="-128"/>
              </a:rPr>
              <a:t>Season</a:t>
            </a:r>
            <a:r>
              <a:rPr lang="en-US" sz="2000" dirty="0" smtClean="0">
                <a:ea typeface="ＭＳ Ｐゴシック" charset="-128"/>
              </a:rPr>
              <a:t>: </a:t>
            </a:r>
            <a:r>
              <a:rPr lang="en-US" sz="2000" dirty="0"/>
              <a:t>Fuel sensitive to RH, therefore Lower </a:t>
            </a:r>
            <a:r>
              <a:rPr lang="en-US" sz="2000" dirty="0" smtClean="0"/>
              <a:t>RH (by 23-24</a:t>
            </a:r>
            <a:r>
              <a:rPr lang="en-US" sz="2000" dirty="0"/>
              <a:t>% ) </a:t>
            </a:r>
            <a:r>
              <a:rPr lang="en-US" sz="2000" dirty="0" smtClean="0"/>
              <a:t>leads to </a:t>
            </a:r>
            <a:r>
              <a:rPr lang="en-US" sz="2000" dirty="0"/>
              <a:t>more PM</a:t>
            </a:r>
            <a:r>
              <a:rPr lang="en-US" sz="2000" baseline="-25000" dirty="0"/>
              <a:t>2.5</a:t>
            </a:r>
            <a:r>
              <a:rPr lang="en-US" sz="2000" dirty="0"/>
              <a:t> emitted (37-39%</a:t>
            </a:r>
            <a:r>
              <a:rPr lang="en-US" sz="2000" dirty="0" smtClean="0"/>
              <a:t>)</a:t>
            </a:r>
            <a:endParaRPr lang="en-US" sz="2000" dirty="0" smtClean="0">
              <a:ea typeface="ＭＳ Ｐゴシック" charset="-128"/>
            </a:endParaRPr>
          </a:p>
          <a:p>
            <a:pPr eaLnBrk="1" hangingPunct="1">
              <a:lnSpc>
                <a:spcPct val="80000"/>
              </a:lnSpc>
            </a:pPr>
            <a:r>
              <a:rPr lang="en-US" sz="2000" dirty="0" smtClean="0">
                <a:solidFill>
                  <a:srgbClr val="FF0000"/>
                </a:solidFill>
                <a:ea typeface="ＭＳ Ｐゴシック" charset="-128"/>
              </a:rPr>
              <a:t>Size</a:t>
            </a:r>
            <a:r>
              <a:rPr lang="en-US" sz="2000" dirty="0" smtClean="0">
                <a:ea typeface="ＭＳ Ｐゴシック" charset="-128"/>
              </a:rPr>
              <a:t>: </a:t>
            </a:r>
            <a:r>
              <a:rPr lang="en-US" sz="2000" dirty="0" smtClean="0"/>
              <a:t>total emission increase, increase in maximum concentration</a:t>
            </a:r>
            <a:endParaRPr lang="en-US" sz="2000" dirty="0">
              <a:ea typeface="ＭＳ Ｐゴシック" charset="-128"/>
            </a:endParaRPr>
          </a:p>
          <a:p>
            <a:pPr eaLnBrk="1" hangingPunct="1">
              <a:lnSpc>
                <a:spcPct val="80000"/>
              </a:lnSpc>
            </a:pPr>
            <a:r>
              <a:rPr lang="en-US" sz="2000" dirty="0" smtClean="0">
                <a:solidFill>
                  <a:schemeClr val="accent2">
                    <a:lumMod val="75000"/>
                  </a:schemeClr>
                </a:solidFill>
                <a:ea typeface="ＭＳ Ｐゴシック" charset="-128"/>
              </a:rPr>
              <a:t>Ignition type</a:t>
            </a:r>
            <a:r>
              <a:rPr lang="en-US" sz="2000" dirty="0" smtClean="0">
                <a:ea typeface="ＭＳ Ｐゴシック" charset="-128"/>
              </a:rPr>
              <a:t>: higher the plume, less emission at the ground level</a:t>
            </a:r>
          </a:p>
          <a:p>
            <a:pPr eaLnBrk="1" hangingPunct="1">
              <a:lnSpc>
                <a:spcPct val="80000"/>
              </a:lnSpc>
            </a:pPr>
            <a:r>
              <a:rPr lang="en-US" sz="2000" dirty="0" smtClean="0">
                <a:solidFill>
                  <a:schemeClr val="tx2"/>
                </a:solidFill>
                <a:ea typeface="ＭＳ Ｐゴシック" charset="-128"/>
              </a:rPr>
              <a:t>Time</a:t>
            </a:r>
            <a:r>
              <a:rPr lang="en-US" sz="2000" dirty="0" smtClean="0">
                <a:ea typeface="ＭＳ Ｐゴシック" charset="-128"/>
              </a:rPr>
              <a:t>: </a:t>
            </a:r>
            <a:r>
              <a:rPr lang="en-US" sz="2000" dirty="0"/>
              <a:t>RH, temp, mostly wind direction </a:t>
            </a:r>
            <a:r>
              <a:rPr lang="en-US" sz="2000" dirty="0" smtClean="0"/>
              <a:t>changes </a:t>
            </a:r>
            <a:r>
              <a:rPr lang="en-US" sz="2000" dirty="0"/>
              <a:t>in one day can significantly affect the amount of emissions, plume behavior, and </a:t>
            </a:r>
            <a:r>
              <a:rPr lang="en-US" sz="2000" dirty="0" smtClean="0"/>
              <a:t>maximum concentration observed</a:t>
            </a:r>
          </a:p>
          <a:p>
            <a:pPr eaLnBrk="1" hangingPunct="1">
              <a:lnSpc>
                <a:spcPct val="80000"/>
              </a:lnSpc>
            </a:pPr>
            <a:r>
              <a:rPr lang="en-US" sz="2000" dirty="0" smtClean="0"/>
              <a:t>Plumes behave differently case by case and are difficult to predict, the smoke impact prediction system is able to incorporate multiple parameters providing adequate predictions</a:t>
            </a:r>
            <a:endParaRPr lang="en-US" sz="2000" dirty="0" smtClean="0">
              <a:ea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History</a:t>
            </a:r>
            <a:endParaRPr lang="en-US" dirty="0"/>
          </a:p>
        </p:txBody>
      </p:sp>
      <p:sp>
        <p:nvSpPr>
          <p:cNvPr id="3" name="Content Placeholder 2"/>
          <p:cNvSpPr>
            <a:spLocks noGrp="1"/>
          </p:cNvSpPr>
          <p:nvPr>
            <p:ph idx="1"/>
          </p:nvPr>
        </p:nvSpPr>
        <p:spPr>
          <a:xfrm>
            <a:off x="516293" y="1295400"/>
            <a:ext cx="8229600" cy="4525963"/>
          </a:xfrm>
        </p:spPr>
        <p:txBody>
          <a:bodyPr/>
          <a:lstStyle/>
          <a:p>
            <a:pPr marL="0" indent="0">
              <a:buNone/>
            </a:pPr>
            <a:r>
              <a:rPr lang="en-US" sz="2800" dirty="0"/>
              <a:t>AGD-CMAQ presented/evaluated </a:t>
            </a:r>
            <a:r>
              <a:rPr lang="en-US" sz="2800" dirty="0" smtClean="0"/>
              <a:t>at:</a:t>
            </a:r>
          </a:p>
          <a:p>
            <a:r>
              <a:rPr lang="en-US" sz="2000" dirty="0" smtClean="0">
                <a:solidFill>
                  <a:srgbClr val="009900"/>
                </a:solidFill>
              </a:rPr>
              <a:t>CMAS </a:t>
            </a:r>
            <a:r>
              <a:rPr lang="en-US" sz="2000" dirty="0">
                <a:solidFill>
                  <a:srgbClr val="009900"/>
                </a:solidFill>
              </a:rPr>
              <a:t>2011 </a:t>
            </a:r>
            <a:r>
              <a:rPr lang="en-US" sz="2000" dirty="0" smtClean="0"/>
              <a:t>“</a:t>
            </a:r>
            <a:r>
              <a:rPr lang="en-US" sz="2000" dirty="0"/>
              <a:t>Coupling a </a:t>
            </a:r>
            <a:r>
              <a:rPr lang="en-US" sz="2000" dirty="0" err="1"/>
              <a:t>subgrid</a:t>
            </a:r>
            <a:r>
              <a:rPr lang="en-US" sz="2000" dirty="0"/>
              <a:t>-scale plume model for biomass burns with the adaptive grid CMAQ model</a:t>
            </a:r>
            <a:r>
              <a:rPr lang="en-US" sz="2000" dirty="0" smtClean="0"/>
              <a:t>”</a:t>
            </a:r>
          </a:p>
          <a:p>
            <a:r>
              <a:rPr lang="en-US" sz="2000" dirty="0" smtClean="0">
                <a:solidFill>
                  <a:srgbClr val="009900"/>
                </a:solidFill>
              </a:rPr>
              <a:t>CMAS 2010 </a:t>
            </a:r>
            <a:r>
              <a:rPr lang="en-US" sz="2000" dirty="0" smtClean="0"/>
              <a:t>“</a:t>
            </a:r>
            <a:r>
              <a:rPr lang="en-US" sz="2000" dirty="0"/>
              <a:t>Modeling biomass burnings by coupling a sub-grid scale plume model with Adaptive Grid </a:t>
            </a:r>
            <a:r>
              <a:rPr lang="en-US" sz="2000" dirty="0" smtClean="0"/>
              <a:t>CMAQ”</a:t>
            </a:r>
            <a:endParaRPr lang="en-US" sz="2000" dirty="0"/>
          </a:p>
          <a:p>
            <a:endParaRPr lang="en-US" dirty="0"/>
          </a:p>
        </p:txBody>
      </p:sp>
      <p:pic>
        <p:nvPicPr>
          <p:cNvPr id="4" name="Picture 5"/>
          <p:cNvPicPr>
            <a:picLocks noChangeAspect="1" noChangeArrowheads="1"/>
          </p:cNvPicPr>
          <p:nvPr/>
        </p:nvPicPr>
        <p:blipFill>
          <a:blip r:embed="rId3" cstate="print"/>
          <a:srcRect/>
          <a:stretch>
            <a:fillRect/>
          </a:stretch>
        </p:blipFill>
        <p:spPr bwMode="auto">
          <a:xfrm>
            <a:off x="3077451" y="5334000"/>
            <a:ext cx="2708987" cy="1412082"/>
          </a:xfrm>
          <a:prstGeom prst="rect">
            <a:avLst/>
          </a:prstGeom>
          <a:noFill/>
          <a:ln w="9525">
            <a:noFill/>
            <a:miter lim="800000"/>
            <a:headEnd/>
            <a:tailEnd/>
          </a:ln>
        </p:spPr>
      </p:pic>
      <p:pic>
        <p:nvPicPr>
          <p:cNvPr id="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357562"/>
            <a:ext cx="1952625"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450" y="3289300"/>
            <a:ext cx="16319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bwMode="auto">
          <a:xfrm rot="20242165">
            <a:off x="3390281" y="4683531"/>
            <a:ext cx="485003" cy="59982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Down Arrow 8"/>
          <p:cNvSpPr/>
          <p:nvPr/>
        </p:nvSpPr>
        <p:spPr bwMode="auto">
          <a:xfrm rot="1572221">
            <a:off x="4970089" y="4724459"/>
            <a:ext cx="485003" cy="599820"/>
          </a:xfrm>
          <a:prstGeom prst="downArrow">
            <a:avLst>
              <a:gd name="adj1" fmla="val 46374"/>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3157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5125C57-F15F-4697-B16D-0D42EB517CA7}" type="slidenum">
              <a:rPr lang="en-US"/>
              <a:pPr/>
              <a:t>3</a:t>
            </a:fld>
            <a:endParaRPr lang="en-US"/>
          </a:p>
        </p:txBody>
      </p:sp>
      <p:sp>
        <p:nvSpPr>
          <p:cNvPr id="23553" name="Rectangle 2"/>
          <p:cNvSpPr>
            <a:spLocks noGrp="1" noChangeArrowheads="1"/>
          </p:cNvSpPr>
          <p:nvPr>
            <p:ph type="title"/>
          </p:nvPr>
        </p:nvSpPr>
        <p:spPr>
          <a:xfrm>
            <a:off x="381000" y="304800"/>
            <a:ext cx="8229600" cy="11430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eaLnBrk="1" hangingPunct="1"/>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a typeface="ＭＳ Ｐゴシック" charset="-128"/>
              </a:rPr>
              <a:t>Objectives</a:t>
            </a:r>
          </a:p>
        </p:txBody>
      </p:sp>
      <p:sp>
        <p:nvSpPr>
          <p:cNvPr id="23554" name="Rectangle 3"/>
          <p:cNvSpPr>
            <a:spLocks noGrp="1" noChangeArrowheads="1"/>
          </p:cNvSpPr>
          <p:nvPr>
            <p:ph type="body" idx="1"/>
          </p:nvPr>
        </p:nvSpPr>
        <p:spPr>
          <a:xfrm>
            <a:off x="533400" y="1447800"/>
            <a:ext cx="8229600" cy="4495800"/>
          </a:xfrm>
        </p:spPr>
        <p:txBody>
          <a:bodyPr/>
          <a:lstStyle/>
          <a:p>
            <a:pPr lvl="1" eaLnBrk="1" hangingPunct="1">
              <a:lnSpc>
                <a:spcPct val="80000"/>
              </a:lnSpc>
            </a:pPr>
            <a:endParaRPr lang="en-US" sz="2400" dirty="0" smtClean="0">
              <a:solidFill>
                <a:srgbClr val="0070C0"/>
              </a:solidFill>
              <a:ea typeface="ＭＳ Ｐゴシック" charset="-128"/>
            </a:endParaRPr>
          </a:p>
          <a:p>
            <a:pPr eaLnBrk="1" hangingPunct="1">
              <a:lnSpc>
                <a:spcPct val="80000"/>
              </a:lnSpc>
            </a:pPr>
            <a:r>
              <a:rPr lang="en-US" sz="2800" dirty="0" smtClean="0">
                <a:ea typeface="ＭＳ Ｐゴシック" charset="-128"/>
              </a:rPr>
              <a:t>To evaluate the </a:t>
            </a:r>
            <a:r>
              <a:rPr lang="en-US" sz="2800" dirty="0">
                <a:ea typeface="ＭＳ Ｐゴシック" charset="-128"/>
              </a:rPr>
              <a:t>smoke impact prediction </a:t>
            </a:r>
            <a:r>
              <a:rPr lang="en-US" sz="2800" dirty="0" smtClean="0">
                <a:ea typeface="ＭＳ Ｐゴシック" charset="-128"/>
              </a:rPr>
              <a:t>system</a:t>
            </a:r>
          </a:p>
          <a:p>
            <a:pPr eaLnBrk="1" hangingPunct="1">
              <a:lnSpc>
                <a:spcPct val="80000"/>
              </a:lnSpc>
            </a:pPr>
            <a:endParaRPr lang="en-US" sz="2800" dirty="0" smtClean="0">
              <a:ea typeface="ＭＳ Ｐゴシック" charset="-128"/>
            </a:endParaRPr>
          </a:p>
          <a:p>
            <a:pPr eaLnBrk="1" hangingPunct="1">
              <a:lnSpc>
                <a:spcPct val="80000"/>
              </a:lnSpc>
            </a:pPr>
            <a:r>
              <a:rPr lang="en-US" sz="2800" dirty="0" smtClean="0">
                <a:ea typeface="ＭＳ Ｐゴシック" charset="-128"/>
              </a:rPr>
              <a:t>To assess different burning parameters: frequency, season, size and time of burn, and ignition type</a:t>
            </a:r>
          </a:p>
          <a:p>
            <a:pPr eaLnBrk="1" hangingPunct="1">
              <a:lnSpc>
                <a:spcPct val="80000"/>
              </a:lnSpc>
            </a:pPr>
            <a:endParaRPr lang="en-US" sz="2800" dirty="0" smtClean="0">
              <a:ea typeface="ＭＳ Ｐゴシック" charset="-128"/>
            </a:endParaRPr>
          </a:p>
          <a:p>
            <a:pPr eaLnBrk="1" hangingPunct="1">
              <a:lnSpc>
                <a:spcPct val="80000"/>
              </a:lnSpc>
            </a:pPr>
            <a:r>
              <a:rPr lang="en-US" sz="2800" dirty="0" smtClean="0"/>
              <a:t>Results of different burning strategies are analyzed based on:</a:t>
            </a:r>
          </a:p>
          <a:p>
            <a:pPr lvl="1" eaLnBrk="1" hangingPunct="1">
              <a:lnSpc>
                <a:spcPct val="80000"/>
              </a:lnSpc>
              <a:buFont typeface="Arial" pitchFamily="34" charset="0"/>
              <a:buChar char="●"/>
            </a:pPr>
            <a:r>
              <a:rPr lang="en-US" sz="2400" dirty="0" smtClean="0">
                <a:solidFill>
                  <a:srgbClr val="008000"/>
                </a:solidFill>
              </a:rPr>
              <a:t>Amounts of pollutants emitted </a:t>
            </a:r>
          </a:p>
          <a:p>
            <a:pPr lvl="1" eaLnBrk="1" hangingPunct="1">
              <a:lnSpc>
                <a:spcPct val="80000"/>
              </a:lnSpc>
              <a:buFont typeface="Arial" pitchFamily="34" charset="0"/>
              <a:buChar char="●"/>
            </a:pPr>
            <a:r>
              <a:rPr lang="en-US" sz="2400" dirty="0">
                <a:solidFill>
                  <a:srgbClr val="008000"/>
                </a:solidFill>
              </a:rPr>
              <a:t>H</a:t>
            </a:r>
            <a:r>
              <a:rPr lang="en-US" sz="2400" dirty="0" smtClean="0">
                <a:solidFill>
                  <a:srgbClr val="008000"/>
                </a:solidFill>
              </a:rPr>
              <a:t>ow smoke plumes are dispersed </a:t>
            </a:r>
          </a:p>
          <a:p>
            <a:pPr lvl="1" eaLnBrk="1" hangingPunct="1">
              <a:lnSpc>
                <a:spcPct val="80000"/>
              </a:lnSpc>
              <a:buFont typeface="Arial" pitchFamily="34" charset="0"/>
              <a:buChar char="●"/>
            </a:pPr>
            <a:r>
              <a:rPr lang="en-US" sz="2400" dirty="0">
                <a:solidFill>
                  <a:srgbClr val="008000"/>
                </a:solidFill>
              </a:rPr>
              <a:t>H</a:t>
            </a:r>
            <a:r>
              <a:rPr lang="en-US" sz="2400" dirty="0" smtClean="0">
                <a:solidFill>
                  <a:srgbClr val="008000"/>
                </a:solidFill>
              </a:rPr>
              <a:t>ow pollutants are transported to impact downwind air quality </a:t>
            </a:r>
          </a:p>
          <a:p>
            <a:pPr eaLnBrk="1" hangingPunct="1">
              <a:lnSpc>
                <a:spcPct val="80000"/>
              </a:lnSpc>
              <a:buFont typeface="Arial" pitchFamily="34" charset="0"/>
              <a:buChar char="●"/>
            </a:pPr>
            <a:endParaRPr lang="en-US" sz="2400" dirty="0"/>
          </a:p>
          <a:p>
            <a:pPr eaLnBrk="1" hangingPunct="1">
              <a:lnSpc>
                <a:spcPct val="8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None/>
            </a:pPr>
            <a:endParaRPr lang="en-US" sz="26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Char char="●"/>
            </a:pPr>
            <a:endParaRPr lang="en-US" sz="500" dirty="0" smtClean="0">
              <a:ea typeface="ＭＳ Ｐゴシック" charset="-128"/>
            </a:endParaRPr>
          </a:p>
          <a:p>
            <a:pPr eaLnBrk="1" hangingPunct="1">
              <a:lnSpc>
                <a:spcPct val="60000"/>
              </a:lnSpc>
              <a:buFont typeface="Arial" pitchFamily="34" charset="0"/>
              <a:buNone/>
            </a:pPr>
            <a:r>
              <a:rPr lang="en-US" sz="500" dirty="0" smtClean="0">
                <a:ea typeface="ＭＳ Ｐゴシック" charset="-128"/>
              </a:rPr>
              <a:t>	</a:t>
            </a:r>
          </a:p>
        </p:txBody>
      </p:sp>
    </p:spTree>
    <p:extLst>
      <p:ext uri="{BB962C8B-B14F-4D97-AF65-F5344CB8AC3E}">
        <p14:creationId xmlns:p14="http://schemas.microsoft.com/office/powerpoint/2010/main" val="27775132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209917" y="2013933"/>
            <a:ext cx="1560945" cy="1457207"/>
          </a:xfrm>
          <a:prstGeom prst="ellipse">
            <a:avLst/>
          </a:prstGeom>
          <a:blipFill rotWithShape="1">
            <a:blip r:embed="rId3"/>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Oval 12"/>
          <p:cNvSpPr/>
          <p:nvPr/>
        </p:nvSpPr>
        <p:spPr>
          <a:xfrm>
            <a:off x="2053562" y="1606468"/>
            <a:ext cx="813315" cy="813315"/>
          </a:xfrm>
          <a:prstGeom prst="ellipse">
            <a:avLst/>
          </a:prstGeom>
          <a:blipFill rotWithShape="1">
            <a:blip r:embed="rId3"/>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4" name="Group 13"/>
          <p:cNvGrpSpPr/>
          <p:nvPr/>
        </p:nvGrpSpPr>
        <p:grpSpPr>
          <a:xfrm>
            <a:off x="2133721" y="1141149"/>
            <a:ext cx="6599738" cy="4959877"/>
            <a:chOff x="1222654" y="1447800"/>
            <a:chExt cx="7241761" cy="5055321"/>
          </a:xfrm>
        </p:grpSpPr>
        <p:sp>
          <p:nvSpPr>
            <p:cNvPr id="15" name="Freeform 14"/>
            <p:cNvSpPr/>
            <p:nvPr/>
          </p:nvSpPr>
          <p:spPr>
            <a:xfrm>
              <a:off x="4252507" y="3846697"/>
              <a:ext cx="2739426" cy="552424"/>
            </a:xfrm>
            <a:custGeom>
              <a:avLst/>
              <a:gdLst/>
              <a:ahLst/>
              <a:cxnLst/>
              <a:rect l="0" t="0" r="0" b="0"/>
              <a:pathLst>
                <a:path>
                  <a:moveTo>
                    <a:pt x="0" y="0"/>
                  </a:moveTo>
                  <a:lnTo>
                    <a:pt x="0" y="164368"/>
                  </a:lnTo>
                  <a:lnTo>
                    <a:pt x="3044086" y="164368"/>
                  </a:lnTo>
                  <a:lnTo>
                    <a:pt x="3044086" y="331809"/>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891555" y="3855456"/>
              <a:ext cx="3177284" cy="1553327"/>
            </a:xfrm>
            <a:custGeom>
              <a:avLst/>
              <a:gdLst/>
              <a:ahLst/>
              <a:cxnLst/>
              <a:rect l="0" t="0" r="0" b="0"/>
              <a:pathLst>
                <a:path>
                  <a:moveTo>
                    <a:pt x="2096023" y="0"/>
                  </a:moveTo>
                  <a:lnTo>
                    <a:pt x="2096023" y="239006"/>
                  </a:lnTo>
                  <a:lnTo>
                    <a:pt x="0" y="239006"/>
                  </a:lnTo>
                  <a:lnTo>
                    <a:pt x="0" y="40644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Oval 16"/>
            <p:cNvSpPr/>
            <p:nvPr/>
          </p:nvSpPr>
          <p:spPr>
            <a:xfrm>
              <a:off x="3145746" y="1447800"/>
              <a:ext cx="2277078" cy="2410699"/>
            </a:xfrm>
            <a:prstGeom prst="ellipse">
              <a:avLst/>
            </a:prstGeom>
            <a:blipFill dpi="0" rotWithShape="1">
              <a:blip r:embed="rId4"/>
              <a:srcRect/>
              <a:stretch>
                <a:fillRect l="-1574" t="7990" r="-114120" b="9495"/>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8" name="Freeform 17"/>
            <p:cNvSpPr/>
            <p:nvPr/>
          </p:nvSpPr>
          <p:spPr>
            <a:xfrm>
              <a:off x="3647291" y="3389458"/>
              <a:ext cx="1607433" cy="938569"/>
            </a:xfrm>
            <a:custGeom>
              <a:avLst/>
              <a:gdLst>
                <a:gd name="connsiteX0" fmla="*/ 0 w 1607433"/>
                <a:gd name="connsiteY0" fmla="*/ 0 h 938569"/>
                <a:gd name="connsiteX1" fmla="*/ 1607433 w 1607433"/>
                <a:gd name="connsiteY1" fmla="*/ 0 h 938569"/>
                <a:gd name="connsiteX2" fmla="*/ 1607433 w 1607433"/>
                <a:gd name="connsiteY2" fmla="*/ 938569 h 938569"/>
                <a:gd name="connsiteX3" fmla="*/ 0 w 1607433"/>
                <a:gd name="connsiteY3" fmla="*/ 938569 h 938569"/>
                <a:gd name="connsiteX4" fmla="*/ 0 w 1607433"/>
                <a:gd name="connsiteY4" fmla="*/ 0 h 93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433" h="938569">
                  <a:moveTo>
                    <a:pt x="0" y="0"/>
                  </a:moveTo>
                  <a:lnTo>
                    <a:pt x="1607433" y="0"/>
                  </a:lnTo>
                  <a:lnTo>
                    <a:pt x="1607433" y="938569"/>
                  </a:lnTo>
                  <a:lnTo>
                    <a:pt x="0" y="938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2000" b="1" kern="1200" dirty="0" smtClean="0"/>
                <a:t>CMAQ 4.5</a:t>
              </a:r>
            </a:p>
            <a:p>
              <a:pPr lvl="0" algn="l" defTabSz="800100">
                <a:lnSpc>
                  <a:spcPct val="90000"/>
                </a:lnSpc>
                <a:spcBef>
                  <a:spcPct val="0"/>
                </a:spcBef>
                <a:spcAft>
                  <a:spcPct val="35000"/>
                </a:spcAft>
              </a:pPr>
              <a:endParaRPr lang="en-US" sz="1800" kern="1200" dirty="0"/>
            </a:p>
          </p:txBody>
        </p:sp>
        <p:sp>
          <p:nvSpPr>
            <p:cNvPr id="19" name="Oval 18"/>
            <p:cNvSpPr/>
            <p:nvPr/>
          </p:nvSpPr>
          <p:spPr>
            <a:xfrm>
              <a:off x="1222654" y="4399121"/>
              <a:ext cx="2013149" cy="1908167"/>
            </a:xfrm>
            <a:prstGeom prst="ellipse">
              <a:avLst/>
            </a:prstGeom>
            <a:blipFill rotWithShape="1">
              <a:blip r:embed="rId5"/>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Freeform 19"/>
            <p:cNvSpPr/>
            <p:nvPr/>
          </p:nvSpPr>
          <p:spPr>
            <a:xfrm>
              <a:off x="3200405" y="4648202"/>
              <a:ext cx="2518895" cy="1338734"/>
            </a:xfrm>
            <a:custGeom>
              <a:avLst/>
              <a:gdLst>
                <a:gd name="connsiteX0" fmla="*/ 0 w 2518895"/>
                <a:gd name="connsiteY0" fmla="*/ 0 h 1338734"/>
                <a:gd name="connsiteX1" fmla="*/ 2518895 w 2518895"/>
                <a:gd name="connsiteY1" fmla="*/ 0 h 1338734"/>
                <a:gd name="connsiteX2" fmla="*/ 2518895 w 2518895"/>
                <a:gd name="connsiteY2" fmla="*/ 1338734 h 1338734"/>
                <a:gd name="connsiteX3" fmla="*/ 0 w 2518895"/>
                <a:gd name="connsiteY3" fmla="*/ 1338734 h 1338734"/>
                <a:gd name="connsiteX4" fmla="*/ 0 w 2518895"/>
                <a:gd name="connsiteY4" fmla="*/ 0 h 133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895" h="1338734">
                  <a:moveTo>
                    <a:pt x="0" y="0"/>
                  </a:moveTo>
                  <a:lnTo>
                    <a:pt x="2518895" y="0"/>
                  </a:lnTo>
                  <a:lnTo>
                    <a:pt x="2518895" y="1338734"/>
                  </a:lnTo>
                  <a:lnTo>
                    <a:pt x="0" y="13387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2000" b="1" kern="1200" dirty="0" smtClean="0"/>
                <a:t>Daysmoke</a:t>
              </a:r>
            </a:p>
            <a:p>
              <a:pPr lvl="0" algn="l" defTabSz="800100">
                <a:lnSpc>
                  <a:spcPct val="90000"/>
                </a:lnSpc>
                <a:spcBef>
                  <a:spcPct val="0"/>
                </a:spcBef>
                <a:spcAft>
                  <a:spcPct val="35000"/>
                </a:spcAft>
              </a:pPr>
              <a:r>
                <a:rPr lang="en-US" sz="1800" kern="1200" dirty="0" smtClean="0"/>
                <a:t>Plume dispersion up to a certain distance (8km) from fire</a:t>
              </a:r>
              <a:endParaRPr lang="en-US" sz="1800" kern="1200" dirty="0"/>
            </a:p>
          </p:txBody>
        </p:sp>
        <p:sp>
          <p:nvSpPr>
            <p:cNvPr id="21" name="Oval 20"/>
            <p:cNvSpPr/>
            <p:nvPr/>
          </p:nvSpPr>
          <p:spPr>
            <a:xfrm>
              <a:off x="6439093" y="4243788"/>
              <a:ext cx="2025322" cy="1849570"/>
            </a:xfrm>
            <a:prstGeom prst="ellipse">
              <a:avLst/>
            </a:prstGeom>
            <a:blipFill dpi="0" rotWithShape="1">
              <a:blip r:embed="rId6"/>
              <a:srcRect/>
              <a:stretch>
                <a:fillRect l="-88484"/>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Freeform 21"/>
            <p:cNvSpPr/>
            <p:nvPr/>
          </p:nvSpPr>
          <p:spPr>
            <a:xfrm>
              <a:off x="6521508" y="6111454"/>
              <a:ext cx="1860491" cy="391667"/>
            </a:xfrm>
            <a:custGeom>
              <a:avLst/>
              <a:gdLst>
                <a:gd name="connsiteX0" fmla="*/ 0 w 1860491"/>
                <a:gd name="connsiteY0" fmla="*/ 0 h 391667"/>
                <a:gd name="connsiteX1" fmla="*/ 1860491 w 1860491"/>
                <a:gd name="connsiteY1" fmla="*/ 0 h 391667"/>
                <a:gd name="connsiteX2" fmla="*/ 1860491 w 1860491"/>
                <a:gd name="connsiteY2" fmla="*/ 391667 h 391667"/>
                <a:gd name="connsiteX3" fmla="*/ 0 w 1860491"/>
                <a:gd name="connsiteY3" fmla="*/ 391667 h 391667"/>
                <a:gd name="connsiteX4" fmla="*/ 0 w 1860491"/>
                <a:gd name="connsiteY4" fmla="*/ 0 h 391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491" h="391667">
                  <a:moveTo>
                    <a:pt x="0" y="0"/>
                  </a:moveTo>
                  <a:lnTo>
                    <a:pt x="1860491" y="0"/>
                  </a:lnTo>
                  <a:lnTo>
                    <a:pt x="1860491" y="391667"/>
                  </a:lnTo>
                  <a:lnTo>
                    <a:pt x="0" y="391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Grid Adaptation</a:t>
              </a:r>
              <a:endParaRPr lang="en-US" sz="1800" kern="1200" dirty="0"/>
            </a:p>
          </p:txBody>
        </p:sp>
      </p:grpSp>
      <p:cxnSp>
        <p:nvCxnSpPr>
          <p:cNvPr id="5" name="Straight Arrow Connector 4"/>
          <p:cNvCxnSpPr>
            <a:stCxn id="13" idx="4"/>
          </p:cNvCxnSpPr>
          <p:nvPr/>
        </p:nvCxnSpPr>
        <p:spPr bwMode="auto">
          <a:xfrm>
            <a:off x="2460220" y="2419783"/>
            <a:ext cx="206780" cy="16188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3" name="Group 2"/>
          <p:cNvGrpSpPr/>
          <p:nvPr/>
        </p:nvGrpSpPr>
        <p:grpSpPr>
          <a:xfrm>
            <a:off x="3023910" y="2782616"/>
            <a:ext cx="2672828" cy="1505457"/>
            <a:chOff x="2743200" y="3043124"/>
            <a:chExt cx="2438270" cy="1337736"/>
          </a:xfrm>
        </p:grpSpPr>
        <p:sp>
          <p:nvSpPr>
            <p:cNvPr id="6" name="Oval 5"/>
            <p:cNvSpPr/>
            <p:nvPr/>
          </p:nvSpPr>
          <p:spPr>
            <a:xfrm>
              <a:off x="2743200" y="3567545"/>
              <a:ext cx="813315" cy="813315"/>
            </a:xfrm>
            <a:prstGeom prst="ellipse">
              <a:avLst/>
            </a:prstGeom>
            <a:blipFill rotWithShape="1">
              <a:blip r:embed="rId3"/>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7" name="Group 6"/>
            <p:cNvGrpSpPr/>
            <p:nvPr/>
          </p:nvGrpSpPr>
          <p:grpSpPr>
            <a:xfrm>
              <a:off x="2779777" y="3043124"/>
              <a:ext cx="2401693" cy="1284666"/>
              <a:chOff x="-572118" y="457197"/>
              <a:chExt cx="2401693" cy="1284666"/>
            </a:xfrm>
          </p:grpSpPr>
          <p:sp>
            <p:nvSpPr>
              <p:cNvPr id="8" name="Rectangle 7"/>
              <p:cNvSpPr/>
              <p:nvPr/>
            </p:nvSpPr>
            <p:spPr>
              <a:xfrm>
                <a:off x="609602" y="457197"/>
                <a:ext cx="1219973" cy="8133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572118" y="928548"/>
                <a:ext cx="1219973" cy="8133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dirty="0" smtClean="0">
                    <a:solidFill>
                      <a:srgbClr val="FFFFFF"/>
                    </a:solidFill>
                  </a:rPr>
                  <a:t>SCIPROC</a:t>
                </a:r>
                <a:endParaRPr lang="en-US" sz="1500" kern="1200" dirty="0">
                  <a:solidFill>
                    <a:srgbClr val="FFFFFF"/>
                  </a:solidFill>
                </a:endParaRPr>
              </a:p>
            </p:txBody>
          </p:sp>
        </p:grpSp>
      </p:grpSp>
      <p:grpSp>
        <p:nvGrpSpPr>
          <p:cNvPr id="10" name="Group 9"/>
          <p:cNvGrpSpPr/>
          <p:nvPr/>
        </p:nvGrpSpPr>
        <p:grpSpPr>
          <a:xfrm>
            <a:off x="76200" y="3270562"/>
            <a:ext cx="4975341" cy="2410740"/>
            <a:chOff x="-2613560" y="2794254"/>
            <a:chExt cx="4975341" cy="2410740"/>
          </a:xfrm>
        </p:grpSpPr>
        <p:sp>
          <p:nvSpPr>
            <p:cNvPr id="11" name="Rectangle 10"/>
            <p:cNvSpPr/>
            <p:nvPr/>
          </p:nvSpPr>
          <p:spPr>
            <a:xfrm>
              <a:off x="1366173" y="4360756"/>
              <a:ext cx="995608" cy="8442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2613560" y="2794254"/>
              <a:ext cx="2438400" cy="844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2000" b="1" kern="1200" dirty="0" smtClean="0"/>
                <a:t>Fire Emission Production Simulator </a:t>
              </a:r>
            </a:p>
          </p:txBody>
        </p:sp>
      </p:grpSp>
      <p:cxnSp>
        <p:nvCxnSpPr>
          <p:cNvPr id="24" name="Straight Arrow Connector 23"/>
          <p:cNvCxnSpPr>
            <a:stCxn id="13" idx="6"/>
            <a:endCxn id="17" idx="2"/>
          </p:cNvCxnSpPr>
          <p:nvPr/>
        </p:nvCxnSpPr>
        <p:spPr bwMode="auto">
          <a:xfrm>
            <a:off x="2866877" y="2013126"/>
            <a:ext cx="1019443" cy="3106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Rectangle 28"/>
          <p:cNvSpPr/>
          <p:nvPr/>
        </p:nvSpPr>
        <p:spPr>
          <a:xfrm>
            <a:off x="2191538" y="1594162"/>
            <a:ext cx="995608" cy="844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b="1" kern="1200" dirty="0" smtClean="0">
                <a:solidFill>
                  <a:schemeClr val="bg1"/>
                </a:solidFill>
              </a:rPr>
              <a:t>WRF</a:t>
            </a:r>
            <a:r>
              <a:rPr lang="en-US" sz="1300" b="1" kern="1200" dirty="0" smtClean="0"/>
              <a:t> </a:t>
            </a:r>
          </a:p>
        </p:txBody>
      </p:sp>
      <p:cxnSp>
        <p:nvCxnSpPr>
          <p:cNvPr id="33" name="Straight Arrow Connector 32"/>
          <p:cNvCxnSpPr>
            <a:stCxn id="30" idx="6"/>
          </p:cNvCxnSpPr>
          <p:nvPr/>
        </p:nvCxnSpPr>
        <p:spPr bwMode="auto">
          <a:xfrm>
            <a:off x="1770862" y="2742537"/>
            <a:ext cx="841878" cy="14166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Rectangle 34"/>
          <p:cNvSpPr/>
          <p:nvPr/>
        </p:nvSpPr>
        <p:spPr>
          <a:xfrm>
            <a:off x="76200" y="3962400"/>
            <a:ext cx="1981200" cy="584775"/>
          </a:xfrm>
          <a:prstGeom prst="rect">
            <a:avLst/>
          </a:prstGeom>
        </p:spPr>
        <p:txBody>
          <a:bodyPr wrap="square">
            <a:spAutoFit/>
          </a:bodyPr>
          <a:lstStyle/>
          <a:p>
            <a:r>
              <a:rPr lang="en-US" sz="1600" dirty="0"/>
              <a:t>G</a:t>
            </a:r>
            <a:r>
              <a:rPr lang="en-US" sz="1600" dirty="0" smtClean="0"/>
              <a:t>enerates </a:t>
            </a:r>
            <a:r>
              <a:rPr lang="en-US" sz="1600" dirty="0"/>
              <a:t>time-varying emissions </a:t>
            </a:r>
          </a:p>
        </p:txBody>
      </p:sp>
      <p:pic>
        <p:nvPicPr>
          <p:cNvPr id="31" name="Picture 30" descr="Screen Shot 2012-10-10 at 11.46.26 PM.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381000" y="2209800"/>
            <a:ext cx="1219200" cy="908069"/>
          </a:xfrm>
          <a:prstGeom prst="rect">
            <a:avLst/>
          </a:prstGeom>
        </p:spPr>
      </p:pic>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smoke impact prediction system </a:t>
            </a:r>
            <a:r>
              <a:rPr lang="en-US" dirty="0" smtClean="0"/>
              <a:t>(AGD-CMAQ)</a:t>
            </a:r>
            <a:endParaRPr lang="en-US" dirty="0"/>
          </a:p>
        </p:txBody>
      </p:sp>
      <p:sp>
        <p:nvSpPr>
          <p:cNvPr id="28" name="Rectangle 27"/>
          <p:cNvSpPr/>
          <p:nvPr/>
        </p:nvSpPr>
        <p:spPr>
          <a:xfrm>
            <a:off x="1066800" y="6172200"/>
            <a:ext cx="7010400" cy="584776"/>
          </a:xfrm>
          <a:prstGeom prst="rect">
            <a:avLst/>
          </a:prstGeom>
        </p:spPr>
        <p:txBody>
          <a:bodyPr wrap="square">
            <a:spAutoFit/>
          </a:bodyPr>
          <a:lstStyle/>
          <a:p>
            <a:r>
              <a:rPr lang="en-US" sz="1600" dirty="0" smtClean="0">
                <a:solidFill>
                  <a:srgbClr val="008000"/>
                </a:solidFill>
              </a:rPr>
              <a:t>Benefit of AG-CMAQ Daysmoke </a:t>
            </a:r>
            <a:r>
              <a:rPr lang="en-US" sz="1600" dirty="0">
                <a:solidFill>
                  <a:srgbClr val="008000"/>
                </a:solidFill>
              </a:rPr>
              <a:t>coupling: </a:t>
            </a:r>
            <a:r>
              <a:rPr lang="en-US" sz="1600" dirty="0"/>
              <a:t>has the capability to increase grid resolution for tracking biomass burning plumes at the </a:t>
            </a:r>
            <a:r>
              <a:rPr lang="en-US" sz="1600" dirty="0" smtClean="0"/>
              <a:t>regional scale</a:t>
            </a:r>
            <a:endParaRPr lang="en-US" sz="1600" dirty="0">
              <a:solidFill>
                <a:srgbClr val="008000"/>
              </a:solidFill>
            </a:endParaRPr>
          </a:p>
        </p:txBody>
      </p:sp>
    </p:spTree>
    <p:extLst>
      <p:ext uri="{BB962C8B-B14F-4D97-AF65-F5344CB8AC3E}">
        <p14:creationId xmlns:p14="http://schemas.microsoft.com/office/powerpoint/2010/main" val="32912699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alphaModFix amt="62000"/>
            <a:extLst>
              <a:ext uri="{28A0092B-C50C-407E-A947-70E740481C1C}">
                <a14:useLocalDpi xmlns:a14="http://schemas.microsoft.com/office/drawing/2010/main" val="0"/>
              </a:ext>
            </a:extLst>
          </a:blip>
          <a:srcRect l="13532" t="13556" r="32405" b="37308"/>
          <a:stretch/>
        </p:blipFill>
        <p:spPr bwMode="auto">
          <a:xfrm>
            <a:off x="1905000" y="3657600"/>
            <a:ext cx="5410200" cy="307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Elbow Connector 17"/>
          <p:cNvCxnSpPr/>
          <p:nvPr/>
        </p:nvCxnSpPr>
        <p:spPr bwMode="auto">
          <a:xfrm rot="5400000">
            <a:off x="5295900" y="3619500"/>
            <a:ext cx="2895600" cy="1600200"/>
          </a:xfrm>
          <a:prstGeom prst="bentConnector3">
            <a:avLst/>
          </a:prstGeom>
          <a:solidFill>
            <a:schemeClr val="accent1"/>
          </a:solidFill>
          <a:ln w="38100" cap="flat" cmpd="sng" algn="ctr">
            <a:solidFill>
              <a:srgbClr val="FF6600"/>
            </a:solidFill>
            <a:prstDash val="solid"/>
            <a:round/>
            <a:headEnd type="none" w="med" len="med"/>
            <a:tailEnd type="arrow"/>
          </a:ln>
          <a:effectLst/>
        </p:spPr>
      </p:cxnSp>
      <p:sp>
        <p:nvSpPr>
          <p:cNvPr id="4" name="Title 3"/>
          <p:cNvSpPr>
            <a:spLocks noGrp="1"/>
          </p:cNvSpPr>
          <p:nvPr>
            <p:ph type="title"/>
          </p:nvPr>
        </p:nvSpPr>
        <p:spPr>
          <a:xfrm>
            <a:off x="1600200" y="304800"/>
            <a:ext cx="5715000" cy="1112838"/>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April 9</a:t>
            </a:r>
            <a:r>
              <a:rPr lang="en-US" b="1" baseline="300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a:t>
            </a: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2008 Burn of Ft. </a:t>
            </a:r>
            <a:r>
              <a:rPr lang="en-US"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Benning</a:t>
            </a: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Unit F5</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Content Placeholder 5"/>
          <p:cNvSpPr>
            <a:spLocks noGrp="1"/>
          </p:cNvSpPr>
          <p:nvPr>
            <p:ph sz="half" idx="2"/>
          </p:nvPr>
        </p:nvSpPr>
        <p:spPr>
          <a:xfrm>
            <a:off x="457200" y="1524000"/>
            <a:ext cx="8229600" cy="2209800"/>
          </a:xfrm>
        </p:spPr>
        <p:txBody>
          <a:bodyPr numCol="2"/>
          <a:lstStyle/>
          <a:p>
            <a:pPr marL="0" indent="0">
              <a:buNone/>
            </a:pPr>
            <a:r>
              <a:rPr lang="en-US" sz="2200" u="sng" dirty="0" smtClean="0"/>
              <a:t>BASE CASE</a:t>
            </a:r>
          </a:p>
          <a:p>
            <a:r>
              <a:rPr lang="en-US" sz="2200" dirty="0" smtClean="0"/>
              <a:t>300 </a:t>
            </a:r>
            <a:r>
              <a:rPr lang="en-US" sz="2200" dirty="0"/>
              <a:t>acres</a:t>
            </a:r>
          </a:p>
          <a:p>
            <a:r>
              <a:rPr lang="en-US" sz="2200" dirty="0" smtClean="0"/>
              <a:t>3 year-old fuel</a:t>
            </a:r>
          </a:p>
          <a:p>
            <a:r>
              <a:rPr lang="en-US" sz="2200" dirty="0" smtClean="0"/>
              <a:t>Location: -</a:t>
            </a:r>
            <a:r>
              <a:rPr lang="en-US" sz="2200" dirty="0"/>
              <a:t>84.6792, </a:t>
            </a:r>
            <a:r>
              <a:rPr lang="en-US" sz="2200" dirty="0" smtClean="0"/>
              <a:t>32.3515</a:t>
            </a:r>
            <a:r>
              <a:rPr lang="en-US" sz="2200" dirty="0"/>
              <a:t> </a:t>
            </a:r>
            <a:endParaRPr lang="en-US" sz="2200" dirty="0" smtClean="0"/>
          </a:p>
          <a:p>
            <a:r>
              <a:rPr lang="en-US" sz="2200" dirty="0" smtClean="0"/>
              <a:t>Ignition </a:t>
            </a:r>
            <a:r>
              <a:rPr lang="en-US" sz="2200" dirty="0"/>
              <a:t>Time</a:t>
            </a:r>
            <a:r>
              <a:rPr lang="en-US" sz="2200" dirty="0" smtClean="0"/>
              <a:t>: </a:t>
            </a:r>
            <a:r>
              <a:rPr lang="en-US" sz="2200" dirty="0"/>
              <a:t>12:30 </a:t>
            </a:r>
            <a:r>
              <a:rPr lang="en-US" sz="2200" dirty="0" smtClean="0"/>
              <a:t>pm EDT</a:t>
            </a:r>
            <a:endParaRPr lang="en-US" sz="2200" dirty="0"/>
          </a:p>
          <a:p>
            <a:endParaRPr lang="en-US" sz="2200" dirty="0" smtClean="0"/>
          </a:p>
          <a:p>
            <a:r>
              <a:rPr lang="en-US" sz="2200" dirty="0" smtClean="0"/>
              <a:t>Ignition </a:t>
            </a:r>
            <a:r>
              <a:rPr lang="en-US" sz="2200" dirty="0"/>
              <a:t>Completion:  2:45 </a:t>
            </a:r>
            <a:r>
              <a:rPr lang="en-US" sz="2200" dirty="0" smtClean="0"/>
              <a:t>pm</a:t>
            </a:r>
          </a:p>
          <a:p>
            <a:r>
              <a:rPr lang="en-US" sz="2200" dirty="0"/>
              <a:t>Wind SE, WRF winds </a:t>
            </a:r>
            <a:r>
              <a:rPr lang="en-US" sz="2200" dirty="0" smtClean="0"/>
              <a:t>adjusted</a:t>
            </a:r>
            <a:endParaRPr lang="en-US" sz="2200" b="1" dirty="0" smtClean="0"/>
          </a:p>
          <a:p>
            <a:r>
              <a:rPr lang="en-US" sz="2200" dirty="0" smtClean="0">
                <a:solidFill>
                  <a:srgbClr val="FF6600"/>
                </a:solidFill>
              </a:rPr>
              <a:t>Mobile 2</a:t>
            </a:r>
            <a:r>
              <a:rPr lang="en-US" sz="2200" dirty="0" smtClean="0"/>
              <a:t>: 5-6 km away </a:t>
            </a:r>
          </a:p>
          <a:p>
            <a:r>
              <a:rPr lang="en-US" sz="2200" dirty="0" smtClean="0">
                <a:solidFill>
                  <a:srgbClr val="009900"/>
                </a:solidFill>
              </a:rPr>
              <a:t>Columbus Airport</a:t>
            </a:r>
            <a:r>
              <a:rPr lang="en-US" sz="2200" dirty="0" smtClean="0"/>
              <a:t>: 31km </a:t>
            </a:r>
            <a:endParaRPr lang="en-US" sz="2200" dirty="0"/>
          </a:p>
        </p:txBody>
      </p:sp>
      <p:cxnSp>
        <p:nvCxnSpPr>
          <p:cNvPr id="3" name="Curved Connector 2"/>
          <p:cNvCxnSpPr/>
          <p:nvPr/>
        </p:nvCxnSpPr>
        <p:spPr bwMode="auto">
          <a:xfrm rot="10800000">
            <a:off x="3810000" y="4572001"/>
            <a:ext cx="1752600" cy="1371599"/>
          </a:xfrm>
          <a:prstGeom prst="curved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bwMode="auto">
          <a:xfrm flipH="1">
            <a:off x="3505200" y="3429000"/>
            <a:ext cx="1295400" cy="685800"/>
          </a:xfrm>
          <a:prstGeom prst="straightConnector1">
            <a:avLst/>
          </a:prstGeom>
          <a:solidFill>
            <a:schemeClr val="accent1"/>
          </a:solidFill>
          <a:ln w="38100" cap="flat" cmpd="sng" algn="ctr">
            <a:solidFill>
              <a:srgbClr val="99FF33"/>
            </a:solidFill>
            <a:prstDash val="solid"/>
            <a:round/>
            <a:headEnd type="none" w="med" len="med"/>
            <a:tailEnd type="arrow"/>
          </a:ln>
          <a:effectLst/>
        </p:spPr>
      </p:cxnSp>
      <p:sp>
        <p:nvSpPr>
          <p:cNvPr id="9" name="Explosion 1 8"/>
          <p:cNvSpPr/>
          <p:nvPr/>
        </p:nvSpPr>
        <p:spPr bwMode="auto">
          <a:xfrm>
            <a:off x="6400800" y="5867400"/>
            <a:ext cx="609600" cy="685800"/>
          </a:xfrm>
          <a:prstGeom prst="irregularSeal1">
            <a:avLst/>
          </a:prstGeom>
          <a:solidFill>
            <a:srgbClr val="FF0000"/>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FF"/>
              </a:solidFill>
              <a:effectLst/>
              <a:latin typeface="Arial" charset="0"/>
            </a:endParaRPr>
          </a:p>
        </p:txBody>
      </p:sp>
      <p:sp>
        <p:nvSpPr>
          <p:cNvPr id="5" name="Oval 4"/>
          <p:cNvSpPr/>
          <p:nvPr/>
        </p:nvSpPr>
        <p:spPr bwMode="auto">
          <a:xfrm>
            <a:off x="5791200" y="5943600"/>
            <a:ext cx="304800" cy="30480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3124200" y="3962400"/>
            <a:ext cx="304800" cy="304800"/>
          </a:xfrm>
          <a:prstGeom prst="ellipse">
            <a:avLst/>
          </a:prstGeom>
          <a:solidFill>
            <a:srgbClr val="9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863590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AGD-CMAQ simulation of </a:t>
            </a:r>
            <a:b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April 9 2008 burn base case</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5" name="baseVideo3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0275" y="1828800"/>
            <a:ext cx="4986338" cy="4448777"/>
          </a:xfrm>
          <a:prstGeom prst="rect">
            <a:avLst/>
          </a:prstGeom>
        </p:spPr>
      </p:pic>
    </p:spTree>
    <p:extLst>
      <p:ext uri="{BB962C8B-B14F-4D97-AF65-F5344CB8AC3E}">
        <p14:creationId xmlns:p14="http://schemas.microsoft.com/office/powerpoint/2010/main" val="41120578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Evaluation: at Columbus airport</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4" name="Content Placeholder 3"/>
          <p:cNvSpPr>
            <a:spLocks noGrp="1"/>
          </p:cNvSpPr>
          <p:nvPr>
            <p:ph sz="half" idx="2"/>
          </p:nvPr>
        </p:nvSpPr>
        <p:spPr>
          <a:xfrm>
            <a:off x="990600" y="5715000"/>
            <a:ext cx="8077200" cy="639763"/>
          </a:xfrm>
        </p:spPr>
        <p:txBody>
          <a:bodyPr/>
          <a:lstStyle/>
          <a:p>
            <a:pPr marL="0" indent="0">
              <a:buNone/>
            </a:pPr>
            <a:r>
              <a:rPr lang="en-US" dirty="0" smtClean="0"/>
              <a:t>Mean Fractional Error = 63% 	</a:t>
            </a:r>
            <a:r>
              <a:rPr lang="en-US" dirty="0" err="1" smtClean="0"/>
              <a:t>C</a:t>
            </a:r>
            <a:r>
              <a:rPr lang="en-US" baseline="-25000" dirty="0" err="1" smtClean="0"/>
              <a:t>max</a:t>
            </a:r>
            <a:r>
              <a:rPr lang="en-US" baseline="-25000" dirty="0" smtClean="0"/>
              <a:t> from BG</a:t>
            </a:r>
            <a:r>
              <a:rPr lang="en-US" dirty="0" smtClean="0"/>
              <a:t>: 1.3%</a:t>
            </a:r>
            <a:endParaRPr lang="en-US" dirty="0"/>
          </a:p>
          <a:p>
            <a:pPr marL="0" indent="0">
              <a:buNone/>
            </a:pPr>
            <a:r>
              <a:rPr lang="en-US" dirty="0" smtClean="0"/>
              <a:t>Mean Fractional Bias = - 42%	integral </a:t>
            </a:r>
            <a:r>
              <a:rPr lang="en-US" dirty="0" err="1" smtClean="0"/>
              <a:t>C</a:t>
            </a:r>
            <a:r>
              <a:rPr lang="en-US" baseline="-25000" dirty="0" err="1" smtClean="0"/>
              <a:t>abv</a:t>
            </a:r>
            <a:r>
              <a:rPr lang="en-US" baseline="-25000" dirty="0" smtClean="0"/>
              <a:t> BG</a:t>
            </a:r>
            <a:r>
              <a:rPr lang="en-US" dirty="0" smtClean="0"/>
              <a:t>: -2.5% </a:t>
            </a:r>
            <a:endParaRPr lang="en-US" dirty="0"/>
          </a:p>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612425682"/>
              </p:ext>
            </p:extLst>
          </p:nvPr>
        </p:nvGraphicFramePr>
        <p:xfrm>
          <a:off x="381000" y="1219200"/>
          <a:ext cx="8534400" cy="44196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p:cNvCxnSpPr/>
          <p:nvPr/>
        </p:nvCxnSpPr>
        <p:spPr bwMode="auto">
          <a:xfrm>
            <a:off x="4876800" y="2133600"/>
            <a:ext cx="0" cy="1828800"/>
          </a:xfrm>
          <a:prstGeom prst="straightConnector1">
            <a:avLst/>
          </a:prstGeom>
          <a:ln>
            <a:headEnd type="arrow"/>
            <a:tailEnd type="arrow"/>
          </a:ln>
          <a:effectLst>
            <a:glow rad="63500">
              <a:schemeClr val="accent1">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bwMode="auto">
          <a:xfrm>
            <a:off x="5562600" y="1828800"/>
            <a:ext cx="0" cy="1676400"/>
          </a:xfrm>
          <a:prstGeom prst="straightConnector1">
            <a:avLst/>
          </a:prstGeom>
          <a:ln>
            <a:headEnd type="arrow"/>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75636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7F377AC-7F27-4AF7-AE9D-0BBD9CC0671E}" type="slidenum">
              <a:rPr lang="en-US"/>
              <a:pPr/>
              <a:t>8</a:t>
            </a:fld>
            <a:endParaRPr lang="en-US"/>
          </a:p>
        </p:txBody>
      </p:sp>
      <p:sp>
        <p:nvSpPr>
          <p:cNvPr id="39937" name="Title 1"/>
          <p:cNvSpPr>
            <a:spLocks noGrp="1"/>
          </p:cNvSpPr>
          <p:nvPr>
            <p:ph type="title"/>
          </p:nvPr>
        </p:nvSpPr>
        <p:spPr>
          <a:xfrm>
            <a:off x="152400" y="152400"/>
            <a:ext cx="8839200" cy="9144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eaLnBrk="1" hangingPunct="1"/>
            <a:r>
              <a:rPr lang="en-US" sz="4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a typeface="ＭＳ Ｐゴシック" charset="-128"/>
              </a:rPr>
              <a:t>Fire Scenarios applied to 4/9/08</a:t>
            </a:r>
            <a:r>
              <a:rPr lang="en-US" sz="4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a typeface="ＭＳ Ｐゴシック" charset="-128"/>
              </a:rPr>
              <a:t> </a:t>
            </a:r>
            <a:r>
              <a:rPr lang="en-US" sz="4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a typeface="ＭＳ Ｐゴシック" charset="-128"/>
              </a:rPr>
              <a:t>burn</a:t>
            </a:r>
          </a:p>
        </p:txBody>
      </p:sp>
      <p:sp>
        <p:nvSpPr>
          <p:cNvPr id="5" name="Text Placeholder 4"/>
          <p:cNvSpPr>
            <a:spLocks noGrp="1"/>
          </p:cNvSpPr>
          <p:nvPr>
            <p:ph type="body" sz="half" idx="2"/>
          </p:nvPr>
        </p:nvSpPr>
        <p:spPr>
          <a:xfrm>
            <a:off x="457200" y="1371600"/>
            <a:ext cx="3886200" cy="4800600"/>
          </a:xfrm>
        </p:spPr>
        <p:txBody>
          <a:bodyPr rtlCol="0">
            <a:normAutofit/>
          </a:bodyPr>
          <a:lstStyle/>
          <a:p>
            <a:pPr eaLnBrk="1" fontAlgn="auto" hangingPunct="1">
              <a:spcAft>
                <a:spcPts val="0"/>
              </a:spcAft>
              <a:defRPr/>
            </a:pPr>
            <a:r>
              <a:rPr lang="en-US" sz="2000" dirty="0">
                <a:solidFill>
                  <a:srgbClr val="0070C0"/>
                </a:solidFill>
                <a:ea typeface="+mn-ea"/>
              </a:rPr>
              <a:t>Scenarios identified by </a:t>
            </a:r>
            <a:endParaRPr lang="en-US" sz="2000" dirty="0" smtClean="0">
              <a:solidFill>
                <a:srgbClr val="0070C0"/>
              </a:solidFill>
              <a:ea typeface="+mn-ea"/>
            </a:endParaRPr>
          </a:p>
          <a:p>
            <a:pPr eaLnBrk="1" fontAlgn="auto" hangingPunct="1">
              <a:spcAft>
                <a:spcPts val="0"/>
              </a:spcAft>
              <a:defRPr/>
            </a:pPr>
            <a:r>
              <a:rPr lang="en-US" sz="2000" dirty="0" smtClean="0">
                <a:solidFill>
                  <a:srgbClr val="0070C0"/>
                </a:solidFill>
                <a:ea typeface="+mn-ea"/>
              </a:rPr>
              <a:t>Rx-burn experts:</a:t>
            </a:r>
            <a:endParaRPr lang="en-US" sz="2000" dirty="0">
              <a:solidFill>
                <a:srgbClr val="0070C0"/>
              </a:solidFill>
              <a:ea typeface="+mn-ea"/>
            </a:endParaRPr>
          </a:p>
          <a:p>
            <a:pPr eaLnBrk="1" fontAlgn="auto" hangingPunct="1">
              <a:spcAft>
                <a:spcPts val="0"/>
              </a:spcAft>
              <a:defRPr/>
            </a:pPr>
            <a:r>
              <a:rPr lang="en-US" sz="2000" b="1" dirty="0" smtClean="0">
                <a:ea typeface="+mn-ea"/>
              </a:rPr>
              <a:t>1. Frequency</a:t>
            </a:r>
            <a:r>
              <a:rPr lang="en-US" sz="2000" dirty="0" smtClean="0">
                <a:ea typeface="+mn-ea"/>
              </a:rPr>
              <a:t> of burn</a:t>
            </a:r>
          </a:p>
          <a:p>
            <a:pPr eaLnBrk="1" fontAlgn="auto" hangingPunct="1">
              <a:spcAft>
                <a:spcPts val="0"/>
              </a:spcAft>
              <a:defRPr/>
            </a:pPr>
            <a:r>
              <a:rPr lang="en-US" sz="2000" dirty="0" smtClean="0"/>
              <a:t>	</a:t>
            </a:r>
            <a:r>
              <a:rPr lang="en-US" sz="2000" dirty="0" smtClean="0">
                <a:solidFill>
                  <a:srgbClr val="92D050"/>
                </a:solidFill>
                <a:effectLst>
                  <a:outerShdw blurRad="38100" dist="38100" dir="2700000" algn="tl">
                    <a:srgbClr val="000000">
                      <a:alpha val="43137"/>
                    </a:srgbClr>
                  </a:outerShdw>
                </a:effectLst>
              </a:rPr>
              <a:t>2</a:t>
            </a:r>
            <a:r>
              <a:rPr lang="en-US" sz="2000" dirty="0" smtClean="0"/>
              <a:t> </a:t>
            </a:r>
            <a:r>
              <a:rPr lang="en-US" sz="2000" dirty="0" err="1" smtClean="0"/>
              <a:t>vs</a:t>
            </a:r>
            <a:r>
              <a:rPr lang="en-US" sz="2000" dirty="0" smtClean="0"/>
              <a:t> </a:t>
            </a:r>
            <a:r>
              <a:rPr lang="en-US" sz="2000" dirty="0" smtClean="0">
                <a:solidFill>
                  <a:srgbClr val="FF6600"/>
                </a:solidFill>
                <a:effectLst>
                  <a:outerShdw blurRad="38100" dist="38100" dir="2700000" algn="tl">
                    <a:srgbClr val="000000">
                      <a:alpha val="43137"/>
                    </a:srgbClr>
                  </a:outerShdw>
                </a:effectLst>
              </a:rPr>
              <a:t>5</a:t>
            </a:r>
            <a:r>
              <a:rPr lang="en-US" sz="2000" dirty="0" smtClean="0">
                <a:solidFill>
                  <a:srgbClr val="FF6600"/>
                </a:solidFill>
              </a:rPr>
              <a:t> year-old</a:t>
            </a:r>
          </a:p>
          <a:p>
            <a:pPr eaLnBrk="1" fontAlgn="auto" hangingPunct="1">
              <a:spcAft>
                <a:spcPts val="0"/>
              </a:spcAft>
              <a:defRPr/>
            </a:pPr>
            <a:r>
              <a:rPr lang="en-US" sz="2000" b="1" dirty="0" smtClean="0">
                <a:ea typeface="+mn-ea"/>
              </a:rPr>
              <a:t>2. Season</a:t>
            </a:r>
            <a:r>
              <a:rPr lang="en-US" sz="2000" dirty="0" smtClean="0">
                <a:ea typeface="+mn-ea"/>
              </a:rPr>
              <a:t> of burn</a:t>
            </a:r>
          </a:p>
          <a:p>
            <a:pPr eaLnBrk="1" fontAlgn="auto" hangingPunct="1">
              <a:spcAft>
                <a:spcPts val="0"/>
              </a:spcAft>
              <a:defRPr/>
            </a:pPr>
            <a:r>
              <a:rPr lang="en-US" sz="1800" dirty="0" smtClean="0">
                <a:solidFill>
                  <a:srgbClr val="A733B3"/>
                </a:solidFill>
                <a:ea typeface="+mn-ea"/>
              </a:rPr>
              <a:t>	Winter</a:t>
            </a:r>
            <a:r>
              <a:rPr lang="en-US" sz="1800" dirty="0" smtClean="0">
                <a:ea typeface="+mn-ea"/>
              </a:rPr>
              <a:t> </a:t>
            </a:r>
            <a:r>
              <a:rPr lang="en-US" sz="1800" dirty="0" err="1" smtClean="0">
                <a:ea typeface="+mn-ea"/>
              </a:rPr>
              <a:t>vs</a:t>
            </a:r>
            <a:r>
              <a:rPr lang="en-US" sz="1800" dirty="0" smtClean="0">
                <a:ea typeface="+mn-ea"/>
              </a:rPr>
              <a:t> </a:t>
            </a:r>
            <a:r>
              <a:rPr lang="en-US" sz="1800" dirty="0" smtClean="0">
                <a:solidFill>
                  <a:srgbClr val="3366FF"/>
                </a:solidFill>
                <a:ea typeface="+mn-ea"/>
              </a:rPr>
              <a:t>spring</a:t>
            </a:r>
            <a:r>
              <a:rPr lang="en-US" sz="1800" dirty="0" smtClean="0">
                <a:ea typeface="+mn-ea"/>
              </a:rPr>
              <a:t> </a:t>
            </a:r>
            <a:endParaRPr lang="en-US" sz="1800" dirty="0" smtClean="0">
              <a:solidFill>
                <a:srgbClr val="009900"/>
              </a:solidFill>
              <a:ea typeface="+mn-ea"/>
            </a:endParaRPr>
          </a:p>
          <a:p>
            <a:pPr eaLnBrk="1" fontAlgn="auto" hangingPunct="1">
              <a:spcAft>
                <a:spcPts val="0"/>
              </a:spcAft>
              <a:defRPr/>
            </a:pPr>
            <a:r>
              <a:rPr lang="en-US" sz="2000" b="1" dirty="0" smtClean="0">
                <a:ea typeface="+mn-ea"/>
              </a:rPr>
              <a:t>3. Size</a:t>
            </a:r>
            <a:r>
              <a:rPr lang="en-US" sz="2000" dirty="0" smtClean="0">
                <a:ea typeface="+mn-ea"/>
              </a:rPr>
              <a:t> of burn</a:t>
            </a:r>
          </a:p>
          <a:p>
            <a:pPr eaLnBrk="1" fontAlgn="auto" hangingPunct="1">
              <a:spcAft>
                <a:spcPts val="0"/>
              </a:spcAft>
              <a:defRPr/>
            </a:pPr>
            <a:r>
              <a:rPr lang="en-US" sz="2000" dirty="0"/>
              <a:t>	</a:t>
            </a:r>
            <a:r>
              <a:rPr lang="en-US" sz="2000" dirty="0" smtClean="0">
                <a:solidFill>
                  <a:srgbClr val="3366FF"/>
                </a:solidFill>
              </a:rPr>
              <a:t>300</a:t>
            </a:r>
            <a:r>
              <a:rPr lang="en-US" sz="2000" dirty="0" smtClean="0"/>
              <a:t> </a:t>
            </a:r>
            <a:r>
              <a:rPr lang="en-US" sz="2000" dirty="0" err="1" smtClean="0"/>
              <a:t>vs</a:t>
            </a:r>
            <a:r>
              <a:rPr lang="en-US" sz="2000" dirty="0" smtClean="0"/>
              <a:t> </a:t>
            </a:r>
            <a:r>
              <a:rPr lang="en-US" sz="2000" dirty="0" smtClean="0">
                <a:solidFill>
                  <a:schemeClr val="accent2"/>
                </a:solidFill>
              </a:rPr>
              <a:t>600 acres</a:t>
            </a:r>
          </a:p>
          <a:p>
            <a:pPr eaLnBrk="1" fontAlgn="auto" hangingPunct="1">
              <a:spcAft>
                <a:spcPts val="0"/>
              </a:spcAft>
              <a:defRPr/>
            </a:pPr>
            <a:r>
              <a:rPr lang="en-US" sz="2000" b="1" dirty="0" smtClean="0">
                <a:ea typeface="+mn-ea"/>
              </a:rPr>
              <a:t>4. Ignition</a:t>
            </a:r>
            <a:r>
              <a:rPr lang="en-US" sz="2000" dirty="0" smtClean="0">
                <a:ea typeface="+mn-ea"/>
              </a:rPr>
              <a:t> type</a:t>
            </a:r>
          </a:p>
          <a:p>
            <a:pPr eaLnBrk="1" fontAlgn="auto" hangingPunct="1">
              <a:spcAft>
                <a:spcPts val="0"/>
              </a:spcAft>
              <a:defRPr/>
            </a:pPr>
            <a:r>
              <a:rPr lang="en-US" sz="2000" dirty="0" smtClean="0">
                <a:solidFill>
                  <a:srgbClr val="3366FF"/>
                </a:solidFill>
              </a:rPr>
              <a:t>	Hand-lit </a:t>
            </a:r>
            <a:r>
              <a:rPr lang="en-US" sz="2000" dirty="0" err="1" smtClean="0"/>
              <a:t>vs</a:t>
            </a:r>
            <a:r>
              <a:rPr lang="en-US" sz="2000" dirty="0" smtClean="0"/>
              <a:t> </a:t>
            </a:r>
            <a:r>
              <a:rPr lang="en-US" sz="2000" dirty="0" smtClean="0">
                <a:solidFill>
                  <a:schemeClr val="accent2">
                    <a:lumMod val="60000"/>
                    <a:lumOff val="40000"/>
                  </a:schemeClr>
                </a:solidFill>
              </a:rPr>
              <a:t>aerial</a:t>
            </a:r>
          </a:p>
          <a:p>
            <a:pPr eaLnBrk="1" fontAlgn="auto" hangingPunct="1">
              <a:spcAft>
                <a:spcPts val="0"/>
              </a:spcAft>
              <a:defRPr/>
            </a:pPr>
            <a:r>
              <a:rPr lang="en-US" sz="2000" b="1" dirty="0" smtClean="0">
                <a:ea typeface="+mn-ea"/>
              </a:rPr>
              <a:t>5. Time</a:t>
            </a:r>
            <a:r>
              <a:rPr lang="en-US" sz="2000" dirty="0" smtClean="0">
                <a:ea typeface="+mn-ea"/>
              </a:rPr>
              <a:t> of burn</a:t>
            </a:r>
          </a:p>
          <a:p>
            <a:pPr eaLnBrk="1" fontAlgn="auto" hangingPunct="1">
              <a:spcAft>
                <a:spcPts val="0"/>
              </a:spcAft>
              <a:defRPr/>
            </a:pPr>
            <a:r>
              <a:rPr lang="en-US" sz="2000" dirty="0" smtClean="0">
                <a:solidFill>
                  <a:schemeClr val="tx2">
                    <a:lumMod val="60000"/>
                    <a:lumOff val="40000"/>
                  </a:schemeClr>
                </a:solidFill>
              </a:rPr>
              <a:t>	Morning</a:t>
            </a:r>
            <a:r>
              <a:rPr lang="en-US" sz="2000" dirty="0" smtClean="0"/>
              <a:t> </a:t>
            </a:r>
            <a:r>
              <a:rPr lang="en-US" sz="2000" dirty="0" err="1" smtClean="0"/>
              <a:t>vs</a:t>
            </a:r>
            <a:r>
              <a:rPr lang="en-US" sz="2000" dirty="0" smtClean="0"/>
              <a:t> </a:t>
            </a:r>
            <a:r>
              <a:rPr lang="en-US" sz="2000" dirty="0" smtClean="0">
                <a:solidFill>
                  <a:srgbClr val="3366FF"/>
                </a:solidFill>
              </a:rPr>
              <a:t>noon</a:t>
            </a:r>
            <a:r>
              <a:rPr lang="en-US" sz="2000" dirty="0" smtClean="0"/>
              <a:t> </a:t>
            </a:r>
            <a:r>
              <a:rPr lang="en-US" sz="2000" dirty="0" err="1" smtClean="0"/>
              <a:t>vs</a:t>
            </a:r>
            <a:r>
              <a:rPr lang="en-US" sz="2000" dirty="0" smtClean="0"/>
              <a:t> 	</a:t>
            </a:r>
            <a:r>
              <a:rPr lang="en-US" sz="2000" dirty="0" smtClean="0">
                <a:solidFill>
                  <a:schemeClr val="accent5">
                    <a:lumMod val="50000"/>
                  </a:schemeClr>
                </a:solidFill>
              </a:rPr>
              <a:t>afternoon</a:t>
            </a:r>
          </a:p>
          <a:p>
            <a:pPr eaLnBrk="1" fontAlgn="auto" hangingPunct="1">
              <a:spcAft>
                <a:spcPts val="0"/>
              </a:spcAft>
              <a:defRPr/>
            </a:pPr>
            <a:endParaRPr lang="en-US" dirty="0">
              <a:ea typeface="+mn-ea"/>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738" t="19665" r="7679" b="7927"/>
          <a:stretch/>
        </p:blipFill>
        <p:spPr bwMode="auto">
          <a:xfrm>
            <a:off x="4648200" y="1338130"/>
            <a:ext cx="3657600" cy="541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4380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p:txBody>
          <a:bodyPr/>
          <a:lstStyle/>
          <a:p>
            <a:r>
              <a:rPr lang="en-US" b="1" dirty="0" smtClean="0">
                <a:ln w="1905"/>
                <a:solidFill>
                  <a:srgbClr val="FF6600"/>
                </a:solidFill>
                <a:effectLst>
                  <a:innerShdw blurRad="69850" dist="43180" dir="5400000">
                    <a:srgbClr val="000000">
                      <a:alpha val="65000"/>
                    </a:srgbClr>
                  </a:innerShdw>
                </a:effectLst>
              </a:rPr>
              <a:t>1. Frequency of burn</a:t>
            </a:r>
            <a:endParaRPr lang="en-US" b="1" dirty="0">
              <a:ln w="1905"/>
              <a:solidFill>
                <a:srgbClr val="FF6600"/>
              </a:solidFill>
              <a:effectLst>
                <a:innerShdw blurRad="69850" dist="43180" dir="5400000">
                  <a:srgbClr val="000000">
                    <a:alpha val="65000"/>
                  </a:srgbClr>
                </a:innerShdw>
              </a:effectLst>
            </a:endParaRPr>
          </a:p>
        </p:txBody>
      </p:sp>
      <p:sp>
        <p:nvSpPr>
          <p:cNvPr id="6" name="Text Placeholder 5"/>
          <p:cNvSpPr>
            <a:spLocks noGrp="1"/>
          </p:cNvSpPr>
          <p:nvPr>
            <p:ph sz="quarter" idx="1"/>
          </p:nvPr>
        </p:nvSpPr>
        <p:spPr>
          <a:xfrm>
            <a:off x="457200" y="1219200"/>
            <a:ext cx="4038600" cy="2185988"/>
          </a:xfrm>
        </p:spPr>
        <p:txBody>
          <a:bodyPr/>
          <a:lstStyle/>
          <a:p>
            <a:pPr marL="0" indent="0">
              <a:buNone/>
            </a:pPr>
            <a:r>
              <a:rPr lang="en-US" sz="2000" dirty="0" smtClean="0"/>
              <a:t>2 year-old fuel (base case)</a:t>
            </a:r>
            <a:endParaRPr lang="en-US" sz="2000" dirty="0"/>
          </a:p>
        </p:txBody>
      </p:sp>
      <p:sp>
        <p:nvSpPr>
          <p:cNvPr id="8" name="Text Placeholder 7"/>
          <p:cNvSpPr>
            <a:spLocks noGrp="1"/>
          </p:cNvSpPr>
          <p:nvPr>
            <p:ph sz="quarter" idx="2"/>
          </p:nvPr>
        </p:nvSpPr>
        <p:spPr>
          <a:xfrm>
            <a:off x="4648200" y="1219200"/>
            <a:ext cx="4495800" cy="2185988"/>
          </a:xfrm>
        </p:spPr>
        <p:txBody>
          <a:bodyPr/>
          <a:lstStyle/>
          <a:p>
            <a:pPr marL="0" indent="0">
              <a:buNone/>
            </a:pPr>
            <a:r>
              <a:rPr lang="en-US" sz="2000" dirty="0" smtClean="0"/>
              <a:t>5 year-old fuel (33.4% more </a:t>
            </a:r>
            <a:r>
              <a:rPr lang="en-US" sz="2000" dirty="0"/>
              <a:t>PM</a:t>
            </a:r>
            <a:r>
              <a:rPr lang="en-US" sz="2000" baseline="-25000" dirty="0"/>
              <a:t>2.5</a:t>
            </a:r>
            <a:r>
              <a:rPr lang="en-US" sz="2000" dirty="0" smtClean="0"/>
              <a:t>)</a:t>
            </a:r>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00200"/>
            <a:ext cx="2867025" cy="25484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600200"/>
            <a:ext cx="2867025" cy="2548467"/>
          </a:xfrm>
          <a:prstGeom prst="rect">
            <a:avLst/>
          </a:prstGeom>
        </p:spPr>
      </p:pic>
      <p:pic>
        <p:nvPicPr>
          <p:cNvPr id="9" name="Content Placeholder 8"/>
          <p:cNvPicPr>
            <a:picLocks noGrp="1" noChangeAspect="1"/>
          </p:cNvPicPr>
          <p:nvPr>
            <p:ph sz="quarter" idx="3"/>
          </p:nvPr>
        </p:nvPicPr>
        <p:blipFill rotWithShape="1">
          <a:blip r:embed="rId5" cstate="print">
            <a:extLst>
              <a:ext uri="{28A0092B-C50C-407E-A947-70E740481C1C}">
                <a14:useLocalDpi xmlns:a14="http://schemas.microsoft.com/office/drawing/2010/main" val="0"/>
              </a:ext>
            </a:extLst>
          </a:blip>
          <a:srcRect b="19896"/>
          <a:stretch/>
        </p:blipFill>
        <p:spPr>
          <a:xfrm>
            <a:off x="990600" y="4148667"/>
            <a:ext cx="3171825" cy="2258434"/>
          </a:xfrm>
        </p:spPr>
      </p:pic>
      <p:pic>
        <p:nvPicPr>
          <p:cNvPr id="10" name="Content Placeholder 9"/>
          <p:cNvPicPr>
            <a:picLocks noGrp="1" noChangeAspect="1"/>
          </p:cNvPicPr>
          <p:nvPr>
            <p:ph sz="quarter" idx="4"/>
          </p:nvPr>
        </p:nvPicPr>
        <p:blipFill rotWithShape="1">
          <a:blip r:embed="rId6" cstate="print">
            <a:extLst>
              <a:ext uri="{28A0092B-C50C-407E-A947-70E740481C1C}">
                <a14:useLocalDpi xmlns:a14="http://schemas.microsoft.com/office/drawing/2010/main" val="0"/>
              </a:ext>
            </a:extLst>
          </a:blip>
          <a:srcRect b="19402"/>
          <a:stretch/>
        </p:blipFill>
        <p:spPr>
          <a:xfrm>
            <a:off x="5181600" y="4175631"/>
            <a:ext cx="3171825" cy="2272390"/>
          </a:xfrm>
        </p:spPr>
      </p:pic>
      <p:sp>
        <p:nvSpPr>
          <p:cNvPr id="4" name="Rectangle 3"/>
          <p:cNvSpPr/>
          <p:nvPr/>
        </p:nvSpPr>
        <p:spPr>
          <a:xfrm>
            <a:off x="2286000" y="4812268"/>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1430m</a:t>
            </a:r>
            <a:endParaRPr lang="en-US" dirty="0">
              <a:ln w="18415" cmpd="sng">
                <a:solidFill>
                  <a:srgbClr val="FFFFFF"/>
                </a:solidFill>
                <a:prstDash val="solid"/>
              </a:ln>
              <a:solidFill>
                <a:srgbClr val="EF9511"/>
              </a:solidFill>
              <a:effectLst>
                <a:outerShdw blurRad="63500" dir="3600000" algn="tl" rotWithShape="0">
                  <a:srgbClr val="000000">
                    <a:alpha val="70000"/>
                  </a:srgbClr>
                </a:outerShdw>
              </a:effectLst>
            </a:endParaRPr>
          </a:p>
        </p:txBody>
      </p:sp>
      <p:sp>
        <p:nvSpPr>
          <p:cNvPr id="11" name="Rectangle 10"/>
          <p:cNvSpPr/>
          <p:nvPr/>
        </p:nvSpPr>
        <p:spPr>
          <a:xfrm>
            <a:off x="6553200" y="4724400"/>
            <a:ext cx="902811" cy="369332"/>
          </a:xfrm>
          <a:prstGeom prst="rect">
            <a:avLst/>
          </a:prstGeom>
        </p:spPr>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1700m</a:t>
            </a:r>
            <a:endParaRPr lang="en-US" dirty="0"/>
          </a:p>
        </p:txBody>
      </p:sp>
      <p:sp>
        <p:nvSpPr>
          <p:cNvPr id="7" name="Donut 6"/>
          <p:cNvSpPr/>
          <p:nvPr/>
        </p:nvSpPr>
        <p:spPr bwMode="auto">
          <a:xfrm rot="1363075">
            <a:off x="5737215" y="2555736"/>
            <a:ext cx="2017574" cy="1058121"/>
          </a:xfrm>
          <a:prstGeom prst="donut">
            <a:avLst>
              <a:gd name="adj" fmla="val 0"/>
            </a:avLst>
          </a:prstGeom>
          <a:solidFill>
            <a:srgbClr val="C0504D"/>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accent2"/>
                </a:solidFill>
              </a:ln>
              <a:solidFill>
                <a:schemeClr val="tx1"/>
              </a:solidFill>
              <a:effectLst/>
              <a:latin typeface="Arial" charset="0"/>
            </a:endParaRPr>
          </a:p>
        </p:txBody>
      </p:sp>
    </p:spTree>
    <p:extLst>
      <p:ext uri="{BB962C8B-B14F-4D97-AF65-F5344CB8AC3E}">
        <p14:creationId xmlns:p14="http://schemas.microsoft.com/office/powerpoint/2010/main" val="2216847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12718</TotalTime>
  <Words>2633</Words>
  <Application>Microsoft Macintosh PowerPoint</Application>
  <PresentationFormat>On-screen Show (4:3)</PresentationFormat>
  <Paragraphs>318</Paragraphs>
  <Slides>22</Slides>
  <Notes>22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Modeling the impacts of alternative burning strategies on local and regional air quality</vt:lpstr>
      <vt:lpstr>Motivation</vt:lpstr>
      <vt:lpstr>Objectives</vt:lpstr>
      <vt:lpstr>smoke impact prediction system (AGD-CMAQ)</vt:lpstr>
      <vt:lpstr>April 9th, 2008 Burn of Ft. Benning Unit F5</vt:lpstr>
      <vt:lpstr>AGD-CMAQ simulation of  April 9 2008 burn base case</vt:lpstr>
      <vt:lpstr>Evaluation: at Columbus airport</vt:lpstr>
      <vt:lpstr>Fire Scenarios applied to 4/9/08 burn</vt:lpstr>
      <vt:lpstr>1. Frequency of burn</vt:lpstr>
      <vt:lpstr>1. Frequency of burn</vt:lpstr>
      <vt:lpstr>2. Season of burn</vt:lpstr>
      <vt:lpstr>2. Season of burn</vt:lpstr>
      <vt:lpstr>3. Size of burn</vt:lpstr>
      <vt:lpstr>3. Size of burn</vt:lpstr>
      <vt:lpstr>4. Ignition type</vt:lpstr>
      <vt:lpstr>4. Ignition type</vt:lpstr>
      <vt:lpstr>5. Time of burn</vt:lpstr>
      <vt:lpstr>5. Time of burn</vt:lpstr>
      <vt:lpstr>Summary</vt:lpstr>
      <vt:lpstr>Acknowledgements</vt:lpstr>
      <vt:lpstr>Summary</vt:lpstr>
      <vt:lpstr>History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Presentation: Update on Linking Daysmoke to AG-CMAQ</dc:title>
  <dc:creator>Aika</dc:creator>
  <cp:lastModifiedBy>Aika Yano</cp:lastModifiedBy>
  <cp:revision>275</cp:revision>
  <cp:lastPrinted>2012-10-12T15:11:27Z</cp:lastPrinted>
  <dcterms:created xsi:type="dcterms:W3CDTF">2010-08-11T02:45:57Z</dcterms:created>
  <dcterms:modified xsi:type="dcterms:W3CDTF">2012-10-15T03:16:58Z</dcterms:modified>
</cp:coreProperties>
</file>