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harts/chart9.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 id="2147483666" r:id="rId2"/>
    <p:sldMasterId id="2147483716" r:id="rId3"/>
  </p:sldMasterIdLst>
  <p:notesMasterIdLst>
    <p:notesMasterId r:id="rId23"/>
  </p:notesMasterIdLst>
  <p:handoutMasterIdLst>
    <p:handoutMasterId r:id="rId24"/>
  </p:handoutMasterIdLst>
  <p:sldIdLst>
    <p:sldId id="257" r:id="rId4"/>
    <p:sldId id="258" r:id="rId5"/>
    <p:sldId id="279" r:id="rId6"/>
    <p:sldId id="260" r:id="rId7"/>
    <p:sldId id="264" r:id="rId8"/>
    <p:sldId id="261" r:id="rId9"/>
    <p:sldId id="262" r:id="rId10"/>
    <p:sldId id="263" r:id="rId11"/>
    <p:sldId id="265" r:id="rId12"/>
    <p:sldId id="277" r:id="rId13"/>
    <p:sldId id="278" r:id="rId14"/>
    <p:sldId id="266" r:id="rId15"/>
    <p:sldId id="269" r:id="rId16"/>
    <p:sldId id="271" r:id="rId17"/>
    <p:sldId id="270" r:id="rId18"/>
    <p:sldId id="274" r:id="rId19"/>
    <p:sldId id="272" r:id="rId20"/>
    <p:sldId id="275" r:id="rId21"/>
    <p:sldId id="25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7391" autoAdjust="0"/>
  </p:normalViewPr>
  <p:slideViewPr>
    <p:cSldViewPr>
      <p:cViewPr varScale="1">
        <p:scale>
          <a:sx n="79" d="100"/>
          <a:sy n="79" d="100"/>
        </p:scale>
        <p:origin x="-1572" y="-96"/>
      </p:cViewPr>
      <p:guideLst>
        <p:guide orient="horz" pos="2160"/>
        <p:guide pos="2880"/>
      </p:guideLst>
    </p:cSldViewPr>
  </p:slideViewPr>
  <p:notesTextViewPr>
    <p:cViewPr>
      <p:scale>
        <a:sx n="125" d="100"/>
        <a:sy n="125" d="100"/>
      </p:scale>
      <p:origin x="0" y="0"/>
    </p:cViewPr>
  </p:notesTextViewPr>
  <p:notesViewPr>
    <p:cSldViewPr>
      <p:cViewPr varScale="1">
        <p:scale>
          <a:sx n="69" d="100"/>
          <a:sy n="69" d="100"/>
        </p:scale>
        <p:origin x="-331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ammyT\Desktop\MIT_JP\Model%20Resolution\Part%202\Visuals\whisker%20plots%20for%20ppt%20and%20paper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TammyT\Desktop\MIT_JP\Model%20Resolution\Metrics%20Output\CSAPR\Raw_Output_9_12\O3%20Metrics%20Summary%20CSAPR%204%20km%20Domain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TammyT\Desktop\MIT_JP\Model%20Resolution\Metrics%20Output\CSAPR\Raw_Output_9_12\PM%20Metrics%20Summary%20CSAPR%204%20km%20Domain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TammyT\Desktop\MIT_JP\Model%20Resolution\Part%202\Visuals\whisker%20plots%20for%20ppt%20and%20paper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TammyT\Desktop\MIT_JP\Model%20Resolution\Part%202\Visuals\whisker%20plots%20for%20ppt%20and%20paper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TammyT\Desktop\MIT_JP\Model%20Resolution\Part%202\Visuals\whisker%20plots%20for%20ppt%20and%20paper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TammyT\Desktop\MIT_JP\Model%20Resolution\Part%202\Visuals\whisker%20plots%20for%20ppt%20and%20pape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a:t>Houston Avoided Deaths</a:t>
            </a:r>
            <a:r>
              <a:rPr lang="en-US" sz="1400" baseline="0"/>
              <a:t> per Ozone Season Month with Uncertainty</a:t>
            </a:r>
            <a:endParaRPr lang="en-US" sz="1400"/>
          </a:p>
        </c:rich>
      </c:tx>
      <c:layout/>
    </c:title>
    <c:plotArea>
      <c:layout/>
      <c:stockChart>
        <c:ser>
          <c:idx val="0"/>
          <c:order val="0"/>
          <c:tx>
            <c:strRef>
              <c:f>HGB_Bell!$B$2</c:f>
              <c:strCache>
                <c:ptCount val="1"/>
                <c:pt idx="0">
                  <c:v>Upper Bounds</c:v>
                </c:pt>
              </c:strCache>
            </c:strRef>
          </c:tx>
          <c:spPr>
            <a:ln w="28575">
              <a:noFill/>
            </a:ln>
          </c:spPr>
          <c:marker>
            <c:symbol val="none"/>
          </c:marker>
          <c:cat>
            <c:strRef>
              <c:f>HGB_Bell!$A$3:$A$6</c:f>
              <c:strCache>
                <c:ptCount val="4"/>
                <c:pt idx="0">
                  <c:v>2 km</c:v>
                </c:pt>
                <c:pt idx="1">
                  <c:v>4 km</c:v>
                </c:pt>
                <c:pt idx="2">
                  <c:v>12 km</c:v>
                </c:pt>
                <c:pt idx="3">
                  <c:v>36 km</c:v>
                </c:pt>
              </c:strCache>
            </c:strRef>
          </c:cat>
          <c:val>
            <c:numRef>
              <c:f>HGB_Bell!$B$3:$B$6</c:f>
              <c:numCache>
                <c:formatCode>General</c:formatCode>
                <c:ptCount val="4"/>
                <c:pt idx="0">
                  <c:v>19.287348361419642</c:v>
                </c:pt>
                <c:pt idx="1">
                  <c:v>19.032714621001073</c:v>
                </c:pt>
                <c:pt idx="2">
                  <c:v>18.103948995244071</c:v>
                </c:pt>
                <c:pt idx="3">
                  <c:v>24.61595400378679</c:v>
                </c:pt>
              </c:numCache>
            </c:numRef>
          </c:val>
        </c:ser>
        <c:ser>
          <c:idx val="1"/>
          <c:order val="1"/>
          <c:tx>
            <c:strRef>
              <c:f>HGB_Bell!$C$2</c:f>
              <c:strCache>
                <c:ptCount val="1"/>
                <c:pt idx="0">
                  <c:v>Lower Bounds</c:v>
                </c:pt>
              </c:strCache>
            </c:strRef>
          </c:tx>
          <c:spPr>
            <a:ln w="28575">
              <a:noFill/>
            </a:ln>
          </c:spPr>
          <c:marker>
            <c:symbol val="none"/>
          </c:marker>
          <c:cat>
            <c:strRef>
              <c:f>HGB_Bell!$A$3:$A$6</c:f>
              <c:strCache>
                <c:ptCount val="4"/>
                <c:pt idx="0">
                  <c:v>2 km</c:v>
                </c:pt>
                <c:pt idx="1">
                  <c:v>4 km</c:v>
                </c:pt>
                <c:pt idx="2">
                  <c:v>12 km</c:v>
                </c:pt>
                <c:pt idx="3">
                  <c:v>36 km</c:v>
                </c:pt>
              </c:strCache>
            </c:strRef>
          </c:cat>
          <c:val>
            <c:numRef>
              <c:f>HGB_Bell!$C$3:$C$6</c:f>
              <c:numCache>
                <c:formatCode>General</c:formatCode>
                <c:ptCount val="4"/>
                <c:pt idx="0">
                  <c:v>9.1951311955605259</c:v>
                </c:pt>
                <c:pt idx="1">
                  <c:v>9.0737360402447038</c:v>
                </c:pt>
                <c:pt idx="2">
                  <c:v>8.630952427965191</c:v>
                </c:pt>
                <c:pt idx="3">
                  <c:v>11.7355129552937</c:v>
                </c:pt>
              </c:numCache>
            </c:numRef>
          </c:val>
        </c:ser>
        <c:ser>
          <c:idx val="2"/>
          <c:order val="2"/>
          <c:tx>
            <c:strRef>
              <c:f>HGB_Bell!$D$2</c:f>
              <c:strCache>
                <c:ptCount val="1"/>
                <c:pt idx="0">
                  <c:v>Mean</c:v>
                </c:pt>
              </c:strCache>
            </c:strRef>
          </c:tx>
          <c:spPr>
            <a:ln w="28575">
              <a:noFill/>
            </a:ln>
          </c:spPr>
          <c:marker>
            <c:symbol val="dash"/>
            <c:size val="15"/>
            <c:spPr>
              <a:solidFill>
                <a:srgbClr val="C00000"/>
              </a:solidFill>
              <a:ln>
                <a:solidFill>
                  <a:srgbClr val="C00000"/>
                </a:solidFill>
              </a:ln>
            </c:spPr>
          </c:marker>
          <c:cat>
            <c:strRef>
              <c:f>HGB_Bell!$A$3:$A$6</c:f>
              <c:strCache>
                <c:ptCount val="4"/>
                <c:pt idx="0">
                  <c:v>2 km</c:v>
                </c:pt>
                <c:pt idx="1">
                  <c:v>4 km</c:v>
                </c:pt>
                <c:pt idx="2">
                  <c:v>12 km</c:v>
                </c:pt>
                <c:pt idx="3">
                  <c:v>36 km</c:v>
                </c:pt>
              </c:strCache>
            </c:strRef>
          </c:cat>
          <c:val>
            <c:numRef>
              <c:f>HGB_Bell!$D$3:$D$6</c:f>
              <c:numCache>
                <c:formatCode>General</c:formatCode>
                <c:ptCount val="4"/>
                <c:pt idx="0">
                  <c:v>14.353375524777407</c:v>
                </c:pt>
                <c:pt idx="1">
                  <c:v>14.163880648186849</c:v>
                </c:pt>
                <c:pt idx="2">
                  <c:v>13.472706229018847</c:v>
                </c:pt>
                <c:pt idx="3">
                  <c:v>18.318849491190161</c:v>
                </c:pt>
              </c:numCache>
            </c:numRef>
          </c:val>
        </c:ser>
        <c:hiLowLines>
          <c:spPr>
            <a:ln w="95250">
              <a:solidFill>
                <a:schemeClr val="accent4">
                  <a:lumMod val="75000"/>
                  <a:alpha val="53000"/>
                </a:schemeClr>
              </a:solidFill>
              <a:headEnd type="none"/>
            </a:ln>
          </c:spPr>
        </c:hiLowLines>
        <c:axId val="84922368"/>
        <c:axId val="84923904"/>
      </c:stockChart>
      <c:catAx>
        <c:axId val="84922368"/>
        <c:scaling>
          <c:orientation val="minMax"/>
        </c:scaling>
        <c:axPos val="b"/>
        <c:tickLblPos val="nextTo"/>
        <c:txPr>
          <a:bodyPr/>
          <a:lstStyle/>
          <a:p>
            <a:pPr>
              <a:defRPr sz="1200"/>
            </a:pPr>
            <a:endParaRPr lang="en-US"/>
          </a:p>
        </c:txPr>
        <c:crossAx val="84923904"/>
        <c:crosses val="autoZero"/>
        <c:auto val="1"/>
        <c:lblAlgn val="ctr"/>
        <c:lblOffset val="100"/>
      </c:catAx>
      <c:valAx>
        <c:axId val="84923904"/>
        <c:scaling>
          <c:orientation val="minMax"/>
        </c:scaling>
        <c:axPos val="l"/>
        <c:majorGridlines/>
        <c:numFmt formatCode="General" sourceLinked="1"/>
        <c:tickLblPos val="nextTo"/>
        <c:txPr>
          <a:bodyPr/>
          <a:lstStyle/>
          <a:p>
            <a:pPr>
              <a:defRPr sz="1200"/>
            </a:pPr>
            <a:endParaRPr lang="en-US"/>
          </a:p>
        </c:txPr>
        <c:crossAx val="84922368"/>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800"/>
            </a:pPr>
            <a:r>
              <a:rPr lang="en-US" sz="1800" b="1" i="0" baseline="0" dirty="0" smtClean="0"/>
              <a:t>Seasonal </a:t>
            </a:r>
            <a:r>
              <a:rPr lang="en-US" sz="1800" b="1" i="0" baseline="0" dirty="0"/>
              <a:t>Average Change: Population Weighted Daily Max 8-hour Ozone</a:t>
            </a:r>
          </a:p>
        </c:rich>
      </c:tx>
      <c:layout/>
    </c:title>
    <c:plotArea>
      <c:layout/>
      <c:barChart>
        <c:barDir val="col"/>
        <c:grouping val="clustered"/>
        <c:ser>
          <c:idx val="0"/>
          <c:order val="0"/>
          <c:dPt>
            <c:idx val="0"/>
            <c:spPr>
              <a:solidFill>
                <a:schemeClr val="accent2">
                  <a:lumMod val="75000"/>
                </a:schemeClr>
              </a:solidFill>
            </c:spPr>
          </c:dPt>
          <c:dPt>
            <c:idx val="1"/>
            <c:spPr>
              <a:solidFill>
                <a:schemeClr val="accent3">
                  <a:lumMod val="75000"/>
                </a:schemeClr>
              </a:solidFill>
            </c:spPr>
          </c:dPt>
          <c:dPt>
            <c:idx val="2"/>
            <c:spPr>
              <a:solidFill>
                <a:srgbClr val="8064A2"/>
              </a:solidFill>
            </c:spPr>
          </c:dPt>
          <c:dPt>
            <c:idx val="3"/>
            <c:spPr>
              <a:solidFill>
                <a:srgbClr val="C0504D">
                  <a:lumMod val="75000"/>
                </a:srgbClr>
              </a:solidFill>
            </c:spPr>
          </c:dPt>
          <c:dPt>
            <c:idx val="4"/>
            <c:spPr>
              <a:solidFill>
                <a:srgbClr val="9BBB59">
                  <a:lumMod val="75000"/>
                </a:srgbClr>
              </a:solidFill>
            </c:spPr>
          </c:dPt>
          <c:dPt>
            <c:idx val="5"/>
            <c:spPr>
              <a:solidFill>
                <a:srgbClr val="8064A2"/>
              </a:solidFill>
            </c:spPr>
          </c:dPt>
          <c:dPt>
            <c:idx val="6"/>
            <c:spPr>
              <a:solidFill>
                <a:srgbClr val="C0504D">
                  <a:lumMod val="75000"/>
                </a:srgbClr>
              </a:solidFill>
            </c:spPr>
          </c:dPt>
          <c:dPt>
            <c:idx val="7"/>
            <c:spPr>
              <a:solidFill>
                <a:srgbClr val="9BBB59">
                  <a:lumMod val="75000"/>
                </a:srgbClr>
              </a:solidFill>
            </c:spPr>
          </c:dPt>
          <c:dPt>
            <c:idx val="8"/>
            <c:spPr>
              <a:solidFill>
                <a:srgbClr val="8064A2"/>
              </a:solidFill>
            </c:spPr>
          </c:dPt>
          <c:dPt>
            <c:idx val="9"/>
            <c:spPr>
              <a:solidFill>
                <a:srgbClr val="C0504D">
                  <a:lumMod val="75000"/>
                </a:srgbClr>
              </a:solidFill>
            </c:spPr>
          </c:dPt>
          <c:dPt>
            <c:idx val="10"/>
            <c:spPr>
              <a:solidFill>
                <a:srgbClr val="9BBB59">
                  <a:lumMod val="75000"/>
                </a:srgbClr>
              </a:solidFill>
            </c:spPr>
          </c:dPt>
          <c:dPt>
            <c:idx val="11"/>
            <c:spPr>
              <a:solidFill>
                <a:srgbClr val="8064A2"/>
              </a:solidFill>
            </c:spPr>
          </c:dPt>
          <c:dPt>
            <c:idx val="12"/>
            <c:spPr>
              <a:solidFill>
                <a:srgbClr val="C0504D">
                  <a:lumMod val="75000"/>
                </a:srgbClr>
              </a:solidFill>
            </c:spPr>
          </c:dPt>
          <c:dPt>
            <c:idx val="13"/>
            <c:spPr>
              <a:solidFill>
                <a:srgbClr val="9BBB59">
                  <a:lumMod val="75000"/>
                </a:srgbClr>
              </a:solidFill>
            </c:spPr>
          </c:dPt>
          <c:dPt>
            <c:idx val="14"/>
            <c:spPr>
              <a:solidFill>
                <a:srgbClr val="8064A2"/>
              </a:solidFill>
            </c:spPr>
          </c:dPt>
          <c:dPt>
            <c:idx val="15"/>
            <c:spPr>
              <a:solidFill>
                <a:srgbClr val="C0504D">
                  <a:lumMod val="75000"/>
                </a:srgbClr>
              </a:solidFill>
            </c:spPr>
          </c:dPt>
          <c:dPt>
            <c:idx val="16"/>
            <c:spPr>
              <a:solidFill>
                <a:srgbClr val="9BBB59">
                  <a:lumMod val="75000"/>
                </a:srgbClr>
              </a:solidFill>
            </c:spPr>
          </c:dPt>
          <c:dPt>
            <c:idx val="17"/>
            <c:spPr>
              <a:solidFill>
                <a:srgbClr val="8064A2"/>
              </a:solidFill>
            </c:spPr>
          </c:dPt>
          <c:dPt>
            <c:idx val="18"/>
            <c:spPr>
              <a:solidFill>
                <a:srgbClr val="C0504D">
                  <a:lumMod val="75000"/>
                </a:srgbClr>
              </a:solidFill>
            </c:spPr>
          </c:dPt>
          <c:dPt>
            <c:idx val="19"/>
            <c:spPr>
              <a:solidFill>
                <a:srgbClr val="9BBB59">
                  <a:lumMod val="75000"/>
                </a:srgbClr>
              </a:solidFill>
            </c:spPr>
          </c:dPt>
          <c:dPt>
            <c:idx val="20"/>
            <c:spPr>
              <a:solidFill>
                <a:srgbClr val="8064A2"/>
              </a:solidFill>
            </c:spPr>
          </c:dPt>
          <c:dPt>
            <c:idx val="21"/>
            <c:spPr>
              <a:solidFill>
                <a:srgbClr val="C0504D">
                  <a:lumMod val="75000"/>
                </a:srgbClr>
              </a:solidFill>
            </c:spPr>
          </c:dPt>
          <c:dPt>
            <c:idx val="22"/>
            <c:spPr>
              <a:solidFill>
                <a:srgbClr val="9BBB59">
                  <a:lumMod val="75000"/>
                </a:srgbClr>
              </a:solidFill>
            </c:spPr>
          </c:dPt>
          <c:dPt>
            <c:idx val="23"/>
            <c:spPr>
              <a:solidFill>
                <a:srgbClr val="8064A2"/>
              </a:solidFill>
            </c:spPr>
          </c:dPt>
          <c:dPt>
            <c:idx val="24"/>
            <c:spPr>
              <a:solidFill>
                <a:srgbClr val="C0504D">
                  <a:lumMod val="75000"/>
                </a:srgbClr>
              </a:solidFill>
            </c:spPr>
          </c:dPt>
          <c:dPt>
            <c:idx val="25"/>
            <c:spPr>
              <a:solidFill>
                <a:srgbClr val="9BBB59">
                  <a:lumMod val="75000"/>
                </a:srgbClr>
              </a:solidFill>
            </c:spPr>
          </c:dPt>
          <c:dPt>
            <c:idx val="26"/>
            <c:spPr>
              <a:solidFill>
                <a:schemeClr val="accent4"/>
              </a:solidFill>
            </c:spPr>
          </c:dPt>
          <c:cat>
            <c:multiLvlStrRef>
              <c:f>'14-05'!$R$12:$W$13</c:f>
              <c:multiLvlStrCache>
                <c:ptCount val="6"/>
                <c:lvl>
                  <c:pt idx="0">
                    <c:v>36 km</c:v>
                  </c:pt>
                  <c:pt idx="1">
                    <c:v>12 km</c:v>
                  </c:pt>
                  <c:pt idx="2">
                    <c:v>4 km</c:v>
                  </c:pt>
                  <c:pt idx="3">
                    <c:v>36 km</c:v>
                  </c:pt>
                  <c:pt idx="4">
                    <c:v>12 km</c:v>
                  </c:pt>
                  <c:pt idx="5">
                    <c:v>4 km</c:v>
                  </c:pt>
                </c:lvl>
                <c:lvl>
                  <c:pt idx="0">
                    <c:v>NYC</c:v>
                  </c:pt>
                  <c:pt idx="3">
                    <c:v>NY Attainment</c:v>
                  </c:pt>
                </c:lvl>
              </c:multiLvlStrCache>
            </c:multiLvlStrRef>
          </c:cat>
          <c:val>
            <c:numRef>
              <c:f>'14-05'!$R$14:$W$14</c:f>
              <c:numCache>
                <c:formatCode>0.00</c:formatCode>
                <c:ptCount val="6"/>
                <c:pt idx="0">
                  <c:v>-3.039367019263878</c:v>
                </c:pt>
                <c:pt idx="1">
                  <c:v>-1.2160852361970669</c:v>
                </c:pt>
                <c:pt idx="2">
                  <c:v>-1.2278773912108534</c:v>
                </c:pt>
                <c:pt idx="3">
                  <c:v>-4.304687695949454</c:v>
                </c:pt>
                <c:pt idx="4">
                  <c:v>-3.982617852726186</c:v>
                </c:pt>
                <c:pt idx="5">
                  <c:v>-3.7661526821895634</c:v>
                </c:pt>
              </c:numCache>
            </c:numRef>
          </c:val>
        </c:ser>
        <c:axId val="110864640"/>
        <c:axId val="110866432"/>
      </c:barChart>
      <c:catAx>
        <c:axId val="110864640"/>
        <c:scaling>
          <c:orientation val="minMax"/>
        </c:scaling>
        <c:axPos val="b"/>
        <c:tickLblPos val="high"/>
        <c:txPr>
          <a:bodyPr/>
          <a:lstStyle/>
          <a:p>
            <a:pPr>
              <a:defRPr sz="1400">
                <a:latin typeface="Times New Roman" pitchFamily="18" charset="0"/>
                <a:cs typeface="Times New Roman" pitchFamily="18" charset="0"/>
              </a:defRPr>
            </a:pPr>
            <a:endParaRPr lang="en-US"/>
          </a:p>
        </c:txPr>
        <c:crossAx val="110866432"/>
        <c:crosses val="autoZero"/>
        <c:auto val="1"/>
        <c:lblAlgn val="ctr"/>
        <c:lblOffset val="100"/>
      </c:catAx>
      <c:valAx>
        <c:axId val="110866432"/>
        <c:scaling>
          <c:orientation val="minMax"/>
        </c:scaling>
        <c:axPos val="l"/>
        <c:majorGridlines/>
        <c:title>
          <c:tx>
            <c:rich>
              <a:bodyPr rot="-5400000" vert="horz"/>
              <a:lstStyle/>
              <a:p>
                <a:pPr>
                  <a:defRPr/>
                </a:pPr>
                <a:r>
                  <a:rPr lang="en-US"/>
                  <a:t>PPB</a:t>
                </a:r>
              </a:p>
            </c:rich>
          </c:tx>
          <c:layout/>
        </c:title>
        <c:numFmt formatCode="0.0" sourceLinked="0"/>
        <c:tickLblPos val="nextTo"/>
        <c:txPr>
          <a:bodyPr/>
          <a:lstStyle/>
          <a:p>
            <a:pPr>
              <a:defRPr sz="1200">
                <a:latin typeface="Times New Roman" pitchFamily="18" charset="0"/>
                <a:cs typeface="Times New Roman" pitchFamily="18" charset="0"/>
              </a:defRPr>
            </a:pPr>
            <a:endParaRPr lang="en-US"/>
          </a:p>
        </c:txPr>
        <c:crossAx val="110864640"/>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dirty="0" smtClean="0"/>
              <a:t>Annual </a:t>
            </a:r>
            <a:r>
              <a:rPr lang="en-US" dirty="0"/>
              <a:t>Average Change: Population</a:t>
            </a:r>
            <a:r>
              <a:rPr lang="en-US" baseline="0" dirty="0"/>
              <a:t> </a:t>
            </a:r>
            <a:r>
              <a:rPr lang="en-US" dirty="0"/>
              <a:t>Weighted 24-hour</a:t>
            </a:r>
            <a:r>
              <a:rPr lang="en-US" baseline="0" dirty="0"/>
              <a:t> </a:t>
            </a:r>
            <a:r>
              <a:rPr lang="en-US" baseline="0" dirty="0" smtClean="0"/>
              <a:t>PM</a:t>
            </a:r>
            <a:r>
              <a:rPr lang="en-US" baseline="-25000" dirty="0" smtClean="0"/>
              <a:t>2.5</a:t>
            </a:r>
            <a:endParaRPr lang="en-US" baseline="-25000" dirty="0"/>
          </a:p>
        </c:rich>
      </c:tx>
      <c:layout/>
    </c:title>
    <c:plotArea>
      <c:layout/>
      <c:barChart>
        <c:barDir val="col"/>
        <c:grouping val="clustered"/>
        <c:ser>
          <c:idx val="2"/>
          <c:order val="0"/>
          <c:dPt>
            <c:idx val="0"/>
            <c:spPr>
              <a:solidFill>
                <a:schemeClr val="accent2">
                  <a:lumMod val="75000"/>
                </a:schemeClr>
              </a:solidFill>
            </c:spPr>
          </c:dPt>
          <c:dPt>
            <c:idx val="2"/>
            <c:spPr>
              <a:solidFill>
                <a:srgbClr val="8064A2"/>
              </a:solidFill>
            </c:spPr>
          </c:dPt>
          <c:dPt>
            <c:idx val="3"/>
            <c:spPr>
              <a:solidFill>
                <a:srgbClr val="C0504D">
                  <a:lumMod val="75000"/>
                </a:srgbClr>
              </a:solidFill>
            </c:spPr>
          </c:dPt>
          <c:dPt>
            <c:idx val="5"/>
            <c:spPr>
              <a:solidFill>
                <a:srgbClr val="8064A2"/>
              </a:solidFill>
            </c:spPr>
          </c:dPt>
          <c:dPt>
            <c:idx val="6"/>
            <c:spPr>
              <a:solidFill>
                <a:srgbClr val="C0504D">
                  <a:lumMod val="75000"/>
                </a:srgbClr>
              </a:solidFill>
            </c:spPr>
          </c:dPt>
          <c:dPt>
            <c:idx val="8"/>
            <c:spPr>
              <a:solidFill>
                <a:srgbClr val="8064A2"/>
              </a:solidFill>
            </c:spPr>
          </c:dPt>
          <c:dPt>
            <c:idx val="9"/>
            <c:spPr>
              <a:solidFill>
                <a:srgbClr val="C0504D">
                  <a:lumMod val="75000"/>
                </a:srgbClr>
              </a:solidFill>
            </c:spPr>
          </c:dPt>
          <c:dPt>
            <c:idx val="11"/>
            <c:spPr>
              <a:solidFill>
                <a:srgbClr val="8064A2"/>
              </a:solidFill>
            </c:spPr>
          </c:dPt>
          <c:dPt>
            <c:idx val="12"/>
            <c:spPr>
              <a:solidFill>
                <a:srgbClr val="C0504D">
                  <a:lumMod val="75000"/>
                </a:srgbClr>
              </a:solidFill>
            </c:spPr>
          </c:dPt>
          <c:dPt>
            <c:idx val="14"/>
            <c:spPr>
              <a:solidFill>
                <a:srgbClr val="8064A2"/>
              </a:solidFill>
            </c:spPr>
          </c:dPt>
          <c:dPt>
            <c:idx val="15"/>
            <c:spPr>
              <a:solidFill>
                <a:srgbClr val="C0504D">
                  <a:lumMod val="75000"/>
                </a:srgbClr>
              </a:solidFill>
            </c:spPr>
          </c:dPt>
          <c:dPt>
            <c:idx val="17"/>
            <c:spPr>
              <a:solidFill>
                <a:srgbClr val="8064A2"/>
              </a:solidFill>
            </c:spPr>
          </c:dPt>
          <c:dPt>
            <c:idx val="18"/>
            <c:spPr>
              <a:solidFill>
                <a:srgbClr val="C0504D">
                  <a:lumMod val="75000"/>
                </a:srgbClr>
              </a:solidFill>
            </c:spPr>
          </c:dPt>
          <c:dPt>
            <c:idx val="20"/>
            <c:spPr>
              <a:solidFill>
                <a:srgbClr val="8064A2"/>
              </a:solidFill>
            </c:spPr>
          </c:dPt>
          <c:dPt>
            <c:idx val="21"/>
            <c:spPr>
              <a:solidFill>
                <a:srgbClr val="C0504D">
                  <a:lumMod val="75000"/>
                </a:srgbClr>
              </a:solidFill>
            </c:spPr>
          </c:dPt>
          <c:dPt>
            <c:idx val="23"/>
            <c:spPr>
              <a:solidFill>
                <a:srgbClr val="8064A2"/>
              </a:solidFill>
            </c:spPr>
          </c:dPt>
          <c:dPt>
            <c:idx val="24"/>
            <c:spPr>
              <a:solidFill>
                <a:srgbClr val="C0504D">
                  <a:lumMod val="75000"/>
                </a:srgbClr>
              </a:solidFill>
            </c:spPr>
          </c:dPt>
          <c:dPt>
            <c:idx val="26"/>
            <c:spPr>
              <a:solidFill>
                <a:schemeClr val="accent4"/>
              </a:solidFill>
            </c:spPr>
          </c:dPt>
          <c:cat>
            <c:multiLvlStrRef>
              <c:f>Pop!$Q$45:$V$46</c:f>
              <c:multiLvlStrCache>
                <c:ptCount val="6"/>
                <c:lvl>
                  <c:pt idx="0">
                    <c:v>36 km</c:v>
                  </c:pt>
                  <c:pt idx="1">
                    <c:v>12 km</c:v>
                  </c:pt>
                  <c:pt idx="2">
                    <c:v>4 km</c:v>
                  </c:pt>
                  <c:pt idx="3">
                    <c:v>36 km</c:v>
                  </c:pt>
                  <c:pt idx="4">
                    <c:v>12 km</c:v>
                  </c:pt>
                  <c:pt idx="5">
                    <c:v>4 km</c:v>
                  </c:pt>
                </c:lvl>
                <c:lvl>
                  <c:pt idx="0">
                    <c:v>NYC</c:v>
                  </c:pt>
                  <c:pt idx="3">
                    <c:v>NY Attainment</c:v>
                  </c:pt>
                </c:lvl>
              </c:multiLvlStrCache>
            </c:multiLvlStrRef>
          </c:cat>
          <c:val>
            <c:numRef>
              <c:f>Pop!$Q$49:$V$49</c:f>
              <c:numCache>
                <c:formatCode>0.000</c:formatCode>
                <c:ptCount val="6"/>
                <c:pt idx="0">
                  <c:v>-4.0325585756037761</c:v>
                </c:pt>
                <c:pt idx="1">
                  <c:v>-3.9804368766132825</c:v>
                </c:pt>
                <c:pt idx="2">
                  <c:v>-4.2650892461312271</c:v>
                </c:pt>
                <c:pt idx="3">
                  <c:v>-2.8270846975046027</c:v>
                </c:pt>
                <c:pt idx="4">
                  <c:v>-2.6376790160224264</c:v>
                </c:pt>
                <c:pt idx="5">
                  <c:v>-3.1319320753874891</c:v>
                </c:pt>
              </c:numCache>
            </c:numRef>
          </c:val>
        </c:ser>
        <c:axId val="110835200"/>
        <c:axId val="110844160"/>
      </c:barChart>
      <c:catAx>
        <c:axId val="110835200"/>
        <c:scaling>
          <c:orientation val="minMax"/>
        </c:scaling>
        <c:axPos val="b"/>
        <c:tickLblPos val="high"/>
        <c:txPr>
          <a:bodyPr/>
          <a:lstStyle/>
          <a:p>
            <a:pPr>
              <a:defRPr sz="1400"/>
            </a:pPr>
            <a:endParaRPr lang="en-US"/>
          </a:p>
        </c:txPr>
        <c:crossAx val="110844160"/>
        <c:crosses val="autoZero"/>
        <c:auto val="1"/>
        <c:lblAlgn val="ctr"/>
        <c:lblOffset val="100"/>
      </c:catAx>
      <c:valAx>
        <c:axId val="110844160"/>
        <c:scaling>
          <c:orientation val="minMax"/>
        </c:scaling>
        <c:axPos val="l"/>
        <c:majorGridlines/>
        <c:title>
          <c:tx>
            <c:rich>
              <a:bodyPr rot="-5400000" vert="horz"/>
              <a:lstStyle/>
              <a:p>
                <a:pPr>
                  <a:defRPr/>
                </a:pPr>
                <a:r>
                  <a:rPr lang="en-US"/>
                  <a:t>ug/m3</a:t>
                </a:r>
              </a:p>
            </c:rich>
          </c:tx>
          <c:layout/>
        </c:title>
        <c:numFmt formatCode="0.0" sourceLinked="0"/>
        <c:tickLblPos val="nextTo"/>
        <c:crossAx val="110835200"/>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000"/>
            </a:pPr>
            <a:r>
              <a:rPr lang="en-US" sz="2000" b="1" i="0" u="none" strike="noStrike" baseline="0"/>
              <a:t>4 km Resolution</a:t>
            </a:r>
            <a:endParaRPr lang="en-US" sz="2000"/>
          </a:p>
        </c:rich>
      </c:tx>
      <c:layout/>
    </c:title>
    <c:plotArea>
      <c:layout/>
      <c:stockChart>
        <c:ser>
          <c:idx val="0"/>
          <c:order val="0"/>
          <c:tx>
            <c:strRef>
              <c:f>ATL_O3!$B$2</c:f>
              <c:strCache>
                <c:ptCount val="1"/>
                <c:pt idx="0">
                  <c:v>4ATL</c:v>
                </c:pt>
              </c:strCache>
            </c:strRef>
          </c:tx>
          <c:spPr>
            <a:ln w="28575">
              <a:noFill/>
            </a:ln>
          </c:spPr>
          <c:marker>
            <c:symbol val="none"/>
          </c:marker>
          <c:cat>
            <c:strRef>
              <c:f>ATL_O3!$A$3:$A$9</c:f>
              <c:strCache>
                <c:ptCount val="7"/>
                <c:pt idx="0">
                  <c:v>Bell et al., 2005</c:v>
                </c:pt>
                <c:pt idx="1">
                  <c:v>Bell et al., 2004</c:v>
                </c:pt>
                <c:pt idx="2">
                  <c:v>Schwartz, 2005</c:v>
                </c:pt>
                <c:pt idx="3">
                  <c:v>Ito et al., 2005</c:v>
                </c:pt>
                <c:pt idx="4">
                  <c:v>Ito et al., 2005</c:v>
                </c:pt>
                <c:pt idx="5">
                  <c:v>Levy et al., 2005</c:v>
                </c:pt>
                <c:pt idx="6">
                  <c:v>Huang et al., 2005</c:v>
                </c:pt>
              </c:strCache>
            </c:strRef>
          </c:cat>
          <c:val>
            <c:numRef>
              <c:f>ATL_O3!$B$3:$B$9</c:f>
              <c:numCache>
                <c:formatCode>General</c:formatCode>
                <c:ptCount val="7"/>
                <c:pt idx="0">
                  <c:v>95.481800000000007</c:v>
                </c:pt>
                <c:pt idx="1">
                  <c:v>31.52269999999999</c:v>
                </c:pt>
                <c:pt idx="2">
                  <c:v>49.190000000000012</c:v>
                </c:pt>
                <c:pt idx="3">
                  <c:v>50.979200000000006</c:v>
                </c:pt>
                <c:pt idx="4">
                  <c:v>118.3638</c:v>
                </c:pt>
                <c:pt idx="5">
                  <c:v>116.0261</c:v>
                </c:pt>
                <c:pt idx="6">
                  <c:v>42.000700000000002</c:v>
                </c:pt>
              </c:numCache>
            </c:numRef>
          </c:val>
        </c:ser>
        <c:ser>
          <c:idx val="1"/>
          <c:order val="1"/>
          <c:tx>
            <c:strRef>
              <c:f>ATL_O3!$C$2</c:f>
              <c:strCache>
                <c:ptCount val="1"/>
              </c:strCache>
            </c:strRef>
          </c:tx>
          <c:spPr>
            <a:ln w="28575">
              <a:noFill/>
            </a:ln>
          </c:spPr>
          <c:marker>
            <c:symbol val="none"/>
          </c:marker>
          <c:cat>
            <c:strRef>
              <c:f>ATL_O3!$A$3:$A$9</c:f>
              <c:strCache>
                <c:ptCount val="7"/>
                <c:pt idx="0">
                  <c:v>Bell et al., 2005</c:v>
                </c:pt>
                <c:pt idx="1">
                  <c:v>Bell et al., 2004</c:v>
                </c:pt>
                <c:pt idx="2">
                  <c:v>Schwartz, 2005</c:v>
                </c:pt>
                <c:pt idx="3">
                  <c:v>Ito et al., 2005</c:v>
                </c:pt>
                <c:pt idx="4">
                  <c:v>Ito et al., 2005</c:v>
                </c:pt>
                <c:pt idx="5">
                  <c:v>Levy et al., 2005</c:v>
                </c:pt>
                <c:pt idx="6">
                  <c:v>Huang et al., 2005</c:v>
                </c:pt>
              </c:strCache>
            </c:strRef>
          </c:cat>
          <c:val>
            <c:numRef>
              <c:f>ATL_O3!$C$3:$C$9</c:f>
              <c:numCache>
                <c:formatCode>General</c:formatCode>
                <c:ptCount val="7"/>
                <c:pt idx="0">
                  <c:v>29.956800000000001</c:v>
                </c:pt>
                <c:pt idx="1">
                  <c:v>6.3117999999999999</c:v>
                </c:pt>
                <c:pt idx="2">
                  <c:v>9.0665000000000049</c:v>
                </c:pt>
                <c:pt idx="3">
                  <c:v>25.999399999999991</c:v>
                </c:pt>
                <c:pt idx="4">
                  <c:v>50.879100000000001</c:v>
                </c:pt>
                <c:pt idx="5">
                  <c:v>60.715900000000012</c:v>
                </c:pt>
                <c:pt idx="6">
                  <c:v>9.7562000000000015</c:v>
                </c:pt>
              </c:numCache>
            </c:numRef>
          </c:val>
        </c:ser>
        <c:ser>
          <c:idx val="2"/>
          <c:order val="2"/>
          <c:tx>
            <c:strRef>
              <c:f>ATL_O3!$D$2</c:f>
              <c:strCache>
                <c:ptCount val="1"/>
              </c:strCache>
            </c:strRef>
          </c:tx>
          <c:spPr>
            <a:ln w="28575">
              <a:noFill/>
            </a:ln>
          </c:spPr>
          <c:marker>
            <c:symbol val="dash"/>
            <c:size val="11"/>
            <c:spPr>
              <a:solidFill>
                <a:srgbClr val="C00000"/>
              </a:solidFill>
              <a:ln>
                <a:solidFill>
                  <a:srgbClr val="FF0000"/>
                </a:solidFill>
              </a:ln>
            </c:spPr>
          </c:marker>
          <c:cat>
            <c:strRef>
              <c:f>ATL_O3!$A$3:$A$9</c:f>
              <c:strCache>
                <c:ptCount val="7"/>
                <c:pt idx="0">
                  <c:v>Bell et al., 2005</c:v>
                </c:pt>
                <c:pt idx="1">
                  <c:v>Bell et al., 2004</c:v>
                </c:pt>
                <c:pt idx="2">
                  <c:v>Schwartz, 2005</c:v>
                </c:pt>
                <c:pt idx="3">
                  <c:v>Ito et al., 2005</c:v>
                </c:pt>
                <c:pt idx="4">
                  <c:v>Ito et al., 2005</c:v>
                </c:pt>
                <c:pt idx="5">
                  <c:v>Levy et al., 2005</c:v>
                </c:pt>
                <c:pt idx="6">
                  <c:v>Huang et al., 2005</c:v>
                </c:pt>
              </c:strCache>
            </c:strRef>
          </c:cat>
          <c:val>
            <c:numRef>
              <c:f>ATL_O3!$D$3:$D$9</c:f>
              <c:numCache>
                <c:formatCode>General</c:formatCode>
                <c:ptCount val="7"/>
                <c:pt idx="0">
                  <c:v>62.762500000000017</c:v>
                </c:pt>
                <c:pt idx="1">
                  <c:v>18.924199999999988</c:v>
                </c:pt>
                <c:pt idx="2">
                  <c:v>29.145</c:v>
                </c:pt>
                <c:pt idx="3">
                  <c:v>38.496100000000013</c:v>
                </c:pt>
                <c:pt idx="4">
                  <c:v>84.67149999999998</c:v>
                </c:pt>
                <c:pt idx="5">
                  <c:v>88.401799999999994</c:v>
                </c:pt>
                <c:pt idx="6">
                  <c:v>25.904499999999988</c:v>
                </c:pt>
              </c:numCache>
            </c:numRef>
          </c:val>
        </c:ser>
        <c:hiLowLines>
          <c:spPr>
            <a:ln w="88900">
              <a:solidFill>
                <a:srgbClr val="8064A2">
                  <a:lumMod val="75000"/>
                  <a:alpha val="49000"/>
                </a:srgbClr>
              </a:solidFill>
            </a:ln>
          </c:spPr>
        </c:hiLowLines>
        <c:axId val="83393152"/>
        <c:axId val="83403136"/>
      </c:stockChart>
      <c:catAx>
        <c:axId val="83393152"/>
        <c:scaling>
          <c:orientation val="minMax"/>
        </c:scaling>
        <c:axPos val="b"/>
        <c:tickLblPos val="nextTo"/>
        <c:txPr>
          <a:bodyPr rot="0" vert="horz"/>
          <a:lstStyle/>
          <a:p>
            <a:pPr>
              <a:defRPr sz="800"/>
            </a:pPr>
            <a:endParaRPr lang="en-US"/>
          </a:p>
        </c:txPr>
        <c:crossAx val="83403136"/>
        <c:crosses val="autoZero"/>
        <c:auto val="1"/>
        <c:lblAlgn val="ctr"/>
        <c:lblOffset val="100"/>
      </c:catAx>
      <c:valAx>
        <c:axId val="83403136"/>
        <c:scaling>
          <c:orientation val="minMax"/>
        </c:scaling>
        <c:axPos val="l"/>
        <c:majorGridlines/>
        <c:numFmt formatCode="General" sourceLinked="1"/>
        <c:tickLblPos val="nextTo"/>
        <c:txPr>
          <a:bodyPr/>
          <a:lstStyle/>
          <a:p>
            <a:pPr>
              <a:defRPr sz="1200"/>
            </a:pPr>
            <a:endParaRPr lang="en-US"/>
          </a:p>
        </c:txPr>
        <c:crossAx val="83393152"/>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a:t>Bell et al., 2005</a:t>
            </a:r>
          </a:p>
        </c:rich>
      </c:tx>
      <c:layout/>
    </c:title>
    <c:plotArea>
      <c:layout/>
      <c:stockChart>
        <c:ser>
          <c:idx val="0"/>
          <c:order val="0"/>
          <c:tx>
            <c:strRef>
              <c:f>ATL_O3!$B$12</c:f>
              <c:strCache>
                <c:ptCount val="1"/>
                <c:pt idx="0">
                  <c:v>Bell et al., 2005</c:v>
                </c:pt>
              </c:strCache>
            </c:strRef>
          </c:tx>
          <c:spPr>
            <a:ln w="28575">
              <a:noFill/>
            </a:ln>
          </c:spPr>
          <c:marker>
            <c:symbol val="none"/>
          </c:marker>
          <c:cat>
            <c:strRef>
              <c:f>ATL_O3!$A$13:$A$15</c:f>
              <c:strCache>
                <c:ptCount val="3"/>
                <c:pt idx="0">
                  <c:v>4 km</c:v>
                </c:pt>
                <c:pt idx="1">
                  <c:v>12 km</c:v>
                </c:pt>
                <c:pt idx="2">
                  <c:v>36 km</c:v>
                </c:pt>
              </c:strCache>
            </c:strRef>
          </c:cat>
          <c:val>
            <c:numRef>
              <c:f>ATL_O3!$B$13:$B$15</c:f>
              <c:numCache>
                <c:formatCode>General</c:formatCode>
                <c:ptCount val="3"/>
                <c:pt idx="0">
                  <c:v>95.481800000000007</c:v>
                </c:pt>
                <c:pt idx="1">
                  <c:v>94.973500000000001</c:v>
                </c:pt>
                <c:pt idx="2">
                  <c:v>134.0086</c:v>
                </c:pt>
              </c:numCache>
            </c:numRef>
          </c:val>
        </c:ser>
        <c:ser>
          <c:idx val="1"/>
          <c:order val="1"/>
          <c:tx>
            <c:strRef>
              <c:f>ATL_O3!$C$12</c:f>
              <c:strCache>
                <c:ptCount val="1"/>
              </c:strCache>
            </c:strRef>
          </c:tx>
          <c:spPr>
            <a:ln w="28575">
              <a:noFill/>
            </a:ln>
          </c:spPr>
          <c:marker>
            <c:symbol val="none"/>
          </c:marker>
          <c:cat>
            <c:strRef>
              <c:f>ATL_O3!$A$13:$A$15</c:f>
              <c:strCache>
                <c:ptCount val="3"/>
                <c:pt idx="0">
                  <c:v>4 km</c:v>
                </c:pt>
                <c:pt idx="1">
                  <c:v>12 km</c:v>
                </c:pt>
                <c:pt idx="2">
                  <c:v>36 km</c:v>
                </c:pt>
              </c:strCache>
            </c:strRef>
          </c:cat>
          <c:val>
            <c:numRef>
              <c:f>ATL_O3!$C$13:$C$15</c:f>
              <c:numCache>
                <c:formatCode>General</c:formatCode>
                <c:ptCount val="3"/>
                <c:pt idx="0">
                  <c:v>29.956800000000001</c:v>
                </c:pt>
                <c:pt idx="1">
                  <c:v>29.7974</c:v>
                </c:pt>
                <c:pt idx="2">
                  <c:v>42.074000000000005</c:v>
                </c:pt>
              </c:numCache>
            </c:numRef>
          </c:val>
        </c:ser>
        <c:ser>
          <c:idx val="2"/>
          <c:order val="2"/>
          <c:tx>
            <c:strRef>
              <c:f>ATL_O3!$D$12</c:f>
              <c:strCache>
                <c:ptCount val="1"/>
              </c:strCache>
            </c:strRef>
          </c:tx>
          <c:spPr>
            <a:ln w="28575">
              <a:noFill/>
            </a:ln>
          </c:spPr>
          <c:marker>
            <c:symbol val="dash"/>
            <c:size val="12"/>
            <c:spPr>
              <a:solidFill>
                <a:srgbClr val="C00000"/>
              </a:solidFill>
              <a:ln>
                <a:solidFill>
                  <a:srgbClr val="FF0000"/>
                </a:solidFill>
              </a:ln>
            </c:spPr>
          </c:marker>
          <c:cat>
            <c:strRef>
              <c:f>ATL_O3!$A$13:$A$15</c:f>
              <c:strCache>
                <c:ptCount val="3"/>
                <c:pt idx="0">
                  <c:v>4 km</c:v>
                </c:pt>
                <c:pt idx="1">
                  <c:v>12 km</c:v>
                </c:pt>
                <c:pt idx="2">
                  <c:v>36 km</c:v>
                </c:pt>
              </c:strCache>
            </c:strRef>
          </c:cat>
          <c:val>
            <c:numRef>
              <c:f>ATL_O3!$D$13:$D$15</c:f>
              <c:numCache>
                <c:formatCode>General</c:formatCode>
                <c:ptCount val="3"/>
                <c:pt idx="0">
                  <c:v>62.762500000000017</c:v>
                </c:pt>
                <c:pt idx="1">
                  <c:v>62.428400000000003</c:v>
                </c:pt>
                <c:pt idx="2">
                  <c:v>88.118099999999998</c:v>
                </c:pt>
              </c:numCache>
            </c:numRef>
          </c:val>
        </c:ser>
        <c:hiLowLines>
          <c:spPr>
            <a:ln w="88900">
              <a:solidFill>
                <a:srgbClr val="8064A2">
                  <a:lumMod val="75000"/>
                  <a:alpha val="47000"/>
                </a:srgbClr>
              </a:solidFill>
            </a:ln>
          </c:spPr>
        </c:hiLowLines>
        <c:axId val="85135744"/>
        <c:axId val="85137280"/>
      </c:stockChart>
      <c:catAx>
        <c:axId val="85135744"/>
        <c:scaling>
          <c:orientation val="minMax"/>
        </c:scaling>
        <c:axPos val="b"/>
        <c:tickLblPos val="nextTo"/>
        <c:crossAx val="85137280"/>
        <c:crosses val="autoZero"/>
        <c:auto val="1"/>
        <c:lblAlgn val="ctr"/>
        <c:lblOffset val="100"/>
      </c:catAx>
      <c:valAx>
        <c:axId val="85137280"/>
        <c:scaling>
          <c:orientation val="minMax"/>
          <c:max val="140"/>
        </c:scaling>
        <c:axPos val="l"/>
        <c:majorGridlines/>
        <c:numFmt formatCode="General" sourceLinked="1"/>
        <c:tickLblPos val="nextTo"/>
        <c:crossAx val="85135744"/>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2000"/>
            </a:pPr>
            <a:r>
              <a:rPr lang="en-US" sz="2000"/>
              <a:t>4 km Resolution</a:t>
            </a:r>
          </a:p>
        </c:rich>
      </c:tx>
      <c:layout/>
    </c:title>
    <c:plotArea>
      <c:layout/>
      <c:stockChart>
        <c:ser>
          <c:idx val="0"/>
          <c:order val="0"/>
          <c:spPr>
            <a:ln w="28575">
              <a:noFill/>
            </a:ln>
          </c:spPr>
          <c:marker>
            <c:symbol val="none"/>
          </c:marker>
          <c:cat>
            <c:strRef>
              <c:f>ATL_PM!$A$5:$A$7</c:f>
              <c:strCache>
                <c:ptCount val="3"/>
                <c:pt idx="0">
                  <c:v>Krewski et al., 2009</c:v>
                </c:pt>
                <c:pt idx="1">
                  <c:v>Laden et al., 2006</c:v>
                </c:pt>
                <c:pt idx="2">
                  <c:v>Pope et al., 2002</c:v>
                </c:pt>
              </c:strCache>
            </c:strRef>
          </c:cat>
          <c:val>
            <c:numRef>
              <c:f>ATL_PM!$B$5:$B$7</c:f>
              <c:numCache>
                <c:formatCode>General</c:formatCode>
                <c:ptCount val="3"/>
                <c:pt idx="0">
                  <c:v>1084.3621999999998</c:v>
                </c:pt>
                <c:pt idx="1">
                  <c:v>3164.2853999999998</c:v>
                </c:pt>
                <c:pt idx="2">
                  <c:v>1405.7827</c:v>
                </c:pt>
              </c:numCache>
            </c:numRef>
          </c:val>
        </c:ser>
        <c:ser>
          <c:idx val="1"/>
          <c:order val="1"/>
          <c:spPr>
            <a:ln w="28575">
              <a:noFill/>
            </a:ln>
          </c:spPr>
          <c:marker>
            <c:symbol val="none"/>
          </c:marker>
          <c:cat>
            <c:strRef>
              <c:f>ATL_PM!$A$5:$A$7</c:f>
              <c:strCache>
                <c:ptCount val="3"/>
                <c:pt idx="0">
                  <c:v>Krewski et al., 2009</c:v>
                </c:pt>
                <c:pt idx="1">
                  <c:v>Laden et al., 2006</c:v>
                </c:pt>
                <c:pt idx="2">
                  <c:v>Pope et al., 2002</c:v>
                </c:pt>
              </c:strCache>
            </c:strRef>
          </c:cat>
          <c:val>
            <c:numRef>
              <c:f>ATL_PM!$C$5:$C$7</c:f>
              <c:numCache>
                <c:formatCode>General</c:formatCode>
                <c:ptCount val="3"/>
                <c:pt idx="0">
                  <c:v>558.71370000000013</c:v>
                </c:pt>
                <c:pt idx="1">
                  <c:v>952.16519999999991</c:v>
                </c:pt>
                <c:pt idx="2">
                  <c:v>228.00389999999999</c:v>
                </c:pt>
              </c:numCache>
            </c:numRef>
          </c:val>
        </c:ser>
        <c:ser>
          <c:idx val="2"/>
          <c:order val="2"/>
          <c:spPr>
            <a:ln w="28575">
              <a:noFill/>
            </a:ln>
          </c:spPr>
          <c:marker>
            <c:symbol val="dash"/>
            <c:size val="13"/>
            <c:spPr>
              <a:solidFill>
                <a:srgbClr val="C00000"/>
              </a:solidFill>
              <a:ln>
                <a:solidFill>
                  <a:srgbClr val="FF0000"/>
                </a:solidFill>
              </a:ln>
            </c:spPr>
          </c:marker>
          <c:cat>
            <c:strRef>
              <c:f>ATL_PM!$A$5:$A$7</c:f>
              <c:strCache>
                <c:ptCount val="3"/>
                <c:pt idx="0">
                  <c:v>Krewski et al., 2009</c:v>
                </c:pt>
                <c:pt idx="1">
                  <c:v>Laden et al., 2006</c:v>
                </c:pt>
                <c:pt idx="2">
                  <c:v>Pope et al., 2002</c:v>
                </c:pt>
              </c:strCache>
            </c:strRef>
          </c:cat>
          <c:val>
            <c:numRef>
              <c:f>ATL_PM!$D$5:$D$7</c:f>
              <c:numCache>
                <c:formatCode>General</c:formatCode>
                <c:ptCount val="3"/>
                <c:pt idx="0">
                  <c:v>822.69340000000011</c:v>
                </c:pt>
                <c:pt idx="1">
                  <c:v>2079.2728999999995</c:v>
                </c:pt>
                <c:pt idx="2">
                  <c:v>822.69340000000011</c:v>
                </c:pt>
              </c:numCache>
            </c:numRef>
          </c:val>
        </c:ser>
        <c:hiLowLines>
          <c:spPr>
            <a:ln w="88900">
              <a:solidFill>
                <a:srgbClr val="8064A2">
                  <a:lumMod val="75000"/>
                  <a:alpha val="50000"/>
                </a:srgbClr>
              </a:solidFill>
            </a:ln>
          </c:spPr>
        </c:hiLowLines>
        <c:axId val="86396928"/>
        <c:axId val="86398464"/>
      </c:stockChart>
      <c:catAx>
        <c:axId val="86396928"/>
        <c:scaling>
          <c:orientation val="minMax"/>
        </c:scaling>
        <c:axPos val="b"/>
        <c:tickLblPos val="low"/>
        <c:txPr>
          <a:bodyPr/>
          <a:lstStyle/>
          <a:p>
            <a:pPr>
              <a:defRPr sz="1600"/>
            </a:pPr>
            <a:endParaRPr lang="en-US"/>
          </a:p>
        </c:txPr>
        <c:crossAx val="86398464"/>
        <c:crosses val="autoZero"/>
        <c:auto val="1"/>
        <c:lblAlgn val="ctr"/>
        <c:lblOffset val="100"/>
      </c:catAx>
      <c:valAx>
        <c:axId val="86398464"/>
        <c:scaling>
          <c:orientation val="minMax"/>
        </c:scaling>
        <c:axPos val="l"/>
        <c:majorGridlines/>
        <c:numFmt formatCode="General" sourceLinked="1"/>
        <c:tickLblPos val="nextTo"/>
        <c:txPr>
          <a:bodyPr/>
          <a:lstStyle/>
          <a:p>
            <a:pPr>
              <a:defRPr sz="1200"/>
            </a:pPr>
            <a:endParaRPr lang="en-US"/>
          </a:p>
        </c:txPr>
        <c:crossAx val="86396928"/>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2000"/>
            </a:pPr>
            <a:r>
              <a:rPr lang="en-US" sz="2000"/>
              <a:t>Laden et al., 2006</a:t>
            </a:r>
          </a:p>
        </c:rich>
      </c:tx>
      <c:layout/>
    </c:title>
    <c:plotArea>
      <c:layout/>
      <c:stockChart>
        <c:ser>
          <c:idx val="0"/>
          <c:order val="0"/>
          <c:tx>
            <c:strRef>
              <c:f>ATL_PM!$Q$4</c:f>
              <c:strCache>
                <c:ptCount val="1"/>
                <c:pt idx="0">
                  <c:v>Krewski et al., 2009</c:v>
                </c:pt>
              </c:strCache>
            </c:strRef>
          </c:tx>
          <c:spPr>
            <a:ln w="28575">
              <a:noFill/>
            </a:ln>
          </c:spPr>
          <c:marker>
            <c:symbol val="none"/>
          </c:marker>
          <c:cat>
            <c:strRef>
              <c:f>ATL_PM!$P$5:$P$7</c:f>
              <c:strCache>
                <c:ptCount val="3"/>
                <c:pt idx="0">
                  <c:v>4 km</c:v>
                </c:pt>
                <c:pt idx="1">
                  <c:v>12 km</c:v>
                </c:pt>
                <c:pt idx="2">
                  <c:v>36 km</c:v>
                </c:pt>
              </c:strCache>
            </c:strRef>
          </c:cat>
          <c:val>
            <c:numRef>
              <c:f>ATL_PM!$Q$5:$Q$7</c:f>
              <c:numCache>
                <c:formatCode>General</c:formatCode>
                <c:ptCount val="3"/>
                <c:pt idx="0">
                  <c:v>3164.2854000000002</c:v>
                </c:pt>
                <c:pt idx="1">
                  <c:v>2768.1860000000001</c:v>
                </c:pt>
                <c:pt idx="2">
                  <c:v>3428.0979000000002</c:v>
                </c:pt>
              </c:numCache>
            </c:numRef>
          </c:val>
        </c:ser>
        <c:ser>
          <c:idx val="1"/>
          <c:order val="1"/>
          <c:tx>
            <c:strRef>
              <c:f>ATL_PM!$R$4</c:f>
              <c:strCache>
                <c:ptCount val="1"/>
              </c:strCache>
            </c:strRef>
          </c:tx>
          <c:spPr>
            <a:ln w="28575">
              <a:noFill/>
            </a:ln>
          </c:spPr>
          <c:marker>
            <c:symbol val="none"/>
          </c:marker>
          <c:cat>
            <c:strRef>
              <c:f>ATL_PM!$P$5:$P$7</c:f>
              <c:strCache>
                <c:ptCount val="3"/>
                <c:pt idx="0">
                  <c:v>4 km</c:v>
                </c:pt>
                <c:pt idx="1">
                  <c:v>12 km</c:v>
                </c:pt>
                <c:pt idx="2">
                  <c:v>36 km</c:v>
                </c:pt>
              </c:strCache>
            </c:strRef>
          </c:cat>
          <c:val>
            <c:numRef>
              <c:f>ATL_PM!$R$5:$R$7</c:f>
              <c:numCache>
                <c:formatCode>General</c:formatCode>
                <c:ptCount val="3"/>
                <c:pt idx="0">
                  <c:v>952.16520000000003</c:v>
                </c:pt>
                <c:pt idx="1">
                  <c:v>833.85879999999997</c:v>
                </c:pt>
                <c:pt idx="2">
                  <c:v>1033.6189999999999</c:v>
                </c:pt>
              </c:numCache>
            </c:numRef>
          </c:val>
        </c:ser>
        <c:ser>
          <c:idx val="2"/>
          <c:order val="2"/>
          <c:tx>
            <c:strRef>
              <c:f>ATL_PM!$S$4</c:f>
              <c:strCache>
                <c:ptCount val="1"/>
              </c:strCache>
            </c:strRef>
          </c:tx>
          <c:spPr>
            <a:ln w="28575">
              <a:noFill/>
            </a:ln>
          </c:spPr>
          <c:marker>
            <c:symbol val="dash"/>
            <c:size val="12"/>
            <c:spPr>
              <a:solidFill>
                <a:srgbClr val="C00000"/>
              </a:solidFill>
              <a:ln>
                <a:solidFill>
                  <a:srgbClr val="FF0000"/>
                </a:solidFill>
              </a:ln>
            </c:spPr>
          </c:marker>
          <c:cat>
            <c:strRef>
              <c:f>ATL_PM!$P$5:$P$7</c:f>
              <c:strCache>
                <c:ptCount val="3"/>
                <c:pt idx="0">
                  <c:v>4 km</c:v>
                </c:pt>
                <c:pt idx="1">
                  <c:v>12 km</c:v>
                </c:pt>
                <c:pt idx="2">
                  <c:v>36 km</c:v>
                </c:pt>
              </c:strCache>
            </c:strRef>
          </c:cat>
          <c:val>
            <c:numRef>
              <c:f>ATL_PM!$S$5:$S$7</c:f>
              <c:numCache>
                <c:formatCode>General</c:formatCode>
                <c:ptCount val="3"/>
                <c:pt idx="0">
                  <c:v>2079.2728999999999</c:v>
                </c:pt>
                <c:pt idx="1">
                  <c:v>1819.9529</c:v>
                </c:pt>
                <c:pt idx="2">
                  <c:v>2254.8737999999998</c:v>
                </c:pt>
              </c:numCache>
            </c:numRef>
          </c:val>
        </c:ser>
        <c:hiLowLines>
          <c:spPr>
            <a:ln w="88900">
              <a:solidFill>
                <a:srgbClr val="8064A2">
                  <a:lumMod val="75000"/>
                  <a:alpha val="52000"/>
                </a:srgbClr>
              </a:solidFill>
            </a:ln>
          </c:spPr>
        </c:hiLowLines>
        <c:axId val="87245952"/>
        <c:axId val="87247488"/>
      </c:stockChart>
      <c:catAx>
        <c:axId val="87245952"/>
        <c:scaling>
          <c:orientation val="minMax"/>
        </c:scaling>
        <c:axPos val="b"/>
        <c:tickLblPos val="nextTo"/>
        <c:txPr>
          <a:bodyPr/>
          <a:lstStyle/>
          <a:p>
            <a:pPr>
              <a:defRPr sz="1400"/>
            </a:pPr>
            <a:endParaRPr lang="en-US"/>
          </a:p>
        </c:txPr>
        <c:crossAx val="87247488"/>
        <c:crosses val="autoZero"/>
        <c:auto val="1"/>
        <c:lblAlgn val="ctr"/>
        <c:lblOffset val="100"/>
      </c:catAx>
      <c:valAx>
        <c:axId val="87247488"/>
        <c:scaling>
          <c:orientation val="minMax"/>
          <c:max val="3500"/>
        </c:scaling>
        <c:axPos val="l"/>
        <c:majorGridlines/>
        <c:numFmt formatCode="General" sourceLinked="1"/>
        <c:tickLblPos val="nextTo"/>
        <c:txPr>
          <a:bodyPr/>
          <a:lstStyle/>
          <a:p>
            <a:pPr>
              <a:defRPr sz="1200"/>
            </a:pPr>
            <a:endParaRPr lang="en-US"/>
          </a:p>
        </c:txPr>
        <c:crossAx val="87245952"/>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plotArea>
      <c:layout/>
      <c:stockChart>
        <c:ser>
          <c:idx val="0"/>
          <c:order val="0"/>
          <c:spPr>
            <a:ln w="28575">
              <a:noFill/>
            </a:ln>
          </c:spPr>
          <c:marker>
            <c:symbol val="none"/>
          </c:marker>
          <c:cat>
            <c:multiLvlStrRef>
              <c:f>Sheet5!$A$4:$B$17</c:f>
              <c:multiLvlStrCache>
                <c:ptCount val="14"/>
                <c:lvl>
                  <c:pt idx="0">
                    <c:v>36 km</c:v>
                  </c:pt>
                  <c:pt idx="1">
                    <c:v>12 km</c:v>
                  </c:pt>
                  <c:pt idx="2">
                    <c:v>36 km</c:v>
                  </c:pt>
                  <c:pt idx="3">
                    <c:v>12 km</c:v>
                  </c:pt>
                  <c:pt idx="4">
                    <c:v>36 km</c:v>
                  </c:pt>
                  <c:pt idx="5">
                    <c:v>12 km</c:v>
                  </c:pt>
                  <c:pt idx="6">
                    <c:v>36 km</c:v>
                  </c:pt>
                  <c:pt idx="7">
                    <c:v>12 km</c:v>
                  </c:pt>
                  <c:pt idx="8">
                    <c:v>36 km</c:v>
                  </c:pt>
                  <c:pt idx="9">
                    <c:v>12 km</c:v>
                  </c:pt>
                  <c:pt idx="10">
                    <c:v>36 km</c:v>
                  </c:pt>
                  <c:pt idx="11">
                    <c:v>12 km</c:v>
                  </c:pt>
                  <c:pt idx="12">
                    <c:v>36 km</c:v>
                  </c:pt>
                  <c:pt idx="13">
                    <c:v>12 km</c:v>
                  </c:pt>
                </c:lvl>
                <c:lvl>
                  <c:pt idx="0">
                    <c:v>Schwartz, 2005</c:v>
                  </c:pt>
                  <c:pt idx="2">
                    <c:v>Bell et al., 2004</c:v>
                  </c:pt>
                  <c:pt idx="4">
                    <c:v>Ito et al.,2005</c:v>
                  </c:pt>
                  <c:pt idx="6">
                    <c:v>Ito et al., 2005</c:v>
                  </c:pt>
                  <c:pt idx="8">
                    <c:v>Bell et al., 2005</c:v>
                  </c:pt>
                  <c:pt idx="10">
                    <c:v>Levy et al., 2005</c:v>
                  </c:pt>
                  <c:pt idx="12">
                    <c:v>Huang et al., 2005</c:v>
                  </c:pt>
                </c:lvl>
              </c:multiLvlStrCache>
            </c:multiLvlStrRef>
          </c:cat>
          <c:val>
            <c:numRef>
              <c:f>Sheet5!$C$4:$C$17</c:f>
              <c:numCache>
                <c:formatCode>General</c:formatCode>
                <c:ptCount val="14"/>
                <c:pt idx="0">
                  <c:v>2323.8402999999998</c:v>
                </c:pt>
                <c:pt idx="1">
                  <c:v>1752.8375000000001</c:v>
                </c:pt>
                <c:pt idx="2">
                  <c:v>1501.1919999999998</c:v>
                </c:pt>
                <c:pt idx="3">
                  <c:v>1132.4023</c:v>
                </c:pt>
                <c:pt idx="4">
                  <c:v>2427.2759000000001</c:v>
                </c:pt>
                <c:pt idx="5">
                  <c:v>1830.9779000000001</c:v>
                </c:pt>
                <c:pt idx="6">
                  <c:v>5631.7886000000008</c:v>
                </c:pt>
                <c:pt idx="7">
                  <c:v>4248.1230000000023</c:v>
                </c:pt>
                <c:pt idx="8">
                  <c:v>4479.0923000000003</c:v>
                </c:pt>
                <c:pt idx="9">
                  <c:v>3375.5075999999999</c:v>
                </c:pt>
                <c:pt idx="10">
                  <c:v>5441.7915000000003</c:v>
                </c:pt>
                <c:pt idx="11">
                  <c:v>4100.9579999999996</c:v>
                </c:pt>
                <c:pt idx="12">
                  <c:v>2131.3476999999998</c:v>
                </c:pt>
                <c:pt idx="13">
                  <c:v>1608.6205</c:v>
                </c:pt>
              </c:numCache>
            </c:numRef>
          </c:val>
        </c:ser>
        <c:ser>
          <c:idx val="1"/>
          <c:order val="1"/>
          <c:spPr>
            <a:ln w="28575">
              <a:noFill/>
            </a:ln>
          </c:spPr>
          <c:marker>
            <c:symbol val="none"/>
          </c:marker>
          <c:cat>
            <c:multiLvlStrRef>
              <c:f>Sheet5!$A$4:$B$17</c:f>
              <c:multiLvlStrCache>
                <c:ptCount val="14"/>
                <c:lvl>
                  <c:pt idx="0">
                    <c:v>36 km</c:v>
                  </c:pt>
                  <c:pt idx="1">
                    <c:v>12 km</c:v>
                  </c:pt>
                  <c:pt idx="2">
                    <c:v>36 km</c:v>
                  </c:pt>
                  <c:pt idx="3">
                    <c:v>12 km</c:v>
                  </c:pt>
                  <c:pt idx="4">
                    <c:v>36 km</c:v>
                  </c:pt>
                  <c:pt idx="5">
                    <c:v>12 km</c:v>
                  </c:pt>
                  <c:pt idx="6">
                    <c:v>36 km</c:v>
                  </c:pt>
                  <c:pt idx="7">
                    <c:v>12 km</c:v>
                  </c:pt>
                  <c:pt idx="8">
                    <c:v>36 km</c:v>
                  </c:pt>
                  <c:pt idx="9">
                    <c:v>12 km</c:v>
                  </c:pt>
                  <c:pt idx="10">
                    <c:v>36 km</c:v>
                  </c:pt>
                  <c:pt idx="11">
                    <c:v>12 km</c:v>
                  </c:pt>
                  <c:pt idx="12">
                    <c:v>36 km</c:v>
                  </c:pt>
                  <c:pt idx="13">
                    <c:v>12 km</c:v>
                  </c:pt>
                </c:lvl>
                <c:lvl>
                  <c:pt idx="0">
                    <c:v>Schwartz, 2005</c:v>
                  </c:pt>
                  <c:pt idx="2">
                    <c:v>Bell et al., 2004</c:v>
                  </c:pt>
                  <c:pt idx="4">
                    <c:v>Ito et al.,2005</c:v>
                  </c:pt>
                  <c:pt idx="6">
                    <c:v>Ito et al., 2005</c:v>
                  </c:pt>
                  <c:pt idx="8">
                    <c:v>Bell et al., 2005</c:v>
                  </c:pt>
                  <c:pt idx="10">
                    <c:v>Levy et al., 2005</c:v>
                  </c:pt>
                  <c:pt idx="12">
                    <c:v>Huang et al., 2005</c:v>
                  </c:pt>
                </c:lvl>
              </c:multiLvlStrCache>
            </c:multiLvlStrRef>
          </c:cat>
          <c:val>
            <c:numRef>
              <c:f>Sheet5!$D$4:$D$17</c:f>
              <c:numCache>
                <c:formatCode>General</c:formatCode>
                <c:ptCount val="14"/>
                <c:pt idx="0">
                  <c:v>428.4744</c:v>
                </c:pt>
                <c:pt idx="1">
                  <c:v>323.19690000000003</c:v>
                </c:pt>
                <c:pt idx="2">
                  <c:v>300.66039999999992</c:v>
                </c:pt>
                <c:pt idx="3">
                  <c:v>226.80010000000001</c:v>
                </c:pt>
                <c:pt idx="4">
                  <c:v>1238.2245</c:v>
                </c:pt>
                <c:pt idx="5">
                  <c:v>934.03890000000001</c:v>
                </c:pt>
                <c:pt idx="6">
                  <c:v>2422.5122000000001</c:v>
                </c:pt>
                <c:pt idx="7">
                  <c:v>1827.3848999999998</c:v>
                </c:pt>
                <c:pt idx="8">
                  <c:v>1406.1513999999997</c:v>
                </c:pt>
                <c:pt idx="9">
                  <c:v>1059.7126000000001</c:v>
                </c:pt>
                <c:pt idx="10">
                  <c:v>2849.1334999999999</c:v>
                </c:pt>
                <c:pt idx="11">
                  <c:v>2147.1659999999997</c:v>
                </c:pt>
                <c:pt idx="12">
                  <c:v>495.43259999999987</c:v>
                </c:pt>
                <c:pt idx="13">
                  <c:v>373.93389999999994</c:v>
                </c:pt>
              </c:numCache>
            </c:numRef>
          </c:val>
        </c:ser>
        <c:ser>
          <c:idx val="2"/>
          <c:order val="2"/>
          <c:spPr>
            <a:ln w="28575">
              <a:noFill/>
            </a:ln>
          </c:spPr>
          <c:marker>
            <c:symbol val="dash"/>
            <c:size val="13"/>
            <c:spPr>
              <a:solidFill>
                <a:srgbClr val="C00000"/>
              </a:solidFill>
              <a:ln>
                <a:solidFill>
                  <a:srgbClr val="FF0000"/>
                </a:solidFill>
              </a:ln>
            </c:spPr>
          </c:marker>
          <c:dPt>
            <c:idx val="1"/>
            <c:marker>
              <c:spPr>
                <a:solidFill>
                  <a:srgbClr val="002060"/>
                </a:solidFill>
                <a:ln>
                  <a:solidFill>
                    <a:srgbClr val="002060"/>
                  </a:solidFill>
                </a:ln>
              </c:spPr>
            </c:marker>
          </c:dPt>
          <c:dPt>
            <c:idx val="3"/>
            <c:marker>
              <c:spPr>
                <a:solidFill>
                  <a:srgbClr val="002060"/>
                </a:solidFill>
                <a:ln>
                  <a:solidFill>
                    <a:srgbClr val="002060"/>
                  </a:solidFill>
                </a:ln>
              </c:spPr>
            </c:marker>
          </c:dPt>
          <c:dPt>
            <c:idx val="5"/>
            <c:marker>
              <c:spPr>
                <a:solidFill>
                  <a:srgbClr val="002060"/>
                </a:solidFill>
                <a:ln>
                  <a:solidFill>
                    <a:srgbClr val="002060"/>
                  </a:solidFill>
                </a:ln>
              </c:spPr>
            </c:marker>
          </c:dPt>
          <c:dPt>
            <c:idx val="7"/>
            <c:marker>
              <c:spPr>
                <a:solidFill>
                  <a:srgbClr val="002060"/>
                </a:solidFill>
                <a:ln>
                  <a:solidFill>
                    <a:srgbClr val="002060"/>
                  </a:solidFill>
                </a:ln>
              </c:spPr>
            </c:marker>
          </c:dPt>
          <c:dPt>
            <c:idx val="9"/>
            <c:marker>
              <c:spPr>
                <a:solidFill>
                  <a:srgbClr val="002060"/>
                </a:solidFill>
                <a:ln>
                  <a:solidFill>
                    <a:srgbClr val="002060"/>
                  </a:solidFill>
                </a:ln>
              </c:spPr>
            </c:marker>
          </c:dPt>
          <c:dPt>
            <c:idx val="11"/>
            <c:marker>
              <c:spPr>
                <a:solidFill>
                  <a:srgbClr val="002060"/>
                </a:solidFill>
                <a:ln>
                  <a:solidFill>
                    <a:srgbClr val="002060"/>
                  </a:solidFill>
                </a:ln>
              </c:spPr>
            </c:marker>
          </c:dPt>
          <c:dPt>
            <c:idx val="13"/>
            <c:marker>
              <c:spPr>
                <a:solidFill>
                  <a:srgbClr val="002060"/>
                </a:solidFill>
                <a:ln>
                  <a:solidFill>
                    <a:srgbClr val="002060"/>
                  </a:solidFill>
                </a:ln>
              </c:spPr>
            </c:marker>
          </c:dPt>
          <c:cat>
            <c:multiLvlStrRef>
              <c:f>Sheet5!$A$4:$B$17</c:f>
              <c:multiLvlStrCache>
                <c:ptCount val="14"/>
                <c:lvl>
                  <c:pt idx="0">
                    <c:v>36 km</c:v>
                  </c:pt>
                  <c:pt idx="1">
                    <c:v>12 km</c:v>
                  </c:pt>
                  <c:pt idx="2">
                    <c:v>36 km</c:v>
                  </c:pt>
                  <c:pt idx="3">
                    <c:v>12 km</c:v>
                  </c:pt>
                  <c:pt idx="4">
                    <c:v>36 km</c:v>
                  </c:pt>
                  <c:pt idx="5">
                    <c:v>12 km</c:v>
                  </c:pt>
                  <c:pt idx="6">
                    <c:v>36 km</c:v>
                  </c:pt>
                  <c:pt idx="7">
                    <c:v>12 km</c:v>
                  </c:pt>
                  <c:pt idx="8">
                    <c:v>36 km</c:v>
                  </c:pt>
                  <c:pt idx="9">
                    <c:v>12 km</c:v>
                  </c:pt>
                  <c:pt idx="10">
                    <c:v>36 km</c:v>
                  </c:pt>
                  <c:pt idx="11">
                    <c:v>12 km</c:v>
                  </c:pt>
                  <c:pt idx="12">
                    <c:v>36 km</c:v>
                  </c:pt>
                  <c:pt idx="13">
                    <c:v>12 km</c:v>
                  </c:pt>
                </c:lvl>
                <c:lvl>
                  <c:pt idx="0">
                    <c:v>Schwartz, 2005</c:v>
                  </c:pt>
                  <c:pt idx="2">
                    <c:v>Bell et al., 2004</c:v>
                  </c:pt>
                  <c:pt idx="4">
                    <c:v>Ito et al.,2005</c:v>
                  </c:pt>
                  <c:pt idx="6">
                    <c:v>Ito et al., 2005</c:v>
                  </c:pt>
                  <c:pt idx="8">
                    <c:v>Bell et al., 2005</c:v>
                  </c:pt>
                  <c:pt idx="10">
                    <c:v>Levy et al., 2005</c:v>
                  </c:pt>
                  <c:pt idx="12">
                    <c:v>Huang et al., 2005</c:v>
                  </c:pt>
                </c:lvl>
              </c:multiLvlStrCache>
            </c:multiLvlStrRef>
          </c:cat>
          <c:val>
            <c:numRef>
              <c:f>Sheet5!$E$4:$E$17</c:f>
              <c:numCache>
                <c:formatCode>General</c:formatCode>
                <c:ptCount val="14"/>
                <c:pt idx="0">
                  <c:v>1377.1179</c:v>
                </c:pt>
                <c:pt idx="1">
                  <c:v>1038.7491</c:v>
                </c:pt>
                <c:pt idx="2">
                  <c:v>901.33399999999983</c:v>
                </c:pt>
                <c:pt idx="3">
                  <c:v>679.91259999999988</c:v>
                </c:pt>
                <c:pt idx="4">
                  <c:v>1833.1536999999998</c:v>
                </c:pt>
                <c:pt idx="5">
                  <c:v>1382.8131999999998</c:v>
                </c:pt>
                <c:pt idx="6">
                  <c:v>4030.0895</c:v>
                </c:pt>
                <c:pt idx="7">
                  <c:v>3039.9926</c:v>
                </c:pt>
                <c:pt idx="8">
                  <c:v>2945.1215000000002</c:v>
                </c:pt>
                <c:pt idx="9">
                  <c:v>2219.4954000000002</c:v>
                </c:pt>
                <c:pt idx="10">
                  <c:v>4147.2474999999995</c:v>
                </c:pt>
                <c:pt idx="11">
                  <c:v>3125.4132000000004</c:v>
                </c:pt>
                <c:pt idx="12">
                  <c:v>1315.0043999999998</c:v>
                </c:pt>
                <c:pt idx="13">
                  <c:v>992.50630000000001</c:v>
                </c:pt>
              </c:numCache>
            </c:numRef>
          </c:val>
        </c:ser>
        <c:hiLowLines>
          <c:spPr>
            <a:ln w="88900">
              <a:solidFill>
                <a:srgbClr val="8064A2">
                  <a:lumMod val="75000"/>
                  <a:alpha val="50000"/>
                </a:srgbClr>
              </a:solidFill>
            </a:ln>
          </c:spPr>
        </c:hiLowLines>
        <c:axId val="86456576"/>
        <c:axId val="86466560"/>
      </c:stockChart>
      <c:catAx>
        <c:axId val="86456576"/>
        <c:scaling>
          <c:orientation val="minMax"/>
        </c:scaling>
        <c:axPos val="b"/>
        <c:tickLblPos val="nextTo"/>
        <c:txPr>
          <a:bodyPr/>
          <a:lstStyle/>
          <a:p>
            <a:pPr>
              <a:defRPr b="1"/>
            </a:pPr>
            <a:endParaRPr lang="en-US"/>
          </a:p>
        </c:txPr>
        <c:crossAx val="86466560"/>
        <c:crosses val="autoZero"/>
        <c:auto val="1"/>
        <c:lblAlgn val="ctr"/>
        <c:lblOffset val="100"/>
      </c:catAx>
      <c:valAx>
        <c:axId val="86466560"/>
        <c:scaling>
          <c:orientation val="minMax"/>
          <c:max val="6000"/>
        </c:scaling>
        <c:axPos val="l"/>
        <c:majorGridlines/>
        <c:numFmt formatCode="General" sourceLinked="1"/>
        <c:tickLblPos val="nextTo"/>
        <c:crossAx val="86456576"/>
        <c:crosses val="autoZero"/>
        <c:crossBetween val="between"/>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autoTitleDeleted val="1"/>
    <c:plotArea>
      <c:layout/>
      <c:stockChart>
        <c:ser>
          <c:idx val="0"/>
          <c:order val="0"/>
          <c:spPr>
            <a:ln w="28575">
              <a:noFill/>
            </a:ln>
          </c:spPr>
          <c:marker>
            <c:symbol val="none"/>
          </c:marker>
          <c:cat>
            <c:multiLvlStrRef>
              <c:f>EUS_PM!$B$4:$C$9</c:f>
              <c:multiLvlStrCache>
                <c:ptCount val="6"/>
                <c:lvl>
                  <c:pt idx="0">
                    <c:v>36 km</c:v>
                  </c:pt>
                  <c:pt idx="1">
                    <c:v>12 km</c:v>
                  </c:pt>
                  <c:pt idx="2">
                    <c:v>36 km</c:v>
                  </c:pt>
                  <c:pt idx="3">
                    <c:v>12 km</c:v>
                  </c:pt>
                  <c:pt idx="4">
                    <c:v>36 km</c:v>
                  </c:pt>
                  <c:pt idx="5">
                    <c:v>12 km</c:v>
                  </c:pt>
                </c:lvl>
                <c:lvl>
                  <c:pt idx="0">
                    <c:v>Krewski et al., 2009</c:v>
                  </c:pt>
                  <c:pt idx="2">
                    <c:v>Laden et al., 2006</c:v>
                  </c:pt>
                  <c:pt idx="4">
                    <c:v>Pope et al., 2002</c:v>
                  </c:pt>
                </c:lvl>
              </c:multiLvlStrCache>
            </c:multiLvlStrRef>
          </c:cat>
          <c:val>
            <c:numRef>
              <c:f>EUS_PM!$D$4:$D$9</c:f>
              <c:numCache>
                <c:formatCode>General</c:formatCode>
                <c:ptCount val="6"/>
                <c:pt idx="0">
                  <c:v>46712.246100000004</c:v>
                </c:pt>
                <c:pt idx="1">
                  <c:v>44915.632799999999</c:v>
                </c:pt>
                <c:pt idx="2">
                  <c:v>136403.1563</c:v>
                </c:pt>
                <c:pt idx="3">
                  <c:v>131305.71880000003</c:v>
                </c:pt>
                <c:pt idx="4">
                  <c:v>60603.925799999997</c:v>
                </c:pt>
                <c:pt idx="5">
                  <c:v>58282.246100000004</c:v>
                </c:pt>
              </c:numCache>
            </c:numRef>
          </c:val>
        </c:ser>
        <c:ser>
          <c:idx val="1"/>
          <c:order val="1"/>
          <c:spPr>
            <a:ln w="28575">
              <a:noFill/>
            </a:ln>
          </c:spPr>
          <c:marker>
            <c:symbol val="none"/>
          </c:marker>
          <c:cat>
            <c:multiLvlStrRef>
              <c:f>EUS_PM!$B$4:$C$9</c:f>
              <c:multiLvlStrCache>
                <c:ptCount val="6"/>
                <c:lvl>
                  <c:pt idx="0">
                    <c:v>36 km</c:v>
                  </c:pt>
                  <c:pt idx="1">
                    <c:v>12 km</c:v>
                  </c:pt>
                  <c:pt idx="2">
                    <c:v>36 km</c:v>
                  </c:pt>
                  <c:pt idx="3">
                    <c:v>12 km</c:v>
                  </c:pt>
                  <c:pt idx="4">
                    <c:v>36 km</c:v>
                  </c:pt>
                  <c:pt idx="5">
                    <c:v>12 km</c:v>
                  </c:pt>
                </c:lvl>
                <c:lvl>
                  <c:pt idx="0">
                    <c:v>Krewski et al., 2009</c:v>
                  </c:pt>
                  <c:pt idx="2">
                    <c:v>Laden et al., 2006</c:v>
                  </c:pt>
                  <c:pt idx="4">
                    <c:v>Pope et al., 2002</c:v>
                  </c:pt>
                </c:lvl>
              </c:multiLvlStrCache>
            </c:multiLvlStrRef>
          </c:cat>
          <c:val>
            <c:numRef>
              <c:f>EUS_PM!$E$4:$E$9</c:f>
              <c:numCache>
                <c:formatCode>General</c:formatCode>
                <c:ptCount val="6"/>
                <c:pt idx="0">
                  <c:v>24039.252</c:v>
                </c:pt>
                <c:pt idx="1">
                  <c:v>23108.574199999999</c:v>
                </c:pt>
                <c:pt idx="2">
                  <c:v>40830.863300000005</c:v>
                </c:pt>
                <c:pt idx="3">
                  <c:v>39261.281299999995</c:v>
                </c:pt>
                <c:pt idx="4">
                  <c:v>9802.7440999999999</c:v>
                </c:pt>
                <c:pt idx="5">
                  <c:v>9421.6895000000004</c:v>
                </c:pt>
              </c:numCache>
            </c:numRef>
          </c:val>
        </c:ser>
        <c:ser>
          <c:idx val="2"/>
          <c:order val="2"/>
          <c:spPr>
            <a:ln w="28575">
              <a:noFill/>
            </a:ln>
          </c:spPr>
          <c:marker>
            <c:symbol val="dash"/>
            <c:size val="14"/>
            <c:spPr>
              <a:solidFill>
                <a:srgbClr val="C00000"/>
              </a:solidFill>
              <a:ln>
                <a:solidFill>
                  <a:srgbClr val="FF0000"/>
                </a:solidFill>
              </a:ln>
            </c:spPr>
          </c:marker>
          <c:dPt>
            <c:idx val="1"/>
            <c:marker>
              <c:spPr>
                <a:solidFill>
                  <a:srgbClr val="002060"/>
                </a:solidFill>
                <a:ln>
                  <a:solidFill>
                    <a:srgbClr val="002060"/>
                  </a:solidFill>
                </a:ln>
              </c:spPr>
            </c:marker>
          </c:dPt>
          <c:dPt>
            <c:idx val="3"/>
            <c:marker>
              <c:symbol val="dash"/>
              <c:size val="15"/>
              <c:spPr>
                <a:solidFill>
                  <a:srgbClr val="002060"/>
                </a:solidFill>
                <a:ln>
                  <a:solidFill>
                    <a:srgbClr val="002060"/>
                  </a:solidFill>
                </a:ln>
              </c:spPr>
            </c:marker>
          </c:dPt>
          <c:dPt>
            <c:idx val="5"/>
            <c:marker>
              <c:spPr>
                <a:solidFill>
                  <a:srgbClr val="002060"/>
                </a:solidFill>
                <a:ln>
                  <a:solidFill>
                    <a:srgbClr val="002060"/>
                  </a:solidFill>
                </a:ln>
              </c:spPr>
            </c:marker>
          </c:dPt>
          <c:cat>
            <c:multiLvlStrRef>
              <c:f>EUS_PM!$B$4:$C$9</c:f>
              <c:multiLvlStrCache>
                <c:ptCount val="6"/>
                <c:lvl>
                  <c:pt idx="0">
                    <c:v>36 km</c:v>
                  </c:pt>
                  <c:pt idx="1">
                    <c:v>12 km</c:v>
                  </c:pt>
                  <c:pt idx="2">
                    <c:v>36 km</c:v>
                  </c:pt>
                  <c:pt idx="3">
                    <c:v>12 km</c:v>
                  </c:pt>
                  <c:pt idx="4">
                    <c:v>36 km</c:v>
                  </c:pt>
                  <c:pt idx="5">
                    <c:v>12 km</c:v>
                  </c:pt>
                </c:lvl>
                <c:lvl>
                  <c:pt idx="0">
                    <c:v>Krewski et al., 2009</c:v>
                  </c:pt>
                  <c:pt idx="2">
                    <c:v>Laden et al., 2006</c:v>
                  </c:pt>
                  <c:pt idx="4">
                    <c:v>Pope et al., 2002</c:v>
                  </c:pt>
                </c:lvl>
              </c:multiLvlStrCache>
            </c:multiLvlStrRef>
          </c:cat>
          <c:val>
            <c:numRef>
              <c:f>EUS_PM!$F$4:$F$9</c:f>
              <c:numCache>
                <c:formatCode>General</c:formatCode>
                <c:ptCount val="6"/>
                <c:pt idx="0">
                  <c:v>35418.665199999996</c:v>
                </c:pt>
                <c:pt idx="1">
                  <c:v>34051.891899999995</c:v>
                </c:pt>
                <c:pt idx="2">
                  <c:v>89397.522299999982</c:v>
                </c:pt>
                <c:pt idx="3">
                  <c:v>86009.276000000013</c:v>
                </c:pt>
                <c:pt idx="4">
                  <c:v>35418.665199999996</c:v>
                </c:pt>
                <c:pt idx="5">
                  <c:v>34051.891899999995</c:v>
                </c:pt>
              </c:numCache>
            </c:numRef>
          </c:val>
        </c:ser>
        <c:hiLowLines>
          <c:spPr>
            <a:ln w="88900">
              <a:solidFill>
                <a:srgbClr val="8064A2">
                  <a:lumMod val="75000"/>
                  <a:alpha val="52000"/>
                </a:srgbClr>
              </a:solidFill>
            </a:ln>
          </c:spPr>
        </c:hiLowLines>
        <c:axId val="86505728"/>
        <c:axId val="86638592"/>
      </c:stockChart>
      <c:catAx>
        <c:axId val="86505728"/>
        <c:scaling>
          <c:orientation val="minMax"/>
        </c:scaling>
        <c:axPos val="b"/>
        <c:tickLblPos val="nextTo"/>
        <c:txPr>
          <a:bodyPr/>
          <a:lstStyle/>
          <a:p>
            <a:pPr>
              <a:defRPr sz="1400" b="1"/>
            </a:pPr>
            <a:endParaRPr lang="en-US"/>
          </a:p>
        </c:txPr>
        <c:crossAx val="86638592"/>
        <c:crosses val="autoZero"/>
        <c:auto val="1"/>
        <c:lblAlgn val="ctr"/>
        <c:lblOffset val="100"/>
      </c:catAx>
      <c:valAx>
        <c:axId val="86638592"/>
        <c:scaling>
          <c:orientation val="minMax"/>
          <c:max val="140000"/>
        </c:scaling>
        <c:axPos val="l"/>
        <c:majorGridlines/>
        <c:numFmt formatCode="General" sourceLinked="1"/>
        <c:tickLblPos val="nextTo"/>
        <c:crossAx val="86505728"/>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E29699-07F7-416B-A954-B75FEC4A2B48}" type="datetimeFigureOut">
              <a:rPr lang="en-US" smtClean="0"/>
              <a:t>10/15/2012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49C815-9CD0-4F47-B2F2-E0C1D17FBD2F}"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3429D4-24A9-436F-A1CF-1B2778BF3FFA}" type="datetimeFigureOut">
              <a:rPr lang="en-US" smtClean="0"/>
              <a:pPr/>
              <a:t>10/14/2012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2ECE38-430D-49E5-81BC-D854CF62A8B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Fine scale modeling is necessary to capture</a:t>
            </a:r>
            <a:r>
              <a:rPr lang="en-US" baseline="0" dirty="0" smtClean="0"/>
              <a:t> max and min, to study chemistry, and to evaluate concentrations at a point</a:t>
            </a:r>
          </a:p>
          <a:p>
            <a:endParaRPr lang="en-US" dirty="0" smtClean="0"/>
          </a:p>
          <a:p>
            <a:r>
              <a:rPr lang="en-US" dirty="0" smtClean="0"/>
              <a:t>Uncertainty</a:t>
            </a:r>
            <a:r>
              <a:rPr lang="en-US" baseline="0" dirty="0" smtClean="0"/>
              <a:t> analyses also an important part of climate science</a:t>
            </a:r>
            <a:endParaRPr lang="en-US" dirty="0"/>
          </a:p>
        </p:txBody>
      </p:sp>
      <p:sp>
        <p:nvSpPr>
          <p:cNvPr id="4" name="Slide Number Placeholder 3"/>
          <p:cNvSpPr>
            <a:spLocks noGrp="1"/>
          </p:cNvSpPr>
          <p:nvPr>
            <p:ph type="sldNum" sz="quarter" idx="10"/>
          </p:nvPr>
        </p:nvSpPr>
        <p:spPr/>
        <p:txBody>
          <a:bodyPr/>
          <a:lstStyle/>
          <a:p>
            <a:fld id="{D92ECE38-430D-49E5-81BC-D854CF62A8B5}"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Fine scale modeling is necessary to capture</a:t>
            </a:r>
            <a:r>
              <a:rPr lang="en-US" baseline="0" dirty="0" smtClean="0"/>
              <a:t> max and min, to study chemistry, and to evaluate concentrations at a point</a:t>
            </a:r>
          </a:p>
          <a:p>
            <a:endParaRPr lang="en-US" dirty="0" smtClean="0"/>
          </a:p>
          <a:p>
            <a:r>
              <a:rPr lang="en-US" dirty="0" smtClean="0"/>
              <a:t>Uncertainty</a:t>
            </a:r>
            <a:r>
              <a:rPr lang="en-US" baseline="0" dirty="0" smtClean="0"/>
              <a:t> analyses also an important part of climate science</a:t>
            </a:r>
            <a:endParaRPr lang="en-US" dirty="0"/>
          </a:p>
        </p:txBody>
      </p:sp>
      <p:sp>
        <p:nvSpPr>
          <p:cNvPr id="4" name="Slide Number Placeholder 3"/>
          <p:cNvSpPr>
            <a:spLocks noGrp="1"/>
          </p:cNvSpPr>
          <p:nvPr>
            <p:ph type="sldNum" sz="quarter" idx="10"/>
          </p:nvPr>
        </p:nvSpPr>
        <p:spPr/>
        <p:txBody>
          <a:bodyPr/>
          <a:lstStyle/>
          <a:p>
            <a:fld id="{D92ECE38-430D-49E5-81BC-D854CF62A8B5}"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Include </a:t>
            </a:r>
            <a:r>
              <a:rPr lang="en-US" dirty="0" err="1" smtClean="0"/>
              <a:t>acpd</a:t>
            </a:r>
            <a:r>
              <a:rPr lang="en-US" dirty="0" smtClean="0"/>
              <a:t> reference</a:t>
            </a:r>
            <a:endParaRPr lang="en-US" dirty="0"/>
          </a:p>
        </p:txBody>
      </p:sp>
      <p:sp>
        <p:nvSpPr>
          <p:cNvPr id="4" name="Slide Number Placeholder 3"/>
          <p:cNvSpPr>
            <a:spLocks noGrp="1"/>
          </p:cNvSpPr>
          <p:nvPr>
            <p:ph type="sldNum" sz="quarter" idx="10"/>
          </p:nvPr>
        </p:nvSpPr>
        <p:spPr/>
        <p:txBody>
          <a:bodyPr/>
          <a:lstStyle/>
          <a:p>
            <a:fld id="{D92ECE38-430D-49E5-81BC-D854CF62A8B5}"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Minimize</a:t>
            </a:r>
            <a:r>
              <a:rPr lang="en-US" baseline="0" dirty="0" smtClean="0"/>
              <a:t> details, add methods Part II: how we improved  (Start w concept)</a:t>
            </a:r>
            <a:endParaRPr lang="en-US" dirty="0"/>
          </a:p>
        </p:txBody>
      </p:sp>
      <p:sp>
        <p:nvSpPr>
          <p:cNvPr id="4" name="Slide Number Placeholder 3"/>
          <p:cNvSpPr>
            <a:spLocks noGrp="1"/>
          </p:cNvSpPr>
          <p:nvPr>
            <p:ph type="sldNum" sz="quarter" idx="10"/>
          </p:nvPr>
        </p:nvSpPr>
        <p:spPr/>
        <p:txBody>
          <a:bodyPr/>
          <a:lstStyle/>
          <a:p>
            <a:fld id="{D92ECE38-430D-49E5-81BC-D854CF62A8B5}"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2ECE38-430D-49E5-81BC-D854CF62A8B5}"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Main points introduced here</a:t>
            </a:r>
            <a:endParaRPr lang="en-US" dirty="0"/>
          </a:p>
        </p:txBody>
      </p:sp>
      <p:sp>
        <p:nvSpPr>
          <p:cNvPr id="4" name="Slide Number Placeholder 3"/>
          <p:cNvSpPr>
            <a:spLocks noGrp="1"/>
          </p:cNvSpPr>
          <p:nvPr>
            <p:ph type="sldNum" sz="quarter" idx="10"/>
          </p:nvPr>
        </p:nvSpPr>
        <p:spPr/>
        <p:txBody>
          <a:bodyPr/>
          <a:lstStyle/>
          <a:p>
            <a:fld id="{D92ECE38-430D-49E5-81BC-D854CF62A8B5}"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2ECE38-430D-49E5-81BC-D854CF62A8B5}"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4477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D8331E-0AB4-4CC5-AA1C-F63C0609925B}" type="datetimeFigureOut">
              <a:rPr lang="en-US" smtClean="0"/>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D8331E-0AB4-4CC5-AA1C-F63C0609925B}" type="datetimeFigureOut">
              <a:rPr lang="en-US" smtClean="0"/>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D8331E-0AB4-4CC5-AA1C-F63C0609925B}" type="datetimeFigureOut">
              <a:rPr lang="en-US" smtClean="0"/>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D8331E-0AB4-4CC5-AA1C-F63C0609925B}" type="datetimeFigureOut">
              <a:rPr lang="en-US" smtClean="0"/>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3648"/>
            <a:ext cx="9144000" cy="748862"/>
          </a:xfrm>
          <a:prstGeom prst="rect">
            <a:avLst/>
          </a:prstGeom>
        </p:spPr>
        <p:txBody>
          <a:bodyPr/>
          <a:lstStyle>
            <a:lvl1pP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990600" y="1905000"/>
            <a:ext cx="6400800" cy="1752600"/>
          </a:xfrm>
          <a:prstGeom prst="rect">
            <a:avLst/>
          </a:prstGeom>
        </p:spPr>
        <p:txBody>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Text Placeholder 3"/>
          <p:cNvSpPr>
            <a:spLocks noGrp="1"/>
          </p:cNvSpPr>
          <p:nvPr>
            <p:ph type="body" sz="half" idx="2"/>
          </p:nvPr>
        </p:nvSpPr>
        <p:spPr>
          <a:xfrm>
            <a:off x="2514600" y="3962400"/>
            <a:ext cx="1828800" cy="2286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 xmlns:p14="http://schemas.microsoft.com/office/powerpoint/2010/main" val="196312340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D8331E-0AB4-4CC5-AA1C-F63C0609925B}" type="datetimeFigureOut">
              <a:rPr lang="en-US" smtClean="0"/>
              <a:t>10/14/2012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8D5D38-F673-4EC0-B2EC-924E44DF5157}" type="datetime1">
              <a:rPr lang="en-US" smtClean="0">
                <a:solidFill>
                  <a:srgbClr val="002D62">
                    <a:tint val="75000"/>
                  </a:srgbClr>
                </a:solidFill>
              </a:rPr>
              <a:t>10/14/2012</a:t>
            </a:fld>
            <a:endParaRPr lang="en-US">
              <a:solidFill>
                <a:srgbClr val="002D62">
                  <a:tint val="75000"/>
                </a:srgbClr>
              </a:solidFill>
            </a:endParaRPr>
          </a:p>
        </p:txBody>
      </p:sp>
      <p:sp>
        <p:nvSpPr>
          <p:cNvPr id="5" name="Footer Placeholder 4"/>
          <p:cNvSpPr>
            <a:spLocks noGrp="1"/>
          </p:cNvSpPr>
          <p:nvPr>
            <p:ph type="ftr" sz="quarter" idx="11"/>
          </p:nvPr>
        </p:nvSpPr>
        <p:spPr/>
        <p:txBody>
          <a:bodyPr/>
          <a:lstStyle/>
          <a:p>
            <a:endParaRPr lang="en-US">
              <a:solidFill>
                <a:srgbClr val="002D62">
                  <a:tint val="75000"/>
                </a:srgbClr>
              </a:solidFill>
            </a:endParaRPr>
          </a:p>
        </p:txBody>
      </p:sp>
      <p:sp>
        <p:nvSpPr>
          <p:cNvPr id="6" name="Slide Number Placeholder 5"/>
          <p:cNvSpPr>
            <a:spLocks noGrp="1"/>
          </p:cNvSpPr>
          <p:nvPr>
            <p:ph type="sldNum" sz="quarter" idx="12"/>
          </p:nvPr>
        </p:nvSpPr>
        <p:spPr/>
        <p:txBody>
          <a:bodyPr/>
          <a:lstStyle/>
          <a:p>
            <a:fld id="{8F41DC0A-8F1E-44E2-BC55-E47B079C860E}" type="slidenum">
              <a:rPr lang="en-US" smtClean="0">
                <a:solidFill>
                  <a:srgbClr val="002D62">
                    <a:tint val="75000"/>
                  </a:srgbClr>
                </a:solidFill>
              </a:rPr>
              <a:pPr/>
              <a:t>‹#›</a:t>
            </a:fld>
            <a:endParaRPr lang="en-US">
              <a:solidFill>
                <a:srgbClr val="002D62">
                  <a:tint val="75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D8331E-0AB4-4CC5-AA1C-F63C0609925B}" type="datetimeFigureOut">
              <a:rPr lang="en-US" smtClean="0"/>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D8331E-0AB4-4CC5-AA1C-F63C0609925B}" type="datetimeFigureOut">
              <a:rPr lang="en-US" smtClean="0"/>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D8331E-0AB4-4CC5-AA1C-F63C0609925B}" type="datetimeFigureOut">
              <a:rPr lang="en-US" smtClean="0"/>
              <a:t>10/15/2012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6D8331E-0AB4-4CC5-AA1C-F63C0609925B}" type="datetimeFigureOut">
              <a:rPr lang="en-US" smtClean="0"/>
              <a:t>10/14/2012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D8331E-0AB4-4CC5-AA1C-F63C0609925B}" type="datetimeFigureOut">
              <a:rPr lang="en-US" smtClean="0"/>
              <a:t>10/15/2012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D8331E-0AB4-4CC5-AA1C-F63C0609925B}" type="datetimeFigureOut">
              <a:rPr lang="en-US" smtClean="0"/>
              <a:t>10/15/2012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D8331E-0AB4-4CC5-AA1C-F63C0609925B}" type="datetimeFigureOut">
              <a:rPr lang="en-US" smtClean="0"/>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D8331E-0AB4-4CC5-AA1C-F63C0609925B}" type="datetimeFigureOut">
              <a:rPr lang="en-US" smtClean="0"/>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D8331E-0AB4-4CC5-AA1C-F63C0609925B}" type="datetimeFigureOut">
              <a:rPr lang="en-US" smtClean="0"/>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D8331E-0AB4-4CC5-AA1C-F63C0609925B}" type="datetimeFigureOut">
              <a:rPr lang="en-US" smtClean="0"/>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D8331E-0AB4-4CC5-AA1C-F63C0609925B}" type="datetimeFigureOut">
              <a:rPr lang="en-US" smtClean="0"/>
              <a:t>10/14/2012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8D5D38-F673-4EC0-B2EC-924E44DF5157}" type="datetime1">
              <a:rPr lang="en-US" smtClean="0">
                <a:solidFill>
                  <a:srgbClr val="002D62">
                    <a:tint val="75000"/>
                  </a:srgbClr>
                </a:solidFill>
              </a:rPr>
              <a:t>10/14/2012</a:t>
            </a:fld>
            <a:endParaRPr lang="en-US">
              <a:solidFill>
                <a:srgbClr val="002D62">
                  <a:tint val="75000"/>
                </a:srgbClr>
              </a:solidFill>
            </a:endParaRPr>
          </a:p>
        </p:txBody>
      </p:sp>
      <p:sp>
        <p:nvSpPr>
          <p:cNvPr id="5" name="Footer Placeholder 4"/>
          <p:cNvSpPr>
            <a:spLocks noGrp="1"/>
          </p:cNvSpPr>
          <p:nvPr>
            <p:ph type="ftr" sz="quarter" idx="11"/>
          </p:nvPr>
        </p:nvSpPr>
        <p:spPr/>
        <p:txBody>
          <a:bodyPr/>
          <a:lstStyle/>
          <a:p>
            <a:endParaRPr lang="en-US">
              <a:solidFill>
                <a:srgbClr val="002D62">
                  <a:tint val="75000"/>
                </a:srgbClr>
              </a:solidFill>
            </a:endParaRPr>
          </a:p>
        </p:txBody>
      </p:sp>
      <p:sp>
        <p:nvSpPr>
          <p:cNvPr id="6" name="Slide Number Placeholder 5"/>
          <p:cNvSpPr>
            <a:spLocks noGrp="1"/>
          </p:cNvSpPr>
          <p:nvPr>
            <p:ph type="sldNum" sz="quarter" idx="12"/>
          </p:nvPr>
        </p:nvSpPr>
        <p:spPr/>
        <p:txBody>
          <a:bodyPr/>
          <a:lstStyle/>
          <a:p>
            <a:fld id="{8F41DC0A-8F1E-44E2-BC55-E47B079C860E}" type="slidenum">
              <a:rPr lang="en-US" smtClean="0">
                <a:solidFill>
                  <a:srgbClr val="002D62">
                    <a:tint val="75000"/>
                  </a:srgbClr>
                </a:solidFill>
              </a:rPr>
              <a:pPr/>
              <a:t>‹#›</a:t>
            </a:fld>
            <a:endParaRPr lang="en-US">
              <a:solidFill>
                <a:srgbClr val="002D62">
                  <a:tint val="75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D8331E-0AB4-4CC5-AA1C-F63C0609925B}" type="datetimeFigureOut">
              <a:rPr lang="en-US" smtClean="0"/>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D8331E-0AB4-4CC5-AA1C-F63C0609925B}" type="datetimeFigureOut">
              <a:rPr lang="en-US" smtClean="0"/>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D8331E-0AB4-4CC5-AA1C-F63C0609925B}" type="datetimeFigureOut">
              <a:rPr lang="en-US" smtClean="0"/>
              <a:t>10/15/2012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D8331E-0AB4-4CC5-AA1C-F63C0609925B}" type="datetimeFigureOut">
              <a:rPr lang="en-US" smtClean="0"/>
              <a:t>10/15/2012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D8331E-0AB4-4CC5-AA1C-F63C0609925B}" type="datetimeFigureOut">
              <a:rPr lang="en-US" smtClean="0"/>
              <a:t>10/15/2012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CF5823-A766-4612-9324-5A714DB21BD8}" type="slidenum">
              <a:rPr lang="en-US" smtClean="0"/>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2.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1"/>
          <p:cNvSpPr txBox="1">
            <a:spLocks/>
          </p:cNvSpPr>
          <p:nvPr/>
        </p:nvSpPr>
        <p:spPr>
          <a:xfrm>
            <a:off x="0" y="304801"/>
            <a:ext cx="91440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latin typeface="Myriad Pro" pitchFamily="34" charset="0"/>
              </a:rPr>
              <a:t>Influence of Model Resolution on Uncertainty Associated with Human Health, Part II</a:t>
            </a:r>
            <a:endParaRPr lang="en-US" sz="4000" dirty="0">
              <a:latin typeface="Myriad Pro" pitchFamily="34" charset="0"/>
            </a:endParaRPr>
          </a:p>
        </p:txBody>
      </p:sp>
      <p:sp>
        <p:nvSpPr>
          <p:cNvPr id="9" name="TextBox 8"/>
          <p:cNvSpPr txBox="1"/>
          <p:nvPr/>
        </p:nvSpPr>
        <p:spPr>
          <a:xfrm>
            <a:off x="0" y="6408107"/>
            <a:ext cx="9144000" cy="307777"/>
          </a:xfrm>
          <a:prstGeom prst="rect">
            <a:avLst/>
          </a:prstGeom>
          <a:noFill/>
        </p:spPr>
        <p:txBody>
          <a:bodyPr wrap="square" rtlCol="0">
            <a:spAutoFit/>
          </a:bodyPr>
          <a:lstStyle/>
          <a:p>
            <a:pPr algn="ctr"/>
            <a:r>
              <a:rPr lang="en-US" sz="1400" dirty="0" smtClean="0">
                <a:solidFill>
                  <a:schemeClr val="tx2"/>
                </a:solidFill>
              </a:rPr>
              <a:t>http://</a:t>
            </a:r>
            <a:r>
              <a:rPr lang="en-US" sz="1400" dirty="0" smtClean="0">
                <a:solidFill>
                  <a:schemeClr val="tx2"/>
                </a:solidFill>
                <a:latin typeface="Verdana" pitchFamily="34" charset="0"/>
                <a:ea typeface="Verdana" pitchFamily="34" charset="0"/>
                <a:cs typeface="Verdana" pitchFamily="34" charset="0"/>
              </a:rPr>
              <a:t>globalchange.mit.edu</a:t>
            </a:r>
            <a:r>
              <a:rPr lang="en-US" sz="1400" dirty="0" smtClean="0">
                <a:solidFill>
                  <a:schemeClr val="tx2"/>
                </a:solidFill>
              </a:rPr>
              <a:t>/ </a:t>
            </a:r>
            <a:endParaRPr lang="en-US" sz="1400" dirty="0">
              <a:solidFill>
                <a:schemeClr val="tx2"/>
              </a:solidFill>
            </a:endParaRPr>
          </a:p>
        </p:txBody>
      </p:sp>
      <p:sp>
        <p:nvSpPr>
          <p:cNvPr id="13" name="TextBox 12"/>
          <p:cNvSpPr txBox="1"/>
          <p:nvPr/>
        </p:nvSpPr>
        <p:spPr>
          <a:xfrm>
            <a:off x="228600" y="2743200"/>
            <a:ext cx="8627952" cy="400110"/>
          </a:xfrm>
          <a:prstGeom prst="rect">
            <a:avLst/>
          </a:prstGeom>
          <a:noFill/>
        </p:spPr>
        <p:txBody>
          <a:bodyPr wrap="square" rtlCol="0">
            <a:spAutoFit/>
          </a:bodyPr>
          <a:lstStyle/>
          <a:p>
            <a:pPr algn="ctr"/>
            <a:r>
              <a:rPr lang="en-US" sz="2000" dirty="0" smtClean="0">
                <a:solidFill>
                  <a:schemeClr val="tx2"/>
                </a:solidFill>
                <a:latin typeface="Verdana" pitchFamily="34" charset="0"/>
                <a:ea typeface="Verdana" pitchFamily="34" charset="0"/>
                <a:cs typeface="Verdana" pitchFamily="34" charset="0"/>
              </a:rPr>
              <a:t>Tammy M. Thompson, Noelle E. Selin</a:t>
            </a:r>
            <a:endParaRPr lang="en-US" sz="2000" dirty="0" smtClean="0">
              <a:solidFill>
                <a:schemeClr val="tx2"/>
              </a:solidFill>
              <a:latin typeface="Verdana" pitchFamily="34" charset="0"/>
              <a:ea typeface="Verdana" pitchFamily="34" charset="0"/>
              <a:cs typeface="Verdana" pitchFamily="34" charset="0"/>
            </a:endParaRPr>
          </a:p>
        </p:txBody>
      </p:sp>
      <p:sp>
        <p:nvSpPr>
          <p:cNvPr id="14" name="Rectangle 13"/>
          <p:cNvSpPr/>
          <p:nvPr/>
        </p:nvSpPr>
        <p:spPr>
          <a:xfrm>
            <a:off x="281672" y="6248400"/>
            <a:ext cx="8627952" cy="152400"/>
          </a:xfrm>
          <a:prstGeom prst="rect">
            <a:avLst/>
          </a:prstGeom>
          <a:gradFill flip="none" rotWithShape="1">
            <a:gsLst>
              <a:gs pos="90000">
                <a:srgbClr val="7AAADB"/>
              </a:gs>
              <a:gs pos="417">
                <a:schemeClr val="bg1"/>
              </a:gs>
              <a:gs pos="10000">
                <a:srgbClr val="7AAADB"/>
              </a:gs>
              <a:gs pos="25000">
                <a:srgbClr val="002D62"/>
              </a:gs>
              <a:gs pos="75000">
                <a:srgbClr val="002D62"/>
              </a:gs>
              <a:gs pos="40000">
                <a:srgbClr val="006325"/>
              </a:gs>
              <a:gs pos="60000">
                <a:srgbClr val="006325"/>
              </a:gs>
              <a:gs pos="50000">
                <a:srgbClr val="A1D3AB"/>
              </a:gs>
              <a:gs pos="100000">
                <a:schemeClr val="bg1"/>
              </a:gs>
              <a:gs pos="100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5" name="Picture 2"/>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b="28605"/>
          <a:stretch/>
        </p:blipFill>
        <p:spPr bwMode="auto">
          <a:xfrm>
            <a:off x="3176588" y="3657600"/>
            <a:ext cx="2790825" cy="257735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013778725"/>
      </p:ext>
    </p:extLst>
  </p:cSld>
  <p:clrMap bg1="lt1" tx1="dk1" bg2="lt2" tx2="dk2" accent1="accent1" accent2="accent2" accent3="accent3" accent4="accent4" accent5="accent5" accent6="accent6" hlink="hlink" folHlink="folHlink"/>
  <p:sldLayoutIdLst>
    <p:sldLayoutId id="2147483651" r:id="rId1"/>
    <p:sldLayoutId id="2147483679"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D8331E-0AB4-4CC5-AA1C-F63C0609925B}" type="datetimeFigureOut">
              <a:rPr lang="en-US" smtClean="0"/>
              <a:t>10/14/2012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CF5823-A766-4612-9324-5A714DB21BD8}" type="slidenum">
              <a:rPr lang="en-US" smtClean="0"/>
              <a:t>‹#›</a:t>
            </a:fld>
            <a:endParaRPr lang="en-US"/>
          </a:p>
        </p:txBody>
      </p:sp>
      <p:pic>
        <p:nvPicPr>
          <p:cNvPr id="7" name="Picture 6" descr="New%20Logo%20Final.jpg"/>
          <p:cNvPicPr>
            <a:picLocks noChangeAspect="1"/>
          </p:cNvPicPr>
          <p:nvPr userDrawn="1"/>
        </p:nvPicPr>
        <p:blipFill>
          <a:blip r:embed="rId14" cstate="print"/>
          <a:stretch>
            <a:fillRect/>
          </a:stretch>
        </p:blipFill>
        <p:spPr>
          <a:xfrm>
            <a:off x="152400" y="5996243"/>
            <a:ext cx="762000" cy="703110"/>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D8331E-0AB4-4CC5-AA1C-F63C0609925B}" type="datetimeFigureOut">
              <a:rPr lang="en-US" smtClean="0"/>
              <a:t>10/14/2012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CF5823-A766-4612-9324-5A714DB21BD8}" type="slidenum">
              <a:rPr lang="en-US" smtClean="0"/>
              <a:t>‹#›</a:t>
            </a:fld>
            <a:endParaRPr lang="en-US"/>
          </a:p>
        </p:txBody>
      </p:sp>
      <p:pic>
        <p:nvPicPr>
          <p:cNvPr id="7" name="Picture 6" descr="New%20Logo%20Final.jpg"/>
          <p:cNvPicPr>
            <a:picLocks noChangeAspect="1"/>
          </p:cNvPicPr>
          <p:nvPr userDrawn="1"/>
        </p:nvPicPr>
        <p:blipFill>
          <a:blip r:embed="rId13" cstate="print"/>
          <a:stretch>
            <a:fillRect/>
          </a:stretch>
        </p:blipFill>
        <p:spPr>
          <a:xfrm>
            <a:off x="152400" y="5996243"/>
            <a:ext cx="762000" cy="703110"/>
          </a:xfrm>
          <a:prstGeom prst="rect">
            <a:avLst/>
          </a:prstGeom>
        </p:spPr>
      </p:pic>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dirty="0">
              <a:solidFill>
                <a:srgbClr val="002D62">
                  <a:tint val="75000"/>
                </a:srgbClr>
              </a:solidFill>
            </a:endParaRPr>
          </a:p>
        </p:txBody>
      </p:sp>
      <p:sp>
        <p:nvSpPr>
          <p:cNvPr id="8" name="Rectangle 7"/>
          <p:cNvSpPr/>
          <p:nvPr/>
        </p:nvSpPr>
        <p:spPr>
          <a:xfrm>
            <a:off x="281672" y="6248400"/>
            <a:ext cx="8627952" cy="152400"/>
          </a:xfrm>
          <a:prstGeom prst="rect">
            <a:avLst/>
          </a:prstGeom>
          <a:gradFill flip="none" rotWithShape="1">
            <a:gsLst>
              <a:gs pos="90000">
                <a:srgbClr val="7AAADB"/>
              </a:gs>
              <a:gs pos="417">
                <a:schemeClr val="bg1"/>
              </a:gs>
              <a:gs pos="10000">
                <a:srgbClr val="7AAADB"/>
              </a:gs>
              <a:gs pos="25000">
                <a:srgbClr val="002D62"/>
              </a:gs>
              <a:gs pos="75000">
                <a:srgbClr val="002D62"/>
              </a:gs>
              <a:gs pos="40000">
                <a:srgbClr val="006325"/>
              </a:gs>
              <a:gs pos="60000">
                <a:srgbClr val="006325"/>
              </a:gs>
              <a:gs pos="50000">
                <a:srgbClr val="A1D3AB"/>
              </a:gs>
              <a:gs pos="100000">
                <a:schemeClr val="bg1"/>
              </a:gs>
              <a:gs pos="100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 xmlns:p14="http://schemas.microsoft.com/office/powerpoint/2010/main" val="905790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5791200"/>
            <a:ext cx="1219200" cy="106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12ATL_PM_YearDiff.png"/>
          <p:cNvPicPr>
            <a:picLocks noChangeAspect="1"/>
          </p:cNvPicPr>
          <p:nvPr/>
        </p:nvPicPr>
        <p:blipFill>
          <a:blip r:embed="rId2" cstate="print"/>
          <a:srcRect l="24074" t="19092" r="13728" b="11282"/>
          <a:stretch>
            <a:fillRect/>
          </a:stretch>
        </p:blipFill>
        <p:spPr>
          <a:xfrm>
            <a:off x="5029200" y="4191000"/>
            <a:ext cx="1986280" cy="2667000"/>
          </a:xfrm>
          <a:prstGeom prst="rect">
            <a:avLst/>
          </a:prstGeom>
        </p:spPr>
      </p:pic>
      <p:sp>
        <p:nvSpPr>
          <p:cNvPr id="2" name="Title 1"/>
          <p:cNvSpPr>
            <a:spLocks noGrp="1"/>
          </p:cNvSpPr>
          <p:nvPr>
            <p:ph type="title"/>
          </p:nvPr>
        </p:nvSpPr>
        <p:spPr>
          <a:xfrm>
            <a:off x="0" y="0"/>
            <a:ext cx="9144000" cy="838200"/>
          </a:xfrm>
        </p:spPr>
        <p:txBody>
          <a:bodyPr/>
          <a:lstStyle/>
          <a:p>
            <a:r>
              <a:rPr lang="en-US" sz="3600" dirty="0" smtClean="0">
                <a:solidFill>
                  <a:schemeClr val="tx2"/>
                </a:solidFill>
              </a:rPr>
              <a:t>Resolution Impacts: Ozone </a:t>
            </a:r>
            <a:r>
              <a:rPr lang="en-US" sz="3600" dirty="0" err="1" smtClean="0">
                <a:solidFill>
                  <a:schemeClr val="tx2"/>
                </a:solidFill>
              </a:rPr>
              <a:t>vs</a:t>
            </a:r>
            <a:r>
              <a:rPr lang="en-US" sz="3600" dirty="0" smtClean="0">
                <a:solidFill>
                  <a:schemeClr val="tx2"/>
                </a:solidFill>
              </a:rPr>
              <a:t> PM</a:t>
            </a:r>
            <a:r>
              <a:rPr lang="en-US" sz="3600" baseline="-25000" dirty="0" smtClean="0">
                <a:solidFill>
                  <a:schemeClr val="tx2"/>
                </a:solidFill>
              </a:rPr>
              <a:t>2.5</a:t>
            </a:r>
            <a:endParaRPr lang="en-US" sz="3600" baseline="-25000" dirty="0">
              <a:solidFill>
                <a:schemeClr val="tx2"/>
              </a:solidFill>
            </a:endParaRPr>
          </a:p>
        </p:txBody>
      </p:sp>
      <p:sp>
        <p:nvSpPr>
          <p:cNvPr id="10" name="Slide Number Placeholder 9"/>
          <p:cNvSpPr>
            <a:spLocks noGrp="1"/>
          </p:cNvSpPr>
          <p:nvPr>
            <p:ph type="sldNum" sz="quarter" idx="12"/>
          </p:nvPr>
        </p:nvSpPr>
        <p:spPr/>
        <p:txBody>
          <a:bodyPr/>
          <a:lstStyle/>
          <a:p>
            <a:fld id="{8F41DC0A-8F1E-44E2-BC55-E47B079C860E}" type="slidenum">
              <a:rPr lang="en-US" smtClean="0">
                <a:solidFill>
                  <a:srgbClr val="002D62">
                    <a:tint val="75000"/>
                  </a:srgbClr>
                </a:solidFill>
              </a:rPr>
              <a:pPr/>
              <a:t>10</a:t>
            </a:fld>
            <a:endParaRPr lang="en-US">
              <a:solidFill>
                <a:srgbClr val="002D62">
                  <a:tint val="75000"/>
                </a:srgbClr>
              </a:solidFill>
            </a:endParaRPr>
          </a:p>
        </p:txBody>
      </p:sp>
      <p:pic>
        <p:nvPicPr>
          <p:cNvPr id="8" name="Picture 7" descr="12ATL_O3_SeasonalDiff.png"/>
          <p:cNvPicPr>
            <a:picLocks noChangeAspect="1"/>
          </p:cNvPicPr>
          <p:nvPr/>
        </p:nvPicPr>
        <p:blipFill>
          <a:blip r:embed="rId3" cstate="print"/>
          <a:srcRect l="24596" r="12762" b="11738"/>
          <a:stretch>
            <a:fillRect/>
          </a:stretch>
        </p:blipFill>
        <p:spPr>
          <a:xfrm>
            <a:off x="5029200" y="762000"/>
            <a:ext cx="1989438" cy="3200400"/>
          </a:xfrm>
          <a:prstGeom prst="rect">
            <a:avLst/>
          </a:prstGeom>
        </p:spPr>
      </p:pic>
      <p:pic>
        <p:nvPicPr>
          <p:cNvPr id="9" name="Picture 8" descr="36ATL_O3_SeasonalDiff.png"/>
          <p:cNvPicPr>
            <a:picLocks noChangeAspect="1"/>
          </p:cNvPicPr>
          <p:nvPr/>
        </p:nvPicPr>
        <p:blipFill>
          <a:blip r:embed="rId4" cstate="print"/>
          <a:srcRect l="24964" r="15032" b="11429"/>
          <a:stretch>
            <a:fillRect/>
          </a:stretch>
        </p:blipFill>
        <p:spPr>
          <a:xfrm>
            <a:off x="7239000" y="762000"/>
            <a:ext cx="1905000" cy="3203864"/>
          </a:xfrm>
          <a:prstGeom prst="rect">
            <a:avLst/>
          </a:prstGeom>
        </p:spPr>
      </p:pic>
      <p:pic>
        <p:nvPicPr>
          <p:cNvPr id="11" name="Picture 10" descr="4ATL_PM_YearDiff.png"/>
          <p:cNvPicPr>
            <a:picLocks noChangeAspect="1"/>
          </p:cNvPicPr>
          <p:nvPr/>
        </p:nvPicPr>
        <p:blipFill>
          <a:blip r:embed="rId5" cstate="print"/>
          <a:srcRect t="18317" r="13513" b="12559"/>
          <a:stretch>
            <a:fillRect/>
          </a:stretch>
        </p:blipFill>
        <p:spPr>
          <a:xfrm>
            <a:off x="1981200" y="4191000"/>
            <a:ext cx="2743200" cy="2667000"/>
          </a:xfrm>
          <a:prstGeom prst="rect">
            <a:avLst/>
          </a:prstGeom>
        </p:spPr>
      </p:pic>
      <p:pic>
        <p:nvPicPr>
          <p:cNvPr id="13" name="Picture 12" descr="36ATL_PM_YearDiff.png"/>
          <p:cNvPicPr>
            <a:picLocks noChangeAspect="1"/>
          </p:cNvPicPr>
          <p:nvPr/>
        </p:nvPicPr>
        <p:blipFill>
          <a:blip r:embed="rId6" cstate="print"/>
          <a:srcRect l="24999" t="19269" r="15034" b="11181"/>
          <a:stretch>
            <a:fillRect/>
          </a:stretch>
        </p:blipFill>
        <p:spPr>
          <a:xfrm>
            <a:off x="7239000" y="4220740"/>
            <a:ext cx="1905000" cy="2637259"/>
          </a:xfrm>
          <a:prstGeom prst="rect">
            <a:avLst/>
          </a:prstGeom>
        </p:spPr>
      </p:pic>
      <p:pic>
        <p:nvPicPr>
          <p:cNvPr id="7" name="Picture 6" descr="4ATL_O3_SeasonalDiff.png"/>
          <p:cNvPicPr>
            <a:picLocks noChangeAspect="1"/>
          </p:cNvPicPr>
          <p:nvPr/>
        </p:nvPicPr>
        <p:blipFill>
          <a:blip r:embed="rId7" cstate="print"/>
          <a:srcRect r="11055" b="13272"/>
          <a:stretch>
            <a:fillRect/>
          </a:stretch>
        </p:blipFill>
        <p:spPr>
          <a:xfrm>
            <a:off x="1998134" y="762000"/>
            <a:ext cx="2844800" cy="3124200"/>
          </a:xfrm>
          <a:prstGeom prst="rect">
            <a:avLst/>
          </a:prstGeom>
        </p:spPr>
      </p:pic>
      <p:sp>
        <p:nvSpPr>
          <p:cNvPr id="14" name="TextBox 13"/>
          <p:cNvSpPr txBox="1"/>
          <p:nvPr/>
        </p:nvSpPr>
        <p:spPr>
          <a:xfrm>
            <a:off x="0" y="1219200"/>
            <a:ext cx="1981200" cy="2677656"/>
          </a:xfrm>
          <a:prstGeom prst="rect">
            <a:avLst/>
          </a:prstGeom>
          <a:noFill/>
        </p:spPr>
        <p:txBody>
          <a:bodyPr wrap="square" rtlCol="0">
            <a:spAutoFit/>
          </a:bodyPr>
          <a:lstStyle/>
          <a:p>
            <a:r>
              <a:rPr lang="en-US" sz="2800" dirty="0" smtClean="0"/>
              <a:t>Change in Seasonal Average, Daily Max 8 Hour Ozone (ppb)</a:t>
            </a:r>
            <a:endParaRPr lang="en-US" sz="2800" dirty="0"/>
          </a:p>
        </p:txBody>
      </p:sp>
      <p:sp>
        <p:nvSpPr>
          <p:cNvPr id="15" name="TextBox 14"/>
          <p:cNvSpPr txBox="1"/>
          <p:nvPr/>
        </p:nvSpPr>
        <p:spPr>
          <a:xfrm>
            <a:off x="0" y="4267200"/>
            <a:ext cx="1981200" cy="2246769"/>
          </a:xfrm>
          <a:prstGeom prst="rect">
            <a:avLst/>
          </a:prstGeom>
          <a:noFill/>
        </p:spPr>
        <p:txBody>
          <a:bodyPr wrap="square" rtlCol="0">
            <a:spAutoFit/>
          </a:bodyPr>
          <a:lstStyle/>
          <a:p>
            <a:r>
              <a:rPr lang="en-US" sz="2800" dirty="0" smtClean="0"/>
              <a:t>Change in Annual Average PM</a:t>
            </a:r>
            <a:r>
              <a:rPr lang="en-US" sz="2800" baseline="-25000" dirty="0" smtClean="0"/>
              <a:t>2.5</a:t>
            </a:r>
            <a:r>
              <a:rPr lang="en-US" sz="2800" dirty="0" smtClean="0"/>
              <a:t> (</a:t>
            </a:r>
            <a:r>
              <a:rPr lang="en-US" sz="2800" dirty="0" err="1" smtClean="0"/>
              <a:t>ug</a:t>
            </a:r>
            <a:r>
              <a:rPr lang="en-US" sz="2800" dirty="0" smtClean="0"/>
              <a:t>/m</a:t>
            </a:r>
            <a:r>
              <a:rPr lang="en-US" sz="2800" baseline="30000" dirty="0" smtClean="0"/>
              <a:t>3</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791200"/>
            <a:ext cx="1219200" cy="106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381000" y="0"/>
            <a:ext cx="8229600" cy="1143000"/>
          </a:xfrm>
        </p:spPr>
        <p:txBody>
          <a:bodyPr/>
          <a:lstStyle/>
          <a:p>
            <a:r>
              <a:rPr lang="en-US" dirty="0" smtClean="0"/>
              <a:t>Urban </a:t>
            </a:r>
            <a:r>
              <a:rPr lang="en-US" dirty="0" err="1" smtClean="0"/>
              <a:t>vs</a:t>
            </a:r>
            <a:r>
              <a:rPr lang="en-US" dirty="0" smtClean="0"/>
              <a:t> Rural</a:t>
            </a:r>
            <a:endParaRPr lang="en-US" dirty="0"/>
          </a:p>
        </p:txBody>
      </p:sp>
      <p:sp>
        <p:nvSpPr>
          <p:cNvPr id="2" name="Slide Number Placeholder 1"/>
          <p:cNvSpPr>
            <a:spLocks noGrp="1"/>
          </p:cNvSpPr>
          <p:nvPr>
            <p:ph type="sldNum" sz="quarter" idx="12"/>
          </p:nvPr>
        </p:nvSpPr>
        <p:spPr/>
        <p:txBody>
          <a:bodyPr/>
          <a:lstStyle/>
          <a:p>
            <a:fld id="{89CF5823-A766-4612-9324-5A714DB21BD8}" type="slidenum">
              <a:rPr lang="en-US" smtClean="0"/>
              <a:t>11</a:t>
            </a:fld>
            <a:endParaRPr lang="en-US"/>
          </a:p>
        </p:txBody>
      </p:sp>
      <p:graphicFrame>
        <p:nvGraphicFramePr>
          <p:cNvPr id="4" name="Chart 3"/>
          <p:cNvGraphicFramePr>
            <a:graphicFrameLocks noGrp="1"/>
          </p:cNvGraphicFramePr>
          <p:nvPr/>
        </p:nvGraphicFramePr>
        <p:xfrm>
          <a:off x="0" y="838200"/>
          <a:ext cx="4572000" cy="6019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noGrp="1"/>
          </p:cNvGraphicFramePr>
          <p:nvPr/>
        </p:nvGraphicFramePr>
        <p:xfrm>
          <a:off x="4343400" y="838200"/>
          <a:ext cx="4800600" cy="6019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448800" cy="914400"/>
          </a:xfrm>
        </p:spPr>
        <p:txBody>
          <a:bodyPr/>
          <a:lstStyle/>
          <a:p>
            <a:r>
              <a:rPr lang="en-US" dirty="0" smtClean="0">
                <a:solidFill>
                  <a:schemeClr val="tx2"/>
                </a:solidFill>
              </a:rPr>
              <a:t>Health Function </a:t>
            </a:r>
            <a:r>
              <a:rPr lang="en-US" dirty="0" err="1" smtClean="0">
                <a:solidFill>
                  <a:schemeClr val="tx2"/>
                </a:solidFill>
              </a:rPr>
              <a:t>vs</a:t>
            </a:r>
            <a:r>
              <a:rPr lang="en-US" dirty="0" smtClean="0">
                <a:solidFill>
                  <a:schemeClr val="tx2"/>
                </a:solidFill>
              </a:rPr>
              <a:t> Model Resolution</a:t>
            </a:r>
            <a:endParaRPr lang="en-US" dirty="0">
              <a:solidFill>
                <a:schemeClr val="tx2"/>
              </a:solidFill>
            </a:endParaRPr>
          </a:p>
        </p:txBody>
      </p:sp>
      <p:sp>
        <p:nvSpPr>
          <p:cNvPr id="3" name="Content Placeholder 2"/>
          <p:cNvSpPr>
            <a:spLocks noGrp="1"/>
          </p:cNvSpPr>
          <p:nvPr>
            <p:ph idx="1"/>
          </p:nvPr>
        </p:nvSpPr>
        <p:spPr>
          <a:xfrm>
            <a:off x="152400" y="1066800"/>
            <a:ext cx="8763000" cy="5059363"/>
          </a:xfrm>
        </p:spPr>
        <p:txBody>
          <a:bodyPr/>
          <a:lstStyle/>
          <a:p>
            <a:pPr>
              <a:buNone/>
            </a:pPr>
            <a:r>
              <a:rPr lang="en-US" sz="2800" dirty="0" smtClean="0"/>
              <a:t>  Ozone season avoided mortalities in Atlanta</a:t>
            </a:r>
          </a:p>
          <a:p>
            <a:pPr lvl="1"/>
            <a:r>
              <a:rPr lang="en-US" sz="2000" dirty="0" smtClean="0"/>
              <a:t>Single resolution, multiple health response functions (left)</a:t>
            </a:r>
          </a:p>
          <a:p>
            <a:pPr lvl="1"/>
            <a:r>
              <a:rPr lang="en-US" sz="2000" dirty="0" smtClean="0"/>
              <a:t>Single health response, multiple resolutions (right)</a:t>
            </a:r>
            <a:endParaRPr lang="en-US" sz="2000" dirty="0"/>
          </a:p>
        </p:txBody>
      </p:sp>
      <p:sp>
        <p:nvSpPr>
          <p:cNvPr id="7" name="Slide Number Placeholder 6"/>
          <p:cNvSpPr>
            <a:spLocks noGrp="1"/>
          </p:cNvSpPr>
          <p:nvPr>
            <p:ph type="sldNum" sz="quarter" idx="12"/>
          </p:nvPr>
        </p:nvSpPr>
        <p:spPr/>
        <p:txBody>
          <a:bodyPr/>
          <a:lstStyle/>
          <a:p>
            <a:fld id="{8F41DC0A-8F1E-44E2-BC55-E47B079C860E}" type="slidenum">
              <a:rPr lang="en-US" smtClean="0">
                <a:solidFill>
                  <a:srgbClr val="002D62">
                    <a:tint val="75000"/>
                  </a:srgbClr>
                </a:solidFill>
              </a:rPr>
              <a:pPr/>
              <a:t>12</a:t>
            </a:fld>
            <a:endParaRPr lang="en-US">
              <a:solidFill>
                <a:srgbClr val="002D62">
                  <a:tint val="75000"/>
                </a:srgbClr>
              </a:solidFill>
            </a:endParaRPr>
          </a:p>
        </p:txBody>
      </p:sp>
      <p:graphicFrame>
        <p:nvGraphicFramePr>
          <p:cNvPr id="5" name="Chart 4"/>
          <p:cNvGraphicFramePr/>
          <p:nvPr/>
        </p:nvGraphicFramePr>
        <p:xfrm>
          <a:off x="609600" y="2362200"/>
          <a:ext cx="4495800" cy="38195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5334000" y="2438400"/>
          <a:ext cx="3133725" cy="3581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448800" cy="914400"/>
          </a:xfrm>
        </p:spPr>
        <p:txBody>
          <a:bodyPr/>
          <a:lstStyle/>
          <a:p>
            <a:r>
              <a:rPr lang="en-US" dirty="0" smtClean="0">
                <a:solidFill>
                  <a:schemeClr val="tx2"/>
                </a:solidFill>
              </a:rPr>
              <a:t>Health Function </a:t>
            </a:r>
            <a:r>
              <a:rPr lang="en-US" dirty="0" err="1" smtClean="0">
                <a:solidFill>
                  <a:schemeClr val="tx2"/>
                </a:solidFill>
              </a:rPr>
              <a:t>vs</a:t>
            </a:r>
            <a:r>
              <a:rPr lang="en-US" dirty="0" smtClean="0">
                <a:solidFill>
                  <a:schemeClr val="tx2"/>
                </a:solidFill>
              </a:rPr>
              <a:t> Model Resolution</a:t>
            </a:r>
            <a:endParaRPr lang="en-US" dirty="0">
              <a:solidFill>
                <a:schemeClr val="tx2"/>
              </a:solidFill>
            </a:endParaRPr>
          </a:p>
        </p:txBody>
      </p:sp>
      <p:sp>
        <p:nvSpPr>
          <p:cNvPr id="3" name="Content Placeholder 2"/>
          <p:cNvSpPr>
            <a:spLocks noGrp="1"/>
          </p:cNvSpPr>
          <p:nvPr>
            <p:ph idx="1"/>
          </p:nvPr>
        </p:nvSpPr>
        <p:spPr>
          <a:xfrm>
            <a:off x="152400" y="1066801"/>
            <a:ext cx="8763000" cy="1371600"/>
          </a:xfrm>
        </p:spPr>
        <p:txBody>
          <a:bodyPr/>
          <a:lstStyle/>
          <a:p>
            <a:pPr>
              <a:buNone/>
            </a:pPr>
            <a:r>
              <a:rPr lang="en-US" sz="2800" dirty="0" smtClean="0"/>
              <a:t>  Annual </a:t>
            </a:r>
            <a:r>
              <a:rPr lang="en-US" sz="2800" dirty="0" smtClean="0"/>
              <a:t>PM</a:t>
            </a:r>
            <a:r>
              <a:rPr lang="en-US" sz="2800" baseline="-25000" dirty="0" smtClean="0"/>
              <a:t>2.5</a:t>
            </a:r>
            <a:r>
              <a:rPr lang="en-US" sz="2800" dirty="0" smtClean="0"/>
              <a:t> </a:t>
            </a:r>
            <a:r>
              <a:rPr lang="en-US" sz="2800" dirty="0" smtClean="0"/>
              <a:t>avoided mortalities in Atlanta</a:t>
            </a:r>
          </a:p>
          <a:p>
            <a:pPr lvl="1"/>
            <a:r>
              <a:rPr lang="en-US" sz="2000" dirty="0" smtClean="0"/>
              <a:t>Single resolution, multiple health response functions (left)</a:t>
            </a:r>
          </a:p>
          <a:p>
            <a:pPr lvl="1"/>
            <a:r>
              <a:rPr lang="en-US" sz="2000" dirty="0" smtClean="0"/>
              <a:t>Single health response, multiple resolutions (right)</a:t>
            </a:r>
            <a:endParaRPr lang="en-US" sz="2000" dirty="0"/>
          </a:p>
        </p:txBody>
      </p:sp>
      <p:sp>
        <p:nvSpPr>
          <p:cNvPr id="7" name="Slide Number Placeholder 6"/>
          <p:cNvSpPr>
            <a:spLocks noGrp="1"/>
          </p:cNvSpPr>
          <p:nvPr>
            <p:ph type="sldNum" sz="quarter" idx="12"/>
          </p:nvPr>
        </p:nvSpPr>
        <p:spPr/>
        <p:txBody>
          <a:bodyPr/>
          <a:lstStyle/>
          <a:p>
            <a:fld id="{8F41DC0A-8F1E-44E2-BC55-E47B079C860E}" type="slidenum">
              <a:rPr lang="en-US" smtClean="0">
                <a:solidFill>
                  <a:srgbClr val="002D62">
                    <a:tint val="75000"/>
                  </a:srgbClr>
                </a:solidFill>
              </a:rPr>
              <a:pPr/>
              <a:t>13</a:t>
            </a:fld>
            <a:endParaRPr lang="en-US">
              <a:solidFill>
                <a:srgbClr val="002D62">
                  <a:tint val="75000"/>
                </a:srgbClr>
              </a:solidFill>
            </a:endParaRPr>
          </a:p>
        </p:txBody>
      </p:sp>
      <p:graphicFrame>
        <p:nvGraphicFramePr>
          <p:cNvPr id="6" name="Chart 5"/>
          <p:cNvGraphicFramePr/>
          <p:nvPr/>
        </p:nvGraphicFramePr>
        <p:xfrm>
          <a:off x="762000" y="2438400"/>
          <a:ext cx="4467226" cy="4191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5486400" y="2438400"/>
          <a:ext cx="3362324" cy="3962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400800" y="2209800"/>
            <a:ext cx="1066800" cy="4114800"/>
          </a:xfrm>
          <a:prstGeom prst="rect">
            <a:avLst/>
          </a:prstGeom>
          <a:solidFill>
            <a:schemeClr val="accent4">
              <a:lumMod val="40000"/>
              <a:lumOff val="60000"/>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191000" y="2209800"/>
            <a:ext cx="1066800" cy="4114800"/>
          </a:xfrm>
          <a:prstGeom prst="rect">
            <a:avLst/>
          </a:prstGeom>
          <a:solidFill>
            <a:schemeClr val="accent4">
              <a:lumMod val="40000"/>
              <a:lumOff val="60000"/>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981200" y="2209800"/>
            <a:ext cx="1143000" cy="4114800"/>
          </a:xfrm>
          <a:prstGeom prst="rect">
            <a:avLst/>
          </a:prstGeom>
          <a:solidFill>
            <a:schemeClr val="accent4">
              <a:lumMod val="40000"/>
              <a:lumOff val="60000"/>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0"/>
            <a:ext cx="9448800" cy="914400"/>
          </a:xfrm>
        </p:spPr>
        <p:txBody>
          <a:bodyPr/>
          <a:lstStyle/>
          <a:p>
            <a:r>
              <a:rPr lang="en-US" dirty="0" smtClean="0">
                <a:solidFill>
                  <a:schemeClr val="tx2"/>
                </a:solidFill>
              </a:rPr>
              <a:t>Total Ozone Mortalities Eastern US</a:t>
            </a:r>
            <a:endParaRPr lang="en-US" dirty="0">
              <a:solidFill>
                <a:schemeClr val="tx2"/>
              </a:solidFill>
            </a:endParaRPr>
          </a:p>
        </p:txBody>
      </p:sp>
      <p:sp>
        <p:nvSpPr>
          <p:cNvPr id="8" name="Slide Number Placeholder 7"/>
          <p:cNvSpPr>
            <a:spLocks noGrp="1"/>
          </p:cNvSpPr>
          <p:nvPr>
            <p:ph type="sldNum" sz="quarter" idx="12"/>
          </p:nvPr>
        </p:nvSpPr>
        <p:spPr/>
        <p:txBody>
          <a:bodyPr/>
          <a:lstStyle/>
          <a:p>
            <a:fld id="{8F41DC0A-8F1E-44E2-BC55-E47B079C860E}" type="slidenum">
              <a:rPr lang="en-US" smtClean="0">
                <a:solidFill>
                  <a:srgbClr val="002D62">
                    <a:tint val="75000"/>
                  </a:srgbClr>
                </a:solidFill>
              </a:rPr>
              <a:pPr/>
              <a:t>14</a:t>
            </a:fld>
            <a:endParaRPr lang="en-US">
              <a:solidFill>
                <a:srgbClr val="002D62">
                  <a:tint val="75000"/>
                </a:srgbClr>
              </a:solidFill>
            </a:endParaRPr>
          </a:p>
        </p:txBody>
      </p:sp>
      <p:sp>
        <p:nvSpPr>
          <p:cNvPr id="3" name="Content Placeholder 2"/>
          <p:cNvSpPr>
            <a:spLocks noGrp="1"/>
          </p:cNvSpPr>
          <p:nvPr>
            <p:ph idx="1"/>
          </p:nvPr>
        </p:nvSpPr>
        <p:spPr>
          <a:xfrm>
            <a:off x="0" y="914401"/>
            <a:ext cx="9144000" cy="1219200"/>
          </a:xfrm>
          <a:ln>
            <a:noFill/>
          </a:ln>
        </p:spPr>
        <p:txBody>
          <a:bodyPr/>
          <a:lstStyle/>
          <a:p>
            <a:pPr marL="0" indent="0">
              <a:buNone/>
            </a:pPr>
            <a:r>
              <a:rPr lang="en-US" sz="2800" dirty="0" smtClean="0"/>
              <a:t>Ozone </a:t>
            </a:r>
            <a:r>
              <a:rPr lang="en-US" sz="2800" dirty="0" smtClean="0"/>
              <a:t>season avoided mortalities in the </a:t>
            </a:r>
            <a:r>
              <a:rPr lang="en-US" sz="2800" dirty="0" smtClean="0">
                <a:effectLst>
                  <a:outerShdw blurRad="38100" dist="38100" dir="2700000" algn="tl">
                    <a:srgbClr val="000000">
                      <a:alpha val="43137"/>
                    </a:srgbClr>
                  </a:outerShdw>
                </a:effectLst>
              </a:rPr>
              <a:t>Eastern US </a:t>
            </a:r>
            <a:r>
              <a:rPr lang="en-US" sz="2800" dirty="0" smtClean="0"/>
              <a:t>calculated at 36 km (red) and 12 km (blue)</a:t>
            </a:r>
          </a:p>
        </p:txBody>
      </p:sp>
      <p:graphicFrame>
        <p:nvGraphicFramePr>
          <p:cNvPr id="6" name="Chart 5"/>
          <p:cNvGraphicFramePr/>
          <p:nvPr/>
        </p:nvGraphicFramePr>
        <p:xfrm>
          <a:off x="457200" y="2057400"/>
          <a:ext cx="8229600" cy="43053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448800" cy="914400"/>
          </a:xfrm>
        </p:spPr>
        <p:txBody>
          <a:bodyPr/>
          <a:lstStyle/>
          <a:p>
            <a:r>
              <a:rPr lang="en-US" dirty="0" smtClean="0">
                <a:solidFill>
                  <a:schemeClr val="tx2"/>
                </a:solidFill>
              </a:rPr>
              <a:t>Total PM Mortalities Eastern US</a:t>
            </a:r>
            <a:endParaRPr lang="en-US" dirty="0">
              <a:solidFill>
                <a:schemeClr val="tx2"/>
              </a:solidFill>
            </a:endParaRPr>
          </a:p>
        </p:txBody>
      </p:sp>
      <p:sp>
        <p:nvSpPr>
          <p:cNvPr id="3" name="Content Placeholder 2"/>
          <p:cNvSpPr>
            <a:spLocks noGrp="1"/>
          </p:cNvSpPr>
          <p:nvPr>
            <p:ph idx="1"/>
          </p:nvPr>
        </p:nvSpPr>
        <p:spPr>
          <a:xfrm>
            <a:off x="0" y="990600"/>
            <a:ext cx="9144000" cy="1371600"/>
          </a:xfrm>
        </p:spPr>
        <p:txBody>
          <a:bodyPr/>
          <a:lstStyle/>
          <a:p>
            <a:pPr marL="0" indent="0">
              <a:buNone/>
            </a:pPr>
            <a:r>
              <a:rPr lang="en-US" sz="2800" dirty="0" smtClean="0"/>
              <a:t>Annual PM</a:t>
            </a:r>
            <a:r>
              <a:rPr lang="en-US" sz="2800" baseline="-25000" dirty="0" smtClean="0"/>
              <a:t>2.5</a:t>
            </a:r>
            <a:r>
              <a:rPr lang="en-US" sz="2800" dirty="0" smtClean="0"/>
              <a:t> </a:t>
            </a:r>
            <a:r>
              <a:rPr lang="en-US" sz="2800" dirty="0" smtClean="0"/>
              <a:t>avoided mortalities in the </a:t>
            </a:r>
            <a:r>
              <a:rPr lang="en-US" sz="2800" dirty="0" smtClean="0">
                <a:effectLst>
                  <a:outerShdw blurRad="38100" dist="38100" dir="2700000" algn="tl">
                    <a:srgbClr val="000000">
                      <a:alpha val="43137"/>
                    </a:srgbClr>
                  </a:outerShdw>
                </a:effectLst>
              </a:rPr>
              <a:t>Eastern US</a:t>
            </a:r>
            <a:r>
              <a:rPr lang="en-US" sz="2800" dirty="0" smtClean="0"/>
              <a:t> calculated at 36 km (red) and 12 km (blue)</a:t>
            </a:r>
            <a:endParaRPr lang="en-US" sz="2800" dirty="0" smtClean="0">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8F41DC0A-8F1E-44E2-BC55-E47B079C860E}" type="slidenum">
              <a:rPr lang="en-US" smtClean="0">
                <a:solidFill>
                  <a:srgbClr val="002D62">
                    <a:tint val="75000"/>
                  </a:srgbClr>
                </a:solidFill>
              </a:rPr>
              <a:pPr/>
              <a:t>15</a:t>
            </a:fld>
            <a:endParaRPr lang="en-US">
              <a:solidFill>
                <a:srgbClr val="002D62">
                  <a:tint val="75000"/>
                </a:srgbClr>
              </a:solidFill>
            </a:endParaRPr>
          </a:p>
        </p:txBody>
      </p:sp>
      <p:sp>
        <p:nvSpPr>
          <p:cNvPr id="9" name="Rectangle 8"/>
          <p:cNvSpPr/>
          <p:nvPr/>
        </p:nvSpPr>
        <p:spPr>
          <a:xfrm>
            <a:off x="3962400" y="2209800"/>
            <a:ext cx="1828800" cy="4267200"/>
          </a:xfrm>
          <a:prstGeom prst="rect">
            <a:avLst/>
          </a:prstGeom>
          <a:solidFill>
            <a:schemeClr val="accent4">
              <a:lumMod val="40000"/>
              <a:lumOff val="60000"/>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hart 7"/>
          <p:cNvGraphicFramePr/>
          <p:nvPr/>
        </p:nvGraphicFramePr>
        <p:xfrm>
          <a:off x="1447800" y="2057400"/>
          <a:ext cx="6400800" cy="44672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tx2"/>
                </a:solidFill>
              </a:rPr>
              <a:t>Main Findings Discussion</a:t>
            </a:r>
            <a:endParaRPr lang="en-US" dirty="0">
              <a:solidFill>
                <a:schemeClr val="tx2"/>
              </a:solidFill>
            </a:endParaRP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buNone/>
            </a:pPr>
            <a:r>
              <a:rPr lang="en-US" sz="3600" dirty="0" smtClean="0"/>
              <a:t>Mortality Estimations:</a:t>
            </a:r>
          </a:p>
          <a:p>
            <a:r>
              <a:rPr lang="en-US" sz="3600" dirty="0" smtClean="0"/>
              <a:t>Ozone is more sensitive to resolution than </a:t>
            </a:r>
            <a:r>
              <a:rPr lang="en-US" sz="3600" dirty="0" smtClean="0"/>
              <a:t>PM</a:t>
            </a:r>
            <a:r>
              <a:rPr lang="en-US" sz="3600" baseline="-25000" dirty="0" smtClean="0"/>
              <a:t>2.5</a:t>
            </a:r>
          </a:p>
          <a:p>
            <a:pPr lvl="1">
              <a:buNone/>
            </a:pPr>
            <a:r>
              <a:rPr lang="en-US" dirty="0" smtClean="0"/>
              <a:t>Likely due to the larger health impacts associated with PM</a:t>
            </a:r>
            <a:r>
              <a:rPr lang="en-US" baseline="-25000" dirty="0" smtClean="0"/>
              <a:t>2.5</a:t>
            </a:r>
            <a:r>
              <a:rPr lang="en-US" dirty="0" smtClean="0"/>
              <a:t> (therefore larger confidence interval) as well as the mix of primary and secondary species</a:t>
            </a:r>
            <a:endParaRPr lang="en-US" baseline="-25000" dirty="0" smtClean="0"/>
          </a:p>
          <a:p>
            <a:r>
              <a:rPr lang="en-US" sz="3600" dirty="0" smtClean="0"/>
              <a:t>Urban areas are more sensitive to resolution than rural </a:t>
            </a:r>
            <a:r>
              <a:rPr lang="en-US" sz="3600" dirty="0" smtClean="0"/>
              <a:t>areas</a:t>
            </a:r>
          </a:p>
          <a:p>
            <a:pPr lvl="1">
              <a:buNone/>
            </a:pPr>
            <a:r>
              <a:rPr lang="en-US" dirty="0" smtClean="0"/>
              <a:t>Population and emissions distributions are more homogenous</a:t>
            </a:r>
            <a:endParaRPr lang="en-US" dirty="0" smtClean="0"/>
          </a:p>
          <a:p>
            <a:r>
              <a:rPr lang="en-US" sz="3600" dirty="0" smtClean="0"/>
              <a:t>Results are more sensitive to concentration response function selection than model resolution</a:t>
            </a:r>
          </a:p>
          <a:p>
            <a:endParaRPr lang="en-US" sz="2800" dirty="0"/>
          </a:p>
        </p:txBody>
      </p:sp>
      <p:sp>
        <p:nvSpPr>
          <p:cNvPr id="4" name="Slide Number Placeholder 3"/>
          <p:cNvSpPr>
            <a:spLocks noGrp="1"/>
          </p:cNvSpPr>
          <p:nvPr>
            <p:ph type="sldNum" sz="quarter" idx="12"/>
          </p:nvPr>
        </p:nvSpPr>
        <p:spPr/>
        <p:txBody>
          <a:bodyPr/>
          <a:lstStyle/>
          <a:p>
            <a:fld id="{8F41DC0A-8F1E-44E2-BC55-E47B079C860E}" type="slidenum">
              <a:rPr lang="en-US" smtClean="0">
                <a:solidFill>
                  <a:srgbClr val="002D62">
                    <a:tint val="75000"/>
                  </a:srgbClr>
                </a:solidFill>
              </a:rPr>
              <a:pPr/>
              <a:t>16</a:t>
            </a:fld>
            <a:endParaRPr lang="en-US">
              <a:solidFill>
                <a:srgbClr val="002D62">
                  <a:tint val="75000"/>
                </a:srgb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tx2"/>
                </a:solidFill>
              </a:rPr>
              <a:t>Results</a:t>
            </a:r>
            <a:endParaRPr lang="en-US" dirty="0">
              <a:solidFill>
                <a:schemeClr val="tx2"/>
              </a:solidFill>
            </a:endParaRPr>
          </a:p>
        </p:txBody>
      </p:sp>
      <p:sp>
        <p:nvSpPr>
          <p:cNvPr id="3" name="Content Placeholder 2"/>
          <p:cNvSpPr>
            <a:spLocks noGrp="1"/>
          </p:cNvSpPr>
          <p:nvPr>
            <p:ph idx="1"/>
          </p:nvPr>
        </p:nvSpPr>
        <p:spPr>
          <a:xfrm>
            <a:off x="304800" y="1295400"/>
            <a:ext cx="8534400" cy="4648199"/>
          </a:xfrm>
        </p:spPr>
        <p:txBody>
          <a:bodyPr>
            <a:normAutofit/>
          </a:bodyPr>
          <a:lstStyle/>
          <a:p>
            <a:pPr marL="0" indent="0" algn="just">
              <a:buNone/>
            </a:pPr>
            <a:r>
              <a:rPr lang="en-US" dirty="0" smtClean="0"/>
              <a:t>Given the uncertainty ranges provided by *most* concentration response functions, </a:t>
            </a:r>
            <a:r>
              <a:rPr lang="en-US" dirty="0" smtClean="0"/>
              <a:t>modeling at scales finer than 36 km does not improve the estimations of human mortality due to changes in air quality.</a:t>
            </a:r>
          </a:p>
          <a:p>
            <a:pPr marL="0" indent="0" algn="just">
              <a:buNone/>
            </a:pPr>
            <a:endParaRPr lang="en-US" dirty="0"/>
          </a:p>
        </p:txBody>
      </p:sp>
      <p:sp>
        <p:nvSpPr>
          <p:cNvPr id="4" name="Slide Number Placeholder 3"/>
          <p:cNvSpPr>
            <a:spLocks noGrp="1"/>
          </p:cNvSpPr>
          <p:nvPr>
            <p:ph type="sldNum" sz="quarter" idx="12"/>
          </p:nvPr>
        </p:nvSpPr>
        <p:spPr/>
        <p:txBody>
          <a:bodyPr/>
          <a:lstStyle/>
          <a:p>
            <a:fld id="{8F41DC0A-8F1E-44E2-BC55-E47B079C860E}" type="slidenum">
              <a:rPr lang="en-US" smtClean="0">
                <a:solidFill>
                  <a:srgbClr val="002D62">
                    <a:tint val="75000"/>
                  </a:srgbClr>
                </a:solidFill>
              </a:rPr>
              <a:pPr/>
              <a:t>17</a:t>
            </a:fld>
            <a:endParaRPr lang="en-US">
              <a:solidFill>
                <a:srgbClr val="002D62">
                  <a:tint val="75000"/>
                </a:srgb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tx2"/>
                </a:solidFill>
              </a:rPr>
              <a:t>Acknowledgements</a:t>
            </a:r>
            <a:endParaRPr lang="en-US" dirty="0">
              <a:solidFill>
                <a:schemeClr val="tx2"/>
              </a:solidFill>
            </a:endParaRPr>
          </a:p>
        </p:txBody>
      </p:sp>
      <p:sp>
        <p:nvSpPr>
          <p:cNvPr id="3" name="Content Placeholder 2"/>
          <p:cNvSpPr>
            <a:spLocks noGrp="1"/>
          </p:cNvSpPr>
          <p:nvPr>
            <p:ph idx="1"/>
          </p:nvPr>
        </p:nvSpPr>
        <p:spPr>
          <a:xfrm>
            <a:off x="457200" y="1143000"/>
            <a:ext cx="8229600" cy="4983163"/>
          </a:xfrm>
        </p:spPr>
        <p:txBody>
          <a:bodyPr>
            <a:normAutofit/>
          </a:bodyPr>
          <a:lstStyle/>
          <a:p>
            <a:pPr marL="0" indent="0">
              <a:buNone/>
            </a:pPr>
            <a:r>
              <a:rPr lang="en-US" sz="2400" dirty="0" smtClean="0">
                <a:latin typeface="Times New Roman" pitchFamily="18" charset="0"/>
                <a:cs typeface="Times New Roman" pitchFamily="18" charset="0"/>
              </a:rPr>
              <a:t>The research described has been supported by the U.S. Environmental Protection Agency's STAR program through grant R834279 and by the MIT Joint Program on the Science and Policy of Global Change. It has not been subjected to any EPA review and therefore does not necessarily reflect the views of the Agency, and no official endorsement should be inferred. </a:t>
            </a:r>
            <a:endParaRPr lang="en-US" sz="2400" dirty="0"/>
          </a:p>
        </p:txBody>
      </p:sp>
      <p:sp>
        <p:nvSpPr>
          <p:cNvPr id="4" name="Slide Number Placeholder 3"/>
          <p:cNvSpPr>
            <a:spLocks noGrp="1"/>
          </p:cNvSpPr>
          <p:nvPr>
            <p:ph type="sldNum" sz="quarter" idx="12"/>
          </p:nvPr>
        </p:nvSpPr>
        <p:spPr/>
        <p:txBody>
          <a:bodyPr/>
          <a:lstStyle/>
          <a:p>
            <a:fld id="{8F41DC0A-8F1E-44E2-BC55-E47B079C860E}" type="slidenum">
              <a:rPr lang="en-US" smtClean="0">
                <a:solidFill>
                  <a:srgbClr val="002D62">
                    <a:tint val="75000"/>
                  </a:srgbClr>
                </a:solidFill>
              </a:rPr>
              <a:pPr/>
              <a:t>18</a:t>
            </a:fld>
            <a:endParaRPr lang="en-US">
              <a:solidFill>
                <a:srgbClr val="002D62">
                  <a:tint val="75000"/>
                </a:srgb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219200" y="1905000"/>
            <a:ext cx="6400800" cy="1752600"/>
          </a:xfrm>
        </p:spPr>
        <p:txBody>
          <a:bodyPr>
            <a:normAutofit fontScale="55000" lnSpcReduction="20000"/>
          </a:bodyPr>
          <a:lstStyle/>
          <a:p>
            <a:r>
              <a:rPr lang="en-US" sz="4000" dirty="0" smtClean="0"/>
              <a:t>Thank you!!!</a:t>
            </a:r>
          </a:p>
          <a:p>
            <a:r>
              <a:rPr lang="en-US" sz="4000" dirty="0" smtClean="0"/>
              <a:t>(TammyT@mit.edu)</a:t>
            </a:r>
          </a:p>
          <a:p>
            <a:endParaRPr lang="en-US" sz="4000" dirty="0" smtClean="0"/>
          </a:p>
          <a:p>
            <a:endParaRPr lang="en-US" sz="4000" dirty="0" smtClean="0"/>
          </a:p>
          <a:p>
            <a:r>
              <a:rPr lang="en-US" sz="4000" dirty="0" smtClean="0"/>
              <a:t>Questions??</a:t>
            </a:r>
            <a:endParaRPr lang="en-US" sz="4000" dirty="0"/>
          </a:p>
        </p:txBody>
      </p:sp>
    </p:spTree>
    <p:extLst>
      <p:ext uri="{BB962C8B-B14F-4D97-AF65-F5344CB8AC3E}">
        <p14:creationId xmlns="" xmlns:p14="http://schemas.microsoft.com/office/powerpoint/2010/main" val="3038477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tx2"/>
                </a:solidFill>
              </a:rPr>
              <a:t>Presentation Outline</a:t>
            </a:r>
            <a:endParaRPr lang="en-US" dirty="0">
              <a:solidFill>
                <a:schemeClr val="tx2"/>
              </a:solidFill>
            </a:endParaRPr>
          </a:p>
        </p:txBody>
      </p:sp>
      <p:sp>
        <p:nvSpPr>
          <p:cNvPr id="3" name="Content Placeholder 2"/>
          <p:cNvSpPr>
            <a:spLocks noGrp="1"/>
          </p:cNvSpPr>
          <p:nvPr>
            <p:ph idx="1"/>
          </p:nvPr>
        </p:nvSpPr>
        <p:spPr>
          <a:xfrm>
            <a:off x="457200" y="1143000"/>
            <a:ext cx="8229600" cy="4983163"/>
          </a:xfrm>
        </p:spPr>
        <p:txBody>
          <a:bodyPr/>
          <a:lstStyle/>
          <a:p>
            <a:r>
              <a:rPr lang="en-US" dirty="0" smtClean="0"/>
              <a:t>Study Motivation</a:t>
            </a:r>
          </a:p>
          <a:p>
            <a:r>
              <a:rPr lang="en-US" dirty="0" smtClean="0"/>
              <a:t>Study Approach</a:t>
            </a:r>
          </a:p>
          <a:p>
            <a:pPr lvl="1"/>
            <a:r>
              <a:rPr lang="en-US" dirty="0" smtClean="0"/>
              <a:t>Previous Work: Resolution Study I</a:t>
            </a:r>
          </a:p>
          <a:p>
            <a:pPr lvl="1"/>
            <a:r>
              <a:rPr lang="en-US" dirty="0" smtClean="0"/>
              <a:t>Resolution Study II</a:t>
            </a:r>
          </a:p>
          <a:p>
            <a:pPr lvl="1"/>
            <a:r>
              <a:rPr lang="en-US" dirty="0" smtClean="0"/>
              <a:t>Model Parameters/Domain</a:t>
            </a:r>
          </a:p>
          <a:p>
            <a:r>
              <a:rPr lang="en-US" dirty="0" smtClean="0"/>
              <a:t>Main Findings</a:t>
            </a:r>
          </a:p>
          <a:p>
            <a:r>
              <a:rPr lang="en-US" dirty="0" smtClean="0"/>
              <a:t>Discussion</a:t>
            </a:r>
          </a:p>
          <a:p>
            <a:r>
              <a:rPr lang="en-US" dirty="0" smtClean="0"/>
              <a:t>Questions</a:t>
            </a:r>
          </a:p>
          <a:p>
            <a:endParaRPr lang="en-US" dirty="0"/>
          </a:p>
        </p:txBody>
      </p:sp>
      <p:sp>
        <p:nvSpPr>
          <p:cNvPr id="4" name="Slide Number Placeholder 3"/>
          <p:cNvSpPr>
            <a:spLocks noGrp="1"/>
          </p:cNvSpPr>
          <p:nvPr>
            <p:ph type="sldNum" sz="quarter" idx="12"/>
          </p:nvPr>
        </p:nvSpPr>
        <p:spPr/>
        <p:txBody>
          <a:bodyPr/>
          <a:lstStyle/>
          <a:p>
            <a:fld id="{8F41DC0A-8F1E-44E2-BC55-E47B079C860E}" type="slidenum">
              <a:rPr lang="en-US" smtClean="0">
                <a:solidFill>
                  <a:srgbClr val="002D62">
                    <a:tint val="75000"/>
                  </a:srgbClr>
                </a:solidFill>
              </a:rPr>
              <a:pPr/>
              <a:t>2</a:t>
            </a:fld>
            <a:endParaRPr lang="en-US">
              <a:solidFill>
                <a:srgbClr val="002D62">
                  <a:tint val="75000"/>
                </a:srgb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85800"/>
            <a:ext cx="9144000" cy="1143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0" y="685800"/>
            <a:ext cx="9144000" cy="1569660"/>
          </a:xfrm>
          <a:prstGeom prst="rect">
            <a:avLst/>
          </a:prstGeom>
          <a:noFill/>
        </p:spPr>
        <p:txBody>
          <a:bodyPr wrap="square" rtlCol="0">
            <a:spAutoFit/>
          </a:bodyPr>
          <a:lstStyle/>
          <a:p>
            <a:r>
              <a:rPr lang="en-US" sz="2400" dirty="0" smtClean="0">
                <a:solidFill>
                  <a:srgbClr val="000000"/>
                </a:solidFill>
              </a:rPr>
              <a:t>How finely resolved do our models have to be to get </a:t>
            </a:r>
            <a:r>
              <a:rPr lang="en-US" sz="2400" dirty="0" smtClean="0">
                <a:solidFill>
                  <a:srgbClr val="000000"/>
                </a:solidFill>
              </a:rPr>
              <a:t>meaningful estimates of human health response (relative to finer scale) given </a:t>
            </a:r>
            <a:r>
              <a:rPr lang="en-US" sz="2400" dirty="0" smtClean="0">
                <a:solidFill>
                  <a:srgbClr val="000000"/>
                </a:solidFill>
              </a:rPr>
              <a:t>the great deal of uncertainty associated with the human health response?</a:t>
            </a:r>
          </a:p>
          <a:p>
            <a:endParaRPr lang="en-US" sz="2400" dirty="0"/>
          </a:p>
        </p:txBody>
      </p:sp>
      <p:sp>
        <p:nvSpPr>
          <p:cNvPr id="3" name="Content Placeholder 2"/>
          <p:cNvSpPr>
            <a:spLocks noGrp="1"/>
          </p:cNvSpPr>
          <p:nvPr>
            <p:ph idx="1"/>
          </p:nvPr>
        </p:nvSpPr>
        <p:spPr>
          <a:xfrm>
            <a:off x="0" y="1905000"/>
            <a:ext cx="9144000" cy="3763963"/>
          </a:xfrm>
        </p:spPr>
        <p:txBody>
          <a:bodyPr/>
          <a:lstStyle/>
          <a:p>
            <a:pPr algn="ctr">
              <a:buNone/>
            </a:pPr>
            <a:r>
              <a:rPr lang="en-US" sz="2000" dirty="0" smtClean="0">
                <a:solidFill>
                  <a:schemeClr val="tx2"/>
                </a:solidFill>
              </a:rPr>
              <a:t>Given that our ultimate goal with air quality modeling is to protect human and environmental health</a:t>
            </a:r>
          </a:p>
          <a:p>
            <a:pPr algn="ctr">
              <a:buNone/>
            </a:pPr>
            <a:r>
              <a:rPr lang="en-US" sz="2000" dirty="0" smtClean="0">
                <a:solidFill>
                  <a:schemeClr val="tx2"/>
                </a:solidFill>
              </a:rPr>
              <a:t>There are data available </a:t>
            </a:r>
            <a:r>
              <a:rPr lang="en-US" sz="2000" smtClean="0">
                <a:solidFill>
                  <a:schemeClr val="tx2"/>
                </a:solidFill>
              </a:rPr>
              <a:t>that define </a:t>
            </a:r>
            <a:r>
              <a:rPr lang="en-US" sz="2000" dirty="0" smtClean="0">
                <a:solidFill>
                  <a:schemeClr val="tx2"/>
                </a:solidFill>
              </a:rPr>
              <a:t>links between pollution concentrations in the atmosphere and human health response</a:t>
            </a:r>
            <a:endParaRPr lang="en-US" sz="2000" dirty="0">
              <a:solidFill>
                <a:schemeClr val="tx2"/>
              </a:solidFill>
            </a:endParaRPr>
          </a:p>
          <a:p>
            <a:pPr algn="ctr">
              <a:buNone/>
            </a:pPr>
            <a:r>
              <a:rPr lang="en-US" sz="2000" dirty="0" smtClean="0">
                <a:solidFill>
                  <a:schemeClr val="tx2"/>
                </a:solidFill>
              </a:rPr>
              <a:t>Example: Coarse </a:t>
            </a:r>
            <a:r>
              <a:rPr lang="en-US" sz="2000" dirty="0" smtClean="0">
                <a:solidFill>
                  <a:schemeClr val="tx2"/>
                </a:solidFill>
              </a:rPr>
              <a:t>resolution global scale modeling is commonly used to estimate health impacts from global climate or policy changes  (Figures from Wu et al., 2008)</a:t>
            </a:r>
          </a:p>
        </p:txBody>
      </p:sp>
      <p:pic>
        <p:nvPicPr>
          <p:cNvPr id="4" name="Picture 3" descr="Wu et al mortality due to CC.png"/>
          <p:cNvPicPr>
            <a:picLocks noChangeAspect="1"/>
          </p:cNvPicPr>
          <p:nvPr/>
        </p:nvPicPr>
        <p:blipFill>
          <a:blip r:embed="rId3" cstate="print"/>
          <a:stretch>
            <a:fillRect/>
          </a:stretch>
        </p:blipFill>
        <p:spPr>
          <a:xfrm>
            <a:off x="914400" y="4405217"/>
            <a:ext cx="3906040" cy="2452783"/>
          </a:xfrm>
          <a:prstGeom prst="rect">
            <a:avLst/>
          </a:prstGeom>
        </p:spPr>
      </p:pic>
      <p:sp>
        <p:nvSpPr>
          <p:cNvPr id="2" name="Title 1"/>
          <p:cNvSpPr>
            <a:spLocks noGrp="1"/>
          </p:cNvSpPr>
          <p:nvPr>
            <p:ph type="title"/>
          </p:nvPr>
        </p:nvSpPr>
        <p:spPr>
          <a:xfrm>
            <a:off x="0" y="0"/>
            <a:ext cx="9144000" cy="838200"/>
          </a:xfrm>
        </p:spPr>
        <p:txBody>
          <a:bodyPr>
            <a:normAutofit/>
          </a:bodyPr>
          <a:lstStyle/>
          <a:p>
            <a:r>
              <a:rPr lang="en-US" sz="4000" dirty="0" smtClean="0">
                <a:solidFill>
                  <a:schemeClr val="tx2"/>
                </a:solidFill>
              </a:rPr>
              <a:t>Human Health Estimates</a:t>
            </a:r>
            <a:endParaRPr lang="en-US" sz="4000" dirty="0">
              <a:solidFill>
                <a:schemeClr val="tx2"/>
              </a:solidFill>
            </a:endParaRPr>
          </a:p>
        </p:txBody>
      </p:sp>
      <p:sp>
        <p:nvSpPr>
          <p:cNvPr id="6" name="Slide Number Placeholder 5"/>
          <p:cNvSpPr>
            <a:spLocks noGrp="1"/>
          </p:cNvSpPr>
          <p:nvPr>
            <p:ph type="sldNum" sz="quarter" idx="12"/>
          </p:nvPr>
        </p:nvSpPr>
        <p:spPr/>
        <p:txBody>
          <a:bodyPr/>
          <a:lstStyle/>
          <a:p>
            <a:fld id="{8F41DC0A-8F1E-44E2-BC55-E47B079C860E}" type="slidenum">
              <a:rPr lang="en-US" smtClean="0">
                <a:solidFill>
                  <a:srgbClr val="002D62">
                    <a:tint val="75000"/>
                  </a:srgbClr>
                </a:solidFill>
              </a:rPr>
              <a:pPr/>
              <a:t>3</a:t>
            </a:fld>
            <a:endParaRPr lang="en-US">
              <a:solidFill>
                <a:srgbClr val="002D62">
                  <a:tint val="75000"/>
                </a:srgbClr>
              </a:solidFill>
            </a:endParaRPr>
          </a:p>
        </p:txBody>
      </p:sp>
      <p:pic>
        <p:nvPicPr>
          <p:cNvPr id="5" name="Picture 4" descr="Wu et al mortality due to EI.png"/>
          <p:cNvPicPr>
            <a:picLocks noChangeAspect="1"/>
          </p:cNvPicPr>
          <p:nvPr/>
        </p:nvPicPr>
        <p:blipFill>
          <a:blip r:embed="rId4" cstate="print"/>
          <a:stretch>
            <a:fillRect/>
          </a:stretch>
        </p:blipFill>
        <p:spPr>
          <a:xfrm>
            <a:off x="4876800" y="4400262"/>
            <a:ext cx="3920520" cy="2457738"/>
          </a:xfrm>
          <a:prstGeom prst="rect">
            <a:avLst/>
          </a:prstGeom>
        </p:spPr>
      </p:pic>
      <p:sp>
        <p:nvSpPr>
          <p:cNvPr id="7" name="TextBox 6"/>
          <p:cNvSpPr txBox="1"/>
          <p:nvPr/>
        </p:nvSpPr>
        <p:spPr>
          <a:xfrm>
            <a:off x="1066800" y="4038600"/>
            <a:ext cx="3657600" cy="369332"/>
          </a:xfrm>
          <a:prstGeom prst="rect">
            <a:avLst/>
          </a:prstGeom>
          <a:noFill/>
        </p:spPr>
        <p:txBody>
          <a:bodyPr wrap="square" rtlCol="0">
            <a:spAutoFit/>
          </a:bodyPr>
          <a:lstStyle/>
          <a:p>
            <a:r>
              <a:rPr lang="el-GR" dirty="0" smtClean="0">
                <a:solidFill>
                  <a:schemeClr val="tx2"/>
                </a:solidFill>
              </a:rPr>
              <a:t>Δ</a:t>
            </a:r>
            <a:r>
              <a:rPr lang="en-US" dirty="0" smtClean="0">
                <a:solidFill>
                  <a:schemeClr val="tx2"/>
                </a:solidFill>
              </a:rPr>
              <a:t> Mortality with 2050 Climate</a:t>
            </a:r>
            <a:endParaRPr lang="en-US" dirty="0">
              <a:solidFill>
                <a:schemeClr val="tx2"/>
              </a:solidFill>
            </a:endParaRPr>
          </a:p>
        </p:txBody>
      </p:sp>
      <p:sp>
        <p:nvSpPr>
          <p:cNvPr id="8" name="TextBox 7"/>
          <p:cNvSpPr txBox="1"/>
          <p:nvPr/>
        </p:nvSpPr>
        <p:spPr>
          <a:xfrm>
            <a:off x="4876800" y="4038600"/>
            <a:ext cx="3886200" cy="369332"/>
          </a:xfrm>
          <a:prstGeom prst="rect">
            <a:avLst/>
          </a:prstGeom>
          <a:noFill/>
        </p:spPr>
        <p:txBody>
          <a:bodyPr wrap="square" rtlCol="0">
            <a:spAutoFit/>
          </a:bodyPr>
          <a:lstStyle/>
          <a:p>
            <a:r>
              <a:rPr lang="el-GR" dirty="0" smtClean="0">
                <a:solidFill>
                  <a:schemeClr val="tx2"/>
                </a:solidFill>
              </a:rPr>
              <a:t>Δ</a:t>
            </a:r>
            <a:r>
              <a:rPr lang="en-US" dirty="0" smtClean="0">
                <a:solidFill>
                  <a:schemeClr val="tx2"/>
                </a:solidFill>
              </a:rPr>
              <a:t> Mortality with 2050 Emissions</a:t>
            </a:r>
            <a:endParaRPr lang="en-US" dirty="0">
              <a:solidFill>
                <a:schemeClr val="tx2"/>
              </a:solidFill>
            </a:endParaRPr>
          </a:p>
        </p:txBody>
      </p:sp>
      <p:cxnSp>
        <p:nvCxnSpPr>
          <p:cNvPr id="12" name="Straight Connector 11"/>
          <p:cNvCxnSpPr/>
          <p:nvPr/>
        </p:nvCxnSpPr>
        <p:spPr>
          <a:xfrm>
            <a:off x="0" y="32004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85800"/>
            <a:ext cx="9144000" cy="1143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0"/>
            <a:ext cx="9144000" cy="838200"/>
          </a:xfrm>
        </p:spPr>
        <p:txBody>
          <a:bodyPr>
            <a:normAutofit fontScale="90000"/>
          </a:bodyPr>
          <a:lstStyle/>
          <a:p>
            <a:r>
              <a:rPr lang="en-US" sz="4000" dirty="0" smtClean="0">
                <a:solidFill>
                  <a:schemeClr val="tx2"/>
                </a:solidFill>
              </a:rPr>
              <a:t>Need for Regional Scale Uncertainty Analyses</a:t>
            </a:r>
            <a:endParaRPr lang="en-US" sz="4000" dirty="0">
              <a:solidFill>
                <a:schemeClr val="tx2"/>
              </a:solidFill>
            </a:endParaRPr>
          </a:p>
        </p:txBody>
      </p:sp>
      <p:sp>
        <p:nvSpPr>
          <p:cNvPr id="3" name="Content Placeholder 2"/>
          <p:cNvSpPr>
            <a:spLocks noGrp="1"/>
          </p:cNvSpPr>
          <p:nvPr>
            <p:ph idx="1"/>
          </p:nvPr>
        </p:nvSpPr>
        <p:spPr>
          <a:xfrm>
            <a:off x="0" y="2209800"/>
            <a:ext cx="9144000" cy="4373563"/>
          </a:xfrm>
        </p:spPr>
        <p:txBody>
          <a:bodyPr>
            <a:normAutofit/>
          </a:bodyPr>
          <a:lstStyle/>
          <a:p>
            <a:pPr>
              <a:buNone/>
            </a:pPr>
            <a:r>
              <a:rPr lang="en-US" dirty="0" smtClean="0"/>
              <a:t>Made infeasible by resolution requirements</a:t>
            </a:r>
          </a:p>
          <a:p>
            <a:r>
              <a:rPr lang="en-US" sz="2400" dirty="0" smtClean="0"/>
              <a:t>Coarse models often miss pollutant minimum and maximum concentrations.  This </a:t>
            </a:r>
            <a:r>
              <a:rPr lang="en-US" sz="2400" dirty="0" smtClean="0"/>
              <a:t>is important for policy </a:t>
            </a:r>
            <a:r>
              <a:rPr lang="en-US" sz="2400" dirty="0" smtClean="0"/>
              <a:t>analyses</a:t>
            </a:r>
            <a:r>
              <a:rPr lang="en-US" sz="2400" dirty="0"/>
              <a:t>.</a:t>
            </a:r>
            <a:endParaRPr lang="en-US" sz="2400" dirty="0" smtClean="0"/>
          </a:p>
          <a:p>
            <a:r>
              <a:rPr lang="en-US" sz="2400" dirty="0" smtClean="0"/>
              <a:t>R</a:t>
            </a:r>
            <a:r>
              <a:rPr lang="en-US" sz="2400" dirty="0" smtClean="0"/>
              <a:t>egulatory work is required to be done at 12 </a:t>
            </a:r>
            <a:r>
              <a:rPr lang="en-US" sz="2400" dirty="0" smtClean="0"/>
              <a:t>km or finer </a:t>
            </a:r>
            <a:r>
              <a:rPr lang="en-US" sz="2400" dirty="0" smtClean="0"/>
              <a:t>resolution</a:t>
            </a:r>
            <a:endParaRPr lang="en-US" sz="2400" dirty="0" smtClean="0"/>
          </a:p>
          <a:p>
            <a:pPr>
              <a:buNone/>
            </a:pPr>
            <a:r>
              <a:rPr lang="en-US" dirty="0" smtClean="0"/>
              <a:t>Versus</a:t>
            </a:r>
            <a:r>
              <a:rPr lang="en-US" dirty="0" smtClean="0"/>
              <a:t> the climate community who typically work with ensembles in order to capture uncertainty</a:t>
            </a:r>
          </a:p>
          <a:p>
            <a:r>
              <a:rPr lang="en-US" sz="2400" dirty="0" smtClean="0"/>
              <a:t>Therefore, it is difficult to apply results from global scale analyses to regional scale modeling</a:t>
            </a:r>
          </a:p>
        </p:txBody>
      </p:sp>
      <p:sp>
        <p:nvSpPr>
          <p:cNvPr id="6" name="Slide Number Placeholder 5"/>
          <p:cNvSpPr>
            <a:spLocks noGrp="1"/>
          </p:cNvSpPr>
          <p:nvPr>
            <p:ph type="sldNum" sz="quarter" idx="12"/>
          </p:nvPr>
        </p:nvSpPr>
        <p:spPr/>
        <p:txBody>
          <a:bodyPr/>
          <a:lstStyle/>
          <a:p>
            <a:fld id="{8F41DC0A-8F1E-44E2-BC55-E47B079C860E}" type="slidenum">
              <a:rPr lang="en-US" smtClean="0">
                <a:solidFill>
                  <a:srgbClr val="002D62">
                    <a:tint val="75000"/>
                  </a:srgbClr>
                </a:solidFill>
              </a:rPr>
              <a:pPr/>
              <a:t>4</a:t>
            </a:fld>
            <a:endParaRPr lang="en-US">
              <a:solidFill>
                <a:srgbClr val="002D62">
                  <a:tint val="75000"/>
                </a:srgbClr>
              </a:solidFill>
            </a:endParaRPr>
          </a:p>
        </p:txBody>
      </p:sp>
      <p:sp>
        <p:nvSpPr>
          <p:cNvPr id="9" name="TextBox 8"/>
          <p:cNvSpPr txBox="1"/>
          <p:nvPr/>
        </p:nvSpPr>
        <p:spPr>
          <a:xfrm>
            <a:off x="0" y="685800"/>
            <a:ext cx="9144000" cy="1569660"/>
          </a:xfrm>
          <a:prstGeom prst="rect">
            <a:avLst/>
          </a:prstGeom>
          <a:noFill/>
        </p:spPr>
        <p:txBody>
          <a:bodyPr wrap="square" rtlCol="0">
            <a:spAutoFit/>
          </a:bodyPr>
          <a:lstStyle/>
          <a:p>
            <a:r>
              <a:rPr lang="en-US" sz="2400" dirty="0" smtClean="0">
                <a:solidFill>
                  <a:srgbClr val="000000"/>
                </a:solidFill>
              </a:rPr>
              <a:t>How finely resolved do our models have to be to get </a:t>
            </a:r>
            <a:r>
              <a:rPr lang="en-US" sz="2400" dirty="0" smtClean="0">
                <a:solidFill>
                  <a:srgbClr val="000000"/>
                </a:solidFill>
              </a:rPr>
              <a:t>meaningful estimates of human health response (relative to finer scale) given </a:t>
            </a:r>
            <a:r>
              <a:rPr lang="en-US" sz="2400" dirty="0" smtClean="0">
                <a:solidFill>
                  <a:srgbClr val="000000"/>
                </a:solidFill>
              </a:rPr>
              <a:t>the great deal of uncertainty associated with the human health response?</a:t>
            </a:r>
          </a:p>
          <a:p>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tx2"/>
                </a:solidFill>
              </a:rPr>
              <a:t>Study Approach</a:t>
            </a:r>
            <a:endParaRPr lang="en-US" dirty="0">
              <a:solidFill>
                <a:schemeClr val="tx2"/>
              </a:solidFill>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buNone/>
            </a:pPr>
            <a:r>
              <a:rPr lang="en-US" dirty="0" smtClean="0"/>
              <a:t>In order to evaluate the impact of Model Resolution on the Uncertainty Associated with Human Health:</a:t>
            </a:r>
          </a:p>
          <a:p>
            <a:pPr marL="514350" indent="-514350">
              <a:buAutoNum type="arabicPeriod"/>
            </a:pPr>
            <a:r>
              <a:rPr lang="en-US" dirty="0" smtClean="0"/>
              <a:t>Conduct air quality modeling with same inputs at multiple resolutions</a:t>
            </a:r>
          </a:p>
          <a:p>
            <a:pPr marL="514350" indent="-514350">
              <a:buAutoNum type="arabicPeriod"/>
            </a:pPr>
            <a:r>
              <a:rPr lang="en-US" dirty="0" smtClean="0"/>
              <a:t>Calculate </a:t>
            </a:r>
            <a:r>
              <a:rPr lang="en-US" dirty="0" smtClean="0"/>
              <a:t>changes in population-weighted </a:t>
            </a:r>
            <a:r>
              <a:rPr lang="en-US" dirty="0" smtClean="0"/>
              <a:t>concentrations of ozone and </a:t>
            </a:r>
            <a:r>
              <a:rPr lang="en-US" dirty="0" smtClean="0"/>
              <a:t>fine Particulate Matter (PM</a:t>
            </a:r>
            <a:r>
              <a:rPr lang="en-US" baseline="-25000" dirty="0" smtClean="0"/>
              <a:t>2.5</a:t>
            </a:r>
            <a:r>
              <a:rPr lang="en-US" dirty="0" smtClean="0"/>
              <a:t>)</a:t>
            </a:r>
            <a:endParaRPr lang="en-US" dirty="0" smtClean="0"/>
          </a:p>
          <a:p>
            <a:pPr marL="514350" indent="-514350">
              <a:buAutoNum type="arabicPeriod"/>
            </a:pPr>
            <a:r>
              <a:rPr lang="en-US" dirty="0" smtClean="0"/>
              <a:t>Estimate avoided mortality with </a:t>
            </a:r>
            <a:r>
              <a:rPr lang="en-US" dirty="0" smtClean="0"/>
              <a:t>95% confidence interval</a:t>
            </a:r>
            <a:endParaRPr lang="en-US" dirty="0"/>
          </a:p>
        </p:txBody>
      </p:sp>
      <p:sp>
        <p:nvSpPr>
          <p:cNvPr id="4" name="Slide Number Placeholder 3"/>
          <p:cNvSpPr>
            <a:spLocks noGrp="1"/>
          </p:cNvSpPr>
          <p:nvPr>
            <p:ph type="sldNum" sz="quarter" idx="12"/>
          </p:nvPr>
        </p:nvSpPr>
        <p:spPr/>
        <p:txBody>
          <a:bodyPr/>
          <a:lstStyle/>
          <a:p>
            <a:fld id="{8F41DC0A-8F1E-44E2-BC55-E47B079C860E}" type="slidenum">
              <a:rPr lang="en-US" smtClean="0">
                <a:solidFill>
                  <a:srgbClr val="002D62">
                    <a:tint val="75000"/>
                  </a:srgbClr>
                </a:solidFill>
              </a:rPr>
              <a:pPr/>
              <a:t>5</a:t>
            </a:fld>
            <a:endParaRPr lang="en-US">
              <a:solidFill>
                <a:srgbClr val="002D62">
                  <a:tint val="75000"/>
                </a:srgb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tx2"/>
                </a:solidFill>
              </a:rPr>
              <a:t>Model Resolution Study Part I</a:t>
            </a:r>
            <a:endParaRPr lang="en-US" dirty="0">
              <a:solidFill>
                <a:schemeClr val="tx2"/>
              </a:solidFill>
            </a:endParaRPr>
          </a:p>
        </p:txBody>
      </p:sp>
      <p:sp>
        <p:nvSpPr>
          <p:cNvPr id="3" name="Content Placeholder 2"/>
          <p:cNvSpPr>
            <a:spLocks noGrp="1"/>
          </p:cNvSpPr>
          <p:nvPr>
            <p:ph idx="1"/>
          </p:nvPr>
        </p:nvSpPr>
        <p:spPr>
          <a:xfrm>
            <a:off x="381000" y="1066800"/>
            <a:ext cx="4876800" cy="4830763"/>
          </a:xfrm>
        </p:spPr>
        <p:txBody>
          <a:bodyPr>
            <a:noAutofit/>
          </a:bodyPr>
          <a:lstStyle/>
          <a:p>
            <a:r>
              <a:rPr lang="en-US" sz="3000" dirty="0" smtClean="0"/>
              <a:t>Finding: 36 </a:t>
            </a:r>
            <a:r>
              <a:rPr lang="en-US" sz="3000" dirty="0" smtClean="0"/>
              <a:t>km Resolution has the potential to over-estimate human health benefits </a:t>
            </a:r>
          </a:p>
          <a:p>
            <a:r>
              <a:rPr lang="en-US" sz="3000" dirty="0" smtClean="0"/>
              <a:t>Proof of Concept: However, this study only looked at one location, Houston, and one pollutant, Ozone, therefore limited result applicability</a:t>
            </a:r>
            <a:endParaRPr lang="en-US" sz="3000" dirty="0"/>
          </a:p>
        </p:txBody>
      </p:sp>
      <p:sp>
        <p:nvSpPr>
          <p:cNvPr id="7" name="Slide Number Placeholder 6"/>
          <p:cNvSpPr>
            <a:spLocks noGrp="1"/>
          </p:cNvSpPr>
          <p:nvPr>
            <p:ph type="sldNum" sz="quarter" idx="12"/>
          </p:nvPr>
        </p:nvSpPr>
        <p:spPr/>
        <p:txBody>
          <a:bodyPr/>
          <a:lstStyle/>
          <a:p>
            <a:fld id="{8F41DC0A-8F1E-44E2-BC55-E47B079C860E}" type="slidenum">
              <a:rPr lang="en-US" smtClean="0">
                <a:solidFill>
                  <a:srgbClr val="002D62">
                    <a:tint val="75000"/>
                  </a:srgbClr>
                </a:solidFill>
              </a:rPr>
              <a:pPr/>
              <a:t>6</a:t>
            </a:fld>
            <a:endParaRPr lang="en-US">
              <a:solidFill>
                <a:srgbClr val="002D62">
                  <a:tint val="75000"/>
                </a:srgbClr>
              </a:solidFill>
            </a:endParaRPr>
          </a:p>
        </p:txBody>
      </p:sp>
      <p:graphicFrame>
        <p:nvGraphicFramePr>
          <p:cNvPr id="5" name="Chart 4"/>
          <p:cNvGraphicFramePr/>
          <p:nvPr/>
        </p:nvGraphicFramePr>
        <p:xfrm>
          <a:off x="5181600" y="1447800"/>
          <a:ext cx="3762375"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066800" y="5934670"/>
            <a:ext cx="7543800" cy="923330"/>
          </a:xfrm>
          <a:prstGeom prst="rect">
            <a:avLst/>
          </a:prstGeom>
          <a:noFill/>
        </p:spPr>
        <p:txBody>
          <a:bodyPr wrap="square" rtlCol="0">
            <a:spAutoFit/>
          </a:bodyPr>
          <a:lstStyle/>
          <a:p>
            <a:r>
              <a:rPr lang="en-US" dirty="0" smtClean="0"/>
              <a:t>Thompson, T.M., N.E. Selin: </a:t>
            </a:r>
            <a:r>
              <a:rPr lang="en-US" dirty="0" smtClean="0"/>
              <a:t>Influence of air quality model resolution on uncertainty associated with health </a:t>
            </a:r>
            <a:r>
              <a:rPr lang="en-US" dirty="0" smtClean="0"/>
              <a:t>impacts, ACPD, </a:t>
            </a:r>
            <a:r>
              <a:rPr lang="en-US" dirty="0" smtClean="0"/>
              <a:t>12, 14525–14549, </a:t>
            </a:r>
            <a:r>
              <a:rPr lang="en-US" dirty="0" smtClean="0"/>
              <a:t>2012.</a:t>
            </a:r>
          </a:p>
          <a:p>
            <a:r>
              <a:rPr lang="en-US" dirty="0" smtClean="0"/>
              <a:t>*Forthcoming in ACP</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tx2"/>
                </a:solidFill>
              </a:rPr>
              <a:t>Model Resolution Study part II</a:t>
            </a:r>
            <a:endParaRPr lang="en-US" dirty="0">
              <a:solidFill>
                <a:schemeClr val="tx2"/>
              </a:solidFill>
            </a:endParaRPr>
          </a:p>
        </p:txBody>
      </p:sp>
      <p:sp>
        <p:nvSpPr>
          <p:cNvPr id="3" name="Content Placeholder 2"/>
          <p:cNvSpPr>
            <a:spLocks noGrp="1"/>
          </p:cNvSpPr>
          <p:nvPr>
            <p:ph idx="1"/>
          </p:nvPr>
        </p:nvSpPr>
        <p:spPr>
          <a:xfrm>
            <a:off x="228600" y="3276600"/>
            <a:ext cx="8763000" cy="2544763"/>
          </a:xfrm>
        </p:spPr>
        <p:txBody>
          <a:bodyPr>
            <a:normAutofit fontScale="92500" lnSpcReduction="20000"/>
          </a:bodyPr>
          <a:lstStyle/>
          <a:p>
            <a:pPr>
              <a:buNone/>
            </a:pPr>
            <a:r>
              <a:rPr lang="en-US" sz="2400" dirty="0" smtClean="0"/>
              <a:t>Model Parameters:</a:t>
            </a:r>
          </a:p>
          <a:p>
            <a:pPr lvl="1"/>
            <a:r>
              <a:rPr lang="en-US" sz="1800" dirty="0" err="1" smtClean="0"/>
              <a:t>CAMx</a:t>
            </a:r>
            <a:r>
              <a:rPr lang="en-US" sz="1800" dirty="0" smtClean="0"/>
              <a:t> version 5.3</a:t>
            </a:r>
          </a:p>
          <a:p>
            <a:pPr lvl="1"/>
            <a:r>
              <a:rPr lang="en-US" sz="1800" dirty="0" smtClean="0"/>
              <a:t>SMOKE version 2.7</a:t>
            </a:r>
          </a:p>
          <a:p>
            <a:pPr lvl="1"/>
            <a:r>
              <a:rPr lang="en-US" sz="1800" dirty="0" smtClean="0"/>
              <a:t>Episode Developed by US EPA for evaluation of CSAPR</a:t>
            </a:r>
          </a:p>
          <a:p>
            <a:pPr lvl="2"/>
            <a:r>
              <a:rPr lang="en-US" sz="1800" dirty="0" smtClean="0"/>
              <a:t>36 km, 12 km, and 4 km Resolution</a:t>
            </a:r>
          </a:p>
          <a:p>
            <a:pPr lvl="2"/>
            <a:r>
              <a:rPr lang="en-US" sz="1800" dirty="0" smtClean="0"/>
              <a:t>2005 Base Case Emissions</a:t>
            </a:r>
          </a:p>
          <a:p>
            <a:pPr lvl="2"/>
            <a:r>
              <a:rPr lang="en-US" sz="1800" dirty="0" smtClean="0"/>
              <a:t>2014 Control Case Emissions</a:t>
            </a:r>
          </a:p>
          <a:p>
            <a:pPr lvl="2"/>
            <a:r>
              <a:rPr lang="en-US" sz="1800" dirty="0" smtClean="0"/>
              <a:t>MM5 developed meteorological inputs representing conditions as they occurred during the full year 2005 (4 km met data is interpolated from 12 km resolution)</a:t>
            </a:r>
            <a:endParaRPr lang="en-US" sz="1800" dirty="0"/>
          </a:p>
        </p:txBody>
      </p:sp>
      <p:sp>
        <p:nvSpPr>
          <p:cNvPr id="5" name="Slide Number Placeholder 4"/>
          <p:cNvSpPr>
            <a:spLocks noGrp="1"/>
          </p:cNvSpPr>
          <p:nvPr>
            <p:ph type="sldNum" sz="quarter" idx="12"/>
          </p:nvPr>
        </p:nvSpPr>
        <p:spPr/>
        <p:txBody>
          <a:bodyPr/>
          <a:lstStyle/>
          <a:p>
            <a:fld id="{8F41DC0A-8F1E-44E2-BC55-E47B079C860E}" type="slidenum">
              <a:rPr lang="en-US" smtClean="0">
                <a:solidFill>
                  <a:srgbClr val="002D62">
                    <a:tint val="75000"/>
                  </a:srgbClr>
                </a:solidFill>
              </a:rPr>
              <a:pPr/>
              <a:t>7</a:t>
            </a:fld>
            <a:endParaRPr lang="en-US">
              <a:solidFill>
                <a:srgbClr val="002D62">
                  <a:tint val="75000"/>
                </a:srgbClr>
              </a:solidFill>
            </a:endParaRPr>
          </a:p>
        </p:txBody>
      </p:sp>
      <p:sp>
        <p:nvSpPr>
          <p:cNvPr id="4" name="Content Placeholder 2"/>
          <p:cNvSpPr txBox="1">
            <a:spLocks/>
          </p:cNvSpPr>
          <p:nvPr/>
        </p:nvSpPr>
        <p:spPr>
          <a:xfrm>
            <a:off x="228600" y="914400"/>
            <a:ext cx="8610600" cy="4906963"/>
          </a:xfrm>
          <a:prstGeom prst="rect">
            <a:avLst/>
          </a:prstGeom>
        </p:spPr>
        <p:txBody>
          <a:bodyPr/>
          <a:lstStyle/>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lang="en-US" sz="2400" dirty="0" smtClean="0"/>
              <a:t>Expand analysis to include</a:t>
            </a:r>
            <a:r>
              <a:rPr lang="en-US" sz="2400" noProof="0" dirty="0" smtClean="0"/>
              <a:t> </a:t>
            </a:r>
            <a:r>
              <a:rPr lang="en-US" sz="2400" noProof="0" dirty="0" smtClean="0"/>
              <a:t>PM</a:t>
            </a:r>
            <a:r>
              <a:rPr lang="en-US" sz="2400" baseline="-25000" noProof="0" dirty="0" smtClean="0"/>
              <a:t>2.5</a:t>
            </a:r>
            <a:endParaRPr lang="en-US" sz="2400" noProof="0" dirty="0" smtClean="0"/>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400" b="0" i="0" u="none" strike="noStrike" kern="1200" cap="none" spc="0" normalizeH="0" baseline="0" dirty="0" smtClean="0">
                <a:ln>
                  <a:noFill/>
                </a:ln>
                <a:solidFill>
                  <a:schemeClr val="tx1"/>
                </a:solidFill>
                <a:effectLst/>
                <a:uLnTx/>
                <a:uFillTx/>
                <a:latin typeface="+mn-lt"/>
                <a:ea typeface="+mn-ea"/>
                <a:cs typeface="+mn-cs"/>
              </a:rPr>
              <a:t>Model nine</a:t>
            </a:r>
            <a:r>
              <a:rPr kumimoji="0" lang="en-US" sz="2400" b="0" i="0" u="none" strike="noStrike" kern="1200" cap="none" spc="0" normalizeH="0" dirty="0" smtClean="0">
                <a:ln>
                  <a:noFill/>
                </a:ln>
                <a:solidFill>
                  <a:schemeClr val="tx1"/>
                </a:solidFill>
                <a:effectLst/>
                <a:uLnTx/>
                <a:uFillTx/>
                <a:latin typeface="+mn-lt"/>
                <a:ea typeface="+mn-ea"/>
                <a:cs typeface="+mn-cs"/>
              </a:rPr>
              <a:t> regions of the US</a:t>
            </a:r>
          </a:p>
          <a:p>
            <a:pPr marL="457200" indent="-457200">
              <a:spcBef>
                <a:spcPct val="20000"/>
              </a:spcBef>
              <a:buFont typeface="+mj-lt"/>
              <a:buAutoNum type="arabicPeriod"/>
              <a:defRPr/>
            </a:pPr>
            <a:r>
              <a:rPr lang="en-US" sz="2400" dirty="0" smtClean="0"/>
              <a:t>Model a full year</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lang="en-US" sz="2400" baseline="0" noProof="0" dirty="0" smtClean="0"/>
              <a:t>Utilize</a:t>
            </a:r>
            <a:r>
              <a:rPr lang="en-US" sz="2400" noProof="0" dirty="0" smtClean="0"/>
              <a:t> </a:t>
            </a:r>
            <a:r>
              <a:rPr lang="en-US" sz="2400" noProof="0" dirty="0" err="1" smtClean="0"/>
              <a:t>BenMAP</a:t>
            </a:r>
            <a:r>
              <a:rPr lang="en-US" sz="2400" noProof="0"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tx2"/>
                </a:solidFill>
              </a:rPr>
              <a:t>Domains Selected for Variability</a:t>
            </a:r>
            <a:endParaRPr lang="en-US" dirty="0">
              <a:solidFill>
                <a:schemeClr val="tx2"/>
              </a:solidFill>
            </a:endParaRPr>
          </a:p>
        </p:txBody>
      </p:sp>
      <p:pic>
        <p:nvPicPr>
          <p:cNvPr id="9" name="Content Placeholder 8" descr="CSAPR_Episode_Grd_Pop.jpg"/>
          <p:cNvPicPr>
            <a:picLocks noGrp="1" noChangeAspect="1"/>
          </p:cNvPicPr>
          <p:nvPr>
            <p:ph idx="1"/>
          </p:nvPr>
        </p:nvPicPr>
        <p:blipFill>
          <a:blip r:embed="rId3" cstate="print"/>
          <a:srcRect l="33522" t="15153" r="12649" b="12452"/>
          <a:stretch>
            <a:fillRect/>
          </a:stretch>
        </p:blipFill>
        <p:spPr>
          <a:xfrm>
            <a:off x="228600" y="1676400"/>
            <a:ext cx="4428460" cy="3886200"/>
          </a:xfrm>
        </p:spPr>
      </p:pic>
      <p:sp>
        <p:nvSpPr>
          <p:cNvPr id="6" name="Slide Number Placeholder 5"/>
          <p:cNvSpPr>
            <a:spLocks noGrp="1"/>
          </p:cNvSpPr>
          <p:nvPr>
            <p:ph type="sldNum" sz="quarter" idx="12"/>
          </p:nvPr>
        </p:nvSpPr>
        <p:spPr/>
        <p:txBody>
          <a:bodyPr/>
          <a:lstStyle/>
          <a:p>
            <a:fld id="{8F41DC0A-8F1E-44E2-BC55-E47B079C860E}" type="slidenum">
              <a:rPr lang="en-US" smtClean="0">
                <a:solidFill>
                  <a:srgbClr val="002D62">
                    <a:tint val="75000"/>
                  </a:srgbClr>
                </a:solidFill>
              </a:rPr>
              <a:pPr/>
              <a:t>8</a:t>
            </a:fld>
            <a:endParaRPr lang="en-US">
              <a:solidFill>
                <a:srgbClr val="002D62">
                  <a:tint val="75000"/>
                </a:srgbClr>
              </a:solidFill>
            </a:endParaRPr>
          </a:p>
        </p:txBody>
      </p:sp>
      <p:sp>
        <p:nvSpPr>
          <p:cNvPr id="5" name="TextBox 4"/>
          <p:cNvSpPr txBox="1"/>
          <p:nvPr/>
        </p:nvSpPr>
        <p:spPr>
          <a:xfrm>
            <a:off x="4648200" y="1066800"/>
            <a:ext cx="4267200" cy="5324535"/>
          </a:xfrm>
          <a:prstGeom prst="rect">
            <a:avLst/>
          </a:prstGeom>
          <a:noFill/>
        </p:spPr>
        <p:txBody>
          <a:bodyPr wrap="square" rtlCol="0">
            <a:spAutoFit/>
          </a:bodyPr>
          <a:lstStyle/>
          <a:p>
            <a:pPr algn="ctr"/>
            <a:r>
              <a:rPr lang="en-US" sz="2000" dirty="0" smtClean="0"/>
              <a:t>4 km Regions</a:t>
            </a:r>
          </a:p>
          <a:p>
            <a:pPr algn="ctr"/>
            <a:r>
              <a:rPr lang="en-US" sz="2000" dirty="0" smtClean="0"/>
              <a:t>Varied Meteorological and Emissions Characteristics:</a:t>
            </a:r>
          </a:p>
          <a:p>
            <a:pPr algn="ctr"/>
            <a:endParaRPr lang="en-US" sz="2000" dirty="0" smtClean="0"/>
          </a:p>
          <a:p>
            <a:pPr algn="ctr"/>
            <a:r>
              <a:rPr lang="en-US" sz="2000" dirty="0" smtClean="0"/>
              <a:t>Coastal/Inland</a:t>
            </a:r>
          </a:p>
          <a:p>
            <a:pPr algn="ctr"/>
            <a:r>
              <a:rPr lang="en-US" sz="2000" dirty="0" smtClean="0"/>
              <a:t>Rural/Urban</a:t>
            </a:r>
          </a:p>
          <a:p>
            <a:pPr algn="ctr"/>
            <a:r>
              <a:rPr lang="en-US" sz="2000" dirty="0" smtClean="0"/>
              <a:t>Attainment/Non-Attainment</a:t>
            </a:r>
          </a:p>
          <a:p>
            <a:pPr algn="ctr"/>
            <a:endParaRPr lang="en-US" sz="2000" dirty="0" smtClean="0"/>
          </a:p>
          <a:p>
            <a:pPr marL="347472" indent="-347472">
              <a:buAutoNum type="arabicPeriod"/>
            </a:pPr>
            <a:r>
              <a:rPr lang="en-US" sz="2000" dirty="0" smtClean="0"/>
              <a:t>Houston</a:t>
            </a:r>
          </a:p>
          <a:p>
            <a:pPr marL="342900" indent="-342900">
              <a:buAutoNum type="arabicPeriod"/>
            </a:pPr>
            <a:r>
              <a:rPr lang="en-US" sz="2000" dirty="0" smtClean="0"/>
              <a:t>Detroit</a:t>
            </a:r>
          </a:p>
          <a:p>
            <a:pPr marL="342900" indent="-342900">
              <a:buAutoNum type="arabicPeriod"/>
            </a:pPr>
            <a:r>
              <a:rPr lang="en-US" sz="2000" dirty="0" smtClean="0"/>
              <a:t>Atlanta</a:t>
            </a:r>
          </a:p>
          <a:p>
            <a:pPr marL="342900" indent="-342900">
              <a:buAutoNum type="arabicPeriod"/>
            </a:pPr>
            <a:r>
              <a:rPr lang="en-US" sz="2000" dirty="0" smtClean="0"/>
              <a:t>Washington DC</a:t>
            </a:r>
          </a:p>
          <a:p>
            <a:pPr marL="342900" indent="-342900">
              <a:buAutoNum type="arabicPeriod"/>
            </a:pPr>
            <a:r>
              <a:rPr lang="en-US" sz="2000" dirty="0" smtClean="0"/>
              <a:t>New York City</a:t>
            </a:r>
          </a:p>
          <a:p>
            <a:pPr marL="342900" indent="-342900">
              <a:buAutoNum type="arabicPeriod"/>
            </a:pPr>
            <a:r>
              <a:rPr lang="en-US" sz="2000" dirty="0" smtClean="0"/>
              <a:t>Boston</a:t>
            </a:r>
          </a:p>
          <a:p>
            <a:pPr marL="342900" indent="-342900">
              <a:buAutoNum type="arabicPeriod"/>
            </a:pPr>
            <a:r>
              <a:rPr lang="en-US" sz="2000" dirty="0" smtClean="0"/>
              <a:t>Western Pennsylvania</a:t>
            </a:r>
          </a:p>
          <a:p>
            <a:pPr marL="342900" indent="-342900">
              <a:buAutoNum type="arabicPeriod"/>
            </a:pPr>
            <a:r>
              <a:rPr lang="en-US" sz="2000" dirty="0" smtClean="0"/>
              <a:t>Virginia</a:t>
            </a:r>
          </a:p>
          <a:p>
            <a:pPr marL="342900" indent="-342900">
              <a:buAutoNum type="arabicPeriod"/>
            </a:pPr>
            <a:r>
              <a:rPr lang="en-US" sz="2000" dirty="0" smtClean="0"/>
              <a:t>New York</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chemeClr val="tx2"/>
                </a:solidFill>
              </a:rPr>
              <a:t>Main Findings</a:t>
            </a:r>
            <a:endParaRPr lang="en-US" dirty="0">
              <a:solidFill>
                <a:schemeClr val="tx2"/>
              </a:solidFill>
            </a:endParaRPr>
          </a:p>
        </p:txBody>
      </p:sp>
      <p:sp>
        <p:nvSpPr>
          <p:cNvPr id="3" name="Content Placeholder 2"/>
          <p:cNvSpPr>
            <a:spLocks noGrp="1"/>
          </p:cNvSpPr>
          <p:nvPr>
            <p:ph idx="1"/>
          </p:nvPr>
        </p:nvSpPr>
        <p:spPr>
          <a:xfrm>
            <a:off x="457200" y="1219200"/>
            <a:ext cx="8229600" cy="4906963"/>
          </a:xfrm>
        </p:spPr>
        <p:txBody>
          <a:bodyPr/>
          <a:lstStyle/>
          <a:p>
            <a:r>
              <a:rPr lang="en-US" sz="3600" dirty="0" smtClean="0"/>
              <a:t>With respect to Mortality </a:t>
            </a:r>
            <a:r>
              <a:rPr lang="en-US" sz="3600" dirty="0" smtClean="0"/>
              <a:t>Estimations:</a:t>
            </a:r>
          </a:p>
          <a:p>
            <a:pPr lvl="1"/>
            <a:r>
              <a:rPr lang="en-US" sz="3200" dirty="0" smtClean="0"/>
              <a:t>Ozone is more sensitive to resolution than PM</a:t>
            </a:r>
            <a:r>
              <a:rPr lang="en-US" sz="3200" baseline="-25000" dirty="0" smtClean="0"/>
              <a:t>2.5</a:t>
            </a:r>
          </a:p>
          <a:p>
            <a:pPr lvl="1"/>
            <a:r>
              <a:rPr lang="en-US" sz="3200" dirty="0" smtClean="0"/>
              <a:t>Urban areas are more sensitive to resolution than rural areas</a:t>
            </a:r>
          </a:p>
          <a:p>
            <a:pPr lvl="1"/>
            <a:r>
              <a:rPr lang="en-US" sz="3200" dirty="0" smtClean="0"/>
              <a:t>Results are more sensitive to concentration response function selection than model resolution</a:t>
            </a:r>
          </a:p>
          <a:p>
            <a:endParaRPr lang="en-US" sz="2800" dirty="0"/>
          </a:p>
        </p:txBody>
      </p:sp>
      <p:sp>
        <p:nvSpPr>
          <p:cNvPr id="4" name="Slide Number Placeholder 3"/>
          <p:cNvSpPr>
            <a:spLocks noGrp="1"/>
          </p:cNvSpPr>
          <p:nvPr>
            <p:ph type="sldNum" sz="quarter" idx="12"/>
          </p:nvPr>
        </p:nvSpPr>
        <p:spPr/>
        <p:txBody>
          <a:bodyPr/>
          <a:lstStyle/>
          <a:p>
            <a:fld id="{8F41DC0A-8F1E-44E2-BC55-E47B079C860E}" type="slidenum">
              <a:rPr lang="en-US" smtClean="0">
                <a:solidFill>
                  <a:srgbClr val="002D62">
                    <a:tint val="75000"/>
                  </a:srgbClr>
                </a:solidFill>
              </a:rPr>
              <a:pPr/>
              <a:t>9</a:t>
            </a:fld>
            <a:endParaRPr lang="en-US">
              <a:solidFill>
                <a:srgbClr val="002D62">
                  <a:tint val="75000"/>
                </a:srgb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JPGC Powerpoint Template.WHITE">
  <a:themeElements>
    <a:clrScheme name="Joint Program on Global Change Template Colors">
      <a:dk1>
        <a:srgbClr val="002D62"/>
      </a:dk1>
      <a:lt1>
        <a:srgbClr val="FFFFFF"/>
      </a:lt1>
      <a:dk2>
        <a:srgbClr val="006325"/>
      </a:dk2>
      <a:lt2>
        <a:srgbClr val="FFFFFF"/>
      </a:lt2>
      <a:accent1>
        <a:srgbClr val="005288"/>
      </a:accent1>
      <a:accent2>
        <a:srgbClr val="78A22F"/>
      </a:accent2>
      <a:accent3>
        <a:srgbClr val="B30838"/>
      </a:accent3>
      <a:accent4>
        <a:srgbClr val="AB650D"/>
      </a:accent4>
      <a:accent5>
        <a:srgbClr val="F7A51C"/>
      </a:accent5>
      <a:accent6>
        <a:srgbClr val="00958F"/>
      </a:accent6>
      <a:hlink>
        <a:srgbClr val="C7D6EE"/>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3929</TotalTime>
  <Words>993</Words>
  <Application>Microsoft Office PowerPoint</Application>
  <PresentationFormat>On-screen Show (4:3)</PresentationFormat>
  <Paragraphs>142</Paragraphs>
  <Slides>19</Slides>
  <Notes>7</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JPGC Powerpoint Template.WHITE</vt:lpstr>
      <vt:lpstr>Office Theme</vt:lpstr>
      <vt:lpstr>1_Office Theme</vt:lpstr>
      <vt:lpstr>Slide 1</vt:lpstr>
      <vt:lpstr>Presentation Outline</vt:lpstr>
      <vt:lpstr>Human Health Estimates</vt:lpstr>
      <vt:lpstr>Need for Regional Scale Uncertainty Analyses</vt:lpstr>
      <vt:lpstr>Study Approach</vt:lpstr>
      <vt:lpstr>Model Resolution Study Part I</vt:lpstr>
      <vt:lpstr>Model Resolution Study part II</vt:lpstr>
      <vt:lpstr>Domains Selected for Variability</vt:lpstr>
      <vt:lpstr>Main Findings</vt:lpstr>
      <vt:lpstr>Resolution Impacts: Ozone vs PM2.5</vt:lpstr>
      <vt:lpstr>Urban vs Rural</vt:lpstr>
      <vt:lpstr>Health Function vs Model Resolution</vt:lpstr>
      <vt:lpstr>Health Function vs Model Resolution</vt:lpstr>
      <vt:lpstr>Total Ozone Mortalities Eastern US</vt:lpstr>
      <vt:lpstr>Total PM Mortalities Eastern US</vt:lpstr>
      <vt:lpstr>Main Findings Discussion</vt:lpstr>
      <vt:lpstr>Results</vt:lpstr>
      <vt:lpstr>Acknowledgements</vt:lpstr>
      <vt:lpstr>Slide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Impacts of Model Resolution on Uncertainty Associated with Human Health</dc:title>
  <dc:creator>TammyT</dc:creator>
  <cp:lastModifiedBy>TammyT</cp:lastModifiedBy>
  <cp:revision>40</cp:revision>
  <dcterms:created xsi:type="dcterms:W3CDTF">2012-10-06T14:05:07Z</dcterms:created>
  <dcterms:modified xsi:type="dcterms:W3CDTF">2012-10-16T16:08:18Z</dcterms:modified>
</cp:coreProperties>
</file>