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8" r:id="rId2"/>
    <p:sldId id="563" r:id="rId3"/>
    <p:sldId id="588" r:id="rId4"/>
    <p:sldId id="592" r:id="rId5"/>
    <p:sldId id="562" r:id="rId6"/>
    <p:sldId id="564" r:id="rId7"/>
    <p:sldId id="582" r:id="rId8"/>
    <p:sldId id="593" r:id="rId9"/>
    <p:sldId id="589" r:id="rId10"/>
    <p:sldId id="583" r:id="rId11"/>
    <p:sldId id="565" r:id="rId12"/>
    <p:sldId id="566" r:id="rId13"/>
    <p:sldId id="567" r:id="rId14"/>
    <p:sldId id="584" r:id="rId15"/>
    <p:sldId id="568" r:id="rId16"/>
    <p:sldId id="594" r:id="rId17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69"/>
    <a:srgbClr val="003399"/>
    <a:srgbClr val="FF0000"/>
    <a:srgbClr val="000099"/>
    <a:srgbClr val="EB7B28"/>
    <a:srgbClr val="6C3800"/>
    <a:srgbClr val="008E86"/>
    <a:srgbClr val="A9B533"/>
    <a:srgbClr val="448F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6" autoAdjust="0"/>
    <p:restoredTop sz="95599" autoAdjust="0"/>
  </p:normalViewPr>
  <p:slideViewPr>
    <p:cSldViewPr snapToGrid="0">
      <p:cViewPr>
        <p:scale>
          <a:sx n="110" d="100"/>
          <a:sy n="110" d="100"/>
        </p:scale>
        <p:origin x="-846" y="-72"/>
      </p:cViewPr>
      <p:guideLst>
        <p:guide orient="horz" pos="2244"/>
        <p:guide orient="horz" pos="3336"/>
        <p:guide pos="1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3312" y="-1134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31A793-1E2A-49E2-80E8-47DDF9E4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t" anchorCtr="0" compatLnSpc="1">
            <a:prstTxWarp prst="textNoShape">
              <a:avLst/>
            </a:prstTxWarp>
          </a:bodyPr>
          <a:lstStyle>
            <a:lvl1pPr defTabSz="93345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b" anchorCtr="0" compatLnSpc="1">
            <a:prstTxWarp prst="textNoShape">
              <a:avLst/>
            </a:prstTxWarp>
          </a:bodyPr>
          <a:lstStyle>
            <a:lvl1pPr defTabSz="93345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/>
            </a:lvl1pPr>
          </a:lstStyle>
          <a:p>
            <a:pPr>
              <a:defRPr/>
            </a:pPr>
            <a:fld id="{1FB73497-D5E3-4235-B841-C10AA081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4550" cy="3490912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1188"/>
            <a:ext cx="5146675" cy="418782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73497-D5E3-4235-B841-C10AA08108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s_2955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6546850"/>
            <a:ext cx="685800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654685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fld id="{1171C454-14F7-4EA8-A0F3-A5430EAF00C4}" type="slidenum">
              <a:rPr lang="en-US" sz="1000" b="1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1000" b="1">
              <a:solidFill>
                <a:schemeClr val="bg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722313" y="6546850"/>
            <a:ext cx="2138362" cy="252413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b="1">
                <a:solidFill>
                  <a:srgbClr val="003F69"/>
                </a:solidFill>
                <a:latin typeface="Arial" charset="0"/>
                <a:ea typeface="ＭＳ Ｐゴシック" charset="-128"/>
                <a:cs typeface="+mn-cs"/>
              </a:rPr>
              <a:t>Office of Research and Development</a:t>
            </a:r>
          </a:p>
          <a:p>
            <a:pPr>
              <a:lnSpc>
                <a:spcPct val="90000"/>
              </a:lnSpc>
              <a:defRPr/>
            </a:pPr>
            <a:r>
              <a:rPr lang="en-US" sz="900">
                <a:solidFill>
                  <a:srgbClr val="003F69"/>
                </a:solidFill>
                <a:latin typeface="Arial" charset="0"/>
                <a:ea typeface="ＭＳ Ｐゴシック" charset="-128"/>
                <a:cs typeface="+mn-cs"/>
              </a:rPr>
              <a:t>National Exposure Research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  <a:cs typeface="ＭＳ Ｐゴシック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0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30414" y="1130300"/>
            <a:ext cx="5789612" cy="1447800"/>
          </a:xfrm>
          <a:noFill/>
        </p:spPr>
        <p:txBody>
          <a:bodyPr/>
          <a:lstStyle/>
          <a:p>
            <a:pPr algn="ctr"/>
            <a:r>
              <a:rPr lang="en-US" sz="2400" dirty="0" smtClean="0"/>
              <a:t>AERLINE: Air Exposure Research model for LINE sources</a:t>
            </a:r>
            <a:endParaRPr lang="en-US" dirty="0" smtClean="0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829953" y="5899150"/>
            <a:ext cx="19143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CMAS Conference</a:t>
            </a:r>
            <a:endParaRPr lang="en-US" sz="1600" dirty="0"/>
          </a:p>
          <a:p>
            <a:pPr algn="ctr"/>
            <a:r>
              <a:rPr lang="en-US" sz="1400" dirty="0" smtClean="0"/>
              <a:t>15-17 October </a:t>
            </a:r>
            <a:r>
              <a:rPr lang="en-US" sz="1400" dirty="0"/>
              <a:t>2012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952625" y="2600325"/>
            <a:ext cx="5838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Michelle G. Snyder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</a:t>
            </a:r>
            <a:r>
              <a:rPr lang="en-US" sz="1600" dirty="0" smtClean="0"/>
              <a:t>Vlad </a:t>
            </a:r>
            <a:r>
              <a:rPr lang="en-US" sz="1600" dirty="0" smtClean="0"/>
              <a:t>Isakov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</a:t>
            </a:r>
            <a:r>
              <a:rPr lang="en-US" sz="1600" dirty="0" smtClean="0"/>
              <a:t>David K. Heist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</a:t>
            </a:r>
            <a:endParaRPr lang="en-US" sz="1600" dirty="0" smtClean="0"/>
          </a:p>
          <a:p>
            <a:pPr algn="ctr"/>
            <a:r>
              <a:rPr lang="en-US" sz="1600" dirty="0" smtClean="0"/>
              <a:t>Steven G. Perry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Akula Venkatram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Sarav Arunachalam</a:t>
            </a:r>
            <a:r>
              <a:rPr lang="en-US" sz="1600" baseline="30000" dirty="0" smtClean="0"/>
              <a:t>3</a:t>
            </a:r>
          </a:p>
          <a:p>
            <a:pPr algn="ctr"/>
            <a:endParaRPr lang="en-US" sz="1200" dirty="0"/>
          </a:p>
          <a:p>
            <a:pPr algn="ctr"/>
            <a:r>
              <a:rPr lang="en-US" sz="1200" baseline="30000" dirty="0" smtClean="0"/>
              <a:t>1</a:t>
            </a:r>
            <a:r>
              <a:rPr lang="en-US" sz="1200" dirty="0" smtClean="0"/>
              <a:t>U.S.EPA/NERL/AMAD, 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UCR,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UNC/IE</a:t>
            </a:r>
            <a:endParaRPr lang="en-US" sz="1200" dirty="0"/>
          </a:p>
        </p:txBody>
      </p:sp>
      <p:pic>
        <p:nvPicPr>
          <p:cNvPr id="6" name="Picture 4" descr="Detroit traff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49" y="3829050"/>
            <a:ext cx="3333191" cy="192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1" descr="C:\Documents and Settings\sperry02\Perry_Work_Files\FMF_PROJECTS_FMF\NEAR ROADWAY\Photos\Highway Photos\depressed highw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582" y="3817970"/>
            <a:ext cx="2547918" cy="20208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3359" y="1745412"/>
          <a:ext cx="2385506" cy="564369"/>
        </p:xfrm>
        <a:graphic>
          <a:graphicData uri="http://schemas.openxmlformats.org/presentationml/2006/ole">
            <p:oleObj spid="_x0000_s54274" name="Equation" r:id="rId3" imgW="1879560" imgH="444240" progId="Equation.3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543550" y="1683652"/>
          <a:ext cx="2332038" cy="727075"/>
        </p:xfrm>
        <a:graphic>
          <a:graphicData uri="http://schemas.openxmlformats.org/presentationml/2006/ole">
            <p:oleObj spid="_x0000_s54275" name="Equation" r:id="rId4" imgW="1790640" imgH="55872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" y="1239729"/>
            <a:ext cx="2193605" cy="367114"/>
          </a:xfrm>
          <a:prstGeom prst="rect">
            <a:avLst/>
          </a:prstGeom>
          <a:noFill/>
        </p:spPr>
        <p:txBody>
          <a:bodyPr wrap="none" lIns="89245" tIns="44622" rIns="89245" bIns="44622" rtlCol="0">
            <a:spAutoFit/>
          </a:bodyPr>
          <a:lstStyle/>
          <a:p>
            <a:r>
              <a:rPr lang="en-US" sz="1800" b="1" dirty="0" smtClean="0"/>
              <a:t>Lateral </a:t>
            </a:r>
            <a:r>
              <a:rPr lang="en-US" sz="1800" b="1" dirty="0"/>
              <a:t>Dispersion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57200" y="5321300"/>
          <a:ext cx="5500688" cy="665163"/>
        </p:xfrm>
        <a:graphic>
          <a:graphicData uri="http://schemas.openxmlformats.org/presentationml/2006/ole">
            <p:oleObj spid="_x0000_s54276" name="Equation" r:id="rId5" imgW="5041800" imgH="609480" progId="Equation.3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811588" y="5970588"/>
          <a:ext cx="4878387" cy="658812"/>
        </p:xfrm>
        <a:graphic>
          <a:graphicData uri="http://schemas.openxmlformats.org/presentationml/2006/ole">
            <p:oleObj spid="_x0000_s54277" name="Equation" r:id="rId6" imgW="4292280" imgH="583920" progId="Equation.3">
              <p:embed/>
            </p:oleObj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05669" y="267525"/>
            <a:ext cx="62939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Model  Algorithm</a:t>
            </a:r>
          </a:p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New Dispersion Formulations</a:t>
            </a:r>
          </a:p>
        </p:txBody>
      </p:sp>
      <p:pic>
        <p:nvPicPr>
          <p:cNvPr id="15" name="Picture 14" descr="BESTsigmaY&amp;Conc.tif"/>
          <p:cNvPicPr/>
          <p:nvPr/>
        </p:nvPicPr>
        <p:blipFill>
          <a:blip r:embed="rId7" cstate="print"/>
          <a:srcRect l="5633" t="2425" r="50727" b="50286"/>
          <a:stretch>
            <a:fillRect/>
          </a:stretch>
        </p:blipFill>
        <p:spPr>
          <a:xfrm>
            <a:off x="1070223" y="2398816"/>
            <a:ext cx="3299896" cy="28738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840675" y="2315687"/>
            <a:ext cx="2161309" cy="3206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Stable</a:t>
            </a:r>
          </a:p>
        </p:txBody>
      </p:sp>
      <p:pic>
        <p:nvPicPr>
          <p:cNvPr id="16" name="Picture 15" descr="BESTsigmaY&amp;Conc.tif"/>
          <p:cNvPicPr/>
          <p:nvPr/>
        </p:nvPicPr>
        <p:blipFill>
          <a:blip r:embed="rId7" cstate="print"/>
          <a:srcRect l="49480" t="2166" r="7501" b="49688"/>
          <a:stretch>
            <a:fillRect/>
          </a:stretch>
        </p:blipFill>
        <p:spPr>
          <a:xfrm>
            <a:off x="5201391" y="2519171"/>
            <a:ext cx="3325091" cy="27890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5721923" y="2408713"/>
            <a:ext cx="2790701" cy="3206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Convective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075716" y="4045526"/>
            <a:ext cx="1282533" cy="6432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Prairie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Grass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857997" y="4079172"/>
            <a:ext cx="1282533" cy="6432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Prairie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Grass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82850" y="231775"/>
            <a:ext cx="5661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How is AERLINE being used?</a:t>
            </a:r>
          </a:p>
        </p:txBody>
      </p:sp>
      <p:pic>
        <p:nvPicPr>
          <p:cNvPr id="4" name="Picture 2" descr="C:\Vlad_Projects\NewHaven_CT\Slides4Larry\NewFigure1b_PM25hybri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781" y="2765308"/>
            <a:ext cx="2499144" cy="2499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617493" y="1122417"/>
            <a:ext cx="8183607" cy="157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144" tIns="93072" rIns="186144" bIns="9307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The model can support health and risk assessments, epidemiology studies, and community based tools.  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AERLINE is designed to handle urban situations with thousands of line sources and receptors.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295900"/>
            <a:ext cx="4663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AERLINE is used in “</a:t>
            </a:r>
            <a:r>
              <a:rPr lang="en-US" sz="1600" dirty="0" smtClean="0">
                <a:solidFill>
                  <a:prstClr val="black"/>
                </a:solidFill>
              </a:rPr>
              <a:t>Near-Road Exposures to Urban air pollutants Study” (NEXUS) in Detroit examining the role of near-road exposures on asthmatic children who live near major roadways.</a:t>
            </a:r>
            <a:endParaRPr lang="en-US" sz="1600" dirty="0"/>
          </a:p>
        </p:txBody>
      </p:sp>
      <p:pic>
        <p:nvPicPr>
          <p:cNvPr id="9" name="Picture 8" descr="NEXUS_spatialplot_2005_N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50" y="3124199"/>
            <a:ext cx="4295774" cy="1952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0384" y="5314950"/>
            <a:ext cx="3368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AERLINE can be used to estimate  spatial variability</a:t>
            </a:r>
            <a:r>
              <a:rPr lang="en-US" sz="1600" dirty="0" smtClean="0">
                <a:solidFill>
                  <a:prstClr val="black"/>
                </a:solidFill>
              </a:rPr>
              <a:t> in urban areas with many roadways.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82850" y="231775"/>
            <a:ext cx="5661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How does AERLINE support community tools?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048" y="1136650"/>
            <a:ext cx="8340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AERLINE algorithm is used in STREET, a decision support tool for evaluating effects of alternate transportation options on community health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70" r="31011" b="41087"/>
          <a:stretch>
            <a:fillRect/>
          </a:stretch>
        </p:blipFill>
        <p:spPr bwMode="auto">
          <a:xfrm>
            <a:off x="600075" y="2314574"/>
            <a:ext cx="8039100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456" y="279400"/>
            <a:ext cx="5281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Ongoing Development Work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133" y="2990347"/>
            <a:ext cx="4691335" cy="321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137" y="3643424"/>
            <a:ext cx="2891338" cy="21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397878" y="1039057"/>
            <a:ext cx="8355598" cy="157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144" tIns="93072" rIns="186144" bIns="9307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The model framework is designed to accommodate future algorithms for simulating the near-source effects of complex roadway configurations (noise barriers, depressed roadways, etc).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These configurations could be used in mitigation, to reduce exposure near high emission roadways.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6897" y="5777061"/>
            <a:ext cx="19972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Finn et al., (2010)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6695573" y="4153904"/>
            <a:ext cx="1997243" cy="68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144" tIns="93072" rIns="186144" bIns="93072" rtlCol="0">
            <a:spAutoFit/>
          </a:bodyPr>
          <a:lstStyle/>
          <a:p>
            <a:r>
              <a:rPr lang="en-US" sz="1600" baseline="30000" dirty="0" smtClean="0"/>
              <a:t>_____</a:t>
            </a:r>
            <a:r>
              <a:rPr lang="en-US" sz="1600" dirty="0" smtClean="0"/>
              <a:t> no barrier</a:t>
            </a:r>
          </a:p>
          <a:p>
            <a:r>
              <a:rPr lang="en-US" sz="1600" dirty="0" smtClean="0"/>
              <a:t>------ barrier</a:t>
            </a:r>
            <a:endParaRPr lang="en-US" sz="2800" baseline="3000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586133" y="2591308"/>
            <a:ext cx="4524279" cy="43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144" tIns="93072" rIns="186144" bIns="93072" rtlCol="0">
            <a:spAutoFit/>
          </a:bodyPr>
          <a:lstStyle/>
          <a:p>
            <a:pPr algn="ctr"/>
            <a:r>
              <a:rPr lang="en-US" sz="1600" b="1" dirty="0" smtClean="0"/>
              <a:t>Idaho Falls 2008 tracer  study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92150" y="1508125"/>
            <a:ext cx="3762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977812"/>
            <a:r>
              <a:rPr lang="en-US" b="1" dirty="0" smtClean="0"/>
              <a:t>Wind tunnel studies</a:t>
            </a: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20" y="2420851"/>
            <a:ext cx="4427625" cy="271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322857" y="5095336"/>
            <a:ext cx="1783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Baldauf et al, (2009) 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61170" y="853025"/>
            <a:ext cx="4064000" cy="1947787"/>
            <a:chOff x="20791572" y="12702739"/>
            <a:chExt cx="4011181" cy="1879533"/>
          </a:xfrm>
        </p:grpSpPr>
        <p:pic>
          <p:nvPicPr>
            <p:cNvPr id="18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 t="16275"/>
            <a:stretch>
              <a:fillRect/>
            </a:stretch>
          </p:blipFill>
          <p:spPr bwMode="auto">
            <a:xfrm>
              <a:off x="20791572" y="13018166"/>
              <a:ext cx="4011181" cy="156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22068408" y="12702739"/>
              <a:ext cx="1900989" cy="328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6144" tIns="93072" rIns="186144" bIns="93072" rtlCol="0">
              <a:spAutoFit/>
            </a:bodyPr>
            <a:lstStyle/>
            <a:p>
              <a:pPr algn="ctr"/>
              <a:r>
                <a:rPr lang="en-US" sz="1600" b="1" dirty="0" smtClean="0"/>
                <a:t>Flat terrain</a:t>
              </a:r>
              <a:endParaRPr lang="en-US" sz="16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21470" y="2719925"/>
            <a:ext cx="4368800" cy="1846179"/>
            <a:chOff x="20648195" y="14534143"/>
            <a:chExt cx="4281238" cy="1949117"/>
          </a:xfrm>
        </p:grpSpPr>
        <p:pic>
          <p:nvPicPr>
            <p:cNvPr id="21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8195" y="14534143"/>
              <a:ext cx="4281238" cy="194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21376102" y="14592616"/>
              <a:ext cx="2951748" cy="351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6144" tIns="93072" rIns="186144" bIns="93072" rtlCol="0">
              <a:spAutoFit/>
            </a:bodyPr>
            <a:lstStyle/>
            <a:p>
              <a:pPr algn="ctr"/>
              <a:r>
                <a:rPr lang="en-US" sz="1600" b="1" dirty="0" smtClean="0"/>
                <a:t>Downwind barrier</a:t>
              </a:r>
              <a:endParaRPr lang="en-US" sz="16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48200" y="4558250"/>
            <a:ext cx="4267200" cy="1946428"/>
            <a:chOff x="20781046" y="16390411"/>
            <a:chExt cx="4076198" cy="1943027"/>
          </a:xfrm>
        </p:grpSpPr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 t="17119"/>
            <a:stretch>
              <a:fillRect/>
            </a:stretch>
          </p:blipFill>
          <p:spPr bwMode="auto">
            <a:xfrm>
              <a:off x="20781046" y="16627642"/>
              <a:ext cx="4076198" cy="1705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 bwMode="auto">
            <a:xfrm>
              <a:off x="21528502" y="16390411"/>
              <a:ext cx="2951748" cy="358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6144" tIns="93072" rIns="186144" bIns="93072" rtlCol="0">
              <a:spAutoFit/>
            </a:bodyPr>
            <a:lstStyle/>
            <a:p>
              <a:pPr algn="ctr"/>
              <a:r>
                <a:rPr lang="en-US" sz="1600" b="1" dirty="0" smtClean="0"/>
                <a:t>Depressed Roadway</a:t>
              </a:r>
              <a:endParaRPr lang="en-US" sz="1600" b="1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196217" y="6488668"/>
            <a:ext cx="2163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Heist et al, (2009) </a:t>
            </a:r>
            <a:endParaRPr lang="en-US" sz="1400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08456" y="362527"/>
            <a:ext cx="5281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Ongoing Development Work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901796" y="672860"/>
            <a:ext cx="1009291" cy="4054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H = 6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00" y="5525139"/>
            <a:ext cx="7296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Field and wind tunnel studies show noise barriers and depressions reduce downwind concentrations under multiple stability conditions. These features will be added to the flat terrain AERLINE model.</a:t>
            </a:r>
          </a:p>
        </p:txBody>
      </p:sp>
      <p:pic>
        <p:nvPicPr>
          <p:cNvPr id="15" name="Picture 33"/>
          <p:cNvPicPr>
            <a:picLocks noChangeAspect="1" noChangeArrowheads="1"/>
          </p:cNvPicPr>
          <p:nvPr/>
        </p:nvPicPr>
        <p:blipFill>
          <a:blip r:embed="rId2" cstate="print"/>
          <a:srcRect l="29480" t="17592" r="10702" b="29868"/>
          <a:stretch>
            <a:fillRect/>
          </a:stretch>
        </p:blipFill>
        <p:spPr bwMode="auto">
          <a:xfrm>
            <a:off x="3409552" y="1342350"/>
            <a:ext cx="3007896" cy="20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3126907" y="838495"/>
            <a:ext cx="3232890" cy="4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144" tIns="93072" rIns="186144" bIns="93072" rtlCol="0">
            <a:spAutoFit/>
          </a:bodyPr>
          <a:lstStyle/>
          <a:p>
            <a:pPr algn="ctr"/>
            <a:r>
              <a:rPr lang="en-US" sz="2000" b="1" dirty="0" smtClean="0"/>
              <a:t>Field studies</a:t>
            </a:r>
            <a:endParaRPr lang="en-US" sz="2000" b="1" dirty="0"/>
          </a:p>
        </p:txBody>
      </p:sp>
      <p:pic>
        <p:nvPicPr>
          <p:cNvPr id="17" name="Picture 35"/>
          <p:cNvPicPr>
            <a:picLocks noChangeAspect="1" noChangeArrowheads="1"/>
          </p:cNvPicPr>
          <p:nvPr/>
        </p:nvPicPr>
        <p:blipFill>
          <a:blip r:embed="rId3" cstate="print"/>
          <a:srcRect l="20434" t="47019" r="32062" b="3280"/>
          <a:stretch>
            <a:fillRect/>
          </a:stretch>
        </p:blipFill>
        <p:spPr bwMode="auto">
          <a:xfrm>
            <a:off x="6199199" y="3478676"/>
            <a:ext cx="2047798" cy="1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6"/>
          <p:cNvPicPr>
            <a:picLocks noChangeAspect="1" noChangeArrowheads="1"/>
          </p:cNvPicPr>
          <p:nvPr/>
        </p:nvPicPr>
        <p:blipFill>
          <a:blip r:embed="rId4" cstate="print"/>
          <a:srcRect l="68919" t="5746" r="2516" b="53008"/>
          <a:stretch>
            <a:fillRect/>
          </a:stretch>
        </p:blipFill>
        <p:spPr bwMode="auto">
          <a:xfrm>
            <a:off x="6465573" y="1287150"/>
            <a:ext cx="1540044" cy="192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5837" y="3482029"/>
            <a:ext cx="1757306" cy="186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Detroit_RoadCut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5320" y="3520025"/>
            <a:ext cx="2613212" cy="1615440"/>
          </a:xfrm>
          <a:prstGeom prst="rect">
            <a:avLst/>
          </a:prstGeom>
        </p:spPr>
      </p:pic>
      <p:pic>
        <p:nvPicPr>
          <p:cNvPr id="21" name="Picture 14" descr="LV_sonics1"/>
          <p:cNvPicPr>
            <a:picLocks noChangeAspect="1" noChangeArrowheads="1"/>
          </p:cNvPicPr>
          <p:nvPr/>
        </p:nvPicPr>
        <p:blipFill>
          <a:blip r:embed="rId7" cstate="print"/>
          <a:srcRect t="4115"/>
          <a:stretch>
            <a:fillRect/>
          </a:stretch>
        </p:blipFill>
        <p:spPr bwMode="auto">
          <a:xfrm>
            <a:off x="947372" y="1458490"/>
            <a:ext cx="2460308" cy="17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08456" y="279400"/>
            <a:ext cx="5281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Ongoing Development Work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403762" y="1137062"/>
            <a:ext cx="8217724" cy="3292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515938" lvl="1" indent="-4763"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We plan to release the model through Community Modeling &amp; Analysis System (CMAS) website with:</a:t>
            </a:r>
          </a:p>
          <a:p>
            <a:pPr marL="1255713" lvl="2" indent="-301625"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Explanation of model code, use, and inputs required</a:t>
            </a:r>
          </a:p>
          <a:p>
            <a:pPr marL="1255713" lvl="2" indent="-301625"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Documented evaluation and evaluation data</a:t>
            </a:r>
          </a:p>
          <a:p>
            <a:pPr marL="1255713" lvl="2" indent="-301625"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Qualifications on appropriate use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2558" y="253175"/>
            <a:ext cx="6075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How will AERLINE be available?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395" y="5795158"/>
            <a:ext cx="732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Disclaimer: Although this work was reviewed by EPA and approved for publication, it may not necessarily reflect official Agency policy.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162175" y="298450"/>
            <a:ext cx="6305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Why was AERLINE Developed?</a:t>
            </a:r>
            <a:endParaRPr lang="en-US" sz="2800" b="1" dirty="0">
              <a:solidFill>
                <a:srgbClr val="003F6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76563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Based on Science Advisory Board and the National Research Council recommendations, </a:t>
            </a:r>
            <a:r>
              <a:rPr lang="en-US" dirty="0" smtClean="0"/>
              <a:t>EPA-ORD initiated research on near-road air quality and health effects.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/>
              <a:t>Field measurements indicated that exposures to traffic-emitted air pollutants near roads can be influenced by complexities of roadway configurations (noise walls, depressed sections, etc.).</a:t>
            </a:r>
          </a:p>
          <a:p>
            <a:pPr marL="342900" indent="-342900" eaLnBrk="1" hangingPunct="1"/>
            <a:endParaRPr lang="en-US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/>
              <a:t>To improve exposure metrics for future health studies, ORD initiated model development project to account for these important parameters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1000" dirty="0" smtClean="0"/>
          </a:p>
          <a:p>
            <a:pPr marL="342900" indent="-342900" eaLnBrk="1" hangingPunct="1"/>
            <a:endParaRPr lang="en-US" sz="1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197225" y="279400"/>
            <a:ext cx="3762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What is AERLINE?</a:t>
            </a:r>
            <a:endParaRPr lang="en-US" sz="2800" b="1" dirty="0">
              <a:solidFill>
                <a:srgbClr val="003F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1" y="1104900"/>
            <a:ext cx="8458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AERLINE is EPA -ORD's research dispersion modeling tool for near roadway assessments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based on a steady-state Gaussian formulation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currently formulated for near-surface releases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contains new formulations for the vertical and lateral</a:t>
            </a:r>
          </a:p>
          <a:p>
            <a:r>
              <a:rPr lang="en-US" dirty="0" smtClean="0"/>
              <a:t>    dispersion rates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accounts for low wind meander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includes M-O similarity profiling of winds near the surface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uses the surface meteorology provided by AERMET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includes user-friendly input requirements for road network  </a:t>
            </a:r>
          </a:p>
          <a:p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162175" y="298450"/>
            <a:ext cx="6815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EPA-ORD:  Model Development Focus</a:t>
            </a:r>
            <a:endParaRPr lang="en-US" sz="2800" b="1" dirty="0">
              <a:solidFill>
                <a:srgbClr val="003F69"/>
              </a:solidFill>
            </a:endParaRPr>
          </a:p>
        </p:txBody>
      </p:sp>
      <p:sp>
        <p:nvSpPr>
          <p:cNvPr id="25" name="Rectangle 2"/>
          <p:cNvSpPr>
            <a:spLocks/>
          </p:cNvSpPr>
          <p:nvPr/>
        </p:nvSpPr>
        <p:spPr bwMode="auto">
          <a:xfrm>
            <a:off x="0" y="1106487"/>
            <a:ext cx="8847117" cy="5201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Account for near-road complexities and very near road concentrations (i.e. within a few meters of the road).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00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Design and conduct wind tunnel and field studies for development and evaluation of improved line source algorithms.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00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AERLINE is the initial modeling product of this development program.  </a:t>
            </a: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It is a research tool that is designed primarily to support risk assessments and health studies related to near-road pollutants.</a:t>
            </a:r>
            <a:endParaRPr lang="en-US" dirty="0" smtClean="0"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  <a:p>
            <a:pPr marL="0" lvl="1">
              <a:buClr>
                <a:srgbClr val="000000"/>
              </a:buClr>
              <a:buSzPct val="100000"/>
              <a:defRPr/>
            </a:pPr>
            <a:endParaRPr lang="en-US" dirty="0">
              <a:latin typeface="+mn-lt"/>
              <a:sym typeface="Arial" pitchFamily="34" charset="0"/>
            </a:endParaRPr>
          </a:p>
          <a:p>
            <a:pPr marL="0" lvl="1">
              <a:buClr>
                <a:srgbClr val="000000"/>
              </a:buClr>
              <a:buSzPct val="100000"/>
              <a:defRPr/>
            </a:pPr>
            <a:endParaRPr lang="en-US" dirty="0">
              <a:latin typeface="+mn-lt"/>
              <a:sym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63850" y="279400"/>
            <a:ext cx="4718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What AERLINE is NOT?</a:t>
            </a:r>
            <a:endParaRPr lang="en-US" sz="2800" b="1" dirty="0">
              <a:solidFill>
                <a:srgbClr val="003F6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2" y="1447799"/>
            <a:ext cx="80676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AERLINE is not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designed for regulatory applications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(e.g. NAAQS enforcement, New Source Review, PM Hot Spot Conformity, SIP analyses, etc). </a:t>
            </a:r>
          </a:p>
          <a:p>
            <a:pPr lvl="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It is contained in a research platform and has not gone through the rigorous review and public comment required for inclusion in the list of recommended regulatory models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54350" y="336550"/>
            <a:ext cx="3762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Model  Algorithm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85569" y="1476346"/>
          <a:ext cx="1559083" cy="524316"/>
        </p:xfrm>
        <a:graphic>
          <a:graphicData uri="http://schemas.openxmlformats.org/presentationml/2006/ole">
            <p:oleObj spid="_x0000_s30722" name="Equation" r:id="rId3" imgW="825480" imgH="27936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7183" y="1007659"/>
            <a:ext cx="8356600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b="1" dirty="0"/>
              <a:t>Steady-state, Gaussian based plume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379" y="2034038"/>
            <a:ext cx="7568746" cy="890335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1600" dirty="0"/>
              <a:t>Concentration at a receptor is the integrated contributions from points along the </a:t>
            </a:r>
            <a:r>
              <a:rPr lang="en-US" sz="1600" dirty="0" smtClean="0"/>
              <a:t>line using a Romberg Iteration Scheme.</a:t>
            </a:r>
          </a:p>
          <a:p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59694" y="1549799"/>
          <a:ext cx="3436644" cy="395366"/>
        </p:xfrm>
        <a:graphic>
          <a:graphicData uri="http://schemas.openxmlformats.org/presentationml/2006/ole">
            <p:oleObj spid="_x0000_s30723" name="Equation" r:id="rId4" imgW="1841400" imgH="20304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621363" y="1369117"/>
          <a:ext cx="788715" cy="588254"/>
        </p:xfrm>
        <a:graphic>
          <a:graphicData uri="http://schemas.openxmlformats.org/presentationml/2006/ole">
            <p:oleObj spid="_x0000_s30729" name="Equation" r:id="rId5" imgW="558720" imgH="41904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410472" y="1528740"/>
            <a:ext cx="1009651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dirty="0" smtClean="0"/>
              <a:t>where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846114" y="1512697"/>
            <a:ext cx="720243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dirty="0" smtClean="0"/>
              <a:t>and</a:t>
            </a:r>
            <a:endParaRPr lang="en-US" sz="2000" dirty="0"/>
          </a:p>
        </p:txBody>
      </p:sp>
      <p:graphicFrame>
        <p:nvGraphicFramePr>
          <p:cNvPr id="28" name="Object 22"/>
          <p:cNvGraphicFramePr>
            <a:graphicFrameLocks noChangeAspect="1"/>
          </p:cNvGraphicFramePr>
          <p:nvPr/>
        </p:nvGraphicFramePr>
        <p:xfrm>
          <a:off x="2068515" y="3778142"/>
          <a:ext cx="5501352" cy="664564"/>
        </p:xfrm>
        <a:graphic>
          <a:graphicData uri="http://schemas.openxmlformats.org/presentationml/2006/ole">
            <p:oleObj spid="_x0000_s30733" name="Equation" r:id="rId6" imgW="5041800" imgH="609480" progId="Equation.3">
              <p:embed/>
            </p:oleObj>
          </a:graphicData>
        </a:graphic>
      </p:graphicFrame>
      <p:sp>
        <p:nvSpPr>
          <p:cNvPr id="29" name="Subtitle 2"/>
          <p:cNvSpPr txBox="1">
            <a:spLocks/>
          </p:cNvSpPr>
          <p:nvPr/>
        </p:nvSpPr>
        <p:spPr bwMode="auto">
          <a:xfrm>
            <a:off x="412028" y="3135889"/>
            <a:ext cx="7569922" cy="84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7797" tIns="148899" rIns="297797" bIns="148899" numCol="1" anchor="t" anchorCtr="0" compatLnSpc="1">
            <a:prstTxWarp prst="textNoShape">
              <a:avLst/>
            </a:prstTxWarp>
            <a:normAutofit/>
          </a:bodyPr>
          <a:lstStyle/>
          <a:p>
            <a:pPr defTabSz="2977812" eaLnBrk="0" hangingPunct="0">
              <a:spcBef>
                <a:spcPct val="20000"/>
              </a:spcBef>
            </a:pP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For each point source within the integration, a wind-direction following plume is simulated.</a:t>
            </a:r>
            <a:endParaRPr lang="en-US" sz="1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240" y="2878908"/>
            <a:ext cx="5222875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b="1" dirty="0" smtClean="0"/>
              <a:t>Plume</a:t>
            </a:r>
            <a:endParaRPr lang="en-US" sz="2000" b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26365" y="4873408"/>
            <a:ext cx="8046160" cy="8495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each point source within the integration, meander is handled in the same way as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AERMOD point source meander.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3316717" y="5417987"/>
          <a:ext cx="4877432" cy="658963"/>
        </p:xfrm>
        <a:graphic>
          <a:graphicData uri="http://schemas.openxmlformats.org/presentationml/2006/ole">
            <p:oleObj spid="_x0000_s30734" name="Equation" r:id="rId7" imgW="4292280" imgH="58392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7991" y="4465303"/>
            <a:ext cx="5222875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b="1" dirty="0"/>
              <a:t>Meander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97225" y="279400"/>
            <a:ext cx="3762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Model 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425" y="3104231"/>
            <a:ext cx="7800975" cy="828779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1600" dirty="0"/>
              <a:t>AERLINE uses the meteorological inputs from the AERMOD met. preprocessor (u</a:t>
            </a:r>
            <a:r>
              <a:rPr lang="en-US" sz="1600" baseline="-25000" dirty="0"/>
              <a:t>*</a:t>
            </a:r>
            <a:r>
              <a:rPr lang="en-US" sz="1600" dirty="0"/>
              <a:t>, w</a:t>
            </a:r>
            <a:r>
              <a:rPr lang="en-US" sz="1600" baseline="-25000" dirty="0"/>
              <a:t>*</a:t>
            </a:r>
            <a:r>
              <a:rPr lang="en-US" sz="1600" dirty="0"/>
              <a:t>, mixing height, </a:t>
            </a:r>
            <a:r>
              <a:rPr lang="en-US" sz="1600" dirty="0" err="1"/>
              <a:t>L</a:t>
            </a:r>
            <a:r>
              <a:rPr lang="en-US" sz="1600" baseline="-25000" dirty="0" err="1"/>
              <a:t>mo</a:t>
            </a:r>
            <a:r>
              <a:rPr lang="en-US" sz="1600" dirty="0"/>
              <a:t>, z</a:t>
            </a:r>
            <a:r>
              <a:rPr lang="en-US" sz="1600" baseline="-25000" dirty="0"/>
              <a:t>0</a:t>
            </a:r>
            <a:r>
              <a:rPr lang="en-US" sz="1600" dirty="0"/>
              <a:t>, </a:t>
            </a:r>
            <a:r>
              <a:rPr lang="en-US" sz="1600" dirty="0" err="1"/>
              <a:t>Wspd</a:t>
            </a:r>
            <a:r>
              <a:rPr lang="en-US" sz="1600" dirty="0"/>
              <a:t>, </a:t>
            </a:r>
            <a:r>
              <a:rPr lang="en-US" sz="1600" dirty="0" err="1"/>
              <a:t>Wdir</a:t>
            </a:r>
            <a:r>
              <a:rPr lang="en-US" sz="1600" dirty="0"/>
              <a:t>, heat flux, T</a:t>
            </a:r>
            <a:r>
              <a:rPr lang="en-US" sz="1600" dirty="0" smtClean="0"/>
              <a:t>) then corrects u</a:t>
            </a:r>
            <a:r>
              <a:rPr lang="en-US" sz="1600" baseline="-25000" dirty="0" smtClean="0"/>
              <a:t>*</a:t>
            </a:r>
            <a:r>
              <a:rPr lang="en-US" sz="1600" dirty="0" smtClean="0"/>
              <a:t> for light wind conditions.  </a:t>
            </a:r>
            <a:endParaRPr lang="en-US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999765" y="3668675"/>
          <a:ext cx="2653564" cy="716731"/>
        </p:xfrm>
        <a:graphic>
          <a:graphicData uri="http://schemas.openxmlformats.org/presentationml/2006/ole">
            <p:oleObj spid="_x0000_s31752" name="Equation" r:id="rId4" imgW="1587240" imgH="4316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97484" y="4404178"/>
            <a:ext cx="7755966" cy="1075001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1600" dirty="0"/>
              <a:t>Other surface parameters are then recalculated to be internally consistent with M-O theory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This method was developed and evaluated by Qian and Venkatram (BLM 2011).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150" y="2731596"/>
            <a:ext cx="5222875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b="1" dirty="0"/>
              <a:t>Meteorological Inputs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494" y="1365620"/>
            <a:ext cx="7364681" cy="582558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1600" dirty="0"/>
              <a:t>Concentration is a function of mean plume height (similar in nature to the effective parameter concept used in AERMOD).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052993" y="2050280"/>
          <a:ext cx="3438545" cy="623896"/>
        </p:xfrm>
        <a:graphic>
          <a:graphicData uri="http://schemas.openxmlformats.org/presentationml/2006/ole">
            <p:oleObj spid="_x0000_s31755" name="Equation" r:id="rId5" imgW="2781000" imgH="50796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4276" y="995796"/>
            <a:ext cx="5222875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b="1" dirty="0" smtClean="0"/>
              <a:t>Mean Plume Height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74711" y="231899"/>
            <a:ext cx="5626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Model  Development Databases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260" y="1413164"/>
            <a:ext cx="31165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Tracer Studies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Idaho Falls 2008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Prairie Grass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Wind tunnel studies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Field studies</a:t>
            </a:r>
            <a:endParaRPr lang="en-US" dirty="0"/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185" y="3679117"/>
            <a:ext cx="3692412" cy="252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429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3768" y="1101436"/>
            <a:ext cx="3692168" cy="2389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1" name="Picture 6" descr="GMAP_10-28-2008_sound_barrier_11"/>
          <p:cNvPicPr>
            <a:picLocks noChangeAspect="1" noChangeArrowheads="1"/>
          </p:cNvPicPr>
          <p:nvPr/>
        </p:nvPicPr>
        <p:blipFill>
          <a:blip r:embed="rId4" cstate="print"/>
          <a:srcRect t="41635" r="40967" b="16353"/>
          <a:stretch>
            <a:fillRect/>
          </a:stretch>
        </p:blipFill>
        <p:spPr bwMode="auto">
          <a:xfrm>
            <a:off x="298004" y="3730712"/>
            <a:ext cx="3792442" cy="23850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05669" y="267525"/>
            <a:ext cx="62939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Model  Algorithm</a:t>
            </a:r>
          </a:p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New Dispersion Formulations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44502" y="1753542"/>
          <a:ext cx="2942151" cy="753926"/>
        </p:xfrm>
        <a:graphic>
          <a:graphicData uri="http://schemas.openxmlformats.org/presentationml/2006/ole">
            <p:oleObj spid="_x0000_s53250" name="Equation" r:id="rId3" imgW="2311200" imgH="596880" progId="Equation.3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656690" y="1804335"/>
          <a:ext cx="2558652" cy="593534"/>
        </p:xfrm>
        <a:graphic>
          <a:graphicData uri="http://schemas.openxmlformats.org/presentationml/2006/ole">
            <p:oleObj spid="_x0000_s53251" name="Equation" r:id="rId4" imgW="1955520" imgH="4572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" y="1170013"/>
            <a:ext cx="2257789" cy="367114"/>
          </a:xfrm>
          <a:prstGeom prst="rect">
            <a:avLst/>
          </a:prstGeom>
          <a:noFill/>
        </p:spPr>
        <p:txBody>
          <a:bodyPr wrap="none" lIns="89245" tIns="44622" rIns="89245" bIns="44622" rtlCol="0">
            <a:spAutoFit/>
          </a:bodyPr>
          <a:lstStyle/>
          <a:p>
            <a:r>
              <a:rPr lang="en-US" sz="1800" b="1" dirty="0"/>
              <a:t>Vertical Dispersion</a:t>
            </a:r>
          </a:p>
        </p:txBody>
      </p:sp>
      <p:pic>
        <p:nvPicPr>
          <p:cNvPr id="9" name="Picture 8" descr="Sigmaz_Stab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654" y="2609015"/>
            <a:ext cx="3461879" cy="2767270"/>
          </a:xfrm>
          <a:prstGeom prst="rect">
            <a:avLst/>
          </a:prstGeom>
        </p:spPr>
      </p:pic>
      <p:pic>
        <p:nvPicPr>
          <p:cNvPr id="10" name="Picture 9" descr="Sigmaz_Conv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702" y="2584303"/>
            <a:ext cx="3391273" cy="2870506"/>
          </a:xfrm>
          <a:prstGeom prst="rect">
            <a:avLst/>
          </a:prstGeom>
        </p:spPr>
      </p:pic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57200" y="5321300"/>
          <a:ext cx="5500687" cy="665163"/>
        </p:xfrm>
        <a:graphic>
          <a:graphicData uri="http://schemas.openxmlformats.org/presentationml/2006/ole">
            <p:oleObj spid="_x0000_s53254" name="Equation" r:id="rId7" imgW="5041800" imgH="609480" progId="Equation.3">
              <p:embed/>
            </p:oleObj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3811588" y="5970588"/>
          <a:ext cx="4878387" cy="658812"/>
        </p:xfrm>
        <a:graphic>
          <a:graphicData uri="http://schemas.openxmlformats.org/presentationml/2006/ole">
            <p:oleObj spid="_x0000_s53255" name="Equation" r:id="rId8" imgW="4292280" imgH="58392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1092530" y="2493818"/>
            <a:ext cx="2790701" cy="3206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Stable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26925" y="2479964"/>
            <a:ext cx="2790701" cy="3206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Convective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7545</TotalTime>
  <Words>849</Words>
  <Application>Microsoft Office PowerPoint</Application>
  <PresentationFormat>On-screen Show (4:3)</PresentationFormat>
  <Paragraphs>105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 Presentation</vt:lpstr>
      <vt:lpstr>Equation</vt:lpstr>
      <vt:lpstr>AERLINE: Air Exposure Research model for LINE sources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Design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mgs</cp:lastModifiedBy>
  <cp:revision>469</cp:revision>
  <cp:lastPrinted>2006-09-22T17:41:18Z</cp:lastPrinted>
  <dcterms:modified xsi:type="dcterms:W3CDTF">2012-10-17T12:48:49Z</dcterms:modified>
</cp:coreProperties>
</file>