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60" r:id="rId4"/>
    <p:sldId id="269" r:id="rId5"/>
    <p:sldId id="268" r:id="rId6"/>
    <p:sldId id="265" r:id="rId7"/>
    <p:sldId id="266" r:id="rId8"/>
    <p:sldId id="318" r:id="rId9"/>
    <p:sldId id="273" r:id="rId10"/>
    <p:sldId id="314" r:id="rId11"/>
    <p:sldId id="313" r:id="rId12"/>
    <p:sldId id="323" r:id="rId13"/>
    <p:sldId id="261" r:id="rId14"/>
    <p:sldId id="329" r:id="rId15"/>
    <p:sldId id="320" r:id="rId16"/>
    <p:sldId id="276" r:id="rId17"/>
    <p:sldId id="277" r:id="rId18"/>
    <p:sldId id="278" r:id="rId19"/>
    <p:sldId id="282" r:id="rId20"/>
    <p:sldId id="279" r:id="rId21"/>
    <p:sldId id="280" r:id="rId22"/>
    <p:sldId id="302" r:id="rId23"/>
    <p:sldId id="284" r:id="rId24"/>
    <p:sldId id="262" r:id="rId25"/>
  </p:sldIdLst>
  <p:sldSz cx="9144000" cy="6858000" type="screen4x3"/>
  <p:notesSz cx="6805613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CC"/>
    <a:srgbClr val="000066"/>
    <a:srgbClr val="0463CC"/>
    <a:srgbClr val="9999FF"/>
    <a:srgbClr val="FF9900"/>
    <a:srgbClr val="800000"/>
    <a:srgbClr val="008000"/>
    <a:srgbClr val="33CC33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62" autoAdjust="0"/>
    <p:restoredTop sz="94660"/>
  </p:normalViewPr>
  <p:slideViewPr>
    <p:cSldViewPr>
      <p:cViewPr>
        <p:scale>
          <a:sx n="125" d="100"/>
          <a:sy n="125" d="100"/>
        </p:scale>
        <p:origin x="-1668" y="-67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2772" y="-96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&#25216;&#34899;&#38283;&#30330;&#25512;&#36914;&#36027;\NH3\acp-9-7183-2009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2848451621317417"/>
          <c:y val="0.15378130162057743"/>
          <c:w val="0.76416026238630563"/>
          <c:h val="0.63671667059966364"/>
        </c:manualLayout>
      </c:layout>
      <c:lineChart>
        <c:grouping val="standard"/>
        <c:ser>
          <c:idx val="0"/>
          <c:order val="0"/>
          <c:spPr>
            <a:ln w="22225">
              <a:solidFill>
                <a:srgbClr val="C00000"/>
              </a:solidFill>
            </a:ln>
          </c:spPr>
          <c:marker>
            <c:symbol val="x"/>
            <c:size val="4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val>
            <c:numRef>
              <c:f>Sheet1!$D$2:$O$2</c:f>
              <c:numCache>
                <c:formatCode>General</c:formatCode>
                <c:ptCount val="12"/>
                <c:pt idx="0">
                  <c:v>7.0820682859273926E-2</c:v>
                </c:pt>
                <c:pt idx="1">
                  <c:v>6.6685975284968557E-2</c:v>
                </c:pt>
                <c:pt idx="2">
                  <c:v>7.2888036646426402E-2</c:v>
                </c:pt>
                <c:pt idx="3">
                  <c:v>7.9090098007883719E-2</c:v>
                </c:pt>
                <c:pt idx="4">
                  <c:v>9.9763635879407744E-2</c:v>
                </c:pt>
                <c:pt idx="5">
                  <c:v>0.10011851496750825</c:v>
                </c:pt>
                <c:pt idx="6">
                  <c:v>0.10174310216256524</c:v>
                </c:pt>
                <c:pt idx="7">
                  <c:v>9.4714099286247744E-2</c:v>
                </c:pt>
                <c:pt idx="8">
                  <c:v>7.5694444444444564E-2</c:v>
                </c:pt>
                <c:pt idx="9">
                  <c:v>7.9887743688079313E-2</c:v>
                </c:pt>
                <c:pt idx="10">
                  <c:v>8.3224805582189268E-2</c:v>
                </c:pt>
                <c:pt idx="11">
                  <c:v>7.5368861191009023E-2</c:v>
                </c:pt>
              </c:numCache>
            </c:numRef>
          </c:val>
        </c:ser>
        <c:marker val="1"/>
        <c:axId val="38608896"/>
        <c:axId val="38719488"/>
      </c:lineChart>
      <c:catAx>
        <c:axId val="38608896"/>
        <c:scaling>
          <c:orientation val="minMax"/>
        </c:scaling>
        <c:delete val="1"/>
        <c:axPos val="b"/>
        <c:tickLblPos val="none"/>
        <c:crossAx val="38719488"/>
        <c:crosses val="autoZero"/>
        <c:auto val="1"/>
        <c:lblAlgn val="ctr"/>
        <c:lblOffset val="100"/>
      </c:catAx>
      <c:valAx>
        <c:axId val="38719488"/>
        <c:scaling>
          <c:orientation val="minMax"/>
        </c:scaling>
        <c:delete val="1"/>
        <c:axPos val="l"/>
        <c:numFmt formatCode="General" sourceLinked="1"/>
        <c:tickLblPos val="none"/>
        <c:crossAx val="38608896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77E7A-8E6A-44FB-B598-A48D0B17C26A}" type="datetimeFigureOut">
              <a:rPr kumimoji="1" lang="ja-JP" altLang="en-US" smtClean="0"/>
              <a:pPr/>
              <a:t>2012/9/27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885279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D398C-E009-464E-829C-D9AEDEC23E3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pic>
        <p:nvPicPr>
          <p:cNvPr id="6" name="図 5" descr="コピーライトグレー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589" y="9707730"/>
            <a:ext cx="761937" cy="1584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114BEDE-A90C-4BC0-B377-A94EC6B612E5}" type="datetimeFigureOut">
              <a:rPr lang="ja-JP" altLang="en-US"/>
              <a:pPr>
                <a:defRPr/>
              </a:pPr>
              <a:t>2012/9/27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87DC591-074C-429E-ABE0-75906D5B43AF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DC591-074C-429E-ABE0-75906D5B43AF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251520" y="44624"/>
            <a:ext cx="6661248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図 31" descr="コピーライトグレー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6526800"/>
            <a:ext cx="761937" cy="158483"/>
          </a:xfrm>
          <a:prstGeom prst="rect">
            <a:avLst/>
          </a:prstGeom>
        </p:spPr>
      </p:pic>
      <p:grpSp>
        <p:nvGrpSpPr>
          <p:cNvPr id="33" name="グループ化 23"/>
          <p:cNvGrpSpPr/>
          <p:nvPr userDrawn="1"/>
        </p:nvGrpSpPr>
        <p:grpSpPr>
          <a:xfrm>
            <a:off x="7056784" y="45764"/>
            <a:ext cx="1835696" cy="214884"/>
            <a:chOff x="7056784" y="45764"/>
            <a:chExt cx="1835696" cy="214884"/>
          </a:xfrm>
        </p:grpSpPr>
        <p:sp>
          <p:nvSpPr>
            <p:cNvPr id="35" name="フローチャート : 結合子 34"/>
            <p:cNvSpPr>
              <a:spLocks noChangeAspect="1"/>
            </p:cNvSpPr>
            <p:nvPr userDrawn="1"/>
          </p:nvSpPr>
          <p:spPr>
            <a:xfrm>
              <a:off x="7056784" y="45764"/>
              <a:ext cx="214884" cy="214884"/>
            </a:xfrm>
            <a:prstGeom prst="flowChartConnector">
              <a:avLst/>
            </a:prstGeom>
            <a:solidFill>
              <a:srgbClr val="110E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ローチャート : 結合子 35"/>
            <p:cNvSpPr>
              <a:spLocks noChangeAspect="1"/>
            </p:cNvSpPr>
            <p:nvPr userDrawn="1"/>
          </p:nvSpPr>
          <p:spPr>
            <a:xfrm>
              <a:off x="7380832" y="45764"/>
              <a:ext cx="214884" cy="214884"/>
            </a:xfrm>
            <a:prstGeom prst="flowChartConnector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ローチャート : 結合子 36"/>
            <p:cNvSpPr>
              <a:spLocks noChangeAspect="1"/>
            </p:cNvSpPr>
            <p:nvPr userDrawn="1"/>
          </p:nvSpPr>
          <p:spPr>
            <a:xfrm>
              <a:off x="7704856" y="45764"/>
              <a:ext cx="214884" cy="214884"/>
            </a:xfrm>
            <a:prstGeom prst="flowChartConnector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ローチャート : 結合子 37"/>
            <p:cNvSpPr>
              <a:spLocks noChangeAspect="1"/>
            </p:cNvSpPr>
            <p:nvPr userDrawn="1"/>
          </p:nvSpPr>
          <p:spPr>
            <a:xfrm>
              <a:off x="8028904" y="45764"/>
              <a:ext cx="214884" cy="214884"/>
            </a:xfrm>
            <a:prstGeom prst="flowChartConnector">
              <a:avLst/>
            </a:pr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ローチャート : 結合子 38"/>
            <p:cNvSpPr>
              <a:spLocks noChangeAspect="1"/>
            </p:cNvSpPr>
            <p:nvPr userDrawn="1"/>
          </p:nvSpPr>
          <p:spPr>
            <a:xfrm>
              <a:off x="8352928" y="45764"/>
              <a:ext cx="214884" cy="214884"/>
            </a:xfrm>
            <a:prstGeom prst="flowChartConnector">
              <a:avLst/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ローチャート : 結合子 39"/>
            <p:cNvSpPr>
              <a:spLocks noChangeAspect="1"/>
            </p:cNvSpPr>
            <p:nvPr userDrawn="1"/>
          </p:nvSpPr>
          <p:spPr>
            <a:xfrm>
              <a:off x="8677596" y="45764"/>
              <a:ext cx="214884" cy="214884"/>
            </a:xfrm>
            <a:prstGeom prst="flowChartConnector">
              <a:avLst/>
            </a:prstGeom>
            <a:solidFill>
              <a:srgbClr val="00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4" name="図 33" descr="電中研ロゴ英文色補正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7944" y="6309352"/>
            <a:ext cx="998356" cy="28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 userDrawn="1">
            <p:ph type="ctrTitle"/>
          </p:nvPr>
        </p:nvSpPr>
        <p:spPr>
          <a:xfrm>
            <a:off x="685800" y="1166887"/>
            <a:ext cx="7772400" cy="1470025"/>
          </a:xfr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0" y="3429000"/>
            <a:ext cx="9144000" cy="432048"/>
          </a:xfrm>
          <a:noFill/>
        </p:spPr>
        <p:txBody>
          <a:bodyPr/>
          <a:lstStyle>
            <a:lvl1pPr marL="0" indent="0" algn="ctr">
              <a:buNone/>
              <a:defRPr sz="240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</a:rPr>
              <a:t>Central</a:t>
            </a:r>
            <a:r>
              <a:rPr kumimoji="1" lang="ja-JP" altLang="en-US" sz="2400" baseline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</a:rPr>
              <a:t>Research</a:t>
            </a:r>
            <a:r>
              <a:rPr kumimoji="1" lang="ja-JP" altLang="en-US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</a:rPr>
              <a:t>Institute</a:t>
            </a:r>
            <a:r>
              <a:rPr kumimoji="1" lang="ja-JP" altLang="en-US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</a:rPr>
              <a:t>of</a:t>
            </a:r>
            <a:r>
              <a:rPr kumimoji="1" lang="ja-JP" altLang="en-US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</a:rPr>
              <a:t>Electric</a:t>
            </a:r>
            <a:r>
              <a:rPr kumimoji="1" lang="ja-JP" altLang="en-US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</a:rPr>
              <a:t>Power</a:t>
            </a:r>
            <a:r>
              <a:rPr kumimoji="1" lang="ja-JP" altLang="en-US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</a:rPr>
              <a:t>Industry</a:t>
            </a:r>
            <a:endParaRPr kumimoji="1" lang="ja-JP" altLang="en-US" sz="240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 userDrawn="1">
            <p:ph type="ftr" sz="quarter" idx="11"/>
          </p:nvPr>
        </p:nvSpPr>
        <p:spPr>
          <a:xfrm>
            <a:off x="1028328" y="6433851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 userDrawn="1">
            <p:ph type="sldNum" sz="quarter" idx="12"/>
          </p:nvPr>
        </p:nvSpPr>
        <p:spPr>
          <a:xfrm>
            <a:off x="6830888" y="64332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DF687-545A-4D01-BF40-D48A126450C1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  <p:sp>
        <p:nvSpPr>
          <p:cNvPr id="7" name="テキスト プレースホルダ 2"/>
          <p:cNvSpPr>
            <a:spLocks noGrp="1"/>
          </p:cNvSpPr>
          <p:nvPr userDrawn="1">
            <p:ph type="body" idx="15" hasCustomPrompt="1"/>
          </p:nvPr>
        </p:nvSpPr>
        <p:spPr>
          <a:xfrm>
            <a:off x="1403648" y="5085184"/>
            <a:ext cx="6336704" cy="432048"/>
          </a:xfrm>
        </p:spPr>
        <p:txBody>
          <a:bodyPr anchor="ctr" anchorCtr="1"/>
          <a:lstStyle>
            <a:lvl1pPr marL="0" indent="0">
              <a:buNone/>
              <a:defRPr sz="1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dirty="0" smtClean="0"/>
              <a:t>Seminar</a:t>
            </a:r>
            <a:r>
              <a:rPr lang="ja-JP" altLang="en-US" dirty="0" smtClean="0"/>
              <a:t>・</a:t>
            </a:r>
            <a:r>
              <a:rPr lang="en-US" altLang="ja-JP" dirty="0" smtClean="0"/>
              <a:t>Event</a:t>
            </a:r>
            <a:endParaRPr lang="ja-JP" altLang="en-US" dirty="0" smtClean="0"/>
          </a:p>
        </p:txBody>
      </p:sp>
      <p:sp>
        <p:nvSpPr>
          <p:cNvPr id="8" name="テキスト プレースホルダ 2"/>
          <p:cNvSpPr>
            <a:spLocks noGrp="1"/>
          </p:cNvSpPr>
          <p:nvPr userDrawn="1">
            <p:ph type="body" idx="16" hasCustomPrompt="1"/>
          </p:nvPr>
        </p:nvSpPr>
        <p:spPr>
          <a:xfrm>
            <a:off x="1403648" y="5517232"/>
            <a:ext cx="6336704" cy="432048"/>
          </a:xfrm>
        </p:spPr>
        <p:txBody>
          <a:bodyPr anchor="ctr" anchorCtr="1"/>
          <a:lstStyle>
            <a:lvl1pPr marL="0" indent="0">
              <a:buNone/>
              <a:defRPr sz="1800" b="0" baseline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dirty="0" smtClean="0"/>
              <a:t>Month  Day,  Year</a:t>
            </a:r>
            <a:endParaRPr lang="ja-JP" altLang="en-US" dirty="0" smtClean="0"/>
          </a:p>
        </p:txBody>
      </p:sp>
      <p:sp>
        <p:nvSpPr>
          <p:cNvPr id="10" name="テキスト プレースホルダ 2"/>
          <p:cNvSpPr>
            <a:spLocks noGrp="1"/>
          </p:cNvSpPr>
          <p:nvPr userDrawn="1">
            <p:ph type="body" idx="14" hasCustomPrompt="1"/>
          </p:nvPr>
        </p:nvSpPr>
        <p:spPr>
          <a:xfrm>
            <a:off x="4572000" y="4229398"/>
            <a:ext cx="3168352" cy="639762"/>
          </a:xfrm>
        </p:spPr>
        <p:txBody>
          <a:bodyPr anchor="ctr" anchorCtr="0"/>
          <a:lstStyle>
            <a:lvl1pPr marL="0" indent="0">
              <a:buNone/>
              <a:defRPr sz="2800" b="0" baseline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dirty="0" smtClean="0"/>
              <a:t>Taro  </a:t>
            </a:r>
            <a:r>
              <a:rPr lang="en-US" altLang="ja-JP" dirty="0" err="1" smtClean="0"/>
              <a:t>Denchuken</a:t>
            </a:r>
            <a:endParaRPr lang="ja-JP" altLang="en-US" dirty="0" smtClean="0"/>
          </a:p>
        </p:txBody>
      </p:sp>
      <p:pic>
        <p:nvPicPr>
          <p:cNvPr id="22" name="図 21" descr="タイプB表紙ライン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3832" y="2924944"/>
            <a:ext cx="7936336" cy="12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F0C11-D172-42B9-AB88-05ADDCEA227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 userDrawn="1"/>
        </p:nvGrpSpPr>
        <p:grpSpPr>
          <a:xfrm>
            <a:off x="251520" y="44624"/>
            <a:ext cx="8640960" cy="6711211"/>
            <a:chOff x="251520" y="44624"/>
            <a:chExt cx="8640960" cy="6711211"/>
          </a:xfrm>
        </p:grpSpPr>
        <p:sp>
          <p:nvSpPr>
            <p:cNvPr id="8" name="正方形/長方形 7"/>
            <p:cNvSpPr/>
            <p:nvPr userDrawn="1"/>
          </p:nvSpPr>
          <p:spPr>
            <a:xfrm>
              <a:off x="251520" y="44624"/>
              <a:ext cx="6768752" cy="21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図 8" descr="電中研ロゴ色補正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205807" y="44624"/>
              <a:ext cx="1686673" cy="216000"/>
            </a:xfrm>
            <a:prstGeom prst="rect">
              <a:avLst/>
            </a:prstGeom>
          </p:spPr>
        </p:pic>
        <p:pic>
          <p:nvPicPr>
            <p:cNvPr id="10" name="図 9" descr="コピーライトグレー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51520" y="6597352"/>
              <a:ext cx="761937" cy="158483"/>
            </a:xfrm>
            <a:prstGeom prst="rect">
              <a:avLst/>
            </a:prstGeom>
          </p:spPr>
        </p:pic>
      </p:grp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3468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4682"/>
          </a:xfrm>
        </p:spPr>
        <p:txBody>
          <a:bodyPr vert="eaVert"/>
          <a:lstStyle>
            <a:lvl5pPr>
              <a:tabLst>
                <a:tab pos="3944938" algn="l"/>
              </a:tabLst>
              <a:defRPr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40354-FEBA-4118-9AAE-FB182FBDFB10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  <p:pic>
        <p:nvPicPr>
          <p:cNvPr id="11" name="図 10" descr="タイプB中ページライン.png"/>
          <p:cNvPicPr>
            <a:picLocks noChangeAspect="1"/>
          </p:cNvPicPr>
          <p:nvPr userDrawn="1"/>
        </p:nvPicPr>
        <p:blipFill>
          <a:blip r:embed="rId4"/>
          <a:srcRect t="-275031" b="-275031"/>
          <a:stretch>
            <a:fillRect/>
          </a:stretch>
        </p:blipFill>
        <p:spPr>
          <a:xfrm>
            <a:off x="251520" y="6489336"/>
            <a:ext cx="8656215" cy="871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F6D9C1B-2A48-4498-9DA5-931212756204}" type="slidenum">
              <a:rPr lang="ja-JP" altLang="en-US" smtClean="0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 userDrawn="1"/>
        </p:nvGrpSpPr>
        <p:grpSpPr>
          <a:xfrm>
            <a:off x="251520" y="44624"/>
            <a:ext cx="8640960" cy="6711211"/>
            <a:chOff x="251520" y="44624"/>
            <a:chExt cx="8640960" cy="6711211"/>
          </a:xfrm>
        </p:grpSpPr>
        <p:sp>
          <p:nvSpPr>
            <p:cNvPr id="8" name="正方形/長方形 7"/>
            <p:cNvSpPr/>
            <p:nvPr userDrawn="1"/>
          </p:nvSpPr>
          <p:spPr>
            <a:xfrm>
              <a:off x="251520" y="44624"/>
              <a:ext cx="6768752" cy="21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図 8" descr="電中研ロゴ色補正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205807" y="44624"/>
              <a:ext cx="1686673" cy="216000"/>
            </a:xfrm>
            <a:prstGeom prst="rect">
              <a:avLst/>
            </a:prstGeom>
          </p:spPr>
        </p:pic>
        <p:pic>
          <p:nvPicPr>
            <p:cNvPr id="10" name="図 9" descr="コピーライトグレー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51520" y="6597352"/>
              <a:ext cx="761937" cy="158483"/>
            </a:xfrm>
            <a:prstGeom prst="rect">
              <a:avLst/>
            </a:prstGeom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4834A-E2B2-4430-8AAB-B824160AEDA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  <p:pic>
        <p:nvPicPr>
          <p:cNvPr id="12" name="図 11" descr="タイプB中ページライン.png"/>
          <p:cNvPicPr>
            <a:picLocks noChangeAspect="1"/>
          </p:cNvPicPr>
          <p:nvPr userDrawn="1"/>
        </p:nvPicPr>
        <p:blipFill>
          <a:blip r:embed="rId4"/>
          <a:srcRect t="-275031" b="-275031"/>
          <a:stretch>
            <a:fillRect/>
          </a:stretch>
        </p:blipFill>
        <p:spPr>
          <a:xfrm>
            <a:off x="251520" y="6489336"/>
            <a:ext cx="8656215" cy="871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721D4-C2DB-4D9E-842F-90C774FD678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711B8-89C4-4CFE-89C2-E22677F2BB54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46965-BE3A-49C7-BF6E-81D7D4E60194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 userDrawn="1"/>
        </p:nvGrpSpPr>
        <p:grpSpPr>
          <a:xfrm>
            <a:off x="251520" y="44624"/>
            <a:ext cx="8640960" cy="6711211"/>
            <a:chOff x="251520" y="44624"/>
            <a:chExt cx="8640960" cy="6711211"/>
          </a:xfrm>
        </p:grpSpPr>
        <p:sp>
          <p:nvSpPr>
            <p:cNvPr id="6" name="正方形/長方形 5"/>
            <p:cNvSpPr/>
            <p:nvPr userDrawn="1"/>
          </p:nvSpPr>
          <p:spPr>
            <a:xfrm>
              <a:off x="251520" y="44624"/>
              <a:ext cx="6768752" cy="21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 descr="電中研ロゴ色補正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205807" y="44624"/>
              <a:ext cx="1686673" cy="216000"/>
            </a:xfrm>
            <a:prstGeom prst="rect">
              <a:avLst/>
            </a:prstGeom>
          </p:spPr>
        </p:pic>
        <p:pic>
          <p:nvPicPr>
            <p:cNvPr id="8" name="図 7" descr="コピーライトグレー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51520" y="6597352"/>
              <a:ext cx="761937" cy="158483"/>
            </a:xfrm>
            <a:prstGeom prst="rect">
              <a:avLst/>
            </a:prstGeom>
          </p:spPr>
        </p:pic>
      </p:grp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AD40D-3043-4ED4-878F-DFFC24FCD82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  <p:pic>
        <p:nvPicPr>
          <p:cNvPr id="9" name="図 8" descr="タイプB中ページライン.png"/>
          <p:cNvPicPr>
            <a:picLocks noChangeAspect="1"/>
          </p:cNvPicPr>
          <p:nvPr userDrawn="1"/>
        </p:nvPicPr>
        <p:blipFill>
          <a:blip r:embed="rId4"/>
          <a:srcRect t="-275031" b="-275031"/>
          <a:stretch>
            <a:fillRect/>
          </a:stretch>
        </p:blipFill>
        <p:spPr>
          <a:xfrm>
            <a:off x="251520" y="6489336"/>
            <a:ext cx="8656215" cy="871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 userDrawn="1"/>
        </p:nvGrpSpPr>
        <p:grpSpPr>
          <a:xfrm>
            <a:off x="251520" y="44624"/>
            <a:ext cx="8640960" cy="6711211"/>
            <a:chOff x="251520" y="44624"/>
            <a:chExt cx="8640960" cy="6711211"/>
          </a:xfrm>
        </p:grpSpPr>
        <p:sp>
          <p:nvSpPr>
            <p:cNvPr id="9" name="正方形/長方形 8"/>
            <p:cNvSpPr/>
            <p:nvPr userDrawn="1"/>
          </p:nvSpPr>
          <p:spPr>
            <a:xfrm>
              <a:off x="251520" y="44624"/>
              <a:ext cx="6768752" cy="21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 descr="電中研ロゴ色補正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205807" y="44624"/>
              <a:ext cx="1686673" cy="216000"/>
            </a:xfrm>
            <a:prstGeom prst="rect">
              <a:avLst/>
            </a:prstGeom>
          </p:spPr>
        </p:pic>
        <p:pic>
          <p:nvPicPr>
            <p:cNvPr id="11" name="図 10" descr="コピーライトグレー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51520" y="6597352"/>
              <a:ext cx="761937" cy="158483"/>
            </a:xfrm>
            <a:prstGeom prst="rect">
              <a:avLst/>
            </a:prstGeom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362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7422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11D2E-78BF-4659-AEB0-1B6AF4FF026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  <p:pic>
        <p:nvPicPr>
          <p:cNvPr id="12" name="図 11" descr="タイプB中ページライン.png"/>
          <p:cNvPicPr>
            <a:picLocks noChangeAspect="1"/>
          </p:cNvPicPr>
          <p:nvPr userDrawn="1"/>
        </p:nvPicPr>
        <p:blipFill>
          <a:blip r:embed="rId4"/>
          <a:srcRect t="-275031" b="-275031"/>
          <a:stretch>
            <a:fillRect/>
          </a:stretch>
        </p:blipFill>
        <p:spPr>
          <a:xfrm>
            <a:off x="251520" y="6489336"/>
            <a:ext cx="8656215" cy="871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 userDrawn="1"/>
        </p:nvGrpSpPr>
        <p:grpSpPr>
          <a:xfrm>
            <a:off x="251520" y="44624"/>
            <a:ext cx="8640960" cy="6711211"/>
            <a:chOff x="251520" y="44624"/>
            <a:chExt cx="8640960" cy="6711211"/>
          </a:xfrm>
        </p:grpSpPr>
        <p:sp>
          <p:nvSpPr>
            <p:cNvPr id="9" name="正方形/長方形 8"/>
            <p:cNvSpPr/>
            <p:nvPr userDrawn="1"/>
          </p:nvSpPr>
          <p:spPr>
            <a:xfrm>
              <a:off x="251520" y="44624"/>
              <a:ext cx="6768752" cy="21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 descr="電中研ロゴ色補正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205807" y="44624"/>
              <a:ext cx="1686673" cy="216000"/>
            </a:xfrm>
            <a:prstGeom prst="rect">
              <a:avLst/>
            </a:prstGeom>
          </p:spPr>
        </p:pic>
        <p:pic>
          <p:nvPicPr>
            <p:cNvPr id="11" name="図 10" descr="コピーライトグレー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51520" y="6597352"/>
              <a:ext cx="761937" cy="158483"/>
            </a:xfrm>
            <a:prstGeom prst="rect">
              <a:avLst/>
            </a:prstGeom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260648"/>
            <a:ext cx="5486400" cy="446692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0D73B-2E03-4808-BF97-F3BF9E62FEE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  <p:pic>
        <p:nvPicPr>
          <p:cNvPr id="12" name="図 11" descr="タイプB中ページライン.png"/>
          <p:cNvPicPr>
            <a:picLocks noChangeAspect="1"/>
          </p:cNvPicPr>
          <p:nvPr userDrawn="1"/>
        </p:nvPicPr>
        <p:blipFill>
          <a:blip r:embed="rId4"/>
          <a:srcRect t="-275031" b="-275031"/>
          <a:stretch>
            <a:fillRect/>
          </a:stretch>
        </p:blipFill>
        <p:spPr>
          <a:xfrm>
            <a:off x="251520" y="6489336"/>
            <a:ext cx="8656215" cy="8717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/>
          <p:cNvGrpSpPr/>
          <p:nvPr/>
        </p:nvGrpSpPr>
        <p:grpSpPr>
          <a:xfrm>
            <a:off x="251520" y="44624"/>
            <a:ext cx="8640960" cy="6711211"/>
            <a:chOff x="251520" y="44624"/>
            <a:chExt cx="8640960" cy="6711211"/>
          </a:xfrm>
        </p:grpSpPr>
        <p:pic>
          <p:nvPicPr>
            <p:cNvPr id="15" name="図 14" descr="コピーライトグレー.png"/>
            <p:cNvPicPr>
              <a:picLocks noChangeAspect="1"/>
            </p:cNvPicPr>
            <p:nvPr userDrawn="1"/>
          </p:nvPicPr>
          <p:blipFill>
            <a:blip r:embed="rId13" cstate="print"/>
            <a:stretch>
              <a:fillRect/>
            </a:stretch>
          </p:blipFill>
          <p:spPr>
            <a:xfrm>
              <a:off x="251520" y="6597352"/>
              <a:ext cx="761937" cy="158483"/>
            </a:xfrm>
            <a:prstGeom prst="rect">
              <a:avLst/>
            </a:prstGeom>
          </p:spPr>
        </p:pic>
        <p:sp>
          <p:nvSpPr>
            <p:cNvPr id="12" name="正方形/長方形 11"/>
            <p:cNvSpPr/>
            <p:nvPr userDrawn="1"/>
          </p:nvSpPr>
          <p:spPr>
            <a:xfrm>
              <a:off x="251520" y="44624"/>
              <a:ext cx="7560840" cy="21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9" name="図 18" descr="電中研ロゴ英文色補正.png"/>
            <p:cNvPicPr>
              <a:picLocks noChangeAspect="1"/>
            </p:cNvPicPr>
            <p:nvPr userDrawn="1"/>
          </p:nvPicPr>
          <p:blipFill>
            <a:blip r:embed="rId14" cstate="print"/>
            <a:stretch>
              <a:fillRect/>
            </a:stretch>
          </p:blipFill>
          <p:spPr>
            <a:xfrm>
              <a:off x="8018918" y="44624"/>
              <a:ext cx="873562" cy="252000"/>
            </a:xfrm>
            <a:prstGeom prst="rect">
              <a:avLst/>
            </a:prstGeom>
          </p:spPr>
        </p:pic>
      </p:grpSp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60648"/>
            <a:ext cx="82296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268760"/>
            <a:ext cx="82296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1028328" y="6498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830888" y="6498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295E766-882E-4532-B16C-480A573D6221}" type="slidenum">
              <a:rPr lang="ja-JP" altLang="en-US" smtClean="0"/>
              <a:pPr>
                <a:defRPr/>
              </a:pPr>
              <a:t>&lt;#&gt;</a:t>
            </a:fld>
            <a:endParaRPr lang="ja-JP" altLang="en-US"/>
          </a:p>
        </p:txBody>
      </p:sp>
      <p:pic>
        <p:nvPicPr>
          <p:cNvPr id="16" name="図 15" descr="タイプB中ページライン.png"/>
          <p:cNvPicPr>
            <a:picLocks noChangeAspect="1"/>
          </p:cNvPicPr>
          <p:nvPr/>
        </p:nvPicPr>
        <p:blipFill>
          <a:blip r:embed="rId15"/>
          <a:srcRect t="-275031" b="-275031"/>
          <a:stretch>
            <a:fillRect/>
          </a:stretch>
        </p:blipFill>
        <p:spPr>
          <a:xfrm>
            <a:off x="251520" y="6489336"/>
            <a:ext cx="8656215" cy="87174"/>
          </a:xfrm>
          <a:prstGeom prst="rect">
            <a:avLst/>
          </a:prstGeom>
        </p:spPr>
      </p:pic>
      <p:pic>
        <p:nvPicPr>
          <p:cNvPr id="17" name="図 16" descr="タイプB中ページライン.png"/>
          <p:cNvPicPr>
            <a:picLocks noChangeAspect="1"/>
          </p:cNvPicPr>
          <p:nvPr/>
        </p:nvPicPr>
        <p:blipFill>
          <a:blip r:embed="rId15"/>
          <a:srcRect t="-275031" b="-275031"/>
          <a:stretch>
            <a:fillRect/>
          </a:stretch>
        </p:blipFill>
        <p:spPr>
          <a:xfrm>
            <a:off x="251520" y="1052736"/>
            <a:ext cx="8656215" cy="871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u"/>
        <a:defRPr kumimoji="1"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kumimoji="1"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 kumimoji="1"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p"/>
        <a:defRPr kumimoji="1"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–"/>
        <a:defRPr kumimoji="1"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352928" cy="1470025"/>
          </a:xfrm>
        </p:spPr>
        <p:txBody>
          <a:bodyPr/>
          <a:lstStyle/>
          <a:p>
            <a:r>
              <a:rPr lang="en-US" altLang="ja-JP" sz="3600" b="1" dirty="0" smtClean="0"/>
              <a:t>Sensitivity analysis of influencing factors</a:t>
            </a:r>
            <a:br>
              <a:rPr lang="en-US" altLang="ja-JP" sz="3600" b="1" dirty="0" smtClean="0"/>
            </a:br>
            <a:r>
              <a:rPr lang="en-US" altLang="ja-JP" sz="3600" b="1" dirty="0" smtClean="0"/>
              <a:t>on PM</a:t>
            </a:r>
            <a:r>
              <a:rPr lang="en-US" altLang="ja-JP" sz="3600" b="1" baseline="-25000" dirty="0" smtClean="0"/>
              <a:t>2.5</a:t>
            </a:r>
            <a:r>
              <a:rPr lang="en-US" altLang="ja-JP" sz="3600" b="1" dirty="0" smtClean="0"/>
              <a:t> nitrate simulation</a:t>
            </a:r>
            <a:endParaRPr kumimoji="1" lang="ja-JP" altLang="en-US" sz="3600" b="1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idx="15"/>
          </p:nvPr>
        </p:nvSpPr>
        <p:spPr>
          <a:xfrm>
            <a:off x="0" y="1052736"/>
            <a:ext cx="9144000" cy="648072"/>
          </a:xfrm>
        </p:spPr>
        <p:txBody>
          <a:bodyPr/>
          <a:lstStyle/>
          <a:p>
            <a:pPr algn="ctr"/>
            <a:r>
              <a:rPr lang="en-US" altLang="ja-JP" sz="2000" dirty="0" smtClean="0">
                <a:latin typeface="+mj-lt"/>
              </a:rPr>
              <a:t>the 11</a:t>
            </a:r>
            <a:r>
              <a:rPr lang="en-US" altLang="ja-JP" sz="2000" baseline="30000" dirty="0" smtClean="0">
                <a:latin typeface="+mj-lt"/>
              </a:rPr>
              <a:t>th</a:t>
            </a:r>
            <a:r>
              <a:rPr lang="en-US" altLang="ja-JP" sz="2000" dirty="0" smtClean="0">
                <a:latin typeface="+mj-lt"/>
              </a:rPr>
              <a:t> Annual CMAS Conference</a:t>
            </a:r>
            <a:endParaRPr kumimoji="1" lang="en-US" altLang="ja-JP" sz="2000" dirty="0" smtClean="0">
              <a:latin typeface="+mj-lt"/>
            </a:endParaRP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idx="16"/>
          </p:nvPr>
        </p:nvSpPr>
        <p:spPr>
          <a:xfrm>
            <a:off x="1403648" y="764704"/>
            <a:ext cx="6336704" cy="432048"/>
          </a:xfrm>
        </p:spPr>
        <p:txBody>
          <a:bodyPr/>
          <a:lstStyle/>
          <a:p>
            <a:r>
              <a:rPr kumimoji="1" lang="en-US" altLang="ja-JP" sz="2000" dirty="0" smtClean="0">
                <a:latin typeface="+mj-lt"/>
              </a:rPr>
              <a:t>October 16, 2012</a:t>
            </a:r>
            <a:endParaRPr kumimoji="1" lang="ja-JP" altLang="en-US" sz="2000" dirty="0">
              <a:latin typeface="+mj-lt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27584" y="558924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rgbClr val="000000"/>
                </a:solidFill>
                <a:latin typeface="+mj-lt"/>
                <a:ea typeface="Meiryo" pitchFamily="50" charset="-128"/>
                <a:cs typeface="Calibri" pitchFamily="34" charset="0"/>
              </a:rPr>
              <a:t>This research was supported by the Environment Research and Technology Development Fund (C-1001) of the Ministry of the Environment, Japan.</a:t>
            </a:r>
            <a:endParaRPr lang="ja-JP" altLang="en-US" sz="1600" dirty="0">
              <a:solidFill>
                <a:srgbClr val="000000"/>
              </a:solidFill>
              <a:latin typeface="+mj-lt"/>
              <a:ea typeface="Meiryo" pitchFamily="50" charset="-128"/>
              <a:cs typeface="Calibri" pitchFamily="34" charset="0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DF687-545A-4D01-BF40-D48A126450C1}" type="slidenum">
              <a:rPr lang="ja-JP" altLang="en-US" smtClean="0">
                <a:latin typeface="+mj-lt"/>
              </a:rPr>
              <a:pPr>
                <a:defRPr/>
              </a:pPr>
              <a:t>1</a:t>
            </a:fld>
            <a:endParaRPr lang="ja-JP" altLang="en-US">
              <a:latin typeface="+mj-lt"/>
            </a:endParaRPr>
          </a:p>
        </p:txBody>
      </p:sp>
      <p:sp>
        <p:nvSpPr>
          <p:cNvPr id="12" name="テキスト ボックス 4"/>
          <p:cNvSpPr txBox="1">
            <a:spLocks noChangeArrowheads="1"/>
          </p:cNvSpPr>
          <p:nvPr/>
        </p:nvSpPr>
        <p:spPr bwMode="auto">
          <a:xfrm>
            <a:off x="1077717" y="3068960"/>
            <a:ext cx="770485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447675" algn="l"/>
              </a:tabLst>
            </a:pPr>
            <a:r>
              <a:rPr lang="ja-JP" altLang="en-US" sz="2400" b="1" dirty="0" smtClean="0">
                <a:latin typeface="+mj-lt"/>
                <a:ea typeface="Meiryo" pitchFamily="50" charset="-128"/>
                <a:cs typeface="Meiryo" pitchFamily="50" charset="-128"/>
              </a:rPr>
              <a:t>○</a:t>
            </a:r>
            <a:r>
              <a:rPr lang="en-US" altLang="ja-JP" sz="2400" b="1" dirty="0" smtClean="0">
                <a:latin typeface="+mj-lt"/>
                <a:ea typeface="Meiryo" pitchFamily="50" charset="-128"/>
                <a:cs typeface="Meiryo" pitchFamily="50" charset="-128"/>
              </a:rPr>
              <a:t>	</a:t>
            </a:r>
            <a:r>
              <a:rPr lang="en-US" altLang="ja-JP" sz="2400" b="1" dirty="0" err="1" smtClean="0">
                <a:latin typeface="+mj-lt"/>
                <a:ea typeface="Meiryo" pitchFamily="50" charset="-128"/>
                <a:cs typeface="Meiryo" pitchFamily="50" charset="-128"/>
              </a:rPr>
              <a:t>Shimadera</a:t>
            </a:r>
            <a:r>
              <a:rPr lang="en-US" altLang="ja-JP" sz="2400" b="1" dirty="0" smtClean="0">
                <a:latin typeface="+mj-lt"/>
                <a:ea typeface="Meiryo" pitchFamily="50" charset="-128"/>
                <a:cs typeface="Meiryo" pitchFamily="50" charset="-128"/>
              </a:rPr>
              <a:t> H.</a:t>
            </a:r>
            <a:r>
              <a:rPr lang="en-US" altLang="ja-JP" sz="2400" b="1" baseline="30000" dirty="0" smtClean="0">
                <a:latin typeface="+mj-lt"/>
                <a:ea typeface="Meiryo" pitchFamily="50" charset="-128"/>
                <a:cs typeface="Meiryo" pitchFamily="50" charset="-128"/>
              </a:rPr>
              <a:t>1</a:t>
            </a:r>
            <a:r>
              <a:rPr lang="en-US" altLang="ja-JP" sz="2400" b="1" dirty="0" smtClean="0">
                <a:latin typeface="+mj-lt"/>
                <a:ea typeface="Meiryo" pitchFamily="50" charset="-128"/>
                <a:cs typeface="Meiryo" pitchFamily="50" charset="-128"/>
              </a:rPr>
              <a:t>, </a:t>
            </a:r>
            <a:r>
              <a:rPr lang="en-US" altLang="ja-JP" sz="2400" b="1" dirty="0" err="1" smtClean="0">
                <a:latin typeface="+mj-lt"/>
                <a:ea typeface="Meiryo" pitchFamily="50" charset="-128"/>
                <a:cs typeface="Meiryo" pitchFamily="50" charset="-128"/>
              </a:rPr>
              <a:t>Hayami</a:t>
            </a:r>
            <a:r>
              <a:rPr lang="en-US" altLang="ja-JP" sz="2400" b="1" dirty="0" smtClean="0">
                <a:latin typeface="+mj-lt"/>
                <a:ea typeface="Meiryo" pitchFamily="50" charset="-128"/>
                <a:cs typeface="Meiryo" pitchFamily="50" charset="-128"/>
              </a:rPr>
              <a:t> H.</a:t>
            </a:r>
            <a:r>
              <a:rPr lang="en-US" altLang="ja-JP" sz="2400" b="1" baseline="30000" dirty="0" smtClean="0">
                <a:latin typeface="+mj-lt"/>
                <a:ea typeface="Meiryo" pitchFamily="50" charset="-128"/>
                <a:cs typeface="Meiryo" pitchFamily="50" charset="-128"/>
              </a:rPr>
              <a:t>1</a:t>
            </a:r>
            <a:r>
              <a:rPr lang="en-US" altLang="ja-JP" sz="2400" b="1" dirty="0" smtClean="0">
                <a:latin typeface="+mj-lt"/>
                <a:ea typeface="Meiryo" pitchFamily="50" charset="-128"/>
                <a:cs typeface="Meiryo" pitchFamily="50" charset="-128"/>
              </a:rPr>
              <a:t>,</a:t>
            </a:r>
            <a:r>
              <a:rPr lang="ja-JP" altLang="en-US" sz="2400" b="1" dirty="0" smtClean="0">
                <a:latin typeface="+mj-lt"/>
                <a:ea typeface="Meiryo" pitchFamily="50" charset="-128"/>
                <a:cs typeface="Meiryo" pitchFamily="50" charset="-128"/>
              </a:rPr>
              <a:t> </a:t>
            </a:r>
            <a:r>
              <a:rPr lang="en-US" altLang="ja-JP" sz="2400" b="1" dirty="0" err="1" smtClean="0">
                <a:latin typeface="+mj-lt"/>
                <a:ea typeface="Meiryo" pitchFamily="50" charset="-128"/>
                <a:cs typeface="Meiryo" pitchFamily="50" charset="-128"/>
              </a:rPr>
              <a:t>Chatani</a:t>
            </a:r>
            <a:r>
              <a:rPr lang="en-US" altLang="ja-JP" sz="2400" b="1" dirty="0" smtClean="0">
                <a:latin typeface="+mj-lt"/>
                <a:ea typeface="Meiryo" pitchFamily="50" charset="-128"/>
                <a:cs typeface="Meiryo" pitchFamily="50" charset="-128"/>
              </a:rPr>
              <a:t> S.</a:t>
            </a:r>
            <a:r>
              <a:rPr lang="en-US" altLang="ja-JP" sz="2400" b="1" baseline="30000" dirty="0" smtClean="0">
                <a:latin typeface="+mj-lt"/>
                <a:ea typeface="Meiryo" pitchFamily="50" charset="-128"/>
                <a:cs typeface="Meiryo" pitchFamily="50" charset="-128"/>
              </a:rPr>
              <a:t>2</a:t>
            </a:r>
            <a:r>
              <a:rPr lang="en-US" altLang="ja-JP" sz="2400" b="1" dirty="0" smtClean="0">
                <a:latin typeface="+mj-lt"/>
                <a:ea typeface="Meiryo" pitchFamily="50" charset="-128"/>
                <a:cs typeface="Meiryo" pitchFamily="50" charset="-128"/>
              </a:rPr>
              <a:t>,</a:t>
            </a:r>
            <a:r>
              <a:rPr lang="ja-JP" altLang="en-US" sz="2400" b="1" dirty="0" smtClean="0">
                <a:latin typeface="+mj-lt"/>
                <a:ea typeface="Meiryo" pitchFamily="50" charset="-128"/>
                <a:cs typeface="Meiryo" pitchFamily="50" charset="-128"/>
              </a:rPr>
              <a:t> </a:t>
            </a:r>
            <a:r>
              <a:rPr lang="en-US" altLang="ja-JP" sz="2400" b="1" dirty="0" err="1" smtClean="0">
                <a:latin typeface="+mj-lt"/>
                <a:ea typeface="Meiryo" pitchFamily="50" charset="-128"/>
                <a:cs typeface="Meiryo" pitchFamily="50" charset="-128"/>
              </a:rPr>
              <a:t>Morino</a:t>
            </a:r>
            <a:r>
              <a:rPr lang="en-US" altLang="ja-JP" sz="2400" b="1" dirty="0" smtClean="0">
                <a:latin typeface="+mj-lt"/>
                <a:ea typeface="Meiryo" pitchFamily="50" charset="-128"/>
                <a:cs typeface="Meiryo" pitchFamily="50" charset="-128"/>
              </a:rPr>
              <a:t> Y.</a:t>
            </a:r>
            <a:r>
              <a:rPr lang="en-US" altLang="ja-JP" sz="2400" b="1" baseline="30000" dirty="0" smtClean="0">
                <a:latin typeface="+mj-lt"/>
                <a:ea typeface="Meiryo" pitchFamily="50" charset="-128"/>
                <a:cs typeface="Meiryo" pitchFamily="50" charset="-128"/>
              </a:rPr>
              <a:t>3</a:t>
            </a:r>
            <a:r>
              <a:rPr lang="en-US" altLang="ja-JP" sz="2400" b="1" dirty="0" smtClean="0">
                <a:latin typeface="+mj-lt"/>
                <a:ea typeface="Meiryo" pitchFamily="50" charset="-128"/>
                <a:cs typeface="Meiryo" pitchFamily="50" charset="-128"/>
              </a:rPr>
              <a:t>, </a:t>
            </a:r>
          </a:p>
          <a:p>
            <a:pPr>
              <a:spcBef>
                <a:spcPts val="0"/>
              </a:spcBef>
              <a:tabLst>
                <a:tab pos="447675" algn="l"/>
              </a:tabLst>
            </a:pPr>
            <a:r>
              <a:rPr lang="en-US" altLang="ja-JP" sz="2400" b="1" dirty="0" smtClean="0">
                <a:latin typeface="+mj-lt"/>
                <a:ea typeface="Meiryo" pitchFamily="50" charset="-128"/>
                <a:cs typeface="Meiryo" pitchFamily="50" charset="-128"/>
              </a:rPr>
              <a:t>	Mori Y.</a:t>
            </a:r>
            <a:r>
              <a:rPr lang="en-US" altLang="ja-JP" sz="2400" b="1" baseline="30000" dirty="0" smtClean="0">
                <a:latin typeface="+mj-lt"/>
                <a:ea typeface="Meiryo" pitchFamily="50" charset="-128"/>
                <a:cs typeface="Meiryo" pitchFamily="50" charset="-128"/>
              </a:rPr>
              <a:t>4</a:t>
            </a:r>
            <a:r>
              <a:rPr lang="en-US" altLang="ja-JP" sz="2400" b="1" dirty="0" smtClean="0">
                <a:latin typeface="+mj-lt"/>
                <a:ea typeface="Meiryo" pitchFamily="50" charset="-128"/>
                <a:cs typeface="Meiryo" pitchFamily="50" charset="-128"/>
              </a:rPr>
              <a:t>, </a:t>
            </a:r>
            <a:r>
              <a:rPr lang="en-US" altLang="ja-JP" sz="2400" b="1" dirty="0" err="1" smtClean="0">
                <a:latin typeface="+mj-lt"/>
                <a:ea typeface="Meiryo" pitchFamily="50" charset="-128"/>
                <a:cs typeface="Meiryo" pitchFamily="50" charset="-128"/>
              </a:rPr>
              <a:t>Morikawa</a:t>
            </a:r>
            <a:r>
              <a:rPr lang="en-US" altLang="ja-JP" sz="2400" b="1" dirty="0" smtClean="0">
                <a:latin typeface="+mj-lt"/>
                <a:ea typeface="Meiryo" pitchFamily="50" charset="-128"/>
                <a:cs typeface="Meiryo" pitchFamily="50" charset="-128"/>
              </a:rPr>
              <a:t> T.</a:t>
            </a:r>
            <a:r>
              <a:rPr lang="en-US" altLang="ja-JP" sz="2400" b="1" baseline="30000" dirty="0" smtClean="0">
                <a:latin typeface="+mj-lt"/>
                <a:ea typeface="Meiryo" pitchFamily="50" charset="-128"/>
                <a:cs typeface="Meiryo" pitchFamily="50" charset="-128"/>
              </a:rPr>
              <a:t>5</a:t>
            </a:r>
            <a:r>
              <a:rPr lang="en-US" altLang="ja-JP" sz="2400" b="1" dirty="0" smtClean="0">
                <a:latin typeface="+mj-lt"/>
                <a:ea typeface="Meiryo" pitchFamily="50" charset="-128"/>
                <a:cs typeface="Meiryo" pitchFamily="50" charset="-128"/>
              </a:rPr>
              <a:t>, </a:t>
            </a:r>
            <a:r>
              <a:rPr lang="en-US" altLang="ja-JP" sz="2400" b="1" dirty="0" err="1" smtClean="0">
                <a:latin typeface="+mj-lt"/>
                <a:ea typeface="Meiryo" pitchFamily="50" charset="-128"/>
                <a:cs typeface="Meiryo" pitchFamily="50" charset="-128"/>
              </a:rPr>
              <a:t>Yamaji</a:t>
            </a:r>
            <a:r>
              <a:rPr lang="en-US" altLang="ja-JP" sz="2400" b="1" dirty="0" smtClean="0">
                <a:latin typeface="+mj-lt"/>
                <a:ea typeface="Meiryo" pitchFamily="50" charset="-128"/>
                <a:cs typeface="Meiryo" pitchFamily="50" charset="-128"/>
              </a:rPr>
              <a:t> K.</a:t>
            </a:r>
            <a:r>
              <a:rPr lang="en-US" altLang="ja-JP" sz="2400" b="1" baseline="30000" dirty="0" smtClean="0">
                <a:latin typeface="+mj-lt"/>
                <a:ea typeface="Meiryo" pitchFamily="50" charset="-128"/>
                <a:cs typeface="Meiryo" pitchFamily="50" charset="-128"/>
              </a:rPr>
              <a:t>6</a:t>
            </a:r>
            <a:r>
              <a:rPr lang="en-US" altLang="ja-JP" sz="2400" b="1" dirty="0" smtClean="0">
                <a:latin typeface="+mj-lt"/>
                <a:ea typeface="Meiryo" pitchFamily="50" charset="-128"/>
                <a:cs typeface="Meiryo" pitchFamily="50" charset="-128"/>
              </a:rPr>
              <a:t>, </a:t>
            </a:r>
            <a:r>
              <a:rPr lang="en-US" altLang="ja-JP" sz="2400" b="1" dirty="0" err="1" smtClean="0">
                <a:latin typeface="+mj-lt"/>
                <a:ea typeface="Meiryo" pitchFamily="50" charset="-128"/>
                <a:cs typeface="Meiryo" pitchFamily="50" charset="-128"/>
              </a:rPr>
              <a:t>Ohara</a:t>
            </a:r>
            <a:r>
              <a:rPr lang="en-US" altLang="ja-JP" sz="2400" b="1" dirty="0" smtClean="0">
                <a:latin typeface="+mj-lt"/>
                <a:ea typeface="Meiryo" pitchFamily="50" charset="-128"/>
                <a:cs typeface="Meiryo" pitchFamily="50" charset="-128"/>
              </a:rPr>
              <a:t> T.</a:t>
            </a:r>
            <a:r>
              <a:rPr lang="en-US" altLang="ja-JP" sz="2400" b="1" baseline="30000" dirty="0" smtClean="0">
                <a:latin typeface="+mj-lt"/>
                <a:ea typeface="Meiryo" pitchFamily="50" charset="-128"/>
                <a:cs typeface="Meiryo" pitchFamily="50" charset="-128"/>
              </a:rPr>
              <a:t>3</a:t>
            </a:r>
          </a:p>
          <a:p>
            <a:pPr marL="808038">
              <a:spcBef>
                <a:spcPts val="1200"/>
              </a:spcBef>
            </a:pPr>
            <a:r>
              <a:rPr lang="en-US" altLang="ja-JP" sz="1600" dirty="0" smtClean="0">
                <a:latin typeface="+mj-lt"/>
              </a:rPr>
              <a:t>1 Central Research Institute of Electric Power Industry</a:t>
            </a:r>
            <a:endParaRPr lang="ja-JP" altLang="ja-JP" sz="1600" dirty="0" smtClean="0">
              <a:latin typeface="+mj-lt"/>
            </a:endParaRPr>
          </a:p>
          <a:p>
            <a:pPr marL="808038"/>
            <a:r>
              <a:rPr lang="en-US" altLang="ja-JP" sz="1600" dirty="0" smtClean="0">
                <a:latin typeface="+mj-lt"/>
              </a:rPr>
              <a:t>2 Toyota Central R&amp;D Labs., Inc.</a:t>
            </a:r>
            <a:endParaRPr lang="ja-JP" altLang="ja-JP" sz="1600" dirty="0" smtClean="0">
              <a:latin typeface="+mj-lt"/>
            </a:endParaRPr>
          </a:p>
          <a:p>
            <a:pPr marL="808038"/>
            <a:r>
              <a:rPr lang="en-US" altLang="ja-JP" sz="1600" dirty="0" smtClean="0">
                <a:latin typeface="+mj-lt"/>
              </a:rPr>
              <a:t>3 National Institute for Environmental Studies</a:t>
            </a:r>
            <a:endParaRPr lang="ja-JP" altLang="ja-JP" sz="1600" dirty="0" smtClean="0">
              <a:latin typeface="+mj-lt"/>
            </a:endParaRPr>
          </a:p>
          <a:p>
            <a:pPr marL="808038"/>
            <a:r>
              <a:rPr lang="en-US" altLang="ja-JP" sz="1600" dirty="0" smtClean="0">
                <a:latin typeface="+mj-lt"/>
              </a:rPr>
              <a:t>4 Japan Weather Association</a:t>
            </a:r>
            <a:endParaRPr lang="ja-JP" altLang="ja-JP" sz="1600" dirty="0" smtClean="0">
              <a:latin typeface="+mj-lt"/>
            </a:endParaRPr>
          </a:p>
          <a:p>
            <a:pPr marL="808038"/>
            <a:r>
              <a:rPr lang="en-US" altLang="ja-JP" sz="1600" dirty="0" smtClean="0">
                <a:latin typeface="+mj-lt"/>
              </a:rPr>
              <a:t>5 Japan Automobile Research Institute</a:t>
            </a:r>
            <a:endParaRPr lang="ja-JP" altLang="ja-JP" sz="1600" dirty="0" smtClean="0">
              <a:latin typeface="+mj-lt"/>
            </a:endParaRPr>
          </a:p>
          <a:p>
            <a:pPr marL="808038"/>
            <a:r>
              <a:rPr lang="en-US" altLang="ja-JP" sz="1600" dirty="0" smtClean="0">
                <a:latin typeface="+mj-lt"/>
              </a:rPr>
              <a:t>6 Japan Agency for Marine-Earth Science and Technology</a:t>
            </a:r>
            <a:endParaRPr lang="en-US" altLang="ja-JP" sz="1600" b="1" baseline="30000" dirty="0">
              <a:latin typeface="+mj-lt"/>
              <a:ea typeface="Meiryo" pitchFamily="50" charset="-128"/>
              <a:cs typeface="Meiry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 r="16531" b="10499"/>
          <a:stretch>
            <a:fillRect/>
          </a:stretch>
        </p:blipFill>
        <p:spPr bwMode="auto">
          <a:xfrm>
            <a:off x="236280" y="1592101"/>
            <a:ext cx="8725311" cy="491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Time series at </a:t>
            </a:r>
            <a:r>
              <a:rPr kumimoji="1" lang="en-US" altLang="ja-JP" dirty="0" err="1" smtClean="0"/>
              <a:t>Kisai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6D9C1B-2A48-4498-9DA5-931212756204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 bwMode="auto">
          <a:xfrm>
            <a:off x="395536" y="1268760"/>
            <a:ext cx="42484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80000"/>
              <a:defRPr/>
            </a:pPr>
            <a:r>
              <a:rPr lang="en-US" altLang="ja-JP" sz="2000" b="1" dirty="0" smtClean="0">
                <a:latin typeface="+mn-lt"/>
                <a:ea typeface="Meiryo" pitchFamily="50" charset="-128"/>
              </a:rPr>
              <a:t>Summer 2011</a:t>
            </a:r>
            <a:endParaRPr lang="en-US" altLang="ja-JP" sz="2000" b="1" dirty="0">
              <a:latin typeface="+mn-lt"/>
              <a:ea typeface="Meiryo" pitchFamily="50" charset="-128"/>
            </a:endParaRPr>
          </a:p>
        </p:txBody>
      </p:sp>
      <p:sp>
        <p:nvSpPr>
          <p:cNvPr id="21" name="テキスト ボックス 14"/>
          <p:cNvSpPr txBox="1">
            <a:spLocks noChangeArrowheads="1"/>
          </p:cNvSpPr>
          <p:nvPr/>
        </p:nvSpPr>
        <p:spPr bwMode="auto">
          <a:xfrm rot="16200000">
            <a:off x="-118147" y="2358928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 smtClean="0">
                <a:latin typeface="+mn-lt"/>
                <a:cs typeface="Arial" pitchFamily="34" charset="0"/>
              </a:rPr>
              <a:t> (</a:t>
            </a:r>
            <a:r>
              <a:rPr lang="en-US" altLang="ja-JP" sz="1600" dirty="0" err="1" smtClean="0">
                <a:latin typeface="+mn-lt"/>
                <a:cs typeface="Arial" pitchFamily="34" charset="0"/>
              </a:rPr>
              <a:t>μg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 m</a:t>
            </a:r>
            <a:r>
              <a:rPr lang="en-US" altLang="ja-JP" sz="1600" baseline="30000" dirty="0" smtClean="0">
                <a:latin typeface="+mn-lt"/>
                <a:cs typeface="Arial" pitchFamily="34" charset="0"/>
              </a:rPr>
              <a:t>-3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)</a:t>
            </a:r>
            <a:endParaRPr lang="ja-JP" altLang="en-US" sz="1600" dirty="0">
              <a:latin typeface="+mn-lt"/>
              <a:cs typeface="Arial" pitchFamily="34" charset="0"/>
            </a:endParaRPr>
          </a:p>
        </p:txBody>
      </p:sp>
      <p:sp>
        <p:nvSpPr>
          <p:cNvPr id="22" name="テキスト ボックス 14"/>
          <p:cNvSpPr txBox="1">
            <a:spLocks noChangeArrowheads="1"/>
          </p:cNvSpPr>
          <p:nvPr/>
        </p:nvSpPr>
        <p:spPr bwMode="auto">
          <a:xfrm rot="16200000">
            <a:off x="-118147" y="3799088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 smtClean="0">
                <a:latin typeface="+mn-lt"/>
                <a:cs typeface="Arial" pitchFamily="34" charset="0"/>
              </a:rPr>
              <a:t> (</a:t>
            </a:r>
            <a:r>
              <a:rPr lang="en-US" altLang="ja-JP" sz="1600" dirty="0" err="1" smtClean="0">
                <a:latin typeface="+mn-lt"/>
                <a:cs typeface="Arial" pitchFamily="34" charset="0"/>
              </a:rPr>
              <a:t>μg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 m</a:t>
            </a:r>
            <a:r>
              <a:rPr lang="en-US" altLang="ja-JP" sz="1600" baseline="30000" dirty="0" smtClean="0">
                <a:latin typeface="+mn-lt"/>
                <a:cs typeface="Arial" pitchFamily="34" charset="0"/>
              </a:rPr>
              <a:t>-3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)</a:t>
            </a:r>
            <a:endParaRPr lang="ja-JP" altLang="en-US" sz="1600" dirty="0">
              <a:latin typeface="+mn-lt"/>
              <a:cs typeface="Arial" pitchFamily="34" charset="0"/>
            </a:endParaRPr>
          </a:p>
        </p:txBody>
      </p:sp>
      <p:sp>
        <p:nvSpPr>
          <p:cNvPr id="23" name="テキスト ボックス 14"/>
          <p:cNvSpPr txBox="1">
            <a:spLocks noChangeArrowheads="1"/>
          </p:cNvSpPr>
          <p:nvPr/>
        </p:nvSpPr>
        <p:spPr bwMode="auto">
          <a:xfrm rot="16200000">
            <a:off x="-118147" y="5239248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 smtClean="0">
                <a:latin typeface="+mn-lt"/>
                <a:cs typeface="Arial" pitchFamily="34" charset="0"/>
              </a:rPr>
              <a:t> (</a:t>
            </a:r>
            <a:r>
              <a:rPr lang="en-US" altLang="ja-JP" sz="1600" dirty="0" err="1" smtClean="0">
                <a:latin typeface="+mn-lt"/>
                <a:cs typeface="Arial" pitchFamily="34" charset="0"/>
              </a:rPr>
              <a:t>μg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 m</a:t>
            </a:r>
            <a:r>
              <a:rPr lang="en-US" altLang="ja-JP" sz="1600" baseline="30000" dirty="0" smtClean="0">
                <a:latin typeface="+mn-lt"/>
                <a:cs typeface="Arial" pitchFamily="34" charset="0"/>
              </a:rPr>
              <a:t>-3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)</a:t>
            </a:r>
            <a:endParaRPr lang="ja-JP" altLang="en-US" sz="1600" dirty="0">
              <a:latin typeface="+mn-lt"/>
              <a:cs typeface="Arial" pitchFamily="34" charset="0"/>
            </a:endParaRPr>
          </a:p>
        </p:txBody>
      </p:sp>
      <p:sp>
        <p:nvSpPr>
          <p:cNvPr id="25" name="正方形/長方形 24"/>
          <p:cNvSpPr>
            <a:spLocks noChangeArrowheads="1"/>
          </p:cNvSpPr>
          <p:nvPr/>
        </p:nvSpPr>
        <p:spPr bwMode="auto">
          <a:xfrm>
            <a:off x="6539369" y="3091820"/>
            <a:ext cx="1187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latin typeface="+mn-lt"/>
                <a:ea typeface="Meiryo" pitchFamily="50" charset="-128"/>
                <a:cs typeface="Meiryo" pitchFamily="50" charset="-128"/>
              </a:rPr>
              <a:t>HNO</a:t>
            </a:r>
            <a:r>
              <a:rPr lang="en-US" altLang="ja-JP" baseline="-25000" dirty="0" smtClean="0">
                <a:latin typeface="+mn-lt"/>
                <a:ea typeface="Meiryo" pitchFamily="50" charset="-128"/>
                <a:cs typeface="Meiryo" pitchFamily="50" charset="-128"/>
              </a:rPr>
              <a:t>3</a:t>
            </a:r>
            <a:endParaRPr lang="en-US" altLang="ja-JP" baseline="-25000" dirty="0">
              <a:latin typeface="+mn-lt"/>
              <a:ea typeface="Meiryo" pitchFamily="50" charset="-128"/>
              <a:cs typeface="Meiryo" pitchFamily="50" charset="-128"/>
            </a:endParaRPr>
          </a:p>
        </p:txBody>
      </p:sp>
      <p:sp>
        <p:nvSpPr>
          <p:cNvPr id="26" name="正方形/長方形 25"/>
          <p:cNvSpPr>
            <a:spLocks noChangeArrowheads="1"/>
          </p:cNvSpPr>
          <p:nvPr/>
        </p:nvSpPr>
        <p:spPr bwMode="auto">
          <a:xfrm>
            <a:off x="3767569" y="3091820"/>
            <a:ext cx="1403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latin typeface="+mn-lt"/>
                <a:ea typeface="Meiryo" pitchFamily="50" charset="-128"/>
                <a:cs typeface="Meiryo" pitchFamily="50" charset="-128"/>
              </a:rPr>
              <a:t>PM</a:t>
            </a:r>
            <a:r>
              <a:rPr lang="en-US" altLang="ja-JP" baseline="-25000" dirty="0" smtClean="0">
                <a:latin typeface="+mn-lt"/>
                <a:ea typeface="Meiryo" pitchFamily="50" charset="-128"/>
                <a:cs typeface="Meiryo" pitchFamily="50" charset="-128"/>
              </a:rPr>
              <a:t>2.5</a:t>
            </a:r>
            <a:r>
              <a:rPr lang="ja-JP" altLang="en-US" dirty="0" smtClean="0">
                <a:latin typeface="+mn-lt"/>
                <a:ea typeface="Meiryo" pitchFamily="50" charset="-128"/>
                <a:cs typeface="Meiryo" pitchFamily="50" charset="-128"/>
              </a:rPr>
              <a:t> </a:t>
            </a:r>
            <a:r>
              <a:rPr lang="en-US" altLang="ja-JP" dirty="0" smtClean="0">
                <a:latin typeface="+mn-lt"/>
                <a:ea typeface="Meiryo" pitchFamily="50" charset="-128"/>
                <a:cs typeface="Meiryo" pitchFamily="50" charset="-128"/>
              </a:rPr>
              <a:t>NO</a:t>
            </a:r>
            <a:r>
              <a:rPr lang="en-US" altLang="ja-JP" baseline="-25000" dirty="0" smtClean="0">
                <a:latin typeface="+mn-lt"/>
                <a:ea typeface="Meiryo" pitchFamily="50" charset="-128"/>
                <a:cs typeface="Meiryo" pitchFamily="50" charset="-128"/>
              </a:rPr>
              <a:t>3</a:t>
            </a:r>
            <a:r>
              <a:rPr lang="en-US" altLang="ja-JP" baseline="30000" dirty="0" smtClean="0">
                <a:latin typeface="+mn-lt"/>
                <a:ea typeface="Meiryo" pitchFamily="50" charset="-128"/>
                <a:cs typeface="Meiryo" pitchFamily="50" charset="-128"/>
              </a:rPr>
              <a:t>-</a:t>
            </a:r>
            <a:endParaRPr lang="en-US" altLang="ja-JP" baseline="30000" dirty="0">
              <a:latin typeface="+mn-lt"/>
              <a:ea typeface="Meiryo" pitchFamily="50" charset="-128"/>
              <a:cs typeface="Meiryo" pitchFamily="50" charset="-128"/>
            </a:endParaRPr>
          </a:p>
        </p:txBody>
      </p:sp>
      <p:sp>
        <p:nvSpPr>
          <p:cNvPr id="27" name="正方形/長方形 26"/>
          <p:cNvSpPr>
            <a:spLocks noChangeArrowheads="1"/>
          </p:cNvSpPr>
          <p:nvPr/>
        </p:nvSpPr>
        <p:spPr bwMode="auto">
          <a:xfrm>
            <a:off x="6539369" y="4562460"/>
            <a:ext cx="1187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latin typeface="+mn-lt"/>
                <a:ea typeface="Meiryo" pitchFamily="50" charset="-128"/>
                <a:cs typeface="Meiryo" pitchFamily="50" charset="-128"/>
              </a:rPr>
              <a:t>NH</a:t>
            </a:r>
            <a:r>
              <a:rPr lang="en-US" altLang="ja-JP" baseline="-25000" dirty="0" smtClean="0">
                <a:latin typeface="+mn-lt"/>
                <a:ea typeface="Meiryo" pitchFamily="50" charset="-128"/>
                <a:cs typeface="Meiryo" pitchFamily="50" charset="-128"/>
              </a:rPr>
              <a:t>3</a:t>
            </a:r>
            <a:endParaRPr lang="en-US" altLang="ja-JP" baseline="-25000" dirty="0">
              <a:latin typeface="+mn-lt"/>
              <a:ea typeface="Meiryo" pitchFamily="50" charset="-128"/>
              <a:cs typeface="Meiryo" pitchFamily="50" charset="-128"/>
            </a:endParaRPr>
          </a:p>
        </p:txBody>
      </p:sp>
      <p:sp>
        <p:nvSpPr>
          <p:cNvPr id="28" name="正方形/長方形 27"/>
          <p:cNvSpPr>
            <a:spLocks noChangeArrowheads="1"/>
          </p:cNvSpPr>
          <p:nvPr/>
        </p:nvSpPr>
        <p:spPr bwMode="auto">
          <a:xfrm>
            <a:off x="3767569" y="4562460"/>
            <a:ext cx="1403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latin typeface="+mn-lt"/>
                <a:ea typeface="Meiryo" pitchFamily="50" charset="-128"/>
                <a:cs typeface="Meiryo" pitchFamily="50" charset="-128"/>
              </a:rPr>
              <a:t>PM</a:t>
            </a:r>
            <a:r>
              <a:rPr lang="en-US" altLang="ja-JP" baseline="-25000" dirty="0" smtClean="0">
                <a:latin typeface="+mn-lt"/>
                <a:ea typeface="Meiryo" pitchFamily="50" charset="-128"/>
                <a:cs typeface="Meiryo" pitchFamily="50" charset="-128"/>
              </a:rPr>
              <a:t>2.5</a:t>
            </a:r>
            <a:r>
              <a:rPr lang="ja-JP" altLang="en-US" dirty="0" smtClean="0">
                <a:latin typeface="+mn-lt"/>
                <a:ea typeface="Meiryo" pitchFamily="50" charset="-128"/>
                <a:cs typeface="Meiryo" pitchFamily="50" charset="-128"/>
              </a:rPr>
              <a:t> </a:t>
            </a:r>
            <a:r>
              <a:rPr lang="en-US" altLang="ja-JP" dirty="0" smtClean="0">
                <a:latin typeface="+mn-lt"/>
                <a:ea typeface="Meiryo" pitchFamily="50" charset="-128"/>
                <a:cs typeface="Meiryo" pitchFamily="50" charset="-128"/>
              </a:rPr>
              <a:t>NH</a:t>
            </a:r>
            <a:r>
              <a:rPr lang="en-US" altLang="ja-JP" baseline="-25000" dirty="0" smtClean="0">
                <a:latin typeface="+mn-lt"/>
                <a:ea typeface="Meiryo" pitchFamily="50" charset="-128"/>
                <a:cs typeface="Meiryo" pitchFamily="50" charset="-128"/>
              </a:rPr>
              <a:t>4</a:t>
            </a:r>
            <a:r>
              <a:rPr lang="en-US" altLang="ja-JP" baseline="30000" dirty="0" smtClean="0">
                <a:latin typeface="+mn-lt"/>
                <a:ea typeface="Meiryo" pitchFamily="50" charset="-128"/>
                <a:cs typeface="Meiryo" pitchFamily="50" charset="-128"/>
              </a:rPr>
              <a:t>+</a:t>
            </a:r>
            <a:endParaRPr lang="en-US" altLang="ja-JP" baseline="30000" dirty="0">
              <a:latin typeface="+mn-lt"/>
              <a:ea typeface="Meiryo" pitchFamily="50" charset="-128"/>
              <a:cs typeface="Meiryo" pitchFamily="50" charset="-128"/>
            </a:endParaRPr>
          </a:p>
        </p:txBody>
      </p:sp>
      <p:sp>
        <p:nvSpPr>
          <p:cNvPr id="29" name="正方形/長方形 28"/>
          <p:cNvSpPr>
            <a:spLocks noChangeArrowheads="1"/>
          </p:cNvSpPr>
          <p:nvPr/>
        </p:nvSpPr>
        <p:spPr bwMode="auto">
          <a:xfrm>
            <a:off x="3767569" y="1634748"/>
            <a:ext cx="1403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latin typeface="+mn-lt"/>
                <a:ea typeface="Meiryo" pitchFamily="50" charset="-128"/>
                <a:cs typeface="Meiryo" pitchFamily="50" charset="-128"/>
              </a:rPr>
              <a:t>PM</a:t>
            </a:r>
            <a:r>
              <a:rPr lang="en-US" altLang="ja-JP" baseline="-25000" dirty="0" smtClean="0">
                <a:latin typeface="+mn-lt"/>
                <a:ea typeface="Meiryo" pitchFamily="50" charset="-128"/>
                <a:cs typeface="Meiryo" pitchFamily="50" charset="-128"/>
              </a:rPr>
              <a:t>2.5</a:t>
            </a:r>
            <a:r>
              <a:rPr lang="ja-JP" altLang="en-US" dirty="0" smtClean="0">
                <a:latin typeface="+mn-lt"/>
                <a:ea typeface="Meiryo" pitchFamily="50" charset="-128"/>
                <a:cs typeface="Meiryo" pitchFamily="50" charset="-128"/>
              </a:rPr>
              <a:t> </a:t>
            </a:r>
            <a:r>
              <a:rPr lang="en-US" altLang="ja-JP" dirty="0" smtClean="0">
                <a:latin typeface="+mn-lt"/>
                <a:ea typeface="Meiryo" pitchFamily="50" charset="-128"/>
                <a:cs typeface="Meiryo" pitchFamily="50" charset="-128"/>
              </a:rPr>
              <a:t>SO</a:t>
            </a:r>
            <a:r>
              <a:rPr lang="en-US" altLang="ja-JP" baseline="-25000" dirty="0" smtClean="0">
                <a:latin typeface="+mn-lt"/>
                <a:ea typeface="Meiryo" pitchFamily="50" charset="-128"/>
                <a:cs typeface="Meiryo" pitchFamily="50" charset="-128"/>
              </a:rPr>
              <a:t>4</a:t>
            </a:r>
            <a:r>
              <a:rPr lang="en-US" altLang="ja-JP" baseline="30000" dirty="0" smtClean="0">
                <a:latin typeface="+mn-lt"/>
                <a:ea typeface="Meiryo" pitchFamily="50" charset="-128"/>
                <a:cs typeface="Meiryo" pitchFamily="50" charset="-128"/>
              </a:rPr>
              <a:t>2-</a:t>
            </a:r>
            <a:endParaRPr lang="en-US" altLang="ja-JP" baseline="30000" dirty="0">
              <a:latin typeface="+mn-lt"/>
              <a:ea typeface="Meiryo" pitchFamily="50" charset="-128"/>
              <a:cs typeface="Meiryo" pitchFamily="50" charset="-128"/>
            </a:endParaRPr>
          </a:p>
        </p:txBody>
      </p:sp>
      <p:sp>
        <p:nvSpPr>
          <p:cNvPr id="30" name="正方形/長方形 29"/>
          <p:cNvSpPr>
            <a:spLocks noChangeArrowheads="1"/>
          </p:cNvSpPr>
          <p:nvPr/>
        </p:nvSpPr>
        <p:spPr bwMode="auto">
          <a:xfrm>
            <a:off x="980529" y="3085872"/>
            <a:ext cx="1403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latin typeface="+mn-lt"/>
                <a:ea typeface="Meiryo" pitchFamily="50" charset="-128"/>
                <a:cs typeface="Meiryo" pitchFamily="50" charset="-128"/>
              </a:rPr>
              <a:t>PM</a:t>
            </a:r>
            <a:r>
              <a:rPr lang="en-US" altLang="ja-JP" baseline="-25000" dirty="0" smtClean="0">
                <a:latin typeface="+mn-lt"/>
                <a:ea typeface="Meiryo" pitchFamily="50" charset="-128"/>
                <a:cs typeface="Meiryo" pitchFamily="50" charset="-128"/>
              </a:rPr>
              <a:t>2.5</a:t>
            </a:r>
            <a:r>
              <a:rPr lang="ja-JP" altLang="en-US" dirty="0" smtClean="0">
                <a:latin typeface="+mn-lt"/>
                <a:ea typeface="Meiryo" pitchFamily="50" charset="-128"/>
                <a:cs typeface="Meiryo" pitchFamily="50" charset="-128"/>
              </a:rPr>
              <a:t> </a:t>
            </a:r>
            <a:r>
              <a:rPr lang="en-US" altLang="ja-JP" dirty="0" smtClean="0">
                <a:latin typeface="+mn-lt"/>
                <a:ea typeface="Meiryo" pitchFamily="50" charset="-128"/>
                <a:cs typeface="Meiryo" pitchFamily="50" charset="-128"/>
              </a:rPr>
              <a:t>OA</a:t>
            </a:r>
            <a:endParaRPr lang="en-US" altLang="ja-JP" baseline="30000" dirty="0">
              <a:latin typeface="+mn-lt"/>
              <a:ea typeface="Meiryo" pitchFamily="50" charset="-128"/>
              <a:cs typeface="Meiryo" pitchFamily="50" charset="-128"/>
            </a:endParaRPr>
          </a:p>
        </p:txBody>
      </p:sp>
      <p:sp>
        <p:nvSpPr>
          <p:cNvPr id="31" name="正方形/長方形 30"/>
          <p:cNvSpPr>
            <a:spLocks noChangeArrowheads="1"/>
          </p:cNvSpPr>
          <p:nvPr/>
        </p:nvSpPr>
        <p:spPr bwMode="auto">
          <a:xfrm>
            <a:off x="980529" y="4556512"/>
            <a:ext cx="1403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latin typeface="+mn-lt"/>
                <a:ea typeface="Meiryo" pitchFamily="50" charset="-128"/>
                <a:cs typeface="Meiryo" pitchFamily="50" charset="-128"/>
              </a:rPr>
              <a:t>PM</a:t>
            </a:r>
            <a:r>
              <a:rPr lang="en-US" altLang="ja-JP" baseline="-25000" dirty="0" smtClean="0">
                <a:latin typeface="+mn-lt"/>
                <a:ea typeface="Meiryo" pitchFamily="50" charset="-128"/>
                <a:cs typeface="Meiryo" pitchFamily="50" charset="-128"/>
              </a:rPr>
              <a:t>2.5</a:t>
            </a:r>
            <a:r>
              <a:rPr lang="ja-JP" altLang="en-US" dirty="0" smtClean="0">
                <a:latin typeface="+mn-lt"/>
                <a:ea typeface="Meiryo" pitchFamily="50" charset="-128"/>
                <a:cs typeface="Meiryo" pitchFamily="50" charset="-128"/>
              </a:rPr>
              <a:t> </a:t>
            </a:r>
            <a:r>
              <a:rPr lang="en-US" altLang="ja-JP" dirty="0" smtClean="0">
                <a:latin typeface="+mn-lt"/>
                <a:ea typeface="Meiryo" pitchFamily="50" charset="-128"/>
                <a:cs typeface="Meiryo" pitchFamily="50" charset="-128"/>
              </a:rPr>
              <a:t>EC</a:t>
            </a:r>
            <a:endParaRPr lang="en-US" altLang="ja-JP" baseline="30000" dirty="0">
              <a:latin typeface="+mn-lt"/>
              <a:ea typeface="Meiryo" pitchFamily="50" charset="-128"/>
              <a:cs typeface="Meiryo" pitchFamily="50" charset="-128"/>
            </a:endParaRPr>
          </a:p>
        </p:txBody>
      </p:sp>
      <p:sp>
        <p:nvSpPr>
          <p:cNvPr id="32" name="正方形/長方形 31"/>
          <p:cNvSpPr>
            <a:spLocks noChangeArrowheads="1"/>
          </p:cNvSpPr>
          <p:nvPr/>
        </p:nvSpPr>
        <p:spPr bwMode="auto">
          <a:xfrm>
            <a:off x="980529" y="1628800"/>
            <a:ext cx="1403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latin typeface="+mn-lt"/>
                <a:ea typeface="Meiryo" pitchFamily="50" charset="-128"/>
                <a:cs typeface="Meiryo" pitchFamily="50" charset="-128"/>
              </a:rPr>
              <a:t>PM</a:t>
            </a:r>
            <a:r>
              <a:rPr lang="en-US" altLang="ja-JP" baseline="-25000" dirty="0" smtClean="0">
                <a:latin typeface="+mn-lt"/>
                <a:ea typeface="Meiryo" pitchFamily="50" charset="-128"/>
                <a:cs typeface="Meiryo" pitchFamily="50" charset="-128"/>
              </a:rPr>
              <a:t>2.5</a:t>
            </a:r>
            <a:endParaRPr lang="en-US" altLang="ja-JP" baseline="30000" dirty="0">
              <a:latin typeface="+mn-lt"/>
              <a:ea typeface="Meiryo" pitchFamily="50" charset="-128"/>
              <a:cs typeface="Meiryo" pitchFamily="50" charset="-128"/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5792" y="1655088"/>
            <a:ext cx="276826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タイトル 1"/>
          <p:cNvSpPr txBox="1">
            <a:spLocks/>
          </p:cNvSpPr>
          <p:nvPr/>
        </p:nvSpPr>
        <p:spPr bwMode="auto">
          <a:xfrm>
            <a:off x="251520" y="211500"/>
            <a:ext cx="42484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z="1400" dirty="0" smtClean="0">
                <a:latin typeface="+mj-lt"/>
              </a:rPr>
              <a:t>Observation vs. Baseline Simulation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848" y="1556792"/>
            <a:ext cx="7542873" cy="489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36104"/>
          </a:xfrm>
        </p:spPr>
        <p:txBody>
          <a:bodyPr/>
          <a:lstStyle/>
          <a:p>
            <a:r>
              <a:rPr kumimoji="1" lang="en-US" altLang="ja-JP" dirty="0" smtClean="0"/>
              <a:t>Mean </a:t>
            </a:r>
            <a:r>
              <a:rPr lang="en-US" altLang="ja-JP" dirty="0" smtClean="0"/>
              <a:t>concentration at observation sites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6D9C1B-2A48-4498-9DA5-931212756204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  <p:sp>
        <p:nvSpPr>
          <p:cNvPr id="13" name="コンテンツ プレースホルダ 2"/>
          <p:cNvSpPr txBox="1">
            <a:spLocks/>
          </p:cNvSpPr>
          <p:nvPr/>
        </p:nvSpPr>
        <p:spPr bwMode="auto">
          <a:xfrm>
            <a:off x="395536" y="1273263"/>
            <a:ext cx="42484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80000"/>
              <a:defRPr/>
            </a:pPr>
            <a:r>
              <a:rPr lang="en-US" altLang="ja-JP" sz="2000" b="1" dirty="0" smtClean="0">
                <a:latin typeface="+mn-lt"/>
                <a:ea typeface="Meiryo" pitchFamily="50" charset="-128"/>
              </a:rPr>
              <a:t>Summer 2011</a:t>
            </a:r>
            <a:endParaRPr lang="en-US" altLang="ja-JP" sz="2000" b="1" dirty="0">
              <a:latin typeface="+mn-lt"/>
              <a:ea typeface="Meiryo" pitchFamily="50" charset="-128"/>
            </a:endParaRPr>
          </a:p>
        </p:txBody>
      </p:sp>
      <p:sp>
        <p:nvSpPr>
          <p:cNvPr id="14" name="テキスト ボックス 14"/>
          <p:cNvSpPr txBox="1">
            <a:spLocks noChangeArrowheads="1"/>
          </p:cNvSpPr>
          <p:nvPr/>
        </p:nvSpPr>
        <p:spPr bwMode="auto">
          <a:xfrm rot="16200000">
            <a:off x="514290" y="4555867"/>
            <a:ext cx="17281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 smtClean="0">
                <a:latin typeface="+mn-lt"/>
                <a:cs typeface="Arial" pitchFamily="34" charset="0"/>
              </a:rPr>
              <a:t> (</a:t>
            </a:r>
            <a:r>
              <a:rPr lang="en-US" altLang="ja-JP" sz="1600" dirty="0" err="1" smtClean="0">
                <a:latin typeface="+mn-lt"/>
                <a:cs typeface="Arial" pitchFamily="34" charset="0"/>
              </a:rPr>
              <a:t>μg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 m</a:t>
            </a:r>
            <a:r>
              <a:rPr lang="en-US" altLang="ja-JP" sz="1600" baseline="30000" dirty="0" smtClean="0">
                <a:latin typeface="+mn-lt"/>
                <a:cs typeface="Arial" pitchFamily="34" charset="0"/>
              </a:rPr>
              <a:t>-3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)</a:t>
            </a:r>
            <a:endParaRPr lang="ja-JP" altLang="en-US" sz="1600" dirty="0">
              <a:latin typeface="+mn-lt"/>
              <a:cs typeface="Arial" pitchFamily="34" charset="0"/>
            </a:endParaRPr>
          </a:p>
        </p:txBody>
      </p:sp>
      <p:sp>
        <p:nvSpPr>
          <p:cNvPr id="16" name="テキスト ボックス 14"/>
          <p:cNvSpPr txBox="1">
            <a:spLocks noChangeArrowheads="1"/>
          </p:cNvSpPr>
          <p:nvPr/>
        </p:nvSpPr>
        <p:spPr bwMode="auto">
          <a:xfrm rot="16200000">
            <a:off x="514290" y="2539643"/>
            <a:ext cx="17281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 smtClean="0">
                <a:latin typeface="+mn-lt"/>
                <a:cs typeface="Arial" pitchFamily="34" charset="0"/>
              </a:rPr>
              <a:t> (</a:t>
            </a:r>
            <a:r>
              <a:rPr lang="en-US" altLang="ja-JP" sz="1600" dirty="0" err="1" smtClean="0">
                <a:latin typeface="+mn-lt"/>
                <a:cs typeface="Arial" pitchFamily="34" charset="0"/>
              </a:rPr>
              <a:t>μg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 m</a:t>
            </a:r>
            <a:r>
              <a:rPr lang="en-US" altLang="ja-JP" sz="1600" baseline="30000" dirty="0" smtClean="0">
                <a:latin typeface="+mn-lt"/>
                <a:cs typeface="Arial" pitchFamily="34" charset="0"/>
              </a:rPr>
              <a:t>-3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)</a:t>
            </a:r>
            <a:endParaRPr lang="ja-JP" altLang="en-US" sz="1600" dirty="0">
              <a:latin typeface="+mn-lt"/>
              <a:cs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 b="37795"/>
          <a:stretch>
            <a:fillRect/>
          </a:stretch>
        </p:blipFill>
        <p:spPr bwMode="auto">
          <a:xfrm>
            <a:off x="2843808" y="1189132"/>
            <a:ext cx="3302864" cy="42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タイトル 1"/>
          <p:cNvSpPr txBox="1">
            <a:spLocks/>
          </p:cNvSpPr>
          <p:nvPr/>
        </p:nvSpPr>
        <p:spPr bwMode="auto">
          <a:xfrm>
            <a:off x="251520" y="211500"/>
            <a:ext cx="42484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z="1400" dirty="0" smtClean="0">
                <a:latin typeface="+mj-lt"/>
              </a:rPr>
              <a:t>Observation vs. Baseline Simulation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496855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kumimoji="1" lang="en-US" altLang="ja-JP" sz="2400" dirty="0" smtClean="0">
                <a:solidFill>
                  <a:schemeClr val="tx1"/>
                </a:solidFill>
              </a:rPr>
              <a:t>PM</a:t>
            </a:r>
            <a:r>
              <a:rPr kumimoji="1" lang="en-US" altLang="ja-JP" sz="2400" baseline="-25000" dirty="0" smtClean="0">
                <a:solidFill>
                  <a:schemeClr val="tx1"/>
                </a:solidFill>
              </a:rPr>
              <a:t>2.5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: mean concentrations were agreed, but temporal variations were not reproduced</a:t>
            </a:r>
          </a:p>
          <a:p>
            <a:pPr>
              <a:spcBef>
                <a:spcPts val="1200"/>
              </a:spcBef>
            </a:pPr>
            <a:r>
              <a:rPr kumimoji="1" lang="en-US" altLang="ja-JP" sz="2400" dirty="0" smtClean="0">
                <a:solidFill>
                  <a:schemeClr val="tx1"/>
                </a:solidFill>
              </a:rPr>
              <a:t>PM</a:t>
            </a:r>
            <a:r>
              <a:rPr kumimoji="1" lang="en-US" altLang="ja-JP" sz="2400" baseline="-25000" dirty="0" smtClean="0">
                <a:solidFill>
                  <a:schemeClr val="tx1"/>
                </a:solidFill>
              </a:rPr>
              <a:t>2.5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EC and 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SO</a:t>
            </a:r>
            <a:r>
              <a:rPr kumimoji="1" lang="en-US" altLang="ja-JP" sz="2400" baseline="-25000" dirty="0" smtClean="0">
                <a:solidFill>
                  <a:schemeClr val="tx1"/>
                </a:solidFill>
              </a:rPr>
              <a:t>4</a:t>
            </a:r>
            <a:r>
              <a:rPr kumimoji="1" lang="en-US" altLang="ja-JP" sz="2400" baseline="30000" dirty="0" smtClean="0">
                <a:solidFill>
                  <a:schemeClr val="tx1"/>
                </a:solidFill>
              </a:rPr>
              <a:t>2-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: 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approximately 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reproduced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ja-JP" sz="2400" dirty="0" smtClean="0">
                <a:solidFill>
                  <a:schemeClr val="tx1"/>
                </a:solidFill>
              </a:rPr>
              <a:t>HNO</a:t>
            </a:r>
            <a:r>
              <a:rPr lang="en-US" altLang="ja-JP" sz="2400" baseline="-25000" dirty="0" smtClean="0">
                <a:solidFill>
                  <a:schemeClr val="tx1"/>
                </a:solidFill>
              </a:rPr>
              <a:t>3</a:t>
            </a:r>
            <a:r>
              <a:rPr lang="en-US" altLang="ja-JP" sz="2400" dirty="0" smtClean="0">
                <a:solidFill>
                  <a:schemeClr val="tx1"/>
                </a:solidFill>
              </a:rPr>
              <a:t>: diurnal </a:t>
            </a:r>
            <a:r>
              <a:rPr lang="en-US" altLang="ja-JP" sz="2400" dirty="0" smtClean="0">
                <a:solidFill>
                  <a:schemeClr val="tx1"/>
                </a:solidFill>
              </a:rPr>
              <a:t>variations were reproduced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ja-JP" sz="2400" dirty="0" smtClean="0">
                <a:solidFill>
                  <a:schemeClr val="tx1"/>
                </a:solidFill>
              </a:rPr>
              <a:t>PM</a:t>
            </a:r>
            <a:r>
              <a:rPr lang="en-US" altLang="ja-JP" sz="2400" baseline="-25000" dirty="0" smtClean="0">
                <a:solidFill>
                  <a:schemeClr val="tx1"/>
                </a:solidFill>
              </a:rPr>
              <a:t>2.5</a:t>
            </a:r>
            <a:r>
              <a:rPr lang="en-US" altLang="ja-JP" sz="2400" dirty="0" smtClean="0">
                <a:solidFill>
                  <a:schemeClr val="tx1"/>
                </a:solidFill>
              </a:rPr>
              <a:t> OA: clearly </a:t>
            </a:r>
            <a:r>
              <a:rPr lang="en-US" altLang="ja-JP" sz="2400" dirty="0" smtClean="0">
                <a:solidFill>
                  <a:schemeClr val="tx1"/>
                </a:solidFill>
              </a:rPr>
              <a:t>underestimated</a:t>
            </a:r>
          </a:p>
          <a:p>
            <a:pPr lvl="1">
              <a:spcBef>
                <a:spcPts val="600"/>
              </a:spcBef>
            </a:pPr>
            <a:r>
              <a:rPr lang="en-US" altLang="ja-JP" sz="2400" dirty="0" smtClean="0">
                <a:solidFill>
                  <a:schemeClr val="tx1"/>
                </a:solidFill>
              </a:rPr>
              <a:t>Being discussed in UMICS3</a:t>
            </a:r>
          </a:p>
          <a:p>
            <a:pPr>
              <a:spcBef>
                <a:spcPts val="1200"/>
              </a:spcBef>
            </a:pPr>
            <a:r>
              <a:rPr lang="en-US" altLang="ja-JP" sz="2400" dirty="0" smtClean="0">
                <a:solidFill>
                  <a:schemeClr val="tx1"/>
                </a:solidFill>
              </a:rPr>
              <a:t>PM</a:t>
            </a:r>
            <a:r>
              <a:rPr lang="en-US" altLang="ja-JP" sz="2400" baseline="-25000" dirty="0" smtClean="0">
                <a:solidFill>
                  <a:schemeClr val="tx1"/>
                </a:solidFill>
              </a:rPr>
              <a:t>2.5</a:t>
            </a:r>
            <a:r>
              <a:rPr lang="en-US" altLang="ja-JP" sz="2400" dirty="0" smtClean="0">
                <a:solidFill>
                  <a:schemeClr val="tx1"/>
                </a:solidFill>
              </a:rPr>
              <a:t> NH</a:t>
            </a:r>
            <a:r>
              <a:rPr lang="en-US" altLang="ja-JP" sz="2400" baseline="-25000" dirty="0" smtClean="0">
                <a:solidFill>
                  <a:schemeClr val="tx1"/>
                </a:solidFill>
              </a:rPr>
              <a:t>4</a:t>
            </a:r>
            <a:r>
              <a:rPr lang="en-US" altLang="ja-JP" sz="2400" baseline="30000" dirty="0" smtClean="0">
                <a:solidFill>
                  <a:schemeClr val="tx1"/>
                </a:solidFill>
              </a:rPr>
              <a:t>+</a:t>
            </a:r>
            <a:r>
              <a:rPr lang="en-US" altLang="ja-JP" sz="2400" dirty="0" smtClean="0">
                <a:solidFill>
                  <a:schemeClr val="tx1"/>
                </a:solidFill>
              </a:rPr>
              <a:t>: overestimated as NH</a:t>
            </a:r>
            <a:r>
              <a:rPr lang="en-US" altLang="ja-JP" sz="2400" baseline="-25000" dirty="0" smtClean="0">
                <a:solidFill>
                  <a:schemeClr val="tx1"/>
                </a:solidFill>
              </a:rPr>
              <a:t>4</a:t>
            </a:r>
            <a:r>
              <a:rPr lang="en-US" altLang="ja-JP" sz="2400" dirty="0" smtClean="0">
                <a:solidFill>
                  <a:schemeClr val="tx1"/>
                </a:solidFill>
              </a:rPr>
              <a:t>NO</a:t>
            </a:r>
            <a:r>
              <a:rPr lang="en-US" altLang="ja-JP" sz="2400" baseline="-25000" dirty="0" smtClean="0">
                <a:solidFill>
                  <a:schemeClr val="tx1"/>
                </a:solidFill>
              </a:rPr>
              <a:t>3</a:t>
            </a:r>
            <a:endParaRPr lang="en-US" altLang="ja-JP" sz="2400" baseline="-25000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ja-JP" sz="2400" dirty="0" smtClean="0">
                <a:solidFill>
                  <a:schemeClr val="tx1"/>
                </a:solidFill>
              </a:rPr>
              <a:t>NH</a:t>
            </a:r>
            <a:r>
              <a:rPr lang="en-US" altLang="ja-JP" sz="2400" baseline="-25000" dirty="0" smtClean="0">
                <a:solidFill>
                  <a:schemeClr val="tx1"/>
                </a:solidFill>
              </a:rPr>
              <a:t>3</a:t>
            </a:r>
            <a:r>
              <a:rPr lang="en-US" altLang="ja-JP" sz="2400" dirty="0" smtClean="0">
                <a:solidFill>
                  <a:schemeClr val="tx1"/>
                </a:solidFill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</a:rPr>
              <a:t>and PM</a:t>
            </a:r>
            <a:r>
              <a:rPr lang="en-US" altLang="ja-JP" sz="2400" baseline="-25000" dirty="0" smtClean="0">
                <a:solidFill>
                  <a:schemeClr val="tx1"/>
                </a:solidFill>
              </a:rPr>
              <a:t>2.5</a:t>
            </a:r>
            <a:r>
              <a:rPr lang="en-US" altLang="ja-JP" sz="2400" dirty="0" smtClean="0">
                <a:solidFill>
                  <a:schemeClr val="tx1"/>
                </a:solidFill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</a:rPr>
              <a:t>NO</a:t>
            </a:r>
            <a:r>
              <a:rPr lang="en-US" altLang="ja-JP" sz="2400" baseline="-25000" dirty="0" smtClean="0">
                <a:solidFill>
                  <a:schemeClr val="tx1"/>
                </a:solidFill>
              </a:rPr>
              <a:t>3</a:t>
            </a:r>
            <a:r>
              <a:rPr lang="en-US" altLang="ja-JP" sz="2400" baseline="30000" dirty="0" smtClean="0">
                <a:solidFill>
                  <a:schemeClr val="tx1"/>
                </a:solidFill>
              </a:rPr>
              <a:t>-</a:t>
            </a:r>
            <a:r>
              <a:rPr lang="en-US" altLang="ja-JP" sz="2400" dirty="0" smtClean="0">
                <a:solidFill>
                  <a:schemeClr val="tx1"/>
                </a:solidFill>
              </a:rPr>
              <a:t>: clearly </a:t>
            </a:r>
            <a:r>
              <a:rPr lang="en-US" altLang="ja-JP" sz="2400" dirty="0" smtClean="0">
                <a:solidFill>
                  <a:schemeClr val="tx1"/>
                </a:solidFill>
              </a:rPr>
              <a:t>overestimated</a:t>
            </a:r>
          </a:p>
          <a:p>
            <a:pPr lvl="1">
              <a:spcBef>
                <a:spcPts val="600"/>
              </a:spcBef>
            </a:pPr>
            <a:r>
              <a:rPr lang="en-US" altLang="ja-JP" sz="2400" dirty="0" smtClean="0">
                <a:solidFill>
                  <a:schemeClr val="tx1"/>
                </a:solidFill>
              </a:rPr>
              <a:t>Sensitivity analysis for influencing factors </a:t>
            </a:r>
            <a:r>
              <a:rPr lang="en-US" altLang="ja-JP" sz="2400" dirty="0" smtClean="0">
                <a:solidFill>
                  <a:schemeClr val="tx1"/>
                </a:solidFill>
              </a:rPr>
              <a:t>will be presented</a:t>
            </a:r>
            <a:endParaRPr lang="en-US" altLang="ja-JP" sz="2400" dirty="0" smtClean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6D9C1B-2A48-4498-9DA5-931212756204}" type="slidenum">
              <a:rPr lang="ja-JP" altLang="en-US" smtClean="0"/>
              <a:pPr>
                <a:defRPr/>
              </a:pPr>
              <a:t>12</a:t>
            </a:fld>
            <a:endParaRPr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 bwMode="auto">
          <a:xfrm>
            <a:off x="251520" y="211500"/>
            <a:ext cx="42484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z="1400" dirty="0" smtClean="0">
                <a:latin typeface="+mj-lt"/>
              </a:rPr>
              <a:t>Observation vs. Baseline Simulation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コンテンツ プレースホルダ 2"/>
          <p:cNvSpPr>
            <a:spLocks noGrp="1"/>
          </p:cNvSpPr>
          <p:nvPr>
            <p:ph idx="1"/>
          </p:nvPr>
        </p:nvSpPr>
        <p:spPr>
          <a:xfrm>
            <a:off x="539552" y="1158652"/>
            <a:ext cx="6480720" cy="1872208"/>
          </a:xfrm>
        </p:spPr>
        <p:txBody>
          <a:bodyPr/>
          <a:lstStyle/>
          <a:p>
            <a:pPr>
              <a:tabLst>
                <a:tab pos="2870200" algn="l"/>
                <a:tab pos="47545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Target period</a:t>
            </a:r>
          </a:p>
          <a:p>
            <a:pPr lvl="1">
              <a:spcBef>
                <a:spcPts val="300"/>
              </a:spcBef>
            </a:pPr>
            <a:r>
              <a:rPr lang="en-US" altLang="ja-JP" sz="2000" dirty="0" smtClean="0">
                <a:solidFill>
                  <a:schemeClr val="tx1"/>
                </a:solidFill>
              </a:rPr>
              <a:t>Winter 2010: Nov. 22 – Dec. 5, 2010</a:t>
            </a:r>
          </a:p>
          <a:p>
            <a:pPr lvl="1">
              <a:spcBef>
                <a:spcPts val="300"/>
              </a:spcBef>
            </a:pPr>
            <a:r>
              <a:rPr lang="en-US" altLang="ja-JP" sz="2000" dirty="0" smtClean="0">
                <a:solidFill>
                  <a:schemeClr val="tx1"/>
                </a:solidFill>
              </a:rPr>
              <a:t>Summer 2011: Jul. 18 – Jul. 31, 2011</a:t>
            </a:r>
          </a:p>
          <a:p>
            <a:pPr>
              <a:tabLst>
                <a:tab pos="2870200" algn="l"/>
                <a:tab pos="47545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Target area</a:t>
            </a:r>
          </a:p>
          <a:p>
            <a:pPr lvl="1">
              <a:spcBef>
                <a:spcPts val="300"/>
              </a:spcBef>
              <a:tabLst>
                <a:tab pos="2870200" algn="l"/>
                <a:tab pos="47545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1st layer on land area &lt; 200m ASL in D3 (     )</a:t>
            </a:r>
          </a:p>
        </p:txBody>
      </p:sp>
      <p:graphicFrame>
        <p:nvGraphicFramePr>
          <p:cNvPr id="4" name="コンテンツ プレースホルダ 5"/>
          <p:cNvGraphicFramePr>
            <a:graphicFrameLocks/>
          </p:cNvGraphicFramePr>
          <p:nvPr/>
        </p:nvGraphicFramePr>
        <p:xfrm>
          <a:off x="144488" y="3031215"/>
          <a:ext cx="8820000" cy="32400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70000"/>
                <a:gridCol w="1470000"/>
                <a:gridCol w="1470000"/>
                <a:gridCol w="1470000"/>
                <a:gridCol w="1470000"/>
                <a:gridCol w="1470000"/>
              </a:tblGrid>
              <a:tr h="3454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>
                          <a:latin typeface="Calibri" pitchFamily="34" charset="0"/>
                          <a:cs typeface="Calibri" pitchFamily="34" charset="0"/>
                        </a:rPr>
                        <a:t>　</a:t>
                      </a:r>
                      <a:endParaRPr lang="ja-JP" alt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M0</a:t>
                      </a:r>
                      <a:endParaRPr lang="ja-JP" altLang="en-US" sz="1600" b="1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M1</a:t>
                      </a:r>
                      <a:endParaRPr lang="ja-JP" altLang="en-US" sz="1600" b="1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M2</a:t>
                      </a:r>
                      <a:endParaRPr lang="ja-JP" altLang="en-US" sz="1600" b="1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M3</a:t>
                      </a:r>
                      <a:endParaRPr lang="ja-JP" altLang="en-US" sz="1600" b="1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M4</a:t>
                      </a:r>
                      <a:endParaRPr lang="ja-JP" altLang="en-US" sz="1600" b="1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8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 AQM</a:t>
                      </a:r>
                      <a:endParaRPr lang="ja-JP" alt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80975" lvl="0" indent="-180975" algn="ctr" eaLnBrk="0" hangingPunct="0">
                        <a:spcBef>
                          <a:spcPct val="20000"/>
                        </a:spcBef>
                        <a:buClr>
                          <a:schemeClr val="accent5">
                            <a:lumMod val="50000"/>
                          </a:schemeClr>
                        </a:buClr>
                        <a:buSzPct val="70000"/>
                        <a:defRPr/>
                      </a:pPr>
                      <a:r>
                        <a:rPr kumimoji="0" lang="en-US" altLang="ja-JP" sz="1600" kern="0" dirty="0" smtClean="0">
                          <a:latin typeface="Calibri" pitchFamily="34" charset="0"/>
                          <a:cs typeface="Calibri" pitchFamily="34" charset="0"/>
                        </a:rPr>
                        <a:t>CMAQ v4.7.1</a:t>
                      </a:r>
                      <a:endParaRPr kumimoji="0" lang="en-US" altLang="ja-JP" sz="1600" kern="0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80975" lvl="0" indent="-180975" algn="ctr" eaLnBrk="0" hangingPunct="0">
                        <a:spcBef>
                          <a:spcPct val="20000"/>
                        </a:spcBef>
                        <a:buClr>
                          <a:schemeClr val="accent5">
                            <a:lumMod val="50000"/>
                          </a:schemeClr>
                        </a:buClr>
                        <a:buSzPct val="70000"/>
                        <a:defRPr/>
                      </a:pPr>
                      <a:r>
                        <a:rPr kumimoji="0" lang="en-US" altLang="ja-JP" sz="1600" kern="0" dirty="0" smtClean="0">
                          <a:latin typeface="Calibri" pitchFamily="34" charset="0"/>
                          <a:cs typeface="Calibri" pitchFamily="34" charset="0"/>
                        </a:rPr>
                        <a:t>CMAQ v4.7.1</a:t>
                      </a:r>
                      <a:endParaRPr kumimoji="0" lang="en-US" altLang="ja-JP" sz="1600" kern="0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975" lvl="0" indent="-180975" algn="ctr" eaLnBrk="0" hangingPunct="0">
                        <a:spcBef>
                          <a:spcPct val="20000"/>
                        </a:spcBef>
                        <a:buClr>
                          <a:schemeClr val="accent5">
                            <a:lumMod val="50000"/>
                          </a:schemeClr>
                        </a:buClr>
                        <a:buSzPct val="70000"/>
                        <a:defRPr/>
                      </a:pPr>
                      <a:r>
                        <a:rPr kumimoji="0" lang="en-US" altLang="ja-JP" sz="1600" kern="0" dirty="0" smtClean="0">
                          <a:latin typeface="Calibri" pitchFamily="34" charset="0"/>
                          <a:cs typeface="Calibri" pitchFamily="34" charset="0"/>
                        </a:rPr>
                        <a:t>CMAQ v4.6</a:t>
                      </a:r>
                      <a:endParaRPr kumimoji="0" lang="en-US" altLang="ja-JP" sz="1600" kern="0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975" lvl="0" indent="-180975" algn="ctr" eaLnBrk="0" hangingPunct="0">
                        <a:spcBef>
                          <a:spcPct val="20000"/>
                        </a:spcBef>
                        <a:buClr>
                          <a:schemeClr val="accent5">
                            <a:lumMod val="50000"/>
                          </a:schemeClr>
                        </a:buClr>
                        <a:buSzPct val="70000"/>
                        <a:defRPr/>
                      </a:pPr>
                      <a:r>
                        <a:rPr kumimoji="0" lang="en-US" altLang="ja-JP" sz="1600" kern="0" dirty="0" smtClean="0">
                          <a:latin typeface="Calibri" pitchFamily="34" charset="0"/>
                          <a:cs typeface="Calibri" pitchFamily="34" charset="0"/>
                        </a:rPr>
                        <a:t>CMAQ v4.7.1</a:t>
                      </a:r>
                      <a:endParaRPr kumimoji="0" lang="en-US" altLang="ja-JP" sz="1600" kern="0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975" lvl="0" indent="-180975" algn="ctr" eaLnBrk="0" hangingPunct="0">
                        <a:spcBef>
                          <a:spcPct val="20000"/>
                        </a:spcBef>
                        <a:buClr>
                          <a:schemeClr val="accent5">
                            <a:lumMod val="50000"/>
                          </a:schemeClr>
                        </a:buClr>
                        <a:buSzPct val="70000"/>
                        <a:defRPr/>
                      </a:pPr>
                      <a:r>
                        <a:rPr kumimoji="0" lang="en-US" altLang="ja-JP" sz="1600" kern="0" dirty="0" smtClean="0">
                          <a:latin typeface="Calibri" pitchFamily="34" charset="0"/>
                          <a:cs typeface="Calibri" pitchFamily="34" charset="0"/>
                        </a:rPr>
                        <a:t>CMAQ v5.0</a:t>
                      </a:r>
                      <a:endParaRPr kumimoji="0" lang="en-US" altLang="ja-JP" sz="1600" kern="0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788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ja-JP" sz="160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Domain</a:t>
                      </a:r>
                      <a:endParaRPr lang="ja-JP" alt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ja-JP" sz="1600" kern="0" dirty="0" smtClean="0">
                          <a:latin typeface="Calibri" pitchFamily="34" charset="0"/>
                          <a:cs typeface="Calibri" pitchFamily="34" charset="0"/>
                        </a:rPr>
                        <a:t>D1, D2,</a:t>
                      </a:r>
                      <a:r>
                        <a:rPr kumimoji="0" lang="en-US" altLang="ja-JP" sz="1600" kern="0" baseline="0" dirty="0" smtClean="0">
                          <a:latin typeface="Calibri" pitchFamily="34" charset="0"/>
                          <a:cs typeface="Calibri" pitchFamily="34" charset="0"/>
                        </a:rPr>
                        <a:t> D3</a:t>
                      </a:r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ja-JP" sz="1600" kern="0" baseline="0" dirty="0" smtClean="0">
                          <a:latin typeface="Calibri" pitchFamily="34" charset="0"/>
                          <a:cs typeface="Calibri" pitchFamily="34" charset="0"/>
                        </a:rPr>
                        <a:t>D3*</a:t>
                      </a:r>
                      <a:endParaRPr lang="en-US" sz="1600" b="0" i="0" u="none" strike="noStrike" baseline="30000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ja-JP" sz="1600" kern="0" baseline="0" dirty="0" smtClean="0">
                          <a:latin typeface="Calibri" pitchFamily="34" charset="0"/>
                          <a:cs typeface="Calibri" pitchFamily="34" charset="0"/>
                        </a:rPr>
                        <a:t>D3*</a:t>
                      </a:r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ja-JP" sz="1600" kern="0" dirty="0" smtClean="0">
                          <a:latin typeface="Calibri" pitchFamily="34" charset="0"/>
                          <a:cs typeface="Calibri" pitchFamily="34" charset="0"/>
                        </a:rPr>
                        <a:t>D1, D2,</a:t>
                      </a:r>
                      <a:r>
                        <a:rPr kumimoji="0" lang="en-US" altLang="ja-JP" sz="1600" kern="0" baseline="0" dirty="0" smtClean="0">
                          <a:latin typeface="Calibri" pitchFamily="34" charset="0"/>
                          <a:cs typeface="Calibri" pitchFamily="34" charset="0"/>
                        </a:rPr>
                        <a:t> D3</a:t>
                      </a:r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ja-JP" sz="1600" kern="0" baseline="0" dirty="0" smtClean="0">
                          <a:latin typeface="Calibri" pitchFamily="34" charset="0"/>
                          <a:cs typeface="Calibri" pitchFamily="34" charset="0"/>
                        </a:rPr>
                        <a:t>D3*</a:t>
                      </a:r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788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ja-JP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H Adv.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 smtClean="0">
                          <a:latin typeface="Calibri" pitchFamily="34" charset="0"/>
                          <a:cs typeface="Calibri" pitchFamily="34" charset="0"/>
                        </a:rPr>
                        <a:t>yamo</a:t>
                      </a:r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 smtClean="0">
                          <a:latin typeface="Calibri" pitchFamily="34" charset="0"/>
                          <a:cs typeface="Calibri" pitchFamily="34" charset="0"/>
                        </a:rPr>
                        <a:t>yamo</a:t>
                      </a:r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 smtClean="0">
                          <a:latin typeface="Calibri" pitchFamily="34" charset="0"/>
                          <a:cs typeface="Calibri" pitchFamily="34" charset="0"/>
                        </a:rPr>
                        <a:t>yamo</a:t>
                      </a:r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 smtClean="0">
                          <a:latin typeface="Calibri" pitchFamily="34" charset="0"/>
                          <a:cs typeface="Calibri" pitchFamily="34" charset="0"/>
                        </a:rPr>
                        <a:t>ppm</a:t>
                      </a:r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err="1" smtClean="0">
                          <a:latin typeface="Calibri" pitchFamily="34" charset="0"/>
                          <a:cs typeface="Calibri" pitchFamily="34" charset="0"/>
                        </a:rPr>
                        <a:t>yamo</a:t>
                      </a:r>
                      <a:endParaRPr lang="en-US" altLang="ja-JP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788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ja-JP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V Adv.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 smtClean="0">
                          <a:latin typeface="Calibri" pitchFamily="34" charset="0"/>
                          <a:cs typeface="Calibri" pitchFamily="34" charset="0"/>
                        </a:rPr>
                        <a:t>yamo</a:t>
                      </a:r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 smtClean="0">
                          <a:latin typeface="Calibri" pitchFamily="34" charset="0"/>
                          <a:cs typeface="Calibri" pitchFamily="34" charset="0"/>
                        </a:rPr>
                        <a:t>yamo</a:t>
                      </a:r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 smtClean="0">
                          <a:latin typeface="Calibri" pitchFamily="34" charset="0"/>
                          <a:cs typeface="Calibri" pitchFamily="34" charset="0"/>
                        </a:rPr>
                        <a:t>yamo</a:t>
                      </a:r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 smtClean="0">
                          <a:latin typeface="Calibri" pitchFamily="34" charset="0"/>
                          <a:cs typeface="Calibri" pitchFamily="34" charset="0"/>
                        </a:rPr>
                        <a:t>ppm</a:t>
                      </a:r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 smtClean="0">
                          <a:latin typeface="Calibri" pitchFamily="34" charset="0"/>
                          <a:ea typeface="Meiryo" pitchFamily="50" charset="-128"/>
                          <a:cs typeface="Calibri" pitchFamily="34" charset="0"/>
                        </a:rPr>
                        <a:t>wrf</a:t>
                      </a:r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788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ja-JP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H Diff.</a:t>
                      </a:r>
                      <a:endParaRPr lang="en-US" altLang="ja-JP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 smtClean="0">
                          <a:latin typeface="Calibri" pitchFamily="34" charset="0"/>
                          <a:cs typeface="Calibri" pitchFamily="34" charset="0"/>
                        </a:rPr>
                        <a:t>multiscale</a:t>
                      </a:r>
                      <a:endParaRPr lang="en-US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 smtClean="0">
                          <a:latin typeface="Calibri" pitchFamily="34" charset="0"/>
                          <a:cs typeface="Calibri" pitchFamily="34" charset="0"/>
                        </a:rPr>
                        <a:t>multiscale</a:t>
                      </a:r>
                      <a:endParaRPr lang="en-US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 smtClean="0">
                          <a:latin typeface="Calibri" pitchFamily="34" charset="0"/>
                          <a:cs typeface="Calibri" pitchFamily="34" charset="0"/>
                        </a:rPr>
                        <a:t>multiscale</a:t>
                      </a:r>
                      <a:endParaRPr lang="en-US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 smtClean="0">
                          <a:latin typeface="Calibri" pitchFamily="34" charset="0"/>
                          <a:cs typeface="Calibri" pitchFamily="34" charset="0"/>
                        </a:rPr>
                        <a:t>multiscale</a:t>
                      </a:r>
                      <a:endParaRPr lang="en-US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 smtClean="0">
                          <a:latin typeface="Calibri" pitchFamily="34" charset="0"/>
                          <a:cs typeface="Calibri" pitchFamily="34" charset="0"/>
                        </a:rPr>
                        <a:t>multiscale</a:t>
                      </a:r>
                      <a:endParaRPr lang="en-US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788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ja-JP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V Diff.</a:t>
                      </a:r>
                      <a:endParaRPr lang="en-US" altLang="ja-JP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acm2</a:t>
                      </a:r>
                      <a:endParaRPr lang="en-US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acm2</a:t>
                      </a:r>
                      <a:endParaRPr lang="en-US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acm2</a:t>
                      </a:r>
                      <a:endParaRPr lang="en-US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acm2</a:t>
                      </a:r>
                      <a:endParaRPr lang="en-US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acm2</a:t>
                      </a:r>
                      <a:endParaRPr lang="en-US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788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ja-JP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Photolysis rate</a:t>
                      </a:r>
                      <a:endParaRPr lang="en-US" altLang="ja-JP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table</a:t>
                      </a:r>
                      <a:endParaRPr lang="en-US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inline</a:t>
                      </a:r>
                      <a:endParaRPr lang="en-US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table</a:t>
                      </a:r>
                      <a:endParaRPr lang="en-US" altLang="ja-JP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inline</a:t>
                      </a:r>
                      <a:endParaRPr lang="en-US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inline</a:t>
                      </a:r>
                      <a:endParaRPr lang="en-US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354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ja-JP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Gas</a:t>
                      </a:r>
                      <a:r>
                        <a:rPr lang="en-US" altLang="ja-JP" sz="160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 phase</a:t>
                      </a:r>
                      <a:endParaRPr lang="en-US" altLang="ja-JP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saprc99</a:t>
                      </a:r>
                      <a:r>
                        <a:rPr lang="en-US" altLang="ja-JP" sz="160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en-US" altLang="ja-JP" sz="1600" u="none" strike="noStrike" baseline="0" dirty="0" err="1" smtClean="0">
                          <a:latin typeface="Calibri" pitchFamily="34" charset="0"/>
                          <a:cs typeface="Calibri" pitchFamily="34" charset="0"/>
                        </a:rPr>
                        <a:t>ebi</a:t>
                      </a:r>
                      <a:r>
                        <a:rPr lang="en-US" altLang="ja-JP" sz="160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altLang="ja-JP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saprc99</a:t>
                      </a:r>
                      <a:r>
                        <a:rPr lang="en-US" altLang="ja-JP" sz="160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en-US" altLang="ja-JP" sz="1600" u="none" strike="noStrike" baseline="0" dirty="0" err="1" smtClean="0">
                          <a:latin typeface="Calibri" pitchFamily="34" charset="0"/>
                          <a:cs typeface="Calibri" pitchFamily="34" charset="0"/>
                        </a:rPr>
                        <a:t>ebi</a:t>
                      </a:r>
                      <a:r>
                        <a:rPr lang="en-US" altLang="ja-JP" sz="160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altLang="ja-JP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saprc99</a:t>
                      </a:r>
                      <a:r>
                        <a:rPr lang="en-US" altLang="ja-JP" sz="160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 (ros3)</a:t>
                      </a:r>
                      <a:endParaRPr lang="en-US" altLang="ja-JP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saprc99</a:t>
                      </a:r>
                      <a:r>
                        <a:rPr lang="en-US" altLang="ja-JP" sz="160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en-US" altLang="ja-JP" sz="1600" u="none" strike="noStrike" baseline="0" dirty="0" err="1" smtClean="0">
                          <a:latin typeface="Calibri" pitchFamily="34" charset="0"/>
                          <a:cs typeface="Calibri" pitchFamily="34" charset="0"/>
                        </a:rPr>
                        <a:t>ebi</a:t>
                      </a:r>
                      <a:r>
                        <a:rPr lang="en-US" altLang="ja-JP" sz="160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altLang="ja-JP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saprc99</a:t>
                      </a:r>
                      <a:r>
                        <a:rPr lang="en-US" altLang="ja-JP" sz="160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en-US" altLang="ja-JP" sz="1600" u="none" strike="noStrike" baseline="0" dirty="0" err="1" smtClean="0">
                          <a:latin typeface="Calibri" pitchFamily="34" charset="0"/>
                          <a:cs typeface="Calibri" pitchFamily="34" charset="0"/>
                        </a:rPr>
                        <a:t>ebi</a:t>
                      </a:r>
                      <a:r>
                        <a:rPr lang="en-US" altLang="ja-JP" sz="160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altLang="ja-JP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788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ja-JP" sz="160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Aerosol phase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aero5</a:t>
                      </a:r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aero5</a:t>
                      </a:r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aero4</a:t>
                      </a:r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aero5</a:t>
                      </a:r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aero5</a:t>
                      </a:r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788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Cloud phase </a:t>
                      </a:r>
                      <a:endParaRPr lang="ja-JP" alt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 smtClean="0">
                          <a:latin typeface="Calibri" pitchFamily="34" charset="0"/>
                          <a:cs typeface="Calibri" pitchFamily="34" charset="0"/>
                        </a:rPr>
                        <a:t>acm</a:t>
                      </a:r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 smtClean="0">
                          <a:latin typeface="Calibri" pitchFamily="34" charset="0"/>
                          <a:cs typeface="Calibri" pitchFamily="34" charset="0"/>
                        </a:rPr>
                        <a:t>acm</a:t>
                      </a:r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 smtClean="0">
                          <a:latin typeface="Calibri" pitchFamily="34" charset="0"/>
                          <a:cs typeface="Calibri" pitchFamily="34" charset="0"/>
                        </a:rPr>
                        <a:t>radm</a:t>
                      </a:r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 smtClean="0">
                          <a:latin typeface="Calibri" pitchFamily="34" charset="0"/>
                          <a:cs typeface="Calibri" pitchFamily="34" charset="0"/>
                        </a:rPr>
                        <a:t>acm</a:t>
                      </a:r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 smtClean="0">
                          <a:latin typeface="Calibri" pitchFamily="34" charset="0"/>
                          <a:cs typeface="Calibri" pitchFamily="34" charset="0"/>
                        </a:rPr>
                        <a:t>acm</a:t>
                      </a:r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コンテンツ プレースホルダ 5"/>
          <p:cNvGraphicFramePr>
            <a:graphicFrameLocks/>
          </p:cNvGraphicFramePr>
          <p:nvPr/>
        </p:nvGraphicFramePr>
        <p:xfrm>
          <a:off x="144488" y="3030860"/>
          <a:ext cx="8820000" cy="32400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70000"/>
                <a:gridCol w="1470000"/>
                <a:gridCol w="1470000"/>
                <a:gridCol w="1470000"/>
                <a:gridCol w="1470000"/>
                <a:gridCol w="1470000"/>
              </a:tblGrid>
              <a:tr h="345462">
                <a:tc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889">
                <a:tc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80975" lvl="0" indent="-180975" algn="ctr" eaLnBrk="0" hangingPunct="0">
                        <a:spcBef>
                          <a:spcPct val="20000"/>
                        </a:spcBef>
                        <a:buClr>
                          <a:schemeClr val="accent5">
                            <a:lumMod val="50000"/>
                          </a:schemeClr>
                        </a:buClr>
                        <a:buSzPct val="70000"/>
                        <a:defRPr/>
                      </a:pPr>
                      <a:endParaRPr kumimoji="0" lang="en-US" altLang="ja-JP" sz="1600" kern="0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80975" lvl="0" indent="-180975" algn="ctr" eaLnBrk="0" hangingPunct="0">
                        <a:spcBef>
                          <a:spcPct val="20000"/>
                        </a:spcBef>
                        <a:buClr>
                          <a:schemeClr val="accent5">
                            <a:lumMod val="50000"/>
                          </a:schemeClr>
                        </a:buClr>
                        <a:buSzPct val="70000"/>
                        <a:defRPr/>
                      </a:pPr>
                      <a:endParaRPr kumimoji="0" lang="en-US" altLang="ja-JP" sz="1600" kern="0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180975" lvl="0" indent="-180975" algn="ctr" eaLnBrk="0" hangingPunct="0">
                        <a:spcBef>
                          <a:spcPct val="20000"/>
                        </a:spcBef>
                        <a:buClr>
                          <a:schemeClr val="accent5">
                            <a:lumMod val="50000"/>
                          </a:schemeClr>
                        </a:buClr>
                        <a:buSzPct val="70000"/>
                        <a:defRPr/>
                      </a:pPr>
                      <a:endParaRPr kumimoji="0" lang="en-US" altLang="ja-JP" sz="1600" kern="0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lvl="0" indent="-180975" algn="ctr" eaLnBrk="0" hangingPunct="0">
                        <a:spcBef>
                          <a:spcPct val="20000"/>
                        </a:spcBef>
                        <a:buClr>
                          <a:schemeClr val="accent5">
                            <a:lumMod val="50000"/>
                          </a:schemeClr>
                        </a:buClr>
                        <a:buSzPct val="70000"/>
                        <a:defRPr/>
                      </a:pPr>
                      <a:endParaRPr kumimoji="0" lang="en-US" altLang="ja-JP" sz="1600" kern="0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180975" lvl="0" indent="-180975" algn="ctr" eaLnBrk="0" hangingPunct="0">
                        <a:spcBef>
                          <a:spcPct val="20000"/>
                        </a:spcBef>
                        <a:buClr>
                          <a:schemeClr val="accent5">
                            <a:lumMod val="50000"/>
                          </a:schemeClr>
                        </a:buClr>
                        <a:buSzPct val="70000"/>
                        <a:defRPr/>
                      </a:pPr>
                      <a:endParaRPr kumimoji="0" lang="en-US" altLang="ja-JP" sz="1600" kern="0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889">
                <a:tc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baseline="30000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87889">
                <a:tc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889">
                <a:tc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889">
                <a:tc>
                  <a:txBody>
                    <a:bodyPr/>
                    <a:lstStyle/>
                    <a:p>
                      <a:pPr algn="l" fontAlgn="ctr"/>
                      <a:endParaRPr lang="en-US" altLang="ja-JP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87889">
                <a:tc>
                  <a:txBody>
                    <a:bodyPr/>
                    <a:lstStyle/>
                    <a:p>
                      <a:pPr algn="l" fontAlgn="ctr"/>
                      <a:endParaRPr lang="en-US" altLang="ja-JP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889">
                <a:tc>
                  <a:txBody>
                    <a:bodyPr/>
                    <a:lstStyle/>
                    <a:p>
                      <a:pPr algn="l" fontAlgn="ctr"/>
                      <a:endParaRPr lang="en-US" altLang="ja-JP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542">
                <a:tc>
                  <a:txBody>
                    <a:bodyPr/>
                    <a:lstStyle/>
                    <a:p>
                      <a:pPr algn="l" fontAlgn="ctr"/>
                      <a:endParaRPr lang="en-US" altLang="ja-JP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6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87889">
                <a:tc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87889">
                <a:tc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936104"/>
          </a:xfrm>
        </p:spPr>
        <p:txBody>
          <a:bodyPr/>
          <a:lstStyle/>
          <a:p>
            <a:r>
              <a:rPr lang="en-US" altLang="ja-JP" dirty="0" smtClean="0"/>
              <a:t>Inter-comparison of baseline </a:t>
            </a:r>
            <a:r>
              <a:rPr lang="en-US" altLang="ja-JP" dirty="0" err="1" smtClean="0"/>
              <a:t>Sim</a:t>
            </a:r>
            <a:r>
              <a:rPr lang="en-US" altLang="ja-JP" dirty="0" smtClean="0"/>
              <a:t>. cases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6D9C1B-2A48-4498-9DA5-931212756204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  <p:pic>
        <p:nvPicPr>
          <p:cNvPr id="7" name="Picture 2" descr="E:\Model\PM25winter\img\MapD3_HT+Obs5P+HTlt200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158652"/>
            <a:ext cx="1841381" cy="1841381"/>
          </a:xfrm>
          <a:prstGeom prst="rect">
            <a:avLst/>
          </a:prstGeom>
          <a:noFill/>
        </p:spPr>
      </p:pic>
      <p:sp>
        <p:nvSpPr>
          <p:cNvPr id="9" name="コンテンツ プレースホルダ 2"/>
          <p:cNvSpPr txBox="1">
            <a:spLocks/>
          </p:cNvSpPr>
          <p:nvPr/>
        </p:nvSpPr>
        <p:spPr bwMode="auto">
          <a:xfrm>
            <a:off x="7596137" y="2528069"/>
            <a:ext cx="5762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600"/>
              </a:spcBef>
              <a:defRPr/>
            </a:pPr>
            <a:r>
              <a:rPr lang="en-US" altLang="ja-JP" sz="1400" kern="0" dirty="0">
                <a:latin typeface="+mj-lt"/>
                <a:ea typeface="Meiryo" pitchFamily="50" charset="-128"/>
                <a:cs typeface="Meiryo" pitchFamily="50" charset="-128"/>
              </a:rPr>
              <a:t>D3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5602972" y="2663200"/>
            <a:ext cx="216024" cy="216024"/>
          </a:xfrm>
          <a:prstGeom prst="rect">
            <a:avLst/>
          </a:prstGeom>
          <a:solidFill>
            <a:srgbClr val="FFE8CC"/>
          </a:solidFill>
          <a:ln w="127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79512" y="6255980"/>
            <a:ext cx="8784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+mn-lt"/>
              </a:rPr>
              <a:t>*Using D2 result of M0 for boundary concentration </a:t>
            </a:r>
            <a:endParaRPr lang="ja-JP" altLang="en-US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2" cstate="print"/>
          <a:srcRect l="21423" r="21423"/>
          <a:stretch>
            <a:fillRect/>
          </a:stretch>
        </p:blipFill>
        <p:spPr bwMode="auto">
          <a:xfrm>
            <a:off x="1619672" y="1196752"/>
            <a:ext cx="5762565" cy="92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6D9C1B-2A48-4498-9DA5-931212756204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  <p:sp>
        <p:nvSpPr>
          <p:cNvPr id="14" name="コンテンツ プレースホルダ 2"/>
          <p:cNvSpPr txBox="1">
            <a:spLocks/>
          </p:cNvSpPr>
          <p:nvPr/>
        </p:nvSpPr>
        <p:spPr bwMode="auto">
          <a:xfrm>
            <a:off x="1187624" y="1772816"/>
            <a:ext cx="30963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 algn="ctr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80000"/>
              <a:defRPr/>
            </a:pPr>
            <a:r>
              <a:rPr lang="en-US" altLang="ja-JP" sz="2000" b="1" dirty="0" smtClean="0">
                <a:latin typeface="+mn-lt"/>
                <a:ea typeface="Meiryo" pitchFamily="50" charset="-128"/>
              </a:rPr>
              <a:t>Winter 2010</a:t>
            </a:r>
            <a:endParaRPr lang="en-US" altLang="ja-JP" sz="2000" b="1" dirty="0">
              <a:latin typeface="+mn-lt"/>
              <a:ea typeface="Meiryo" pitchFamily="50" charset="-128"/>
            </a:endParaRPr>
          </a:p>
        </p:txBody>
      </p:sp>
      <p:sp>
        <p:nvSpPr>
          <p:cNvPr id="17" name="コンテンツ プレースホルダ 2"/>
          <p:cNvSpPr txBox="1">
            <a:spLocks/>
          </p:cNvSpPr>
          <p:nvPr/>
        </p:nvSpPr>
        <p:spPr bwMode="auto">
          <a:xfrm>
            <a:off x="5076056" y="1772816"/>
            <a:ext cx="30963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 algn="ctr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80000"/>
              <a:defRPr/>
            </a:pPr>
            <a:r>
              <a:rPr lang="en-US" altLang="ja-JP" sz="2000" b="1" dirty="0" smtClean="0">
                <a:latin typeface="+mn-lt"/>
                <a:ea typeface="Meiryo" pitchFamily="50" charset="-128"/>
              </a:rPr>
              <a:t>Summer 2011</a:t>
            </a:r>
            <a:endParaRPr lang="en-US" altLang="ja-JP" sz="2000" b="1" dirty="0">
              <a:latin typeface="+mn-lt"/>
              <a:ea typeface="Meiryo" pitchFamily="50" charset="-128"/>
            </a:endParaRPr>
          </a:p>
        </p:txBody>
      </p:sp>
      <p:sp>
        <p:nvSpPr>
          <p:cNvPr id="26" name="タイトル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r>
              <a:rPr lang="en-US" altLang="ja-JP" dirty="0" smtClean="0"/>
              <a:t>Time series of spatial mean Conc.</a:t>
            </a:r>
            <a:endParaRPr kumimoji="1" lang="ja-JP" altLang="en-US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 t="32289" b="6607"/>
          <a:stretch>
            <a:fillRect/>
          </a:stretch>
        </p:blipFill>
        <p:spPr bwMode="auto">
          <a:xfrm>
            <a:off x="395536" y="2060848"/>
            <a:ext cx="857017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正方形/長方形 24"/>
          <p:cNvSpPr>
            <a:spLocks noChangeArrowheads="1"/>
          </p:cNvSpPr>
          <p:nvPr/>
        </p:nvSpPr>
        <p:spPr bwMode="auto">
          <a:xfrm>
            <a:off x="3024336" y="2138506"/>
            <a:ext cx="14036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dirty="0" smtClean="0">
                <a:latin typeface="+mn-lt"/>
                <a:ea typeface="Meiryo" pitchFamily="50" charset="-128"/>
                <a:cs typeface="Meiryo" pitchFamily="50" charset="-128"/>
              </a:rPr>
              <a:t>PM</a:t>
            </a:r>
            <a:r>
              <a:rPr lang="en-US" altLang="ja-JP" sz="2000" baseline="-25000" dirty="0" smtClean="0">
                <a:latin typeface="+mn-lt"/>
                <a:ea typeface="Meiryo" pitchFamily="50" charset="-128"/>
                <a:cs typeface="Meiryo" pitchFamily="50" charset="-128"/>
              </a:rPr>
              <a:t>2.5</a:t>
            </a:r>
            <a:r>
              <a:rPr lang="ja-JP" altLang="en-US" sz="2000" dirty="0" smtClean="0">
                <a:latin typeface="+mn-lt"/>
                <a:ea typeface="Meiryo" pitchFamily="50" charset="-128"/>
                <a:cs typeface="Meiryo" pitchFamily="50" charset="-128"/>
              </a:rPr>
              <a:t> </a:t>
            </a:r>
            <a:r>
              <a:rPr lang="en-US" altLang="ja-JP" sz="2000" dirty="0" smtClean="0">
                <a:latin typeface="+mn-lt"/>
                <a:ea typeface="Meiryo" pitchFamily="50" charset="-128"/>
                <a:cs typeface="Meiryo" pitchFamily="50" charset="-128"/>
              </a:rPr>
              <a:t>NO</a:t>
            </a:r>
            <a:r>
              <a:rPr lang="en-US" altLang="ja-JP" sz="2000" baseline="-25000" dirty="0" smtClean="0">
                <a:latin typeface="+mn-lt"/>
                <a:ea typeface="Meiryo" pitchFamily="50" charset="-128"/>
                <a:cs typeface="Meiryo" pitchFamily="50" charset="-128"/>
              </a:rPr>
              <a:t>3</a:t>
            </a:r>
            <a:r>
              <a:rPr lang="en-US" altLang="ja-JP" sz="2000" baseline="30000" dirty="0" smtClean="0">
                <a:latin typeface="+mn-lt"/>
                <a:ea typeface="Meiryo" pitchFamily="50" charset="-128"/>
                <a:cs typeface="Meiryo" pitchFamily="50" charset="-128"/>
              </a:rPr>
              <a:t>-</a:t>
            </a:r>
            <a:endParaRPr lang="en-US" altLang="ja-JP" sz="2000" baseline="30000" dirty="0">
              <a:latin typeface="+mn-lt"/>
              <a:ea typeface="Meiryo" pitchFamily="50" charset="-128"/>
              <a:cs typeface="Meiryo" pitchFamily="50" charset="-128"/>
            </a:endParaRPr>
          </a:p>
        </p:txBody>
      </p:sp>
      <p:sp>
        <p:nvSpPr>
          <p:cNvPr id="36" name="正方形/長方形 35"/>
          <p:cNvSpPr>
            <a:spLocks noChangeArrowheads="1"/>
          </p:cNvSpPr>
          <p:nvPr/>
        </p:nvSpPr>
        <p:spPr bwMode="auto">
          <a:xfrm>
            <a:off x="3024336" y="3690744"/>
            <a:ext cx="14036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dirty="0" smtClean="0">
                <a:latin typeface="+mn-lt"/>
                <a:ea typeface="Meiryo" pitchFamily="50" charset="-128"/>
                <a:cs typeface="Meiryo" pitchFamily="50" charset="-128"/>
              </a:rPr>
              <a:t>PM</a:t>
            </a:r>
            <a:r>
              <a:rPr lang="en-US" altLang="ja-JP" sz="2000" baseline="-25000" dirty="0" smtClean="0">
                <a:latin typeface="+mn-lt"/>
                <a:ea typeface="Meiryo" pitchFamily="50" charset="-128"/>
                <a:cs typeface="Meiryo" pitchFamily="50" charset="-128"/>
              </a:rPr>
              <a:t>2.5</a:t>
            </a:r>
            <a:r>
              <a:rPr lang="ja-JP" altLang="en-US" sz="2000" dirty="0" smtClean="0">
                <a:latin typeface="+mn-lt"/>
                <a:ea typeface="Meiryo" pitchFamily="50" charset="-128"/>
                <a:cs typeface="Meiryo" pitchFamily="50" charset="-128"/>
              </a:rPr>
              <a:t> </a:t>
            </a:r>
            <a:r>
              <a:rPr lang="en-US" altLang="ja-JP" sz="2000" dirty="0" smtClean="0">
                <a:latin typeface="+mn-lt"/>
                <a:ea typeface="Meiryo" pitchFamily="50" charset="-128"/>
                <a:cs typeface="Meiryo" pitchFamily="50" charset="-128"/>
              </a:rPr>
              <a:t>NH</a:t>
            </a:r>
            <a:r>
              <a:rPr lang="en-US" altLang="ja-JP" sz="2000" baseline="-25000" dirty="0" smtClean="0">
                <a:latin typeface="+mn-lt"/>
                <a:ea typeface="Meiryo" pitchFamily="50" charset="-128"/>
                <a:cs typeface="Meiryo" pitchFamily="50" charset="-128"/>
              </a:rPr>
              <a:t>4</a:t>
            </a:r>
            <a:r>
              <a:rPr lang="en-US" altLang="ja-JP" sz="2000" baseline="30000" dirty="0" smtClean="0">
                <a:latin typeface="+mn-lt"/>
                <a:ea typeface="Meiryo" pitchFamily="50" charset="-128"/>
                <a:cs typeface="Meiryo" pitchFamily="50" charset="-128"/>
              </a:rPr>
              <a:t>+</a:t>
            </a:r>
            <a:endParaRPr lang="en-US" altLang="ja-JP" sz="2000" baseline="30000" dirty="0">
              <a:latin typeface="+mn-lt"/>
              <a:ea typeface="Meiryo" pitchFamily="50" charset="-128"/>
              <a:cs typeface="Meiryo" pitchFamily="50" charset="-128"/>
            </a:endParaRPr>
          </a:p>
        </p:txBody>
      </p:sp>
      <p:sp>
        <p:nvSpPr>
          <p:cNvPr id="37" name="テキスト ボックス 14"/>
          <p:cNvSpPr txBox="1">
            <a:spLocks noChangeArrowheads="1"/>
          </p:cNvSpPr>
          <p:nvPr/>
        </p:nvSpPr>
        <p:spPr bwMode="auto">
          <a:xfrm rot="16200000">
            <a:off x="-119263" y="2693375"/>
            <a:ext cx="1656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 smtClean="0">
                <a:latin typeface="+mn-lt"/>
                <a:cs typeface="Arial" pitchFamily="34" charset="0"/>
              </a:rPr>
              <a:t> (</a:t>
            </a:r>
            <a:r>
              <a:rPr lang="en-US" altLang="ja-JP" sz="1600" dirty="0" err="1" smtClean="0">
                <a:latin typeface="+mn-lt"/>
                <a:cs typeface="Arial" pitchFamily="34" charset="0"/>
              </a:rPr>
              <a:t>μg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 m</a:t>
            </a:r>
            <a:r>
              <a:rPr lang="en-US" altLang="ja-JP" sz="1600" baseline="30000" dirty="0" smtClean="0">
                <a:latin typeface="+mn-lt"/>
                <a:cs typeface="Arial" pitchFamily="34" charset="0"/>
              </a:rPr>
              <a:t>-3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)</a:t>
            </a:r>
            <a:endParaRPr lang="ja-JP" altLang="en-US" sz="1600" dirty="0">
              <a:latin typeface="+mn-lt"/>
              <a:cs typeface="Arial" pitchFamily="34" charset="0"/>
            </a:endParaRPr>
          </a:p>
        </p:txBody>
      </p:sp>
      <p:sp>
        <p:nvSpPr>
          <p:cNvPr id="38" name="テキスト ボックス 14"/>
          <p:cNvSpPr txBox="1">
            <a:spLocks noChangeArrowheads="1"/>
          </p:cNvSpPr>
          <p:nvPr/>
        </p:nvSpPr>
        <p:spPr bwMode="auto">
          <a:xfrm rot="16200000">
            <a:off x="-119263" y="4277551"/>
            <a:ext cx="1656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 smtClean="0">
                <a:latin typeface="+mn-lt"/>
                <a:cs typeface="Arial" pitchFamily="34" charset="0"/>
              </a:rPr>
              <a:t> (</a:t>
            </a:r>
            <a:r>
              <a:rPr lang="en-US" altLang="ja-JP" sz="1600" dirty="0" err="1" smtClean="0">
                <a:latin typeface="+mn-lt"/>
                <a:cs typeface="Arial" pitchFamily="34" charset="0"/>
              </a:rPr>
              <a:t>μg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 m</a:t>
            </a:r>
            <a:r>
              <a:rPr lang="en-US" altLang="ja-JP" sz="1600" baseline="30000" dirty="0" smtClean="0">
                <a:latin typeface="+mn-lt"/>
                <a:cs typeface="Arial" pitchFamily="34" charset="0"/>
              </a:rPr>
              <a:t>-3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)</a:t>
            </a:r>
            <a:endParaRPr lang="ja-JP" altLang="en-US" sz="1600" dirty="0">
              <a:latin typeface="+mn-lt"/>
              <a:cs typeface="Arial" pitchFamily="34" charset="0"/>
            </a:endParaRPr>
          </a:p>
        </p:txBody>
      </p:sp>
      <p:sp>
        <p:nvSpPr>
          <p:cNvPr id="40" name="テキスト ボックス 14"/>
          <p:cNvSpPr txBox="1">
            <a:spLocks noChangeArrowheads="1"/>
          </p:cNvSpPr>
          <p:nvPr/>
        </p:nvSpPr>
        <p:spPr bwMode="auto">
          <a:xfrm rot="16200000">
            <a:off x="3790655" y="2693375"/>
            <a:ext cx="1656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 smtClean="0">
                <a:latin typeface="+mn-lt"/>
                <a:cs typeface="Arial" pitchFamily="34" charset="0"/>
              </a:rPr>
              <a:t> (</a:t>
            </a:r>
            <a:r>
              <a:rPr lang="en-US" altLang="ja-JP" sz="1600" dirty="0" err="1" smtClean="0">
                <a:latin typeface="+mn-lt"/>
                <a:cs typeface="Arial" pitchFamily="34" charset="0"/>
              </a:rPr>
              <a:t>μg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 m</a:t>
            </a:r>
            <a:r>
              <a:rPr lang="en-US" altLang="ja-JP" sz="1600" baseline="30000" dirty="0" smtClean="0">
                <a:latin typeface="+mn-lt"/>
                <a:cs typeface="Arial" pitchFamily="34" charset="0"/>
              </a:rPr>
              <a:t>-3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)</a:t>
            </a:r>
            <a:endParaRPr lang="ja-JP" altLang="en-US" sz="1600" dirty="0">
              <a:latin typeface="+mn-lt"/>
              <a:cs typeface="Arial" pitchFamily="34" charset="0"/>
            </a:endParaRPr>
          </a:p>
        </p:txBody>
      </p:sp>
      <p:sp>
        <p:nvSpPr>
          <p:cNvPr id="41" name="テキスト ボックス 14"/>
          <p:cNvSpPr txBox="1">
            <a:spLocks noChangeArrowheads="1"/>
          </p:cNvSpPr>
          <p:nvPr/>
        </p:nvSpPr>
        <p:spPr bwMode="auto">
          <a:xfrm rot="16200000">
            <a:off x="3790655" y="4277551"/>
            <a:ext cx="1656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 smtClean="0">
                <a:latin typeface="+mn-lt"/>
                <a:cs typeface="Arial" pitchFamily="34" charset="0"/>
              </a:rPr>
              <a:t> (</a:t>
            </a:r>
            <a:r>
              <a:rPr lang="en-US" altLang="ja-JP" sz="1600" dirty="0" err="1" smtClean="0">
                <a:latin typeface="+mn-lt"/>
                <a:cs typeface="Arial" pitchFamily="34" charset="0"/>
              </a:rPr>
              <a:t>μg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 m</a:t>
            </a:r>
            <a:r>
              <a:rPr lang="en-US" altLang="ja-JP" sz="1600" baseline="30000" dirty="0" smtClean="0">
                <a:latin typeface="+mn-lt"/>
                <a:cs typeface="Arial" pitchFamily="34" charset="0"/>
              </a:rPr>
              <a:t>-3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)</a:t>
            </a:r>
            <a:endParaRPr lang="ja-JP" altLang="en-US" sz="1600" dirty="0">
              <a:latin typeface="+mn-lt"/>
              <a:cs typeface="Arial" pitchFamily="34" charset="0"/>
            </a:endParaRPr>
          </a:p>
        </p:txBody>
      </p:sp>
      <p:sp>
        <p:nvSpPr>
          <p:cNvPr id="42" name="正方形/長方形 41"/>
          <p:cNvSpPr>
            <a:spLocks noChangeArrowheads="1"/>
          </p:cNvSpPr>
          <p:nvPr/>
        </p:nvSpPr>
        <p:spPr bwMode="auto">
          <a:xfrm>
            <a:off x="5040560" y="2138506"/>
            <a:ext cx="14036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dirty="0" smtClean="0">
                <a:latin typeface="+mn-lt"/>
                <a:ea typeface="Meiryo" pitchFamily="50" charset="-128"/>
                <a:cs typeface="Meiryo" pitchFamily="50" charset="-128"/>
              </a:rPr>
              <a:t>PM</a:t>
            </a:r>
            <a:r>
              <a:rPr lang="en-US" altLang="ja-JP" sz="2000" baseline="-25000" dirty="0" smtClean="0">
                <a:latin typeface="+mn-lt"/>
                <a:ea typeface="Meiryo" pitchFamily="50" charset="-128"/>
                <a:cs typeface="Meiryo" pitchFamily="50" charset="-128"/>
              </a:rPr>
              <a:t>2.5</a:t>
            </a:r>
            <a:r>
              <a:rPr lang="ja-JP" altLang="en-US" sz="2000" dirty="0" smtClean="0">
                <a:latin typeface="+mn-lt"/>
                <a:ea typeface="Meiryo" pitchFamily="50" charset="-128"/>
                <a:cs typeface="Meiryo" pitchFamily="50" charset="-128"/>
              </a:rPr>
              <a:t> </a:t>
            </a:r>
            <a:r>
              <a:rPr lang="en-US" altLang="ja-JP" sz="2000" dirty="0" smtClean="0">
                <a:latin typeface="+mn-lt"/>
                <a:ea typeface="Meiryo" pitchFamily="50" charset="-128"/>
                <a:cs typeface="Meiryo" pitchFamily="50" charset="-128"/>
              </a:rPr>
              <a:t>NO</a:t>
            </a:r>
            <a:r>
              <a:rPr lang="en-US" altLang="ja-JP" sz="2000" baseline="-25000" dirty="0" smtClean="0">
                <a:latin typeface="+mn-lt"/>
                <a:ea typeface="Meiryo" pitchFamily="50" charset="-128"/>
                <a:cs typeface="Meiryo" pitchFamily="50" charset="-128"/>
              </a:rPr>
              <a:t>3</a:t>
            </a:r>
            <a:r>
              <a:rPr lang="en-US" altLang="ja-JP" sz="2000" baseline="30000" dirty="0" smtClean="0">
                <a:latin typeface="+mn-lt"/>
                <a:ea typeface="Meiryo" pitchFamily="50" charset="-128"/>
                <a:cs typeface="Meiryo" pitchFamily="50" charset="-128"/>
              </a:rPr>
              <a:t>-</a:t>
            </a:r>
            <a:endParaRPr lang="en-US" altLang="ja-JP" sz="2000" baseline="30000" dirty="0">
              <a:latin typeface="+mn-lt"/>
              <a:ea typeface="Meiryo" pitchFamily="50" charset="-128"/>
              <a:cs typeface="Meiryo" pitchFamily="50" charset="-128"/>
            </a:endParaRPr>
          </a:p>
        </p:txBody>
      </p:sp>
      <p:sp>
        <p:nvSpPr>
          <p:cNvPr id="43" name="正方形/長方形 42"/>
          <p:cNvSpPr>
            <a:spLocks noChangeArrowheads="1"/>
          </p:cNvSpPr>
          <p:nvPr/>
        </p:nvSpPr>
        <p:spPr bwMode="auto">
          <a:xfrm>
            <a:off x="5040560" y="3690744"/>
            <a:ext cx="14036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dirty="0" smtClean="0">
                <a:latin typeface="+mn-lt"/>
                <a:ea typeface="Meiryo" pitchFamily="50" charset="-128"/>
                <a:cs typeface="Meiryo" pitchFamily="50" charset="-128"/>
              </a:rPr>
              <a:t>PM</a:t>
            </a:r>
            <a:r>
              <a:rPr lang="en-US" altLang="ja-JP" sz="2000" baseline="-25000" dirty="0" smtClean="0">
                <a:latin typeface="+mn-lt"/>
                <a:ea typeface="Meiryo" pitchFamily="50" charset="-128"/>
                <a:cs typeface="Meiryo" pitchFamily="50" charset="-128"/>
              </a:rPr>
              <a:t>2.5</a:t>
            </a:r>
            <a:r>
              <a:rPr lang="ja-JP" altLang="en-US" sz="2000" dirty="0" smtClean="0">
                <a:latin typeface="+mn-lt"/>
                <a:ea typeface="Meiryo" pitchFamily="50" charset="-128"/>
                <a:cs typeface="Meiryo" pitchFamily="50" charset="-128"/>
              </a:rPr>
              <a:t> </a:t>
            </a:r>
            <a:r>
              <a:rPr lang="en-US" altLang="ja-JP" sz="2000" dirty="0" smtClean="0">
                <a:latin typeface="+mn-lt"/>
                <a:ea typeface="Meiryo" pitchFamily="50" charset="-128"/>
                <a:cs typeface="Meiryo" pitchFamily="50" charset="-128"/>
              </a:rPr>
              <a:t>NH</a:t>
            </a:r>
            <a:r>
              <a:rPr lang="en-US" altLang="ja-JP" sz="2000" baseline="-25000" dirty="0" smtClean="0">
                <a:latin typeface="+mn-lt"/>
                <a:ea typeface="Meiryo" pitchFamily="50" charset="-128"/>
                <a:cs typeface="Meiryo" pitchFamily="50" charset="-128"/>
              </a:rPr>
              <a:t>4</a:t>
            </a:r>
            <a:r>
              <a:rPr lang="en-US" altLang="ja-JP" sz="2000" baseline="30000" dirty="0" smtClean="0">
                <a:latin typeface="+mn-lt"/>
                <a:ea typeface="Meiryo" pitchFamily="50" charset="-128"/>
                <a:cs typeface="Meiryo" pitchFamily="50" charset="-128"/>
              </a:rPr>
              <a:t>+</a:t>
            </a:r>
            <a:endParaRPr lang="en-US" altLang="ja-JP" sz="2000" baseline="30000" dirty="0">
              <a:latin typeface="+mn-lt"/>
              <a:ea typeface="Meiryo" pitchFamily="50" charset="-128"/>
              <a:cs typeface="Meiryo" pitchFamily="50" charset="-128"/>
            </a:endParaRPr>
          </a:p>
        </p:txBody>
      </p:sp>
      <p:sp>
        <p:nvSpPr>
          <p:cNvPr id="44" name="タイトル 1"/>
          <p:cNvSpPr txBox="1">
            <a:spLocks/>
          </p:cNvSpPr>
          <p:nvPr/>
        </p:nvSpPr>
        <p:spPr bwMode="auto">
          <a:xfrm>
            <a:off x="251520" y="211500"/>
            <a:ext cx="42484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z="1400" dirty="0" smtClean="0">
                <a:latin typeface="+mj-lt"/>
              </a:rPr>
              <a:t>Inter-comparison of baseline simulation cases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コンテンツ プレースホルダ 2"/>
          <p:cNvSpPr txBox="1">
            <a:spLocks/>
          </p:cNvSpPr>
          <p:nvPr/>
        </p:nvSpPr>
        <p:spPr bwMode="auto">
          <a:xfrm>
            <a:off x="539552" y="5589240"/>
            <a:ext cx="82809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u"/>
              <a:tabLst>
                <a:tab pos="2870200" algn="l"/>
                <a:tab pos="4754563" algn="l"/>
              </a:tabLst>
            </a:pPr>
            <a:r>
              <a:rPr lang="en-US" altLang="ja-JP" sz="2000" dirty="0" smtClean="0">
                <a:latin typeface="+mn-lt"/>
                <a:ea typeface="+mn-ea"/>
              </a:rPr>
              <a:t>Using </a:t>
            </a:r>
            <a:r>
              <a:rPr lang="en-US" altLang="ja-JP" sz="2000" dirty="0" smtClean="0">
                <a:latin typeface="+mn-lt"/>
                <a:ea typeface="+mn-ea"/>
              </a:rPr>
              <a:t>common dataset, </a:t>
            </a:r>
            <a:r>
              <a:rPr lang="en-US" altLang="ja-JP" sz="2000" dirty="0" smtClean="0">
                <a:latin typeface="+mn-lt"/>
                <a:ea typeface="+mn-ea"/>
              </a:rPr>
              <a:t>temporal variation patterns in M0</a:t>
            </a:r>
            <a:r>
              <a:rPr lang="en-US" altLang="ja-JP" sz="2000" dirty="0" smtClean="0">
                <a:ea typeface="Meiryo" pitchFamily="50" charset="-128"/>
              </a:rPr>
              <a:t>–</a:t>
            </a:r>
            <a:r>
              <a:rPr lang="en-US" altLang="ja-JP" sz="2000" dirty="0" smtClean="0">
                <a:latin typeface="+mn-lt"/>
                <a:ea typeface="+mn-ea"/>
              </a:rPr>
              <a:t>M4 </a:t>
            </a:r>
            <a:r>
              <a:rPr lang="en-US" altLang="ja-JP" sz="2000" dirty="0" smtClean="0">
                <a:latin typeface="+mn-lt"/>
                <a:ea typeface="+mn-ea"/>
              </a:rPr>
              <a:t>are </a:t>
            </a:r>
            <a:r>
              <a:rPr lang="en-US" altLang="ja-JP" sz="2000" dirty="0" smtClean="0">
                <a:latin typeface="+mn-lt"/>
                <a:ea typeface="+mn-ea"/>
              </a:rPr>
              <a:t>very similar to </a:t>
            </a:r>
            <a:r>
              <a:rPr lang="en-US" altLang="ja-JP" sz="2000" dirty="0" smtClean="0">
                <a:latin typeface="+mn-lt"/>
                <a:ea typeface="+mn-ea"/>
              </a:rPr>
              <a:t>each other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u"/>
              <a:tabLst>
                <a:tab pos="2870200" algn="l"/>
                <a:tab pos="4754563" algn="l"/>
              </a:tabLst>
              <a:defRPr/>
            </a:pP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r="33617" b="9888"/>
          <a:stretch>
            <a:fillRect/>
          </a:stretch>
        </p:blipFill>
        <p:spPr bwMode="auto">
          <a:xfrm>
            <a:off x="1043608" y="1124744"/>
            <a:ext cx="3625599" cy="334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r="33617" b="9888"/>
          <a:stretch>
            <a:fillRect/>
          </a:stretch>
        </p:blipFill>
        <p:spPr bwMode="auto">
          <a:xfrm>
            <a:off x="4067944" y="1124744"/>
            <a:ext cx="3625573" cy="334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268760"/>
            <a:ext cx="1668575" cy="187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Difference of mean Conc. from M0</a:t>
            </a:r>
            <a:endParaRPr kumimoji="1" lang="ja-JP" altLang="en-US" dirty="0">
              <a:latin typeface="+mn-lt"/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6D9C1B-2A48-4498-9DA5-931212756204}" type="slidenum">
              <a:rPr lang="ja-JP" altLang="en-US" smtClean="0"/>
              <a:pPr>
                <a:defRPr/>
              </a:pPr>
              <a:t>15</a:t>
            </a:fld>
            <a:endParaRPr lang="ja-JP" altLang="en-US" dirty="0"/>
          </a:p>
        </p:txBody>
      </p:sp>
      <p:sp>
        <p:nvSpPr>
          <p:cNvPr id="8" name="コンテンツ プレースホルダ 2"/>
          <p:cNvSpPr txBox="1">
            <a:spLocks/>
          </p:cNvSpPr>
          <p:nvPr/>
        </p:nvSpPr>
        <p:spPr bwMode="auto">
          <a:xfrm>
            <a:off x="1823305" y="1124744"/>
            <a:ext cx="23042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 algn="ctr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80000"/>
              <a:defRPr/>
            </a:pPr>
            <a:r>
              <a:rPr lang="en-US" altLang="ja-JP" sz="2000" b="1" dirty="0" smtClean="0">
                <a:latin typeface="+mn-lt"/>
                <a:ea typeface="Meiryo" pitchFamily="50" charset="-128"/>
              </a:rPr>
              <a:t>Winter 2010</a:t>
            </a:r>
            <a:endParaRPr lang="en-US" altLang="ja-JP" sz="2000" b="1" dirty="0">
              <a:latin typeface="+mn-lt"/>
              <a:ea typeface="Meiryo" pitchFamily="50" charset="-128"/>
            </a:endParaRPr>
          </a:p>
        </p:txBody>
      </p:sp>
      <p:sp>
        <p:nvSpPr>
          <p:cNvPr id="9" name="コンテンツ プレースホルダ 2"/>
          <p:cNvSpPr txBox="1">
            <a:spLocks/>
          </p:cNvSpPr>
          <p:nvPr/>
        </p:nvSpPr>
        <p:spPr bwMode="auto">
          <a:xfrm>
            <a:off x="4847641" y="1124744"/>
            <a:ext cx="23042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 algn="ctr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80000"/>
              <a:defRPr/>
            </a:pPr>
            <a:r>
              <a:rPr lang="en-US" altLang="ja-JP" sz="2000" b="1" dirty="0" smtClean="0">
                <a:latin typeface="+mn-lt"/>
                <a:ea typeface="Meiryo" pitchFamily="50" charset="-128"/>
              </a:rPr>
              <a:t>Summer 2011</a:t>
            </a:r>
            <a:endParaRPr lang="en-US" altLang="ja-JP" sz="2000" b="1" dirty="0">
              <a:latin typeface="+mn-lt"/>
              <a:ea typeface="Meiryo" pitchFamily="50" charset="-128"/>
            </a:endParaRPr>
          </a:p>
        </p:txBody>
      </p:sp>
      <p:sp>
        <p:nvSpPr>
          <p:cNvPr id="13" name="テキスト ボックス 14"/>
          <p:cNvSpPr txBox="1">
            <a:spLocks noChangeArrowheads="1"/>
          </p:cNvSpPr>
          <p:nvPr/>
        </p:nvSpPr>
        <p:spPr bwMode="auto">
          <a:xfrm rot="16200000">
            <a:off x="12362" y="2314331"/>
            <a:ext cx="22322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 smtClean="0">
                <a:latin typeface="+mn-lt"/>
                <a:cs typeface="Arial" pitchFamily="34" charset="0"/>
              </a:rPr>
              <a:t> Difference from M0 (%)</a:t>
            </a:r>
            <a:endParaRPr lang="ja-JP" altLang="en-US" sz="1600" dirty="0">
              <a:latin typeface="+mn-lt"/>
              <a:cs typeface="Arial" pitchFamily="34" charset="0"/>
            </a:endParaRPr>
          </a:p>
        </p:txBody>
      </p:sp>
      <p:sp>
        <p:nvSpPr>
          <p:cNvPr id="14" name="コンテンツ プレースホルダ 2"/>
          <p:cNvSpPr>
            <a:spLocks noGrp="1"/>
          </p:cNvSpPr>
          <p:nvPr>
            <p:ph idx="1"/>
          </p:nvPr>
        </p:nvSpPr>
        <p:spPr>
          <a:xfrm>
            <a:off x="755576" y="4509120"/>
            <a:ext cx="7992888" cy="223224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ja-JP" sz="2000" dirty="0" smtClean="0">
                <a:solidFill>
                  <a:schemeClr val="tx1"/>
                </a:solidFill>
              </a:rPr>
              <a:t>M1, M3: relatively small difference between CMAQ v4.7.1 runs</a:t>
            </a:r>
          </a:p>
          <a:p>
            <a:pPr lvl="1">
              <a:spcBef>
                <a:spcPts val="600"/>
              </a:spcBef>
            </a:pPr>
            <a:r>
              <a:rPr lang="en-US" altLang="ja-JP" sz="2000" dirty="0" err="1" smtClean="0">
                <a:solidFill>
                  <a:schemeClr val="tx1"/>
                </a:solidFill>
              </a:rPr>
              <a:t>phot_table</a:t>
            </a:r>
            <a:r>
              <a:rPr lang="ja-JP" altLang="en-US" sz="2000" dirty="0" smtClean="0">
                <a:solidFill>
                  <a:schemeClr val="tx1"/>
                </a:solidFill>
              </a:rPr>
              <a:t>→</a:t>
            </a:r>
            <a:r>
              <a:rPr lang="en-US" altLang="ja-JP" sz="2000" dirty="0" smtClean="0">
                <a:solidFill>
                  <a:schemeClr val="tx1"/>
                </a:solidFill>
              </a:rPr>
              <a:t>Inline reduce HNO</a:t>
            </a:r>
            <a:r>
              <a:rPr lang="en-US" altLang="ja-JP" sz="2000" baseline="-25000" dirty="0" smtClean="0">
                <a:solidFill>
                  <a:schemeClr val="tx1"/>
                </a:solidFill>
              </a:rPr>
              <a:t>3</a:t>
            </a:r>
            <a:r>
              <a:rPr lang="en-US" altLang="ja-JP" sz="2000" dirty="0" smtClean="0">
                <a:solidFill>
                  <a:schemeClr val="tx1"/>
                </a:solidFill>
              </a:rPr>
              <a:t> and PM</a:t>
            </a:r>
            <a:r>
              <a:rPr lang="en-US" altLang="ja-JP" sz="2000" baseline="-25000" dirty="0" smtClean="0">
                <a:solidFill>
                  <a:schemeClr val="tx1"/>
                </a:solidFill>
              </a:rPr>
              <a:t>2.5</a:t>
            </a:r>
            <a:r>
              <a:rPr lang="en-US" altLang="ja-JP" sz="2000" dirty="0" smtClean="0">
                <a:solidFill>
                  <a:schemeClr val="tx1"/>
                </a:solidFill>
              </a:rPr>
              <a:t> NO</a:t>
            </a:r>
            <a:r>
              <a:rPr lang="en-US" altLang="ja-JP" sz="2000" baseline="-25000" dirty="0" smtClean="0">
                <a:solidFill>
                  <a:schemeClr val="tx1"/>
                </a:solidFill>
              </a:rPr>
              <a:t>3</a:t>
            </a:r>
            <a:r>
              <a:rPr lang="en-US" altLang="ja-JP" sz="2000" baseline="30000" dirty="0" smtClean="0">
                <a:solidFill>
                  <a:schemeClr val="tx1"/>
                </a:solidFill>
              </a:rPr>
              <a:t>-</a:t>
            </a:r>
            <a:r>
              <a:rPr lang="en-US" altLang="ja-JP" sz="2000" dirty="0" smtClean="0">
                <a:solidFill>
                  <a:schemeClr val="tx1"/>
                </a:solidFill>
              </a:rPr>
              <a:t> in summer</a:t>
            </a:r>
          </a:p>
          <a:p>
            <a:pPr lvl="1">
              <a:spcBef>
                <a:spcPts val="600"/>
              </a:spcBef>
            </a:pPr>
            <a:r>
              <a:rPr lang="en-US" altLang="ja-JP" sz="2000" dirty="0" smtClean="0">
                <a:solidFill>
                  <a:schemeClr val="tx1"/>
                </a:solidFill>
              </a:rPr>
              <a:t>M3: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yamo</a:t>
            </a:r>
            <a:r>
              <a:rPr lang="ja-JP" altLang="en-US" sz="2000" dirty="0" smtClean="0">
                <a:solidFill>
                  <a:schemeClr val="tx1"/>
                </a:solidFill>
              </a:rPr>
              <a:t>→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ppm</a:t>
            </a:r>
            <a:r>
              <a:rPr lang="en-US" altLang="ja-JP" sz="2000" dirty="0" smtClean="0">
                <a:solidFill>
                  <a:schemeClr val="tx1"/>
                </a:solidFill>
              </a:rPr>
              <a:t> Adv. scheme increase ground-level Conc.</a:t>
            </a:r>
          </a:p>
          <a:p>
            <a:pPr>
              <a:spcBef>
                <a:spcPts val="600"/>
              </a:spcBef>
            </a:pPr>
            <a:r>
              <a:rPr lang="en-US" altLang="ja-JP" sz="2000" dirty="0" smtClean="0">
                <a:solidFill>
                  <a:schemeClr val="tx1"/>
                </a:solidFill>
              </a:rPr>
              <a:t>M2:</a:t>
            </a:r>
            <a:r>
              <a:rPr lang="ja-JP" altLang="en-US" sz="2000" dirty="0" smtClean="0">
                <a:solidFill>
                  <a:schemeClr val="tx1"/>
                </a:solidFill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</a:rPr>
              <a:t>CMAQ v4.6, ros3, aero4,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radm</a:t>
            </a:r>
            <a:r>
              <a:rPr lang="en-US" altLang="ja-JP" sz="2000" dirty="0" smtClean="0">
                <a:solidFill>
                  <a:schemeClr val="tx1"/>
                </a:solidFill>
              </a:rPr>
              <a:t>, offline V</a:t>
            </a:r>
            <a:r>
              <a:rPr lang="en-US" altLang="ja-JP" sz="2000" baseline="-25000" dirty="0" smtClean="0">
                <a:solidFill>
                  <a:schemeClr val="tx1"/>
                </a:solidFill>
              </a:rPr>
              <a:t>D</a:t>
            </a:r>
            <a:r>
              <a:rPr lang="en-US" altLang="ja-JP" sz="2000" dirty="0" smtClean="0">
                <a:solidFill>
                  <a:schemeClr val="tx1"/>
                </a:solidFill>
              </a:rPr>
              <a:t> Calc. …</a:t>
            </a:r>
          </a:p>
          <a:p>
            <a:pPr>
              <a:spcBef>
                <a:spcPts val="600"/>
              </a:spcBef>
            </a:pPr>
            <a:r>
              <a:rPr lang="en-US" altLang="ja-JP" sz="2000" dirty="0" smtClean="0">
                <a:solidFill>
                  <a:schemeClr val="tx1"/>
                </a:solidFill>
              </a:rPr>
              <a:t>M4: Smaller Min. K</a:t>
            </a:r>
            <a:r>
              <a:rPr lang="en-US" altLang="ja-JP" sz="2000" baseline="-25000" dirty="0" smtClean="0">
                <a:solidFill>
                  <a:schemeClr val="tx1"/>
                </a:solidFill>
              </a:rPr>
              <a:t>Z </a:t>
            </a:r>
            <a:r>
              <a:rPr lang="en-US" altLang="ja-JP" sz="2000" dirty="0" smtClean="0">
                <a:solidFill>
                  <a:schemeClr val="tx1"/>
                </a:solidFill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</a:rPr>
              <a:t>in </a:t>
            </a:r>
            <a:r>
              <a:rPr lang="en-US" altLang="ja-JP" sz="2000" dirty="0" smtClean="0">
                <a:solidFill>
                  <a:schemeClr val="tx1"/>
                </a:solidFill>
              </a:rPr>
              <a:t>CMAQ v5.0 increase nighttime Conc.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 bwMode="auto">
          <a:xfrm>
            <a:off x="251520" y="211500"/>
            <a:ext cx="42484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z="1400" dirty="0" smtClean="0">
                <a:latin typeface="+mj-lt"/>
              </a:rPr>
              <a:t>Inter-comparison of baseline simulation cases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円/楕円 32"/>
          <p:cNvSpPr/>
          <p:nvPr/>
        </p:nvSpPr>
        <p:spPr>
          <a:xfrm rot="-1800000">
            <a:off x="2303992" y="4305823"/>
            <a:ext cx="2736000" cy="936000"/>
          </a:xfrm>
          <a:prstGeom prst="ellipse">
            <a:avLst/>
          </a:prstGeom>
          <a:solidFill>
            <a:srgbClr val="9999FF">
              <a:alpha val="20000"/>
            </a:srgbClr>
          </a:solidFill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 rot="1828163">
            <a:off x="2302869" y="3189940"/>
            <a:ext cx="2736000" cy="936000"/>
          </a:xfrm>
          <a:prstGeom prst="ellipse">
            <a:avLst/>
          </a:prstGeom>
          <a:solidFill>
            <a:srgbClr val="FF9900">
              <a:alpha val="20000"/>
            </a:srgb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Sensitivity analysis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6D9C1B-2A48-4498-9DA5-931212756204}" type="slidenum">
              <a:rPr lang="ja-JP" altLang="en-US" smtClean="0"/>
              <a:pPr>
                <a:defRPr/>
              </a:pPr>
              <a:t>16</a:t>
            </a:fld>
            <a:endParaRPr lang="ja-JP" altLang="en-US" dirty="0"/>
          </a:p>
        </p:txBody>
      </p:sp>
      <p:sp>
        <p:nvSpPr>
          <p:cNvPr id="5" name="正方形/長方形 4"/>
          <p:cNvSpPr>
            <a:spLocks noChangeArrowheads="1"/>
          </p:cNvSpPr>
          <p:nvPr/>
        </p:nvSpPr>
        <p:spPr bwMode="auto">
          <a:xfrm>
            <a:off x="1080120" y="3903439"/>
            <a:ext cx="14036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 smtClean="0">
                <a:latin typeface="+mn-lt"/>
                <a:ea typeface="Meiryo" pitchFamily="50" charset="-128"/>
                <a:cs typeface="Meiryo" pitchFamily="50" charset="-128"/>
              </a:rPr>
              <a:t>NO</a:t>
            </a:r>
            <a:r>
              <a:rPr lang="en-US" altLang="ja-JP" sz="2800" b="1" baseline="-25000" dirty="0" smtClean="0">
                <a:latin typeface="+mn-lt"/>
                <a:ea typeface="Meiryo" pitchFamily="50" charset="-128"/>
                <a:cs typeface="Meiryo" pitchFamily="50" charset="-128"/>
              </a:rPr>
              <a:t>3</a:t>
            </a:r>
            <a:endParaRPr lang="en-US" altLang="ja-JP" sz="2800" b="1" baseline="30000" dirty="0">
              <a:latin typeface="+mn-lt"/>
              <a:ea typeface="Meiryo" pitchFamily="50" charset="-128"/>
              <a:cs typeface="Meiryo" pitchFamily="50" charset="-128"/>
            </a:endParaRPr>
          </a:p>
        </p:txBody>
      </p:sp>
      <p:sp>
        <p:nvSpPr>
          <p:cNvPr id="6" name="正方形/長方形 5"/>
          <p:cNvSpPr>
            <a:spLocks noChangeArrowheads="1"/>
          </p:cNvSpPr>
          <p:nvPr/>
        </p:nvSpPr>
        <p:spPr bwMode="auto">
          <a:xfrm>
            <a:off x="2483768" y="2842483"/>
            <a:ext cx="14036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 smtClean="0">
                <a:latin typeface="+mn-lt"/>
                <a:ea typeface="Meiryo" pitchFamily="50" charset="-128"/>
                <a:cs typeface="Meiryo" pitchFamily="50" charset="-128"/>
              </a:rPr>
              <a:t>NO</a:t>
            </a:r>
            <a:r>
              <a:rPr lang="en-US" altLang="ja-JP" sz="2800" b="1" baseline="-25000" dirty="0" smtClean="0">
                <a:latin typeface="+mn-lt"/>
                <a:ea typeface="Meiryo" pitchFamily="50" charset="-128"/>
                <a:cs typeface="Meiryo" pitchFamily="50" charset="-128"/>
              </a:rPr>
              <a:t>2</a:t>
            </a:r>
            <a:endParaRPr lang="en-US" altLang="ja-JP" sz="2800" b="1" baseline="30000" dirty="0">
              <a:latin typeface="+mn-lt"/>
              <a:ea typeface="Meiryo" pitchFamily="50" charset="-128"/>
              <a:cs typeface="Meiryo" pitchFamily="50" charset="-128"/>
            </a:endParaRPr>
          </a:p>
        </p:txBody>
      </p:sp>
      <p:sp>
        <p:nvSpPr>
          <p:cNvPr id="7" name="正方形/長方形 6"/>
          <p:cNvSpPr>
            <a:spLocks noChangeArrowheads="1"/>
          </p:cNvSpPr>
          <p:nvPr/>
        </p:nvSpPr>
        <p:spPr bwMode="auto">
          <a:xfrm>
            <a:off x="720080" y="2842483"/>
            <a:ext cx="14036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 smtClean="0">
                <a:latin typeface="+mn-lt"/>
                <a:ea typeface="Meiryo" pitchFamily="50" charset="-128"/>
                <a:cs typeface="Meiryo" pitchFamily="50" charset="-128"/>
              </a:rPr>
              <a:t>NO</a:t>
            </a:r>
            <a:endParaRPr lang="en-US" altLang="ja-JP" sz="2800" b="1" baseline="30000" dirty="0">
              <a:latin typeface="+mn-lt"/>
              <a:ea typeface="Meiryo" pitchFamily="50" charset="-128"/>
              <a:cs typeface="Meiryo" pitchFamily="50" charset="-128"/>
            </a:endParaRPr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3923928" y="3922603"/>
            <a:ext cx="14036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 smtClean="0">
                <a:latin typeface="+mn-lt"/>
                <a:ea typeface="Meiryo" pitchFamily="50" charset="-128"/>
                <a:cs typeface="Meiryo" pitchFamily="50" charset="-128"/>
              </a:rPr>
              <a:t>HNO</a:t>
            </a:r>
            <a:r>
              <a:rPr lang="en-US" altLang="ja-JP" sz="2800" b="1" baseline="-25000" dirty="0" smtClean="0">
                <a:latin typeface="+mn-lt"/>
                <a:ea typeface="Meiryo" pitchFamily="50" charset="-128"/>
                <a:cs typeface="Meiryo" pitchFamily="50" charset="-128"/>
              </a:rPr>
              <a:t>3</a:t>
            </a:r>
            <a:endParaRPr lang="en-US" altLang="ja-JP" sz="2800" b="1" baseline="30000" dirty="0">
              <a:latin typeface="+mn-lt"/>
              <a:ea typeface="Meiryo" pitchFamily="50" charset="-128"/>
              <a:cs typeface="Meiryo" pitchFamily="50" charset="-128"/>
            </a:endParaRPr>
          </a:p>
        </p:txBody>
      </p:sp>
      <p:sp>
        <p:nvSpPr>
          <p:cNvPr id="9" name="正方形/長方形 8"/>
          <p:cNvSpPr>
            <a:spLocks noChangeArrowheads="1"/>
          </p:cNvSpPr>
          <p:nvPr/>
        </p:nvSpPr>
        <p:spPr bwMode="auto">
          <a:xfrm>
            <a:off x="2483768" y="4983559"/>
            <a:ext cx="14036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 smtClean="0">
                <a:latin typeface="+mn-lt"/>
                <a:ea typeface="Meiryo" pitchFamily="50" charset="-128"/>
                <a:cs typeface="Meiryo" pitchFamily="50" charset="-128"/>
              </a:rPr>
              <a:t>N</a:t>
            </a:r>
            <a:r>
              <a:rPr lang="en-US" altLang="ja-JP" sz="2800" b="1" baseline="-25000" dirty="0" smtClean="0">
                <a:latin typeface="+mn-lt"/>
                <a:ea typeface="Meiryo" pitchFamily="50" charset="-128"/>
                <a:cs typeface="Meiryo" pitchFamily="50" charset="-128"/>
              </a:rPr>
              <a:t>2</a:t>
            </a:r>
            <a:r>
              <a:rPr lang="en-US" altLang="ja-JP" sz="2800" b="1" dirty="0" smtClean="0">
                <a:latin typeface="+mn-lt"/>
                <a:ea typeface="Meiryo" pitchFamily="50" charset="-128"/>
                <a:cs typeface="Meiryo" pitchFamily="50" charset="-128"/>
              </a:rPr>
              <a:t>O</a:t>
            </a:r>
            <a:r>
              <a:rPr lang="en-US" altLang="ja-JP" sz="2800" b="1" baseline="-25000" dirty="0" smtClean="0">
                <a:latin typeface="+mn-lt"/>
                <a:ea typeface="Meiryo" pitchFamily="50" charset="-128"/>
                <a:cs typeface="Meiryo" pitchFamily="50" charset="-128"/>
              </a:rPr>
              <a:t>5</a:t>
            </a:r>
            <a:endParaRPr lang="en-US" altLang="ja-JP" sz="2800" b="1" baseline="30000" dirty="0">
              <a:latin typeface="+mn-lt"/>
              <a:ea typeface="Meiryo" pitchFamily="50" charset="-128"/>
              <a:cs typeface="Meiryo" pitchFamily="50" charset="-128"/>
            </a:endParaRPr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auto">
          <a:xfrm>
            <a:off x="5220072" y="3922603"/>
            <a:ext cx="14036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 smtClean="0">
                <a:latin typeface="+mn-lt"/>
                <a:ea typeface="Meiryo" pitchFamily="50" charset="-128"/>
                <a:cs typeface="Meiryo" pitchFamily="50" charset="-128"/>
              </a:rPr>
              <a:t>NH</a:t>
            </a:r>
            <a:r>
              <a:rPr lang="en-US" altLang="ja-JP" sz="2800" b="1" baseline="-25000" dirty="0" smtClean="0">
                <a:latin typeface="+mn-lt"/>
                <a:ea typeface="Meiryo" pitchFamily="50" charset="-128"/>
                <a:cs typeface="Meiryo" pitchFamily="50" charset="-128"/>
              </a:rPr>
              <a:t>3</a:t>
            </a:r>
            <a:endParaRPr lang="en-US" altLang="ja-JP" sz="2800" b="1" baseline="-25000" dirty="0">
              <a:latin typeface="+mn-lt"/>
              <a:ea typeface="Meiryo" pitchFamily="50" charset="-128"/>
              <a:cs typeface="Meiryo" pitchFamily="50" charset="-128"/>
            </a:endParaRPr>
          </a:p>
        </p:txBody>
      </p:sp>
      <p:sp>
        <p:nvSpPr>
          <p:cNvPr id="11" name="正方形/長方形 10"/>
          <p:cNvSpPr>
            <a:spLocks noChangeArrowheads="1"/>
          </p:cNvSpPr>
          <p:nvPr/>
        </p:nvSpPr>
        <p:spPr bwMode="auto">
          <a:xfrm>
            <a:off x="6876256" y="3869759"/>
            <a:ext cx="17281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latin typeface="+mn-lt"/>
                <a:ea typeface="Meiryo" pitchFamily="50" charset="-128"/>
                <a:cs typeface="Meiryo" pitchFamily="50" charset="-128"/>
              </a:rPr>
              <a:t>NH</a:t>
            </a:r>
            <a:r>
              <a:rPr lang="en-US" altLang="ja-JP" sz="3600" b="1" baseline="-25000" dirty="0" smtClean="0">
                <a:latin typeface="+mn-lt"/>
                <a:ea typeface="Meiryo" pitchFamily="50" charset="-128"/>
                <a:cs typeface="Meiryo" pitchFamily="50" charset="-128"/>
              </a:rPr>
              <a:t>4</a:t>
            </a:r>
            <a:r>
              <a:rPr lang="en-US" altLang="ja-JP" sz="3600" b="1" dirty="0" smtClean="0">
                <a:latin typeface="+mn-lt"/>
                <a:ea typeface="Meiryo" pitchFamily="50" charset="-128"/>
                <a:cs typeface="Meiryo" pitchFamily="50" charset="-128"/>
              </a:rPr>
              <a:t>NO</a:t>
            </a:r>
            <a:r>
              <a:rPr lang="en-US" altLang="ja-JP" sz="3600" b="1" baseline="-25000" dirty="0" smtClean="0">
                <a:latin typeface="+mn-lt"/>
                <a:ea typeface="Meiryo" pitchFamily="50" charset="-128"/>
                <a:cs typeface="Meiryo" pitchFamily="50" charset="-128"/>
              </a:rPr>
              <a:t>3</a:t>
            </a:r>
            <a:endParaRPr lang="en-US" altLang="ja-JP" sz="3600" b="1" baseline="30000" dirty="0">
              <a:latin typeface="+mn-lt"/>
              <a:ea typeface="Meiryo" pitchFamily="50" charset="-128"/>
              <a:cs typeface="Meiryo" pitchFamily="50" charset="-128"/>
            </a:endParaRPr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683568" y="1700808"/>
            <a:ext cx="2304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200" b="1" dirty="0" smtClean="0">
                <a:solidFill>
                  <a:srgbClr val="C00000"/>
                </a:solidFill>
                <a:latin typeface="+mn-lt"/>
                <a:ea typeface="Meiryo" pitchFamily="50" charset="-128"/>
                <a:cs typeface="Meiryo" pitchFamily="50" charset="-128"/>
              </a:rPr>
              <a:t>NO</a:t>
            </a:r>
            <a:r>
              <a:rPr lang="en-US" altLang="ja-JP" sz="3200" b="1" baseline="-25000" dirty="0" smtClean="0">
                <a:solidFill>
                  <a:srgbClr val="C00000"/>
                </a:solidFill>
                <a:latin typeface="+mn-lt"/>
                <a:ea typeface="Meiryo" pitchFamily="50" charset="-128"/>
                <a:cs typeface="Meiryo" pitchFamily="50" charset="-128"/>
              </a:rPr>
              <a:t>X</a:t>
            </a:r>
            <a:r>
              <a:rPr lang="en-US" altLang="ja-JP" sz="3200" b="1" dirty="0" smtClean="0">
                <a:solidFill>
                  <a:srgbClr val="C00000"/>
                </a:solidFill>
                <a:latin typeface="+mn-lt"/>
                <a:ea typeface="Meiryo" pitchFamily="50" charset="-128"/>
                <a:cs typeface="Meiryo" pitchFamily="50" charset="-128"/>
              </a:rPr>
              <a:t> </a:t>
            </a:r>
            <a:r>
              <a:rPr lang="en-US" altLang="ja-JP" sz="3200" b="1" dirty="0" err="1" smtClean="0">
                <a:solidFill>
                  <a:srgbClr val="C00000"/>
                </a:solidFill>
                <a:latin typeface="+mn-lt"/>
                <a:ea typeface="Meiryo" pitchFamily="50" charset="-128"/>
                <a:cs typeface="Meiryo" pitchFamily="50" charset="-128"/>
              </a:rPr>
              <a:t>Emiss</a:t>
            </a:r>
            <a:r>
              <a:rPr lang="en-US" altLang="ja-JP" sz="3200" b="1" dirty="0" smtClean="0">
                <a:solidFill>
                  <a:srgbClr val="C00000"/>
                </a:solidFill>
                <a:latin typeface="+mn-lt"/>
                <a:ea typeface="Meiryo" pitchFamily="50" charset="-128"/>
                <a:cs typeface="Meiryo" pitchFamily="50" charset="-128"/>
              </a:rPr>
              <a:t>.</a:t>
            </a:r>
            <a:endParaRPr lang="en-US" altLang="ja-JP" sz="3200" b="1" baseline="30000" dirty="0">
              <a:solidFill>
                <a:srgbClr val="C00000"/>
              </a:solidFill>
              <a:latin typeface="+mn-lt"/>
              <a:ea typeface="Meiryo" pitchFamily="50" charset="-128"/>
              <a:cs typeface="Meiryo" pitchFamily="50" charset="-128"/>
            </a:endParaRPr>
          </a:p>
        </p:txBody>
      </p:sp>
      <p:sp>
        <p:nvSpPr>
          <p:cNvPr id="13" name="正方形/長方形 12"/>
          <p:cNvSpPr>
            <a:spLocks noChangeArrowheads="1"/>
          </p:cNvSpPr>
          <p:nvPr/>
        </p:nvSpPr>
        <p:spPr bwMode="auto">
          <a:xfrm>
            <a:off x="4788024" y="2758068"/>
            <a:ext cx="2304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200" b="1" dirty="0" smtClean="0">
                <a:solidFill>
                  <a:srgbClr val="C00000"/>
                </a:solidFill>
                <a:latin typeface="+mn-lt"/>
                <a:ea typeface="Meiryo" pitchFamily="50" charset="-128"/>
                <a:cs typeface="Meiryo" pitchFamily="50" charset="-128"/>
              </a:rPr>
              <a:t>NH</a:t>
            </a:r>
            <a:r>
              <a:rPr lang="en-US" altLang="ja-JP" sz="3200" b="1" baseline="-25000" dirty="0" smtClean="0">
                <a:solidFill>
                  <a:srgbClr val="C00000"/>
                </a:solidFill>
                <a:latin typeface="+mn-lt"/>
                <a:ea typeface="Meiryo" pitchFamily="50" charset="-128"/>
                <a:cs typeface="Meiryo" pitchFamily="50" charset="-128"/>
              </a:rPr>
              <a:t>3</a:t>
            </a:r>
            <a:r>
              <a:rPr lang="en-US" altLang="ja-JP" sz="3200" b="1" dirty="0" smtClean="0">
                <a:solidFill>
                  <a:srgbClr val="C00000"/>
                </a:solidFill>
                <a:latin typeface="+mn-lt"/>
                <a:ea typeface="Meiryo" pitchFamily="50" charset="-128"/>
                <a:cs typeface="Meiryo" pitchFamily="50" charset="-128"/>
              </a:rPr>
              <a:t> </a:t>
            </a:r>
            <a:r>
              <a:rPr lang="en-US" altLang="ja-JP" sz="3200" b="1" dirty="0" err="1" smtClean="0">
                <a:solidFill>
                  <a:srgbClr val="C00000"/>
                </a:solidFill>
                <a:latin typeface="+mn-lt"/>
                <a:ea typeface="Meiryo" pitchFamily="50" charset="-128"/>
                <a:cs typeface="Meiryo" pitchFamily="50" charset="-128"/>
              </a:rPr>
              <a:t>Emiss</a:t>
            </a:r>
            <a:r>
              <a:rPr lang="en-US" altLang="ja-JP" sz="3200" b="1" dirty="0" smtClean="0">
                <a:solidFill>
                  <a:srgbClr val="C00000"/>
                </a:solidFill>
                <a:latin typeface="+mn-lt"/>
                <a:ea typeface="Meiryo" pitchFamily="50" charset="-128"/>
                <a:cs typeface="Meiryo" pitchFamily="50" charset="-128"/>
              </a:rPr>
              <a:t>.</a:t>
            </a:r>
            <a:endParaRPr lang="en-US" altLang="ja-JP" sz="3200" b="1" baseline="30000" dirty="0">
              <a:solidFill>
                <a:srgbClr val="C00000"/>
              </a:solidFill>
              <a:latin typeface="+mn-lt"/>
              <a:ea typeface="Meiryo" pitchFamily="50" charset="-128"/>
              <a:cs typeface="Meiryo" pitchFamily="50" charset="-128"/>
            </a:endParaRPr>
          </a:p>
        </p:txBody>
      </p:sp>
      <p:sp>
        <p:nvSpPr>
          <p:cNvPr id="14" name="正方形/長方形 13"/>
          <p:cNvSpPr>
            <a:spLocks noChangeArrowheads="1"/>
          </p:cNvSpPr>
          <p:nvPr/>
        </p:nvSpPr>
        <p:spPr bwMode="auto">
          <a:xfrm>
            <a:off x="5364088" y="3490555"/>
            <a:ext cx="2304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3200" b="1" dirty="0" smtClean="0">
                <a:solidFill>
                  <a:srgbClr val="CC0000"/>
                </a:solidFill>
                <a:latin typeface="+mn-lt"/>
                <a:ea typeface="Meiryo" pitchFamily="50" charset="-128"/>
                <a:cs typeface="Meiryo" pitchFamily="50" charset="-128"/>
              </a:rPr>
              <a:t>T &amp; RH</a:t>
            </a:r>
            <a:endParaRPr lang="en-US" altLang="ja-JP" sz="3200" b="1" baseline="30000" dirty="0">
              <a:solidFill>
                <a:srgbClr val="CC0000"/>
              </a:solidFill>
              <a:latin typeface="+mn-lt"/>
              <a:ea typeface="Meiryo" pitchFamily="50" charset="-128"/>
              <a:cs typeface="Meiryo" pitchFamily="50" charset="-128"/>
            </a:endParaRPr>
          </a:p>
        </p:txBody>
      </p:sp>
      <p:sp>
        <p:nvSpPr>
          <p:cNvPr id="15" name="正方形/長方形 14"/>
          <p:cNvSpPr>
            <a:spLocks noChangeArrowheads="1"/>
          </p:cNvSpPr>
          <p:nvPr/>
        </p:nvSpPr>
        <p:spPr bwMode="auto">
          <a:xfrm>
            <a:off x="4227200" y="5052367"/>
            <a:ext cx="2304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200" b="1" dirty="0" smtClean="0">
                <a:solidFill>
                  <a:srgbClr val="C00000"/>
                </a:solidFill>
                <a:latin typeface="+mn-lt"/>
                <a:ea typeface="Meiryo" pitchFamily="50" charset="-128"/>
                <a:cs typeface="Meiryo" pitchFamily="50" charset="-128"/>
              </a:rPr>
              <a:t>Dry Dep.</a:t>
            </a:r>
            <a:endParaRPr lang="en-US" altLang="ja-JP" sz="3200" b="1" baseline="30000" dirty="0">
              <a:solidFill>
                <a:srgbClr val="C00000"/>
              </a:solidFill>
              <a:latin typeface="+mn-lt"/>
              <a:ea typeface="Meiryo" pitchFamily="50" charset="-128"/>
              <a:cs typeface="Meiryo" pitchFamily="50" charset="-128"/>
            </a:endParaRPr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auto">
          <a:xfrm>
            <a:off x="6804248" y="4488214"/>
            <a:ext cx="2016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 smtClean="0"/>
              <a:t>Semi volatile</a:t>
            </a:r>
            <a:r>
              <a:rPr lang="en-US" altLang="ja-JP" sz="2400" b="1" dirty="0" smtClean="0">
                <a:solidFill>
                  <a:srgbClr val="C00000"/>
                </a:solidFill>
                <a:latin typeface="+mn-lt"/>
                <a:ea typeface="Meiryo" pitchFamily="50" charset="-128"/>
                <a:cs typeface="Meiryo" pitchFamily="50" charset="-128"/>
              </a:rPr>
              <a:t> </a:t>
            </a:r>
            <a:endParaRPr lang="en-US" altLang="ja-JP" sz="2400" b="1" baseline="30000" dirty="0">
              <a:solidFill>
                <a:srgbClr val="C00000"/>
              </a:solidFill>
              <a:latin typeface="+mn-lt"/>
              <a:ea typeface="Meiryo" pitchFamily="50" charset="-128"/>
              <a:cs typeface="Meiryo" pitchFamily="50" charset="-128"/>
            </a:endParaRPr>
          </a:p>
        </p:txBody>
      </p:sp>
      <p:sp>
        <p:nvSpPr>
          <p:cNvPr id="17" name="下矢印 16"/>
          <p:cNvSpPr/>
          <p:nvPr/>
        </p:nvSpPr>
        <p:spPr>
          <a:xfrm rot="16200000">
            <a:off x="6336196" y="3802783"/>
            <a:ext cx="204215" cy="587872"/>
          </a:xfrm>
          <a:prstGeom prst="downArrow">
            <a:avLst>
              <a:gd name="adj1" fmla="val 2985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下矢印 17"/>
          <p:cNvSpPr/>
          <p:nvPr/>
        </p:nvSpPr>
        <p:spPr>
          <a:xfrm>
            <a:off x="4283968" y="4498666"/>
            <a:ext cx="288032" cy="57600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下矢印 18"/>
          <p:cNvSpPr/>
          <p:nvPr/>
        </p:nvSpPr>
        <p:spPr>
          <a:xfrm>
            <a:off x="5436096" y="4498667"/>
            <a:ext cx="288032" cy="57600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下矢印 19"/>
          <p:cNvSpPr/>
          <p:nvPr/>
        </p:nvSpPr>
        <p:spPr>
          <a:xfrm rot="5400000">
            <a:off x="6336195" y="4018808"/>
            <a:ext cx="204215" cy="587872"/>
          </a:xfrm>
          <a:prstGeom prst="downArrow">
            <a:avLst>
              <a:gd name="adj1" fmla="val 2985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1" name="下矢印 20"/>
          <p:cNvSpPr/>
          <p:nvPr/>
        </p:nvSpPr>
        <p:spPr>
          <a:xfrm rot="16200000">
            <a:off x="1805660" y="2584606"/>
            <a:ext cx="204215" cy="1008000"/>
          </a:xfrm>
          <a:prstGeom prst="downArrow">
            <a:avLst>
              <a:gd name="adj1" fmla="val 2985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2" name="下矢印 21"/>
          <p:cNvSpPr/>
          <p:nvPr/>
        </p:nvSpPr>
        <p:spPr>
          <a:xfrm rot="18900000">
            <a:off x="3529410" y="3226219"/>
            <a:ext cx="204215" cy="900000"/>
          </a:xfrm>
          <a:prstGeom prst="downArrow">
            <a:avLst>
              <a:gd name="adj1" fmla="val 2985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下矢印 22"/>
          <p:cNvSpPr/>
          <p:nvPr/>
        </p:nvSpPr>
        <p:spPr>
          <a:xfrm>
            <a:off x="5436096" y="3346539"/>
            <a:ext cx="288032" cy="576000"/>
          </a:xfrm>
          <a:prstGeom prst="downArrow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4" name="下矢印 23"/>
          <p:cNvSpPr/>
          <p:nvPr/>
        </p:nvSpPr>
        <p:spPr>
          <a:xfrm>
            <a:off x="941842" y="2285583"/>
            <a:ext cx="288032" cy="576000"/>
          </a:xfrm>
          <a:prstGeom prst="downArrow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下矢印 24"/>
          <p:cNvSpPr/>
          <p:nvPr/>
        </p:nvSpPr>
        <p:spPr>
          <a:xfrm rot="-2700000">
            <a:off x="2213180" y="2196171"/>
            <a:ext cx="144016" cy="720000"/>
          </a:xfrm>
          <a:prstGeom prst="downArrow">
            <a:avLst>
              <a:gd name="adj1" fmla="val 34127"/>
              <a:gd name="adj2" fmla="val 50000"/>
            </a:avLst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6" name="正方形/長方形 25"/>
          <p:cNvSpPr>
            <a:spLocks noChangeArrowheads="1"/>
          </p:cNvSpPr>
          <p:nvPr/>
        </p:nvSpPr>
        <p:spPr bwMode="auto">
          <a:xfrm>
            <a:off x="4896544" y="3922603"/>
            <a:ext cx="14036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 smtClean="0">
                <a:latin typeface="+mn-lt"/>
                <a:ea typeface="Meiryo" pitchFamily="50" charset="-128"/>
                <a:cs typeface="Meiryo" pitchFamily="50" charset="-128"/>
              </a:rPr>
              <a:t>+</a:t>
            </a:r>
            <a:endParaRPr lang="en-US" altLang="ja-JP" sz="2800" b="1" baseline="-25000" dirty="0">
              <a:latin typeface="+mn-lt"/>
              <a:ea typeface="Meiryo" pitchFamily="50" charset="-128"/>
              <a:cs typeface="Meiryo" pitchFamily="50" charset="-128"/>
            </a:endParaRPr>
          </a:p>
        </p:txBody>
      </p:sp>
      <p:sp>
        <p:nvSpPr>
          <p:cNvPr id="27" name="正方形/長方形 26"/>
          <p:cNvSpPr>
            <a:spLocks noChangeArrowheads="1"/>
          </p:cNvSpPr>
          <p:nvPr/>
        </p:nvSpPr>
        <p:spPr bwMode="auto">
          <a:xfrm>
            <a:off x="3203848" y="2482443"/>
            <a:ext cx="1728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 smtClean="0"/>
              <a:t>Daytime</a:t>
            </a:r>
            <a:endParaRPr lang="en-US" altLang="ja-JP" sz="2400" b="1" baseline="30000" dirty="0">
              <a:solidFill>
                <a:srgbClr val="C00000"/>
              </a:solidFill>
              <a:latin typeface="+mn-lt"/>
              <a:ea typeface="Meiryo" pitchFamily="50" charset="-128"/>
              <a:cs typeface="Meiryo" pitchFamily="50" charset="-128"/>
            </a:endParaRPr>
          </a:p>
        </p:txBody>
      </p:sp>
      <p:sp>
        <p:nvSpPr>
          <p:cNvPr id="28" name="下矢印 27"/>
          <p:cNvSpPr/>
          <p:nvPr/>
        </p:nvSpPr>
        <p:spPr>
          <a:xfrm rot="2700000">
            <a:off x="2016024" y="3226220"/>
            <a:ext cx="204215" cy="900000"/>
          </a:xfrm>
          <a:prstGeom prst="downArrow">
            <a:avLst>
              <a:gd name="adj1" fmla="val 2985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9" name="下矢印 28"/>
          <p:cNvSpPr/>
          <p:nvPr/>
        </p:nvSpPr>
        <p:spPr>
          <a:xfrm rot="18900000">
            <a:off x="2016024" y="4306340"/>
            <a:ext cx="204215" cy="900000"/>
          </a:xfrm>
          <a:prstGeom prst="downArrow">
            <a:avLst>
              <a:gd name="adj1" fmla="val 2985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0" name="下矢印 29"/>
          <p:cNvSpPr/>
          <p:nvPr/>
        </p:nvSpPr>
        <p:spPr>
          <a:xfrm rot="13500000">
            <a:off x="3528024" y="4306340"/>
            <a:ext cx="204215" cy="900000"/>
          </a:xfrm>
          <a:prstGeom prst="downArrow">
            <a:avLst>
              <a:gd name="adj1" fmla="val 2985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下矢印 30"/>
          <p:cNvSpPr/>
          <p:nvPr/>
        </p:nvSpPr>
        <p:spPr>
          <a:xfrm>
            <a:off x="2771800" y="3418547"/>
            <a:ext cx="204215" cy="1512000"/>
          </a:xfrm>
          <a:prstGeom prst="downArrow">
            <a:avLst>
              <a:gd name="adj1" fmla="val 2985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4" name="正方形/長方形 33"/>
          <p:cNvSpPr>
            <a:spLocks noChangeArrowheads="1"/>
          </p:cNvSpPr>
          <p:nvPr/>
        </p:nvSpPr>
        <p:spPr bwMode="auto">
          <a:xfrm>
            <a:off x="3131840" y="5578787"/>
            <a:ext cx="1728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 smtClean="0"/>
              <a:t>Nighttime</a:t>
            </a:r>
            <a:endParaRPr lang="en-US" altLang="ja-JP" sz="2400" b="1" baseline="30000" dirty="0">
              <a:solidFill>
                <a:srgbClr val="C00000"/>
              </a:solidFill>
              <a:latin typeface="+mn-lt"/>
              <a:ea typeface="Meiryo" pitchFamily="50" charset="-128"/>
              <a:cs typeface="Meiryo" pitchFamily="50" charset="-128"/>
            </a:endParaRPr>
          </a:p>
        </p:txBody>
      </p:sp>
      <p:sp>
        <p:nvSpPr>
          <p:cNvPr id="35" name="正方形/長方形 34"/>
          <p:cNvSpPr>
            <a:spLocks noChangeArrowheads="1"/>
          </p:cNvSpPr>
          <p:nvPr/>
        </p:nvSpPr>
        <p:spPr bwMode="auto">
          <a:xfrm>
            <a:off x="2843808" y="5949280"/>
            <a:ext cx="2304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200" b="1" dirty="0" smtClean="0">
                <a:solidFill>
                  <a:srgbClr val="C00000"/>
                </a:solidFill>
                <a:latin typeface="+mn-lt"/>
                <a:ea typeface="Meiryo" pitchFamily="50" charset="-128"/>
                <a:cs typeface="Meiryo" pitchFamily="50" charset="-128"/>
              </a:rPr>
              <a:t>Het. Chem.</a:t>
            </a:r>
            <a:endParaRPr lang="en-US" altLang="ja-JP" sz="3200" b="1" baseline="30000" dirty="0">
              <a:solidFill>
                <a:srgbClr val="C00000"/>
              </a:solidFill>
              <a:latin typeface="+mn-lt"/>
              <a:ea typeface="Meiryo" pitchFamily="50" charset="-128"/>
              <a:cs typeface="Meiryo" pitchFamily="50" charset="-128"/>
            </a:endParaRPr>
          </a:p>
        </p:txBody>
      </p:sp>
      <p:sp>
        <p:nvSpPr>
          <p:cNvPr id="36" name="コンテンツ プレースホルダ 2"/>
          <p:cNvSpPr>
            <a:spLocks noGrp="1"/>
          </p:cNvSpPr>
          <p:nvPr>
            <p:ph idx="1"/>
          </p:nvPr>
        </p:nvSpPr>
        <p:spPr>
          <a:xfrm>
            <a:off x="539552" y="1196752"/>
            <a:ext cx="8075240" cy="496855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ja-JP" sz="2800" dirty="0" smtClean="0">
                <a:solidFill>
                  <a:schemeClr val="tx1"/>
                </a:solidFill>
              </a:rPr>
              <a:t>Processes involved in PM</a:t>
            </a:r>
            <a:r>
              <a:rPr lang="en-US" altLang="ja-JP" sz="2800" baseline="-25000" dirty="0" smtClean="0">
                <a:solidFill>
                  <a:schemeClr val="tx1"/>
                </a:solidFill>
              </a:rPr>
              <a:t>2.5</a:t>
            </a:r>
            <a:r>
              <a:rPr lang="en-US" altLang="ja-JP" sz="2800" dirty="0" smtClean="0">
                <a:solidFill>
                  <a:schemeClr val="tx1"/>
                </a:solidFill>
              </a:rPr>
              <a:t> NO</a:t>
            </a:r>
            <a:r>
              <a:rPr lang="en-US" altLang="ja-JP" sz="2800" baseline="-25000" dirty="0" smtClean="0">
                <a:solidFill>
                  <a:schemeClr val="tx1"/>
                </a:solidFill>
              </a:rPr>
              <a:t>3</a:t>
            </a:r>
            <a:r>
              <a:rPr lang="en-US" altLang="ja-JP" sz="2800" baseline="30000" dirty="0" smtClean="0">
                <a:solidFill>
                  <a:schemeClr val="tx1"/>
                </a:solidFill>
              </a:rPr>
              <a:t>-</a:t>
            </a:r>
            <a:r>
              <a:rPr lang="en-US" altLang="ja-JP" sz="2800" dirty="0" smtClean="0">
                <a:solidFill>
                  <a:schemeClr val="tx1"/>
                </a:solidFill>
              </a:rPr>
              <a:t> production</a:t>
            </a:r>
            <a:endParaRPr lang="en-US" altLang="ja-JP" sz="2800" baseline="30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5" grpId="0"/>
      <p:bldP spid="8" grpId="0"/>
      <p:bldP spid="9" grpId="0"/>
      <p:bldP spid="10" grpId="0"/>
      <p:bldP spid="11" grpId="1"/>
      <p:bldP spid="13" grpId="0"/>
      <p:bldP spid="14" grpId="0"/>
      <p:bldP spid="15" grpId="0"/>
      <p:bldP spid="16" grpId="0"/>
      <p:bldP spid="17" grpId="1" animBg="1"/>
      <p:bldP spid="18" grpId="0" animBg="1"/>
      <p:bldP spid="19" grpId="0" animBg="1"/>
      <p:bldP spid="20" grpId="0" animBg="1"/>
      <p:bldP spid="22" grpId="0" animBg="1"/>
      <p:bldP spid="23" grpId="0" animBg="1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print"/>
          <a:srcRect t="8076" r="16047" b="8076"/>
          <a:stretch>
            <a:fillRect/>
          </a:stretch>
        </p:blipFill>
        <p:spPr bwMode="auto">
          <a:xfrm>
            <a:off x="1475656" y="2924944"/>
            <a:ext cx="5650182" cy="373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 &amp; RH (M0, D3)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6D9C1B-2A48-4498-9DA5-931212756204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 bwMode="auto">
          <a:xfrm>
            <a:off x="251520" y="211500"/>
            <a:ext cx="42484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z="1400" dirty="0" smtClean="0">
                <a:latin typeface="+mn-lt"/>
              </a:rPr>
              <a:t>Sensitivity analysis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コンテンツ プレースホルダ 2"/>
          <p:cNvSpPr txBox="1">
            <a:spLocks/>
          </p:cNvSpPr>
          <p:nvPr/>
        </p:nvSpPr>
        <p:spPr bwMode="auto">
          <a:xfrm>
            <a:off x="2123728" y="3068960"/>
            <a:ext cx="23042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 algn="ctr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80000"/>
              <a:defRPr/>
            </a:pPr>
            <a:r>
              <a:rPr lang="en-US" altLang="ja-JP" sz="2000" b="1" dirty="0" smtClean="0">
                <a:latin typeface="+mn-lt"/>
                <a:ea typeface="Meiryo" pitchFamily="50" charset="-128"/>
              </a:rPr>
              <a:t>Winter 2010</a:t>
            </a:r>
            <a:endParaRPr lang="en-US" altLang="ja-JP" sz="2000" b="1" dirty="0">
              <a:latin typeface="+mn-lt"/>
              <a:ea typeface="Meiryo" pitchFamily="50" charset="-128"/>
            </a:endParaRPr>
          </a:p>
        </p:txBody>
      </p:sp>
      <p:sp>
        <p:nvSpPr>
          <p:cNvPr id="10" name="コンテンツ プレースホルダ 2"/>
          <p:cNvSpPr txBox="1">
            <a:spLocks/>
          </p:cNvSpPr>
          <p:nvPr/>
        </p:nvSpPr>
        <p:spPr bwMode="auto">
          <a:xfrm>
            <a:off x="4283968" y="3068960"/>
            <a:ext cx="23042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 algn="ctr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80000"/>
              <a:defRPr/>
            </a:pPr>
            <a:r>
              <a:rPr lang="en-US" altLang="ja-JP" sz="2000" b="1" dirty="0" smtClean="0">
                <a:latin typeface="+mn-lt"/>
                <a:ea typeface="Meiryo" pitchFamily="50" charset="-128"/>
              </a:rPr>
              <a:t>Summer 2011</a:t>
            </a:r>
            <a:endParaRPr lang="en-US" altLang="ja-JP" sz="2000" b="1" dirty="0">
              <a:latin typeface="+mn-lt"/>
              <a:ea typeface="Meiryo" pitchFamily="50" charset="-128"/>
            </a:endParaRPr>
          </a:p>
        </p:txBody>
      </p:sp>
      <p:sp>
        <p:nvSpPr>
          <p:cNvPr id="11" name="テキスト ボックス 14"/>
          <p:cNvSpPr txBox="1">
            <a:spLocks noChangeArrowheads="1"/>
          </p:cNvSpPr>
          <p:nvPr/>
        </p:nvSpPr>
        <p:spPr bwMode="auto">
          <a:xfrm rot="16200000">
            <a:off x="414991" y="4012326"/>
            <a:ext cx="22322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 smtClean="0">
                <a:latin typeface="+mn-lt"/>
                <a:cs typeface="Arial" pitchFamily="34" charset="0"/>
              </a:rPr>
              <a:t> Difference from baseline case of M0</a:t>
            </a:r>
          </a:p>
          <a:p>
            <a:pPr algn="ctr"/>
            <a:r>
              <a:rPr lang="en-US" altLang="ja-JP" sz="1600" dirty="0" smtClean="0">
                <a:latin typeface="+mn-lt"/>
                <a:cs typeface="Arial" pitchFamily="34" charset="0"/>
              </a:rPr>
              <a:t>(%)</a:t>
            </a:r>
            <a:endParaRPr lang="ja-JP" altLang="en-US" sz="1600" dirty="0">
              <a:latin typeface="+mn-lt"/>
              <a:cs typeface="Arial" pitchFamily="34" charset="0"/>
            </a:endParaRPr>
          </a:p>
        </p:txBody>
      </p:sp>
      <p:sp>
        <p:nvSpPr>
          <p:cNvPr id="12" name="コンテンツ プレースホルダ 2"/>
          <p:cNvSpPr>
            <a:spLocks noGrp="1"/>
          </p:cNvSpPr>
          <p:nvPr>
            <p:ph idx="1"/>
          </p:nvPr>
        </p:nvSpPr>
        <p:spPr>
          <a:xfrm>
            <a:off x="539552" y="1412776"/>
            <a:ext cx="8280920" cy="1872208"/>
          </a:xfrm>
        </p:spPr>
        <p:txBody>
          <a:bodyPr/>
          <a:lstStyle/>
          <a:p>
            <a:pPr>
              <a:tabLst>
                <a:tab pos="2870200" algn="l"/>
                <a:tab pos="47545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Uniformly changed T in aerosol module by 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±2 K</a:t>
            </a:r>
          </a:p>
          <a:p>
            <a:pPr>
              <a:tabLst>
                <a:tab pos="2870200" algn="l"/>
                <a:tab pos="47545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Uniformly changed RH in aerosol module by 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±10%</a:t>
            </a:r>
          </a:p>
          <a:p>
            <a:pPr lvl="1">
              <a:tabLst>
                <a:tab pos="2870200" algn="l"/>
                <a:tab pos="47545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T&amp;RH affect not only gas/aerosol partitioning</a:t>
            </a:r>
          </a:p>
          <a:p>
            <a:pPr lvl="1">
              <a:tabLst>
                <a:tab pos="2870200" algn="l"/>
                <a:tab pos="47545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RH is within the range of 0.5 – 99%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212976"/>
            <a:ext cx="1853972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</a:t>
            </a:r>
            <a:r>
              <a:rPr kumimoji="1" lang="en-US" altLang="ja-JP" baseline="-25000" dirty="0" smtClean="0"/>
              <a:t>X</a:t>
            </a:r>
            <a:r>
              <a:rPr kumimoji="1" lang="en-US" altLang="ja-JP" dirty="0" smtClean="0"/>
              <a:t> emission (M1, D3)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6D9C1B-2A48-4498-9DA5-931212756204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  <p:sp>
        <p:nvSpPr>
          <p:cNvPr id="13" name="コンテンツ プレースホルダ 2"/>
          <p:cNvSpPr txBox="1">
            <a:spLocks/>
          </p:cNvSpPr>
          <p:nvPr/>
        </p:nvSpPr>
        <p:spPr bwMode="auto">
          <a:xfrm>
            <a:off x="539552" y="1700808"/>
            <a:ext cx="799288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u"/>
              <a:tabLst>
                <a:tab pos="2870200" algn="l"/>
                <a:tab pos="4754563" algn="l"/>
              </a:tabLst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Uniformly changed NO</a:t>
            </a:r>
            <a:r>
              <a:rPr kumimoji="1" lang="en-US" altLang="ja-JP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ja-JP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emission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from</a:t>
            </a:r>
            <a:r>
              <a:rPr kumimoji="1" lang="en-US" altLang="ja-JP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-40</a:t>
            </a:r>
            <a:r>
              <a:rPr kumimoji="1" lang="en-US" altLang="ja-JP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1" lang="en-US" altLang="ja-JP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+40%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tabLst>
                <a:tab pos="2870200" algn="l"/>
                <a:tab pos="4754563" algn="l"/>
              </a:tabLst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Uncertainty in total </a:t>
            </a:r>
            <a:r>
              <a:rPr lang="en-US" altLang="ja-JP" sz="2000" dirty="0" smtClean="0">
                <a:latin typeface="+mn-lt"/>
              </a:rPr>
              <a:t>NO</a:t>
            </a:r>
            <a:r>
              <a:rPr lang="en-US" altLang="ja-JP" sz="2000" baseline="-25000" dirty="0" smtClean="0">
                <a:latin typeface="+mn-lt"/>
              </a:rPr>
              <a:t>X</a:t>
            </a:r>
            <a:r>
              <a:rPr lang="en-US" altLang="ja-JP" sz="2000" dirty="0" smtClean="0">
                <a:latin typeface="+mn-lt"/>
              </a:rPr>
              <a:t> </a:t>
            </a:r>
            <a:r>
              <a:rPr lang="en-US" altLang="ja-JP" sz="2000" dirty="0" smtClean="0">
                <a:latin typeface="+mn-lt"/>
              </a:rPr>
              <a:t>emission </a:t>
            </a:r>
            <a:r>
              <a:rPr lang="en-US" altLang="ja-JP" sz="2000" dirty="0" smtClean="0">
                <a:latin typeface="+mn-lt"/>
              </a:rPr>
              <a:t>is probably </a:t>
            </a:r>
            <a:r>
              <a:rPr lang="en-US" altLang="ja-JP" sz="2000" dirty="0" smtClean="0">
                <a:latin typeface="+mn-lt"/>
              </a:rPr>
              <a:t>smaller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/>
          <a:srcRect t="8076" r="16047" b="8076"/>
          <a:stretch>
            <a:fillRect/>
          </a:stretch>
        </p:blipFill>
        <p:spPr bwMode="auto">
          <a:xfrm>
            <a:off x="1475656" y="2564904"/>
            <a:ext cx="5650173" cy="373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924944"/>
            <a:ext cx="1853972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タイトル 1"/>
          <p:cNvSpPr txBox="1">
            <a:spLocks/>
          </p:cNvSpPr>
          <p:nvPr/>
        </p:nvSpPr>
        <p:spPr bwMode="auto">
          <a:xfrm>
            <a:off x="251520" y="211500"/>
            <a:ext cx="42484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z="1400" dirty="0" smtClean="0">
                <a:latin typeface="+mn-lt"/>
              </a:rPr>
              <a:t>Sensitivity analysis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1" name="コンテンツ プレースホルダ 2"/>
          <p:cNvSpPr txBox="1">
            <a:spLocks/>
          </p:cNvSpPr>
          <p:nvPr/>
        </p:nvSpPr>
        <p:spPr bwMode="auto">
          <a:xfrm>
            <a:off x="2123728" y="2708920"/>
            <a:ext cx="23042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 algn="ctr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80000"/>
              <a:defRPr/>
            </a:pPr>
            <a:r>
              <a:rPr lang="en-US" altLang="ja-JP" sz="2000" b="1" dirty="0" smtClean="0">
                <a:latin typeface="+mn-lt"/>
                <a:ea typeface="Meiryo" pitchFamily="50" charset="-128"/>
              </a:rPr>
              <a:t>Winter 2010</a:t>
            </a:r>
            <a:endParaRPr lang="en-US" altLang="ja-JP" sz="2000" b="1" dirty="0">
              <a:latin typeface="+mn-lt"/>
              <a:ea typeface="Meiryo" pitchFamily="50" charset="-128"/>
            </a:endParaRPr>
          </a:p>
        </p:txBody>
      </p:sp>
      <p:sp>
        <p:nvSpPr>
          <p:cNvPr id="17" name="コンテンツ プレースホルダ 2"/>
          <p:cNvSpPr txBox="1">
            <a:spLocks/>
          </p:cNvSpPr>
          <p:nvPr/>
        </p:nvSpPr>
        <p:spPr bwMode="auto">
          <a:xfrm>
            <a:off x="4283968" y="2708920"/>
            <a:ext cx="23042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 algn="ctr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80000"/>
              <a:defRPr/>
            </a:pPr>
            <a:r>
              <a:rPr lang="en-US" altLang="ja-JP" sz="2000" b="1" dirty="0" smtClean="0">
                <a:latin typeface="+mn-lt"/>
                <a:ea typeface="Meiryo" pitchFamily="50" charset="-128"/>
              </a:rPr>
              <a:t>Summer 2011</a:t>
            </a:r>
            <a:endParaRPr lang="en-US" altLang="ja-JP" sz="2000" b="1" dirty="0">
              <a:latin typeface="+mn-lt"/>
              <a:ea typeface="Meiryo" pitchFamily="50" charset="-128"/>
            </a:endParaRPr>
          </a:p>
        </p:txBody>
      </p:sp>
      <p:sp>
        <p:nvSpPr>
          <p:cNvPr id="18" name="テキスト ボックス 14"/>
          <p:cNvSpPr txBox="1">
            <a:spLocks noChangeArrowheads="1"/>
          </p:cNvSpPr>
          <p:nvPr/>
        </p:nvSpPr>
        <p:spPr bwMode="auto">
          <a:xfrm rot="16200000">
            <a:off x="414991" y="3652286"/>
            <a:ext cx="22322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 smtClean="0">
                <a:latin typeface="+mn-lt"/>
                <a:cs typeface="Arial" pitchFamily="34" charset="0"/>
              </a:rPr>
              <a:t> Difference from baseline case of 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M1</a:t>
            </a:r>
            <a:endParaRPr lang="en-US" altLang="ja-JP" sz="1600" dirty="0" smtClean="0">
              <a:latin typeface="+mn-lt"/>
              <a:cs typeface="Arial" pitchFamily="34" charset="0"/>
            </a:endParaRPr>
          </a:p>
          <a:p>
            <a:pPr algn="ctr"/>
            <a:r>
              <a:rPr lang="en-US" altLang="ja-JP" sz="1600" dirty="0" smtClean="0">
                <a:latin typeface="+mn-lt"/>
                <a:cs typeface="Arial" pitchFamily="34" charset="0"/>
              </a:rPr>
              <a:t>(%)</a:t>
            </a:r>
            <a:endParaRPr lang="ja-JP" altLang="en-US" sz="16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2" cstate="print"/>
          <a:srcRect t="8076" r="5339" b="8076"/>
          <a:stretch>
            <a:fillRect/>
          </a:stretch>
        </p:blipFill>
        <p:spPr bwMode="auto">
          <a:xfrm>
            <a:off x="1475656" y="3068960"/>
            <a:ext cx="6382869" cy="373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コンテンツ プレースホルダ 2"/>
          <p:cNvSpPr>
            <a:spLocks noGrp="1"/>
          </p:cNvSpPr>
          <p:nvPr>
            <p:ph idx="1"/>
          </p:nvPr>
        </p:nvSpPr>
        <p:spPr>
          <a:xfrm>
            <a:off x="548263" y="2852936"/>
            <a:ext cx="7992888" cy="1512168"/>
          </a:xfrm>
        </p:spPr>
        <p:txBody>
          <a:bodyPr/>
          <a:lstStyle/>
          <a:p>
            <a:pPr>
              <a:tabLst>
                <a:tab pos="2870200" algn="l"/>
                <a:tab pos="47545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Total emission changed by 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+52% in winter</a:t>
            </a:r>
            <a:r>
              <a:rPr lang="en-US" altLang="ja-JP" sz="2000" dirty="0" smtClean="0">
                <a:solidFill>
                  <a:schemeClr val="tx1"/>
                </a:solidFill>
              </a:rPr>
              <a:t> and 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-42% in summer</a:t>
            </a:r>
            <a:r>
              <a:rPr lang="en-US" altLang="ja-JP" sz="2000" dirty="0" smtClean="0">
                <a:solidFill>
                  <a:schemeClr val="tx1"/>
                </a:solidFill>
              </a:rPr>
              <a:t> in D3</a:t>
            </a:r>
            <a:r>
              <a:rPr lang="en-US" altLang="ja-JP" sz="1600" dirty="0" smtClean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NH</a:t>
            </a:r>
            <a:r>
              <a:rPr lang="en-US" altLang="ja-JP" baseline="-25000" dirty="0" smtClean="0"/>
              <a:t>3</a:t>
            </a:r>
            <a:r>
              <a:rPr kumimoji="1" lang="en-US" altLang="ja-JP" dirty="0" smtClean="0"/>
              <a:t> emission (M0, D2-D3)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6D9C1B-2A48-4498-9DA5-931212756204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 l="1575" t="2816" r="1575" b="2816"/>
          <a:stretch>
            <a:fillRect/>
          </a:stretch>
        </p:blipFill>
        <p:spPr bwMode="auto">
          <a:xfrm>
            <a:off x="879413" y="1311859"/>
            <a:ext cx="2650068" cy="144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グラフ 12"/>
          <p:cNvGraphicFramePr>
            <a:graphicFrameLocks/>
          </p:cNvGraphicFramePr>
          <p:nvPr/>
        </p:nvGraphicFramePr>
        <p:xfrm>
          <a:off x="679469" y="1451228"/>
          <a:ext cx="3154680" cy="1457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テキスト ボックス 15"/>
          <p:cNvSpPr txBox="1">
            <a:spLocks noChangeArrowheads="1"/>
          </p:cNvSpPr>
          <p:nvPr/>
        </p:nvSpPr>
        <p:spPr bwMode="auto">
          <a:xfrm rot="16200000">
            <a:off x="-68161" y="1660448"/>
            <a:ext cx="13681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 smtClean="0">
                <a:latin typeface="+mn-lt"/>
                <a:cs typeface="Arial" pitchFamily="34" charset="0"/>
              </a:rPr>
              <a:t>Monthly emission ratio</a:t>
            </a:r>
            <a:endParaRPr lang="ja-JP" altLang="en-US" sz="1600" dirty="0">
              <a:latin typeface="+mn-lt"/>
              <a:cs typeface="Arial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010192" y="2337832"/>
            <a:ext cx="9669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+mn-lt"/>
              </a:rPr>
              <a:t>summer  </a:t>
            </a:r>
            <a:endParaRPr lang="ja-JP" altLang="en-US" sz="1600" dirty="0">
              <a:latin typeface="+mn-lt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071644" y="2333640"/>
            <a:ext cx="818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+mn-lt"/>
              </a:rPr>
              <a:t>winter  </a:t>
            </a:r>
            <a:endParaRPr lang="ja-JP" altLang="en-US" sz="1600" dirty="0">
              <a:latin typeface="+mn-lt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543964" y="1317908"/>
            <a:ext cx="2088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solidFill>
                  <a:srgbClr val="0463CC"/>
                </a:solidFill>
                <a:latin typeface="+mn-lt"/>
              </a:rPr>
              <a:t>Common data  </a:t>
            </a:r>
            <a:endParaRPr lang="ja-JP" altLang="en-US" sz="1600" b="1" dirty="0">
              <a:solidFill>
                <a:srgbClr val="0463CC"/>
              </a:solidFill>
              <a:latin typeface="+mn-lt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120028" y="1788056"/>
            <a:ext cx="2088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solidFill>
                  <a:srgbClr val="C00000"/>
                </a:solidFill>
                <a:latin typeface="+mn-lt"/>
              </a:rPr>
              <a:t>Modified</a:t>
            </a:r>
            <a:endParaRPr lang="ja-JP" altLang="en-US" sz="1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535488" y="1844824"/>
            <a:ext cx="4608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+mn-lt"/>
              </a:rPr>
              <a:t>according to process for N</a:t>
            </a:r>
            <a:r>
              <a:rPr lang="en-US" altLang="ja-JP" sz="2000" baseline="-25000" dirty="0" smtClean="0">
                <a:latin typeface="+mn-lt"/>
              </a:rPr>
              <a:t>2</a:t>
            </a:r>
            <a:r>
              <a:rPr lang="en-US" altLang="ja-JP" sz="2000" dirty="0" smtClean="0">
                <a:latin typeface="+mn-lt"/>
              </a:rPr>
              <a:t>O emission estimate in Japan </a:t>
            </a:r>
            <a:endParaRPr lang="ja-JP" altLang="en-US" sz="2000" dirty="0">
              <a:latin typeface="+mn-lt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535488" y="1325528"/>
            <a:ext cx="460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+mn-lt"/>
              </a:rPr>
              <a:t>according to EMEP/CORINAIR EF</a:t>
            </a:r>
            <a:endParaRPr lang="ja-JP" altLang="en-US" sz="2000" dirty="0">
              <a:latin typeface="+mn-lt"/>
            </a:endParaRPr>
          </a:p>
        </p:txBody>
      </p:sp>
      <p:cxnSp>
        <p:nvCxnSpPr>
          <p:cNvPr id="24" name="直線矢印コネクタ 23"/>
          <p:cNvCxnSpPr/>
          <p:nvPr/>
        </p:nvCxnSpPr>
        <p:spPr bwMode="auto">
          <a:xfrm flipH="1" flipV="1">
            <a:off x="3882400" y="1501572"/>
            <a:ext cx="666740" cy="37668"/>
          </a:xfrm>
          <a:prstGeom prst="straightConnector1">
            <a:avLst/>
          </a:prstGeom>
          <a:noFill/>
          <a:ln w="25400" algn="ctr"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80000">
                  <a:schemeClr val="accent6">
                    <a:lumMod val="50000"/>
                  </a:schemeClr>
                </a:gs>
              </a:gsLst>
              <a:lin ang="5400000" scaled="0"/>
            </a:gradFill>
            <a:round/>
            <a:headEnd/>
            <a:tailEnd type="none" w="lg" len="lg"/>
          </a:ln>
        </p:spPr>
      </p:cxnSp>
      <p:cxnSp>
        <p:nvCxnSpPr>
          <p:cNvPr id="25" name="直線矢印コネクタ 24"/>
          <p:cNvCxnSpPr/>
          <p:nvPr/>
        </p:nvCxnSpPr>
        <p:spPr bwMode="auto">
          <a:xfrm flipH="1" flipV="1">
            <a:off x="4067944" y="1988841"/>
            <a:ext cx="504056" cy="72007"/>
          </a:xfrm>
          <a:prstGeom prst="straightConnector1">
            <a:avLst/>
          </a:prstGeom>
          <a:noFill/>
          <a:ln w="25400" algn="ctr"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80000">
                  <a:schemeClr val="accent6">
                    <a:lumMod val="50000"/>
                  </a:schemeClr>
                </a:gs>
              </a:gsLst>
              <a:lin ang="5400000" scaled="0"/>
            </a:gradFill>
            <a:round/>
            <a:headEnd/>
            <a:tailEnd type="none" w="lg" len="lg"/>
          </a:ln>
        </p:spPr>
      </p:cxn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429000"/>
            <a:ext cx="1853972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タイトル 1"/>
          <p:cNvSpPr txBox="1">
            <a:spLocks/>
          </p:cNvSpPr>
          <p:nvPr/>
        </p:nvSpPr>
        <p:spPr bwMode="auto">
          <a:xfrm>
            <a:off x="251520" y="211500"/>
            <a:ext cx="42484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z="1400" dirty="0" smtClean="0">
                <a:latin typeface="+mn-lt"/>
              </a:rPr>
              <a:t>Sensitivity analysis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9" name="コンテンツ プレースホルダ 2"/>
          <p:cNvSpPr txBox="1">
            <a:spLocks/>
          </p:cNvSpPr>
          <p:nvPr/>
        </p:nvSpPr>
        <p:spPr bwMode="auto">
          <a:xfrm>
            <a:off x="2123728" y="3212976"/>
            <a:ext cx="23042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 algn="ctr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80000"/>
              <a:defRPr/>
            </a:pPr>
            <a:r>
              <a:rPr lang="en-US" altLang="ja-JP" sz="2000" b="1" dirty="0" smtClean="0">
                <a:latin typeface="+mn-lt"/>
                <a:ea typeface="Meiryo" pitchFamily="50" charset="-128"/>
              </a:rPr>
              <a:t>Winter 2010</a:t>
            </a:r>
            <a:endParaRPr lang="en-US" altLang="ja-JP" sz="2000" b="1" dirty="0">
              <a:latin typeface="+mn-lt"/>
              <a:ea typeface="Meiryo" pitchFamily="50" charset="-128"/>
            </a:endParaRPr>
          </a:p>
        </p:txBody>
      </p:sp>
      <p:sp>
        <p:nvSpPr>
          <p:cNvPr id="30" name="コンテンツ プレースホルダ 2"/>
          <p:cNvSpPr txBox="1">
            <a:spLocks/>
          </p:cNvSpPr>
          <p:nvPr/>
        </p:nvSpPr>
        <p:spPr bwMode="auto">
          <a:xfrm>
            <a:off x="4283968" y="3212976"/>
            <a:ext cx="23042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 algn="ctr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80000"/>
              <a:defRPr/>
            </a:pPr>
            <a:r>
              <a:rPr lang="en-US" altLang="ja-JP" sz="2000" b="1" dirty="0" smtClean="0">
                <a:latin typeface="+mn-lt"/>
                <a:ea typeface="Meiryo" pitchFamily="50" charset="-128"/>
              </a:rPr>
              <a:t>Summer 2011</a:t>
            </a:r>
            <a:endParaRPr lang="en-US" altLang="ja-JP" sz="2000" b="1" dirty="0">
              <a:latin typeface="+mn-lt"/>
              <a:ea typeface="Meiryo" pitchFamily="50" charset="-128"/>
            </a:endParaRPr>
          </a:p>
        </p:txBody>
      </p:sp>
      <p:sp>
        <p:nvSpPr>
          <p:cNvPr id="31" name="テキスト ボックス 14"/>
          <p:cNvSpPr txBox="1">
            <a:spLocks noChangeArrowheads="1"/>
          </p:cNvSpPr>
          <p:nvPr/>
        </p:nvSpPr>
        <p:spPr bwMode="auto">
          <a:xfrm rot="16200000">
            <a:off x="414991" y="4156342"/>
            <a:ext cx="22322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 smtClean="0">
                <a:latin typeface="+mn-lt"/>
                <a:cs typeface="Arial" pitchFamily="34" charset="0"/>
              </a:rPr>
              <a:t> Difference from baseline case of M0</a:t>
            </a:r>
          </a:p>
          <a:p>
            <a:pPr algn="ctr"/>
            <a:r>
              <a:rPr lang="en-US" altLang="ja-JP" sz="1600" dirty="0" smtClean="0">
                <a:latin typeface="+mn-lt"/>
                <a:cs typeface="Arial" pitchFamily="34" charset="0"/>
              </a:rPr>
              <a:t>(%)</a:t>
            </a:r>
            <a:endParaRPr lang="ja-JP" altLang="en-US" sz="16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11560" y="1340768"/>
            <a:ext cx="7992888" cy="5040560"/>
          </a:xfrm>
        </p:spPr>
        <p:txBody>
          <a:bodyPr/>
          <a:lstStyle/>
          <a:p>
            <a:r>
              <a:rPr lang="en-US" altLang="ja-JP" sz="2400" dirty="0" smtClean="0">
                <a:solidFill>
                  <a:schemeClr val="tx1"/>
                </a:solidFill>
              </a:rPr>
              <a:t>Fine particulate matter (PM</a:t>
            </a:r>
            <a:r>
              <a:rPr lang="en-US" altLang="ja-JP" sz="2400" baseline="-25000" dirty="0" smtClean="0">
                <a:solidFill>
                  <a:schemeClr val="tx1"/>
                </a:solidFill>
              </a:rPr>
              <a:t>2.5</a:t>
            </a:r>
            <a:r>
              <a:rPr lang="en-US" altLang="ja-JP" sz="2400" dirty="0" smtClean="0">
                <a:solidFill>
                  <a:schemeClr val="tx1"/>
                </a:solidFill>
              </a:rPr>
              <a:t>) has </a:t>
            </a:r>
            <a:r>
              <a:rPr lang="en-US" altLang="ja-JP" sz="2400" dirty="0" smtClean="0">
                <a:solidFill>
                  <a:schemeClr val="tx1"/>
                </a:solidFill>
              </a:rPr>
              <a:t>adverse </a:t>
            </a:r>
            <a:r>
              <a:rPr lang="en-US" altLang="ja-JP" sz="2400" dirty="0" smtClean="0">
                <a:solidFill>
                  <a:schemeClr val="tx1"/>
                </a:solidFill>
              </a:rPr>
              <a:t>health effects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en-US" altLang="ja-JP" sz="2400" dirty="0" smtClean="0">
                <a:solidFill>
                  <a:schemeClr val="tx1"/>
                </a:solidFill>
              </a:rPr>
              <a:t>In Japan, air </a:t>
            </a:r>
            <a:r>
              <a:rPr lang="en-US" altLang="ja-JP" sz="2400" dirty="0" smtClean="0">
                <a:solidFill>
                  <a:schemeClr val="tx1"/>
                </a:solidFill>
              </a:rPr>
              <a:t>quality standard </a:t>
            </a:r>
            <a:r>
              <a:rPr lang="en-US" altLang="ja-JP" sz="2400" dirty="0" smtClean="0">
                <a:solidFill>
                  <a:schemeClr val="tx1"/>
                </a:solidFill>
              </a:rPr>
              <a:t>for PM</a:t>
            </a:r>
            <a:r>
              <a:rPr lang="en-US" altLang="ja-JP" sz="2400" baseline="-25000" dirty="0" smtClean="0">
                <a:solidFill>
                  <a:schemeClr val="tx1"/>
                </a:solidFill>
              </a:rPr>
              <a:t>2.5</a:t>
            </a:r>
            <a:r>
              <a:rPr lang="en-US" altLang="ja-JP" sz="2400" dirty="0" smtClean="0">
                <a:solidFill>
                  <a:schemeClr val="tx1"/>
                </a:solidFill>
              </a:rPr>
              <a:t> is not attained in many areas*</a:t>
            </a:r>
            <a:r>
              <a:rPr lang="en-US" altLang="ja-JP" sz="2400" baseline="30000" dirty="0" smtClean="0">
                <a:solidFill>
                  <a:schemeClr val="tx1"/>
                </a:solidFill>
              </a:rPr>
              <a:t>1</a:t>
            </a:r>
            <a:endParaRPr lang="en-US" altLang="ja-JP" sz="2400" baseline="30000" dirty="0" smtClean="0">
              <a:solidFill>
                <a:schemeClr val="tx1"/>
              </a:solidFill>
            </a:endParaRPr>
          </a:p>
          <a:p>
            <a:r>
              <a:rPr lang="en-US" altLang="ja-JP" sz="2400" dirty="0" smtClean="0">
                <a:solidFill>
                  <a:schemeClr val="tx1"/>
                </a:solidFill>
              </a:rPr>
              <a:t>Air </a:t>
            </a:r>
            <a:r>
              <a:rPr lang="en-US" altLang="ja-JP" sz="2400" dirty="0" smtClean="0">
                <a:solidFill>
                  <a:schemeClr val="tx1"/>
                </a:solidFill>
              </a:rPr>
              <a:t>quality models </a:t>
            </a:r>
            <a:r>
              <a:rPr lang="en-US" altLang="ja-JP" sz="2400" dirty="0" smtClean="0">
                <a:solidFill>
                  <a:schemeClr val="tx1"/>
                </a:solidFill>
              </a:rPr>
              <a:t>(AQMs) are </a:t>
            </a:r>
            <a:r>
              <a:rPr lang="en-US" altLang="ja-JP" sz="2400" dirty="0" smtClean="0">
                <a:solidFill>
                  <a:schemeClr val="tx1"/>
                </a:solidFill>
              </a:rPr>
              <a:t>essential </a:t>
            </a:r>
            <a:r>
              <a:rPr lang="en-US" altLang="ja-JP" sz="2400" dirty="0" smtClean="0">
                <a:solidFill>
                  <a:schemeClr val="tx1"/>
                </a:solidFill>
              </a:rPr>
              <a:t>tools </a:t>
            </a:r>
            <a:r>
              <a:rPr lang="en-US" altLang="ja-JP" sz="2400" dirty="0" smtClean="0">
                <a:solidFill>
                  <a:schemeClr val="tx1"/>
                </a:solidFill>
              </a:rPr>
              <a:t>to seek effective </a:t>
            </a:r>
            <a:r>
              <a:rPr lang="en-US" altLang="ja-JP" sz="2400" dirty="0" smtClean="0">
                <a:solidFill>
                  <a:schemeClr val="tx1"/>
                </a:solidFill>
              </a:rPr>
              <a:t>measures</a:t>
            </a:r>
          </a:p>
          <a:p>
            <a:r>
              <a:rPr lang="en-US" altLang="ja-JP" sz="2400" dirty="0" smtClean="0">
                <a:solidFill>
                  <a:schemeClr val="tx1"/>
                </a:solidFill>
              </a:rPr>
              <a:t>Current </a:t>
            </a:r>
            <a:r>
              <a:rPr lang="en-US" altLang="ja-JP" sz="2400" dirty="0" smtClean="0">
                <a:solidFill>
                  <a:schemeClr val="tx1"/>
                </a:solidFill>
              </a:rPr>
              <a:t>air </a:t>
            </a:r>
            <a:r>
              <a:rPr lang="en-US" altLang="ja-JP" sz="2400" dirty="0" smtClean="0">
                <a:solidFill>
                  <a:schemeClr val="tx1"/>
                </a:solidFill>
              </a:rPr>
              <a:t>quality models</a:t>
            </a:r>
            <a:r>
              <a:rPr lang="en-US" altLang="ja-JP" sz="2400" dirty="0" smtClean="0">
                <a:solidFill>
                  <a:schemeClr val="tx1"/>
                </a:solidFill>
              </a:rPr>
              <a:t> cannot </a:t>
            </a:r>
            <a:r>
              <a:rPr lang="en-US" altLang="ja-JP" sz="2400" dirty="0" smtClean="0">
                <a:solidFill>
                  <a:schemeClr val="tx1"/>
                </a:solidFill>
              </a:rPr>
              <a:t>sufficiently </a:t>
            </a:r>
            <a:r>
              <a:rPr lang="en-US" altLang="ja-JP" sz="2400" dirty="0" smtClean="0">
                <a:solidFill>
                  <a:schemeClr val="tx1"/>
                </a:solidFill>
              </a:rPr>
              <a:t>reproduce concentrations of PM</a:t>
            </a:r>
            <a:r>
              <a:rPr lang="en-US" altLang="ja-JP" sz="2400" baseline="-25000" dirty="0" smtClean="0">
                <a:solidFill>
                  <a:schemeClr val="tx1"/>
                </a:solidFill>
              </a:rPr>
              <a:t>2.5</a:t>
            </a:r>
            <a:r>
              <a:rPr lang="en-US" altLang="ja-JP" sz="2400" dirty="0" smtClean="0">
                <a:solidFill>
                  <a:schemeClr val="tx1"/>
                </a:solidFill>
              </a:rPr>
              <a:t> and its components in Japan</a:t>
            </a:r>
            <a:r>
              <a:rPr lang="en-US" altLang="ja-JP" sz="2400" dirty="0" smtClean="0">
                <a:solidFill>
                  <a:schemeClr val="tx1"/>
                </a:solidFill>
              </a:rPr>
              <a:t>*</a:t>
            </a:r>
            <a:r>
              <a:rPr lang="en-US" altLang="ja-JP" sz="2400" baseline="30000" dirty="0" smtClean="0">
                <a:solidFill>
                  <a:schemeClr val="tx1"/>
                </a:solidFill>
              </a:rPr>
              <a:t>2</a:t>
            </a:r>
          </a:p>
          <a:p>
            <a:endParaRPr lang="en-US" altLang="ja-JP" sz="2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altLang="ja-JP" sz="2400" dirty="0" smtClean="0">
                <a:solidFill>
                  <a:schemeClr val="tx1"/>
                </a:solidFill>
              </a:rPr>
              <a:t>  </a:t>
            </a:r>
            <a:endParaRPr lang="en-US" altLang="ja-JP" sz="2400" dirty="0" smtClean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6D9C1B-2A48-4498-9DA5-931212756204}" type="slidenum">
              <a:rPr lang="ja-JP" altLang="en-US" smtClean="0"/>
              <a:pPr>
                <a:defRPr/>
              </a:pPr>
              <a:t>2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0" y="6021288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400" dirty="0" smtClean="0">
                <a:latin typeface="+mn-lt"/>
              </a:rPr>
              <a:t>*</a:t>
            </a:r>
            <a:r>
              <a:rPr lang="en-US" altLang="ja-JP" sz="1400" baseline="30000" dirty="0" smtClean="0">
                <a:latin typeface="+mn-lt"/>
              </a:rPr>
              <a:t>1</a:t>
            </a:r>
            <a:r>
              <a:rPr lang="en-US" altLang="ja-JP" sz="1400" dirty="0" smtClean="0">
                <a:latin typeface="+mn-lt"/>
              </a:rPr>
              <a:t>Ministry </a:t>
            </a:r>
            <a:r>
              <a:rPr lang="en-US" altLang="ja-JP" sz="1400" dirty="0" smtClean="0">
                <a:latin typeface="+mn-lt"/>
              </a:rPr>
              <a:t>of the Environment (2012) http://</a:t>
            </a:r>
            <a:r>
              <a:rPr lang="en-US" altLang="ja-JP" sz="1400" dirty="0" smtClean="0">
                <a:latin typeface="+mn-lt"/>
              </a:rPr>
              <a:t>www.env.go.jp/press/press.php?serial=14869</a:t>
            </a:r>
          </a:p>
          <a:p>
            <a:pPr algn="r"/>
            <a:r>
              <a:rPr lang="es-ES" altLang="ja-JP" sz="1400" dirty="0" smtClean="0">
                <a:latin typeface="+mn-lt"/>
              </a:rPr>
              <a:t>*</a:t>
            </a:r>
            <a:r>
              <a:rPr lang="es-ES" altLang="ja-JP" sz="1400" baseline="30000" dirty="0" smtClean="0">
                <a:latin typeface="+mn-lt"/>
              </a:rPr>
              <a:t>2</a:t>
            </a:r>
            <a:r>
              <a:rPr lang="es-ES" altLang="ja-JP" sz="1400" dirty="0" smtClean="0">
                <a:latin typeface="+mn-lt"/>
              </a:rPr>
              <a:t>Morino et al. (2010) J. Jpn. Soc. Atmos. Environ. 45, 212-226</a:t>
            </a:r>
          </a:p>
          <a:p>
            <a:pPr algn="r"/>
            <a:endParaRPr lang="ja-JP" altLang="en-US" sz="1400" dirty="0">
              <a:latin typeface="+mn-lt"/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4211960" y="4293096"/>
            <a:ext cx="720080" cy="45566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graphicFrame>
        <p:nvGraphicFramePr>
          <p:cNvPr id="17" name="コンテンツ プレースホルダ 5"/>
          <p:cNvGraphicFramePr>
            <a:graphicFrameLocks/>
          </p:cNvGraphicFramePr>
          <p:nvPr/>
        </p:nvGraphicFramePr>
        <p:xfrm>
          <a:off x="611560" y="4941168"/>
          <a:ext cx="792088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0"/>
              </a:tblGrid>
              <a:tr h="5319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Urban air quality Model Inter-Comparison Study (UMICS)</a:t>
                      </a:r>
                    </a:p>
                    <a:p>
                      <a:pPr algn="ctr"/>
                      <a:r>
                        <a:rPr lang="en-US" altLang="ja-JP" sz="2400" b="1" baseline="0" dirty="0" smtClean="0"/>
                        <a:t> has been conducted to </a:t>
                      </a:r>
                      <a:r>
                        <a:rPr lang="en-US" altLang="ja-JP" sz="2400" b="1" dirty="0" smtClean="0"/>
                        <a:t>improve AQM</a:t>
                      </a:r>
                      <a:endParaRPr lang="en-US" altLang="ja-JP" sz="2400" b="1" dirty="0" smtClean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t="8076" r="16017" b="8076"/>
          <a:stretch>
            <a:fillRect/>
          </a:stretch>
        </p:blipFill>
        <p:spPr bwMode="auto">
          <a:xfrm>
            <a:off x="1475656" y="3068960"/>
            <a:ext cx="5662873" cy="373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コンテンツ プレースホルダ 2"/>
          <p:cNvSpPr>
            <a:spLocks noGrp="1"/>
          </p:cNvSpPr>
          <p:nvPr>
            <p:ph idx="1"/>
          </p:nvPr>
        </p:nvSpPr>
        <p:spPr>
          <a:xfrm>
            <a:off x="539552" y="2852936"/>
            <a:ext cx="7992888" cy="1872208"/>
          </a:xfrm>
        </p:spPr>
        <p:txBody>
          <a:bodyPr/>
          <a:lstStyle/>
          <a:p>
            <a:pPr>
              <a:tabLst>
                <a:tab pos="2870200" algn="l"/>
                <a:tab pos="47545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Uniformly multiplied HNO</a:t>
            </a:r>
            <a:r>
              <a:rPr lang="en-US" altLang="ja-JP" sz="2000" baseline="-25000" dirty="0" smtClean="0">
                <a:solidFill>
                  <a:schemeClr val="tx1"/>
                </a:solidFill>
              </a:rPr>
              <a:t>3</a:t>
            </a:r>
            <a:r>
              <a:rPr lang="en-US" altLang="ja-JP" sz="2000" dirty="0" smtClean="0">
                <a:solidFill>
                  <a:schemeClr val="tx1"/>
                </a:solidFill>
              </a:rPr>
              <a:t> &amp; NH</a:t>
            </a:r>
            <a:r>
              <a:rPr lang="en-US" altLang="ja-JP" sz="2000" baseline="-25000" dirty="0" smtClean="0">
                <a:solidFill>
                  <a:schemeClr val="tx1"/>
                </a:solidFill>
              </a:rPr>
              <a:t>3</a:t>
            </a:r>
            <a:r>
              <a:rPr lang="en-US" altLang="ja-JP" sz="2000" dirty="0" smtClean="0">
                <a:solidFill>
                  <a:schemeClr val="tx1"/>
                </a:solidFill>
              </a:rPr>
              <a:t> V</a:t>
            </a:r>
            <a:r>
              <a:rPr lang="en-US" altLang="ja-JP" sz="2000" baseline="-25000" dirty="0" smtClean="0">
                <a:solidFill>
                  <a:schemeClr val="tx1"/>
                </a:solidFill>
              </a:rPr>
              <a:t>D</a:t>
            </a:r>
            <a:r>
              <a:rPr lang="en-US" altLang="ja-JP" sz="2000" dirty="0" smtClean="0">
                <a:solidFill>
                  <a:schemeClr val="tx1"/>
                </a:solidFill>
              </a:rPr>
              <a:t> by 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5</a:t>
            </a:r>
            <a:r>
              <a:rPr lang="en-US" altLang="ja-JP" sz="2000" dirty="0" smtClean="0">
                <a:solidFill>
                  <a:schemeClr val="tx1"/>
                </a:solidFill>
              </a:rPr>
              <a:t> and 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0.2</a:t>
            </a:r>
            <a:endParaRPr lang="en-US" altLang="ja-JP" sz="2000" dirty="0" smtClean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936104"/>
          </a:xfrm>
        </p:spPr>
        <p:txBody>
          <a:bodyPr/>
          <a:lstStyle/>
          <a:p>
            <a:r>
              <a:rPr lang="en-US" altLang="ja-JP" dirty="0" smtClean="0"/>
              <a:t>HNO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 &amp; NH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 d</a:t>
            </a:r>
            <a:r>
              <a:rPr kumimoji="1" lang="en-US" altLang="ja-JP" dirty="0" smtClean="0"/>
              <a:t>ry deposition V</a:t>
            </a:r>
            <a:r>
              <a:rPr kumimoji="1" lang="en-US" altLang="ja-JP" baseline="-25000" dirty="0" smtClean="0"/>
              <a:t>D</a:t>
            </a:r>
            <a:r>
              <a:rPr kumimoji="1" lang="en-US" altLang="ja-JP" dirty="0" smtClean="0"/>
              <a:t> (M2, D3)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6D9C1B-2A48-4498-9DA5-931212756204}" type="slidenum">
              <a:rPr lang="ja-JP" altLang="en-US" smtClean="0"/>
              <a:pPr>
                <a:defRPr/>
              </a:pPr>
              <a:t>20</a:t>
            </a:fld>
            <a:endParaRPr lang="ja-JP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846" y="1052736"/>
            <a:ext cx="3693273" cy="185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正方形/長方形 16"/>
          <p:cNvSpPr/>
          <p:nvPr/>
        </p:nvSpPr>
        <p:spPr>
          <a:xfrm>
            <a:off x="3995936" y="2348880"/>
            <a:ext cx="5148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400" dirty="0" smtClean="0">
                <a:latin typeface="+mn-lt"/>
              </a:rPr>
              <a:t>*</a:t>
            </a:r>
            <a:r>
              <a:rPr lang="en-US" altLang="ja-JP" sz="1400" dirty="0" err="1" smtClean="0"/>
              <a:t>Neuman</a:t>
            </a:r>
            <a:r>
              <a:rPr lang="en-US" altLang="ja-JP" sz="1400" dirty="0" smtClean="0"/>
              <a:t> et al. (2004) JGR 109, D23304</a:t>
            </a:r>
            <a:endParaRPr lang="ja-JP" altLang="en-US" sz="1400" dirty="0">
              <a:latin typeface="+mn-lt"/>
            </a:endParaRPr>
          </a:p>
        </p:txBody>
      </p:sp>
      <p:sp>
        <p:nvSpPr>
          <p:cNvPr id="20" name="テキスト ボックス 19"/>
          <p:cNvSpPr txBox="1">
            <a:spLocks noChangeArrowheads="1"/>
          </p:cNvSpPr>
          <p:nvPr/>
        </p:nvSpPr>
        <p:spPr bwMode="auto">
          <a:xfrm rot="16200000">
            <a:off x="314007" y="1588441"/>
            <a:ext cx="12241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 smtClean="0">
                <a:latin typeface="+mn-lt"/>
                <a:cs typeface="Arial" pitchFamily="34" charset="0"/>
              </a:rPr>
              <a:t>Baseline V</a:t>
            </a:r>
            <a:r>
              <a:rPr lang="en-US" altLang="ja-JP" sz="1600" baseline="-25000" dirty="0" smtClean="0">
                <a:latin typeface="+mn-lt"/>
                <a:cs typeface="Arial" pitchFamily="34" charset="0"/>
              </a:rPr>
              <a:t>D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 (cm s</a:t>
            </a:r>
            <a:r>
              <a:rPr lang="en-US" altLang="ja-JP" sz="1600" baseline="30000" dirty="0" smtClean="0">
                <a:latin typeface="+mn-lt"/>
                <a:cs typeface="Arial" pitchFamily="34" charset="0"/>
              </a:rPr>
              <a:t>-1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)</a:t>
            </a:r>
            <a:endParaRPr lang="ja-JP" altLang="en-US" sz="1600" dirty="0">
              <a:latin typeface="+mn-lt"/>
              <a:cs typeface="Arial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162079" y="1340768"/>
            <a:ext cx="48744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err="1" smtClean="0">
                <a:latin typeface="+mn-lt"/>
              </a:rPr>
              <a:t>Neuman</a:t>
            </a:r>
            <a:r>
              <a:rPr lang="en-US" altLang="ja-JP" sz="2000" dirty="0" smtClean="0">
                <a:latin typeface="+mn-lt"/>
              </a:rPr>
              <a:t> et al.* estimated higher daytime</a:t>
            </a:r>
          </a:p>
          <a:p>
            <a:r>
              <a:rPr lang="en-US" altLang="ja-JP" sz="2000" dirty="0" smtClean="0">
                <a:latin typeface="+mn-lt"/>
              </a:rPr>
              <a:t>HNO</a:t>
            </a:r>
            <a:r>
              <a:rPr lang="en-US" altLang="ja-JP" sz="2000" baseline="-25000" dirty="0" smtClean="0">
                <a:latin typeface="+mn-lt"/>
              </a:rPr>
              <a:t>3</a:t>
            </a:r>
            <a:r>
              <a:rPr lang="en-US" altLang="ja-JP" sz="2000" dirty="0" smtClean="0">
                <a:latin typeface="+mn-lt"/>
              </a:rPr>
              <a:t> V</a:t>
            </a:r>
            <a:r>
              <a:rPr lang="en-US" altLang="ja-JP" sz="2000" baseline="-25000" dirty="0" smtClean="0">
                <a:latin typeface="+mn-lt"/>
              </a:rPr>
              <a:t>D</a:t>
            </a:r>
            <a:r>
              <a:rPr lang="en-US" altLang="ja-JP" sz="2000" dirty="0" smtClean="0">
                <a:latin typeface="+mn-lt"/>
              </a:rPr>
              <a:t> (8 </a:t>
            </a:r>
            <a:r>
              <a:rPr lang="en-US" altLang="ja-JP" sz="2000" dirty="0" smtClean="0">
                <a:latin typeface="+mn-lt"/>
                <a:ea typeface="Meiryo" pitchFamily="50" charset="-128"/>
              </a:rPr>
              <a:t>–</a:t>
            </a:r>
            <a:r>
              <a:rPr lang="en-US" altLang="ja-JP" sz="2000" dirty="0" smtClean="0">
                <a:latin typeface="+mn-lt"/>
              </a:rPr>
              <a:t> 26 cm s</a:t>
            </a:r>
            <a:r>
              <a:rPr lang="en-US" altLang="ja-JP" sz="2000" baseline="30000" dirty="0" smtClean="0">
                <a:latin typeface="+mn-lt"/>
              </a:rPr>
              <a:t>-1</a:t>
            </a:r>
            <a:r>
              <a:rPr lang="en-US" altLang="ja-JP" sz="2000" dirty="0" smtClean="0">
                <a:latin typeface="+mn-lt"/>
              </a:rPr>
              <a:t>) from measurement</a:t>
            </a:r>
          </a:p>
          <a:p>
            <a:r>
              <a:rPr lang="en-US" altLang="ja-JP" sz="2000" dirty="0" smtClean="0">
                <a:latin typeface="+mn-lt"/>
              </a:rPr>
              <a:t>of power plant plumes </a:t>
            </a:r>
            <a:endParaRPr lang="ja-JP" altLang="en-US" sz="2000" dirty="0">
              <a:latin typeface="+mn-lt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501008"/>
            <a:ext cx="1853972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タイトル 1"/>
          <p:cNvSpPr txBox="1">
            <a:spLocks/>
          </p:cNvSpPr>
          <p:nvPr/>
        </p:nvSpPr>
        <p:spPr bwMode="auto">
          <a:xfrm>
            <a:off x="251520" y="211500"/>
            <a:ext cx="42484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z="1400" dirty="0" smtClean="0">
                <a:latin typeface="+mn-lt"/>
              </a:rPr>
              <a:t>Sensitivity analysis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5" name="コンテンツ プレースホルダ 2"/>
          <p:cNvSpPr txBox="1">
            <a:spLocks/>
          </p:cNvSpPr>
          <p:nvPr/>
        </p:nvSpPr>
        <p:spPr bwMode="auto">
          <a:xfrm>
            <a:off x="2123728" y="3212976"/>
            <a:ext cx="23042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 algn="ctr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80000"/>
              <a:defRPr/>
            </a:pPr>
            <a:r>
              <a:rPr lang="en-US" altLang="ja-JP" sz="2000" b="1" dirty="0" smtClean="0">
                <a:latin typeface="+mn-lt"/>
                <a:ea typeface="Meiryo" pitchFamily="50" charset="-128"/>
              </a:rPr>
              <a:t>Winter 2010</a:t>
            </a:r>
            <a:endParaRPr lang="en-US" altLang="ja-JP" sz="2000" b="1" dirty="0">
              <a:latin typeface="+mn-lt"/>
              <a:ea typeface="Meiryo" pitchFamily="50" charset="-128"/>
            </a:endParaRPr>
          </a:p>
        </p:txBody>
      </p:sp>
      <p:sp>
        <p:nvSpPr>
          <p:cNvPr id="22" name="コンテンツ プレースホルダ 2"/>
          <p:cNvSpPr txBox="1">
            <a:spLocks/>
          </p:cNvSpPr>
          <p:nvPr/>
        </p:nvSpPr>
        <p:spPr bwMode="auto">
          <a:xfrm>
            <a:off x="4283968" y="3212976"/>
            <a:ext cx="23042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 algn="ctr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80000"/>
              <a:defRPr/>
            </a:pPr>
            <a:r>
              <a:rPr lang="en-US" altLang="ja-JP" sz="2000" b="1" dirty="0" smtClean="0">
                <a:latin typeface="+mn-lt"/>
                <a:ea typeface="Meiryo" pitchFamily="50" charset="-128"/>
              </a:rPr>
              <a:t>Summer 2011</a:t>
            </a:r>
            <a:endParaRPr lang="en-US" altLang="ja-JP" sz="2000" b="1" dirty="0">
              <a:latin typeface="+mn-lt"/>
              <a:ea typeface="Meiryo" pitchFamily="50" charset="-128"/>
            </a:endParaRPr>
          </a:p>
        </p:txBody>
      </p:sp>
      <p:sp>
        <p:nvSpPr>
          <p:cNvPr id="24" name="テキスト ボックス 14"/>
          <p:cNvSpPr txBox="1">
            <a:spLocks noChangeArrowheads="1"/>
          </p:cNvSpPr>
          <p:nvPr/>
        </p:nvSpPr>
        <p:spPr bwMode="auto">
          <a:xfrm rot="16200000">
            <a:off x="414991" y="4156342"/>
            <a:ext cx="22322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 smtClean="0">
                <a:latin typeface="+mn-lt"/>
                <a:cs typeface="Arial" pitchFamily="34" charset="0"/>
              </a:rPr>
              <a:t> Difference from baseline case of 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M2</a:t>
            </a:r>
            <a:endParaRPr lang="en-US" altLang="ja-JP" sz="1600" dirty="0" smtClean="0">
              <a:latin typeface="+mn-lt"/>
              <a:cs typeface="Arial" pitchFamily="34" charset="0"/>
            </a:endParaRPr>
          </a:p>
          <a:p>
            <a:pPr algn="ctr"/>
            <a:r>
              <a:rPr lang="en-US" altLang="ja-JP" sz="1600" dirty="0" smtClean="0">
                <a:latin typeface="+mn-lt"/>
                <a:cs typeface="Arial" pitchFamily="34" charset="0"/>
              </a:rPr>
              <a:t>(%)</a:t>
            </a:r>
            <a:endParaRPr lang="ja-JP" altLang="en-US" sz="16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 t="8076" r="16047" b="8076"/>
          <a:stretch>
            <a:fillRect/>
          </a:stretch>
        </p:blipFill>
        <p:spPr bwMode="auto">
          <a:xfrm>
            <a:off x="1475656" y="2915866"/>
            <a:ext cx="5650182" cy="373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コンテンツ プレースホルダ 2"/>
          <p:cNvSpPr>
            <a:spLocks noGrp="1"/>
          </p:cNvSpPr>
          <p:nvPr>
            <p:ph idx="1"/>
          </p:nvPr>
        </p:nvSpPr>
        <p:spPr>
          <a:xfrm>
            <a:off x="539552" y="2339802"/>
            <a:ext cx="7992888" cy="1872208"/>
          </a:xfrm>
        </p:spPr>
        <p:txBody>
          <a:bodyPr/>
          <a:lstStyle/>
          <a:p>
            <a:pPr>
              <a:tabLst>
                <a:tab pos="2870200" algn="l"/>
                <a:tab pos="47545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Constant Γ</a:t>
            </a:r>
            <a:r>
              <a:rPr lang="en-US" altLang="ja-JP" sz="2000" baseline="-25000" dirty="0" smtClean="0">
                <a:solidFill>
                  <a:schemeClr val="tx1"/>
                </a:solidFill>
              </a:rPr>
              <a:t>N2O5 </a:t>
            </a:r>
            <a:r>
              <a:rPr lang="en-US" altLang="ja-JP" sz="2000" dirty="0" smtClean="0">
                <a:solidFill>
                  <a:schemeClr val="tx1"/>
                </a:solidFill>
              </a:rPr>
              <a:t>values: 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0</a:t>
            </a:r>
            <a:r>
              <a:rPr lang="en-US" altLang="ja-JP" sz="2000" dirty="0" smtClean="0">
                <a:solidFill>
                  <a:schemeClr val="tx1"/>
                </a:solidFill>
              </a:rPr>
              <a:t> (No React.) and 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0.1</a:t>
            </a:r>
            <a:r>
              <a:rPr lang="en-US" altLang="ja-JP" sz="2000" dirty="0" smtClean="0">
                <a:solidFill>
                  <a:schemeClr val="tx1"/>
                </a:solidFill>
              </a:rPr>
              <a:t> (Upper estimate)</a:t>
            </a:r>
          </a:p>
          <a:p>
            <a:pPr>
              <a:tabLst>
                <a:tab pos="2870200" algn="l"/>
                <a:tab pos="475456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</a:rPr>
              <a:t>Parameterization method of 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aero3</a:t>
            </a:r>
            <a:r>
              <a:rPr lang="en-US" altLang="ja-JP" sz="2000" dirty="0" smtClean="0">
                <a:solidFill>
                  <a:schemeClr val="tx1"/>
                </a:solidFill>
              </a:rPr>
              <a:t> and 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aero4</a:t>
            </a:r>
            <a:r>
              <a:rPr lang="en-US" altLang="ja-JP" sz="2000" dirty="0" smtClean="0">
                <a:solidFill>
                  <a:schemeClr val="tx1"/>
                </a:solidFill>
              </a:rPr>
              <a:t> (Baseline: 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aero5</a:t>
            </a:r>
            <a:r>
              <a:rPr lang="en-US" altLang="ja-JP" sz="2000" dirty="0" smtClean="0">
                <a:solidFill>
                  <a:schemeClr val="tx1"/>
                </a:solidFill>
              </a:rPr>
              <a:t>)</a:t>
            </a:r>
            <a:endParaRPr lang="en-US" altLang="ja-JP" sz="2000" b="1" dirty="0" smtClean="0">
              <a:solidFill>
                <a:schemeClr val="tx1"/>
              </a:solidFill>
            </a:endParaRPr>
          </a:p>
          <a:p>
            <a:pPr>
              <a:buNone/>
              <a:tabLst>
                <a:tab pos="2870200" algn="l"/>
                <a:tab pos="4754563" algn="l"/>
              </a:tabLst>
            </a:pPr>
            <a:endParaRPr lang="en-US" altLang="ja-JP" sz="2000" dirty="0" smtClean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O</a:t>
            </a:r>
            <a:r>
              <a:rPr kumimoji="1" lang="en-US" altLang="ja-JP" baseline="-25000" dirty="0" smtClean="0"/>
              <a:t>5</a:t>
            </a:r>
            <a:r>
              <a:rPr kumimoji="1" lang="en-US" altLang="ja-JP" dirty="0" smtClean="0"/>
              <a:t> heterogeneous reaction (M0, D3)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6D9C1B-2A48-4498-9DA5-931212756204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/>
        </p:nvGraphicFramePr>
        <p:xfrm>
          <a:off x="844824" y="1340768"/>
          <a:ext cx="4711618" cy="719708"/>
        </p:xfrm>
        <a:graphic>
          <a:graphicData uri="http://schemas.openxmlformats.org/presentationml/2006/ole">
            <p:oleObj spid="_x0000_s1026" name="数式" r:id="rId4" imgW="2908080" imgH="444240" progId="Equation.3">
              <p:embed/>
            </p:oleObj>
          </a:graphicData>
        </a:graphic>
      </p:graphicFrame>
      <p:sp>
        <p:nvSpPr>
          <p:cNvPr id="13" name="正方形/長方形 12"/>
          <p:cNvSpPr/>
          <p:nvPr/>
        </p:nvSpPr>
        <p:spPr>
          <a:xfrm>
            <a:off x="4589240" y="1867684"/>
            <a:ext cx="3367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70200" algn="l"/>
                <a:tab pos="4754563" algn="l"/>
              </a:tabLst>
            </a:pPr>
            <a:r>
              <a:rPr lang="en-US" altLang="ja-JP" sz="2000" dirty="0" smtClean="0">
                <a:latin typeface="+mn-lt"/>
              </a:rPr>
              <a:t>N</a:t>
            </a:r>
            <a:r>
              <a:rPr lang="en-US" altLang="ja-JP" sz="2000" baseline="-25000" dirty="0" smtClean="0">
                <a:latin typeface="+mn-lt"/>
              </a:rPr>
              <a:t>2</a:t>
            </a:r>
            <a:r>
              <a:rPr lang="en-US" altLang="ja-JP" sz="2000" dirty="0" smtClean="0">
                <a:latin typeface="+mn-lt"/>
              </a:rPr>
              <a:t>O</a:t>
            </a:r>
            <a:r>
              <a:rPr lang="en-US" altLang="ja-JP" sz="2000" baseline="-25000" dirty="0" smtClean="0">
                <a:latin typeface="+mn-lt"/>
              </a:rPr>
              <a:t>5</a:t>
            </a:r>
            <a:r>
              <a:rPr lang="en-US" altLang="ja-JP" sz="2000" dirty="0" smtClean="0">
                <a:latin typeface="+mn-lt"/>
              </a:rPr>
              <a:t> reaction probability</a:t>
            </a:r>
          </a:p>
        </p:txBody>
      </p:sp>
      <p:cxnSp>
        <p:nvCxnSpPr>
          <p:cNvPr id="16" name="直線コネクタ 15"/>
          <p:cNvCxnSpPr/>
          <p:nvPr/>
        </p:nvCxnSpPr>
        <p:spPr>
          <a:xfrm>
            <a:off x="4972140" y="1886352"/>
            <a:ext cx="57606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203898"/>
            <a:ext cx="1853972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タイトル 1"/>
          <p:cNvSpPr txBox="1">
            <a:spLocks/>
          </p:cNvSpPr>
          <p:nvPr/>
        </p:nvSpPr>
        <p:spPr bwMode="auto">
          <a:xfrm>
            <a:off x="251520" y="211500"/>
            <a:ext cx="42484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z="1400" dirty="0" smtClean="0">
                <a:latin typeface="+mn-lt"/>
              </a:rPr>
              <a:t>Sensitivity analysis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4" name="コンテンツ プレースホルダ 2"/>
          <p:cNvSpPr txBox="1">
            <a:spLocks/>
          </p:cNvSpPr>
          <p:nvPr/>
        </p:nvSpPr>
        <p:spPr bwMode="auto">
          <a:xfrm>
            <a:off x="2123728" y="3059882"/>
            <a:ext cx="23042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 algn="ctr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80000"/>
              <a:defRPr/>
            </a:pPr>
            <a:r>
              <a:rPr lang="en-US" altLang="ja-JP" sz="2000" b="1" dirty="0" smtClean="0">
                <a:latin typeface="+mn-lt"/>
                <a:ea typeface="Meiryo" pitchFamily="50" charset="-128"/>
              </a:rPr>
              <a:t>Winter 2010</a:t>
            </a:r>
            <a:endParaRPr lang="en-US" altLang="ja-JP" sz="2000" b="1" dirty="0">
              <a:latin typeface="+mn-lt"/>
              <a:ea typeface="Meiryo" pitchFamily="50" charset="-128"/>
            </a:endParaRPr>
          </a:p>
        </p:txBody>
      </p:sp>
      <p:sp>
        <p:nvSpPr>
          <p:cNvPr id="20" name="コンテンツ プレースホルダ 2"/>
          <p:cNvSpPr txBox="1">
            <a:spLocks/>
          </p:cNvSpPr>
          <p:nvPr/>
        </p:nvSpPr>
        <p:spPr bwMode="auto">
          <a:xfrm>
            <a:off x="4283968" y="3059882"/>
            <a:ext cx="23042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 algn="ctr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80000"/>
              <a:defRPr/>
            </a:pPr>
            <a:r>
              <a:rPr lang="en-US" altLang="ja-JP" sz="2000" b="1" dirty="0" smtClean="0">
                <a:latin typeface="+mn-lt"/>
                <a:ea typeface="Meiryo" pitchFamily="50" charset="-128"/>
              </a:rPr>
              <a:t>Summer 2011</a:t>
            </a:r>
            <a:endParaRPr lang="en-US" altLang="ja-JP" sz="2000" b="1" dirty="0">
              <a:latin typeface="+mn-lt"/>
              <a:ea typeface="Meiryo" pitchFamily="50" charset="-128"/>
            </a:endParaRPr>
          </a:p>
        </p:txBody>
      </p:sp>
      <p:sp>
        <p:nvSpPr>
          <p:cNvPr id="21" name="テキスト ボックス 14"/>
          <p:cNvSpPr txBox="1">
            <a:spLocks noChangeArrowheads="1"/>
          </p:cNvSpPr>
          <p:nvPr/>
        </p:nvSpPr>
        <p:spPr bwMode="auto">
          <a:xfrm rot="16200000">
            <a:off x="414991" y="4003248"/>
            <a:ext cx="22322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 smtClean="0">
                <a:latin typeface="+mn-lt"/>
                <a:cs typeface="Arial" pitchFamily="34" charset="0"/>
              </a:rPr>
              <a:t> Difference from baseline case of M0</a:t>
            </a:r>
          </a:p>
          <a:p>
            <a:pPr algn="ctr"/>
            <a:r>
              <a:rPr lang="en-US" altLang="ja-JP" sz="1600" dirty="0" smtClean="0">
                <a:latin typeface="+mn-lt"/>
                <a:cs typeface="Arial" pitchFamily="34" charset="0"/>
              </a:rPr>
              <a:t>(%)</a:t>
            </a:r>
            <a:endParaRPr lang="ja-JP" altLang="en-US" sz="16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 t="9691" r="31326" b="9691"/>
          <a:stretch>
            <a:fillRect/>
          </a:stretch>
        </p:blipFill>
        <p:spPr bwMode="auto">
          <a:xfrm>
            <a:off x="5708029" y="2708920"/>
            <a:ext cx="3472483" cy="395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1412776"/>
            <a:ext cx="5976664" cy="489654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ja-JP" sz="2000" dirty="0" smtClean="0">
                <a:solidFill>
                  <a:schemeClr val="tx1"/>
                </a:solidFill>
              </a:rPr>
              <a:t>Photolysis rate: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photo_table</a:t>
            </a:r>
            <a:r>
              <a:rPr lang="en-US" altLang="ja-JP" sz="2000" dirty="0" smtClean="0">
                <a:solidFill>
                  <a:schemeClr val="tx1"/>
                </a:solidFill>
              </a:rPr>
              <a:t> </a:t>
            </a:r>
            <a:r>
              <a:rPr lang="ja-JP" altLang="en-US" sz="2000" dirty="0" smtClean="0">
                <a:solidFill>
                  <a:schemeClr val="tx1"/>
                </a:solidFill>
              </a:rPr>
              <a:t>→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photo_inline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altLang="ja-JP" sz="2000" dirty="0" smtClean="0">
                <a:solidFill>
                  <a:schemeClr val="tx1"/>
                </a:solidFill>
              </a:rPr>
              <a:t>PM</a:t>
            </a:r>
            <a:r>
              <a:rPr lang="en-US" altLang="ja-JP" sz="2000" baseline="-25000" dirty="0" smtClean="0">
                <a:solidFill>
                  <a:schemeClr val="tx1"/>
                </a:solidFill>
              </a:rPr>
              <a:t>2.5</a:t>
            </a:r>
            <a:r>
              <a:rPr lang="en-US" altLang="ja-JP" sz="2000" dirty="0" smtClean="0">
                <a:solidFill>
                  <a:schemeClr val="tx1"/>
                </a:solidFill>
              </a:rPr>
              <a:t> NO</a:t>
            </a:r>
            <a:r>
              <a:rPr lang="en-US" altLang="ja-JP" sz="2000" baseline="-25000" dirty="0" smtClean="0">
                <a:solidFill>
                  <a:schemeClr val="tx1"/>
                </a:solidFill>
              </a:rPr>
              <a:t>3</a:t>
            </a:r>
            <a:r>
              <a:rPr lang="en-US" altLang="ja-JP" sz="2000" baseline="30000" dirty="0" smtClean="0">
                <a:solidFill>
                  <a:schemeClr val="tx1"/>
                </a:solidFill>
              </a:rPr>
              <a:t>-</a:t>
            </a:r>
            <a:r>
              <a:rPr lang="en-US" altLang="ja-JP" sz="2000" dirty="0" smtClean="0">
                <a:solidFill>
                  <a:schemeClr val="tx1"/>
                </a:solidFill>
              </a:rPr>
              <a:t>: +3% in winter, -6% in summer </a:t>
            </a:r>
          </a:p>
          <a:p>
            <a:pPr>
              <a:spcBef>
                <a:spcPts val="600"/>
              </a:spcBef>
            </a:pPr>
            <a:r>
              <a:rPr lang="en-US" altLang="ja-JP" sz="2000" dirty="0" smtClean="0">
                <a:solidFill>
                  <a:schemeClr val="tx1"/>
                </a:solidFill>
              </a:rPr>
              <a:t>Modified seasonal variation of NH</a:t>
            </a:r>
            <a:r>
              <a:rPr lang="en-US" altLang="ja-JP" sz="2000" baseline="-25000" dirty="0" smtClean="0">
                <a:solidFill>
                  <a:schemeClr val="tx1"/>
                </a:solidFill>
              </a:rPr>
              <a:t>3</a:t>
            </a:r>
            <a:r>
              <a:rPr lang="en-US" altLang="ja-JP" sz="2000" dirty="0" smtClean="0">
                <a:solidFill>
                  <a:schemeClr val="tx1"/>
                </a:solidFill>
              </a:rPr>
              <a:t> emission</a:t>
            </a:r>
          </a:p>
          <a:p>
            <a:pPr lvl="1">
              <a:spcBef>
                <a:spcPts val="600"/>
              </a:spcBef>
            </a:pPr>
            <a:r>
              <a:rPr lang="en-US" altLang="ja-JP" sz="2000" dirty="0" smtClean="0">
                <a:solidFill>
                  <a:schemeClr val="tx1"/>
                </a:solidFill>
              </a:rPr>
              <a:t>PM</a:t>
            </a:r>
            <a:r>
              <a:rPr lang="en-US" altLang="ja-JP" sz="2000" baseline="-25000" dirty="0" smtClean="0">
                <a:solidFill>
                  <a:schemeClr val="tx1"/>
                </a:solidFill>
              </a:rPr>
              <a:t>2.5</a:t>
            </a:r>
            <a:r>
              <a:rPr lang="en-US" altLang="ja-JP" sz="2000" dirty="0" smtClean="0">
                <a:solidFill>
                  <a:schemeClr val="tx1"/>
                </a:solidFill>
              </a:rPr>
              <a:t> NO</a:t>
            </a:r>
            <a:r>
              <a:rPr lang="en-US" altLang="ja-JP" sz="2000" baseline="-25000" dirty="0" smtClean="0">
                <a:solidFill>
                  <a:schemeClr val="tx1"/>
                </a:solidFill>
              </a:rPr>
              <a:t>3</a:t>
            </a:r>
            <a:r>
              <a:rPr lang="en-US" altLang="ja-JP" sz="2000" baseline="30000" dirty="0" smtClean="0">
                <a:solidFill>
                  <a:schemeClr val="tx1"/>
                </a:solidFill>
              </a:rPr>
              <a:t>-</a:t>
            </a:r>
            <a:r>
              <a:rPr lang="en-US" altLang="ja-JP" sz="2000" dirty="0" smtClean="0">
                <a:solidFill>
                  <a:schemeClr val="tx1"/>
                </a:solidFill>
              </a:rPr>
              <a:t>: +11% in winter, -24% in summer</a:t>
            </a:r>
          </a:p>
          <a:p>
            <a:pPr>
              <a:spcBef>
                <a:spcPts val="600"/>
              </a:spcBef>
            </a:pPr>
            <a:r>
              <a:rPr lang="en-US" altLang="ja-JP" sz="2000" dirty="0" smtClean="0">
                <a:solidFill>
                  <a:schemeClr val="tx1"/>
                </a:solidFill>
              </a:rPr>
              <a:t>HNO</a:t>
            </a:r>
            <a:r>
              <a:rPr lang="en-US" altLang="ja-JP" sz="2000" baseline="-25000" dirty="0" smtClean="0">
                <a:solidFill>
                  <a:schemeClr val="tx1"/>
                </a:solidFill>
              </a:rPr>
              <a:t>3</a:t>
            </a:r>
            <a:r>
              <a:rPr lang="en-US" altLang="ja-JP" sz="2000" dirty="0" smtClean="0">
                <a:solidFill>
                  <a:schemeClr val="tx1"/>
                </a:solidFill>
              </a:rPr>
              <a:t> &amp; NH</a:t>
            </a:r>
            <a:r>
              <a:rPr lang="en-US" altLang="ja-JP" sz="2000" baseline="-25000" dirty="0" smtClean="0">
                <a:solidFill>
                  <a:schemeClr val="tx1"/>
                </a:solidFill>
              </a:rPr>
              <a:t>3</a:t>
            </a:r>
            <a:r>
              <a:rPr lang="en-US" altLang="ja-JP" sz="2000" dirty="0" smtClean="0">
                <a:solidFill>
                  <a:schemeClr val="tx1"/>
                </a:solidFill>
              </a:rPr>
              <a:t> V</a:t>
            </a:r>
            <a:r>
              <a:rPr lang="en-US" altLang="ja-JP" sz="2000" baseline="-25000" dirty="0" smtClean="0">
                <a:solidFill>
                  <a:schemeClr val="tx1"/>
                </a:solidFill>
              </a:rPr>
              <a:t>D</a:t>
            </a:r>
            <a:r>
              <a:rPr lang="en-US" altLang="ja-JP" sz="2000" dirty="0" smtClean="0">
                <a:solidFill>
                  <a:schemeClr val="tx1"/>
                </a:solidFill>
              </a:rPr>
              <a:t>: 5 times</a:t>
            </a:r>
          </a:p>
          <a:p>
            <a:pPr lvl="1">
              <a:spcBef>
                <a:spcPts val="600"/>
              </a:spcBef>
            </a:pPr>
            <a:r>
              <a:rPr lang="en-US" altLang="ja-JP" sz="2000" dirty="0" smtClean="0">
                <a:solidFill>
                  <a:schemeClr val="tx1"/>
                </a:solidFill>
              </a:rPr>
              <a:t>PM</a:t>
            </a:r>
            <a:r>
              <a:rPr lang="en-US" altLang="ja-JP" sz="2000" baseline="-25000" dirty="0" smtClean="0">
                <a:solidFill>
                  <a:schemeClr val="tx1"/>
                </a:solidFill>
              </a:rPr>
              <a:t>2.5</a:t>
            </a:r>
            <a:r>
              <a:rPr lang="en-US" altLang="ja-JP" sz="2000" dirty="0" smtClean="0">
                <a:solidFill>
                  <a:schemeClr val="tx1"/>
                </a:solidFill>
              </a:rPr>
              <a:t> NO</a:t>
            </a:r>
            <a:r>
              <a:rPr lang="en-US" altLang="ja-JP" sz="2000" baseline="-25000" dirty="0" smtClean="0">
                <a:solidFill>
                  <a:schemeClr val="tx1"/>
                </a:solidFill>
              </a:rPr>
              <a:t>3</a:t>
            </a:r>
            <a:r>
              <a:rPr lang="en-US" altLang="ja-JP" sz="2000" baseline="30000" dirty="0" smtClean="0">
                <a:solidFill>
                  <a:schemeClr val="tx1"/>
                </a:solidFill>
              </a:rPr>
              <a:t>-</a:t>
            </a:r>
            <a:r>
              <a:rPr lang="en-US" altLang="ja-JP" sz="2000" dirty="0" smtClean="0">
                <a:solidFill>
                  <a:schemeClr val="tx1"/>
                </a:solidFill>
              </a:rPr>
              <a:t>: -39% in winter, -46% in summer</a:t>
            </a:r>
          </a:p>
          <a:p>
            <a:pPr>
              <a:spcBef>
                <a:spcPts val="600"/>
              </a:spcBef>
            </a:pPr>
            <a:r>
              <a:rPr lang="en-US" altLang="ja-JP" sz="2000" dirty="0" smtClean="0">
                <a:solidFill>
                  <a:schemeClr val="tx1"/>
                </a:solidFill>
              </a:rPr>
              <a:t>N</a:t>
            </a:r>
            <a:r>
              <a:rPr lang="en-US" altLang="ja-JP" sz="2000" baseline="-25000" dirty="0" smtClean="0">
                <a:solidFill>
                  <a:schemeClr val="tx1"/>
                </a:solidFill>
              </a:rPr>
              <a:t>2</a:t>
            </a:r>
            <a:r>
              <a:rPr lang="en-US" altLang="ja-JP" sz="2000" dirty="0" smtClean="0">
                <a:solidFill>
                  <a:schemeClr val="tx1"/>
                </a:solidFill>
              </a:rPr>
              <a:t>O</a:t>
            </a:r>
            <a:r>
              <a:rPr lang="en-US" altLang="ja-JP" sz="2000" baseline="-25000" dirty="0" smtClean="0">
                <a:solidFill>
                  <a:schemeClr val="tx1"/>
                </a:solidFill>
              </a:rPr>
              <a:t>5</a:t>
            </a:r>
            <a:r>
              <a:rPr lang="en-US" altLang="ja-JP" sz="2000" dirty="0" smtClean="0">
                <a:solidFill>
                  <a:schemeClr val="tx1"/>
                </a:solidFill>
              </a:rPr>
              <a:t> Het. Chem.: aero5 </a:t>
            </a:r>
            <a:r>
              <a:rPr lang="ja-JP" altLang="en-US" sz="2000" dirty="0" smtClean="0">
                <a:solidFill>
                  <a:schemeClr val="tx1"/>
                </a:solidFill>
              </a:rPr>
              <a:t>→ </a:t>
            </a:r>
            <a:r>
              <a:rPr lang="en-US" altLang="ja-JP" sz="2000" dirty="0" smtClean="0">
                <a:solidFill>
                  <a:schemeClr val="tx1"/>
                </a:solidFill>
              </a:rPr>
              <a:t>aero3</a:t>
            </a:r>
          </a:p>
          <a:p>
            <a:pPr lvl="1">
              <a:spcBef>
                <a:spcPts val="600"/>
              </a:spcBef>
            </a:pPr>
            <a:r>
              <a:rPr lang="en-US" altLang="ja-JP" sz="2000" dirty="0" smtClean="0">
                <a:solidFill>
                  <a:schemeClr val="tx1"/>
                </a:solidFill>
              </a:rPr>
              <a:t>PM</a:t>
            </a:r>
            <a:r>
              <a:rPr lang="en-US" altLang="ja-JP" sz="2000" baseline="-25000" dirty="0" smtClean="0">
                <a:solidFill>
                  <a:schemeClr val="tx1"/>
                </a:solidFill>
              </a:rPr>
              <a:t>2.5</a:t>
            </a:r>
            <a:r>
              <a:rPr lang="en-US" altLang="ja-JP" sz="2000" dirty="0" smtClean="0">
                <a:solidFill>
                  <a:schemeClr val="tx1"/>
                </a:solidFill>
              </a:rPr>
              <a:t> NO</a:t>
            </a:r>
            <a:r>
              <a:rPr lang="en-US" altLang="ja-JP" sz="2000" baseline="-25000" dirty="0" smtClean="0">
                <a:solidFill>
                  <a:schemeClr val="tx1"/>
                </a:solidFill>
              </a:rPr>
              <a:t>3</a:t>
            </a:r>
            <a:r>
              <a:rPr lang="en-US" altLang="ja-JP" sz="2000" baseline="30000" dirty="0" smtClean="0">
                <a:solidFill>
                  <a:schemeClr val="tx1"/>
                </a:solidFill>
              </a:rPr>
              <a:t>-</a:t>
            </a:r>
            <a:r>
              <a:rPr lang="en-US" altLang="ja-JP" sz="2000" dirty="0" smtClean="0">
                <a:solidFill>
                  <a:schemeClr val="tx1"/>
                </a:solidFill>
              </a:rPr>
              <a:t>: -6% in winter, -4% in summer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altLang="ja-JP" sz="2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altLang="ja-JP" sz="20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ja-JP" sz="2000" dirty="0" smtClean="0">
                <a:solidFill>
                  <a:schemeClr val="tx1"/>
                </a:solidFill>
              </a:rPr>
              <a:t>M0_Base </a:t>
            </a:r>
            <a:r>
              <a:rPr lang="ja-JP" altLang="en-US" sz="2000" dirty="0" smtClean="0">
                <a:solidFill>
                  <a:schemeClr val="tx1"/>
                </a:solidFill>
              </a:rPr>
              <a:t>→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ModMulti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altLang="ja-JP" sz="2000" dirty="0" smtClean="0">
                <a:solidFill>
                  <a:schemeClr val="tx1"/>
                </a:solidFill>
              </a:rPr>
              <a:t>PM</a:t>
            </a:r>
            <a:r>
              <a:rPr lang="en-US" altLang="ja-JP" sz="2000" baseline="-25000" dirty="0" smtClean="0">
                <a:solidFill>
                  <a:schemeClr val="tx1"/>
                </a:solidFill>
              </a:rPr>
              <a:t>2.5</a:t>
            </a:r>
            <a:r>
              <a:rPr lang="en-US" altLang="ja-JP" sz="2000" dirty="0" smtClean="0">
                <a:solidFill>
                  <a:schemeClr val="tx1"/>
                </a:solidFill>
              </a:rPr>
              <a:t> NO</a:t>
            </a:r>
            <a:r>
              <a:rPr lang="en-US" altLang="ja-JP" sz="2000" baseline="-25000" dirty="0" smtClean="0">
                <a:solidFill>
                  <a:schemeClr val="tx1"/>
                </a:solidFill>
              </a:rPr>
              <a:t>3</a:t>
            </a:r>
            <a:r>
              <a:rPr lang="en-US" altLang="ja-JP" sz="2000" baseline="30000" dirty="0" smtClean="0">
                <a:solidFill>
                  <a:schemeClr val="tx1"/>
                </a:solidFill>
              </a:rPr>
              <a:t>-</a:t>
            </a:r>
            <a:r>
              <a:rPr lang="en-US" altLang="ja-JP" sz="2000" dirty="0" smtClean="0">
                <a:solidFill>
                  <a:schemeClr val="tx1"/>
                </a:solidFill>
              </a:rPr>
              <a:t>: -39% in winter, -74% in summer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36104"/>
          </a:xfrm>
        </p:spPr>
        <p:txBody>
          <a:bodyPr/>
          <a:lstStyle/>
          <a:p>
            <a:r>
              <a:rPr kumimoji="1" lang="en-US" altLang="ja-JP" dirty="0" smtClean="0"/>
              <a:t>Mod. of multiple factors (M0, D1-D3)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6D9C1B-2A48-4498-9DA5-931212756204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  <p:sp>
        <p:nvSpPr>
          <p:cNvPr id="10" name="下矢印 9"/>
          <p:cNvSpPr/>
          <p:nvPr/>
        </p:nvSpPr>
        <p:spPr>
          <a:xfrm>
            <a:off x="1403648" y="4611608"/>
            <a:ext cx="720080" cy="5760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正方形/長方形 12"/>
          <p:cNvSpPr/>
          <p:nvPr/>
        </p:nvSpPr>
        <p:spPr>
          <a:xfrm>
            <a:off x="2124969" y="4613945"/>
            <a:ext cx="1438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 smtClean="0">
                <a:latin typeface="+mn-lt"/>
              </a:rPr>
              <a:t>applied</a:t>
            </a:r>
          </a:p>
          <a:p>
            <a:pPr algn="ctr"/>
            <a:r>
              <a:rPr lang="en-US" altLang="ja-JP" sz="1600" dirty="0" smtClean="0">
                <a:latin typeface="+mn-lt"/>
              </a:rPr>
              <a:t>simultaneously</a:t>
            </a:r>
            <a:endParaRPr lang="ja-JP" altLang="en-US" sz="1600" dirty="0">
              <a:latin typeface="+mn-lt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7884890" y="3861048"/>
            <a:ext cx="9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solidFill>
                  <a:srgbClr val="0000CC"/>
                </a:solidFill>
                <a:latin typeface="+mn-lt"/>
              </a:rPr>
              <a:t>Winter</a:t>
            </a:r>
            <a:endParaRPr lang="ja-JP" altLang="en-US" sz="20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804770" y="4869160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solidFill>
                  <a:srgbClr val="CC0000"/>
                </a:solidFill>
                <a:latin typeface="+mn-lt"/>
              </a:rPr>
              <a:t>Summer</a:t>
            </a:r>
            <a:endParaRPr lang="ja-JP" altLang="en-US" sz="2000" b="1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16" name="テキスト ボックス 15"/>
          <p:cNvSpPr txBox="1">
            <a:spLocks noChangeArrowheads="1"/>
          </p:cNvSpPr>
          <p:nvPr/>
        </p:nvSpPr>
        <p:spPr bwMode="auto">
          <a:xfrm rot="16200000">
            <a:off x="4756898" y="3964704"/>
            <a:ext cx="2376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 smtClean="0">
                <a:latin typeface="+mn-lt"/>
                <a:cs typeface="Arial" pitchFamily="34" charset="0"/>
              </a:rPr>
              <a:t> Difference from </a:t>
            </a:r>
            <a:r>
              <a:rPr lang="en-US" altLang="ja-JP" sz="1600" dirty="0" smtClean="0">
                <a:cs typeface="Arial" pitchFamily="34" charset="0"/>
              </a:rPr>
              <a:t>baseline case of M0 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(%)</a:t>
            </a:r>
            <a:endParaRPr lang="ja-JP" altLang="en-US" sz="1600" dirty="0">
              <a:latin typeface="+mn-lt"/>
              <a:cs typeface="Arial" pitchFamily="34" charset="0"/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 bwMode="auto">
          <a:xfrm>
            <a:off x="251520" y="211500"/>
            <a:ext cx="42484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z="1400" dirty="0" smtClean="0">
                <a:latin typeface="+mn-lt"/>
              </a:rPr>
              <a:t>Sensitivity analysis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/>
      <p:bldP spid="15" grpId="1"/>
      <p:bldP spid="1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2" cstate="print"/>
          <a:srcRect r="11987" b="30709"/>
          <a:stretch>
            <a:fillRect/>
          </a:stretch>
        </p:blipFill>
        <p:spPr bwMode="auto">
          <a:xfrm>
            <a:off x="0" y="1685568"/>
            <a:ext cx="9092572" cy="181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print"/>
          <a:srcRect b="42520"/>
          <a:stretch>
            <a:fillRect/>
          </a:stretch>
        </p:blipFill>
        <p:spPr bwMode="auto">
          <a:xfrm>
            <a:off x="2222024" y="965488"/>
            <a:ext cx="4960011" cy="78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 cstate="print"/>
          <a:srcRect r="11949"/>
          <a:stretch>
            <a:fillRect/>
          </a:stretch>
        </p:blipFill>
        <p:spPr bwMode="auto">
          <a:xfrm>
            <a:off x="0" y="3919311"/>
            <a:ext cx="9125088" cy="262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6D9C1B-2A48-4498-9DA5-931212756204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  <p:sp>
        <p:nvSpPr>
          <p:cNvPr id="11" name="コンテンツ プレースホルダ 2"/>
          <p:cNvSpPr txBox="1">
            <a:spLocks/>
          </p:cNvSpPr>
          <p:nvPr/>
        </p:nvSpPr>
        <p:spPr bwMode="auto">
          <a:xfrm>
            <a:off x="419472" y="1319620"/>
            <a:ext cx="42484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80000"/>
              <a:defRPr/>
            </a:pPr>
            <a:r>
              <a:rPr lang="en-US" altLang="ja-JP" sz="2000" b="1" dirty="0" smtClean="0">
                <a:latin typeface="+mn-lt"/>
                <a:ea typeface="Meiryo" pitchFamily="50" charset="-128"/>
              </a:rPr>
              <a:t>Winter 2010</a:t>
            </a:r>
            <a:endParaRPr lang="en-US" altLang="ja-JP" sz="2000" b="1" dirty="0">
              <a:latin typeface="+mn-lt"/>
              <a:ea typeface="Meiryo" pitchFamily="50" charset="-128"/>
            </a:endParaRPr>
          </a:p>
        </p:txBody>
      </p:sp>
      <p:sp>
        <p:nvSpPr>
          <p:cNvPr id="12" name="コンテンツ プレースホルダ 2"/>
          <p:cNvSpPr txBox="1">
            <a:spLocks/>
          </p:cNvSpPr>
          <p:nvPr/>
        </p:nvSpPr>
        <p:spPr bwMode="auto">
          <a:xfrm>
            <a:off x="467544" y="3554947"/>
            <a:ext cx="42484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80000"/>
              <a:defRPr/>
            </a:pPr>
            <a:r>
              <a:rPr lang="en-US" altLang="ja-JP" sz="2000" b="1" dirty="0" smtClean="0">
                <a:latin typeface="+mn-lt"/>
                <a:ea typeface="Meiryo" pitchFamily="50" charset="-128"/>
              </a:rPr>
              <a:t>Summer 2011</a:t>
            </a:r>
            <a:endParaRPr lang="en-US" altLang="ja-JP" sz="2000" b="1" dirty="0">
              <a:latin typeface="+mn-lt"/>
              <a:ea typeface="Meiryo" pitchFamily="50" charset="-128"/>
            </a:endParaRPr>
          </a:p>
        </p:txBody>
      </p:sp>
      <p:sp>
        <p:nvSpPr>
          <p:cNvPr id="14" name="テキスト ボックス 14"/>
          <p:cNvSpPr txBox="1">
            <a:spLocks noChangeArrowheads="1"/>
          </p:cNvSpPr>
          <p:nvPr/>
        </p:nvSpPr>
        <p:spPr bwMode="auto">
          <a:xfrm rot="16200000">
            <a:off x="-407295" y="4717818"/>
            <a:ext cx="13681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 smtClean="0">
                <a:latin typeface="+mn-lt"/>
                <a:cs typeface="Arial" pitchFamily="34" charset="0"/>
              </a:rPr>
              <a:t> (</a:t>
            </a:r>
            <a:r>
              <a:rPr lang="en-US" altLang="ja-JP" sz="1600" dirty="0" err="1" smtClean="0">
                <a:latin typeface="+mn-lt"/>
                <a:cs typeface="Arial" pitchFamily="34" charset="0"/>
              </a:rPr>
              <a:t>μg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 m</a:t>
            </a:r>
            <a:r>
              <a:rPr lang="en-US" altLang="ja-JP" sz="1600" baseline="30000" dirty="0" smtClean="0">
                <a:latin typeface="+mn-lt"/>
                <a:cs typeface="Arial" pitchFamily="34" charset="0"/>
              </a:rPr>
              <a:t>-3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)</a:t>
            </a:r>
            <a:endParaRPr lang="ja-JP" altLang="en-US" sz="1600" dirty="0">
              <a:latin typeface="+mn-lt"/>
              <a:cs typeface="Arial" pitchFamily="34" charset="0"/>
            </a:endParaRPr>
          </a:p>
        </p:txBody>
      </p:sp>
      <p:sp>
        <p:nvSpPr>
          <p:cNvPr id="16" name="テキスト ボックス 14"/>
          <p:cNvSpPr txBox="1">
            <a:spLocks noChangeArrowheads="1"/>
          </p:cNvSpPr>
          <p:nvPr/>
        </p:nvSpPr>
        <p:spPr bwMode="auto">
          <a:xfrm rot="16200000">
            <a:off x="-407295" y="2410483"/>
            <a:ext cx="13681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 smtClean="0">
                <a:latin typeface="+mn-lt"/>
                <a:cs typeface="Arial" pitchFamily="34" charset="0"/>
              </a:rPr>
              <a:t> (</a:t>
            </a:r>
            <a:r>
              <a:rPr lang="en-US" altLang="ja-JP" sz="1600" dirty="0" err="1" smtClean="0">
                <a:latin typeface="+mn-lt"/>
                <a:cs typeface="Arial" pitchFamily="34" charset="0"/>
              </a:rPr>
              <a:t>μg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 m</a:t>
            </a:r>
            <a:r>
              <a:rPr lang="en-US" altLang="ja-JP" sz="1600" baseline="30000" dirty="0" smtClean="0">
                <a:latin typeface="+mn-lt"/>
                <a:cs typeface="Arial" pitchFamily="34" charset="0"/>
              </a:rPr>
              <a:t>-3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)</a:t>
            </a:r>
            <a:endParaRPr lang="ja-JP" altLang="en-US" sz="1600" dirty="0">
              <a:latin typeface="+mn-lt"/>
              <a:cs typeface="Arial" pitchFamily="34" charset="0"/>
            </a:endParaRPr>
          </a:p>
        </p:txBody>
      </p:sp>
      <p:sp>
        <p:nvSpPr>
          <p:cNvPr id="18" name="タイトル 1"/>
          <p:cNvSpPr txBox="1">
            <a:spLocks/>
          </p:cNvSpPr>
          <p:nvPr/>
        </p:nvSpPr>
        <p:spPr bwMode="auto">
          <a:xfrm>
            <a:off x="251520" y="211500"/>
            <a:ext cx="42484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Modification of multiple factors (M0) 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36104"/>
          </a:xfrm>
        </p:spPr>
        <p:txBody>
          <a:bodyPr/>
          <a:lstStyle/>
          <a:p>
            <a:r>
              <a:rPr kumimoji="1" lang="en-US" altLang="ja-JP" dirty="0" smtClean="0"/>
              <a:t>Mean </a:t>
            </a:r>
            <a:r>
              <a:rPr lang="en-US" altLang="ja-JP" dirty="0" smtClean="0"/>
              <a:t>concentration at observation sites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936104"/>
          </a:xfrm>
        </p:spPr>
        <p:txBody>
          <a:bodyPr/>
          <a:lstStyle/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6D9C1B-2A48-4498-9DA5-931212756204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  <p:sp>
        <p:nvSpPr>
          <p:cNvPr id="5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96855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kumimoji="1" lang="en-US" altLang="ja-JP" sz="2400" dirty="0" smtClean="0">
                <a:solidFill>
                  <a:schemeClr val="tx1"/>
                </a:solidFill>
              </a:rPr>
              <a:t>UMICS2 was conducted to improve AQM performance for simulating SIA, particularly PM</a:t>
            </a:r>
            <a:r>
              <a:rPr kumimoji="1" lang="en-US" altLang="ja-JP" sz="2400" baseline="-25000" dirty="0" smtClean="0">
                <a:solidFill>
                  <a:schemeClr val="tx1"/>
                </a:solidFill>
              </a:rPr>
              <a:t>2.5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 NO</a:t>
            </a:r>
            <a:r>
              <a:rPr kumimoji="1" lang="en-US" altLang="ja-JP" sz="2400" baseline="-25000" dirty="0" smtClean="0">
                <a:solidFill>
                  <a:schemeClr val="tx1"/>
                </a:solidFill>
              </a:rPr>
              <a:t>3</a:t>
            </a:r>
            <a:r>
              <a:rPr kumimoji="1" lang="en-US" altLang="ja-JP" sz="2400" baseline="30000" dirty="0" smtClean="0">
                <a:solidFill>
                  <a:schemeClr val="tx1"/>
                </a:solidFill>
              </a:rPr>
              <a:t>-</a:t>
            </a:r>
          </a:p>
          <a:p>
            <a:pPr>
              <a:spcBef>
                <a:spcPts val="1200"/>
              </a:spcBef>
            </a:pPr>
            <a:r>
              <a:rPr lang="en-US" altLang="ja-JP" sz="2400" dirty="0" smtClean="0">
                <a:solidFill>
                  <a:schemeClr val="tx1"/>
                </a:solidFill>
              </a:rPr>
              <a:t>Using common dataset, </a:t>
            </a:r>
            <a:r>
              <a:rPr lang="en-US" altLang="ja-JP" sz="2400" dirty="0" smtClean="0">
                <a:solidFill>
                  <a:schemeClr val="tx1"/>
                </a:solidFill>
              </a:rPr>
              <a:t>results of CMAQ </a:t>
            </a:r>
            <a:r>
              <a:rPr lang="en-US" altLang="ja-JP" sz="2400" dirty="0" smtClean="0">
                <a:solidFill>
                  <a:schemeClr val="tx1"/>
                </a:solidFill>
              </a:rPr>
              <a:t>runs with different configurations </a:t>
            </a:r>
            <a:r>
              <a:rPr lang="en-US" altLang="ja-JP" sz="2400" dirty="0" smtClean="0">
                <a:solidFill>
                  <a:schemeClr val="tx1"/>
                </a:solidFill>
              </a:rPr>
              <a:t>were similar to each </a:t>
            </a:r>
            <a:r>
              <a:rPr lang="en-US" altLang="ja-JP" sz="2400" dirty="0" smtClean="0">
                <a:solidFill>
                  <a:schemeClr val="tx1"/>
                </a:solidFill>
              </a:rPr>
              <a:t>other</a:t>
            </a:r>
          </a:p>
          <a:p>
            <a:pPr>
              <a:spcBef>
                <a:spcPts val="1200"/>
              </a:spcBef>
            </a:pPr>
            <a:r>
              <a:rPr lang="en-US" altLang="ja-JP" sz="2400" dirty="0" smtClean="0">
                <a:solidFill>
                  <a:schemeClr val="tx1"/>
                </a:solidFill>
              </a:rPr>
              <a:t>HNO</a:t>
            </a:r>
            <a:r>
              <a:rPr lang="en-US" altLang="ja-JP" sz="2400" baseline="-25000" dirty="0" smtClean="0">
                <a:solidFill>
                  <a:schemeClr val="tx1"/>
                </a:solidFill>
              </a:rPr>
              <a:t>3</a:t>
            </a:r>
            <a:r>
              <a:rPr lang="en-US" altLang="ja-JP" sz="2400" dirty="0" smtClean="0">
                <a:solidFill>
                  <a:schemeClr val="tx1"/>
                </a:solidFill>
              </a:rPr>
              <a:t> &amp; NH</a:t>
            </a:r>
            <a:r>
              <a:rPr lang="en-US" altLang="ja-JP" sz="2400" baseline="-25000" dirty="0" smtClean="0">
                <a:solidFill>
                  <a:schemeClr val="tx1"/>
                </a:solidFill>
              </a:rPr>
              <a:t>3</a:t>
            </a:r>
            <a:r>
              <a:rPr lang="en-US" altLang="ja-JP" sz="2400" dirty="0" smtClean="0">
                <a:solidFill>
                  <a:schemeClr val="tx1"/>
                </a:solidFill>
              </a:rPr>
              <a:t> dry deposition and NH</a:t>
            </a:r>
            <a:r>
              <a:rPr lang="en-US" altLang="ja-JP" sz="2400" baseline="-25000" dirty="0" smtClean="0">
                <a:solidFill>
                  <a:schemeClr val="tx1"/>
                </a:solidFill>
              </a:rPr>
              <a:t>3</a:t>
            </a:r>
            <a:r>
              <a:rPr lang="en-US" altLang="ja-JP" sz="2400" dirty="0" smtClean="0">
                <a:solidFill>
                  <a:schemeClr val="tx1"/>
                </a:solidFill>
              </a:rPr>
              <a:t> emission can be key factors for  improvement of PM</a:t>
            </a:r>
            <a:r>
              <a:rPr lang="en-US" altLang="ja-JP" sz="2400" baseline="-25000" dirty="0" smtClean="0">
                <a:solidFill>
                  <a:schemeClr val="tx1"/>
                </a:solidFill>
              </a:rPr>
              <a:t>2.5</a:t>
            </a:r>
            <a:r>
              <a:rPr lang="en-US" altLang="ja-JP" sz="2400" dirty="0" smtClean="0">
                <a:solidFill>
                  <a:schemeClr val="tx1"/>
                </a:solidFill>
              </a:rPr>
              <a:t> NO</a:t>
            </a:r>
            <a:r>
              <a:rPr lang="en-US" altLang="ja-JP" sz="2400" baseline="-25000" dirty="0" smtClean="0">
                <a:solidFill>
                  <a:schemeClr val="tx1"/>
                </a:solidFill>
              </a:rPr>
              <a:t>3</a:t>
            </a:r>
            <a:r>
              <a:rPr lang="en-US" altLang="ja-JP" sz="2400" baseline="30000" dirty="0" smtClean="0">
                <a:solidFill>
                  <a:schemeClr val="tx1"/>
                </a:solidFill>
              </a:rPr>
              <a:t>-</a:t>
            </a:r>
            <a:r>
              <a:rPr lang="en-US" altLang="ja-JP" sz="2400" dirty="0" smtClean="0">
                <a:solidFill>
                  <a:schemeClr val="tx1"/>
                </a:solidFill>
              </a:rPr>
              <a:t> simulation</a:t>
            </a:r>
          </a:p>
          <a:p>
            <a:pPr lvl="1">
              <a:spcBef>
                <a:spcPts val="600"/>
              </a:spcBef>
            </a:pPr>
            <a:r>
              <a:rPr lang="en-US" altLang="ja-JP" sz="2400" dirty="0" smtClean="0">
                <a:solidFill>
                  <a:schemeClr val="tx1"/>
                </a:solidFill>
              </a:rPr>
              <a:t>Accumulation of Obs. data of HNO</a:t>
            </a:r>
            <a:r>
              <a:rPr lang="en-US" altLang="ja-JP" sz="2400" baseline="-25000" dirty="0" smtClean="0">
                <a:solidFill>
                  <a:schemeClr val="tx1"/>
                </a:solidFill>
              </a:rPr>
              <a:t>3</a:t>
            </a:r>
            <a:r>
              <a:rPr lang="en-US" altLang="ja-JP" sz="2400" dirty="0" smtClean="0">
                <a:solidFill>
                  <a:schemeClr val="tx1"/>
                </a:solidFill>
              </a:rPr>
              <a:t> &amp; NH</a:t>
            </a:r>
            <a:r>
              <a:rPr lang="en-US" altLang="ja-JP" sz="2400" baseline="-25000" dirty="0" smtClean="0">
                <a:solidFill>
                  <a:schemeClr val="tx1"/>
                </a:solidFill>
              </a:rPr>
              <a:t>3 </a:t>
            </a:r>
            <a:r>
              <a:rPr lang="en-US" altLang="ja-JP" sz="2400" dirty="0" smtClean="0">
                <a:solidFill>
                  <a:schemeClr val="tx1"/>
                </a:solidFill>
              </a:rPr>
              <a:t>Conc.</a:t>
            </a:r>
          </a:p>
          <a:p>
            <a:pPr lvl="1">
              <a:spcBef>
                <a:spcPts val="600"/>
              </a:spcBef>
            </a:pPr>
            <a:r>
              <a:rPr lang="en-US" altLang="ja-JP" sz="2400" dirty="0" smtClean="0">
                <a:solidFill>
                  <a:schemeClr val="tx1"/>
                </a:solidFill>
              </a:rPr>
              <a:t>Development of better NH</a:t>
            </a:r>
            <a:r>
              <a:rPr lang="en-US" altLang="ja-JP" sz="2400" baseline="-25000" dirty="0" smtClean="0">
                <a:solidFill>
                  <a:schemeClr val="tx1"/>
                </a:solidFill>
              </a:rPr>
              <a:t>3</a:t>
            </a:r>
            <a:r>
              <a:rPr lang="en-US" altLang="ja-JP" sz="2400" dirty="0" smtClean="0">
                <a:solidFill>
                  <a:schemeClr val="tx1"/>
                </a:solidFill>
              </a:rPr>
              <a:t> emission inventory</a:t>
            </a:r>
          </a:p>
          <a:p>
            <a:pPr lvl="1">
              <a:spcBef>
                <a:spcPts val="600"/>
              </a:spcBef>
            </a:pPr>
            <a:r>
              <a:rPr lang="en-US" altLang="ja-JP" sz="2400" dirty="0" smtClean="0">
                <a:solidFill>
                  <a:schemeClr val="tx1"/>
                </a:solidFill>
              </a:rPr>
              <a:t>Drastic modification of AQM may be </a:t>
            </a:r>
            <a:r>
              <a:rPr lang="en-US" altLang="ja-JP" sz="2400" dirty="0" smtClean="0">
                <a:solidFill>
                  <a:schemeClr val="tx1"/>
                </a:solidFill>
              </a:rPr>
              <a:t>required</a:t>
            </a:r>
            <a:endParaRPr lang="en-US" altLang="ja-JP" sz="2400" dirty="0" smtClean="0">
              <a:solidFill>
                <a:schemeClr val="tx1"/>
              </a:solidFill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 bwMode="auto">
          <a:xfrm>
            <a:off x="251520" y="211500"/>
            <a:ext cx="42484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z="1400" dirty="0" smtClean="0">
                <a:latin typeface="+mn-lt"/>
              </a:rPr>
              <a:t>Sensitivity analysis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36104"/>
          </a:xfrm>
        </p:spPr>
        <p:txBody>
          <a:bodyPr/>
          <a:lstStyle/>
          <a:p>
            <a:r>
              <a:rPr lang="en-US" altLang="ja-JP" sz="3600" b="1" dirty="0" smtClean="0"/>
              <a:t>UMICS</a:t>
            </a:r>
            <a:r>
              <a:rPr lang="en-US" altLang="ja-JP" sz="3600" dirty="0" smtClean="0"/>
              <a:t>:</a:t>
            </a:r>
            <a:r>
              <a:rPr lang="ja-JP" altLang="en-US" sz="3200" dirty="0" smtClean="0"/>
              <a:t> </a:t>
            </a:r>
            <a:r>
              <a:rPr lang="en-US" altLang="ja-JP" sz="3600" b="1" dirty="0" smtClean="0"/>
              <a:t>U</a:t>
            </a:r>
            <a:r>
              <a:rPr lang="en-US" altLang="ja-JP" sz="2800" dirty="0" smtClean="0"/>
              <a:t>rban air quality </a:t>
            </a:r>
            <a:r>
              <a:rPr lang="en-US" altLang="ja-JP" sz="3600" b="1" dirty="0" smtClean="0"/>
              <a:t>M</a:t>
            </a:r>
            <a:r>
              <a:rPr lang="en-US" altLang="ja-JP" sz="2800" dirty="0" smtClean="0"/>
              <a:t>odel </a:t>
            </a:r>
            <a:r>
              <a:rPr lang="en-US" altLang="ja-JP" sz="3600" b="1" dirty="0" smtClean="0"/>
              <a:t>I</a:t>
            </a:r>
            <a:r>
              <a:rPr lang="en-US" altLang="ja-JP" sz="2800" dirty="0" smtClean="0"/>
              <a:t>nter‐</a:t>
            </a:r>
            <a:r>
              <a:rPr lang="en-US" altLang="ja-JP" sz="3600" b="1" dirty="0" smtClean="0"/>
              <a:t>C</a:t>
            </a:r>
            <a:r>
              <a:rPr lang="en-US" altLang="ja-JP" sz="2800" dirty="0" smtClean="0"/>
              <a:t>omparison </a:t>
            </a:r>
            <a:r>
              <a:rPr lang="en-US" altLang="ja-JP" sz="3600" b="1" dirty="0" smtClean="0"/>
              <a:t>S</a:t>
            </a:r>
            <a:r>
              <a:rPr lang="en-US" altLang="ja-JP" sz="2800" dirty="0" smtClean="0"/>
              <a:t>tudy</a:t>
            </a:r>
            <a:endParaRPr kumimoji="1" lang="ja-JP" altLang="en-US" sz="2800" dirty="0"/>
          </a:p>
        </p:txBody>
      </p:sp>
      <p:graphicFrame>
        <p:nvGraphicFramePr>
          <p:cNvPr id="4" name="コンテンツ プレースホルダ 5"/>
          <p:cNvGraphicFramePr>
            <a:graphicFrameLocks/>
          </p:cNvGraphicFramePr>
          <p:nvPr/>
        </p:nvGraphicFramePr>
        <p:xfrm>
          <a:off x="107504" y="1196752"/>
          <a:ext cx="8892481" cy="2960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584176"/>
                <a:gridCol w="1440160"/>
                <a:gridCol w="1296144"/>
                <a:gridCol w="864096"/>
                <a:gridCol w="864096"/>
                <a:gridCol w="864096"/>
                <a:gridCol w="827585"/>
              </a:tblGrid>
              <a:tr h="352692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Phase</a:t>
                      </a:r>
                      <a:endParaRPr kumimoji="1" lang="ja-JP" altLang="en-US" dirty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Target period</a:t>
                      </a:r>
                      <a:endParaRPr kumimoji="1" lang="ja-JP" altLang="en-US" dirty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Target process</a:t>
                      </a:r>
                      <a:endParaRPr kumimoji="1" lang="ja-JP" altLang="en-US" dirty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Target</a:t>
                      </a:r>
                      <a:r>
                        <a:rPr kumimoji="1" lang="en-US" altLang="ja-JP" baseline="0" dirty="0" smtClean="0"/>
                        <a:t> component</a:t>
                      </a:r>
                      <a:endParaRPr kumimoji="1" lang="ja-JP" altLang="en-US" dirty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Influencing factor</a:t>
                      </a:r>
                      <a:endParaRPr kumimoji="1" lang="ja-JP" altLang="en-US" dirty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23301">
                <a:tc vMerge="1">
                  <a:txBody>
                    <a:bodyPr/>
                    <a:lstStyle/>
                    <a:p>
                      <a:pPr algn="just"/>
                      <a:endParaRPr kumimoji="1" lang="ja-JP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Module</a:t>
                      </a:r>
                      <a:endParaRPr kumimoji="1" lang="ja-JP" altLang="en-US" sz="1600" dirty="0">
                        <a:solidFill>
                          <a:schemeClr val="bg1"/>
                        </a:solidFill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Met.</a:t>
                      </a:r>
                      <a:endParaRPr kumimoji="1" lang="ja-JP" altLang="en-US" sz="1600" dirty="0">
                        <a:solidFill>
                          <a:schemeClr val="bg1"/>
                        </a:solidFill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err="1" smtClean="0"/>
                        <a:t>Emiss</a:t>
                      </a:r>
                      <a:r>
                        <a:rPr kumimoji="1" lang="en-US" altLang="ja-JP" sz="1600" dirty="0" smtClean="0"/>
                        <a:t>.</a:t>
                      </a:r>
                      <a:endParaRPr kumimoji="1" lang="ja-JP" altLang="en-US" sz="1600" dirty="0">
                        <a:solidFill>
                          <a:schemeClr val="bg1"/>
                        </a:solidFill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React.</a:t>
                      </a:r>
                      <a:endParaRPr kumimoji="1" lang="ja-JP" altLang="en-US" sz="1600" dirty="0">
                        <a:solidFill>
                          <a:schemeClr val="bg1"/>
                        </a:solidFill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21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UMICS1</a:t>
                      </a:r>
                    </a:p>
                    <a:p>
                      <a:pPr algn="ctr"/>
                      <a:r>
                        <a:rPr kumimoji="1" lang="en-US" altLang="ja-JP" dirty="0" smtClean="0">
                          <a:latin typeface="+mn-lt"/>
                          <a:ea typeface="Meiryo" pitchFamily="50" charset="-128"/>
                          <a:cs typeface="Meiryo" pitchFamily="50" charset="-128"/>
                        </a:rPr>
                        <a:t>(FY2010)</a:t>
                      </a:r>
                      <a:endParaRPr kumimoji="1" lang="ja-JP" altLang="en-US" dirty="0">
                        <a:latin typeface="+mn-lt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Summer 2007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(FAMIKA)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Transport</a:t>
                      </a:r>
                      <a:endParaRPr kumimoji="1" lang="ja-JP" altLang="en-US" dirty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EC</a:t>
                      </a:r>
                      <a:endParaRPr kumimoji="1" lang="ja-JP" altLang="en-US" dirty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○</a:t>
                      </a:r>
                      <a:endParaRPr kumimoji="1" lang="ja-JP" altLang="en-US" sz="2400" b="0" dirty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○</a:t>
                      </a:r>
                      <a:endParaRPr kumimoji="1" lang="ja-JP" altLang="en-US" sz="2400" b="0" dirty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○</a:t>
                      </a:r>
                      <a:endParaRPr kumimoji="1" lang="ja-JP" altLang="en-US" sz="2400" b="0" dirty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×</a:t>
                      </a:r>
                      <a:endParaRPr kumimoji="1" lang="ja-JP" altLang="en-US" sz="2400" b="0" dirty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7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UMICS2</a:t>
                      </a:r>
                    </a:p>
                    <a:p>
                      <a:pPr algn="ctr"/>
                      <a:r>
                        <a:rPr kumimoji="1" lang="en-US" altLang="ja-JP" sz="1800" dirty="0" smtClean="0">
                          <a:latin typeface="+mn-lt"/>
                          <a:ea typeface="Meiryo" pitchFamily="50" charset="-128"/>
                          <a:cs typeface="Meiryo" pitchFamily="50" charset="-128"/>
                        </a:rPr>
                        <a:t>(FY2011)</a:t>
                      </a:r>
                      <a:endParaRPr kumimoji="1" lang="ja-JP" altLang="en-US" sz="1800" dirty="0">
                        <a:latin typeface="+mn-lt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Winter 2010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Summer 2011</a:t>
                      </a:r>
                      <a:endParaRPr kumimoji="1" lang="ja-JP" altLang="en-US" dirty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SIA production</a:t>
                      </a:r>
                      <a:endParaRPr kumimoji="1" lang="ja-JP" altLang="en-US" dirty="0" smtClean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6700" indent="0" algn="l"/>
                      <a:r>
                        <a:rPr kumimoji="1" lang="en-US" altLang="ja-JP" dirty="0" smtClean="0"/>
                        <a:t>SO</a:t>
                      </a:r>
                      <a:r>
                        <a:rPr kumimoji="1" lang="en-US" altLang="ja-JP" baseline="-25000" dirty="0" smtClean="0"/>
                        <a:t>4</a:t>
                      </a:r>
                      <a:r>
                        <a:rPr kumimoji="1" lang="en-US" altLang="ja-JP" baseline="30000" dirty="0" smtClean="0"/>
                        <a:t>2-</a:t>
                      </a:r>
                      <a:r>
                        <a:rPr kumimoji="1" lang="en-US" altLang="ja-JP" dirty="0" smtClean="0"/>
                        <a:t>NO</a:t>
                      </a:r>
                      <a:r>
                        <a:rPr kumimoji="1" lang="en-US" altLang="ja-JP" baseline="-25000" dirty="0" smtClean="0"/>
                        <a:t>3</a:t>
                      </a:r>
                      <a:r>
                        <a:rPr kumimoji="1" lang="en-US" altLang="ja-JP" baseline="30000" dirty="0" smtClean="0"/>
                        <a:t>-</a:t>
                      </a:r>
                      <a:r>
                        <a:rPr kumimoji="1" lang="en-US" altLang="ja-JP" dirty="0" smtClean="0"/>
                        <a:t>NH</a:t>
                      </a:r>
                      <a:r>
                        <a:rPr kumimoji="1" lang="en-US" altLang="ja-JP" baseline="-25000" dirty="0" smtClean="0"/>
                        <a:t>4</a:t>
                      </a:r>
                      <a:r>
                        <a:rPr kumimoji="1" lang="en-US" altLang="ja-JP" baseline="30000" dirty="0" smtClean="0"/>
                        <a:t>+</a:t>
                      </a:r>
                      <a:endParaRPr kumimoji="1" lang="ja-JP" altLang="en-US" baseline="30000" dirty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△</a:t>
                      </a:r>
                      <a:endParaRPr kumimoji="1" lang="ja-JP" altLang="en-US" sz="2400" b="0" dirty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△</a:t>
                      </a:r>
                      <a:endParaRPr kumimoji="1" lang="ja-JP" altLang="en-US" sz="2400" b="0" dirty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○</a:t>
                      </a:r>
                      <a:endParaRPr kumimoji="1" lang="ja-JP" altLang="en-US" sz="2400" b="0" dirty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◎</a:t>
                      </a:r>
                      <a:endParaRPr kumimoji="1" lang="ja-JP" altLang="en-US" sz="2400" b="0" dirty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538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UMICS3</a:t>
                      </a:r>
                    </a:p>
                    <a:p>
                      <a:pPr algn="ctr"/>
                      <a:r>
                        <a:rPr kumimoji="1" lang="en-US" altLang="ja-JP" sz="1800" dirty="0" smtClean="0">
                          <a:latin typeface="+mn-lt"/>
                          <a:ea typeface="Meiryo" pitchFamily="50" charset="-128"/>
                          <a:cs typeface="Meiryo" pitchFamily="50" charset="-128"/>
                        </a:rPr>
                        <a:t>(FY2012)</a:t>
                      </a:r>
                      <a:endParaRPr kumimoji="1" lang="ja-JP" altLang="en-US" sz="1800" dirty="0">
                        <a:latin typeface="+mn-lt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Winter 2010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Summer 2011</a:t>
                      </a:r>
                      <a:endParaRPr kumimoji="1" lang="ja-JP" altLang="en-US" dirty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SOA production</a:t>
                      </a:r>
                      <a:r>
                        <a:rPr kumimoji="1" lang="ja-JP" altLang="en-US" dirty="0" smtClean="0"/>
                        <a:t>　　</a:t>
                      </a:r>
                      <a:endParaRPr kumimoji="1" lang="ja-JP" altLang="en-US" dirty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OC</a:t>
                      </a:r>
                      <a:endParaRPr kumimoji="1" lang="ja-JP" altLang="en-US" dirty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△</a:t>
                      </a:r>
                      <a:endParaRPr kumimoji="1" lang="ja-JP" altLang="en-US" sz="2400" b="0" dirty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△</a:t>
                      </a:r>
                      <a:endParaRPr kumimoji="1" lang="ja-JP" altLang="en-US" sz="2400" b="0" dirty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◎</a:t>
                      </a:r>
                      <a:endParaRPr kumimoji="1" lang="ja-JP" altLang="en-US" sz="2400" b="0" dirty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◎</a:t>
                      </a:r>
                      <a:endParaRPr kumimoji="1" lang="ja-JP" altLang="en-US" sz="2400" b="0" dirty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6D9C1B-2A48-4498-9DA5-931212756204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  <p:graphicFrame>
        <p:nvGraphicFramePr>
          <p:cNvPr id="7" name="コンテンツ プレースホルダ 5"/>
          <p:cNvGraphicFramePr>
            <a:graphicFrameLocks/>
          </p:cNvGraphicFramePr>
          <p:nvPr/>
        </p:nvGraphicFramePr>
        <p:xfrm>
          <a:off x="107504" y="1944754"/>
          <a:ext cx="8892481" cy="2204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584176"/>
                <a:gridCol w="1440160"/>
                <a:gridCol w="1296144"/>
                <a:gridCol w="864096"/>
                <a:gridCol w="864096"/>
                <a:gridCol w="864096"/>
                <a:gridCol w="827585"/>
              </a:tblGrid>
              <a:tr h="617211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+mn-lt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dirty="0" smtClean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dirty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dirty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dirty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dirty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1731"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+mn-lt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6700" indent="0" algn="l"/>
                      <a:endParaRPr kumimoji="1" lang="ja-JP" altLang="en-US" baseline="30000" dirty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dirty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dirty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dirty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dirty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5384"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+mn-lt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dirty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dirty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dirty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dirty="0">
                        <a:latin typeface="Meiryo" pitchFamily="50" charset="-128"/>
                        <a:ea typeface="Meiryo" pitchFamily="50" charset="-128"/>
                        <a:cs typeface="Meiryo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4221088"/>
            <a:ext cx="8280920" cy="172819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ja-JP" sz="2400" dirty="0" smtClean="0">
                <a:solidFill>
                  <a:schemeClr val="tx1"/>
                </a:solidFill>
              </a:rPr>
              <a:t>Focuses </a:t>
            </a:r>
            <a:r>
              <a:rPr lang="en-US" altLang="ja-JP" sz="2400" dirty="0" smtClean="0">
                <a:solidFill>
                  <a:schemeClr val="tx1"/>
                </a:solidFill>
              </a:rPr>
              <a:t>on PM</a:t>
            </a:r>
            <a:r>
              <a:rPr lang="en-US" altLang="ja-JP" sz="2400" baseline="-25000" dirty="0" smtClean="0">
                <a:solidFill>
                  <a:schemeClr val="tx1"/>
                </a:solidFill>
              </a:rPr>
              <a:t>2.5</a:t>
            </a:r>
            <a:r>
              <a:rPr lang="en-US" altLang="ja-JP" sz="2400" dirty="0" smtClean="0">
                <a:solidFill>
                  <a:schemeClr val="tx1"/>
                </a:solidFill>
              </a:rPr>
              <a:t> components in the Kanto region of Japan</a:t>
            </a:r>
          </a:p>
          <a:p>
            <a:pPr>
              <a:spcBef>
                <a:spcPts val="600"/>
              </a:spcBef>
            </a:pPr>
            <a:r>
              <a:rPr lang="en-US" altLang="ja-JP" sz="2400" dirty="0" smtClean="0">
                <a:solidFill>
                  <a:schemeClr val="tx1"/>
                </a:solidFill>
              </a:rPr>
              <a:t>Uses </a:t>
            </a:r>
            <a:r>
              <a:rPr lang="en-US" altLang="ja-JP" sz="2400" dirty="0" smtClean="0">
                <a:solidFill>
                  <a:schemeClr val="tx1"/>
                </a:solidFill>
              </a:rPr>
              <a:t>common meteorological, emission and boundary data</a:t>
            </a:r>
          </a:p>
          <a:p>
            <a:pPr>
              <a:spcBef>
                <a:spcPts val="600"/>
              </a:spcBef>
            </a:pPr>
            <a:r>
              <a:rPr lang="en-US" altLang="ja-JP" sz="2400" dirty="0" smtClean="0">
                <a:solidFill>
                  <a:schemeClr val="tx1"/>
                </a:solidFill>
              </a:rPr>
              <a:t>Participants conduct sensitivity runs in their fields of expertise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8" name="コンテンツ プレースホルダ 5"/>
          <p:cNvGraphicFramePr>
            <a:graphicFrameLocks/>
          </p:cNvGraphicFramePr>
          <p:nvPr/>
        </p:nvGraphicFramePr>
        <p:xfrm>
          <a:off x="1043608" y="5661248"/>
          <a:ext cx="712879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8792"/>
              </a:tblGrid>
              <a:tr h="531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lang="en-US" altLang="ja-JP" sz="2400" dirty="0" smtClean="0">
                          <a:ea typeface="Meiryo" pitchFamily="50" charset="-128"/>
                        </a:rPr>
                        <a:t>	– </a:t>
                      </a:r>
                      <a:r>
                        <a:rPr kumimoji="1" lang="en-US" altLang="ja-JP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Observation vs. Baseline Simulation of UMICS2</a:t>
                      </a:r>
                      <a:endParaRPr lang="en-US" altLang="ja-JP" sz="2400" b="1" dirty="0" smtClean="0"/>
                    </a:p>
                    <a:p>
                      <a:pPr algn="l">
                        <a:tabLst>
                          <a:tab pos="266700" algn="l"/>
                        </a:tabLst>
                      </a:pPr>
                      <a:r>
                        <a:rPr lang="en-US" altLang="ja-JP" sz="2400" dirty="0" smtClean="0">
                          <a:ea typeface="Meiryo" pitchFamily="50" charset="-128"/>
                        </a:rPr>
                        <a:t>	– </a:t>
                      </a:r>
                      <a:r>
                        <a:rPr lang="en-US" altLang="ja-JP" sz="2400" b="1" dirty="0" smtClean="0"/>
                        <a:t>Sensitivity analyses to improve SIA simulation</a:t>
                      </a:r>
                      <a:endParaRPr lang="en-US" altLang="ja-JP" sz="2400" b="1" dirty="0" smtClean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E:\Model\PM25\img\MapD1_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96952"/>
            <a:ext cx="4279400" cy="3209551"/>
          </a:xfrm>
          <a:prstGeom prst="rect">
            <a:avLst/>
          </a:prstGeom>
          <a:noFill/>
        </p:spPr>
      </p:pic>
      <p:pic>
        <p:nvPicPr>
          <p:cNvPr id="30" name="Picture 3" descr="E:\Model\PM25\img\MapD3_HT+Obs5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4" y="2924944"/>
            <a:ext cx="3353568" cy="3353568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Simulation domain</a:t>
            </a:r>
            <a:endParaRPr kumimoji="1" lang="ja-JP" altLang="en-US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747" y="3148478"/>
            <a:ext cx="539750" cy="2143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7" name="正方形/長方形 17"/>
          <p:cNvSpPr>
            <a:spLocks noChangeArrowheads="1"/>
          </p:cNvSpPr>
          <p:nvPr/>
        </p:nvSpPr>
        <p:spPr bwMode="auto">
          <a:xfrm>
            <a:off x="7812731" y="2902416"/>
            <a:ext cx="11876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400" dirty="0">
                <a:latin typeface="+mn-lt"/>
                <a:cs typeface="Arial" pitchFamily="34" charset="0"/>
              </a:rPr>
              <a:t>Elevation (m)</a:t>
            </a:r>
          </a:p>
        </p:txBody>
      </p:sp>
      <p:sp>
        <p:nvSpPr>
          <p:cNvPr id="9" name="正方形/長方形 17"/>
          <p:cNvSpPr>
            <a:spLocks noChangeArrowheads="1"/>
          </p:cNvSpPr>
          <p:nvPr/>
        </p:nvSpPr>
        <p:spPr bwMode="auto">
          <a:xfrm>
            <a:off x="5891004" y="6145559"/>
            <a:ext cx="30963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400" dirty="0" smtClean="0">
                <a:latin typeface="+mn-lt"/>
                <a:cs typeface="Arial" pitchFamily="34" charset="0"/>
              </a:rPr>
              <a:t>Observation sites for PM</a:t>
            </a:r>
            <a:r>
              <a:rPr lang="en-US" altLang="ja-JP" sz="1400" baseline="-25000" dirty="0" smtClean="0">
                <a:latin typeface="+mn-lt"/>
                <a:cs typeface="Arial" pitchFamily="34" charset="0"/>
              </a:rPr>
              <a:t>2.5</a:t>
            </a:r>
            <a:r>
              <a:rPr lang="ja-JP" altLang="en-US" sz="1400" dirty="0" smtClean="0">
                <a:latin typeface="+mn-lt"/>
                <a:cs typeface="Arial" pitchFamily="34" charset="0"/>
              </a:rPr>
              <a:t> </a:t>
            </a:r>
            <a:r>
              <a:rPr lang="en-US" altLang="ja-JP" sz="1400" dirty="0" smtClean="0">
                <a:latin typeface="+mn-lt"/>
                <a:cs typeface="Arial" pitchFamily="34" charset="0"/>
              </a:rPr>
              <a:t>components</a:t>
            </a:r>
            <a:endParaRPr lang="en-US" altLang="ja-JP" sz="1400" dirty="0">
              <a:latin typeface="+mn-lt"/>
              <a:cs typeface="Arial" pitchFamily="34" charset="0"/>
            </a:endParaRPr>
          </a:p>
        </p:txBody>
      </p:sp>
      <p:sp>
        <p:nvSpPr>
          <p:cNvPr id="10" name="円/楕円 18"/>
          <p:cNvSpPr>
            <a:spLocks noChangeArrowheads="1"/>
          </p:cNvSpPr>
          <p:nvPr/>
        </p:nvSpPr>
        <p:spPr bwMode="auto">
          <a:xfrm>
            <a:off x="5796136" y="6245127"/>
            <a:ext cx="127000" cy="125412"/>
          </a:xfrm>
          <a:prstGeom prst="ellipse">
            <a:avLst/>
          </a:prstGeom>
          <a:noFill/>
          <a:ln w="1524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>
              <a:latin typeface="+mn-lt"/>
              <a:cs typeface="Arial" pitchFamily="34" charset="0"/>
            </a:endParaRPr>
          </a:p>
        </p:txBody>
      </p:sp>
      <p:sp>
        <p:nvSpPr>
          <p:cNvPr id="14" name="コンテンツ プレースホルダ 2"/>
          <p:cNvSpPr txBox="1">
            <a:spLocks/>
          </p:cNvSpPr>
          <p:nvPr/>
        </p:nvSpPr>
        <p:spPr bwMode="auto">
          <a:xfrm>
            <a:off x="3988316" y="5604480"/>
            <a:ext cx="5762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600"/>
              </a:spcBef>
              <a:defRPr/>
            </a:pPr>
            <a:r>
              <a:rPr lang="en-US" altLang="ja-JP" kern="0" dirty="0">
                <a:latin typeface="+mn-lt"/>
                <a:cs typeface="Arial" pitchFamily="34" charset="0"/>
              </a:rPr>
              <a:t>D1</a:t>
            </a:r>
          </a:p>
        </p:txBody>
      </p:sp>
      <p:sp>
        <p:nvSpPr>
          <p:cNvPr id="15" name="コンテンツ プレースホルダ 2"/>
          <p:cNvSpPr txBox="1">
            <a:spLocks/>
          </p:cNvSpPr>
          <p:nvPr/>
        </p:nvSpPr>
        <p:spPr bwMode="auto">
          <a:xfrm>
            <a:off x="7306899" y="5579893"/>
            <a:ext cx="5762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600"/>
              </a:spcBef>
              <a:defRPr/>
            </a:pPr>
            <a:r>
              <a:rPr lang="en-US" altLang="ja-JP" kern="0" dirty="0">
                <a:latin typeface="+mn-lt"/>
                <a:cs typeface="Arial" pitchFamily="34" charset="0"/>
              </a:rPr>
              <a:t>D3</a:t>
            </a:r>
          </a:p>
        </p:txBody>
      </p:sp>
      <p:sp>
        <p:nvSpPr>
          <p:cNvPr id="16" name="コンテンツ プレースホルダ 2"/>
          <p:cNvSpPr txBox="1">
            <a:spLocks/>
          </p:cNvSpPr>
          <p:nvPr/>
        </p:nvSpPr>
        <p:spPr bwMode="auto">
          <a:xfrm>
            <a:off x="3133229" y="4725144"/>
            <a:ext cx="5746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600"/>
              </a:spcBef>
              <a:defRPr/>
            </a:pPr>
            <a:r>
              <a:rPr lang="en-US" altLang="ja-JP" kern="0" dirty="0">
                <a:latin typeface="+mn-lt"/>
                <a:cs typeface="Arial" pitchFamily="34" charset="0"/>
              </a:rPr>
              <a:t>D2</a:t>
            </a:r>
          </a:p>
        </p:txBody>
      </p:sp>
      <p:sp>
        <p:nvSpPr>
          <p:cNvPr id="18" name="コンテンツ プレースホルダ 2"/>
          <p:cNvSpPr txBox="1">
            <a:spLocks/>
          </p:cNvSpPr>
          <p:nvPr/>
        </p:nvSpPr>
        <p:spPr bwMode="auto">
          <a:xfrm>
            <a:off x="6443351" y="4164320"/>
            <a:ext cx="690455" cy="21602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spcBef>
                <a:spcPts val="600"/>
              </a:spcBef>
              <a:defRPr/>
            </a:pPr>
            <a:r>
              <a:rPr lang="en-US" altLang="ja-JP" sz="1400" dirty="0" smtClean="0">
                <a:latin typeface="+mn-lt"/>
                <a:cs typeface="Arial" pitchFamily="34" charset="0"/>
              </a:rPr>
              <a:t>Tsukuba</a:t>
            </a:r>
            <a:endParaRPr lang="ja-JP" altLang="en-US" sz="1400" dirty="0">
              <a:latin typeface="+mn-lt"/>
              <a:cs typeface="Arial" pitchFamily="34" charset="0"/>
            </a:endParaRPr>
          </a:p>
        </p:txBody>
      </p:sp>
      <p:sp>
        <p:nvSpPr>
          <p:cNvPr id="19" name="コンテンツ プレースホルダ 2"/>
          <p:cNvSpPr txBox="1">
            <a:spLocks/>
          </p:cNvSpPr>
          <p:nvPr/>
        </p:nvSpPr>
        <p:spPr bwMode="auto">
          <a:xfrm>
            <a:off x="5246359" y="4531980"/>
            <a:ext cx="633462" cy="21602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spcBef>
                <a:spcPts val="600"/>
              </a:spcBef>
              <a:defRPr/>
            </a:pPr>
            <a:r>
              <a:rPr lang="en-US" altLang="ja-JP" sz="1400" dirty="0" err="1" smtClean="0">
                <a:latin typeface="+mn-lt"/>
                <a:cs typeface="Arial" pitchFamily="34" charset="0"/>
              </a:rPr>
              <a:t>Komae</a:t>
            </a:r>
            <a:endParaRPr lang="ja-JP" altLang="en-US" sz="1400" dirty="0">
              <a:latin typeface="+mn-lt"/>
              <a:cs typeface="Arial" pitchFamily="34" charset="0"/>
            </a:endParaRPr>
          </a:p>
        </p:txBody>
      </p:sp>
      <p:sp>
        <p:nvSpPr>
          <p:cNvPr id="20" name="コンテンツ プレースホルダ 2"/>
          <p:cNvSpPr txBox="1">
            <a:spLocks/>
          </p:cNvSpPr>
          <p:nvPr/>
        </p:nvSpPr>
        <p:spPr bwMode="auto">
          <a:xfrm>
            <a:off x="5174351" y="4178379"/>
            <a:ext cx="707202" cy="21602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spcBef>
                <a:spcPts val="600"/>
              </a:spcBef>
              <a:defRPr/>
            </a:pPr>
            <a:r>
              <a:rPr lang="en-US" altLang="ja-JP" sz="1400" dirty="0" smtClean="0">
                <a:latin typeface="+mn-lt"/>
                <a:cs typeface="Arial" pitchFamily="34" charset="0"/>
              </a:rPr>
              <a:t>Saitama</a:t>
            </a:r>
            <a:endParaRPr lang="ja-JP" altLang="en-US" sz="1400" dirty="0">
              <a:latin typeface="+mn-lt"/>
              <a:cs typeface="Arial" pitchFamily="34" charset="0"/>
            </a:endParaRPr>
          </a:p>
        </p:txBody>
      </p:sp>
      <p:sp>
        <p:nvSpPr>
          <p:cNvPr id="21" name="コンテンツ プレースホルダ 2"/>
          <p:cNvSpPr txBox="1">
            <a:spLocks/>
          </p:cNvSpPr>
          <p:nvPr/>
        </p:nvSpPr>
        <p:spPr bwMode="auto">
          <a:xfrm>
            <a:off x="5246359" y="3844095"/>
            <a:ext cx="590121" cy="21602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spcBef>
                <a:spcPts val="600"/>
              </a:spcBef>
              <a:defRPr/>
            </a:pPr>
            <a:r>
              <a:rPr lang="en-US" altLang="ja-JP" sz="1400" dirty="0" err="1" smtClean="0">
                <a:latin typeface="+mn-lt"/>
                <a:cs typeface="Arial" pitchFamily="34" charset="0"/>
              </a:rPr>
              <a:t>Kisai</a:t>
            </a:r>
            <a:endParaRPr lang="ja-JP" altLang="en-US" sz="1400" dirty="0">
              <a:latin typeface="+mn-lt"/>
              <a:cs typeface="Arial" pitchFamily="34" charset="0"/>
            </a:endParaRPr>
          </a:p>
        </p:txBody>
      </p:sp>
      <p:sp>
        <p:nvSpPr>
          <p:cNvPr id="23" name="コンテンツ プレースホルダ 2"/>
          <p:cNvSpPr txBox="1">
            <a:spLocks/>
          </p:cNvSpPr>
          <p:nvPr/>
        </p:nvSpPr>
        <p:spPr bwMode="auto">
          <a:xfrm>
            <a:off x="5004047" y="3235836"/>
            <a:ext cx="864096" cy="21602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spcBef>
                <a:spcPts val="600"/>
              </a:spcBef>
              <a:defRPr/>
            </a:pPr>
            <a:r>
              <a:rPr lang="en-US" altLang="ja-JP" sz="1400" dirty="0" smtClean="0">
                <a:latin typeface="+mn-lt"/>
                <a:cs typeface="Arial" pitchFamily="34" charset="0"/>
              </a:rPr>
              <a:t>Maebashi</a:t>
            </a:r>
            <a:endParaRPr lang="ja-JP" altLang="en-US" sz="1400" dirty="0">
              <a:latin typeface="+mn-lt"/>
              <a:cs typeface="Arial" pitchFamily="34" charset="0"/>
            </a:endParaRPr>
          </a:p>
        </p:txBody>
      </p:sp>
      <p:sp>
        <p:nvSpPr>
          <p:cNvPr id="28" name="コンテンツ プレースホルダ 2"/>
          <p:cNvSpPr>
            <a:spLocks noGrp="1"/>
          </p:cNvSpPr>
          <p:nvPr>
            <p:ph idx="1"/>
          </p:nvPr>
        </p:nvSpPr>
        <p:spPr>
          <a:xfrm>
            <a:off x="683568" y="1196752"/>
            <a:ext cx="7041976" cy="1800200"/>
          </a:xfrm>
        </p:spPr>
        <p:txBody>
          <a:bodyPr/>
          <a:lstStyle/>
          <a:p>
            <a:pPr>
              <a:tabLst>
                <a:tab pos="1884363" algn="l"/>
              </a:tabLst>
            </a:pPr>
            <a:r>
              <a:rPr kumimoji="1" lang="en-US" altLang="ja-JP" sz="2400" dirty="0" smtClean="0">
                <a:solidFill>
                  <a:schemeClr val="tx1"/>
                </a:solidFill>
              </a:rPr>
              <a:t>Horizontal	</a:t>
            </a:r>
            <a:r>
              <a:rPr lang="en-US" altLang="ja-JP" sz="2400" dirty="0" smtClean="0">
                <a:solidFill>
                  <a:schemeClr val="tx1"/>
                </a:solidFill>
                <a:cs typeface="Arial" pitchFamily="34" charset="0"/>
              </a:rPr>
              <a:t>D1: East Asia (64-km</a:t>
            </a:r>
            <a:r>
              <a:rPr lang="ja-JP" altLang="en-US" sz="2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  <a:cs typeface="Arial" pitchFamily="34" charset="0"/>
              </a:rPr>
              <a:t>grids, 96x80)</a:t>
            </a:r>
          </a:p>
          <a:p>
            <a:pPr>
              <a:spcBef>
                <a:spcPts val="0"/>
              </a:spcBef>
              <a:buNone/>
              <a:tabLst>
                <a:tab pos="1884363" algn="l"/>
              </a:tabLst>
            </a:pPr>
            <a:r>
              <a:rPr lang="en-US" altLang="ja-JP" sz="2400" dirty="0" smtClean="0">
                <a:solidFill>
                  <a:schemeClr val="tx1"/>
                </a:solidFill>
                <a:cs typeface="Arial" pitchFamily="34" charset="0"/>
              </a:rPr>
              <a:t>		D2: East Japan (16-km grids, 56x56)</a:t>
            </a:r>
          </a:p>
          <a:p>
            <a:pPr>
              <a:spcBef>
                <a:spcPts val="0"/>
              </a:spcBef>
              <a:buNone/>
              <a:tabLst>
                <a:tab pos="1884363" algn="l"/>
              </a:tabLst>
            </a:pPr>
            <a:r>
              <a:rPr lang="en-US" altLang="ja-JP" sz="2400" dirty="0" smtClean="0">
                <a:solidFill>
                  <a:schemeClr val="tx1"/>
                </a:solidFill>
                <a:cs typeface="Arial" pitchFamily="34" charset="0"/>
              </a:rPr>
              <a:t>		D3: Kanto region (4-km grids,	 56x56)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>
              <a:tabLst>
                <a:tab pos="1884363" algn="l"/>
              </a:tabLst>
            </a:pPr>
            <a:r>
              <a:rPr lang="en-US" altLang="ja-JP" sz="2400" dirty="0" smtClean="0">
                <a:solidFill>
                  <a:schemeClr val="tx1"/>
                </a:solidFill>
              </a:rPr>
              <a:t>Vertical	</a:t>
            </a:r>
            <a:r>
              <a:rPr lang="en-US" altLang="ja-JP" sz="2400" dirty="0" smtClean="0">
                <a:solidFill>
                  <a:schemeClr val="tx1"/>
                </a:solidFill>
                <a:cs typeface="Arial" pitchFamily="34" charset="0"/>
              </a:rPr>
              <a:t>30 layers (surface – 100 </a:t>
            </a:r>
            <a:r>
              <a:rPr lang="en-US" altLang="ja-JP" sz="2400" dirty="0" err="1" smtClean="0">
                <a:solidFill>
                  <a:schemeClr val="tx1"/>
                </a:solidFill>
                <a:cs typeface="Arial" pitchFamily="34" charset="0"/>
              </a:rPr>
              <a:t>hPa</a:t>
            </a:r>
            <a:r>
              <a:rPr lang="en-US" altLang="ja-JP" sz="2400" dirty="0" smtClean="0">
                <a:solidFill>
                  <a:schemeClr val="tx1"/>
                </a:solidFill>
                <a:cs typeface="Arial" pitchFamily="34" charset="0"/>
              </a:rPr>
              <a:t>)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6D9C1B-2A48-4498-9DA5-931212756204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  <p:sp>
        <p:nvSpPr>
          <p:cNvPr id="31" name="タイトル 1"/>
          <p:cNvSpPr txBox="1">
            <a:spLocks/>
          </p:cNvSpPr>
          <p:nvPr/>
        </p:nvSpPr>
        <p:spPr bwMode="auto">
          <a:xfrm>
            <a:off x="251520" y="211500"/>
            <a:ext cx="42484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z="1400" dirty="0" smtClean="0">
                <a:latin typeface="+mj-lt"/>
              </a:rPr>
              <a:t>Common dataset for UMICS2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shimadera\Share\Rslt\MCIP_d01\met_img5.jpg"/>
          <p:cNvPicPr>
            <a:picLocks noChangeAspect="1" noChangeArrowheads="1"/>
          </p:cNvPicPr>
          <p:nvPr/>
        </p:nvPicPr>
        <p:blipFill>
          <a:blip r:embed="rId2" cstate="print">
            <a:lum bright="-5000" contrast="10000"/>
          </a:blip>
          <a:srcRect l="20347" t="12391" r="28837" b="30983"/>
          <a:stretch>
            <a:fillRect/>
          </a:stretch>
        </p:blipFill>
        <p:spPr bwMode="auto">
          <a:xfrm>
            <a:off x="6756093" y="4509120"/>
            <a:ext cx="2448272" cy="186137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Meteorological field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3568" y="1196752"/>
            <a:ext cx="8229600" cy="1440160"/>
          </a:xfrm>
        </p:spPr>
        <p:txBody>
          <a:bodyPr/>
          <a:lstStyle/>
          <a:p>
            <a:pPr>
              <a:tabLst>
                <a:tab pos="2870200" algn="l"/>
              </a:tabLst>
            </a:pPr>
            <a:r>
              <a:rPr lang="en-US" altLang="ja-JP" sz="2400" dirty="0" smtClean="0">
                <a:solidFill>
                  <a:schemeClr val="tx1"/>
                </a:solidFill>
              </a:rPr>
              <a:t>Meteorological model: </a:t>
            </a:r>
            <a:r>
              <a:rPr lang="en-US" altLang="ja-JP" sz="2400" b="1" dirty="0" smtClean="0"/>
              <a:t>WRF-ARW v3.2.1</a:t>
            </a:r>
            <a:endParaRPr kumimoji="1" lang="en-US" altLang="ja-JP" sz="2400" dirty="0" smtClean="0"/>
          </a:p>
          <a:p>
            <a:pPr>
              <a:tabLst>
                <a:tab pos="2870200" algn="l"/>
              </a:tabLst>
            </a:pPr>
            <a:r>
              <a:rPr kumimoji="1" lang="en-US" altLang="ja-JP" sz="2400" dirty="0" smtClean="0">
                <a:solidFill>
                  <a:schemeClr val="tx1"/>
                </a:solidFill>
              </a:rPr>
              <a:t>Simulation period	Winter 2010: Nov. 15 – Dec. 5, 2010</a:t>
            </a:r>
          </a:p>
          <a:p>
            <a:pPr>
              <a:spcBef>
                <a:spcPts val="0"/>
              </a:spcBef>
              <a:buNone/>
              <a:tabLst>
                <a:tab pos="2870200" algn="l"/>
              </a:tabLst>
            </a:pPr>
            <a:r>
              <a:rPr lang="en-US" altLang="ja-JP" sz="2400" dirty="0" smtClean="0">
                <a:solidFill>
                  <a:schemeClr val="tx1"/>
                </a:solidFill>
              </a:rPr>
              <a:t>		Summer 2011: Jul. 11 – Jul. 31, 2011</a:t>
            </a:r>
            <a:endParaRPr kumimoji="1" lang="en-US" altLang="ja-JP" sz="2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コンテンツ プレースホルダ 5"/>
          <p:cNvGraphicFramePr>
            <a:graphicFrameLocks/>
          </p:cNvGraphicFramePr>
          <p:nvPr/>
        </p:nvGraphicFramePr>
        <p:xfrm>
          <a:off x="827584" y="2493342"/>
          <a:ext cx="5976664" cy="3959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666"/>
                <a:gridCol w="4074998"/>
              </a:tblGrid>
              <a:tr h="4242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/>
                        <a:t>　</a:t>
                      </a:r>
                      <a:endParaRPr lang="ja-JP" altLang="en-US" sz="1800" b="0" i="0" u="none" strike="noStrike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 smtClean="0"/>
                        <a:t> </a:t>
                      </a:r>
                      <a:r>
                        <a:rPr lang="en-US" altLang="ja-JP" sz="1800" u="none" strike="noStrike" dirty="0" smtClean="0"/>
                        <a:t>Configurations</a:t>
                      </a:r>
                      <a:endParaRPr lang="ja-JP" altLang="en-US" sz="1800" b="1" i="0" u="none" strike="noStrike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35357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 smtClean="0"/>
                        <a:t> </a:t>
                      </a:r>
                      <a:r>
                        <a:rPr lang="en-US" altLang="ja-JP" sz="1800" u="none" strike="noStrike" dirty="0" smtClean="0"/>
                        <a:t>Terrain</a:t>
                      </a:r>
                      <a:endParaRPr lang="ja-JP" altLang="en-US" sz="1800" b="0" i="0" u="none" strike="noStrike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 smtClean="0"/>
                        <a:t> </a:t>
                      </a:r>
                      <a:r>
                        <a:rPr lang="en-US" altLang="ja-JP" sz="1800" u="none" strike="noStrike" dirty="0" smtClean="0"/>
                        <a:t>USGS</a:t>
                      </a:r>
                      <a:r>
                        <a:rPr lang="ja-JP" altLang="en-US" sz="1800" u="none" strike="noStrike" dirty="0" smtClean="0"/>
                        <a:t> </a:t>
                      </a:r>
                      <a:r>
                        <a:rPr lang="en-US" altLang="ja-JP" sz="1800" u="none" strike="noStrike" dirty="0" smtClean="0"/>
                        <a:t>(30sec)</a:t>
                      </a:r>
                      <a:endParaRPr lang="en-US" sz="1800" b="0" i="0" u="none" strike="noStrike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70714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baseline="0" dirty="0" smtClean="0"/>
                        <a:t> </a:t>
                      </a:r>
                      <a:r>
                        <a:rPr lang="en-US" altLang="ja-JP" sz="1800" u="none" strike="noStrike" baseline="0" dirty="0" smtClean="0"/>
                        <a:t>Initial/Boundary</a:t>
                      </a:r>
                      <a:endParaRPr lang="ja-JP" altLang="en-US" sz="1800" b="0" i="0" u="none" strike="noStrike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baseline="0" dirty="0" smtClean="0"/>
                        <a:t> </a:t>
                      </a:r>
                      <a:r>
                        <a:rPr lang="en-US" sz="1800" u="none" strike="noStrike" dirty="0" smtClean="0"/>
                        <a:t>NCEP FNL </a:t>
                      </a:r>
                      <a:r>
                        <a:rPr lang="en-US" altLang="ja-JP" sz="1800" u="none" strike="noStrike" baseline="0" dirty="0" smtClean="0"/>
                        <a:t>(1deg, 6hr)</a:t>
                      </a:r>
                      <a:r>
                        <a:rPr lang="en-US" sz="1800" u="none" strike="noStrike" dirty="0" smtClean="0"/>
                        <a:t> </a:t>
                      </a:r>
                      <a:endParaRPr lang="en-US" sz="1800" u="none" strike="noStrike" dirty="0" smtClean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u="none" strike="noStrike" dirty="0" smtClean="0"/>
                        <a:t> </a:t>
                      </a:r>
                      <a:r>
                        <a:rPr lang="en-US" altLang="ja-JP" sz="1800" u="none" strike="noStrike" dirty="0" smtClean="0"/>
                        <a:t>NCEP/NOAA </a:t>
                      </a:r>
                      <a:r>
                        <a:rPr lang="en-US" altLang="ja-JP" sz="1800" dirty="0" smtClean="0"/>
                        <a:t>RTG_SST_HR </a:t>
                      </a:r>
                      <a:r>
                        <a:rPr lang="en-US" altLang="ja-JP" sz="1800" u="none" strike="noStrike" dirty="0" smtClean="0"/>
                        <a:t>(1/12deg, daily)</a:t>
                      </a:r>
                      <a:endParaRPr lang="en-US" altLang="ja-JP" sz="1800" b="0" i="0" u="none" strike="noStrike" dirty="0" smtClean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35357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 smtClean="0"/>
                        <a:t> </a:t>
                      </a:r>
                      <a:r>
                        <a:rPr lang="en-US" altLang="ja-JP" sz="1800" u="none" strike="noStrike" dirty="0" smtClean="0"/>
                        <a:t>Nesting</a:t>
                      </a:r>
                      <a:endParaRPr lang="ja-JP" altLang="en-US" sz="1800" b="0" i="0" u="none" strike="noStrike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/>
                        <a:t> No feedback</a:t>
                      </a:r>
                      <a:endParaRPr lang="en-US" altLang="ja-JP" sz="1800" b="0" i="0" u="none" strike="noStrike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35357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 smtClean="0"/>
                        <a:t> </a:t>
                      </a:r>
                      <a:r>
                        <a:rPr lang="en-US" altLang="ja-JP" sz="1800" u="none" strike="noStrike" dirty="0" smtClean="0"/>
                        <a:t>Cumulus</a:t>
                      </a:r>
                      <a:endParaRPr lang="ja-JP" altLang="en-US" sz="1800" b="0" i="0" u="none" strike="noStrike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/>
                        <a:t> </a:t>
                      </a:r>
                      <a:r>
                        <a:rPr lang="en-US" sz="1800" u="none" strike="noStrike" dirty="0" err="1" smtClean="0"/>
                        <a:t>Kain</a:t>
                      </a:r>
                      <a:r>
                        <a:rPr lang="en-US" sz="1800" u="none" strike="noStrike" dirty="0" smtClean="0"/>
                        <a:t>-Fritsch (D1,</a:t>
                      </a:r>
                      <a:r>
                        <a:rPr lang="en-US" sz="1800" u="none" strike="noStrike" baseline="0" dirty="0" smtClean="0"/>
                        <a:t> </a:t>
                      </a:r>
                      <a:r>
                        <a:rPr lang="en-US" sz="1800" u="none" strike="noStrike" dirty="0" smtClean="0"/>
                        <a:t>D2)</a:t>
                      </a:r>
                      <a:endParaRPr lang="en-US" sz="1800" b="0" i="0" u="none" strike="noStrike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35357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 smtClean="0"/>
                        <a:t> </a:t>
                      </a:r>
                      <a:r>
                        <a:rPr lang="en-US" altLang="ja-JP" sz="1800" u="none" strike="noStrike" dirty="0" smtClean="0"/>
                        <a:t>Microphysics</a:t>
                      </a:r>
                      <a:endParaRPr lang="ja-JP" altLang="en-US" sz="1800" b="0" i="0" u="none" strike="noStrike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/>
                        <a:t> </a:t>
                      </a:r>
                      <a:r>
                        <a:rPr kumimoji="1" lang="en-US" altLang="ja-JP" sz="1800" kern="1200" baseline="0" dirty="0" smtClean="0"/>
                        <a:t>WSM5</a:t>
                      </a:r>
                      <a:endParaRPr lang="en-US" sz="1800" b="0" i="0" u="none" strike="noStrike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35357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 smtClean="0"/>
                        <a:t> </a:t>
                      </a:r>
                      <a:r>
                        <a:rPr lang="en-US" altLang="ja-JP" sz="1800" u="none" strike="noStrike" dirty="0" smtClean="0"/>
                        <a:t>Radiation</a:t>
                      </a:r>
                      <a:endParaRPr lang="ja-JP" altLang="en-US" sz="1800" b="0" i="0" u="none" strike="noStrike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/>
                        <a:t> </a:t>
                      </a:r>
                      <a:r>
                        <a:rPr lang="en-US" sz="1800" u="none" strike="noStrike" dirty="0" err="1" smtClean="0"/>
                        <a:t>Dudhia</a:t>
                      </a:r>
                      <a:r>
                        <a:rPr lang="en-US" sz="1800" u="none" strike="noStrike" dirty="0" smtClean="0"/>
                        <a:t>/</a:t>
                      </a:r>
                      <a:r>
                        <a:rPr lang="en-US" altLang="ja-JP" sz="1800" u="none" strike="noStrike" dirty="0" smtClean="0"/>
                        <a:t>RRTM</a:t>
                      </a:r>
                      <a:endParaRPr lang="en-US" sz="1800" b="0" i="0" u="none" strike="noStrike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35357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 smtClean="0"/>
                        <a:t> </a:t>
                      </a:r>
                      <a:r>
                        <a:rPr lang="en-US" altLang="ja-JP" sz="1800" u="none" strike="noStrike" dirty="0" smtClean="0"/>
                        <a:t>PBL</a:t>
                      </a:r>
                      <a:endParaRPr lang="ja-JP" altLang="en-US" sz="1800" b="0" i="0" u="none" strike="noStrike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 smtClean="0"/>
                        <a:t> </a:t>
                      </a:r>
                      <a:r>
                        <a:rPr lang="en-US" altLang="ja-JP" sz="1800" u="none" strike="noStrike" dirty="0" smtClean="0"/>
                        <a:t>ACM2</a:t>
                      </a:r>
                      <a:endParaRPr lang="en-US" sz="1800" b="0" i="0" u="none" strike="noStrike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35357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 smtClean="0"/>
                        <a:t> </a:t>
                      </a:r>
                      <a:r>
                        <a:rPr lang="en-US" altLang="ja-JP" sz="1800" u="none" strike="noStrike" dirty="0" smtClean="0"/>
                        <a:t>Land surface</a:t>
                      </a:r>
                      <a:endParaRPr lang="ja-JP" altLang="en-US" sz="1800" b="0" i="0" u="none" strike="noStrike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 smtClean="0"/>
                        <a:t> </a:t>
                      </a:r>
                      <a:r>
                        <a:rPr lang="en-US" altLang="ja-JP" sz="1800" u="none" strike="noStrike" dirty="0" err="1" smtClean="0"/>
                        <a:t>Pleim-Xiu</a:t>
                      </a:r>
                      <a:r>
                        <a:rPr lang="en-US" altLang="ja-JP" sz="1800" u="none" strike="noStrike" dirty="0" smtClean="0"/>
                        <a:t> LSM</a:t>
                      </a:r>
                      <a:endParaRPr lang="en-US" sz="1800" b="0" i="0" u="none" strike="noStrike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35357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 smtClean="0"/>
                        <a:t> </a:t>
                      </a:r>
                      <a:r>
                        <a:rPr lang="en-US" altLang="ja-JP" sz="1800" u="none" strike="noStrike" dirty="0" smtClean="0"/>
                        <a:t>Analysis nudging</a:t>
                      </a:r>
                      <a:endParaRPr lang="ja-JP" altLang="en-US" sz="1800" b="0" i="0" u="none" strike="noStrike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u="none" strike="noStrike" dirty="0" smtClean="0"/>
                        <a:t> </a:t>
                      </a:r>
                      <a:r>
                        <a:rPr lang="en-US" altLang="ja-JP" sz="1800" u="none" strike="noStrike" dirty="0" err="1" smtClean="0"/>
                        <a:t>G</a:t>
                      </a:r>
                      <a:r>
                        <a:rPr lang="en-US" altLang="ja-JP" sz="1800" u="none" strike="noStrike" baseline="-25000" dirty="0" err="1" smtClean="0"/>
                        <a:t>t</a:t>
                      </a:r>
                      <a:r>
                        <a:rPr lang="en-US" altLang="ja-JP" sz="1800" u="none" strike="noStrike" baseline="-25000" dirty="0" smtClean="0"/>
                        <a:t>, q, </a:t>
                      </a:r>
                      <a:r>
                        <a:rPr lang="en-US" altLang="ja-JP" sz="1800" u="none" strike="noStrike" baseline="-25000" dirty="0" err="1" smtClean="0"/>
                        <a:t>uv</a:t>
                      </a:r>
                      <a:r>
                        <a:rPr lang="en-US" altLang="ja-JP" sz="1800" u="none" strike="noStrike" dirty="0" smtClean="0"/>
                        <a:t> = 1.0x10</a:t>
                      </a:r>
                      <a:r>
                        <a:rPr lang="en-US" altLang="ja-JP" sz="1800" u="none" strike="noStrike" baseline="30000" dirty="0" smtClean="0"/>
                        <a:t>-4</a:t>
                      </a:r>
                      <a:r>
                        <a:rPr lang="en-US" altLang="ja-JP" sz="1800" u="none" strike="noStrike" dirty="0" smtClean="0"/>
                        <a:t> s</a:t>
                      </a:r>
                      <a:r>
                        <a:rPr lang="en-US" altLang="ja-JP" sz="1800" u="none" strike="noStrike" baseline="30000" dirty="0" smtClean="0"/>
                        <a:t>-1</a:t>
                      </a:r>
                      <a:r>
                        <a:rPr lang="en-US" altLang="ja-JP" sz="1800" u="none" strike="noStrike" dirty="0" smtClean="0"/>
                        <a:t> </a:t>
                      </a:r>
                      <a:r>
                        <a:rPr lang="en-US" altLang="ja-JP" sz="1800" u="none" strike="noStrike" baseline="0" dirty="0" smtClean="0"/>
                        <a:t>(</a:t>
                      </a:r>
                      <a:r>
                        <a:rPr lang="en-US" altLang="ja-JP" sz="1800" u="none" strike="noStrike" dirty="0" smtClean="0"/>
                        <a:t>D1,</a:t>
                      </a:r>
                      <a:r>
                        <a:rPr lang="en-US" altLang="ja-JP" sz="1800" u="none" strike="noStrike" baseline="0" dirty="0" smtClean="0"/>
                        <a:t> </a:t>
                      </a:r>
                      <a:r>
                        <a:rPr lang="en-US" altLang="ja-JP" sz="1800" u="none" strike="noStrike" dirty="0" smtClean="0"/>
                        <a:t>D2)</a:t>
                      </a:r>
                      <a:endParaRPr lang="en-US" sz="1800" b="0" i="0" u="none" strike="noStrike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6D9C1B-2A48-4498-9DA5-931212756204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251520" y="211500"/>
            <a:ext cx="42484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z="1400" dirty="0" smtClean="0">
                <a:latin typeface="+mj-lt"/>
              </a:rPr>
              <a:t>Common dataset for UMICS2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Emission data</a:t>
            </a:r>
            <a:endParaRPr kumimoji="1" lang="ja-JP" altLang="en-US" dirty="0"/>
          </a:p>
        </p:txBody>
      </p:sp>
      <p:pic>
        <p:nvPicPr>
          <p:cNvPr id="4" name="Picture 7" descr="C:\Users\shimadera\AppData\Local\Microsoft\Windows\Temporary Internet Files\Content.IE5\2XJQSF0E\MP90028929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4424" y="5157192"/>
            <a:ext cx="915626" cy="628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7" descr="C:\Users\shimadera\AppData\Local\Microsoft\Windows\Temporary Internet Files\Content.IE5\UQBGGDIO\MP90040747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1864" y="5373216"/>
            <a:ext cx="851065" cy="567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2" descr="C:\Users\shimadera\AppData\Local\Microsoft\Windows\Temporary Internet Files\Content.IE5\UQBGGDIO\MP90044334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653136"/>
            <a:ext cx="755088" cy="1135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 descr="C:\Users\shimadera\AppData\Local\Microsoft\Windows\Temporary Internet Files\Content.IE5\UQBGGDIO\MP900432884[1].jpg"/>
          <p:cNvPicPr>
            <a:picLocks noChangeAspect="1" noChangeArrowheads="1"/>
          </p:cNvPicPr>
          <p:nvPr/>
        </p:nvPicPr>
        <p:blipFill>
          <a:blip r:embed="rId5" cstate="print"/>
          <a:srcRect t="46124" r="5642" b="7751"/>
          <a:stretch>
            <a:fillRect/>
          </a:stretch>
        </p:blipFill>
        <p:spPr bwMode="auto">
          <a:xfrm>
            <a:off x="7137942" y="5425882"/>
            <a:ext cx="911591" cy="667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539552" y="1268760"/>
            <a:ext cx="8496944" cy="4680520"/>
          </a:xfrm>
        </p:spPr>
        <p:txBody>
          <a:bodyPr/>
          <a:lstStyle/>
          <a:p>
            <a:pPr>
              <a:spcBef>
                <a:spcPts val="1200"/>
              </a:spcBef>
              <a:buNone/>
              <a:tabLst>
                <a:tab pos="715963" algn="l"/>
                <a:tab pos="1884363" algn="l"/>
              </a:tabLst>
            </a:pPr>
            <a:r>
              <a:rPr lang="en-US" altLang="ja-JP" sz="2400" dirty="0" smtClean="0">
                <a:solidFill>
                  <a:schemeClr val="tx1"/>
                </a:solidFill>
              </a:rPr>
              <a:t>Based on database described by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Chatani</a:t>
            </a:r>
            <a:r>
              <a:rPr lang="en-US" altLang="ja-JP" sz="2400" dirty="0" smtClean="0">
                <a:solidFill>
                  <a:schemeClr val="tx1"/>
                </a:solidFill>
              </a:rPr>
              <a:t> et al.*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tabLst>
                <a:tab pos="715963" algn="l"/>
                <a:tab pos="1884363" algn="l"/>
              </a:tabLst>
            </a:pPr>
            <a:r>
              <a:rPr kumimoji="1" lang="en-US" altLang="ja-JP" sz="2400" dirty="0" smtClean="0">
                <a:solidFill>
                  <a:schemeClr val="tx1"/>
                </a:solidFill>
              </a:rPr>
              <a:t>Anthropogenic</a:t>
            </a:r>
          </a:p>
          <a:p>
            <a:pPr>
              <a:spcBef>
                <a:spcPts val="0"/>
              </a:spcBef>
              <a:buNone/>
              <a:tabLst>
                <a:tab pos="541338" algn="l"/>
                <a:tab pos="1884363" algn="l"/>
              </a:tabLst>
            </a:pPr>
            <a:r>
              <a:rPr lang="en-US" altLang="ja-JP" sz="2400" dirty="0" smtClean="0">
                <a:solidFill>
                  <a:schemeClr val="tx1"/>
                </a:solidFill>
              </a:rPr>
              <a:t>		D1: </a:t>
            </a:r>
            <a:r>
              <a:rPr lang="en-US" altLang="ja-JP" sz="2400" b="1" dirty="0" smtClean="0">
                <a:cs typeface="Arial" pitchFamily="34" charset="0"/>
              </a:rPr>
              <a:t>INTEX-B</a:t>
            </a:r>
            <a:r>
              <a:rPr lang="en-US" altLang="ja-JP" sz="2400" dirty="0" smtClean="0">
                <a:solidFill>
                  <a:schemeClr val="tx1"/>
                </a:solidFill>
                <a:cs typeface="Arial" pitchFamily="34" charset="0"/>
              </a:rPr>
              <a:t> (SO</a:t>
            </a:r>
            <a:r>
              <a:rPr lang="en-US" altLang="ja-JP" sz="2400" baseline="-25000" dirty="0" smtClean="0">
                <a:solidFill>
                  <a:schemeClr val="tx1"/>
                </a:solidFill>
                <a:cs typeface="Arial" pitchFamily="34" charset="0"/>
              </a:rPr>
              <a:t>2</a:t>
            </a:r>
            <a:r>
              <a:rPr lang="en-US" altLang="ja-JP" sz="2400" dirty="0" smtClean="0">
                <a:solidFill>
                  <a:schemeClr val="tx1"/>
                </a:solidFill>
                <a:cs typeface="Arial" pitchFamily="34" charset="0"/>
              </a:rPr>
              <a:t>, NO</a:t>
            </a:r>
            <a:r>
              <a:rPr lang="en-US" altLang="ja-JP" sz="2400" baseline="-25000" dirty="0" smtClean="0">
                <a:solidFill>
                  <a:schemeClr val="tx1"/>
                </a:solidFill>
                <a:cs typeface="Arial" pitchFamily="34" charset="0"/>
              </a:rPr>
              <a:t>X</a:t>
            </a:r>
            <a:r>
              <a:rPr lang="en-US" altLang="ja-JP" sz="2400" dirty="0" smtClean="0">
                <a:solidFill>
                  <a:schemeClr val="tx1"/>
                </a:solidFill>
                <a:cs typeface="Arial" pitchFamily="34" charset="0"/>
              </a:rPr>
              <a:t>, CO, PM, VOC), </a:t>
            </a:r>
            <a:r>
              <a:rPr lang="en-US" altLang="ja-JP" sz="2400" b="1" dirty="0" smtClean="0">
                <a:cs typeface="Arial" pitchFamily="34" charset="0"/>
              </a:rPr>
              <a:t>REASv1.11</a:t>
            </a:r>
            <a:r>
              <a:rPr lang="en-US" altLang="ja-JP" sz="2400" dirty="0" smtClean="0">
                <a:solidFill>
                  <a:schemeClr val="tx1"/>
                </a:solidFill>
                <a:cs typeface="Arial" pitchFamily="34" charset="0"/>
              </a:rPr>
              <a:t> (NH</a:t>
            </a:r>
            <a:r>
              <a:rPr lang="en-US" altLang="ja-JP" sz="2400" baseline="-25000" dirty="0" smtClean="0">
                <a:solidFill>
                  <a:schemeClr val="tx1"/>
                </a:solidFill>
                <a:cs typeface="Arial" pitchFamily="34" charset="0"/>
              </a:rPr>
              <a:t>3</a:t>
            </a:r>
            <a:r>
              <a:rPr lang="en-US" altLang="ja-JP" sz="2400" dirty="0" smtClean="0">
                <a:solidFill>
                  <a:schemeClr val="tx1"/>
                </a:solidFill>
                <a:cs typeface="Arial" pitchFamily="34" charset="0"/>
              </a:rPr>
              <a:t>)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  <a:tabLst>
                <a:tab pos="541338" algn="l"/>
                <a:tab pos="1884363" algn="l"/>
              </a:tabLst>
            </a:pPr>
            <a:r>
              <a:rPr lang="en-US" altLang="ja-JP" sz="2400" dirty="0" smtClean="0">
                <a:solidFill>
                  <a:schemeClr val="tx1"/>
                </a:solidFill>
              </a:rPr>
              <a:t>		D2, D3: Estimate model by </a:t>
            </a:r>
            <a:r>
              <a:rPr lang="en-US" altLang="ja-JP" sz="2400" b="1" dirty="0" smtClean="0"/>
              <a:t>JATOP</a:t>
            </a:r>
            <a:r>
              <a:rPr lang="en-US" altLang="ja-JP" sz="2400" dirty="0" smtClean="0">
                <a:solidFill>
                  <a:schemeClr val="tx1"/>
                </a:solidFill>
              </a:rPr>
              <a:t> (Vehicle), </a:t>
            </a:r>
            <a:r>
              <a:rPr lang="en-US" altLang="ja-JP" sz="2400" b="1" dirty="0" smtClean="0"/>
              <a:t>G-BEAMS</a:t>
            </a:r>
            <a:r>
              <a:rPr lang="en-US" altLang="ja-JP" sz="2400" dirty="0" smtClean="0">
                <a:solidFill>
                  <a:schemeClr val="tx1"/>
                </a:solidFill>
              </a:rPr>
              <a:t> (Others)</a:t>
            </a:r>
          </a:p>
          <a:p>
            <a:pPr>
              <a:spcBef>
                <a:spcPts val="1200"/>
              </a:spcBef>
              <a:tabLst>
                <a:tab pos="541338" algn="l"/>
                <a:tab pos="1884363" algn="l"/>
              </a:tabLst>
            </a:pPr>
            <a:r>
              <a:rPr lang="en-US" altLang="ja-JP" sz="2400" dirty="0" smtClean="0">
                <a:solidFill>
                  <a:schemeClr val="tx1"/>
                </a:solidFill>
              </a:rPr>
              <a:t>Ship</a:t>
            </a:r>
          </a:p>
          <a:p>
            <a:pPr>
              <a:spcBef>
                <a:spcPts val="0"/>
              </a:spcBef>
              <a:buNone/>
              <a:tabLst>
                <a:tab pos="541338" algn="l"/>
                <a:tab pos="1884363" algn="l"/>
              </a:tabLst>
            </a:pPr>
            <a:r>
              <a:rPr lang="en-US" altLang="ja-JP" sz="2400" dirty="0" smtClean="0">
                <a:solidFill>
                  <a:schemeClr val="tx1"/>
                </a:solidFill>
              </a:rPr>
              <a:t>		D1: SAPA201112 by </a:t>
            </a:r>
            <a:r>
              <a:rPr lang="en-US" altLang="ja-JP" sz="2400" b="1" dirty="0" smtClean="0"/>
              <a:t>NMRI</a:t>
            </a:r>
          </a:p>
          <a:p>
            <a:pPr>
              <a:spcBef>
                <a:spcPts val="0"/>
              </a:spcBef>
              <a:buNone/>
              <a:tabLst>
                <a:tab pos="541338" algn="l"/>
                <a:tab pos="1884363" algn="l"/>
              </a:tabLst>
            </a:pPr>
            <a:r>
              <a:rPr lang="en-US" altLang="ja-JP" sz="2400" dirty="0" smtClean="0">
                <a:solidFill>
                  <a:schemeClr val="tx1"/>
                </a:solidFill>
              </a:rPr>
              <a:t>		D2, D3: Emission inventory by </a:t>
            </a:r>
            <a:r>
              <a:rPr lang="en-US" altLang="ja-JP" sz="2400" b="1" dirty="0" smtClean="0"/>
              <a:t>OPRF</a:t>
            </a:r>
          </a:p>
          <a:p>
            <a:pPr>
              <a:spcBef>
                <a:spcPts val="1200"/>
              </a:spcBef>
              <a:tabLst>
                <a:tab pos="1884363" algn="l"/>
              </a:tabLst>
            </a:pPr>
            <a:r>
              <a:rPr lang="en-US" altLang="ja-JP" sz="2400" dirty="0" smtClean="0">
                <a:solidFill>
                  <a:schemeClr val="tx1"/>
                </a:solidFill>
              </a:rPr>
              <a:t>Biogenic VOC</a:t>
            </a:r>
          </a:p>
          <a:p>
            <a:pPr>
              <a:spcBef>
                <a:spcPts val="0"/>
              </a:spcBef>
              <a:buNone/>
              <a:tabLst>
                <a:tab pos="541338" algn="l"/>
                <a:tab pos="1884363" algn="l"/>
              </a:tabLst>
            </a:pPr>
            <a:r>
              <a:rPr lang="en-US" altLang="ja-JP" sz="2400" dirty="0" smtClean="0">
                <a:solidFill>
                  <a:schemeClr val="tx1"/>
                </a:solidFill>
              </a:rPr>
              <a:t>		</a:t>
            </a:r>
            <a:r>
              <a:rPr lang="en-US" altLang="ja-JP" sz="2400" b="1" dirty="0" smtClean="0"/>
              <a:t>MEGAN v2.04</a:t>
            </a:r>
            <a:r>
              <a:rPr lang="en-US" altLang="ja-JP" sz="2400" dirty="0" smtClean="0"/>
              <a:t> </a:t>
            </a:r>
            <a:r>
              <a:rPr lang="en-US" altLang="ja-JP" sz="2400" dirty="0" smtClean="0">
                <a:solidFill>
                  <a:schemeClr val="tx1"/>
                </a:solidFill>
              </a:rPr>
              <a:t>with common meteorological field</a:t>
            </a:r>
          </a:p>
          <a:p>
            <a:pPr>
              <a:spcBef>
                <a:spcPts val="1200"/>
              </a:spcBef>
              <a:tabLst>
                <a:tab pos="1884363" algn="l"/>
              </a:tabLst>
            </a:pPr>
            <a:r>
              <a:rPr lang="en-US" altLang="ja-JP" sz="2400" dirty="0" smtClean="0">
                <a:solidFill>
                  <a:schemeClr val="tx1"/>
                </a:solidFill>
              </a:rPr>
              <a:t>Volcanic SO</a:t>
            </a:r>
            <a:r>
              <a:rPr lang="en-US" altLang="ja-JP" sz="2400" baseline="-25000" dirty="0" smtClean="0">
                <a:solidFill>
                  <a:schemeClr val="tx1"/>
                </a:solidFill>
              </a:rPr>
              <a:t>2</a:t>
            </a:r>
            <a:r>
              <a:rPr lang="en-US" altLang="ja-JP" sz="2400" dirty="0" smtClean="0">
                <a:solidFill>
                  <a:schemeClr val="tx1"/>
                </a:solidFill>
              </a:rPr>
              <a:t>	</a:t>
            </a:r>
            <a:endParaRPr lang="en-US" altLang="ja-JP" sz="2400" dirty="0" smtClean="0">
              <a:solidFill>
                <a:schemeClr val="tx1"/>
              </a:solidFill>
              <a:cs typeface="Arial" pitchFamily="34" charset="0"/>
            </a:endParaRPr>
          </a:p>
          <a:p>
            <a:pPr>
              <a:spcBef>
                <a:spcPts val="0"/>
              </a:spcBef>
              <a:buNone/>
              <a:tabLst>
                <a:tab pos="541338" algn="l"/>
                <a:tab pos="1884363" algn="l"/>
              </a:tabLst>
            </a:pPr>
            <a:r>
              <a:rPr lang="en-US" altLang="ja-JP" sz="2400" dirty="0" smtClean="0">
                <a:solidFill>
                  <a:schemeClr val="tx1"/>
                </a:solidFill>
                <a:cs typeface="Arial" pitchFamily="34" charset="0"/>
              </a:rPr>
              <a:t>		</a:t>
            </a:r>
            <a:r>
              <a:rPr lang="en-US" altLang="ja-JP" sz="2400" dirty="0" smtClean="0">
                <a:solidFill>
                  <a:schemeClr val="tx1"/>
                </a:solidFill>
              </a:rPr>
              <a:t>Volcanic activity reports by </a:t>
            </a:r>
            <a:r>
              <a:rPr lang="en-US" altLang="ja-JP" sz="2400" b="1" dirty="0" smtClean="0">
                <a:cs typeface="Arial" pitchFamily="34" charset="0"/>
              </a:rPr>
              <a:t>JMA</a:t>
            </a:r>
            <a:endParaRPr kumimoji="1" lang="ja-JP" altLang="en-US" sz="2400" b="1" dirty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6D9C1B-2A48-4498-9DA5-931212756204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623731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400" dirty="0" smtClean="0">
                <a:latin typeface="+mn-lt"/>
              </a:rPr>
              <a:t>*</a:t>
            </a:r>
            <a:r>
              <a:rPr lang="en-US" altLang="ja-JP" sz="1400" dirty="0" err="1" smtClean="0"/>
              <a:t>Chatani</a:t>
            </a:r>
            <a:r>
              <a:rPr lang="en-US" altLang="ja-JP" sz="1400" dirty="0" smtClean="0"/>
              <a:t> et al. (2011) Atmos. Environ. 45, 1383-1393</a:t>
            </a:r>
            <a:endParaRPr lang="ja-JP" altLang="en-US" sz="1400" dirty="0">
              <a:latin typeface="+mn-lt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 bwMode="auto">
          <a:xfrm>
            <a:off x="251520" y="211500"/>
            <a:ext cx="42484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z="1400" dirty="0" smtClean="0">
                <a:latin typeface="+mj-lt"/>
              </a:rPr>
              <a:t>Common dataset for UMICS2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Boundary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concentration</a:t>
            </a:r>
            <a:endParaRPr kumimoji="1" lang="ja-JP" altLang="en-US" dirty="0"/>
          </a:p>
        </p:txBody>
      </p:sp>
      <p:sp>
        <p:nvSpPr>
          <p:cNvPr id="4" name="コンテンツ プレースホルダ 2"/>
          <p:cNvSpPr>
            <a:spLocks noGrp="1"/>
          </p:cNvSpPr>
          <p:nvPr>
            <p:ph idx="1"/>
          </p:nvPr>
        </p:nvSpPr>
        <p:spPr>
          <a:xfrm>
            <a:off x="827584" y="1619714"/>
            <a:ext cx="7041976" cy="2257679"/>
          </a:xfrm>
        </p:spPr>
        <p:txBody>
          <a:bodyPr/>
          <a:lstStyle/>
          <a:p>
            <a:pPr>
              <a:tabLst>
                <a:tab pos="1884363" algn="l"/>
              </a:tabLst>
            </a:pPr>
            <a:r>
              <a:rPr lang="en-US" altLang="ja-JP" sz="2400" dirty="0" smtClean="0">
                <a:solidFill>
                  <a:schemeClr val="tx1"/>
                </a:solidFill>
                <a:cs typeface="Arial" pitchFamily="34" charset="0"/>
              </a:rPr>
              <a:t>D1: </a:t>
            </a:r>
            <a:r>
              <a:rPr lang="en-US" altLang="ja-JP" sz="2400" b="1" dirty="0" smtClean="0">
                <a:cs typeface="Arial" pitchFamily="34" charset="0"/>
              </a:rPr>
              <a:t>MOZART-4</a:t>
            </a:r>
            <a:r>
              <a:rPr lang="en-US" altLang="ja-JP" sz="2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</a:rPr>
              <a:t>results</a:t>
            </a:r>
            <a:endParaRPr lang="en-US" altLang="ja-JP" sz="2400" dirty="0" smtClean="0">
              <a:solidFill>
                <a:schemeClr val="tx1"/>
              </a:solidFill>
              <a:cs typeface="Arial" pitchFamily="34" charset="0"/>
            </a:endParaRPr>
          </a:p>
          <a:p>
            <a:pPr>
              <a:spcBef>
                <a:spcPts val="0"/>
              </a:spcBef>
              <a:buNone/>
              <a:tabLst>
                <a:tab pos="1884363" algn="l"/>
              </a:tabLst>
            </a:pPr>
            <a:r>
              <a:rPr lang="en-US" altLang="ja-JP" sz="1600" b="1" dirty="0" smtClean="0">
                <a:solidFill>
                  <a:schemeClr val="tx1"/>
                </a:solidFill>
                <a:cs typeface="Arial" pitchFamily="34" charset="0"/>
              </a:rPr>
              <a:t>	</a:t>
            </a:r>
            <a:r>
              <a:rPr lang="en-US" altLang="ja-JP" sz="1600" dirty="0" smtClean="0">
                <a:solidFill>
                  <a:schemeClr val="tx1"/>
                </a:solidFill>
                <a:cs typeface="Arial" pitchFamily="34" charset="0"/>
              </a:rPr>
              <a:t>           http://www.acd.ucar.edu/gctm/mozart/subset.shtml</a:t>
            </a:r>
          </a:p>
          <a:p>
            <a:pPr>
              <a:tabLst>
                <a:tab pos="1884363" algn="l"/>
              </a:tabLst>
            </a:pPr>
            <a:endParaRPr lang="en-US" altLang="ja-JP" sz="2400" dirty="0" smtClean="0">
              <a:solidFill>
                <a:schemeClr val="tx1"/>
              </a:solidFill>
            </a:endParaRPr>
          </a:p>
          <a:p>
            <a:pPr>
              <a:tabLst>
                <a:tab pos="1884363" algn="l"/>
              </a:tabLst>
            </a:pPr>
            <a:r>
              <a:rPr lang="en-US" altLang="ja-JP" sz="2400" dirty="0" smtClean="0">
                <a:solidFill>
                  <a:schemeClr val="tx1"/>
                </a:solidFill>
              </a:rPr>
              <a:t>D2, D3: </a:t>
            </a:r>
            <a:r>
              <a:rPr lang="en-US" altLang="ja-JP" sz="2400" b="1" dirty="0" smtClean="0"/>
              <a:t>CMAQ v4.7.1</a:t>
            </a:r>
            <a:r>
              <a:rPr lang="en-US" altLang="ja-JP" sz="2400" dirty="0" smtClean="0">
                <a:solidFill>
                  <a:schemeClr val="tx1"/>
                </a:solidFill>
              </a:rPr>
              <a:t> with common dataset</a:t>
            </a:r>
          </a:p>
          <a:p>
            <a:pPr>
              <a:spcBef>
                <a:spcPts val="0"/>
              </a:spcBef>
              <a:buNone/>
              <a:tabLst>
                <a:tab pos="1884363" algn="l"/>
              </a:tabLst>
            </a:pPr>
            <a:r>
              <a:rPr kumimoji="1" lang="en-US" altLang="ja-JP" sz="2400" dirty="0" smtClean="0">
                <a:solidFill>
                  <a:schemeClr val="tx1"/>
                </a:solidFill>
              </a:rPr>
              <a:t>	</a:t>
            </a:r>
            <a:r>
              <a:rPr lang="en-US" altLang="ja-JP" sz="2400" dirty="0" smtClean="0">
                <a:solidFill>
                  <a:schemeClr val="tx1"/>
                </a:solidFill>
              </a:rPr>
              <a:t>               (Baseline case for UMICS2: M0)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2" descr="C:\shimadera\Share\Rslt\cctm_img.jpg"/>
          <p:cNvPicPr>
            <a:picLocks noChangeAspect="1" noChangeArrowheads="1"/>
          </p:cNvPicPr>
          <p:nvPr/>
        </p:nvPicPr>
        <p:blipFill>
          <a:blip r:embed="rId2" cstate="print">
            <a:lum bright="-5000" contrast="10000"/>
          </a:blip>
          <a:srcRect l="20693" t="20664" r="21708" b="24417"/>
          <a:stretch>
            <a:fillRect/>
          </a:stretch>
        </p:blipFill>
        <p:spPr bwMode="auto">
          <a:xfrm>
            <a:off x="5796136" y="3928829"/>
            <a:ext cx="2304256" cy="1892781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6" name="Picture 2" descr="E:\Share\Rslt\mozart_im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10000"/>
          </a:blip>
          <a:srcRect/>
          <a:stretch>
            <a:fillRect/>
          </a:stretch>
        </p:blipFill>
        <p:spPr bwMode="auto">
          <a:xfrm>
            <a:off x="6228184" y="1124744"/>
            <a:ext cx="2088232" cy="1816546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graphicFrame>
        <p:nvGraphicFramePr>
          <p:cNvPr id="8" name="コンテンツ プレースホルダ 5"/>
          <p:cNvGraphicFramePr>
            <a:graphicFrameLocks/>
          </p:cNvGraphicFramePr>
          <p:nvPr/>
        </p:nvGraphicFramePr>
        <p:xfrm>
          <a:off x="1331640" y="3589362"/>
          <a:ext cx="4320480" cy="2545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232248"/>
              </a:tblGrid>
              <a:tr h="4242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latin typeface="Calibri" pitchFamily="34" charset="0"/>
                          <a:cs typeface="Calibri" pitchFamily="34" charset="0"/>
                        </a:rPr>
                        <a:t>　</a:t>
                      </a:r>
                      <a:endParaRPr lang="ja-JP" altLang="en-US" sz="18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 smtClean="0"/>
                        <a:t> Configurations</a:t>
                      </a:r>
                      <a:endParaRPr lang="ja-JP" altLang="en-US" sz="1800" b="1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57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ja-JP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Advection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u="none" strike="noStrike" dirty="0" err="1" smtClean="0">
                          <a:latin typeface="Calibri" pitchFamily="34" charset="0"/>
                          <a:cs typeface="Calibri" pitchFamily="34" charset="0"/>
                        </a:rPr>
                        <a:t>yamo</a:t>
                      </a:r>
                      <a:endParaRPr lang="en-US" sz="18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35357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ja-JP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Vertical Diffusion</a:t>
                      </a:r>
                      <a:endParaRPr lang="en-US" altLang="ja-JP" sz="18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acm2</a:t>
                      </a:r>
                      <a:endParaRPr lang="en-US" sz="18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57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ja-JP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Photolysis rate</a:t>
                      </a:r>
                      <a:endParaRPr lang="en-US" altLang="ja-JP" sz="18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table</a:t>
                      </a:r>
                      <a:endParaRPr lang="en-US" sz="18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57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ja-JP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Gas</a:t>
                      </a:r>
                      <a:r>
                        <a:rPr lang="en-US" altLang="ja-JP" sz="180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 phase</a:t>
                      </a:r>
                      <a:endParaRPr lang="en-US" altLang="ja-JP" sz="18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saprc99</a:t>
                      </a:r>
                      <a:r>
                        <a:rPr lang="en-US" altLang="ja-JP" sz="180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en-US" altLang="ja-JP" sz="1800" u="none" strike="noStrike" baseline="0" dirty="0" err="1" smtClean="0">
                          <a:latin typeface="Calibri" pitchFamily="34" charset="0"/>
                          <a:cs typeface="Calibri" pitchFamily="34" charset="0"/>
                        </a:rPr>
                        <a:t>ebi</a:t>
                      </a:r>
                      <a:r>
                        <a:rPr lang="en-US" altLang="ja-JP" sz="180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altLang="ja-JP" sz="1800" u="none" strike="noStrike" dirty="0" smtClean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57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ja-JP" sz="1800" u="none" strike="noStrike" baseline="0" dirty="0" smtClean="0">
                          <a:latin typeface="Calibri" pitchFamily="34" charset="0"/>
                          <a:cs typeface="Calibri" pitchFamily="34" charset="0"/>
                        </a:rPr>
                        <a:t>Aerosol phase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aero5</a:t>
                      </a:r>
                      <a:endParaRPr lang="en-US" sz="18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35357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ja-JP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Cloud phase </a:t>
                      </a:r>
                      <a:endParaRPr lang="ja-JP" altLang="en-US" sz="18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u="none" strike="noStrike" dirty="0" err="1" smtClean="0">
                          <a:latin typeface="Calibri" pitchFamily="34" charset="0"/>
                          <a:cs typeface="Calibri" pitchFamily="34" charset="0"/>
                        </a:rPr>
                        <a:t>acm</a:t>
                      </a:r>
                      <a:endParaRPr lang="en-US" sz="1800" b="0" i="0" u="none" strike="noStrike" dirty="0">
                        <a:latin typeface="Calibri" pitchFamily="34" charset="0"/>
                        <a:ea typeface="Meiryo" pitchFamily="50" charset="-128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6D9C1B-2A48-4498-9DA5-931212756204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  <p:sp>
        <p:nvSpPr>
          <p:cNvPr id="11" name="タイトル 1"/>
          <p:cNvSpPr txBox="1">
            <a:spLocks/>
          </p:cNvSpPr>
          <p:nvPr/>
        </p:nvSpPr>
        <p:spPr bwMode="auto">
          <a:xfrm>
            <a:off x="251520" y="211500"/>
            <a:ext cx="42484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z="1400" dirty="0" smtClean="0">
                <a:latin typeface="+mj-lt"/>
              </a:rPr>
              <a:t>Common dataset for UMICS2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r="16515" b="10402"/>
          <a:stretch>
            <a:fillRect/>
          </a:stretch>
        </p:blipFill>
        <p:spPr bwMode="auto">
          <a:xfrm>
            <a:off x="236280" y="1590411"/>
            <a:ext cx="8735464" cy="496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5792" y="1655088"/>
            <a:ext cx="276826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Time series at </a:t>
            </a:r>
            <a:r>
              <a:rPr kumimoji="1" lang="en-US" altLang="ja-JP" dirty="0" err="1" smtClean="0"/>
              <a:t>Kisai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6D9C1B-2A48-4498-9DA5-931212756204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 bwMode="auto">
          <a:xfrm>
            <a:off x="395536" y="1268760"/>
            <a:ext cx="42484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80000"/>
              <a:defRPr/>
            </a:pPr>
            <a:r>
              <a:rPr lang="en-US" altLang="ja-JP" sz="2000" b="1" dirty="0" smtClean="0">
                <a:latin typeface="+mn-lt"/>
                <a:ea typeface="Meiryo" pitchFamily="50" charset="-128"/>
              </a:rPr>
              <a:t>Winter 2010</a:t>
            </a:r>
            <a:endParaRPr lang="en-US" altLang="ja-JP" sz="2000" b="1" dirty="0">
              <a:latin typeface="+mn-lt"/>
              <a:ea typeface="Meiryo" pitchFamily="50" charset="-128"/>
            </a:endParaRPr>
          </a:p>
        </p:txBody>
      </p:sp>
      <p:sp>
        <p:nvSpPr>
          <p:cNvPr id="21" name="テキスト ボックス 14"/>
          <p:cNvSpPr txBox="1">
            <a:spLocks noChangeArrowheads="1"/>
          </p:cNvSpPr>
          <p:nvPr/>
        </p:nvSpPr>
        <p:spPr bwMode="auto">
          <a:xfrm rot="16200000">
            <a:off x="-127526" y="2358928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 smtClean="0">
                <a:latin typeface="+mn-lt"/>
                <a:cs typeface="Arial" pitchFamily="34" charset="0"/>
              </a:rPr>
              <a:t> (</a:t>
            </a:r>
            <a:r>
              <a:rPr lang="en-US" altLang="ja-JP" sz="1600" dirty="0" err="1" smtClean="0">
                <a:latin typeface="+mn-lt"/>
                <a:cs typeface="Arial" pitchFamily="34" charset="0"/>
              </a:rPr>
              <a:t>μg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 m</a:t>
            </a:r>
            <a:r>
              <a:rPr lang="en-US" altLang="ja-JP" sz="1600" baseline="30000" dirty="0" smtClean="0">
                <a:latin typeface="+mn-lt"/>
                <a:cs typeface="Arial" pitchFamily="34" charset="0"/>
              </a:rPr>
              <a:t>-3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)</a:t>
            </a:r>
            <a:endParaRPr lang="ja-JP" altLang="en-US" sz="1600" dirty="0">
              <a:latin typeface="+mn-lt"/>
              <a:cs typeface="Arial" pitchFamily="34" charset="0"/>
            </a:endParaRPr>
          </a:p>
        </p:txBody>
      </p:sp>
      <p:sp>
        <p:nvSpPr>
          <p:cNvPr id="22" name="テキスト ボックス 14"/>
          <p:cNvSpPr txBox="1">
            <a:spLocks noChangeArrowheads="1"/>
          </p:cNvSpPr>
          <p:nvPr/>
        </p:nvSpPr>
        <p:spPr bwMode="auto">
          <a:xfrm rot="16200000">
            <a:off x="-127526" y="3799088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 smtClean="0">
                <a:latin typeface="+mn-lt"/>
                <a:cs typeface="Arial" pitchFamily="34" charset="0"/>
              </a:rPr>
              <a:t> (</a:t>
            </a:r>
            <a:r>
              <a:rPr lang="en-US" altLang="ja-JP" sz="1600" dirty="0" err="1" smtClean="0">
                <a:latin typeface="+mn-lt"/>
                <a:cs typeface="Arial" pitchFamily="34" charset="0"/>
              </a:rPr>
              <a:t>μg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 m</a:t>
            </a:r>
            <a:r>
              <a:rPr lang="en-US" altLang="ja-JP" sz="1600" baseline="30000" dirty="0" smtClean="0">
                <a:latin typeface="+mn-lt"/>
                <a:cs typeface="Arial" pitchFamily="34" charset="0"/>
              </a:rPr>
              <a:t>-3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)</a:t>
            </a:r>
            <a:endParaRPr lang="ja-JP" altLang="en-US" sz="1600" dirty="0">
              <a:latin typeface="+mn-lt"/>
              <a:cs typeface="Arial" pitchFamily="34" charset="0"/>
            </a:endParaRPr>
          </a:p>
        </p:txBody>
      </p:sp>
      <p:sp>
        <p:nvSpPr>
          <p:cNvPr id="23" name="テキスト ボックス 14"/>
          <p:cNvSpPr txBox="1">
            <a:spLocks noChangeArrowheads="1"/>
          </p:cNvSpPr>
          <p:nvPr/>
        </p:nvSpPr>
        <p:spPr bwMode="auto">
          <a:xfrm rot="16200000">
            <a:off x="-127526" y="5239248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 smtClean="0">
                <a:latin typeface="+mn-lt"/>
                <a:cs typeface="Arial" pitchFamily="34" charset="0"/>
              </a:rPr>
              <a:t> (</a:t>
            </a:r>
            <a:r>
              <a:rPr lang="en-US" altLang="ja-JP" sz="1600" dirty="0" err="1" smtClean="0">
                <a:latin typeface="+mn-lt"/>
                <a:cs typeface="Arial" pitchFamily="34" charset="0"/>
              </a:rPr>
              <a:t>μg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 m</a:t>
            </a:r>
            <a:r>
              <a:rPr lang="en-US" altLang="ja-JP" sz="1600" baseline="30000" dirty="0" smtClean="0">
                <a:latin typeface="+mn-lt"/>
                <a:cs typeface="Arial" pitchFamily="34" charset="0"/>
              </a:rPr>
              <a:t>-3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)</a:t>
            </a:r>
            <a:endParaRPr lang="ja-JP" altLang="en-US" sz="1600" dirty="0">
              <a:latin typeface="+mn-lt"/>
              <a:cs typeface="Arial" pitchFamily="34" charset="0"/>
            </a:endParaRPr>
          </a:p>
        </p:txBody>
      </p:sp>
      <p:sp>
        <p:nvSpPr>
          <p:cNvPr id="25" name="正方形/長方形 24"/>
          <p:cNvSpPr>
            <a:spLocks noChangeArrowheads="1"/>
          </p:cNvSpPr>
          <p:nvPr/>
        </p:nvSpPr>
        <p:spPr bwMode="auto">
          <a:xfrm>
            <a:off x="6529990" y="3091820"/>
            <a:ext cx="1187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latin typeface="+mn-lt"/>
                <a:ea typeface="Meiryo" pitchFamily="50" charset="-128"/>
                <a:cs typeface="Meiryo" pitchFamily="50" charset="-128"/>
              </a:rPr>
              <a:t>HNO</a:t>
            </a:r>
            <a:r>
              <a:rPr lang="en-US" altLang="ja-JP" baseline="-25000" dirty="0" smtClean="0">
                <a:latin typeface="+mn-lt"/>
                <a:ea typeface="Meiryo" pitchFamily="50" charset="-128"/>
                <a:cs typeface="Meiryo" pitchFamily="50" charset="-128"/>
              </a:rPr>
              <a:t>3</a:t>
            </a:r>
            <a:endParaRPr lang="en-US" altLang="ja-JP" baseline="-25000" dirty="0">
              <a:latin typeface="+mn-lt"/>
              <a:ea typeface="Meiryo" pitchFamily="50" charset="-128"/>
              <a:cs typeface="Meiryo" pitchFamily="50" charset="-128"/>
            </a:endParaRPr>
          </a:p>
        </p:txBody>
      </p:sp>
      <p:sp>
        <p:nvSpPr>
          <p:cNvPr id="26" name="正方形/長方形 25"/>
          <p:cNvSpPr>
            <a:spLocks noChangeArrowheads="1"/>
          </p:cNvSpPr>
          <p:nvPr/>
        </p:nvSpPr>
        <p:spPr bwMode="auto">
          <a:xfrm>
            <a:off x="3758190" y="3091820"/>
            <a:ext cx="1403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latin typeface="+mn-lt"/>
                <a:ea typeface="Meiryo" pitchFamily="50" charset="-128"/>
                <a:cs typeface="Meiryo" pitchFamily="50" charset="-128"/>
              </a:rPr>
              <a:t>PM</a:t>
            </a:r>
            <a:r>
              <a:rPr lang="en-US" altLang="ja-JP" baseline="-25000" dirty="0" smtClean="0">
                <a:latin typeface="+mn-lt"/>
                <a:ea typeface="Meiryo" pitchFamily="50" charset="-128"/>
                <a:cs typeface="Meiryo" pitchFamily="50" charset="-128"/>
              </a:rPr>
              <a:t>2.5</a:t>
            </a:r>
            <a:r>
              <a:rPr lang="ja-JP" altLang="en-US" dirty="0" smtClean="0">
                <a:latin typeface="+mn-lt"/>
                <a:ea typeface="Meiryo" pitchFamily="50" charset="-128"/>
                <a:cs typeface="Meiryo" pitchFamily="50" charset="-128"/>
              </a:rPr>
              <a:t> </a:t>
            </a:r>
            <a:r>
              <a:rPr lang="en-US" altLang="ja-JP" dirty="0" smtClean="0">
                <a:latin typeface="+mn-lt"/>
                <a:ea typeface="Meiryo" pitchFamily="50" charset="-128"/>
                <a:cs typeface="Meiryo" pitchFamily="50" charset="-128"/>
              </a:rPr>
              <a:t>NO</a:t>
            </a:r>
            <a:r>
              <a:rPr lang="en-US" altLang="ja-JP" baseline="-25000" dirty="0" smtClean="0">
                <a:latin typeface="+mn-lt"/>
                <a:ea typeface="Meiryo" pitchFamily="50" charset="-128"/>
                <a:cs typeface="Meiryo" pitchFamily="50" charset="-128"/>
              </a:rPr>
              <a:t>3</a:t>
            </a:r>
            <a:r>
              <a:rPr lang="en-US" altLang="ja-JP" baseline="30000" dirty="0" smtClean="0">
                <a:latin typeface="+mn-lt"/>
                <a:ea typeface="Meiryo" pitchFamily="50" charset="-128"/>
                <a:cs typeface="Meiryo" pitchFamily="50" charset="-128"/>
              </a:rPr>
              <a:t>-</a:t>
            </a:r>
            <a:endParaRPr lang="en-US" altLang="ja-JP" baseline="30000" dirty="0">
              <a:latin typeface="+mn-lt"/>
              <a:ea typeface="Meiryo" pitchFamily="50" charset="-128"/>
              <a:cs typeface="Meiryo" pitchFamily="50" charset="-128"/>
            </a:endParaRPr>
          </a:p>
        </p:txBody>
      </p:sp>
      <p:sp>
        <p:nvSpPr>
          <p:cNvPr id="27" name="正方形/長方形 26"/>
          <p:cNvSpPr>
            <a:spLocks noChangeArrowheads="1"/>
          </p:cNvSpPr>
          <p:nvPr/>
        </p:nvSpPr>
        <p:spPr bwMode="auto">
          <a:xfrm>
            <a:off x="6529990" y="4562460"/>
            <a:ext cx="1187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latin typeface="+mn-lt"/>
                <a:ea typeface="Meiryo" pitchFamily="50" charset="-128"/>
                <a:cs typeface="Meiryo" pitchFamily="50" charset="-128"/>
              </a:rPr>
              <a:t>NH</a:t>
            </a:r>
            <a:r>
              <a:rPr lang="en-US" altLang="ja-JP" baseline="-25000" dirty="0" smtClean="0">
                <a:latin typeface="+mn-lt"/>
                <a:ea typeface="Meiryo" pitchFamily="50" charset="-128"/>
                <a:cs typeface="Meiryo" pitchFamily="50" charset="-128"/>
              </a:rPr>
              <a:t>3</a:t>
            </a:r>
            <a:endParaRPr lang="en-US" altLang="ja-JP" baseline="-25000" dirty="0">
              <a:latin typeface="+mn-lt"/>
              <a:ea typeface="Meiryo" pitchFamily="50" charset="-128"/>
              <a:cs typeface="Meiryo" pitchFamily="50" charset="-128"/>
            </a:endParaRPr>
          </a:p>
        </p:txBody>
      </p:sp>
      <p:sp>
        <p:nvSpPr>
          <p:cNvPr id="28" name="正方形/長方形 27"/>
          <p:cNvSpPr>
            <a:spLocks noChangeArrowheads="1"/>
          </p:cNvSpPr>
          <p:nvPr/>
        </p:nvSpPr>
        <p:spPr bwMode="auto">
          <a:xfrm>
            <a:off x="3758190" y="4562460"/>
            <a:ext cx="1403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latin typeface="+mn-lt"/>
                <a:ea typeface="Meiryo" pitchFamily="50" charset="-128"/>
                <a:cs typeface="Meiryo" pitchFamily="50" charset="-128"/>
              </a:rPr>
              <a:t>PM</a:t>
            </a:r>
            <a:r>
              <a:rPr lang="en-US" altLang="ja-JP" baseline="-25000" dirty="0" smtClean="0">
                <a:latin typeface="+mn-lt"/>
                <a:ea typeface="Meiryo" pitchFamily="50" charset="-128"/>
                <a:cs typeface="Meiryo" pitchFamily="50" charset="-128"/>
              </a:rPr>
              <a:t>2.5</a:t>
            </a:r>
            <a:r>
              <a:rPr lang="ja-JP" altLang="en-US" dirty="0" smtClean="0">
                <a:latin typeface="+mn-lt"/>
                <a:ea typeface="Meiryo" pitchFamily="50" charset="-128"/>
                <a:cs typeface="Meiryo" pitchFamily="50" charset="-128"/>
              </a:rPr>
              <a:t> </a:t>
            </a:r>
            <a:r>
              <a:rPr lang="en-US" altLang="ja-JP" dirty="0" smtClean="0">
                <a:latin typeface="+mn-lt"/>
                <a:ea typeface="Meiryo" pitchFamily="50" charset="-128"/>
                <a:cs typeface="Meiryo" pitchFamily="50" charset="-128"/>
              </a:rPr>
              <a:t>NH</a:t>
            </a:r>
            <a:r>
              <a:rPr lang="en-US" altLang="ja-JP" baseline="-25000" dirty="0" smtClean="0">
                <a:latin typeface="+mn-lt"/>
                <a:ea typeface="Meiryo" pitchFamily="50" charset="-128"/>
                <a:cs typeface="Meiryo" pitchFamily="50" charset="-128"/>
              </a:rPr>
              <a:t>4</a:t>
            </a:r>
            <a:r>
              <a:rPr lang="en-US" altLang="ja-JP" baseline="30000" dirty="0" smtClean="0">
                <a:latin typeface="+mn-lt"/>
                <a:ea typeface="Meiryo" pitchFamily="50" charset="-128"/>
                <a:cs typeface="Meiryo" pitchFamily="50" charset="-128"/>
              </a:rPr>
              <a:t>+</a:t>
            </a:r>
            <a:endParaRPr lang="en-US" altLang="ja-JP" baseline="30000" dirty="0">
              <a:latin typeface="+mn-lt"/>
              <a:ea typeface="Meiryo" pitchFamily="50" charset="-128"/>
              <a:cs typeface="Meiryo" pitchFamily="50" charset="-128"/>
            </a:endParaRPr>
          </a:p>
        </p:txBody>
      </p:sp>
      <p:sp>
        <p:nvSpPr>
          <p:cNvPr id="29" name="正方形/長方形 28"/>
          <p:cNvSpPr>
            <a:spLocks noChangeArrowheads="1"/>
          </p:cNvSpPr>
          <p:nvPr/>
        </p:nvSpPr>
        <p:spPr bwMode="auto">
          <a:xfrm>
            <a:off x="3758190" y="1634748"/>
            <a:ext cx="1403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latin typeface="+mn-lt"/>
                <a:ea typeface="Meiryo" pitchFamily="50" charset="-128"/>
                <a:cs typeface="Meiryo" pitchFamily="50" charset="-128"/>
              </a:rPr>
              <a:t>PM</a:t>
            </a:r>
            <a:r>
              <a:rPr lang="en-US" altLang="ja-JP" baseline="-25000" dirty="0" smtClean="0">
                <a:latin typeface="+mn-lt"/>
                <a:ea typeface="Meiryo" pitchFamily="50" charset="-128"/>
                <a:cs typeface="Meiryo" pitchFamily="50" charset="-128"/>
              </a:rPr>
              <a:t>2.5</a:t>
            </a:r>
            <a:r>
              <a:rPr lang="ja-JP" altLang="en-US" dirty="0" smtClean="0">
                <a:latin typeface="+mn-lt"/>
                <a:ea typeface="Meiryo" pitchFamily="50" charset="-128"/>
                <a:cs typeface="Meiryo" pitchFamily="50" charset="-128"/>
              </a:rPr>
              <a:t> </a:t>
            </a:r>
            <a:r>
              <a:rPr lang="en-US" altLang="ja-JP" dirty="0" smtClean="0">
                <a:latin typeface="+mn-lt"/>
                <a:ea typeface="Meiryo" pitchFamily="50" charset="-128"/>
                <a:cs typeface="Meiryo" pitchFamily="50" charset="-128"/>
              </a:rPr>
              <a:t>SO</a:t>
            </a:r>
            <a:r>
              <a:rPr lang="en-US" altLang="ja-JP" baseline="-25000" dirty="0" smtClean="0">
                <a:latin typeface="+mn-lt"/>
                <a:ea typeface="Meiryo" pitchFamily="50" charset="-128"/>
                <a:cs typeface="Meiryo" pitchFamily="50" charset="-128"/>
              </a:rPr>
              <a:t>4</a:t>
            </a:r>
            <a:r>
              <a:rPr lang="en-US" altLang="ja-JP" baseline="30000" dirty="0" smtClean="0">
                <a:latin typeface="+mn-lt"/>
                <a:ea typeface="Meiryo" pitchFamily="50" charset="-128"/>
                <a:cs typeface="Meiryo" pitchFamily="50" charset="-128"/>
              </a:rPr>
              <a:t>2-</a:t>
            </a:r>
            <a:endParaRPr lang="en-US" altLang="ja-JP" baseline="30000" dirty="0">
              <a:latin typeface="+mn-lt"/>
              <a:ea typeface="Meiryo" pitchFamily="50" charset="-128"/>
              <a:cs typeface="Meiryo" pitchFamily="50" charset="-128"/>
            </a:endParaRPr>
          </a:p>
        </p:txBody>
      </p:sp>
      <p:sp>
        <p:nvSpPr>
          <p:cNvPr id="30" name="正方形/長方形 29"/>
          <p:cNvSpPr>
            <a:spLocks noChangeArrowheads="1"/>
          </p:cNvSpPr>
          <p:nvPr/>
        </p:nvSpPr>
        <p:spPr bwMode="auto">
          <a:xfrm>
            <a:off x="971150" y="3085872"/>
            <a:ext cx="1403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latin typeface="+mn-lt"/>
                <a:ea typeface="Meiryo" pitchFamily="50" charset="-128"/>
                <a:cs typeface="Meiryo" pitchFamily="50" charset="-128"/>
              </a:rPr>
              <a:t>PM</a:t>
            </a:r>
            <a:r>
              <a:rPr lang="en-US" altLang="ja-JP" baseline="-25000" dirty="0" smtClean="0">
                <a:latin typeface="+mn-lt"/>
                <a:ea typeface="Meiryo" pitchFamily="50" charset="-128"/>
                <a:cs typeface="Meiryo" pitchFamily="50" charset="-128"/>
              </a:rPr>
              <a:t>2.5</a:t>
            </a:r>
            <a:r>
              <a:rPr lang="ja-JP" altLang="en-US" dirty="0" smtClean="0">
                <a:latin typeface="+mn-lt"/>
                <a:ea typeface="Meiryo" pitchFamily="50" charset="-128"/>
                <a:cs typeface="Meiryo" pitchFamily="50" charset="-128"/>
              </a:rPr>
              <a:t> </a:t>
            </a:r>
            <a:r>
              <a:rPr lang="en-US" altLang="ja-JP" dirty="0" smtClean="0">
                <a:latin typeface="+mn-lt"/>
                <a:ea typeface="Meiryo" pitchFamily="50" charset="-128"/>
                <a:cs typeface="Meiryo" pitchFamily="50" charset="-128"/>
              </a:rPr>
              <a:t>OA</a:t>
            </a:r>
            <a:endParaRPr lang="en-US" altLang="ja-JP" baseline="30000" dirty="0">
              <a:latin typeface="+mn-lt"/>
              <a:ea typeface="Meiryo" pitchFamily="50" charset="-128"/>
              <a:cs typeface="Meiryo" pitchFamily="50" charset="-128"/>
            </a:endParaRPr>
          </a:p>
        </p:txBody>
      </p:sp>
      <p:sp>
        <p:nvSpPr>
          <p:cNvPr id="31" name="正方形/長方形 30"/>
          <p:cNvSpPr>
            <a:spLocks noChangeArrowheads="1"/>
          </p:cNvSpPr>
          <p:nvPr/>
        </p:nvSpPr>
        <p:spPr bwMode="auto">
          <a:xfrm>
            <a:off x="971150" y="4556512"/>
            <a:ext cx="1403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latin typeface="+mn-lt"/>
                <a:ea typeface="Meiryo" pitchFamily="50" charset="-128"/>
                <a:cs typeface="Meiryo" pitchFamily="50" charset="-128"/>
              </a:rPr>
              <a:t>PM</a:t>
            </a:r>
            <a:r>
              <a:rPr lang="en-US" altLang="ja-JP" baseline="-25000" dirty="0" smtClean="0">
                <a:latin typeface="+mn-lt"/>
                <a:ea typeface="Meiryo" pitchFamily="50" charset="-128"/>
                <a:cs typeface="Meiryo" pitchFamily="50" charset="-128"/>
              </a:rPr>
              <a:t>2.5</a:t>
            </a:r>
            <a:r>
              <a:rPr lang="ja-JP" altLang="en-US" dirty="0" smtClean="0">
                <a:latin typeface="+mn-lt"/>
                <a:ea typeface="Meiryo" pitchFamily="50" charset="-128"/>
                <a:cs typeface="Meiryo" pitchFamily="50" charset="-128"/>
              </a:rPr>
              <a:t> </a:t>
            </a:r>
            <a:r>
              <a:rPr lang="en-US" altLang="ja-JP" dirty="0" smtClean="0">
                <a:latin typeface="+mn-lt"/>
                <a:ea typeface="Meiryo" pitchFamily="50" charset="-128"/>
                <a:cs typeface="Meiryo" pitchFamily="50" charset="-128"/>
              </a:rPr>
              <a:t>EC</a:t>
            </a:r>
            <a:endParaRPr lang="en-US" altLang="ja-JP" baseline="30000" dirty="0">
              <a:latin typeface="+mn-lt"/>
              <a:ea typeface="Meiryo" pitchFamily="50" charset="-128"/>
              <a:cs typeface="Meiryo" pitchFamily="50" charset="-128"/>
            </a:endParaRPr>
          </a:p>
        </p:txBody>
      </p:sp>
      <p:sp>
        <p:nvSpPr>
          <p:cNvPr id="32" name="正方形/長方形 31"/>
          <p:cNvSpPr>
            <a:spLocks noChangeArrowheads="1"/>
          </p:cNvSpPr>
          <p:nvPr/>
        </p:nvSpPr>
        <p:spPr bwMode="auto">
          <a:xfrm>
            <a:off x="971150" y="1628800"/>
            <a:ext cx="1403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latin typeface="+mn-lt"/>
                <a:ea typeface="Meiryo" pitchFamily="50" charset="-128"/>
                <a:cs typeface="Meiryo" pitchFamily="50" charset="-128"/>
              </a:rPr>
              <a:t>PM</a:t>
            </a:r>
            <a:r>
              <a:rPr lang="en-US" altLang="ja-JP" baseline="-25000" dirty="0" smtClean="0">
                <a:latin typeface="+mn-lt"/>
                <a:ea typeface="Meiryo" pitchFamily="50" charset="-128"/>
                <a:cs typeface="Meiryo" pitchFamily="50" charset="-128"/>
              </a:rPr>
              <a:t>2.5</a:t>
            </a:r>
            <a:endParaRPr lang="en-US" altLang="ja-JP" baseline="30000" dirty="0">
              <a:latin typeface="+mn-lt"/>
              <a:ea typeface="Meiryo" pitchFamily="50" charset="-128"/>
              <a:cs typeface="Meiryo" pitchFamily="50" charset="-128"/>
            </a:endParaRPr>
          </a:p>
        </p:txBody>
      </p:sp>
      <p:sp>
        <p:nvSpPr>
          <p:cNvPr id="20" name="タイトル 1"/>
          <p:cNvSpPr txBox="1">
            <a:spLocks/>
          </p:cNvSpPr>
          <p:nvPr/>
        </p:nvSpPr>
        <p:spPr bwMode="auto">
          <a:xfrm>
            <a:off x="251520" y="211500"/>
            <a:ext cx="42484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z="1400" dirty="0" smtClean="0">
                <a:latin typeface="+mj-lt"/>
              </a:rPr>
              <a:t>Observation vs. Baseline Simulation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 b="37795"/>
          <a:stretch>
            <a:fillRect/>
          </a:stretch>
        </p:blipFill>
        <p:spPr bwMode="auto">
          <a:xfrm>
            <a:off x="2843808" y="1189132"/>
            <a:ext cx="3302864" cy="42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9195" y="1564412"/>
            <a:ext cx="7542873" cy="489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6D9C1B-2A48-4498-9DA5-931212756204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sp>
        <p:nvSpPr>
          <p:cNvPr id="13" name="コンテンツ プレースホルダ 2"/>
          <p:cNvSpPr txBox="1">
            <a:spLocks/>
          </p:cNvSpPr>
          <p:nvPr/>
        </p:nvSpPr>
        <p:spPr bwMode="auto">
          <a:xfrm>
            <a:off x="395536" y="1273263"/>
            <a:ext cx="42484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80000"/>
              <a:defRPr/>
            </a:pPr>
            <a:r>
              <a:rPr lang="en-US" altLang="ja-JP" sz="2000" b="1" dirty="0" smtClean="0">
                <a:latin typeface="+mn-lt"/>
                <a:ea typeface="Meiryo" pitchFamily="50" charset="-128"/>
              </a:rPr>
              <a:t>Winter 2010</a:t>
            </a:r>
            <a:endParaRPr lang="en-US" altLang="ja-JP" sz="2000" b="1" dirty="0">
              <a:latin typeface="+mn-lt"/>
              <a:ea typeface="Meiryo" pitchFamily="50" charset="-128"/>
            </a:endParaRPr>
          </a:p>
        </p:txBody>
      </p:sp>
      <p:sp>
        <p:nvSpPr>
          <p:cNvPr id="14" name="テキスト ボックス 14"/>
          <p:cNvSpPr txBox="1">
            <a:spLocks noChangeArrowheads="1"/>
          </p:cNvSpPr>
          <p:nvPr/>
        </p:nvSpPr>
        <p:spPr bwMode="auto">
          <a:xfrm rot="16200000">
            <a:off x="514290" y="4555867"/>
            <a:ext cx="17281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 smtClean="0">
                <a:latin typeface="+mn-lt"/>
                <a:cs typeface="Arial" pitchFamily="34" charset="0"/>
              </a:rPr>
              <a:t> (</a:t>
            </a:r>
            <a:r>
              <a:rPr lang="en-US" altLang="ja-JP" sz="1600" dirty="0" err="1" smtClean="0">
                <a:latin typeface="+mn-lt"/>
                <a:cs typeface="Arial" pitchFamily="34" charset="0"/>
              </a:rPr>
              <a:t>μg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 m</a:t>
            </a:r>
            <a:r>
              <a:rPr lang="en-US" altLang="ja-JP" sz="1600" baseline="30000" dirty="0" smtClean="0">
                <a:latin typeface="+mn-lt"/>
                <a:cs typeface="Arial" pitchFamily="34" charset="0"/>
              </a:rPr>
              <a:t>-3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)</a:t>
            </a:r>
            <a:endParaRPr lang="ja-JP" altLang="en-US" sz="1600" dirty="0">
              <a:latin typeface="+mn-lt"/>
              <a:cs typeface="Arial" pitchFamily="34" charset="0"/>
            </a:endParaRPr>
          </a:p>
        </p:txBody>
      </p:sp>
      <p:sp>
        <p:nvSpPr>
          <p:cNvPr id="16" name="テキスト ボックス 14"/>
          <p:cNvSpPr txBox="1">
            <a:spLocks noChangeArrowheads="1"/>
          </p:cNvSpPr>
          <p:nvPr/>
        </p:nvSpPr>
        <p:spPr bwMode="auto">
          <a:xfrm rot="16200000">
            <a:off x="514290" y="2539643"/>
            <a:ext cx="17281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 smtClean="0">
                <a:latin typeface="+mn-lt"/>
                <a:cs typeface="Arial" pitchFamily="34" charset="0"/>
              </a:rPr>
              <a:t> (</a:t>
            </a:r>
            <a:r>
              <a:rPr lang="en-US" altLang="ja-JP" sz="1600" dirty="0" err="1" smtClean="0">
                <a:latin typeface="+mn-lt"/>
                <a:cs typeface="Arial" pitchFamily="34" charset="0"/>
              </a:rPr>
              <a:t>μg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 m</a:t>
            </a:r>
            <a:r>
              <a:rPr lang="en-US" altLang="ja-JP" sz="1600" baseline="30000" dirty="0" smtClean="0">
                <a:latin typeface="+mn-lt"/>
                <a:cs typeface="Arial" pitchFamily="34" charset="0"/>
              </a:rPr>
              <a:t>-3</a:t>
            </a:r>
            <a:r>
              <a:rPr lang="en-US" altLang="ja-JP" sz="1600" dirty="0" smtClean="0">
                <a:latin typeface="+mn-lt"/>
                <a:cs typeface="Arial" pitchFamily="34" charset="0"/>
              </a:rPr>
              <a:t>)</a:t>
            </a:r>
            <a:endParaRPr lang="ja-JP" altLang="en-US" sz="1600" dirty="0">
              <a:latin typeface="+mn-lt"/>
              <a:cs typeface="Arial" pitchFamily="34" charset="0"/>
            </a:endParaRPr>
          </a:p>
        </p:txBody>
      </p:sp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36104"/>
          </a:xfrm>
        </p:spPr>
        <p:txBody>
          <a:bodyPr/>
          <a:lstStyle/>
          <a:p>
            <a:r>
              <a:rPr kumimoji="1" lang="en-US" altLang="ja-JP" dirty="0" smtClean="0"/>
              <a:t>Mean </a:t>
            </a:r>
            <a:r>
              <a:rPr lang="en-US" altLang="ja-JP" dirty="0" smtClean="0"/>
              <a:t>concentration at observation sites </a:t>
            </a:r>
            <a:endParaRPr kumimoji="1" lang="ja-JP" altLang="en-US" dirty="0"/>
          </a:p>
        </p:txBody>
      </p:sp>
      <p:sp>
        <p:nvSpPr>
          <p:cNvPr id="10" name="タイトル 1"/>
          <p:cNvSpPr txBox="1">
            <a:spLocks/>
          </p:cNvSpPr>
          <p:nvPr/>
        </p:nvSpPr>
        <p:spPr bwMode="auto">
          <a:xfrm>
            <a:off x="251520" y="211500"/>
            <a:ext cx="42484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z="1400" dirty="0" smtClean="0">
                <a:latin typeface="+mj-lt"/>
              </a:rPr>
              <a:t>Observation vs. Baseline Simulation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_4_3B">
  <a:themeElements>
    <a:clrScheme name="青基調">
      <a:dk1>
        <a:srgbClr val="110E5D"/>
      </a:dk1>
      <a:lt1>
        <a:srgbClr val="FFFFFF"/>
      </a:lt1>
      <a:dk2>
        <a:srgbClr val="CDE6FF"/>
      </a:dk2>
      <a:lt2>
        <a:srgbClr val="FFFFFF"/>
      </a:lt2>
      <a:accent1>
        <a:srgbClr val="110E5D"/>
      </a:accent1>
      <a:accent2>
        <a:srgbClr val="0099CC"/>
      </a:accent2>
      <a:accent3>
        <a:srgbClr val="BBE0E3"/>
      </a:accent3>
      <a:accent4>
        <a:srgbClr val="BBB8F4"/>
      </a:accent4>
      <a:accent5>
        <a:srgbClr val="0033CC"/>
      </a:accent5>
      <a:accent6>
        <a:srgbClr val="006699"/>
      </a:accent6>
      <a:hlink>
        <a:srgbClr val="009999"/>
      </a:hlink>
      <a:folHlink>
        <a:srgbClr val="669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e_4_3B</Template>
  <TotalTime>6803</TotalTime>
  <Words>1500</Words>
  <Application>Microsoft Office PowerPoint</Application>
  <PresentationFormat>画面に合わせる (4:3)</PresentationFormat>
  <Paragraphs>419</Paragraphs>
  <Slides>24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6" baseType="lpstr">
      <vt:lpstr>e_4_3B</vt:lpstr>
      <vt:lpstr>数式</vt:lpstr>
      <vt:lpstr>Sensitivity analysis of influencing factors on PM2.5 nitrate simulation</vt:lpstr>
      <vt:lpstr>Introduction</vt:lpstr>
      <vt:lpstr>UMICS: Urban air quality Model Inter‐Comparison Study</vt:lpstr>
      <vt:lpstr>Simulation domain</vt:lpstr>
      <vt:lpstr>Meteorological field</vt:lpstr>
      <vt:lpstr>Emission data</vt:lpstr>
      <vt:lpstr>Boundary concentration</vt:lpstr>
      <vt:lpstr>Time series at Kisai</vt:lpstr>
      <vt:lpstr>Mean concentration at observation sites </vt:lpstr>
      <vt:lpstr>Time series at Kisai</vt:lpstr>
      <vt:lpstr>Mean concentration at observation sites </vt:lpstr>
      <vt:lpstr>Summary</vt:lpstr>
      <vt:lpstr>Inter-comparison of baseline Sim. cases</vt:lpstr>
      <vt:lpstr>Time series of spatial mean Conc.</vt:lpstr>
      <vt:lpstr>Difference of mean Conc. from M0</vt:lpstr>
      <vt:lpstr>Sensitivity analysis</vt:lpstr>
      <vt:lpstr>T &amp; RH (M0, D3)</vt:lpstr>
      <vt:lpstr>NOX emission (M1, D3)</vt:lpstr>
      <vt:lpstr>NH3 emission (M0, D2-D3)</vt:lpstr>
      <vt:lpstr>HNO3 &amp; NH3 dry deposition VD (M2, D3)</vt:lpstr>
      <vt:lpstr>N2O5 heterogeneous reaction (M0, D3) </vt:lpstr>
      <vt:lpstr>Mod. of multiple factors (M0, D1-D3) </vt:lpstr>
      <vt:lpstr>Mean concentration at observation sites </vt:lpstr>
      <vt:lpstr>Summary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shimadera</dc:creator>
  <cp:lastModifiedBy>shimadera</cp:lastModifiedBy>
  <cp:revision>572</cp:revision>
  <dcterms:created xsi:type="dcterms:W3CDTF">2012-06-26T06:25:49Z</dcterms:created>
  <dcterms:modified xsi:type="dcterms:W3CDTF">2012-09-27T07:14:58Z</dcterms:modified>
</cp:coreProperties>
</file>