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0" r:id="rId1"/>
  </p:sldMasterIdLst>
  <p:handoutMasterIdLst>
    <p:handoutMasterId r:id="rId17"/>
  </p:handoutMasterIdLst>
  <p:sldIdLst>
    <p:sldId id="256" r:id="rId2"/>
    <p:sldId id="293" r:id="rId3"/>
    <p:sldId id="392" r:id="rId4"/>
    <p:sldId id="337" r:id="rId5"/>
    <p:sldId id="393" r:id="rId6"/>
    <p:sldId id="382" r:id="rId7"/>
    <p:sldId id="356" r:id="rId8"/>
    <p:sldId id="377" r:id="rId9"/>
    <p:sldId id="394" r:id="rId10"/>
    <p:sldId id="402" r:id="rId11"/>
    <p:sldId id="398" r:id="rId12"/>
    <p:sldId id="397" r:id="rId13"/>
    <p:sldId id="400" r:id="rId14"/>
    <p:sldId id="384" r:id="rId15"/>
    <p:sldId id="37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 pleim" initials="jp" lastIdx="6" clrIdx="0"/>
  <p:cmAuthor id="1" name="ellen cooter" initials="ejc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50021"/>
    <a:srgbClr val="FFFFFF"/>
    <a:srgbClr val="FF9933"/>
    <a:srgbClr val="FF0000"/>
    <a:srgbClr val="FFFF00"/>
    <a:srgbClr val="00FF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12" autoAdjust="0"/>
  </p:normalViewPr>
  <p:slideViewPr>
    <p:cSldViewPr>
      <p:cViewPr>
        <p:scale>
          <a:sx n="69" d="100"/>
          <a:sy n="69" d="100"/>
        </p:scale>
        <p:origin x="-1092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94ED1-C03E-4ED5-B73B-9D32CC9923EF}" type="datetimeFigureOut">
              <a:rPr lang="en-US" smtClean="0"/>
              <a:t>10/14/2012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5D1D0-4EBA-4656-9C36-CE1282E9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59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7452E-ECEF-4187-BC4B-591C943FCF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93F84-32E7-4649-A7A4-5122504C57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FFDDA-2858-4A9E-962D-08EEC81CB7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65EF6-C6F2-4A32-914D-3B09A1D5FA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301DC-4DF4-49AE-A512-67DC3452F0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B41CA-5F0A-4E78-A216-9510F51E26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D476-9DBB-4982-A3A8-6927A39439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01D97-A741-4A0B-B2AF-C1FEA0D61E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934B3-1551-4AB3-9405-2545F75F2A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A3141-F7DD-40B3-94EC-1825EB1AB8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8F70EE5-6947-4D88-B1DC-277C8B2856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3A92F67-E4E0-4261-9DCE-836954569B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838200"/>
            <a:ext cx="8839200" cy="2117725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i="1" dirty="0"/>
              <a:t>Application and Evaluation of 2006 NLCD and MODIS in the WRF/CMAQ </a:t>
            </a:r>
            <a:r>
              <a:rPr lang="en-US" sz="4000" i="1" dirty="0" smtClean="0"/>
              <a:t>System</a:t>
            </a:r>
            <a:br>
              <a:rPr lang="en-US" sz="4000" i="1" dirty="0" smtClean="0"/>
            </a:br>
            <a:r>
              <a:rPr lang="en-US" sz="4000" i="1" dirty="0" smtClean="0"/>
              <a:t>Part I: Meteorology Simulations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810000"/>
            <a:ext cx="8763000" cy="2667000"/>
          </a:xfrm>
        </p:spPr>
        <p:txBody>
          <a:bodyPr>
            <a:normAutofit/>
          </a:bodyPr>
          <a:lstStyle/>
          <a:p>
            <a:pPr marR="0" algn="ctr">
              <a:lnSpc>
                <a:spcPct val="90000"/>
              </a:lnSpc>
            </a:pPr>
            <a:r>
              <a:rPr lang="en-US" sz="2000" dirty="0" err="1"/>
              <a:t>Limei</a:t>
            </a:r>
            <a:r>
              <a:rPr lang="en-US" sz="2000" dirty="0"/>
              <a:t> </a:t>
            </a:r>
            <a:r>
              <a:rPr lang="en-US" sz="2000" dirty="0" smtClean="0"/>
              <a:t>Ran</a:t>
            </a:r>
            <a:r>
              <a:rPr lang="en-US" sz="2000" baseline="30000" dirty="0" smtClean="0"/>
              <a:t>1,2</a:t>
            </a:r>
            <a:r>
              <a:rPr lang="en-US" sz="2000" dirty="0" smtClean="0"/>
              <a:t>, </a:t>
            </a:r>
            <a:r>
              <a:rPr lang="en-US" sz="2000" dirty="0"/>
              <a:t>Robert </a:t>
            </a:r>
            <a:r>
              <a:rPr lang="en-US" sz="2000" dirty="0" smtClean="0"/>
              <a:t>Gilliam</a:t>
            </a:r>
            <a:r>
              <a:rPr lang="en-US" sz="2000" baseline="30000" dirty="0" smtClean="0"/>
              <a:t>3</a:t>
            </a:r>
            <a:r>
              <a:rPr lang="en-US" sz="2000" dirty="0"/>
              <a:t>, Jonathan </a:t>
            </a:r>
            <a:r>
              <a:rPr lang="en-US" sz="2000" dirty="0" smtClean="0"/>
              <a:t>Pleim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, Adel Hanna</a:t>
            </a:r>
            <a:r>
              <a:rPr lang="en-US" sz="2000" baseline="30000" dirty="0" smtClean="0"/>
              <a:t>1 </a:t>
            </a:r>
            <a:r>
              <a:rPr lang="en-US" sz="2000" dirty="0" smtClean="0"/>
              <a:t>, William Benjey</a:t>
            </a:r>
            <a:r>
              <a:rPr lang="en-US" sz="2000" baseline="30000" dirty="0"/>
              <a:t>3</a:t>
            </a:r>
            <a:endParaRPr lang="en-US" sz="2000" dirty="0"/>
          </a:p>
          <a:p>
            <a:pPr marR="0" algn="ctr" eaLnBrk="1" hangingPunct="1">
              <a:lnSpc>
                <a:spcPct val="90000"/>
              </a:lnSpc>
            </a:pPr>
            <a:endParaRPr lang="en-US" sz="2400" baseline="30000" dirty="0" smtClean="0"/>
          </a:p>
          <a:p>
            <a:pPr lvl="1" algn="l"/>
            <a:r>
              <a:rPr lang="en-US" sz="1400" baseline="30000" dirty="0"/>
              <a:t>1</a:t>
            </a:r>
            <a:r>
              <a:rPr lang="en-US" sz="1400" dirty="0"/>
              <a:t>Center for Environmental Modeling for Policy </a:t>
            </a:r>
            <a:r>
              <a:rPr lang="en-US" sz="1400" dirty="0" smtClean="0"/>
              <a:t>Development, Institute </a:t>
            </a:r>
            <a:r>
              <a:rPr lang="en-US" sz="1400" dirty="0"/>
              <a:t>for the Environment</a:t>
            </a:r>
          </a:p>
          <a:p>
            <a:pPr lvl="1" algn="l"/>
            <a:r>
              <a:rPr lang="en-US" sz="1400" dirty="0"/>
              <a:t>University of North Carolina at Chapel Hill, NC </a:t>
            </a:r>
            <a:r>
              <a:rPr lang="en-US" sz="1400" dirty="0" smtClean="0"/>
              <a:t>USA</a:t>
            </a:r>
          </a:p>
          <a:p>
            <a:pPr lvl="1" algn="l"/>
            <a:r>
              <a:rPr lang="en-US" sz="1400" baseline="30000" dirty="0" smtClean="0"/>
              <a:t>2</a:t>
            </a:r>
            <a:r>
              <a:rPr lang="en-US" sz="1400" dirty="0" smtClean="0"/>
              <a:t>Ph.D. </a:t>
            </a:r>
            <a:r>
              <a:rPr lang="en-US" sz="1400" dirty="0"/>
              <a:t>program, </a:t>
            </a:r>
            <a:r>
              <a:rPr lang="en-US" sz="1400" dirty="0" smtClean="0"/>
              <a:t>Curriculum </a:t>
            </a:r>
            <a:r>
              <a:rPr lang="en-US" sz="1400" dirty="0"/>
              <a:t>for the Environment and </a:t>
            </a:r>
            <a:r>
              <a:rPr lang="en-US" sz="1400" dirty="0" smtClean="0"/>
              <a:t>Ecology, UNC-Chapel Hill</a:t>
            </a:r>
          </a:p>
          <a:p>
            <a:pPr lvl="1" algn="l"/>
            <a:endParaRPr lang="en-US" sz="1400" dirty="0"/>
          </a:p>
          <a:p>
            <a:pPr lvl="1" algn="l"/>
            <a:r>
              <a:rPr lang="en-US" sz="1400" baseline="30000" dirty="0"/>
              <a:t>3</a:t>
            </a:r>
            <a:r>
              <a:rPr lang="en-US" sz="1400" dirty="0" smtClean="0"/>
              <a:t>Atmospheric </a:t>
            </a:r>
            <a:r>
              <a:rPr lang="en-US" sz="1400" dirty="0"/>
              <a:t>Modeling and Analysis </a:t>
            </a:r>
            <a:r>
              <a:rPr lang="en-US" sz="1400" dirty="0" smtClean="0"/>
              <a:t>Division,  ORD </a:t>
            </a:r>
            <a:r>
              <a:rPr lang="en-US" sz="1400" dirty="0"/>
              <a:t>NERL/USEPA, Research Triangle Park, NC</a:t>
            </a:r>
          </a:p>
          <a:p>
            <a:pPr marR="0" algn="ctr" eaLnBrk="1" hangingPunct="1">
              <a:lnSpc>
                <a:spcPct val="90000"/>
              </a:lnSpc>
            </a:pPr>
            <a:endParaRPr lang="en-US" sz="1600" dirty="0" smtClean="0"/>
          </a:p>
          <a:p>
            <a:pPr marR="0" algn="ctr" eaLnBrk="1" hangingPunct="1">
              <a:lnSpc>
                <a:spcPct val="90000"/>
              </a:lnSpc>
            </a:pPr>
            <a:endParaRPr lang="en-US" sz="1600" dirty="0" smtClean="0"/>
          </a:p>
          <a:p>
            <a:pPr marR="0" algn="ctr">
              <a:lnSpc>
                <a:spcPct val="90000"/>
              </a:lnSpc>
            </a:pPr>
            <a:endParaRPr lang="en-US" sz="1600" dirty="0" smtClean="0"/>
          </a:p>
          <a:p>
            <a:pPr marR="0" algn="ctr" eaLnBrk="1" hangingPunct="1">
              <a:lnSpc>
                <a:spcPct val="90000"/>
              </a:lnSpc>
            </a:pPr>
            <a:endParaRPr lang="en-US" sz="1600" dirty="0" smtClean="0"/>
          </a:p>
          <a:p>
            <a:pPr marR="0" algn="ctr"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293339"/>
            <a:ext cx="3573243" cy="2332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12km Albedo Comparison: 2006-08-31-18Z (2006243)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155945" y="2209800"/>
            <a:ext cx="98705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NLCD:</a:t>
            </a:r>
          </a:p>
          <a:p>
            <a:r>
              <a:rPr lang="en-US" sz="1200" dirty="0" smtClean="0"/>
              <a:t>Too high albedo for</a:t>
            </a:r>
          </a:p>
          <a:p>
            <a:r>
              <a:rPr lang="en-US" sz="1200" dirty="0" smtClean="0"/>
              <a:t>Grassland</a:t>
            </a:r>
            <a:r>
              <a:rPr lang="en-US" sz="1200" dirty="0"/>
              <a:t> </a:t>
            </a:r>
            <a:r>
              <a:rPr lang="en-US" sz="1200" dirty="0" smtClean="0"/>
              <a:t>and Pasture (25, 23)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2438400" y="987623"/>
            <a:ext cx="19050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2006 NLCD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47900" y="3730823"/>
            <a:ext cx="12192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2006 MODIS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51999" y="990600"/>
            <a:ext cx="3463401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MODIS MCD43C3 Albedo, 2006241</a:t>
            </a:r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 flipV="1">
            <a:off x="1143000" y="2209800"/>
            <a:ext cx="1447800" cy="6001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55945" y="6428601"/>
            <a:ext cx="513507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NLCD shows more detailed patterns in SW, consistent with MODIS albedo</a:t>
            </a:r>
            <a:endParaRPr lang="en-US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734" y="4038600"/>
            <a:ext cx="3511465" cy="23180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13455" y="6324600"/>
            <a:ext cx="3297145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White sky (Diffuse) SW:  0.3-5.0 µm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78" y="1295400"/>
            <a:ext cx="3534321" cy="233041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91023" y="3581400"/>
            <a:ext cx="2938577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Black sky (Direct) SW: 0.3-5.0 µm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32586"/>
            <a:ext cx="3505200" cy="229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87366"/>
            <a:ext cx="3086406" cy="3184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4km Meteorology Comparison: 2006-08-31-18Z</a:t>
            </a:r>
            <a:br>
              <a:rPr lang="en-US" sz="3200" dirty="0" smtClean="0"/>
            </a:br>
            <a:r>
              <a:rPr lang="en-US" sz="2700" dirty="0" smtClean="0">
                <a:solidFill>
                  <a:srgbClr val="FF0000"/>
                </a:solidFill>
              </a:rPr>
              <a:t>Regular Nudging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7800" y="1078468"/>
            <a:ext cx="316260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ST: </a:t>
            </a:r>
            <a:r>
              <a:rPr lang="en-US" sz="1600" dirty="0" smtClean="0"/>
              <a:t>2006 NLCD – 2006 MODIS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637991" y="3276600"/>
            <a:ext cx="1399412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2006 NLCD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98514" y="6248400"/>
            <a:ext cx="1445486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2006 MODIS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80" y="3844672"/>
            <a:ext cx="2663111" cy="29371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16" y="838200"/>
            <a:ext cx="797984" cy="124726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52400" y="1828800"/>
            <a:ext cx="112329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NLCD is cooler with forest  cover  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71" y="4800600"/>
            <a:ext cx="2682429" cy="1905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81000" y="6397823"/>
            <a:ext cx="12954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Google image    </a:t>
            </a: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762000" y="2590800"/>
            <a:ext cx="9144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80" y="760103"/>
            <a:ext cx="2663111" cy="293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6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89005"/>
            <a:ext cx="2625537" cy="2485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1km Meteorology Comparison: 2006-08-31-18Z</a:t>
            </a:r>
            <a:br>
              <a:rPr lang="en-US" sz="3200" dirty="0" smtClean="0"/>
            </a:br>
            <a:r>
              <a:rPr lang="en-US" sz="2700" dirty="0" smtClean="0">
                <a:solidFill>
                  <a:srgbClr val="FF0000"/>
                </a:solidFill>
              </a:rPr>
              <a:t>Regular Nudging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990600"/>
            <a:ext cx="28956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ST: 2006 NLCD – 2006 MODIS  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4293275"/>
            <a:ext cx="1828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NLCD is much warmer along the coast:</a:t>
            </a:r>
          </a:p>
          <a:p>
            <a:r>
              <a:rPr lang="en-US" dirty="0" smtClean="0"/>
              <a:t>1. Difference of wetland cover</a:t>
            </a:r>
          </a:p>
          <a:p>
            <a:r>
              <a:rPr lang="en-US" dirty="0" smtClean="0"/>
              <a:t>2. Treatment of wetland in the PX LSM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34255" y="967539"/>
            <a:ext cx="31242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ST: 2006 NLCD – USGS </a:t>
            </a:r>
            <a:r>
              <a:rPr lang="en-US" sz="1400" dirty="0" smtClean="0"/>
              <a:t>GLCC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324600" y="990600"/>
            <a:ext cx="3048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PBLH: 2006 NLCD – USGS GLCC </a:t>
            </a:r>
            <a:endParaRPr lang="en-US" sz="1200" dirty="0"/>
          </a:p>
        </p:txBody>
      </p:sp>
      <p:pic>
        <p:nvPicPr>
          <p:cNvPr id="15" name="Picture 14" descr="nlcd06_1km_wetland_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4252600"/>
            <a:ext cx="1967129" cy="19612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43200" y="3968309"/>
            <a:ext cx="19812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2006 NLCD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3959423"/>
            <a:ext cx="12192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2006 MODIS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34200" y="3962400"/>
            <a:ext cx="12954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USGS GLCC</a:t>
            </a:r>
          </a:p>
        </p:txBody>
      </p:sp>
      <p:pic>
        <p:nvPicPr>
          <p:cNvPr id="13" name="Picture 12" descr="modis06_1km_wetland_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252601"/>
            <a:ext cx="1955341" cy="1961248"/>
          </a:xfrm>
          <a:prstGeom prst="rect">
            <a:avLst/>
          </a:prstGeom>
        </p:spPr>
      </p:pic>
      <p:pic>
        <p:nvPicPr>
          <p:cNvPr id="14" name="Picture 13" descr="glcc92_1km_wetland_n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4252600"/>
            <a:ext cx="1949360" cy="1961247"/>
          </a:xfrm>
          <a:prstGeom prst="rect">
            <a:avLst/>
          </a:prstGeom>
        </p:spPr>
      </p:pic>
      <p:sp>
        <p:nvSpPr>
          <p:cNvPr id="30" name="Line 18"/>
          <p:cNvSpPr>
            <a:spLocks noChangeShapeType="1"/>
          </p:cNvSpPr>
          <p:nvPr/>
        </p:nvSpPr>
        <p:spPr bwMode="auto">
          <a:xfrm flipH="1">
            <a:off x="1114096" y="3581400"/>
            <a:ext cx="257503" cy="69468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 descr="nlcd06_1km_wetland_lege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0" y="5119551"/>
            <a:ext cx="685800" cy="11288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25" y="1255785"/>
            <a:ext cx="2617075" cy="2508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825" y="1224254"/>
            <a:ext cx="2707651" cy="254984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10000" y="6248400"/>
            <a:ext cx="31242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Woody and Herbaceous Wetland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12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768" y="1493725"/>
            <a:ext cx="2910290" cy="3041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93726"/>
            <a:ext cx="2894888" cy="30416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58000" y="762000"/>
            <a:ext cx="17526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2006 NLCD: Forest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4km Meteorology Comparison, 2006-08-31-18Z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2700" dirty="0" smtClean="0">
                <a:solidFill>
                  <a:srgbClr val="C00000"/>
                </a:solidFill>
              </a:rPr>
              <a:t>Weaker Nudging </a:t>
            </a:r>
            <a:endParaRPr lang="en-US" sz="27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5715000"/>
            <a:ext cx="5257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Changes from same land cover data, different years: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Landuse</a:t>
            </a:r>
            <a:r>
              <a:rPr lang="en-US" dirty="0" smtClean="0"/>
              <a:t> change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Different sensors and algorithms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836" y="1216223"/>
            <a:ext cx="303676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Albedo: 2006 NLCD – 1992 NLCD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0" y="3810000"/>
            <a:ext cx="18288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1992 NLCD: Forest</a:t>
            </a:r>
          </a:p>
        </p:txBody>
      </p:sp>
      <p:pic>
        <p:nvPicPr>
          <p:cNvPr id="19" name="Picture 18" descr="nlcd06_1km_wetland_lege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4869230"/>
            <a:ext cx="685800" cy="1128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62" y="1076408"/>
            <a:ext cx="2404538" cy="26484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44" y="4100154"/>
            <a:ext cx="2393156" cy="2667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424769" y="1219200"/>
            <a:ext cx="30244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LAI: 2006 NLCD – 1992 NLCD</a:t>
            </a:r>
            <a:endParaRPr lang="en-US" sz="1400" dirty="0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 flipV="1">
            <a:off x="1143000" y="3505200"/>
            <a:ext cx="615218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19694" y="4816014"/>
            <a:ext cx="191390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Lower albedo for </a:t>
            </a:r>
            <a:r>
              <a:rPr lang="en-US" sz="1400" dirty="0" smtClean="0"/>
              <a:t>expanded urban areas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834244" y="4798325"/>
            <a:ext cx="1913906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Lower LAI and higher </a:t>
            </a:r>
            <a:r>
              <a:rPr lang="en-US" sz="1400" dirty="0" smtClean="0"/>
              <a:t>albedo due to lower forest fractions </a:t>
            </a:r>
            <a:endParaRPr lang="en-US" sz="1400" dirty="0"/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flipH="1" flipV="1">
            <a:off x="2209800" y="3048000"/>
            <a:ext cx="1143000" cy="182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3581400" y="3014553"/>
            <a:ext cx="1524000" cy="18622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1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153400" cy="236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WRF simulation evaluation statistics well within typical model performance benchmarks</a:t>
            </a:r>
          </a:p>
          <a:p>
            <a:r>
              <a:rPr lang="en-US" dirty="0" smtClean="0"/>
              <a:t>Land use data sets do matter both spatially and temporally, although nudging (particularly PX LSM soil T and moisture nudging) overpowers some differences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4038600"/>
            <a:ext cx="8229600" cy="27432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lvl="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 smtClean="0">
                <a:latin typeface="+mn-lt"/>
              </a:rPr>
              <a:t>Improve </a:t>
            </a:r>
            <a:r>
              <a:rPr lang="en-US" sz="2600" dirty="0">
                <a:latin typeface="+mn-lt"/>
              </a:rPr>
              <a:t>NLCD parameters (e.g. </a:t>
            </a:r>
            <a:r>
              <a:rPr lang="en-US" sz="2600" dirty="0" smtClean="0">
                <a:latin typeface="+mn-lt"/>
              </a:rPr>
              <a:t>albedo)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 smtClean="0">
                <a:latin typeface="+mn-lt"/>
              </a:rPr>
              <a:t>Improve wetland </a:t>
            </a:r>
            <a:r>
              <a:rPr lang="en-US" sz="2600" dirty="0">
                <a:latin typeface="+mn-lt"/>
              </a:rPr>
              <a:t>treatments in soil moisture modeling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>
                <a:latin typeface="+mn-lt"/>
              </a:rPr>
              <a:t>Re-evaluate the modified model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>
                <a:latin typeface="+mn-lt"/>
              </a:rPr>
              <a:t>Complete CMAQ simulation and analysis</a:t>
            </a:r>
          </a:p>
          <a:p>
            <a:pPr marL="274320" lvl="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Release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completed Raster Tools through the CMAS and </a:t>
            </a:r>
            <a:r>
              <a:rPr lang="en-US" sz="2600" dirty="0">
                <a:latin typeface="+mn-lt"/>
              </a:rPr>
              <a:t>modified </a:t>
            </a:r>
            <a:r>
              <a:rPr lang="en-US" sz="2600" dirty="0" smtClean="0">
                <a:latin typeface="+mn-lt"/>
              </a:rPr>
              <a:t>LSM through WRF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to the community</a:t>
            </a:r>
          </a:p>
          <a:p>
            <a:pPr marL="274320" lvl="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Assimilate MODIS dynamic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vegetation products (e.g.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fPAR</a:t>
            </a:r>
            <a:r>
              <a:rPr lang="en-US" sz="2600" dirty="0" smtClean="0">
                <a:latin typeface="+mn-lt"/>
              </a:rPr>
              <a:t>, EVI, LAI) as well as albedo for better ET </a:t>
            </a:r>
            <a:r>
              <a:rPr lang="en-US" sz="2600" dirty="0" smtClean="0">
                <a:latin typeface="+mn-lt"/>
              </a:rPr>
              <a:t>estimation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3429000"/>
            <a:ext cx="7848600" cy="514350"/>
          </a:xfrm>
          <a:prstGeom prst="rect">
            <a:avLst/>
          </a:prstGeom>
        </p:spPr>
        <p:txBody>
          <a:bodyPr vert="horz" lIns="0" rIns="0" bIns="0" anchor="b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2392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8229600" cy="819150"/>
          </a:xfrm>
        </p:spPr>
        <p:txBody>
          <a:bodyPr/>
          <a:lstStyle/>
          <a:p>
            <a:pPr eaLnBrk="1" hangingPunct="1"/>
            <a:r>
              <a:rPr lang="en-US" dirty="0" smtClean="0"/>
              <a:t>Acknowledgements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2057400"/>
            <a:ext cx="81534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Development of the Land use processing tools are funded by:</a:t>
            </a:r>
          </a:p>
          <a:p>
            <a:pPr marL="0" indent="0">
              <a:buNone/>
            </a:pPr>
            <a:r>
              <a:rPr lang="en-US" sz="2400" b="1" dirty="0" smtClean="0"/>
              <a:t>U.S. EPA under the Contract No. EP-W-09-023, “Operation of the Center for Community Air Quality Modeling and Analysis (CMAS)”</a:t>
            </a:r>
          </a:p>
          <a:p>
            <a:pPr marL="0" indent="0">
              <a:buNone/>
            </a:pPr>
            <a:r>
              <a:rPr lang="en-US" sz="2400" b="1" dirty="0" smtClean="0"/>
              <a:t> </a:t>
            </a:r>
          </a:p>
          <a:p>
            <a:pPr marL="0" indent="0">
              <a:buNone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Outline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8458200" cy="2514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Background and </a:t>
            </a:r>
            <a:r>
              <a:rPr lang="en-US" sz="3200" dirty="0" smtClean="0"/>
              <a:t>Objectives</a:t>
            </a:r>
            <a:endParaRPr lang="en-US" sz="3200" dirty="0" smtClean="0"/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NLCD/MODIS Processing Tools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WRF Simulations and </a:t>
            </a:r>
            <a:r>
              <a:rPr lang="en-US" sz="3200" dirty="0" smtClean="0"/>
              <a:t>Analysis with:</a:t>
            </a:r>
            <a:endParaRPr lang="en-US" sz="3200" dirty="0" smtClean="0"/>
          </a:p>
          <a:p>
            <a:pPr lvl="1">
              <a:lnSpc>
                <a:spcPct val="80000"/>
              </a:lnSpc>
            </a:pPr>
            <a:r>
              <a:rPr lang="en-US" sz="2200" dirty="0" smtClean="0"/>
              <a:t>Four </a:t>
            </a:r>
            <a:r>
              <a:rPr lang="en-US" sz="2200" dirty="0" err="1" smtClean="0"/>
              <a:t>Landcover</a:t>
            </a:r>
            <a:r>
              <a:rPr lang="en-US" sz="2200" dirty="0" smtClean="0"/>
              <a:t> Data Sets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Two different nudging strengths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Conclusion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Background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Consistent and accurate land cover data plays an important role in meteorology and air quality modeling systems such as WRF/CMAQ</a:t>
            </a:r>
          </a:p>
          <a:p>
            <a:r>
              <a:rPr lang="en-US" sz="2800" dirty="0" smtClean="0"/>
              <a:t>Land cover data is used in: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Land surface models (LSMs) for meteorology modeling to estimate the exchanges of heat, moisture, and momentum between the land surface and the atmosphere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Bi-directional ammonia flux and dry deposition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Biogenic emission modeling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Emission spatial allocation for air quality simulations</a:t>
            </a:r>
          </a:p>
          <a:p>
            <a:pPr marL="0" indent="0"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7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124200"/>
            <a:ext cx="2761130" cy="2133600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Background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5562600"/>
            <a:ext cx="7620000" cy="1143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 smtClean="0">
                <a:solidFill>
                  <a:srgbClr val="FF0000"/>
                </a:solidFill>
              </a:rPr>
              <a:t>Issue: </a:t>
            </a:r>
          </a:p>
          <a:p>
            <a:pPr marL="0" indent="0">
              <a:buNone/>
            </a:pPr>
            <a:r>
              <a:rPr lang="da-DK" dirty="0" smtClean="0"/>
              <a:t>Different land cover data sets result in different LU class fractions in modeling grids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>
              <a:buFontTx/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69" y="3124200"/>
            <a:ext cx="2761131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299" y="762000"/>
            <a:ext cx="2788701" cy="2154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94" y="762000"/>
            <a:ext cx="2830606" cy="21872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1524000"/>
            <a:ext cx="3200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Land cover data sets available to WRF/CMAQ:</a:t>
            </a:r>
          </a:p>
          <a:p>
            <a:pPr>
              <a:buFont typeface="Arial" pitchFamily="34" charset="0"/>
              <a:buChar char="•"/>
            </a:pPr>
            <a:endParaRPr lang="en-US" sz="1700" dirty="0" smtClean="0"/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</a:t>
            </a:r>
            <a:r>
              <a:rPr lang="en-US" sz="1200" dirty="0" smtClean="0">
                <a:solidFill>
                  <a:schemeClr val="accent1"/>
                </a:solidFill>
              </a:rPr>
              <a:t>USGS GLCC </a:t>
            </a:r>
            <a:r>
              <a:rPr lang="en-US" sz="1200" dirty="0" smtClean="0"/>
              <a:t>data (WRF, BELD3) –  global, 1992-1993 AVHRR, at 30-second (~1 km), Anderson LCCS (Loveland et al. 2000)  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smtClean="0">
                <a:solidFill>
                  <a:schemeClr val="accent1"/>
                </a:solidFill>
              </a:rPr>
              <a:t>MODIS IGBP land cover data </a:t>
            </a:r>
            <a:r>
              <a:rPr lang="en-US" sz="1200" dirty="0" smtClean="0"/>
              <a:t>(2001 in WRF)– global, yearly, 500m and 1km (</a:t>
            </a:r>
            <a:r>
              <a:rPr lang="en-US" sz="1200" dirty="0" err="1" smtClean="0"/>
              <a:t>Friedl</a:t>
            </a:r>
            <a:r>
              <a:rPr lang="en-US" sz="1200" dirty="0" smtClean="0"/>
              <a:t> et al. 2001)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1"/>
                </a:solidFill>
              </a:rPr>
              <a:t> NLCD 1992, 2001, 2006</a:t>
            </a:r>
            <a:r>
              <a:rPr lang="en-US" sz="1200" dirty="0" smtClean="0"/>
              <a:t>, US, 30m, modified Anderson LCCS, 30m (</a:t>
            </a:r>
            <a:r>
              <a:rPr lang="en-US" sz="1200" dirty="0" err="1" smtClean="0"/>
              <a:t>Vogelmann</a:t>
            </a:r>
            <a:r>
              <a:rPr lang="en-US" sz="1200" dirty="0" smtClean="0"/>
              <a:t> et al. 2001, Homer et al. 2004, Fry et al. 2011)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r>
              <a:rPr lang="en-US" sz="1200" dirty="0" smtClean="0"/>
              <a:t>NLCD 2011 is scheduled for  release in 12/2013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5257800"/>
            <a:ext cx="37338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Houston 1km Domain Grids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4000" dirty="0" smtClean="0"/>
              <a:t>NLCD/MODIS Processing Tools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4572000" cy="5638800"/>
          </a:xfrm>
        </p:spPr>
        <p:txBody>
          <a:bodyPr>
            <a:normAutofit fontScale="47500" lnSpcReduction="20000"/>
          </a:bodyPr>
          <a:lstStyle/>
          <a:p>
            <a:r>
              <a:rPr lang="en-US" sz="3800" dirty="0" smtClean="0"/>
              <a:t>Current Spatial Allocator release</a:t>
            </a:r>
          </a:p>
          <a:p>
            <a:pPr marL="457200" lvl="1" indent="-174625"/>
            <a:r>
              <a:rPr lang="en-US" sz="2900" dirty="0" smtClean="0"/>
              <a:t>2001 USGS-NOAA NLCD/BU-MODIS tool</a:t>
            </a:r>
          </a:p>
          <a:p>
            <a:pPr marL="685800" lvl="2" indent="-228600">
              <a:buFont typeface="Wingdings" pitchFamily="2" charset="2"/>
              <a:buChar char="Ø"/>
            </a:pPr>
            <a:r>
              <a:rPr lang="en-US" sz="2900" dirty="0" smtClean="0"/>
              <a:t>Land cover, canopy, and imperviousness, one MODIS file from BU</a:t>
            </a:r>
          </a:p>
          <a:p>
            <a:pPr marL="685800" lvl="2" indent="-228600">
              <a:buFont typeface="Wingdings" pitchFamily="2" charset="2"/>
              <a:buChar char="Ø"/>
            </a:pPr>
            <a:r>
              <a:rPr lang="en-US" sz="2900" dirty="0" smtClean="0"/>
              <a:t>Output: 50 land cover classes</a:t>
            </a:r>
          </a:p>
          <a:p>
            <a:pPr marL="685800" lvl="2" indent="-228600">
              <a:buFont typeface="Wingdings" pitchFamily="2" charset="2"/>
              <a:buChar char="Ø"/>
            </a:pPr>
            <a:endParaRPr lang="en-US" sz="3800" dirty="0" smtClean="0"/>
          </a:p>
          <a:p>
            <a:r>
              <a:rPr lang="en-US" sz="3800" dirty="0" smtClean="0"/>
              <a:t>New tools developed</a:t>
            </a:r>
          </a:p>
          <a:p>
            <a:pPr marL="457200" lvl="1" indent="-174625"/>
            <a:r>
              <a:rPr lang="en-US" sz="2900" dirty="0" smtClean="0">
                <a:solidFill>
                  <a:schemeClr val="accent1"/>
                </a:solidFill>
              </a:rPr>
              <a:t>BELD4 Tool: 2001 USGS-NOAA NLCD/BU-MODIS, FIA, NASS, SC-CA</a:t>
            </a:r>
          </a:p>
          <a:p>
            <a:pPr marL="685800" lvl="2" indent="-228600">
              <a:buFont typeface="Wingdings" pitchFamily="2" charset="2"/>
              <a:buChar char="Ø"/>
            </a:pPr>
            <a:r>
              <a:rPr lang="en-US" sz="2900" dirty="0" smtClean="0"/>
              <a:t>Land cover, canopy, and imperviousness, one MODIS </a:t>
            </a:r>
          </a:p>
          <a:p>
            <a:pPr marL="685800" lvl="2" indent="-228600">
              <a:buFont typeface="Wingdings" pitchFamily="2" charset="2"/>
              <a:buChar char="Ø"/>
            </a:pPr>
            <a:r>
              <a:rPr lang="en-US" sz="2900" dirty="0" smtClean="0"/>
              <a:t>Output: 50 land cover classes,  194 Tree and 42 </a:t>
            </a:r>
            <a:r>
              <a:rPr lang="en-US" sz="2900" dirty="0" err="1" smtClean="0"/>
              <a:t>rainfed</a:t>
            </a:r>
            <a:r>
              <a:rPr lang="en-US" sz="2900" dirty="0" smtClean="0"/>
              <a:t> /irrigated crop fractions</a:t>
            </a:r>
          </a:p>
          <a:p>
            <a:pPr marL="457200" lvl="1" indent="-174625"/>
            <a:r>
              <a:rPr lang="en-US" sz="2900" dirty="0" smtClean="0">
                <a:solidFill>
                  <a:srgbClr val="0070C0"/>
                </a:solidFill>
              </a:rPr>
              <a:t>2006 NLCD/NASA-MODIS tool </a:t>
            </a:r>
          </a:p>
          <a:p>
            <a:pPr marL="685800" lvl="2" indent="-228600">
              <a:buFont typeface="Wingdings" pitchFamily="2" charset="2"/>
              <a:buChar char="Ø"/>
            </a:pPr>
            <a:r>
              <a:rPr lang="en-US" sz="2900" dirty="0" smtClean="0"/>
              <a:t>USGS NLCD and tiled NASA MODIS data in HDF format  as input</a:t>
            </a:r>
          </a:p>
          <a:p>
            <a:pPr marL="685800" lvl="2" indent="-228600">
              <a:buFont typeface="Wingdings" pitchFamily="2" charset="2"/>
              <a:buChar char="Ø"/>
            </a:pPr>
            <a:r>
              <a:rPr lang="en-US" sz="2900" dirty="0" smtClean="0"/>
              <a:t>Output: 40 land cover classes</a:t>
            </a:r>
          </a:p>
          <a:p>
            <a:pPr marL="685800" lvl="2" indent="-228600">
              <a:buFont typeface="Wingdings" pitchFamily="2" charset="2"/>
              <a:buChar char="Ø"/>
            </a:pPr>
            <a:endParaRPr lang="en-US" sz="2900" dirty="0" smtClean="0"/>
          </a:p>
          <a:p>
            <a:r>
              <a:rPr lang="en-US" sz="3800" dirty="0" smtClean="0"/>
              <a:t>Goal: </a:t>
            </a:r>
            <a:r>
              <a:rPr lang="en-US" sz="3800" dirty="0" smtClean="0">
                <a:solidFill>
                  <a:srgbClr val="FF0000"/>
                </a:solidFill>
              </a:rPr>
              <a:t>one consistent land use data set</a:t>
            </a:r>
            <a:endParaRPr lang="en-US" sz="3800" dirty="0" smtClean="0"/>
          </a:p>
          <a:p>
            <a:pPr marL="457200" lvl="1" indent="-174625"/>
            <a:r>
              <a:rPr lang="en-US" sz="2900" dirty="0" smtClean="0"/>
              <a:t>USGS NLCD, NASA tiled MODIS, FIA, NASS, SC-CA, and other spatial data (e.g. eco-regions, population for better LSM in different regions and urban areas )</a:t>
            </a:r>
          </a:p>
          <a:p>
            <a:pPr marL="457200" lvl="1" indent="-174625"/>
            <a:r>
              <a:rPr lang="en-US" sz="2900" dirty="0" smtClean="0"/>
              <a:t>40 land cover classes and tree /crop fractions</a:t>
            </a:r>
          </a:p>
          <a:p>
            <a:pPr marL="457200" lvl="1" indent="-174625"/>
            <a:r>
              <a:rPr lang="en-US" sz="2900" dirty="0" smtClean="0"/>
              <a:t>Output  data to WPS </a:t>
            </a:r>
            <a:r>
              <a:rPr lang="en-US" sz="2900" dirty="0" err="1" smtClean="0"/>
              <a:t>GeoGrid</a:t>
            </a:r>
            <a:r>
              <a:rPr lang="en-US" sz="2900" dirty="0" smtClean="0"/>
              <a:t> output file – for WRF simulation</a:t>
            </a:r>
          </a:p>
        </p:txBody>
      </p:sp>
      <p:pic>
        <p:nvPicPr>
          <p:cNvPr id="4" name="Picture 3" descr="BELD4_canopy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9212" y="1600200"/>
            <a:ext cx="2263588" cy="1749136"/>
          </a:xfrm>
          <a:prstGeom prst="rect">
            <a:avLst/>
          </a:prstGeom>
        </p:spPr>
      </p:pic>
      <p:pic>
        <p:nvPicPr>
          <p:cNvPr id="5" name="Picture 4" descr="beld4_Oak_white_05302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023857"/>
            <a:ext cx="1676400" cy="1357897"/>
          </a:xfrm>
          <a:prstGeom prst="rect">
            <a:avLst/>
          </a:prstGeom>
        </p:spPr>
      </p:pic>
      <p:pic>
        <p:nvPicPr>
          <p:cNvPr id="6" name="Picture 5" descr="BELD4_total_crop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4572000"/>
            <a:ext cx="2241175" cy="1731817"/>
          </a:xfrm>
          <a:prstGeom prst="rect">
            <a:avLst/>
          </a:prstGeom>
        </p:spPr>
      </p:pic>
      <p:pic>
        <p:nvPicPr>
          <p:cNvPr id="9" name="Picture 8" descr="beld4_CornGrain_053020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3616036"/>
            <a:ext cx="1730188" cy="1336964"/>
          </a:xfrm>
          <a:prstGeom prst="rect">
            <a:avLst/>
          </a:prstGeom>
        </p:spPr>
      </p:pic>
      <p:pic>
        <p:nvPicPr>
          <p:cNvPr id="11" name="Picture 10" descr="beld4_Sweetgum_053020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9000" y="762000"/>
            <a:ext cx="1676400" cy="1295400"/>
          </a:xfrm>
          <a:prstGeom prst="rect">
            <a:avLst/>
          </a:prstGeom>
        </p:spPr>
      </p:pic>
      <p:pic>
        <p:nvPicPr>
          <p:cNvPr id="10" name="Picture 9" descr="beld4_CornGrain_ir_0530201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0" y="4987637"/>
            <a:ext cx="1730188" cy="13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Assess </a:t>
            </a:r>
            <a:r>
              <a:rPr lang="en-US" dirty="0"/>
              <a:t>the impacts of different land cover data sets on the WRF/CMAQ modeling </a:t>
            </a:r>
            <a:r>
              <a:rPr lang="en-US" dirty="0" smtClean="0"/>
              <a:t>system using </a:t>
            </a:r>
            <a:r>
              <a:rPr lang="en-US" dirty="0"/>
              <a:t>the PX LSM during the August 2006 </a:t>
            </a:r>
            <a:r>
              <a:rPr lang="en-US" dirty="0" err="1"/>
              <a:t>TexAQS</a:t>
            </a:r>
            <a:r>
              <a:rPr lang="en-US" dirty="0"/>
              <a:t> </a:t>
            </a:r>
            <a:r>
              <a:rPr lang="en-US" dirty="0" smtClean="0"/>
              <a:t>period</a:t>
            </a:r>
          </a:p>
          <a:p>
            <a:r>
              <a:rPr lang="en-US" dirty="0" smtClean="0"/>
              <a:t>Key features of PX LSM</a:t>
            </a:r>
            <a:endParaRPr lang="en-US" sz="22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Fractional land cover within a grid cell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Soil moisture and deep soil T nudging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Connected to CMAQ dry deposition, NH</a:t>
            </a:r>
            <a:r>
              <a:rPr lang="en-US" baseline="-25000" dirty="0" smtClean="0"/>
              <a:t>3</a:t>
            </a:r>
            <a:r>
              <a:rPr lang="en-US" dirty="0" smtClean="0"/>
              <a:t> bi-directional models</a:t>
            </a:r>
          </a:p>
          <a:p>
            <a:r>
              <a:rPr lang="en-US" dirty="0" smtClean="0"/>
              <a:t>Science questions:</a:t>
            </a:r>
            <a:endParaRPr lang="en-US" dirty="0"/>
          </a:p>
          <a:p>
            <a:pPr marL="85090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70C0"/>
                </a:solidFill>
              </a:rPr>
              <a:t>How sensitive is the WRF system to:</a:t>
            </a:r>
          </a:p>
          <a:p>
            <a:pPr marL="1125220" lvl="2" indent="-457200"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0070C0"/>
                </a:solidFill>
              </a:rPr>
              <a:t>Land cover data sets with different classification and resolution</a:t>
            </a:r>
          </a:p>
          <a:p>
            <a:pPr marL="1125220" lvl="2" indent="-457200"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0070C0"/>
                </a:solidFill>
              </a:rPr>
              <a:t>Different nudging strength</a:t>
            </a:r>
            <a:endParaRPr lang="en-US" sz="1900" dirty="0" smtClean="0"/>
          </a:p>
          <a:p>
            <a:pPr marL="850900" lvl="1" indent="-457200">
              <a:buFont typeface="+mj-lt"/>
              <a:buAutoNum type="arabicPeriod"/>
            </a:pPr>
            <a:r>
              <a:rPr lang="en-US" sz="2200" dirty="0" smtClean="0"/>
              <a:t>How does CMAQ respond to changes in land cover classification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731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Modeling Domains and Configuration,</a:t>
            </a:r>
            <a:br>
              <a:rPr lang="en-US" sz="3600" dirty="0" smtClean="0"/>
            </a:br>
            <a:r>
              <a:rPr lang="en-US" sz="3600" dirty="0" smtClean="0"/>
              <a:t>Land Cover Data Sets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657600" y="1524000"/>
            <a:ext cx="5029200" cy="2438400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en-US" sz="2000" b="1" dirty="0" smtClean="0"/>
              <a:t>Four land cover data sets for each domain:</a:t>
            </a:r>
          </a:p>
          <a:p>
            <a:pPr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C00000"/>
                </a:solidFill>
              </a:rPr>
              <a:t>1992-1993 USGS </a:t>
            </a:r>
            <a:r>
              <a:rPr lang="en-US" sz="1700" dirty="0">
                <a:solidFill>
                  <a:srgbClr val="C00000"/>
                </a:solidFill>
              </a:rPr>
              <a:t>GLCC </a:t>
            </a:r>
            <a:r>
              <a:rPr lang="en-US" sz="1700" dirty="0"/>
              <a:t>land cover data within WRF</a:t>
            </a:r>
          </a:p>
          <a:p>
            <a:pPr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C00000"/>
                </a:solidFill>
              </a:rPr>
              <a:t>2006 </a:t>
            </a:r>
            <a:r>
              <a:rPr lang="en-US" sz="1700" dirty="0">
                <a:solidFill>
                  <a:srgbClr val="C00000"/>
                </a:solidFill>
              </a:rPr>
              <a:t>NLCD </a:t>
            </a:r>
            <a:r>
              <a:rPr lang="en-US" sz="1700" dirty="0">
                <a:solidFill>
                  <a:srgbClr val="000000"/>
                </a:solidFill>
              </a:rPr>
              <a:t>and </a:t>
            </a:r>
            <a:r>
              <a:rPr lang="en-US" sz="1700" dirty="0" smtClean="0">
                <a:solidFill>
                  <a:srgbClr val="000000"/>
                </a:solidFill>
              </a:rPr>
              <a:t>MODIS </a:t>
            </a:r>
            <a:r>
              <a:rPr lang="en-US" sz="1700" dirty="0"/>
              <a:t>Terra and Aqua land cover 500-m (</a:t>
            </a:r>
            <a:r>
              <a:rPr lang="en-US" sz="1700" dirty="0" smtClean="0"/>
              <a:t>MCD12Q1</a:t>
            </a:r>
            <a:r>
              <a:rPr lang="en-US" sz="1700" dirty="0"/>
              <a:t>) IGPB data</a:t>
            </a:r>
          </a:p>
          <a:p>
            <a:pPr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C00000"/>
                </a:solidFill>
              </a:rPr>
              <a:t>2006 </a:t>
            </a:r>
            <a:r>
              <a:rPr lang="en-US" sz="1700" dirty="0">
                <a:solidFill>
                  <a:srgbClr val="C00000"/>
                </a:solidFill>
              </a:rPr>
              <a:t>MODIS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/>
              <a:t>Terra and Aqua land cover 500-m (MCD12Q1) IGPB data</a:t>
            </a:r>
          </a:p>
          <a:p>
            <a:pPr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C00000"/>
                </a:solidFill>
              </a:rPr>
              <a:t>1992 </a:t>
            </a:r>
            <a:r>
              <a:rPr lang="en-US" sz="1700" dirty="0">
                <a:solidFill>
                  <a:srgbClr val="C00000"/>
                </a:solidFill>
              </a:rPr>
              <a:t>NLCD </a:t>
            </a:r>
            <a:r>
              <a:rPr lang="en-US" sz="1700" dirty="0"/>
              <a:t>and 2006 MODIS Terra and Aqua land cover 500-m (MCD12Q1) IGPB </a:t>
            </a:r>
            <a:r>
              <a:rPr lang="en-US" sz="1700" dirty="0" smtClean="0"/>
              <a:t>data</a:t>
            </a:r>
          </a:p>
          <a:p>
            <a:pPr marL="0" indent="0">
              <a:buNone/>
            </a:pPr>
            <a:r>
              <a:rPr lang="en-US" sz="2000" b="1" dirty="0" smtClean="0"/>
              <a:t>Observation data:</a:t>
            </a:r>
            <a:endParaRPr lang="en-US" sz="2000" b="1" dirty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NOAA’s Meteorological </a:t>
            </a:r>
            <a:r>
              <a:rPr lang="en-US" sz="1700" dirty="0"/>
              <a:t>Assimilation Data Ingest System (</a:t>
            </a:r>
            <a:r>
              <a:rPr lang="en-US" sz="1700" dirty="0" smtClean="0"/>
              <a:t>MADIS) for NA</a:t>
            </a:r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AQS air quality network data</a:t>
            </a:r>
          </a:p>
        </p:txBody>
      </p:sp>
      <p:pic>
        <p:nvPicPr>
          <p:cNvPr id="5" name="Picture 4" descr="domains_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3048000" cy="2732451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4114800"/>
            <a:ext cx="8686800" cy="2590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WRF: 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WRF–ARW </a:t>
            </a:r>
            <a:r>
              <a:rPr lang="en-US" dirty="0" smtClean="0">
                <a:latin typeface="+mn-lt"/>
              </a:rPr>
              <a:t>V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3.4: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NCEP 12km NAM analysis and reanalyzed  with OBS data using WPS OBSGRID</a:t>
            </a:r>
          </a:p>
          <a:p>
            <a:pPr marL="571500" lvl="1" indent="-2286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dirty="0" smtClean="0">
                <a:solidFill>
                  <a:srgbClr val="C00000"/>
                </a:solidFill>
                <a:latin typeface="+mn-lt"/>
              </a:rPr>
              <a:t>Regular and weaker nudging schemes </a:t>
            </a:r>
            <a:r>
              <a:rPr lang="en-US" dirty="0" smtClean="0">
                <a:latin typeface="+mn-lt"/>
              </a:rPr>
              <a:t>for analysis nudging (W, T, Q) above the PBL and indirect soil moisture and T nudging from 2-m T and Q in the PX LSM (Pleim &amp; Xiu 2003, Pleim &amp; Gilliam 2009)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Modified the PX LSM for 2006 NLCD and MODIS land cover categories 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Other physics options: ACM2 PBL scheme, the RRTMG radiation model for SW and LW radiation, the Morison cloud microphysics scheme, and the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Kain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-Fritsch cumulus scheme only on the 12 km and 4 km domains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CMAQ: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CMAQ v5.0.1 with CB05 gas-phase chemistry, AE6 modal aerosols, 2006 emissions and BELD3 data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noProof="0" dirty="0" smtClean="0">
                <a:latin typeface="+mn-lt"/>
              </a:rPr>
              <a:t>Modified for 2006 NLCD/MODIS and 2006 MODIS land over data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Meteorology </a:t>
            </a:r>
            <a:r>
              <a:rPr lang="en-US" sz="3200" dirty="0" smtClean="0"/>
              <a:t>Results: Statistic Summary </a:t>
            </a:r>
            <a:r>
              <a:rPr lang="en-US" sz="1800" dirty="0" smtClean="0"/>
              <a:t>2006 - 08/10-09/09</a:t>
            </a:r>
            <a:endParaRPr lang="en-US" sz="1800" dirty="0"/>
          </a:p>
        </p:txBody>
      </p:sp>
      <p:graphicFrame>
        <p:nvGraphicFramePr>
          <p:cNvPr id="14409" name="Object 73"/>
          <p:cNvGraphicFramePr>
            <a:graphicFrameLocks noChangeAspect="1"/>
          </p:cNvGraphicFramePr>
          <p:nvPr/>
        </p:nvGraphicFramePr>
        <p:xfrm>
          <a:off x="914400" y="4556125"/>
          <a:ext cx="7239000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0" name="Worksheet" r:id="rId3" imgW="7239024" imgH="2148840" progId="Excel.Sheet.12">
                  <p:embed/>
                </p:oleObj>
              </mc:Choice>
              <mc:Fallback>
                <p:oleObj name="Worksheet" r:id="rId3" imgW="7239024" imgH="2148840" progId="Excel.Sheet.12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56125"/>
                        <a:ext cx="7239000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110570"/>
              </p:ext>
            </p:extLst>
          </p:nvPr>
        </p:nvGraphicFramePr>
        <p:xfrm>
          <a:off x="914400" y="990600"/>
          <a:ext cx="7191513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1" name="Worksheet" r:id="rId5" imgW="7048500" imgH="3286125" progId="Excel.Sheet.12">
                  <p:embed/>
                </p:oleObj>
              </mc:Choice>
              <mc:Fallback>
                <p:oleObj name="Worksheet" r:id="rId5" imgW="7048500" imgH="32861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990600"/>
                        <a:ext cx="7191513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05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/>
              <a:t>Meteorology </a:t>
            </a:r>
            <a:r>
              <a:rPr lang="en-US" sz="3200" dirty="0" smtClean="0"/>
              <a:t>Results: </a:t>
            </a:r>
            <a:r>
              <a:rPr lang="en-US" sz="2800" dirty="0" smtClean="0"/>
              <a:t>2006 NLCD (</a:t>
            </a:r>
            <a:r>
              <a:rPr lang="en-US" sz="2400" dirty="0" smtClean="0">
                <a:solidFill>
                  <a:srgbClr val="C00000"/>
                </a:solidFill>
              </a:rPr>
              <a:t>regular nudging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8" name="Picture 7" descr="wrf_houston12_nlcd06_1.bias.T.20060810.200609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338072"/>
            <a:ext cx="3886200" cy="3005328"/>
          </a:xfrm>
          <a:prstGeom prst="rect">
            <a:avLst/>
          </a:prstGeom>
        </p:spPr>
      </p:pic>
      <p:pic>
        <p:nvPicPr>
          <p:cNvPr id="24" name="Picture 23" descr="wrf_houston4_nlcd06_1.bias.Q.20060810.200609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2363" y="1696559"/>
            <a:ext cx="2279892" cy="22658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43400" y="1337846"/>
            <a:ext cx="1524000" cy="338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2m Q:  4km</a:t>
            </a:r>
            <a:endParaRPr lang="en-US" sz="1600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1337846"/>
            <a:ext cx="1828800" cy="338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10m WS:  1km</a:t>
            </a:r>
            <a:endParaRPr lang="en-US" sz="1600" dirty="0">
              <a:ln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2" descr="wrf_houston12_nlcd06_1.aug2006.T.diur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76800"/>
            <a:ext cx="3200400" cy="1600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43000" y="1371600"/>
            <a:ext cx="12573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 T:  12km </a:t>
            </a:r>
            <a:endParaRPr lang="en-US" sz="16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34" y="1672004"/>
            <a:ext cx="2224656" cy="2214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876801"/>
            <a:ext cx="3200398" cy="1600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8600" y="4385846"/>
            <a:ext cx="3235036" cy="338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n>
                  <a:solidFill>
                    <a:schemeClr val="tx1"/>
                  </a:solidFill>
                </a:ln>
              </a:rPr>
              <a:t>Diurnal 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</a:rPr>
              <a:t>Statistics </a:t>
            </a:r>
            <a:endParaRPr lang="en-US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1033046"/>
            <a:ext cx="2514600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tx1"/>
                  </a:solidFill>
                </a:ln>
              </a:rPr>
              <a:t>Mean Bias</a:t>
            </a:r>
            <a:endParaRPr lang="en-US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7" name="Picture 26" descr="wrf_houston1_nlcd06_1.aug2006.WS.diurna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4914900"/>
            <a:ext cx="3124200" cy="15621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33450" y="4766846"/>
            <a:ext cx="1466850" cy="338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2m T:  12km </a:t>
            </a:r>
            <a:endParaRPr lang="en-US" sz="16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62400" y="4800600"/>
            <a:ext cx="1524000" cy="338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2m Q:  4km</a:t>
            </a:r>
            <a:endParaRPr lang="en-US" sz="1600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34200" y="4843046"/>
            <a:ext cx="1828800" cy="338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10m WS:  1km</a:t>
            </a:r>
            <a:endParaRPr lang="en-US" sz="1600" dirty="0">
              <a:ln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3606</TotalTime>
  <Words>1152</Words>
  <Application>Microsoft Office PowerPoint</Application>
  <PresentationFormat>On-screen Show (4:3)</PresentationFormat>
  <Paragraphs>149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Flow</vt:lpstr>
      <vt:lpstr>Worksheet</vt:lpstr>
      <vt:lpstr>Application and Evaluation of 2006 NLCD and MODIS in the WRF/CMAQ System Part I: Meteorology Simulations </vt:lpstr>
      <vt:lpstr>Outline </vt:lpstr>
      <vt:lpstr>Background</vt:lpstr>
      <vt:lpstr>Background</vt:lpstr>
      <vt:lpstr>NLCD/MODIS Processing Tools</vt:lpstr>
      <vt:lpstr>Objectives</vt:lpstr>
      <vt:lpstr>Modeling Domains and Configuration, Land Cover Data Sets</vt:lpstr>
      <vt:lpstr>Meteorology Results: Statistic Summary 2006 - 08/10-09/09</vt:lpstr>
      <vt:lpstr>Meteorology Results: 2006 NLCD (regular nudging)</vt:lpstr>
      <vt:lpstr>12km Albedo Comparison: 2006-08-31-18Z (2006243)</vt:lpstr>
      <vt:lpstr>4km Meteorology Comparison: 2006-08-31-18Z Regular Nudging</vt:lpstr>
      <vt:lpstr>1km Meteorology Comparison: 2006-08-31-18Z Regular Nudging</vt:lpstr>
      <vt:lpstr>4km Meteorology Comparison, 2006-08-31-18Z  Weaker Nudging </vt:lpstr>
      <vt:lpstr>Conclusions</vt:lpstr>
      <vt:lpstr>Acknowledgements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Assessment of Land Use and Land Cover, Infrastructure, and Fragmentation on Mean Species Abundance in the Conterminous US</dc:title>
  <dc:creator>Limei</dc:creator>
  <cp:lastModifiedBy>Limei</cp:lastModifiedBy>
  <cp:revision>310</cp:revision>
  <cp:lastPrinted>2012-10-13T15:25:31Z</cp:lastPrinted>
  <dcterms:created xsi:type="dcterms:W3CDTF">2011-10-29T17:15:30Z</dcterms:created>
  <dcterms:modified xsi:type="dcterms:W3CDTF">2012-10-14T16:01:37Z</dcterms:modified>
</cp:coreProperties>
</file>