
<file path=[Content_Types].xml><?xml version="1.0" encoding="utf-8"?>
<Types xmlns="http://schemas.openxmlformats.org/package/2006/content-types"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notesSlides/notesSlide10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notesSlides/notesSlide14.xml" ContentType="application/vnd.openxmlformats-officedocument.presentationml.notesSlide+xml"/>
  <Override PartName="/ppt/theme/theme1.xml" ContentType="application/vnd.openxmlformats-officedocument.theme+xml"/>
  <Default Extension="wmf" ContentType="image/x-wmf"/>
  <Override PartName="/ppt/charts/chart4.xml" ContentType="application/vnd.openxmlformats-officedocument.drawingml.chart+xml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xml" ContentType="application/xml"/>
  <Default Extension="emf" ContentType="image/x-emf"/>
  <Override PartName="/ppt/slides/slide14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26.xml" ContentType="application/vnd.openxmlformats-officedocument.presentationml.slide+xml"/>
  <Override PartName="/ppt/charts/chart3.xml" ContentType="application/vnd.openxmlformats-officedocument.drawingml.chart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embeddings/Microsoft_Equation1.bin" ContentType="application/vnd.openxmlformats-officedocument.oleObject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trictFirstAndLastChars="0" saveSubsetFonts="1">
  <p:sldMasterIdLst>
    <p:sldMasterId id="2147483648" r:id="rId1"/>
  </p:sldMasterIdLst>
  <p:notesMasterIdLst>
    <p:notesMasterId r:id="rId28"/>
  </p:notesMasterIdLst>
  <p:sldIdLst>
    <p:sldId id="258" r:id="rId2"/>
    <p:sldId id="285" r:id="rId3"/>
    <p:sldId id="286" r:id="rId4"/>
    <p:sldId id="288" r:id="rId5"/>
    <p:sldId id="284" r:id="rId6"/>
    <p:sldId id="260" r:id="rId7"/>
    <p:sldId id="291" r:id="rId8"/>
    <p:sldId id="262" r:id="rId9"/>
    <p:sldId id="280" r:id="rId10"/>
    <p:sldId id="268" r:id="rId11"/>
    <p:sldId id="289" r:id="rId12"/>
    <p:sldId id="279" r:id="rId13"/>
    <p:sldId id="267" r:id="rId14"/>
    <p:sldId id="292" r:id="rId15"/>
    <p:sldId id="269" r:id="rId16"/>
    <p:sldId id="293" r:id="rId17"/>
    <p:sldId id="274" r:id="rId18"/>
    <p:sldId id="270" r:id="rId19"/>
    <p:sldId id="271" r:id="rId20"/>
    <p:sldId id="283" r:id="rId21"/>
    <p:sldId id="275" r:id="rId22"/>
    <p:sldId id="282" r:id="rId23"/>
    <p:sldId id="272" r:id="rId24"/>
    <p:sldId id="281" r:id="rId25"/>
    <p:sldId id="265" r:id="rId26"/>
    <p:sldId id="29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600"/>
    <a:srgbClr val="3333CC"/>
    <a:srgbClr val="009900"/>
    <a:srgbClr val="0B5AA5"/>
    <a:srgbClr val="6666FF"/>
    <a:srgbClr val="6600FF"/>
    <a:srgbClr val="355777"/>
    <a:srgbClr val="003F69"/>
    <a:srgbClr val="0070B9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6283" autoAdjust="0"/>
    <p:restoredTop sz="79895" autoAdjust="0"/>
  </p:normalViewPr>
  <p:slideViewPr>
    <p:cSldViewPr>
      <p:cViewPr varScale="1">
        <p:scale>
          <a:sx n="92" d="100"/>
          <a:sy n="92" d="100"/>
        </p:scale>
        <p:origin x="-12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3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0677966101694915"/>
          <c:y val="0.08"/>
          <c:w val="0.355808309978202"/>
          <c:h val="0.633589501312336"/>
        </c:manualLayout>
      </c:layout>
      <c:barChart>
        <c:barDir val="col"/>
        <c:grouping val="stacked"/>
        <c:ser>
          <c:idx val="0"/>
          <c:order val="0"/>
          <c:tx>
            <c:strRef>
              <c:f>Sheet1!$B$4</c:f>
              <c:strCache>
                <c:ptCount val="1"/>
                <c:pt idx="0">
                  <c:v>2-methyltetrols</c:v>
                </c:pt>
              </c:strCache>
            </c:strRef>
          </c:tx>
          <c:cat>
            <c:strLit>
              <c:ptCount val="1"/>
              <c:pt idx="0">
                <c:v>_x0010_Isoprene Tracers</c:v>
              </c:pt>
            </c:strLit>
          </c:cat>
          <c:val>
            <c:numRef>
              <c:f>Sheet1!$C$4</c:f>
              <c:numCache>
                <c:formatCode>General</c:formatCode>
                <c:ptCount val="1"/>
                <c:pt idx="0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C5 alkene triols</c:v>
                </c:pt>
              </c:strCache>
            </c:strRef>
          </c:tx>
          <c:cat>
            <c:strLit>
              <c:ptCount val="1"/>
              <c:pt idx="0">
                <c:v>_x0010_Isoprene Tracers</c:v>
              </c:pt>
            </c:strLit>
          </c:cat>
          <c:val>
            <c:numRef>
              <c:f>Sheet1!$C$5</c:f>
              <c:numCache>
                <c:formatCode>General</c:formatCode>
                <c:ptCount val="1"/>
                <c:pt idx="0">
                  <c:v>0.29</c:v>
                </c:pt>
              </c:numCache>
            </c:numRef>
          </c:val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organosulfates</c:v>
                </c:pt>
              </c:strCache>
            </c:strRef>
          </c:tx>
          <c:cat>
            <c:strLit>
              <c:ptCount val="1"/>
              <c:pt idx="0">
                <c:v>_x0010_Isoprene Tracers</c:v>
              </c:pt>
            </c:strLit>
          </c:cat>
          <c:val>
            <c:numRef>
              <c:f>Sheet1!$C$6</c:f>
              <c:numCache>
                <c:formatCode>General</c:formatCode>
                <c:ptCount val="1"/>
                <c:pt idx="0">
                  <c:v>0.077</c:v>
                </c:pt>
              </c:numCache>
            </c:numRef>
          </c:val>
        </c:ser>
        <c:ser>
          <c:idx val="3"/>
          <c:order val="3"/>
          <c:tx>
            <c:strRef>
              <c:f>Sheet1!$B$7</c:f>
              <c:strCache>
                <c:ptCount val="1"/>
                <c:pt idx="0">
                  <c:v>dimers</c:v>
                </c:pt>
              </c:strCache>
            </c:strRef>
          </c:tx>
          <c:cat>
            <c:strLit>
              <c:ptCount val="1"/>
              <c:pt idx="0">
                <c:v>_x0010_Isoprene Tracers</c:v>
              </c:pt>
            </c:strLit>
          </c:cat>
          <c:val>
            <c:numRef>
              <c:f>Sheet1!$C$7</c:f>
              <c:numCache>
                <c:formatCode>General</c:formatCode>
                <c:ptCount val="1"/>
                <c:pt idx="0">
                  <c:v>0.0005</c:v>
                </c:pt>
              </c:numCache>
            </c:numRef>
          </c:val>
        </c:ser>
        <c:overlap val="100"/>
        <c:axId val="472013288"/>
        <c:axId val="587561064"/>
      </c:barChart>
      <c:catAx>
        <c:axId val="472013288"/>
        <c:scaling>
          <c:orientation val="minMax"/>
        </c:scaling>
        <c:axPos val="b"/>
        <c:tickLblPos val="nextTo"/>
        <c:crossAx val="587561064"/>
        <c:crosses val="autoZero"/>
        <c:auto val="1"/>
        <c:lblAlgn val="ctr"/>
        <c:lblOffset val="100"/>
      </c:catAx>
      <c:valAx>
        <c:axId val="587561064"/>
        <c:scaling>
          <c:orientation val="minMax"/>
        </c:scaling>
        <c:axPos val="l"/>
        <c:numFmt formatCode="General" sourceLinked="1"/>
        <c:majorTickMark val="none"/>
        <c:tickLblPos val="none"/>
        <c:spPr>
          <a:ln>
            <a:solidFill>
              <a:schemeClr val="bg1"/>
            </a:solidFill>
          </a:ln>
        </c:spPr>
        <c:crossAx val="472013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8350682859558"/>
          <c:y val="0.0861748031496063"/>
          <c:w val="0.474700164598069"/>
          <c:h val="0.827650393700787"/>
        </c:manualLayout>
      </c:layout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plotArea>
      <c:layout/>
      <c:pieChart>
        <c:varyColors val="1"/>
        <c:ser>
          <c:idx val="0"/>
          <c:order val="0"/>
          <c:explosion val="25"/>
          <c:dPt>
            <c:idx val="1"/>
            <c:explosion val="14"/>
          </c:dPt>
          <c:dLbls>
            <c:dLbl>
              <c:idx val="1"/>
              <c:layout>
                <c:manualLayout>
                  <c:x val="-0.102826584176978"/>
                  <c:y val="0.103466683600034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Sheet1!$A$1:$A$2</c:f>
              <c:strCache>
                <c:ptCount val="2"/>
                <c:pt idx="0">
                  <c:v>Total OC</c:v>
                </c:pt>
                <c:pt idx="1">
                  <c:v>Isop tracer OC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3.96</c:v>
                </c:pt>
                <c:pt idx="1">
                  <c:v>0.34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0677966101694915"/>
          <c:y val="0.08"/>
          <c:w val="0.355808309978202"/>
          <c:h val="0.633589501312336"/>
        </c:manualLayout>
      </c:layout>
      <c:barChart>
        <c:barDir val="col"/>
        <c:grouping val="stacked"/>
        <c:ser>
          <c:idx val="0"/>
          <c:order val="0"/>
          <c:tx>
            <c:strRef>
              <c:f>Sheet1!$B$4</c:f>
              <c:strCache>
                <c:ptCount val="1"/>
                <c:pt idx="0">
                  <c:v>2-methyltetrols</c:v>
                </c:pt>
              </c:strCache>
            </c:strRef>
          </c:tx>
          <c:cat>
            <c:strLit>
              <c:ptCount val="1"/>
              <c:pt idx="0">
                <c:v>_x0010_Isoprene Tracers</c:v>
              </c:pt>
            </c:strLit>
          </c:cat>
          <c:val>
            <c:numRef>
              <c:f>Sheet1!$C$4</c:f>
              <c:numCache>
                <c:formatCode>General</c:formatCode>
                <c:ptCount val="1"/>
                <c:pt idx="0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C5 alkene triols</c:v>
                </c:pt>
              </c:strCache>
            </c:strRef>
          </c:tx>
          <c:cat>
            <c:strLit>
              <c:ptCount val="1"/>
              <c:pt idx="0">
                <c:v>_x0010_Isoprene Tracers</c:v>
              </c:pt>
            </c:strLit>
          </c:cat>
          <c:val>
            <c:numRef>
              <c:f>Sheet1!$C$5</c:f>
              <c:numCache>
                <c:formatCode>General</c:formatCode>
                <c:ptCount val="1"/>
                <c:pt idx="0">
                  <c:v>0.29</c:v>
                </c:pt>
              </c:numCache>
            </c:numRef>
          </c:val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organosulfates</c:v>
                </c:pt>
              </c:strCache>
            </c:strRef>
          </c:tx>
          <c:cat>
            <c:strLit>
              <c:ptCount val="1"/>
              <c:pt idx="0">
                <c:v>_x0010_Isoprene Tracers</c:v>
              </c:pt>
            </c:strLit>
          </c:cat>
          <c:val>
            <c:numRef>
              <c:f>Sheet1!$C$6</c:f>
              <c:numCache>
                <c:formatCode>General</c:formatCode>
                <c:ptCount val="1"/>
                <c:pt idx="0">
                  <c:v>0.077</c:v>
                </c:pt>
              </c:numCache>
            </c:numRef>
          </c:val>
        </c:ser>
        <c:ser>
          <c:idx val="3"/>
          <c:order val="3"/>
          <c:tx>
            <c:strRef>
              <c:f>Sheet1!$B$7</c:f>
              <c:strCache>
                <c:ptCount val="1"/>
                <c:pt idx="0">
                  <c:v>dimers</c:v>
                </c:pt>
              </c:strCache>
            </c:strRef>
          </c:tx>
          <c:cat>
            <c:strLit>
              <c:ptCount val="1"/>
              <c:pt idx="0">
                <c:v>_x0010_Isoprene Tracers</c:v>
              </c:pt>
            </c:strLit>
          </c:cat>
          <c:val>
            <c:numRef>
              <c:f>Sheet1!$C$7</c:f>
              <c:numCache>
                <c:formatCode>General</c:formatCode>
                <c:ptCount val="1"/>
                <c:pt idx="0">
                  <c:v>0.0005</c:v>
                </c:pt>
              </c:numCache>
            </c:numRef>
          </c:val>
        </c:ser>
        <c:overlap val="100"/>
        <c:axId val="537389384"/>
        <c:axId val="537126776"/>
      </c:barChart>
      <c:catAx>
        <c:axId val="537389384"/>
        <c:scaling>
          <c:orientation val="minMax"/>
        </c:scaling>
        <c:axPos val="b"/>
        <c:tickLblPos val="nextTo"/>
        <c:crossAx val="537126776"/>
        <c:crosses val="autoZero"/>
        <c:auto val="1"/>
        <c:lblAlgn val="ctr"/>
        <c:lblOffset val="100"/>
      </c:catAx>
      <c:valAx>
        <c:axId val="537126776"/>
        <c:scaling>
          <c:orientation val="minMax"/>
        </c:scaling>
        <c:axPos val="l"/>
        <c:numFmt formatCode="General" sourceLinked="1"/>
        <c:majorTickMark val="none"/>
        <c:tickLblPos val="none"/>
        <c:spPr>
          <a:ln>
            <a:solidFill>
              <a:schemeClr val="bg1"/>
            </a:solidFill>
          </a:ln>
        </c:spPr>
        <c:crossAx val="537389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8350682859558"/>
          <c:y val="0.0861748031496063"/>
          <c:w val="0.474700164598069"/>
          <c:h val="0.827650393700787"/>
        </c:manualLayout>
      </c:layout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plotArea>
      <c:layout/>
      <c:pieChart>
        <c:varyColors val="1"/>
        <c:ser>
          <c:idx val="0"/>
          <c:order val="0"/>
          <c:explosion val="25"/>
          <c:dPt>
            <c:idx val="1"/>
            <c:explosion val="14"/>
          </c:dPt>
          <c:dLbls>
            <c:dLbl>
              <c:idx val="1"/>
              <c:layout>
                <c:manualLayout>
                  <c:x val="-0.102826584176978"/>
                  <c:y val="0.103466683600034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Sheet1!$A$1:$A$2</c:f>
              <c:strCache>
                <c:ptCount val="2"/>
                <c:pt idx="0">
                  <c:v>Total OC</c:v>
                </c:pt>
                <c:pt idx="1">
                  <c:v>Isop tracer OC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3.96</c:v>
                </c:pt>
                <c:pt idx="1">
                  <c:v>0.34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195448-0BBF-4394-93CC-723477CC9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14767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96CE6-909A-4CAA-AE51-B45690FF17B1}" type="slidenum">
              <a:rPr lang="en-US"/>
              <a:pPr/>
              <a:t>0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</a:t>
            </a:r>
            <a:r>
              <a:rPr lang="en-US" baseline="0" dirty="0" smtClean="0"/>
              <a:t> than a tenth of a percent of </a:t>
            </a:r>
            <a:r>
              <a:rPr lang="en-US" baseline="0" dirty="0" err="1" smtClean="0"/>
              <a:t>iepox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partiioning</a:t>
            </a:r>
            <a:r>
              <a:rPr lang="en-US" baseline="0" dirty="0" smtClean="0"/>
              <a:t> to  the aerosol phase under most atmospherically relevant conditions (M&lt;22 ug/m3)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Protonation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epoxide</a:t>
            </a:r>
            <a:r>
              <a:rPr lang="en-US" baseline="0" dirty="0" smtClean="0"/>
              <a:t> ring followed by ring opening is likely what leads to tracer compounds like </a:t>
            </a:r>
            <a:r>
              <a:rPr lang="en-US" baseline="0" dirty="0" err="1" smtClean="0"/>
              <a:t>tetrols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triols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</a:t>
            </a:r>
            <a:r>
              <a:rPr lang="en-US" baseline="0" dirty="0" smtClean="0"/>
              <a:t> than a tenth of a percent of </a:t>
            </a:r>
            <a:r>
              <a:rPr lang="en-US" baseline="0" dirty="0" err="1" smtClean="0"/>
              <a:t>iepox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partiioning</a:t>
            </a:r>
            <a:r>
              <a:rPr lang="en-US" baseline="0" dirty="0" smtClean="0"/>
              <a:t> to  the aerosol phase under most atmospherically relevant conditions (M&lt;22 ug/m3)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Protonation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epoxide</a:t>
            </a:r>
            <a:r>
              <a:rPr lang="en-US" baseline="0" dirty="0" smtClean="0"/>
              <a:t> ring followed by ring opening is likely what leads to tracer compounds like </a:t>
            </a:r>
            <a:r>
              <a:rPr lang="en-US" baseline="0" dirty="0" err="1" smtClean="0"/>
              <a:t>tetrols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triols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1: plot of gas-phase IEPOX from gas-only simulation</a:t>
            </a:r>
          </a:p>
          <a:p>
            <a:r>
              <a:rPr lang="en-US" dirty="0" smtClean="0"/>
              <a:t>Figure 2: plot of standard CMAQ isoprene SOA</a:t>
            </a:r>
          </a:p>
          <a:p>
            <a:endParaRPr lang="en-US" dirty="0" smtClean="0"/>
          </a:p>
          <a:p>
            <a:r>
              <a:rPr lang="en-US" dirty="0" smtClean="0"/>
              <a:t>Same scale:</a:t>
            </a:r>
            <a:r>
              <a:rPr lang="en-US" baseline="0" dirty="0" smtClean="0"/>
              <a:t> ugC/m3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the difference in spatial distribution</a:t>
            </a:r>
          </a:p>
          <a:p>
            <a:pPr lvl="1"/>
            <a:r>
              <a:rPr lang="en-US" dirty="0" smtClean="0"/>
              <a:t>IEPOX forms under low </a:t>
            </a:r>
            <a:r>
              <a:rPr lang="en-US" dirty="0" err="1" smtClean="0"/>
              <a:t>NOx</a:t>
            </a:r>
            <a:r>
              <a:rPr lang="en-US" dirty="0" smtClean="0"/>
              <a:t> conditions and is higher outside urban areas</a:t>
            </a:r>
          </a:p>
          <a:p>
            <a:pPr lvl="1"/>
            <a:r>
              <a:rPr lang="en-US" dirty="0" smtClean="0"/>
              <a:t>standard CMAQ SOA is driven by absorptive partitioning (generally in POA which is higher in urban areas)</a:t>
            </a:r>
          </a:p>
          <a:p>
            <a:pPr lvl="1"/>
            <a:r>
              <a:rPr lang="en-US" dirty="0" smtClean="0"/>
              <a:t>If we make SOA out of IEPOX, what is it’s spatial distribution and how is it influenced by our choice of parameterization?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1: plot of gas-phase IEPOX from gas-only simulation</a:t>
            </a:r>
          </a:p>
          <a:p>
            <a:r>
              <a:rPr lang="en-US" dirty="0" smtClean="0"/>
              <a:t>Figure 2: plot of standard CMAQ isoprene SOA</a:t>
            </a:r>
          </a:p>
          <a:p>
            <a:endParaRPr lang="en-US" dirty="0" smtClean="0"/>
          </a:p>
          <a:p>
            <a:r>
              <a:rPr lang="en-US" dirty="0" smtClean="0"/>
              <a:t>Same scale:</a:t>
            </a:r>
            <a:r>
              <a:rPr lang="en-US" baseline="0" dirty="0" smtClean="0"/>
              <a:t> ugC/m3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the difference in spatial distribution</a:t>
            </a:r>
          </a:p>
          <a:p>
            <a:pPr lvl="1"/>
            <a:r>
              <a:rPr lang="en-US" dirty="0" smtClean="0"/>
              <a:t>IEPOX forms under low </a:t>
            </a:r>
            <a:r>
              <a:rPr lang="en-US" dirty="0" err="1" smtClean="0"/>
              <a:t>NOx</a:t>
            </a:r>
            <a:r>
              <a:rPr lang="en-US" dirty="0" smtClean="0"/>
              <a:t> conditions and is higher outside urban areas</a:t>
            </a:r>
          </a:p>
          <a:p>
            <a:pPr lvl="1"/>
            <a:r>
              <a:rPr lang="en-US" dirty="0" smtClean="0"/>
              <a:t>standard CMAQ SOA is driven by absorptive partitioning (generally in POA which is higher in urban areas)</a:t>
            </a:r>
          </a:p>
          <a:p>
            <a:pPr lvl="1"/>
            <a:r>
              <a:rPr lang="en-US" dirty="0" smtClean="0"/>
              <a:t>If we make SOA out of IEPOX, what is it’s spatial distribution and how is it influenced by our choice of parameterization?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fractional increases seen away from IEPOX source regions (aerosol species cannot react with OH</a:t>
            </a:r>
            <a:r>
              <a:rPr lang="en-US" baseline="0" dirty="0" smtClean="0"/>
              <a:t> so it lives longer)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Atlanta and Charlotte around 150% increase in total IEPOX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fractional increases seen away from IEPOX source regions (aerosol species cannot react with OH</a:t>
            </a:r>
            <a:r>
              <a:rPr lang="en-US" baseline="0" dirty="0" smtClean="0"/>
              <a:t> so it lives longer)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Atlanta and Charlotte around 150% increase in total IEPOX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california</a:t>
            </a:r>
            <a:r>
              <a:rPr lang="en-US" dirty="0" smtClean="0"/>
              <a:t> hot spot is in location of fire—large</a:t>
            </a:r>
            <a:r>
              <a:rPr lang="en-US" baseline="0" dirty="0" smtClean="0"/>
              <a:t> amount of surface area for </a:t>
            </a:r>
            <a:r>
              <a:rPr lang="en-US" baseline="0" dirty="0" err="1" smtClean="0"/>
              <a:t>Iepox</a:t>
            </a:r>
            <a:r>
              <a:rPr lang="en-US" baseline="0" dirty="0" smtClean="0"/>
              <a:t> uptake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is IEPOX SOA</a:t>
            </a:r>
          </a:p>
          <a:p>
            <a:endParaRPr lang="en-US" dirty="0" smtClean="0"/>
          </a:p>
          <a:p>
            <a:r>
              <a:rPr lang="en-US" dirty="0" smtClean="0"/>
              <a:t>Note that Charlotte</a:t>
            </a:r>
            <a:r>
              <a:rPr lang="en-US" baseline="0" dirty="0" smtClean="0"/>
              <a:t> is a local max in IEPOX SOA even though it was a min in gas-phase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/>
              <a:t>plots normalized to median value at each location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The diurnal variation in the standard and </a:t>
            </a:r>
            <a:r>
              <a:rPr lang="en-US" sz="1200" dirty="0" err="1" smtClean="0"/>
              <a:t>heterogenous</a:t>
            </a:r>
            <a:r>
              <a:rPr lang="en-US" sz="1200" dirty="0" smtClean="0"/>
              <a:t> pathways is distinctly different</a:t>
            </a:r>
          </a:p>
          <a:p>
            <a:r>
              <a:rPr lang="en-US" sz="1200" dirty="0" smtClean="0"/>
              <a:t>het peaks in morning and declines throughout day (sometimes a PM peak in Alabama sites)</a:t>
            </a:r>
          </a:p>
          <a:p>
            <a:r>
              <a:rPr lang="en-US" sz="1200" dirty="0" smtClean="0"/>
              <a:t>standard generally increases throughout day and peaks around 4-7pm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SOA treatment in CMAQ v5.0 remains largely unchanged from 4.7.1 and indicates a significant underestimate in aerosol phase organic carbon.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CMAQ underestimates OC compared to surface networks in the summer, </a:t>
            </a:r>
            <a:r>
              <a:rPr lang="en-US" dirty="0" err="1" smtClean="0"/>
              <a:t>esp</a:t>
            </a:r>
            <a:r>
              <a:rPr lang="en-US" dirty="0" smtClean="0"/>
              <a:t> in southeast</a:t>
            </a:r>
          </a:p>
          <a:p>
            <a:r>
              <a:rPr lang="en-US" dirty="0" smtClean="0"/>
              <a:t>tracer based evaluation (</a:t>
            </a:r>
            <a:r>
              <a:rPr lang="en-US" dirty="0" err="1" smtClean="0"/>
              <a:t>Prakash</a:t>
            </a:r>
            <a:r>
              <a:rPr lang="en-US" dirty="0" smtClean="0"/>
              <a:t> CMAS 2009?) indicates isoprene SOA in particular is underestimated</a:t>
            </a:r>
          </a:p>
          <a:p>
            <a:pPr lvl="1"/>
            <a:r>
              <a:rPr lang="en-US" dirty="0" smtClean="0"/>
              <a:t>check on Carlton </a:t>
            </a:r>
            <a:r>
              <a:rPr lang="en-US" dirty="0" err="1" smtClean="0"/>
              <a:t>CalNex</a:t>
            </a:r>
            <a:r>
              <a:rPr lang="en-US" dirty="0" smtClean="0"/>
              <a:t> tracer </a:t>
            </a:r>
            <a:r>
              <a:rPr lang="en-US" dirty="0" err="1" smtClean="0"/>
              <a:t>eval</a:t>
            </a:r>
            <a:r>
              <a:rPr lang="en-US" dirty="0" smtClean="0"/>
              <a:t> (CMAS 2011)</a:t>
            </a:r>
          </a:p>
          <a:p>
            <a:pPr lvl="1"/>
            <a:r>
              <a:rPr lang="en-US" dirty="0" smtClean="0"/>
              <a:t>check on </a:t>
            </a:r>
            <a:r>
              <a:rPr lang="en-US" dirty="0" err="1" smtClean="0"/>
              <a:t>Napelenok</a:t>
            </a:r>
            <a:r>
              <a:rPr lang="en-US" dirty="0" smtClean="0"/>
              <a:t> Midwest tracer </a:t>
            </a:r>
            <a:r>
              <a:rPr lang="en-US" dirty="0" err="1" smtClean="0"/>
              <a:t>eval</a:t>
            </a:r>
            <a:r>
              <a:rPr lang="en-US" dirty="0" smtClean="0"/>
              <a:t> (CMAS 2011)</a:t>
            </a:r>
          </a:p>
          <a:p>
            <a:r>
              <a:rPr lang="en-US" dirty="0" smtClean="0"/>
              <a:t>modern </a:t>
            </a:r>
            <a:r>
              <a:rPr lang="en-US" dirty="0" err="1" smtClean="0"/>
              <a:t>vs</a:t>
            </a:r>
            <a:r>
              <a:rPr lang="en-US" dirty="0" smtClean="0"/>
              <a:t> fossil measurements in a variety of locations emphasize role of modern C</a:t>
            </a:r>
          </a:p>
          <a:p>
            <a:r>
              <a:rPr lang="en-US" dirty="0" smtClean="0"/>
              <a:t>CMAQ underestimate</a:t>
            </a:r>
            <a:r>
              <a:rPr lang="en-US" baseline="0" dirty="0" smtClean="0"/>
              <a:t> is not necessarily unique: other models have very similar SOA pathways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/>
              <a:t>plots normalized to median value at each location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The diurnal variation in the standard and </a:t>
            </a:r>
            <a:r>
              <a:rPr lang="en-US" sz="1200" dirty="0" err="1" smtClean="0"/>
              <a:t>heterogenous</a:t>
            </a:r>
            <a:r>
              <a:rPr lang="en-US" sz="1200" dirty="0" smtClean="0"/>
              <a:t> pathways is distinctly different</a:t>
            </a:r>
          </a:p>
          <a:p>
            <a:r>
              <a:rPr lang="en-US" sz="1200" dirty="0" smtClean="0"/>
              <a:t>het peaks in morning and declines throughout day (sometimes a PM peak in Alabama sites)</a:t>
            </a:r>
          </a:p>
          <a:p>
            <a:r>
              <a:rPr lang="en-US" sz="1200" dirty="0" smtClean="0"/>
              <a:t>standard generally increases throughout day and peaks around 4-7pm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peak late in the day</a:t>
            </a:r>
            <a:r>
              <a:rPr lang="en-US" baseline="0" dirty="0" smtClean="0"/>
              <a:t> dictated by AISO2 (the lower volatility product) </a:t>
            </a:r>
            <a:r>
              <a:rPr lang="en-US" sz="1200" dirty="0" smtClean="0"/>
              <a:t>when sun sets, semivolatile from the daytime is still around (more limited removal mechanisms for SV)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IEPOX is removed by OH, note that SV_ISO2 is only removed through deposition so a greater pool or SOA precursor can exist at the end of the day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both het and </a:t>
            </a:r>
            <a:r>
              <a:rPr lang="en-US" baseline="0" dirty="0" err="1" smtClean="0"/>
              <a:t>trad</a:t>
            </a:r>
            <a:r>
              <a:rPr lang="en-US" baseline="0" dirty="0" smtClean="0"/>
              <a:t> reflect competition between POC/surface area which is minimum in middle of day and photochemical production of precursors which is maximum during the middle of day/afternoon. how the patterns line up dictates where the maximum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peak late in the day</a:t>
            </a:r>
            <a:r>
              <a:rPr lang="en-US" baseline="0" dirty="0" smtClean="0"/>
              <a:t> dictated by AISO2 (the lower volatility product) </a:t>
            </a:r>
            <a:r>
              <a:rPr lang="en-US" sz="1200" dirty="0" smtClean="0"/>
              <a:t>when sun sets, semivolatile from the daytime is still around (more limited removal mechanisms for SV)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IEPOX is removed by OH, note that SV_ISO2 is only removed through deposition so a greater pool or SOA precursor can exist at the end of the day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both het and </a:t>
            </a:r>
            <a:r>
              <a:rPr lang="en-US" baseline="0" dirty="0" err="1" smtClean="0"/>
              <a:t>trad</a:t>
            </a:r>
            <a:r>
              <a:rPr lang="en-US" baseline="0" dirty="0" smtClean="0"/>
              <a:t> reflect competition between POC/surface area which is minimum in middle of day and photochemical production of precursors which is maximum during the middle of day/afternoon. how the patterns line up dictates where the maximum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AOLGB</a:t>
            </a:r>
            <a:r>
              <a:rPr lang="en-US" baseline="0" dirty="0" smtClean="0"/>
              <a:t> shows a very similar pattern to AIEPXJ and surface area</a:t>
            </a:r>
          </a:p>
          <a:p>
            <a:r>
              <a:rPr lang="en-US" baseline="0" dirty="0" smtClean="0"/>
              <a:t>AH2OJ decreases significantly throughout day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surface area and APOC show similar 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AOLGB</a:t>
            </a:r>
            <a:r>
              <a:rPr lang="en-US" baseline="0" dirty="0" smtClean="0"/>
              <a:t> shows a very similar pattern to AIEPXJ and surface area</a:t>
            </a:r>
          </a:p>
          <a:p>
            <a:r>
              <a:rPr lang="en-US" baseline="0" dirty="0" smtClean="0"/>
              <a:t>AH2OJ decreases significantly throughout day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surface area and APOC show similar 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CMAQ underestimates OC compared to surface networks in the summer, </a:t>
            </a:r>
            <a:r>
              <a:rPr lang="en-US" dirty="0" err="1" smtClean="0"/>
              <a:t>esp</a:t>
            </a:r>
            <a:r>
              <a:rPr lang="en-US" dirty="0" smtClean="0"/>
              <a:t> in southeast</a:t>
            </a:r>
          </a:p>
          <a:p>
            <a:r>
              <a:rPr lang="en-US" dirty="0" smtClean="0"/>
              <a:t>tracer based evaluation (</a:t>
            </a:r>
            <a:r>
              <a:rPr lang="en-US" dirty="0" err="1" smtClean="0"/>
              <a:t>Prakash</a:t>
            </a:r>
            <a:r>
              <a:rPr lang="en-US" dirty="0" smtClean="0"/>
              <a:t> CMAS 2009?) indicates isoprene SOA in particular is underestimated</a:t>
            </a:r>
          </a:p>
          <a:p>
            <a:pPr lvl="1"/>
            <a:r>
              <a:rPr lang="en-US" dirty="0" smtClean="0"/>
              <a:t>check on Carlton </a:t>
            </a:r>
            <a:r>
              <a:rPr lang="en-US" dirty="0" err="1" smtClean="0"/>
              <a:t>CalNex</a:t>
            </a:r>
            <a:r>
              <a:rPr lang="en-US" dirty="0" smtClean="0"/>
              <a:t> tracer </a:t>
            </a:r>
            <a:r>
              <a:rPr lang="en-US" dirty="0" err="1" smtClean="0"/>
              <a:t>eval</a:t>
            </a:r>
            <a:r>
              <a:rPr lang="en-US" dirty="0" smtClean="0"/>
              <a:t> (CMAS 2011)</a:t>
            </a:r>
          </a:p>
          <a:p>
            <a:pPr lvl="1"/>
            <a:r>
              <a:rPr lang="en-US" dirty="0" smtClean="0"/>
              <a:t>check on </a:t>
            </a:r>
            <a:r>
              <a:rPr lang="en-US" dirty="0" err="1" smtClean="0"/>
              <a:t>Napelenok</a:t>
            </a:r>
            <a:r>
              <a:rPr lang="en-US" dirty="0" smtClean="0"/>
              <a:t> Midwest tracer </a:t>
            </a:r>
            <a:r>
              <a:rPr lang="en-US" dirty="0" err="1" smtClean="0"/>
              <a:t>eval</a:t>
            </a:r>
            <a:r>
              <a:rPr lang="en-US" dirty="0" smtClean="0"/>
              <a:t> (CMAS 2011)</a:t>
            </a:r>
          </a:p>
          <a:p>
            <a:r>
              <a:rPr lang="en-US" dirty="0" smtClean="0"/>
              <a:t>modern </a:t>
            </a:r>
            <a:r>
              <a:rPr lang="en-US" dirty="0" err="1" smtClean="0"/>
              <a:t>vs</a:t>
            </a:r>
            <a:r>
              <a:rPr lang="en-US" dirty="0" smtClean="0"/>
              <a:t> fossil measurements in a variety of locations emphasize role of modern C</a:t>
            </a:r>
          </a:p>
          <a:p>
            <a:r>
              <a:rPr lang="en-US" dirty="0" smtClean="0"/>
              <a:t>CMAQ underestimate</a:t>
            </a:r>
            <a:r>
              <a:rPr lang="en-US" baseline="0" dirty="0" smtClean="0"/>
              <a:t> is not necessarily unique: other models have very similar SOA pathways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725 ng/m3 isoprene tracers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725 ng/m3 isoprene tracers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showing standard pathways to isoprene SOA (same as 4.7.1)</a:t>
            </a:r>
          </a:p>
          <a:p>
            <a:pPr lvl="1"/>
            <a:r>
              <a:rPr lang="en-US" dirty="0" smtClean="0"/>
              <a:t>isoprene + OH leads to initial product formation (no </a:t>
            </a:r>
            <a:r>
              <a:rPr lang="en-US" dirty="0" err="1" smtClean="0"/>
              <a:t>NOx</a:t>
            </a:r>
            <a:r>
              <a:rPr lang="en-US" dirty="0" smtClean="0"/>
              <a:t> dependence)</a:t>
            </a:r>
          </a:p>
          <a:p>
            <a:pPr lvl="1"/>
            <a:r>
              <a:rPr lang="en-US" dirty="0" smtClean="0"/>
              <a:t>AISO1,2 absorptive partitioning</a:t>
            </a:r>
          </a:p>
          <a:p>
            <a:pPr lvl="1"/>
            <a:r>
              <a:rPr lang="en-US" dirty="0" smtClean="0"/>
              <a:t>AISO3 acid enhancement</a:t>
            </a:r>
          </a:p>
          <a:p>
            <a:pPr lvl="1"/>
            <a:r>
              <a:rPr lang="en-US" dirty="0" err="1" smtClean="0"/>
              <a:t>oligomerization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showing standard pathways to isoprene SOA (same as 4.7.1)</a:t>
            </a:r>
          </a:p>
          <a:p>
            <a:pPr lvl="1"/>
            <a:r>
              <a:rPr lang="en-US" dirty="0" smtClean="0"/>
              <a:t>isoprene + OH leads to initial product formation (no </a:t>
            </a:r>
            <a:r>
              <a:rPr lang="en-US" dirty="0" err="1" smtClean="0"/>
              <a:t>NOx</a:t>
            </a:r>
            <a:r>
              <a:rPr lang="en-US" dirty="0" smtClean="0"/>
              <a:t> dependence)</a:t>
            </a:r>
          </a:p>
          <a:p>
            <a:pPr lvl="1"/>
            <a:r>
              <a:rPr lang="en-US" dirty="0" smtClean="0"/>
              <a:t>AISO1,2 absorptive partitioning</a:t>
            </a:r>
          </a:p>
          <a:p>
            <a:pPr lvl="1"/>
            <a:r>
              <a:rPr lang="en-US" dirty="0" smtClean="0"/>
              <a:t>AISO3 acid enhancement</a:t>
            </a:r>
          </a:p>
          <a:p>
            <a:pPr lvl="1"/>
            <a:r>
              <a:rPr lang="en-US" dirty="0" err="1" smtClean="0"/>
              <a:t>oligomerization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Recognition of new chemistry: IEPOX</a:t>
            </a:r>
          </a:p>
          <a:p>
            <a:pPr lvl="1"/>
            <a:r>
              <a:rPr lang="en-US" dirty="0" smtClean="0"/>
              <a:t>produced under low-</a:t>
            </a:r>
            <a:r>
              <a:rPr lang="en-US" dirty="0" err="1" smtClean="0"/>
              <a:t>NOx</a:t>
            </a:r>
            <a:r>
              <a:rPr lang="en-US" dirty="0" smtClean="0"/>
              <a:t> conditions</a:t>
            </a:r>
          </a:p>
          <a:p>
            <a:pPr lvl="1"/>
            <a:r>
              <a:rPr lang="en-US" dirty="0" err="1" smtClean="0"/>
              <a:t>Poulot</a:t>
            </a:r>
            <a:r>
              <a:rPr lang="en-US" dirty="0" smtClean="0"/>
              <a:t> Science 2009</a:t>
            </a:r>
          </a:p>
          <a:p>
            <a:pPr lvl="1"/>
            <a:r>
              <a:rPr lang="en-US" dirty="0" smtClean="0"/>
              <a:t>Surratt PNAS, linkage to 2-methyl </a:t>
            </a:r>
            <a:r>
              <a:rPr lang="en-US" dirty="0" err="1" smtClean="0"/>
              <a:t>tetrols</a:t>
            </a:r>
            <a:endParaRPr lang="en-US" dirty="0" smtClean="0"/>
          </a:p>
          <a:p>
            <a:pPr lvl="1"/>
            <a:r>
              <a:rPr lang="en-US" dirty="0" smtClean="0"/>
              <a:t>acid catalyzes ring-opening of IEPOX (</a:t>
            </a:r>
            <a:r>
              <a:rPr lang="en-US" dirty="0" err="1" smtClean="0"/>
              <a:t>Eddingsaas</a:t>
            </a:r>
            <a:r>
              <a:rPr lang="en-US" dirty="0" smtClean="0"/>
              <a:t> 2010, McNeill 2012)</a:t>
            </a:r>
          </a:p>
          <a:p>
            <a:pPr lvl="1"/>
            <a:r>
              <a:rPr lang="en-US" dirty="0" smtClean="0"/>
              <a:t>role for water and/or acidity?</a:t>
            </a:r>
          </a:p>
          <a:p>
            <a:pPr lvl="1"/>
            <a:r>
              <a:rPr lang="en-US" dirty="0" err="1" smtClean="0"/>
              <a:t>Hlaw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Kp</a:t>
            </a:r>
            <a:endParaRPr lang="en-US" dirty="0" smtClean="0"/>
          </a:p>
          <a:p>
            <a:r>
              <a:rPr lang="en-US" dirty="0" smtClean="0"/>
              <a:t>other things like high-</a:t>
            </a:r>
            <a:r>
              <a:rPr lang="en-US" dirty="0" err="1" smtClean="0"/>
              <a:t>NOx</a:t>
            </a:r>
            <a:r>
              <a:rPr lang="en-US" dirty="0" smtClean="0"/>
              <a:t> pathways will not be discussed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Recognition of new chemistry: IEPOX</a:t>
            </a:r>
          </a:p>
          <a:p>
            <a:pPr lvl="1"/>
            <a:r>
              <a:rPr lang="en-US" dirty="0" smtClean="0"/>
              <a:t>produced under low-</a:t>
            </a:r>
            <a:r>
              <a:rPr lang="en-US" dirty="0" err="1" smtClean="0"/>
              <a:t>NOx</a:t>
            </a:r>
            <a:r>
              <a:rPr lang="en-US" dirty="0" smtClean="0"/>
              <a:t> conditions</a:t>
            </a:r>
          </a:p>
          <a:p>
            <a:pPr lvl="1"/>
            <a:r>
              <a:rPr lang="en-US" dirty="0" err="1" smtClean="0"/>
              <a:t>Poulot</a:t>
            </a:r>
            <a:r>
              <a:rPr lang="en-US" dirty="0" smtClean="0"/>
              <a:t> Science 2009</a:t>
            </a:r>
          </a:p>
          <a:p>
            <a:pPr lvl="1"/>
            <a:r>
              <a:rPr lang="en-US" dirty="0" smtClean="0"/>
              <a:t>Surratt PNAS, linkage to 2-methyl </a:t>
            </a:r>
            <a:r>
              <a:rPr lang="en-US" dirty="0" err="1" smtClean="0"/>
              <a:t>tetrols</a:t>
            </a:r>
            <a:endParaRPr lang="en-US" dirty="0" smtClean="0"/>
          </a:p>
          <a:p>
            <a:pPr lvl="1"/>
            <a:r>
              <a:rPr lang="en-US" dirty="0" smtClean="0"/>
              <a:t>acid catalyzes ring-opening of IEPOX (</a:t>
            </a:r>
            <a:r>
              <a:rPr lang="en-US" dirty="0" err="1" smtClean="0"/>
              <a:t>Eddingsaas</a:t>
            </a:r>
            <a:r>
              <a:rPr lang="en-US" dirty="0" smtClean="0"/>
              <a:t> 2010, McNeill 2012)</a:t>
            </a:r>
          </a:p>
          <a:p>
            <a:pPr lvl="1"/>
            <a:r>
              <a:rPr lang="en-US" dirty="0" smtClean="0"/>
              <a:t>role for water and/or acidity?</a:t>
            </a:r>
          </a:p>
          <a:p>
            <a:pPr lvl="1"/>
            <a:r>
              <a:rPr lang="en-US" dirty="0" err="1" smtClean="0"/>
              <a:t>Hlaw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Kp</a:t>
            </a:r>
            <a:endParaRPr lang="en-US" dirty="0" smtClean="0"/>
          </a:p>
          <a:p>
            <a:r>
              <a:rPr lang="en-US" dirty="0" smtClean="0"/>
              <a:t>other things like high-</a:t>
            </a:r>
            <a:r>
              <a:rPr lang="en-US" dirty="0" err="1" smtClean="0"/>
              <a:t>NOx</a:t>
            </a:r>
            <a:r>
              <a:rPr lang="en-US" dirty="0" smtClean="0"/>
              <a:t> pathways will not be discussed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-87313"/>
            <a:ext cx="9331326" cy="70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97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676400" cy="66198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4586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106BCF-92D8-4AAF-BEDC-6FD6D8CD2C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3036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C5F283-8774-49F4-84D1-2CCA387CA9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355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E0EDAC-61D3-4986-80C1-85E3B8650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1392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1534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B544D-27CB-421D-857D-21D8A33B11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4327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17BD84-1B59-4CD3-BBFE-9B8928763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1253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61F6C8-05D9-420A-A8D9-7300BD0F6B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56466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6FCE6-6A19-4063-B007-650567C37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3268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D4DF23-7E53-4D36-89F4-0E94F9B13F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173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1BADB-0226-4665-A1CF-C5FD75EC2A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4959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355777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781B3BE-A21F-444E-AE2B-939028EF3E6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1" name="Picture 17" descr="EPA Logo 2955 RG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57200"/>
            <a:ext cx="1704975" cy="67151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quation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67050" y="4083050"/>
            <a:ext cx="5654675" cy="15557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Havala O. T. Pye</a:t>
            </a:r>
            <a:r>
              <a:rPr lang="en-US" baseline="30000" dirty="0" smtClean="0"/>
              <a:t>1</a:t>
            </a:r>
            <a:r>
              <a:rPr lang="en-US" dirty="0" smtClean="0"/>
              <a:t>, Rob Pinder</a:t>
            </a:r>
            <a:r>
              <a:rPr lang="en-US" baseline="30000" dirty="0" smtClean="0"/>
              <a:t>1</a:t>
            </a:r>
            <a:r>
              <a:rPr lang="en-US" dirty="0" smtClean="0"/>
              <a:t>, Ying Xie</a:t>
            </a:r>
            <a:r>
              <a:rPr lang="en-US" baseline="30000" dirty="0" smtClean="0"/>
              <a:t>1</a:t>
            </a:r>
            <a:r>
              <a:rPr lang="en-US" dirty="0" smtClean="0"/>
              <a:t>, Deborah Luecken</a:t>
            </a:r>
            <a:r>
              <a:rPr lang="en-US" baseline="30000" dirty="0" smtClean="0"/>
              <a:t>1</a:t>
            </a:r>
            <a:r>
              <a:rPr lang="en-US" dirty="0" smtClean="0"/>
              <a:t>, Bill Hutzell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Golam</a:t>
            </a:r>
            <a:r>
              <a:rPr lang="en-US" dirty="0" smtClean="0"/>
              <a:t> Sarwar</a:t>
            </a:r>
            <a:r>
              <a:rPr lang="en-US" baseline="30000" dirty="0" smtClean="0"/>
              <a:t>1</a:t>
            </a:r>
            <a:r>
              <a:rPr lang="en-US" dirty="0" smtClean="0"/>
              <a:t>, Jason Surratt</a:t>
            </a:r>
            <a:r>
              <a:rPr lang="en-US" baseline="30000" dirty="0" smtClean="0"/>
              <a:t>2</a:t>
            </a:r>
            <a:endParaRPr lang="en-US" sz="1600" i="0" baseline="30000" dirty="0" smtClean="0"/>
          </a:p>
          <a:p>
            <a:pPr>
              <a:lnSpc>
                <a:spcPct val="100000"/>
              </a:lnSpc>
            </a:pPr>
            <a:r>
              <a:rPr lang="en-US" sz="1600" i="0" baseline="30000" dirty="0" smtClean="0"/>
              <a:t>1 </a:t>
            </a:r>
            <a:r>
              <a:rPr lang="en-US" sz="1600" i="0" dirty="0" smtClean="0"/>
              <a:t>US Environmental Protection Agency</a:t>
            </a:r>
          </a:p>
          <a:p>
            <a:pPr>
              <a:lnSpc>
                <a:spcPct val="100000"/>
              </a:lnSpc>
            </a:pPr>
            <a:r>
              <a:rPr lang="en-US" sz="1600" i="0" baseline="30000" dirty="0" smtClean="0"/>
              <a:t>2</a:t>
            </a:r>
            <a:r>
              <a:rPr lang="en-US" sz="1600" i="0" dirty="0" smtClean="0"/>
              <a:t> University of North Carolina at Chapel Hill</a:t>
            </a:r>
            <a:endParaRPr lang="en-US" sz="1600" i="0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067050" y="2514600"/>
            <a:ext cx="5713413" cy="1447800"/>
          </a:xfrm>
        </p:spPr>
        <p:txBody>
          <a:bodyPr/>
          <a:lstStyle/>
          <a:p>
            <a:r>
              <a:rPr lang="en-US" dirty="0" smtClean="0"/>
              <a:t>Potential role of isoprene </a:t>
            </a:r>
            <a:r>
              <a:rPr lang="en-US" dirty="0" err="1" smtClean="0"/>
              <a:t>epoxydiols</a:t>
            </a:r>
            <a:r>
              <a:rPr lang="en-US" dirty="0" smtClean="0"/>
              <a:t> in organic aerosol formation over the United States</a:t>
            </a:r>
            <a:endParaRPr lang="en-US" dirty="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 dirty="0">
                <a:solidFill>
                  <a:schemeClr val="bg1"/>
                </a:solidFill>
              </a:rPr>
              <a:t>Office of Research and </a:t>
            </a:r>
            <a:r>
              <a:rPr lang="en-US" sz="900" b="1" dirty="0" smtClean="0">
                <a:solidFill>
                  <a:schemeClr val="bg1"/>
                </a:solidFill>
              </a:rPr>
              <a:t>Development</a:t>
            </a:r>
            <a:endParaRPr lang="en-US" sz="900" b="1" dirty="0" smtClean="0"/>
          </a:p>
          <a:p>
            <a:pPr>
              <a:lnSpc>
                <a:spcPct val="90000"/>
              </a:lnSpc>
            </a:pPr>
            <a:r>
              <a:rPr lang="en-US" sz="900" dirty="0" smtClean="0">
                <a:solidFill>
                  <a:schemeClr val="bg1"/>
                </a:solidFill>
              </a:rPr>
              <a:t>National Exposure Research Laboratory, Atmospheric Modeling and Analysis Division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629400" y="6224588"/>
            <a:ext cx="1905000" cy="228600"/>
          </a:xfrm>
          <a:prstGeom prst="rect">
            <a:avLst/>
          </a:prstGeom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15 October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from IEPOX Uptake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2000" y="1447800"/>
            <a:ext cx="7848600" cy="4953000"/>
          </a:xfrm>
        </p:spPr>
        <p:txBody>
          <a:bodyPr/>
          <a:lstStyle/>
          <a:p>
            <a:r>
              <a:rPr lang="en-US" sz="2000" dirty="0" smtClean="0"/>
              <a:t>Why heterogeneous uptake? </a:t>
            </a:r>
          </a:p>
          <a:p>
            <a:pPr lvl="1"/>
            <a:r>
              <a:rPr lang="en-US" sz="2000" dirty="0" smtClean="0"/>
              <a:t>Vapor pressure of IEPOX relatively high (C* &gt; </a:t>
            </a:r>
            <a:r>
              <a:rPr lang="nn-NO" sz="2000" dirty="0" smtClean="0"/>
              <a:t>10</a:t>
            </a:r>
            <a:r>
              <a:rPr lang="nn-NO" sz="2000" baseline="30000" dirty="0" smtClean="0"/>
              <a:t>4 </a:t>
            </a:r>
            <a:r>
              <a:rPr lang="nn-NO" sz="2000" dirty="0" err="1" smtClean="0"/>
              <a:t>μg</a:t>
            </a:r>
            <a:r>
              <a:rPr lang="nn-NO" sz="2000" dirty="0" smtClean="0"/>
              <a:t> m</a:t>
            </a:r>
            <a:r>
              <a:rPr lang="nn-NO" sz="2000" baseline="30000" dirty="0" smtClean="0"/>
              <a:t>−3</a:t>
            </a:r>
            <a:r>
              <a:rPr lang="nn-NO" sz="2000" dirty="0" smtClean="0"/>
              <a:t>)</a:t>
            </a:r>
            <a:endParaRPr lang="en-US" sz="2000" dirty="0" smtClean="0"/>
          </a:p>
          <a:p>
            <a:pPr lvl="1"/>
            <a:r>
              <a:rPr lang="en-US" sz="2000" dirty="0" smtClean="0"/>
              <a:t>Henry’s Law coefficient for IEPOX is large</a:t>
            </a:r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2667000"/>
          <a:ext cx="6858000" cy="13411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10153"/>
                <a:gridCol w="4747847"/>
              </a:tblGrid>
              <a:tr h="1778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Henry’s Law Coefficient  [M atm</a:t>
                      </a:r>
                      <a:r>
                        <a:rPr lang="en-US" sz="1600" baseline="30000" dirty="0" smtClean="0"/>
                        <a:t>−1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baseline="0" dirty="0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marL="122238" marR="0" indent="-122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HNO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600" dirty="0" smtClean="0"/>
                        <a:t>2.1 × 10</a:t>
                      </a:r>
                      <a:r>
                        <a:rPr lang="nn-NO" sz="1600" baseline="300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Glyoxal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2238" marR="0" indent="-122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600" dirty="0" smtClean="0"/>
                        <a:t>3.6 × 10</a:t>
                      </a:r>
                      <a:r>
                        <a:rPr lang="nn-NO" sz="1600" baseline="30000" dirty="0" smtClean="0"/>
                        <a:t>5</a:t>
                      </a:r>
                      <a:endParaRPr lang="en-US" sz="1600" dirty="0" smtClean="0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IEPOX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2238" marR="0" indent="-122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1.9 × 10</a:t>
                      </a:r>
                      <a:r>
                        <a:rPr lang="en-US" sz="1600" baseline="30000" dirty="0" smtClean="0"/>
                        <a:t>7</a:t>
                      </a:r>
                      <a:r>
                        <a:rPr lang="en-US" sz="1600" dirty="0" smtClean="0"/>
                        <a:t> to 9.6 × 10</a:t>
                      </a:r>
                      <a:r>
                        <a:rPr lang="en-US" sz="1600" baseline="30000" dirty="0" smtClean="0"/>
                        <a:t>8             </a:t>
                      </a:r>
                      <a:r>
                        <a:rPr lang="en-US" sz="1600" baseline="0" dirty="0" smtClean="0"/>
                        <a:t>[Chan et al. 2010]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from IEPOX Uptake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2000" y="1447800"/>
            <a:ext cx="7848600" cy="4953000"/>
          </a:xfrm>
        </p:spPr>
        <p:txBody>
          <a:bodyPr/>
          <a:lstStyle/>
          <a:p>
            <a:r>
              <a:rPr lang="en-US" sz="2000" dirty="0" smtClean="0"/>
              <a:t>Why heterogeneous uptake? </a:t>
            </a:r>
          </a:p>
          <a:p>
            <a:pPr lvl="1"/>
            <a:r>
              <a:rPr lang="en-US" sz="2000" dirty="0" smtClean="0"/>
              <a:t>Vapor pressure of IEPOX relatively high (C* &gt; </a:t>
            </a:r>
            <a:r>
              <a:rPr lang="nn-NO" sz="2000" dirty="0" smtClean="0"/>
              <a:t>10</a:t>
            </a:r>
            <a:r>
              <a:rPr lang="nn-NO" sz="2000" baseline="30000" dirty="0" smtClean="0"/>
              <a:t>4 </a:t>
            </a:r>
            <a:r>
              <a:rPr lang="nn-NO" sz="2000" dirty="0" err="1" smtClean="0"/>
              <a:t>μg</a:t>
            </a:r>
            <a:r>
              <a:rPr lang="nn-NO" sz="2000" dirty="0" smtClean="0"/>
              <a:t> m</a:t>
            </a:r>
            <a:r>
              <a:rPr lang="nn-NO" sz="2000" baseline="30000" dirty="0" smtClean="0"/>
              <a:t>−3</a:t>
            </a:r>
            <a:r>
              <a:rPr lang="nn-NO" sz="2000" dirty="0" smtClean="0"/>
              <a:t>)</a:t>
            </a:r>
            <a:endParaRPr lang="en-US" sz="2000" dirty="0" smtClean="0"/>
          </a:p>
          <a:p>
            <a:pPr lvl="1"/>
            <a:r>
              <a:rPr lang="en-US" sz="2000" dirty="0" smtClean="0"/>
              <a:t>Henry’s Law coefficient for IEPOX is large</a:t>
            </a:r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/>
            <a:r>
              <a:rPr lang="en-US" sz="2000" dirty="0" smtClean="0"/>
              <a:t> Acid catalyzed particle phase reactions can be irreversible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2667000"/>
          <a:ext cx="6858000" cy="13411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10153"/>
                <a:gridCol w="4747847"/>
              </a:tblGrid>
              <a:tr h="1778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Henry’s Law Coefficient  [M atm</a:t>
                      </a:r>
                      <a:r>
                        <a:rPr lang="en-US" sz="1600" baseline="30000" dirty="0" smtClean="0"/>
                        <a:t>−1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baseline="0" dirty="0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marL="122238" marR="0" indent="-122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HNO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600" dirty="0" smtClean="0"/>
                        <a:t>2.1 × 10</a:t>
                      </a:r>
                      <a:r>
                        <a:rPr lang="nn-NO" sz="1600" baseline="300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Glyoxal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2238" marR="0" indent="-122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600" dirty="0" smtClean="0"/>
                        <a:t>3.6 × 10</a:t>
                      </a:r>
                      <a:r>
                        <a:rPr lang="nn-NO" sz="1600" baseline="30000" dirty="0" smtClean="0"/>
                        <a:t>5</a:t>
                      </a:r>
                      <a:endParaRPr lang="en-US" sz="1600" dirty="0" smtClean="0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IEPOX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2238" marR="0" indent="-122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1.9 × 10</a:t>
                      </a:r>
                      <a:r>
                        <a:rPr lang="en-US" sz="1600" baseline="30000" dirty="0" smtClean="0"/>
                        <a:t>7</a:t>
                      </a:r>
                      <a:r>
                        <a:rPr lang="en-US" sz="1600" dirty="0" smtClean="0"/>
                        <a:t> to 9.6 × 10</a:t>
                      </a:r>
                      <a:r>
                        <a:rPr lang="en-US" sz="1600" baseline="30000" dirty="0" smtClean="0"/>
                        <a:t>8             </a:t>
                      </a:r>
                      <a:r>
                        <a:rPr lang="en-US" sz="1600" baseline="0" dirty="0" smtClean="0"/>
                        <a:t>[Chan et al. 2010]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800600"/>
            <a:ext cx="453712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43600" y="5300246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[</a:t>
            </a:r>
            <a:r>
              <a:rPr lang="en-US" sz="1600" dirty="0" err="1" smtClean="0"/>
              <a:t>Eddingsaas</a:t>
            </a:r>
            <a:r>
              <a:rPr lang="en-US" sz="1600" dirty="0" smtClean="0"/>
              <a:t> et al. 2010]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from IEPOX Uptake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2000" y="1447800"/>
            <a:ext cx="7848600" cy="4953000"/>
          </a:xfrm>
        </p:spPr>
        <p:txBody>
          <a:bodyPr/>
          <a:lstStyle/>
          <a:p>
            <a:pPr marL="168275" lvl="1" indent="-168275">
              <a:buSzPct val="90000"/>
              <a:buFont typeface="Arial"/>
              <a:buChar char="•"/>
            </a:pPr>
            <a:r>
              <a:rPr lang="en-US" sz="2000" dirty="0" smtClean="0"/>
              <a:t>C</a:t>
            </a:r>
            <a:r>
              <a:rPr lang="en-US" sz="2000" dirty="0" smtClean="0">
                <a:latin typeface="+mj-lt"/>
              </a:rPr>
              <a:t>MAQ implementation</a:t>
            </a:r>
          </a:p>
          <a:p>
            <a:pPr marL="452437" lvl="2">
              <a:buFont typeface="Lucida Grande"/>
              <a:buChar char="-"/>
            </a:pPr>
            <a:r>
              <a:rPr lang="en-US" sz="2000" dirty="0" smtClean="0">
                <a:cs typeface=""/>
              </a:rPr>
              <a:t>SAPRC07TC chemistry updated to include IEPOX formation as well as greater speciation of nitrates [</a:t>
            </a:r>
            <a:r>
              <a:rPr lang="en-US" sz="2000" dirty="0" err="1" smtClean="0">
                <a:cs typeface=""/>
              </a:rPr>
              <a:t>Xie</a:t>
            </a:r>
            <a:r>
              <a:rPr lang="en-US" sz="2000" dirty="0" smtClean="0">
                <a:cs typeface=""/>
              </a:rPr>
              <a:t> et al. 2012, ACPD in press]</a:t>
            </a:r>
          </a:p>
          <a:p>
            <a:pPr marL="452437" lvl="2">
              <a:buFont typeface="Lucida Grande"/>
              <a:buChar char="-"/>
            </a:pPr>
            <a:r>
              <a:rPr lang="en-US" sz="2000" dirty="0" smtClean="0">
                <a:cs typeface=""/>
              </a:rPr>
              <a:t>Heterogeneous uptake of IEPOX onto accumulation mode aerosol</a:t>
            </a:r>
          </a:p>
          <a:p>
            <a:pPr lvl="1">
              <a:buFont typeface="Lucida Grande"/>
              <a:buChar char="-"/>
            </a:pPr>
            <a:r>
              <a:rPr lang="en-US" sz="2000" dirty="0" smtClean="0">
                <a:cs typeface=""/>
              </a:rPr>
              <a:t> 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cs typeface=""/>
              </a:rPr>
              <a:t> = 0.0029 [</a:t>
            </a:r>
            <a:r>
              <a:rPr lang="en-US" sz="2000" dirty="0" err="1" smtClean="0">
                <a:cs typeface=""/>
              </a:rPr>
              <a:t>Liggio</a:t>
            </a:r>
            <a:r>
              <a:rPr lang="en-US" sz="2000" dirty="0" smtClean="0">
                <a:cs typeface=""/>
              </a:rPr>
              <a:t> et al. 2005; Lin et al. 2012]</a:t>
            </a:r>
          </a:p>
          <a:p>
            <a:pPr lvl="1">
              <a:buFont typeface="Lucida Grande"/>
              <a:buChar char="-"/>
            </a:pPr>
            <a:r>
              <a:rPr lang="en-US" sz="2000" dirty="0" smtClean="0">
                <a:cs typeface=""/>
              </a:rPr>
              <a:t>Simulations for </a:t>
            </a:r>
            <a:r>
              <a:rPr lang="en-US" sz="2000" dirty="0" smtClean="0">
                <a:latin typeface="+mj-lt"/>
              </a:rPr>
              <a:t>late July-August 2006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581400" y="5170170"/>
          <a:ext cx="1213485" cy="773430"/>
        </p:xfrm>
        <a:graphic>
          <a:graphicData uri="http://schemas.openxmlformats.org/presentationml/2006/ole">
            <p:oleObj spid="_x0000_s6146" name="Equation" r:id="rId4" imgW="634680" imgH="393480" progId="Equation.3">
              <p:embed/>
            </p:oleObj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5318760" y="4717143"/>
            <a:ext cx="1524000" cy="1378857"/>
          </a:xfrm>
          <a:prstGeom prst="ellipse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7960" y="4462046"/>
            <a:ext cx="149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IEPOX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5181600"/>
            <a:ext cx="128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AIEPOX</a:t>
            </a:r>
            <a:endParaRPr lang="en-US" sz="1600" b="1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566160" y="4724400"/>
            <a:ext cx="1981200" cy="6023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83" y="1752600"/>
            <a:ext cx="4142117" cy="2693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CMAQ IEPOX Predictions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31662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Gas-Phase IEPOX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131662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Standard Isoprene Aerosol</a:t>
            </a:r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273" y="1744133"/>
            <a:ext cx="4180927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72400" y="1447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Symbol" pitchFamily="18" charset="2"/>
              </a:rPr>
              <a:t>m</a:t>
            </a:r>
            <a:r>
              <a:rPr lang="en-US" sz="1600" dirty="0" err="1" smtClean="0"/>
              <a:t>gC</a:t>
            </a:r>
            <a:r>
              <a:rPr lang="en-US" sz="1600" dirty="0" smtClean="0"/>
              <a:t>/m</a:t>
            </a:r>
            <a:r>
              <a:rPr lang="en-US" sz="1600" baseline="30000" dirty="0" smtClean="0"/>
              <a:t>3</a:t>
            </a:r>
            <a:endParaRPr lang="en-US" sz="1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83" y="1752600"/>
            <a:ext cx="4142117" cy="2693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CMAQ IEPOX Predictions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5800" y="4724400"/>
            <a:ext cx="8229600" cy="1981200"/>
          </a:xfrm>
        </p:spPr>
        <p:txBody>
          <a:bodyPr/>
          <a:lstStyle/>
          <a:p>
            <a:pPr marL="225425" indent="-225425">
              <a:buFont typeface="Arial" pitchFamily="34" charset="0"/>
              <a:buChar char="•"/>
            </a:pPr>
            <a:r>
              <a:rPr lang="en-US" sz="1800" dirty="0" smtClean="0"/>
              <a:t>Concentration of gas-phase IEPOX indicates significant SOA potential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800" dirty="0" smtClean="0"/>
              <a:t>IEPOX not necessarily highest in locations where we currently predict the most isoprene SOA </a:t>
            </a:r>
          </a:p>
          <a:p>
            <a:pPr marL="515938" lvl="1" indent="-225425">
              <a:buFont typeface="Lucida Grande"/>
              <a:buChar char="-"/>
            </a:pPr>
            <a:r>
              <a:rPr lang="en-US" sz="1800" dirty="0" smtClean="0"/>
              <a:t>For example: Atlanta, Charlotte</a:t>
            </a:r>
          </a:p>
          <a:p>
            <a:pPr marL="515938" lvl="1" indent="-225425">
              <a:buFont typeface="Lucida Grande"/>
              <a:buChar char="-"/>
            </a:pPr>
            <a:r>
              <a:rPr lang="en-US" sz="1800" dirty="0" smtClean="0"/>
              <a:t>IEPOX requires low-</a:t>
            </a:r>
            <a:r>
              <a:rPr lang="en-US" sz="1800" dirty="0" err="1" smtClean="0"/>
              <a:t>NO</a:t>
            </a:r>
            <a:r>
              <a:rPr lang="en-US" sz="1800" baseline="-25000" dirty="0" err="1" smtClean="0"/>
              <a:t>x</a:t>
            </a:r>
            <a:r>
              <a:rPr lang="en-US" sz="1800" dirty="0" smtClean="0"/>
              <a:t> conditions to 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31662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Gas-Phase IEPOX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131662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Standard Isoprene Aerosol</a:t>
            </a:r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273" y="1744133"/>
            <a:ext cx="4180927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72400" y="1447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Symbol" pitchFamily="18" charset="2"/>
              </a:rPr>
              <a:t>m</a:t>
            </a:r>
            <a:r>
              <a:rPr lang="en-US" sz="1600" dirty="0" err="1" smtClean="0"/>
              <a:t>gC</a:t>
            </a:r>
            <a:r>
              <a:rPr lang="en-US" sz="1600" dirty="0" smtClean="0"/>
              <a:t>/m</a:t>
            </a:r>
            <a:r>
              <a:rPr lang="en-US" sz="1600" baseline="30000" dirty="0" smtClean="0"/>
              <a:t>3</a:t>
            </a:r>
            <a:endParaRPr lang="en-US" sz="1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762" y="1641311"/>
            <a:ext cx="5260638" cy="346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Total IEPOX Increase with Uptake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1219200"/>
            <a:ext cx="5573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Fractional Increase (With Uptake - Without)/Without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762" y="1641311"/>
            <a:ext cx="5260638" cy="346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Total IEPOX Increase with Uptake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5257800"/>
            <a:ext cx="8153400" cy="1295400"/>
          </a:xfrm>
        </p:spPr>
        <p:txBody>
          <a:bodyPr/>
          <a:lstStyle/>
          <a:p>
            <a:r>
              <a:rPr lang="en-US" sz="1800" dirty="0" smtClean="0"/>
              <a:t>Total IEPOX (</a:t>
            </a:r>
            <a:r>
              <a:rPr lang="en-US" sz="1800" dirty="0" err="1" smtClean="0"/>
              <a:t>gas+aerosol</a:t>
            </a:r>
            <a:r>
              <a:rPr lang="en-US" sz="1800" dirty="0" smtClean="0"/>
              <a:t>) increases due to protection against OH reaction</a:t>
            </a:r>
          </a:p>
          <a:p>
            <a:pPr lvl="1"/>
            <a:r>
              <a:rPr lang="en-US" sz="1800" dirty="0" smtClean="0"/>
              <a:t>Lifetime of gas-phase IEPOX against OH ~ couple hours</a:t>
            </a:r>
          </a:p>
          <a:p>
            <a:pPr lvl="1"/>
            <a:r>
              <a:rPr lang="en-US" sz="1800" dirty="0" smtClean="0"/>
              <a:t>Lifetime of gas-phase IEPOX against uptake ~ less than 30 min at peak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1219200"/>
            <a:ext cx="5573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Fractional Increase (With Uptake - Without)/Without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981200"/>
            <a:ext cx="5562600" cy="3596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Parameterization Increases total Aerosol OC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5715000"/>
            <a:ext cx="8382000" cy="762000"/>
          </a:xfrm>
        </p:spPr>
        <p:txBody>
          <a:bodyPr/>
          <a:lstStyle/>
          <a:p>
            <a:r>
              <a:rPr lang="en-US" sz="1800" dirty="0" smtClean="0"/>
              <a:t>Likely to result in improved model performance (reduces underestimate in OC)</a:t>
            </a:r>
          </a:p>
          <a:p>
            <a:r>
              <a:rPr lang="en-US" sz="1800" dirty="0" smtClean="0"/>
              <a:t>Given </a:t>
            </a:r>
            <a:r>
              <a:rPr lang="en-US" sz="1800" dirty="0" smtClean="0">
                <a:latin typeface="Symbol" pitchFamily="18" charset="2"/>
              </a:rPr>
              <a:t>g</a:t>
            </a:r>
            <a:r>
              <a:rPr lang="en-US" sz="1800" dirty="0" smtClean="0"/>
              <a:t> uncertainty, not clear if model is improved for the right reason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352210" y="1888217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OC </a:t>
            </a:r>
            <a:r>
              <a:rPr lang="en-US" sz="1400" dirty="0" smtClean="0">
                <a:latin typeface="Symbol" pitchFamily="18" charset="2"/>
              </a:rPr>
              <a:t>[</a:t>
            </a:r>
            <a:r>
              <a:rPr lang="en-US" sz="1400" dirty="0" err="1" smtClean="0">
                <a:latin typeface="Symbol" pitchFamily="18" charset="2"/>
              </a:rPr>
              <a:t>m</a:t>
            </a:r>
            <a:r>
              <a:rPr lang="en-US" sz="1400" dirty="0" err="1" smtClean="0"/>
              <a:t>gC</a:t>
            </a:r>
            <a:r>
              <a:rPr lang="en-US" sz="1400" dirty="0" smtClean="0"/>
              <a:t>/m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524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Change in total OC compared to standard isoprene SOA simulation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Closer Look at the Southeast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5951" y="1524000"/>
            <a:ext cx="560644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81800" y="1219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IEPOX SOA</a:t>
            </a:r>
          </a:p>
          <a:p>
            <a:r>
              <a:rPr lang="en-US" sz="1400" dirty="0" smtClean="0">
                <a:latin typeface="Symbol" pitchFamily="18" charset="2"/>
              </a:rPr>
              <a:t>[m</a:t>
            </a:r>
            <a:r>
              <a:rPr lang="en-US" sz="1400" dirty="0" smtClean="0"/>
              <a:t>g/m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838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SouthEastern</a:t>
            </a:r>
            <a:r>
              <a:rPr lang="en-US" sz="1800" dirty="0" smtClean="0"/>
              <a:t> Aerosol Research and Characterization (SEARCH) Network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6400800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http://www.atmospheric-research.com/studies/SEARCH/index.html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Diurnal Variation Different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1333" r="50391" b="49363"/>
          <a:stretch>
            <a:fillRect/>
          </a:stretch>
        </p:blipFill>
        <p:spPr bwMode="auto">
          <a:xfrm>
            <a:off x="3092900" y="990600"/>
            <a:ext cx="28507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 rot="16200000">
            <a:off x="1502778" y="2231023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normalized concentration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CMAQ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447800"/>
            <a:ext cx="8153400" cy="4800600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/>
              <a:t>CMAQ underestimates OC compared to surface networks </a:t>
            </a:r>
          </a:p>
          <a:p>
            <a:pPr algn="ctr">
              <a:buNone/>
            </a:pPr>
            <a:r>
              <a:rPr lang="en-US" sz="1800" dirty="0" smtClean="0"/>
              <a:t>(especially in summer)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24077"/>
          <a:stretch>
            <a:fillRect/>
          </a:stretch>
        </p:blipFill>
        <p:spPr bwMode="auto">
          <a:xfrm>
            <a:off x="457200" y="2705968"/>
            <a:ext cx="3999810" cy="27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5867400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CMAQ 4.7 [Carlton et al. 2010]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Diurnal Variation Different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1333"/>
          <a:stretch>
            <a:fillRect/>
          </a:stretch>
        </p:blipFill>
        <p:spPr bwMode="auto">
          <a:xfrm>
            <a:off x="3092900" y="990600"/>
            <a:ext cx="5746300" cy="564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39624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3333CC"/>
                </a:solidFill>
              </a:rPr>
              <a:t>Heterogeneous SOA typically peaks in AM then decreases, sometimes with an evening peak at the AL sites</a:t>
            </a:r>
            <a:endParaRPr lang="en-US" sz="1800" dirty="0">
              <a:solidFill>
                <a:srgbClr val="33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8288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itchFamily="34" charset="0"/>
              <a:buChar char="•"/>
            </a:pPr>
            <a:r>
              <a:rPr lang="en-US" sz="1800" dirty="0" smtClean="0"/>
              <a:t>Standard SOA increases throughout day and peaks in afternoon/evening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97878" y="3335923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normalized concentration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49917" b="48901"/>
          <a:stretch>
            <a:fillRect/>
          </a:stretch>
        </p:blipFill>
        <p:spPr bwMode="auto">
          <a:xfrm>
            <a:off x="2319756" y="914399"/>
            <a:ext cx="2633244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67000" y="1168052"/>
            <a:ext cx="1143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Diurnal Variation in Standard SOA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626478" y="2040523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normalized concentration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12192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33CC"/>
                </a:solidFill>
              </a:rPr>
              <a:t>Total semivolatile 2 </a:t>
            </a:r>
            <a:r>
              <a:rPr lang="en-US" sz="1000" b="1" dirty="0" smtClean="0">
                <a:solidFill>
                  <a:srgbClr val="3333CC"/>
                </a:solidFill>
              </a:rPr>
              <a:t>(AISO2+SVISO2)</a:t>
            </a:r>
            <a:endParaRPr lang="en-US" sz="1000" b="1" dirty="0">
              <a:solidFill>
                <a:srgbClr val="33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29234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Standard Isoprene SOA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17042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POC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038600" y="1676400"/>
            <a:ext cx="1524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4267200" y="2550473"/>
            <a:ext cx="25052" cy="3837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895600" y="19812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9756" y="914399"/>
            <a:ext cx="5257800" cy="521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67000" y="1168052"/>
            <a:ext cx="1143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Diurnal Variation in Standard SOA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6214646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itchFamily="34" charset="0"/>
              <a:buChar char="•"/>
            </a:pPr>
            <a:r>
              <a:rPr lang="en-US" sz="1600" dirty="0" smtClean="0"/>
              <a:t>influences: (1) production of second semivolatile product, (2) POA, (3) temperature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516522" y="3031123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normalized concentration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12192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33CC"/>
                </a:solidFill>
              </a:rPr>
              <a:t>Total semivolatile 2 </a:t>
            </a:r>
            <a:r>
              <a:rPr lang="en-US" sz="1000" b="1" dirty="0" smtClean="0">
                <a:solidFill>
                  <a:srgbClr val="3333CC"/>
                </a:solidFill>
              </a:rPr>
              <a:t>(AISO2+SVISO2)</a:t>
            </a:r>
            <a:endParaRPr lang="en-US" sz="1000" b="1" dirty="0">
              <a:solidFill>
                <a:srgbClr val="33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29234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Standard Isoprene SOA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17042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POC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038600" y="1676400"/>
            <a:ext cx="1524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4267200" y="2550473"/>
            <a:ext cx="25052" cy="3837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895600" y="19812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50425" b="49284"/>
          <a:stretch>
            <a:fillRect/>
          </a:stretch>
        </p:blipFill>
        <p:spPr bwMode="auto">
          <a:xfrm>
            <a:off x="2330917" y="839128"/>
            <a:ext cx="2622083" cy="266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858000" cy="1143000"/>
          </a:xfrm>
        </p:spPr>
        <p:txBody>
          <a:bodyPr/>
          <a:lstStyle/>
          <a:p>
            <a:r>
              <a:rPr lang="en-US" dirty="0" smtClean="0"/>
              <a:t>Diurnal variation in IEPOX SOA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707023" y="2031711"/>
            <a:ext cx="25145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normalized concentration/surface area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1143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33CC"/>
                </a:solidFill>
              </a:rPr>
              <a:t>IEPOX gas</a:t>
            </a:r>
            <a:endParaRPr lang="en-US" sz="1200" b="1" dirty="0">
              <a:solidFill>
                <a:srgbClr val="33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2895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IEPOX SOA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667000" y="1143000"/>
            <a:ext cx="1143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4343400" y="1396652"/>
            <a:ext cx="76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3352800" y="2667000"/>
            <a:ext cx="2286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124200" y="2133600"/>
            <a:ext cx="762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2667000" y="1524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J-mode surface area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917" y="839128"/>
            <a:ext cx="5289083" cy="52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858000" cy="1143000"/>
          </a:xfrm>
        </p:spPr>
        <p:txBody>
          <a:bodyPr/>
          <a:lstStyle/>
          <a:p>
            <a:r>
              <a:rPr lang="en-US" dirty="0" smtClean="0"/>
              <a:t>Diurnal variation in IEPOX SOA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550278" y="3412123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normalized concentration/surface area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214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influences: (1) aerosol surface area and (2) photochemical production of precursors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1143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33CC"/>
                </a:solidFill>
              </a:rPr>
              <a:t>IEPOX gas</a:t>
            </a:r>
            <a:endParaRPr lang="en-US" sz="1200" b="1" dirty="0">
              <a:solidFill>
                <a:srgbClr val="33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2895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IEPOX SOA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667000" y="1143000"/>
            <a:ext cx="1143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4343400" y="1396652"/>
            <a:ext cx="76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3352800" y="2667000"/>
            <a:ext cx="2286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124200" y="2133600"/>
            <a:ext cx="762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2667000" y="1524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J-mode surface area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305800" cy="4648200"/>
          </a:xfrm>
        </p:spPr>
        <p:txBody>
          <a:bodyPr/>
          <a:lstStyle/>
          <a:p>
            <a:r>
              <a:rPr lang="en-US" sz="2000" dirty="0" smtClean="0"/>
              <a:t>Adding the heterogeneous pathway </a:t>
            </a:r>
          </a:p>
          <a:p>
            <a:pPr lvl="1"/>
            <a:r>
              <a:rPr lang="en-US" sz="2000" dirty="0" smtClean="0"/>
              <a:t>increases total IEPOX compared to a gas-only simulation</a:t>
            </a:r>
          </a:p>
          <a:p>
            <a:pPr lvl="1"/>
            <a:r>
              <a:rPr lang="en-US" sz="2000" dirty="0" smtClean="0"/>
              <a:t>reveals that IEPOX aerosol is important even in urban areas </a:t>
            </a:r>
          </a:p>
          <a:p>
            <a:pPr lvl="1"/>
            <a:r>
              <a:rPr lang="en-US" sz="2000" dirty="0" smtClean="0"/>
              <a:t>leads to more isoprene derived aerosol than standard CMAQ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305800" cy="4648200"/>
          </a:xfrm>
        </p:spPr>
        <p:txBody>
          <a:bodyPr/>
          <a:lstStyle/>
          <a:p>
            <a:r>
              <a:rPr lang="en-US" sz="2000" dirty="0" smtClean="0"/>
              <a:t>Adding the heterogeneous pathway </a:t>
            </a:r>
          </a:p>
          <a:p>
            <a:pPr lvl="1"/>
            <a:r>
              <a:rPr lang="en-US" sz="2000" dirty="0" smtClean="0"/>
              <a:t>increases total IEPOX compared to a gas-only simulation</a:t>
            </a:r>
          </a:p>
          <a:p>
            <a:pPr lvl="1"/>
            <a:r>
              <a:rPr lang="en-US" sz="2000" dirty="0" smtClean="0"/>
              <a:t>reveals that IEPOX aerosol is important even in urban areas </a:t>
            </a:r>
          </a:p>
          <a:p>
            <a:pPr lvl="1"/>
            <a:r>
              <a:rPr lang="en-US" sz="2000" dirty="0" smtClean="0"/>
              <a:t>leads to more isoprene derived aerosol than standard CMAQ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Heterogeneous uptake differs from the traditional SOA parameterization in terms of </a:t>
            </a:r>
          </a:p>
          <a:p>
            <a:pPr lvl="1"/>
            <a:r>
              <a:rPr lang="en-US" sz="2000" dirty="0" smtClean="0"/>
              <a:t>magnitude of isoprene SOA predicted</a:t>
            </a:r>
          </a:p>
          <a:p>
            <a:pPr lvl="1"/>
            <a:r>
              <a:rPr lang="en-US" sz="2000" dirty="0" smtClean="0"/>
              <a:t>diurnal variation of isoprene SOA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Future work should refine parameters used here and capture additional dependencies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CMAQ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447800"/>
            <a:ext cx="8153400" cy="4800600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/>
              <a:t>CMAQ underestimates OC compared to surface networks </a:t>
            </a:r>
          </a:p>
          <a:p>
            <a:pPr algn="ctr">
              <a:buNone/>
            </a:pPr>
            <a:r>
              <a:rPr lang="en-US" sz="1800" dirty="0" smtClean="0"/>
              <a:t>(especially in summer)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24077"/>
          <a:stretch>
            <a:fillRect/>
          </a:stretch>
        </p:blipFill>
        <p:spPr bwMode="auto">
          <a:xfrm>
            <a:off x="457200" y="2705968"/>
            <a:ext cx="3999810" cy="27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5867400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CMAQ 4.7 [Carlton et al. 2010]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8674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CMAQ 5.0 [Pye and </a:t>
            </a:r>
            <a:r>
              <a:rPr lang="en-US" sz="1600" dirty="0" err="1" smtClean="0"/>
              <a:t>Pouliot</a:t>
            </a:r>
            <a:r>
              <a:rPr lang="en-US" sz="1600" dirty="0" smtClean="0"/>
              <a:t> 2012]</a:t>
            </a:r>
            <a:endParaRPr lang="en-US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80846"/>
            <a:ext cx="4419600" cy="322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Isoprene is a significant contributor to SOA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2000" y="1600200"/>
            <a:ext cx="7848600" cy="4648200"/>
          </a:xfrm>
        </p:spPr>
        <p:txBody>
          <a:bodyPr/>
          <a:lstStyle/>
          <a:p>
            <a:r>
              <a:rPr lang="en-US" sz="1800" dirty="0" smtClean="0"/>
              <a:t>Isoprene is the largest non-methane VOC emission</a:t>
            </a:r>
          </a:p>
          <a:p>
            <a:r>
              <a:rPr lang="en-US" sz="1800" dirty="0" smtClean="0"/>
              <a:t>Even a small aerosol yield makes isoprene an important SOA source</a:t>
            </a:r>
          </a:p>
          <a:p>
            <a:r>
              <a:rPr lang="en-US" sz="1800" dirty="0" smtClean="0"/>
              <a:t>Isoprene tracers found to account for 7.9% of ambient OC in Yorkville, GA [Lin et al. 2012]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graphicFrame>
        <p:nvGraphicFramePr>
          <p:cNvPr id="7" name="Chart 6"/>
          <p:cNvGraphicFramePr/>
          <p:nvPr/>
        </p:nvGraphicFramePr>
        <p:xfrm>
          <a:off x="4038600" y="2819400"/>
          <a:ext cx="39624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524000" y="2743200"/>
          <a:ext cx="2667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2743200" y="3200400"/>
            <a:ext cx="1600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 xmlns:a="http://schemas.openxmlformats.org/drawingml/2006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066800" y="41572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Total OC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Isoprene is a significant contributor to SOA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2000" y="1600200"/>
            <a:ext cx="7848600" cy="4648200"/>
          </a:xfrm>
        </p:spPr>
        <p:txBody>
          <a:bodyPr/>
          <a:lstStyle/>
          <a:p>
            <a:r>
              <a:rPr lang="en-US" sz="1800" dirty="0" smtClean="0"/>
              <a:t>Isoprene is the largest non-methane VOC emission</a:t>
            </a:r>
          </a:p>
          <a:p>
            <a:r>
              <a:rPr lang="en-US" sz="1800" dirty="0" smtClean="0"/>
              <a:t>Even a small aerosol yield makes isoprene an important SOA source</a:t>
            </a:r>
          </a:p>
          <a:p>
            <a:r>
              <a:rPr lang="en-US" sz="1800" dirty="0" smtClean="0"/>
              <a:t>Isoprene tracers found to account for 7.9% of ambient OC in Yorkville, GA [Lin et al. 2012]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Objectives</a:t>
            </a:r>
          </a:p>
          <a:p>
            <a:r>
              <a:rPr lang="en-US" sz="1800" dirty="0" smtClean="0"/>
              <a:t>Explore a new way of modeling isoprene SOA based on recent developments</a:t>
            </a:r>
          </a:p>
          <a:p>
            <a:r>
              <a:rPr lang="en-US" sz="1800" dirty="0" smtClean="0"/>
              <a:t>Determine how the new parameterization differs from the standard parameterization</a:t>
            </a:r>
            <a:endParaRPr lang="en-US" sz="18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038600" y="2819400"/>
          <a:ext cx="39624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524000" y="2743200"/>
          <a:ext cx="2667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2743200" y="3200400"/>
            <a:ext cx="1600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 xmlns:a="http://schemas.openxmlformats.org/drawingml/2006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066800" y="41572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Total OC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CMAQ v5.01 Isoprene SOA</a:t>
            </a:r>
            <a:br>
              <a:rPr lang="en-US" dirty="0" smtClean="0"/>
            </a:br>
            <a:r>
              <a:rPr lang="en-US" sz="1600" dirty="0" smtClean="0"/>
              <a:t>(same as v4.7 Carlton et al. 2010, ES&amp;T)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4419600" y="3429000"/>
            <a:ext cx="5334000" cy="426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Isoprene + OH</a:t>
            </a:r>
            <a:endParaRPr lang="en-US" sz="1800" b="1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 bwMode="auto">
          <a:xfrm>
            <a:off x="1676400" y="2198132"/>
            <a:ext cx="1295400" cy="11546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895600" y="3276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3333CC"/>
                </a:solidFill>
              </a:rPr>
              <a:t>SVISO1</a:t>
            </a:r>
            <a:endParaRPr lang="en-US" sz="1800" b="1" dirty="0">
              <a:solidFill>
                <a:srgbClr val="33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266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3333CC"/>
                </a:solidFill>
              </a:rPr>
              <a:t>SVISO2</a:t>
            </a:r>
            <a:endParaRPr lang="en-US" sz="1800" b="1" dirty="0">
              <a:solidFill>
                <a:srgbClr val="33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3333CC"/>
                </a:solidFill>
              </a:rPr>
              <a:t>AISO1</a:t>
            </a:r>
            <a:endParaRPr lang="en-US" sz="1800" b="1" dirty="0">
              <a:solidFill>
                <a:srgbClr val="33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733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3333CC"/>
                </a:solidFill>
              </a:rPr>
              <a:t>AISO2</a:t>
            </a:r>
            <a:endParaRPr lang="en-US" sz="1800" b="1" dirty="0">
              <a:solidFill>
                <a:srgbClr val="3333CC"/>
              </a:solidFill>
            </a:endParaRPr>
          </a:p>
        </p:txBody>
      </p:sp>
      <p:cxnSp>
        <p:nvCxnSpPr>
          <p:cNvPr id="18" name="Straight Arrow Connector 17"/>
          <p:cNvCxnSpPr>
            <a:stCxn id="11" idx="3"/>
            <a:endCxn id="13" idx="1"/>
          </p:cNvCxnSpPr>
          <p:nvPr/>
        </p:nvCxnSpPr>
        <p:spPr bwMode="auto">
          <a:xfrm>
            <a:off x="3962400" y="3461266"/>
            <a:ext cx="175260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2" idx="3"/>
          </p:cNvCxnSpPr>
          <p:nvPr/>
        </p:nvCxnSpPr>
        <p:spPr bwMode="auto">
          <a:xfrm>
            <a:off x="4267200" y="2851666"/>
            <a:ext cx="1905000" cy="9583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8" idx="2"/>
          </p:cNvCxnSpPr>
          <p:nvPr/>
        </p:nvCxnSpPr>
        <p:spPr bwMode="auto">
          <a:xfrm>
            <a:off x="1676400" y="2198132"/>
            <a:ext cx="1524000" cy="545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xtBox 80"/>
          <p:cNvSpPr txBox="1"/>
          <p:nvPr/>
        </p:nvSpPr>
        <p:spPr>
          <a:xfrm>
            <a:off x="2667000" y="205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3333CC"/>
                </a:solidFill>
              </a:rPr>
              <a:t>Odum 2-product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CMAQ v5.01 Isoprene SOA</a:t>
            </a:r>
            <a:br>
              <a:rPr lang="en-US" dirty="0" smtClean="0"/>
            </a:br>
            <a:r>
              <a:rPr lang="en-US" sz="1600" dirty="0" smtClean="0"/>
              <a:t>(same as v4.7 Carlton et al. 2010, ES&amp;T)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4419600" y="3429000"/>
            <a:ext cx="5334000" cy="426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Isoprene + OH</a:t>
            </a:r>
            <a:endParaRPr lang="en-US" sz="1800" b="1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 bwMode="auto">
          <a:xfrm>
            <a:off x="1676400" y="2198132"/>
            <a:ext cx="1295400" cy="11546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895600" y="3276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3333CC"/>
                </a:solidFill>
              </a:rPr>
              <a:t>SVISO1</a:t>
            </a:r>
            <a:endParaRPr lang="en-US" sz="1800" b="1" dirty="0">
              <a:solidFill>
                <a:srgbClr val="33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266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3333CC"/>
                </a:solidFill>
              </a:rPr>
              <a:t>SVISO2</a:t>
            </a:r>
            <a:endParaRPr lang="en-US" sz="1800" b="1" dirty="0">
              <a:solidFill>
                <a:srgbClr val="33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3333CC"/>
                </a:solidFill>
              </a:rPr>
              <a:t>AISO1</a:t>
            </a:r>
            <a:endParaRPr lang="en-US" sz="1800" b="1" dirty="0">
              <a:solidFill>
                <a:srgbClr val="33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733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3333CC"/>
                </a:solidFill>
              </a:rPr>
              <a:t>AISO2</a:t>
            </a:r>
            <a:endParaRPr lang="en-US" sz="1800" b="1" dirty="0">
              <a:solidFill>
                <a:srgbClr val="33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4572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6600"/>
                </a:solidFill>
              </a:rPr>
              <a:t>AOLGB</a:t>
            </a:r>
            <a:endParaRPr lang="en-US" sz="1800" b="1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5334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AISO3</a:t>
            </a:r>
            <a:endParaRPr lang="en-US" sz="1800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>
            <a:stCxn id="11" idx="3"/>
            <a:endCxn id="13" idx="1"/>
          </p:cNvCxnSpPr>
          <p:nvPr/>
        </p:nvCxnSpPr>
        <p:spPr bwMode="auto">
          <a:xfrm>
            <a:off x="3962400" y="3461266"/>
            <a:ext cx="175260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2" idx="3"/>
          </p:cNvCxnSpPr>
          <p:nvPr/>
        </p:nvCxnSpPr>
        <p:spPr bwMode="auto">
          <a:xfrm>
            <a:off x="4267200" y="2851666"/>
            <a:ext cx="1905000" cy="9583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8" idx="2"/>
          </p:cNvCxnSpPr>
          <p:nvPr/>
        </p:nvCxnSpPr>
        <p:spPr bwMode="auto">
          <a:xfrm>
            <a:off x="1676400" y="2198132"/>
            <a:ext cx="1524000" cy="545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stCxn id="12" idx="2"/>
            <a:endCxn id="16" idx="0"/>
          </p:cNvCxnSpPr>
          <p:nvPr/>
        </p:nvCxnSpPr>
        <p:spPr bwMode="auto">
          <a:xfrm>
            <a:off x="3733800" y="3036332"/>
            <a:ext cx="1828800" cy="22976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11" idx="2"/>
            <a:endCxn id="16" idx="0"/>
          </p:cNvCxnSpPr>
          <p:nvPr/>
        </p:nvCxnSpPr>
        <p:spPr bwMode="auto">
          <a:xfrm>
            <a:off x="3429000" y="3645932"/>
            <a:ext cx="2133600" cy="1688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Box 64"/>
          <p:cNvSpPr txBox="1"/>
          <p:nvPr/>
        </p:nvSpPr>
        <p:spPr>
          <a:xfrm>
            <a:off x="5029200" y="44958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H+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4724400" y="48768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H+</a:t>
            </a:r>
            <a:endParaRPr lang="en-US" sz="1400" dirty="0"/>
          </a:p>
        </p:txBody>
      </p:sp>
      <p:cxnSp>
        <p:nvCxnSpPr>
          <p:cNvPr id="70" name="Straight Arrow Connector 69"/>
          <p:cNvCxnSpPr>
            <a:endCxn id="15" idx="1"/>
          </p:cNvCxnSpPr>
          <p:nvPr/>
        </p:nvCxnSpPr>
        <p:spPr bwMode="auto">
          <a:xfrm>
            <a:off x="6934200" y="4114800"/>
            <a:ext cx="533400" cy="6418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>
            <a:endCxn id="15" idx="1"/>
          </p:cNvCxnSpPr>
          <p:nvPr/>
        </p:nvCxnSpPr>
        <p:spPr bwMode="auto">
          <a:xfrm>
            <a:off x="6553200" y="4495800"/>
            <a:ext cx="914400" cy="2608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xtBox 80"/>
          <p:cNvSpPr txBox="1"/>
          <p:nvPr/>
        </p:nvSpPr>
        <p:spPr>
          <a:xfrm>
            <a:off x="2667000" y="205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3333CC"/>
                </a:solidFill>
              </a:rPr>
              <a:t>Odum 2-product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648200" y="5715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Acid Enhanced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239000" y="495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6600"/>
                </a:solidFill>
              </a:rPr>
              <a:t>Oligomerized</a:t>
            </a:r>
            <a:endParaRPr lang="en-US" sz="1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IEPOX as Precursor to SOA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70304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838200" y="2057400"/>
            <a:ext cx="7696200" cy="434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a="http://schemas.openxmlformats.org/drawingml/2006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9273" y="5943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[Surratt et al. 2010, PNAS]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IEPOX as Precursor to SOA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3BE-A21F-444E-AE2B-939028EF3E6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70304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9273" y="5943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[Surratt et al. 2010, PNAS]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TitleSlide_OptionD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PPTTitleSlide_OptionD_Template</Template>
  <TotalTime>1883</TotalTime>
  <Words>2190</Words>
  <Application>Microsoft Macintosh PowerPoint</Application>
  <PresentationFormat>On-screen Show (4:3)</PresentationFormat>
  <Paragraphs>339</Paragraphs>
  <Slides>26</Slides>
  <Notes>24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PPTTitleSlide_OptionD_Template</vt:lpstr>
      <vt:lpstr>Equation</vt:lpstr>
      <vt:lpstr>Potential role of isoprene epoxydiols in organic aerosol formation over the United States</vt:lpstr>
      <vt:lpstr>Current CMAQ Performance</vt:lpstr>
      <vt:lpstr>Current CMAQ Performance</vt:lpstr>
      <vt:lpstr>Isoprene is a significant contributor to SOA</vt:lpstr>
      <vt:lpstr>Isoprene is a significant contributor to SOA</vt:lpstr>
      <vt:lpstr>CMAQ v5.01 Isoprene SOA (same as v4.7 Carlton et al. 2010, ES&amp;T)</vt:lpstr>
      <vt:lpstr>CMAQ v5.01 Isoprene SOA (same as v4.7 Carlton et al. 2010, ES&amp;T)</vt:lpstr>
      <vt:lpstr>IEPOX as Precursor to SOA</vt:lpstr>
      <vt:lpstr>IEPOX as Precursor to SOA</vt:lpstr>
      <vt:lpstr>Aerosol from IEPOX Uptake</vt:lpstr>
      <vt:lpstr>Aerosol from IEPOX Uptake</vt:lpstr>
      <vt:lpstr>Aerosol from IEPOX Uptake</vt:lpstr>
      <vt:lpstr>CMAQ IEPOX Predictions</vt:lpstr>
      <vt:lpstr>CMAQ IEPOX Predictions</vt:lpstr>
      <vt:lpstr>Total IEPOX Increase with Uptake</vt:lpstr>
      <vt:lpstr>Total IEPOX Increase with Uptake</vt:lpstr>
      <vt:lpstr>New Parameterization Increases total Aerosol OC</vt:lpstr>
      <vt:lpstr>A Closer Look at the Southeast</vt:lpstr>
      <vt:lpstr>Diurnal Variation Different</vt:lpstr>
      <vt:lpstr>Diurnal Variation Different</vt:lpstr>
      <vt:lpstr>Diurnal Variation in Standard SOA</vt:lpstr>
      <vt:lpstr>Diurnal Variation in Standard SOA</vt:lpstr>
      <vt:lpstr>Diurnal variation in IEPOX SOA</vt:lpstr>
      <vt:lpstr>Diurnal variation in IEPOX SOA</vt:lpstr>
      <vt:lpstr>Summary</vt:lpstr>
      <vt:lpstr>Summary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Line 1 Presentation Title Line 2</dc:title>
  <dc:creator>Havala</dc:creator>
  <cp:lastModifiedBy>Havala Pye</cp:lastModifiedBy>
  <cp:revision>185</cp:revision>
  <cp:lastPrinted>2006-09-22T17:41:18Z</cp:lastPrinted>
  <dcterms:created xsi:type="dcterms:W3CDTF">2012-10-15T00:48:31Z</dcterms:created>
  <dcterms:modified xsi:type="dcterms:W3CDTF">2012-10-15T00:49:54Z</dcterms:modified>
</cp:coreProperties>
</file>