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51" r:id="rId1"/>
  </p:sldMasterIdLst>
  <p:notesMasterIdLst>
    <p:notesMasterId r:id="rId20"/>
  </p:notesMasterIdLst>
  <p:handoutMasterIdLst>
    <p:handoutMasterId r:id="rId21"/>
  </p:handoutMasterIdLst>
  <p:sldIdLst>
    <p:sldId id="299" r:id="rId2"/>
    <p:sldId id="356" r:id="rId3"/>
    <p:sldId id="357" r:id="rId4"/>
    <p:sldId id="373" r:id="rId5"/>
    <p:sldId id="359" r:id="rId6"/>
    <p:sldId id="360" r:id="rId7"/>
    <p:sldId id="366" r:id="rId8"/>
    <p:sldId id="365" r:id="rId9"/>
    <p:sldId id="367" r:id="rId10"/>
    <p:sldId id="361" r:id="rId11"/>
    <p:sldId id="362" r:id="rId12"/>
    <p:sldId id="363" r:id="rId13"/>
    <p:sldId id="368" r:id="rId14"/>
    <p:sldId id="369" r:id="rId15"/>
    <p:sldId id="370" r:id="rId16"/>
    <p:sldId id="364" r:id="rId17"/>
    <p:sldId id="371" r:id="rId18"/>
    <p:sldId id="372" r:id="rId19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rgbClr val="003F69"/>
        </a:solidFill>
        <a:latin typeface="Arial" charset="0"/>
        <a:ea typeface="ＭＳ Ｐゴシック" pitchFamily="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rgbClr val="003F69"/>
        </a:solidFill>
        <a:latin typeface="Arial" charset="0"/>
        <a:ea typeface="ＭＳ Ｐゴシック" pitchFamily="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rgbClr val="003F69"/>
        </a:solidFill>
        <a:latin typeface="Arial" charset="0"/>
        <a:ea typeface="ＭＳ Ｐゴシック" pitchFamily="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rgbClr val="003F69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rgbClr val="003F69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000" b="1" kern="1200">
        <a:solidFill>
          <a:srgbClr val="003F69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000" b="1" kern="1200">
        <a:solidFill>
          <a:srgbClr val="003F69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000" b="1" kern="1200">
        <a:solidFill>
          <a:srgbClr val="003F69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000" b="1" kern="1200">
        <a:solidFill>
          <a:srgbClr val="003F69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493D"/>
    <a:srgbClr val="E0A35F"/>
    <a:srgbClr val="006600"/>
    <a:srgbClr val="003F69"/>
    <a:srgbClr val="0B5AA5"/>
    <a:srgbClr val="FFFFFF"/>
    <a:srgbClr val="008000"/>
    <a:srgbClr val="FF0000"/>
    <a:srgbClr val="FFEA8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719" autoAdjust="0"/>
    <p:restoredTop sz="99295" autoAdjust="0"/>
  </p:normalViewPr>
  <p:slideViewPr>
    <p:cSldViewPr snapToGrid="0">
      <p:cViewPr varScale="1">
        <p:scale>
          <a:sx n="111" d="100"/>
          <a:sy n="111" d="100"/>
        </p:scale>
        <p:origin x="-1062" y="-96"/>
      </p:cViewPr>
      <p:guideLst>
        <p:guide orient="horz" pos="2160"/>
        <p:guide pos="1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1494" y="-108"/>
      </p:cViewPr>
      <p:guideLst>
        <p:guide orient="horz" pos="2931"/>
        <p:guide pos="221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6688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6688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3247F64-65A8-4CDA-9DE9-0456E4633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1375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19600"/>
            <a:ext cx="5146675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078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078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C1E3A45-2E77-4B43-A082-E7BC364DB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B0106-D463-4D66-9558-63C3C28AD766}" type="slidenum">
              <a:rPr lang="en-US" smtClean="0"/>
              <a:pPr/>
              <a:t>0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PVB:</a:t>
            </a:r>
            <a:r>
              <a:rPr lang="en-US" smtClean="0"/>
              <a:t>  I added Michael’s first name and fixed spelling of Sheesley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ckgrounds_295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75"/>
            <a:ext cx="9148763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109538" y="6224588"/>
            <a:ext cx="795338" cy="228600"/>
          </a:xfrm>
          <a:prstGeom prst="rect">
            <a:avLst/>
          </a:prstGeom>
          <a:solidFill>
            <a:srgbClr val="003F69"/>
          </a:soli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762000" y="6248400"/>
            <a:ext cx="5643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900"/>
              <a:t>Office of Research and Development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900"/>
              <a:t>National Exposure Research Laboratory, Atmospheric Modeling and Analysis Division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05000" y="1524000"/>
            <a:ext cx="5713413" cy="1447800"/>
          </a:xfrm>
          <a:noFill/>
        </p:spPr>
        <p:txBody>
          <a:bodyPr lIns="0" tIns="0" rIns="0" bIns="0"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2971800"/>
            <a:ext cx="5713413" cy="338138"/>
          </a:xfrm>
        </p:spPr>
        <p:txBody>
          <a:bodyPr lIns="0" tIns="0" rIns="0" bIns="0"/>
          <a:lstStyle>
            <a:lvl1pPr marL="0" indent="0" algn="ctr">
              <a:buFont typeface="Times" pitchFamily="18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629400" y="6172200"/>
            <a:ext cx="19050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000"/>
            </a:lvl1pPr>
          </a:lstStyle>
          <a:p>
            <a:pPr>
              <a:defRPr/>
            </a:pPr>
            <a:r>
              <a:rPr lang="en-US" dirty="0" smtClean="0"/>
              <a:t>16 October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7B030-59C6-4FCF-A597-ED9E5EB6F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538" y="1295400"/>
            <a:ext cx="1943100" cy="4235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7238" y="1295400"/>
            <a:ext cx="5676900" cy="4235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44888-3AD1-4507-BD7F-150D97D12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38E32-4EC1-4404-B062-297E82F58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B786E-A785-41D4-B321-5A3BF8F987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752600"/>
            <a:ext cx="3810000" cy="3778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8" y="1752600"/>
            <a:ext cx="3810000" cy="3778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E714D-8B4D-4F18-9112-C7B215501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13175-8270-4A01-959B-2A70F0A25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17B20-B892-44D7-9989-A1ABB069A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D2902-E23D-4F81-9DD2-0E810B132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851B8-9B57-4676-9C93-5814F8BDF0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40251-48BB-4135-A9E9-B3B49D82B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ackgrounds_2955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-1588"/>
            <a:ext cx="9148763" cy="686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57238" y="1295400"/>
            <a:ext cx="7772400" cy="3048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52600"/>
            <a:ext cx="7772400" cy="377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89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000"/>
            </a:lvl1pPr>
          </a:lstStyle>
          <a:p>
            <a:pPr>
              <a:defRPr/>
            </a:pPr>
            <a:fld id="{71F06A2A-3C71-4238-A611-27C47EBC3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8902" name="Rectangle 6"/>
          <p:cNvSpPr>
            <a:spLocks noChangeArrowheads="1"/>
          </p:cNvSpPr>
          <p:nvPr/>
        </p:nvSpPr>
        <p:spPr bwMode="auto">
          <a:xfrm>
            <a:off x="757238" y="6232525"/>
            <a:ext cx="56435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just" eaLnBrk="0" hangingPunct="0">
              <a:lnSpc>
                <a:spcPct val="90000"/>
              </a:lnSpc>
              <a:defRPr/>
            </a:pPr>
            <a:r>
              <a:rPr lang="en-US" sz="900"/>
              <a:t>Office of Research and Development</a:t>
            </a:r>
          </a:p>
          <a:p>
            <a:pPr algn="just" eaLnBrk="0" hangingPunct="0">
              <a:lnSpc>
                <a:spcPct val="90000"/>
              </a:lnSpc>
              <a:defRPr/>
            </a:pPr>
            <a:r>
              <a:rPr lang="en-US" sz="900"/>
              <a:t>National Exposure Research Laboratory, Atmospheric Modeling and Analysis Division</a:t>
            </a:r>
            <a:endParaRPr lang="en-US" sz="900" b="0"/>
          </a:p>
        </p:txBody>
      </p:sp>
      <p:sp>
        <p:nvSpPr>
          <p:cNvPr id="208903" name="Rectangle 7"/>
          <p:cNvSpPr>
            <a:spLocks noChangeArrowheads="1"/>
          </p:cNvSpPr>
          <p:nvPr/>
        </p:nvSpPr>
        <p:spPr bwMode="auto">
          <a:xfrm>
            <a:off x="-109538" y="6224588"/>
            <a:ext cx="795338" cy="228600"/>
          </a:xfrm>
          <a:prstGeom prst="rect">
            <a:avLst/>
          </a:prstGeom>
          <a:solidFill>
            <a:srgbClr val="003F6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F6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F69"/>
          </a:solidFill>
          <a:latin typeface="Arial" charset="0"/>
          <a:ea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F69"/>
          </a:solidFill>
          <a:latin typeface="Arial" charset="0"/>
          <a:ea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F69"/>
          </a:solidFill>
          <a:latin typeface="Arial" charset="0"/>
          <a:ea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F69"/>
          </a:solidFill>
          <a:latin typeface="Arial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003F69"/>
          </a:solidFill>
          <a:latin typeface="Arial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003F69"/>
          </a:solidFill>
          <a:latin typeface="Arial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003F69"/>
          </a:solidFill>
          <a:latin typeface="Arial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003F69"/>
          </a:solidFill>
          <a:latin typeface="Arial" charset="0"/>
          <a:ea typeface="ＭＳ Ｐゴシック" pitchFamily="1" charset="-128"/>
        </a:defRPr>
      </a:lvl9pPr>
    </p:titleStyle>
    <p:bodyStyle>
      <a:lvl1pPr marL="168275" indent="-168275" algn="l" rtl="0" eaLnBrk="0" fontAlgn="base" hangingPunct="0">
        <a:spcBef>
          <a:spcPct val="20000"/>
        </a:spcBef>
        <a:spcAft>
          <a:spcPct val="0"/>
        </a:spcAft>
        <a:buClr>
          <a:srgbClr val="003F69"/>
        </a:buClr>
        <a:buSzPct val="90000"/>
        <a:buFont typeface="Times" pitchFamily="18" charset="0"/>
        <a:buChar char="•"/>
        <a:defRPr sz="3200">
          <a:solidFill>
            <a:srgbClr val="003F69"/>
          </a:solidFill>
          <a:latin typeface="+mn-lt"/>
          <a:ea typeface="+mn-ea"/>
          <a:cs typeface="+mn-cs"/>
        </a:defRPr>
      </a:lvl1pPr>
      <a:lvl2pPr marL="458788" indent="-174625" algn="l" rtl="0" eaLnBrk="0" fontAlgn="base" hangingPunct="0">
        <a:spcBef>
          <a:spcPct val="20000"/>
        </a:spcBef>
        <a:spcAft>
          <a:spcPct val="0"/>
        </a:spcAft>
        <a:buClr>
          <a:srgbClr val="003F69"/>
        </a:buClr>
        <a:buChar char="–"/>
        <a:defRPr sz="2800">
          <a:solidFill>
            <a:srgbClr val="003F69"/>
          </a:solidFill>
          <a:latin typeface="+mn-lt"/>
          <a:ea typeface="+mn-ea"/>
        </a:defRPr>
      </a:lvl2pPr>
      <a:lvl3pPr marL="742950" indent="-168275" algn="l" rtl="0" eaLnBrk="0" fontAlgn="base" hangingPunct="0">
        <a:spcBef>
          <a:spcPct val="20000"/>
        </a:spcBef>
        <a:spcAft>
          <a:spcPct val="0"/>
        </a:spcAft>
        <a:buClr>
          <a:srgbClr val="003F69"/>
        </a:buClr>
        <a:buSzPct val="90000"/>
        <a:buFont typeface="Times" pitchFamily="18" charset="0"/>
        <a:buChar char="•"/>
        <a:defRPr sz="2400">
          <a:solidFill>
            <a:srgbClr val="003F69"/>
          </a:solidFill>
          <a:latin typeface="+mn-lt"/>
          <a:ea typeface="+mn-ea"/>
        </a:defRPr>
      </a:lvl3pPr>
      <a:lvl4pPr marL="1027113" indent="-169863" algn="l" rtl="0" eaLnBrk="0" fontAlgn="base" hangingPunct="0">
        <a:spcBef>
          <a:spcPct val="20000"/>
        </a:spcBef>
        <a:spcAft>
          <a:spcPct val="0"/>
        </a:spcAft>
        <a:buClr>
          <a:srgbClr val="003F69"/>
        </a:buClr>
        <a:buChar char="–"/>
        <a:defRPr sz="2000">
          <a:solidFill>
            <a:srgbClr val="003F69"/>
          </a:solidFill>
          <a:latin typeface="+mn-lt"/>
          <a:ea typeface="+mn-ea"/>
        </a:defRPr>
      </a:lvl4pPr>
      <a:lvl5pPr marL="1317625" indent="-176213" algn="l" rtl="0" eaLnBrk="0" fontAlgn="base" hangingPunct="0">
        <a:spcBef>
          <a:spcPct val="20000"/>
        </a:spcBef>
        <a:spcAft>
          <a:spcPct val="0"/>
        </a:spcAft>
        <a:buClr>
          <a:srgbClr val="003F69"/>
        </a:buClr>
        <a:buChar char="»"/>
        <a:defRPr sz="2000" i="1">
          <a:solidFill>
            <a:srgbClr val="003F69"/>
          </a:solidFill>
          <a:latin typeface="+mn-lt"/>
          <a:ea typeface="+mn-ea"/>
        </a:defRPr>
      </a:lvl5pPr>
      <a:lvl6pPr marL="1774825" indent="-176213" algn="l" rtl="0" fontAlgn="base">
        <a:spcBef>
          <a:spcPct val="20000"/>
        </a:spcBef>
        <a:spcAft>
          <a:spcPct val="0"/>
        </a:spcAft>
        <a:buClr>
          <a:srgbClr val="003F69"/>
        </a:buClr>
        <a:buChar char="»"/>
        <a:defRPr i="1">
          <a:solidFill>
            <a:srgbClr val="003F69"/>
          </a:solidFill>
          <a:latin typeface="+mn-lt"/>
          <a:ea typeface="+mn-ea"/>
        </a:defRPr>
      </a:lvl6pPr>
      <a:lvl7pPr marL="2232025" indent="-176213" algn="l" rtl="0" fontAlgn="base">
        <a:spcBef>
          <a:spcPct val="20000"/>
        </a:spcBef>
        <a:spcAft>
          <a:spcPct val="0"/>
        </a:spcAft>
        <a:buClr>
          <a:srgbClr val="003F69"/>
        </a:buClr>
        <a:buChar char="»"/>
        <a:defRPr i="1">
          <a:solidFill>
            <a:srgbClr val="003F69"/>
          </a:solidFill>
          <a:latin typeface="+mn-lt"/>
          <a:ea typeface="+mn-ea"/>
        </a:defRPr>
      </a:lvl7pPr>
      <a:lvl8pPr marL="2689225" indent="-176213" algn="l" rtl="0" fontAlgn="base">
        <a:spcBef>
          <a:spcPct val="20000"/>
        </a:spcBef>
        <a:spcAft>
          <a:spcPct val="0"/>
        </a:spcAft>
        <a:buClr>
          <a:srgbClr val="003F69"/>
        </a:buClr>
        <a:buChar char="»"/>
        <a:defRPr i="1">
          <a:solidFill>
            <a:srgbClr val="003F69"/>
          </a:solidFill>
          <a:latin typeface="+mn-lt"/>
          <a:ea typeface="+mn-ea"/>
        </a:defRPr>
      </a:lvl8pPr>
      <a:lvl9pPr marL="3146425" indent="-176213" algn="l" rtl="0" fontAlgn="base">
        <a:spcBef>
          <a:spcPct val="20000"/>
        </a:spcBef>
        <a:spcAft>
          <a:spcPct val="0"/>
        </a:spcAft>
        <a:buClr>
          <a:srgbClr val="003F69"/>
        </a:buClr>
        <a:buChar char="»"/>
        <a:defRPr i="1">
          <a:solidFill>
            <a:srgbClr val="003F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16 October 2012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1139680"/>
            <a:ext cx="9144000" cy="2133599"/>
          </a:xfrm>
          <a:noFill/>
        </p:spPr>
        <p:txBody>
          <a:bodyPr/>
          <a:lstStyle/>
          <a:p>
            <a:pPr algn="ctr" eaLnBrk="1" hangingPunct="1"/>
            <a:r>
              <a:rPr lang="en-US" sz="2800" dirty="0" smtClean="0"/>
              <a:t>Integrating source and receptor models for the purpose of emissions inventory improvement: Application to residential wood combustion in the Southeast.</a:t>
            </a:r>
            <a:r>
              <a:rPr lang="en-US" sz="2600" dirty="0" smtClean="0">
                <a:solidFill>
                  <a:srgbClr val="002060"/>
                </a:solidFill>
              </a:rPr>
              <a:t/>
            </a:r>
            <a:br>
              <a:rPr lang="en-US" sz="2600" dirty="0" smtClean="0">
                <a:solidFill>
                  <a:srgbClr val="002060"/>
                </a:solidFill>
              </a:rPr>
            </a:br>
            <a:endParaRPr lang="en-US" sz="2600" dirty="0" smtClean="0">
              <a:solidFill>
                <a:srgbClr val="002060"/>
              </a:solidFill>
            </a:endParaRP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87413" y="3238968"/>
            <a:ext cx="7394575" cy="2631729"/>
          </a:xfrm>
        </p:spPr>
        <p:txBody>
          <a:bodyPr/>
          <a:lstStyle/>
          <a:p>
            <a:pPr eaLnBrk="1" hangingPunct="1"/>
            <a:r>
              <a:rPr lang="en-US" sz="2000" i="1" dirty="0" smtClean="0"/>
              <a:t>Sergey L. Napelenok, Ram </a:t>
            </a:r>
            <a:r>
              <a:rPr lang="en-US" sz="2000" i="1" dirty="0" err="1" smtClean="0"/>
              <a:t>Vedantham</a:t>
            </a:r>
            <a:r>
              <a:rPr lang="en-US" sz="2000" i="1" dirty="0" smtClean="0"/>
              <a:t>, </a:t>
            </a:r>
          </a:p>
          <a:p>
            <a:pPr eaLnBrk="1" hangingPunct="1"/>
            <a:r>
              <a:rPr lang="en-US" sz="2000" i="1" dirty="0" smtClean="0"/>
              <a:t>George A. </a:t>
            </a:r>
            <a:r>
              <a:rPr lang="en-US" sz="2000" i="1" dirty="0" err="1" smtClean="0"/>
              <a:t>Pouliot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Prakash</a:t>
            </a:r>
            <a:r>
              <a:rPr lang="en-US" sz="2000" i="1" dirty="0" smtClean="0"/>
              <a:t> V. </a:t>
            </a:r>
            <a:r>
              <a:rPr lang="en-US" sz="2000" i="1" dirty="0" err="1" smtClean="0"/>
              <a:t>Bhave</a:t>
            </a:r>
            <a:r>
              <a:rPr lang="en-US" sz="2000" i="1" dirty="0" smtClean="0"/>
              <a:t>, Roger Kwok </a:t>
            </a:r>
          </a:p>
          <a:p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i="1" dirty="0" smtClean="0"/>
          </a:p>
          <a:p>
            <a:pPr eaLnBrk="1" hangingPunct="1"/>
            <a:r>
              <a:rPr lang="en-US" sz="2000" i="1" dirty="0" smtClean="0"/>
              <a:t>U.S. Environmental Protection Agency</a:t>
            </a:r>
          </a:p>
          <a:p>
            <a:pPr eaLnBrk="1" hangingPunct="1"/>
            <a:r>
              <a:rPr lang="en-US" sz="2000" i="1" dirty="0" smtClean="0"/>
              <a:t>Research Triangle Park, NC</a:t>
            </a:r>
          </a:p>
          <a:p>
            <a:pPr eaLnBrk="1" hangingPunct="1"/>
            <a:endParaRPr lang="en-US" sz="2000" i="1" dirty="0" smtClean="0"/>
          </a:p>
          <a:p>
            <a:pPr eaLnBrk="1" hangingPunct="1"/>
            <a:endParaRPr lang="en-US" sz="2000" i="1" dirty="0" smtClean="0"/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1371600" y="5099050"/>
            <a:ext cx="640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</a:pPr>
            <a:endParaRPr lang="en-US" sz="3600" b="0" i="1">
              <a:solidFill>
                <a:schemeClr val="tx1"/>
              </a:solidFill>
            </a:endParaRPr>
          </a:p>
        </p:txBody>
      </p:sp>
      <p:sp>
        <p:nvSpPr>
          <p:cNvPr id="6150" name="Rectangle 10"/>
          <p:cNvSpPr>
            <a:spLocks noChangeArrowheads="1"/>
          </p:cNvSpPr>
          <p:nvPr/>
        </p:nvSpPr>
        <p:spPr bwMode="auto">
          <a:xfrm>
            <a:off x="1524000" y="5507038"/>
            <a:ext cx="640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</a:pPr>
            <a:r>
              <a:rPr lang="en-US" sz="1600" b="0" dirty="0" smtClean="0">
                <a:solidFill>
                  <a:srgbClr val="002060"/>
                </a:solidFill>
              </a:rPr>
              <a:t>11</a:t>
            </a:r>
            <a:r>
              <a:rPr lang="en-US" sz="1600" b="0" baseline="30000" dirty="0" smtClean="0">
                <a:solidFill>
                  <a:srgbClr val="002060"/>
                </a:solidFill>
              </a:rPr>
              <a:t>th</a:t>
            </a:r>
            <a:r>
              <a:rPr lang="en-US" sz="1600" b="0" dirty="0" smtClean="0">
                <a:solidFill>
                  <a:srgbClr val="002060"/>
                </a:solidFill>
              </a:rPr>
              <a:t> Annual CMAS Conference</a:t>
            </a:r>
          </a:p>
          <a:p>
            <a:pPr algn="ctr" eaLnBrk="0" hangingPunct="0">
              <a:lnSpc>
                <a:spcPct val="80000"/>
              </a:lnSpc>
            </a:pPr>
            <a:endParaRPr lang="en-US" sz="1600" b="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970492" y="134470"/>
            <a:ext cx="2958356" cy="221876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8579" y="262817"/>
            <a:ext cx="2201304" cy="732266"/>
          </a:xfrm>
        </p:spPr>
        <p:txBody>
          <a:bodyPr/>
          <a:lstStyle/>
          <a:p>
            <a:r>
              <a:rPr lang="en-US" dirty="0" err="1" smtClean="0"/>
              <a:t>Unmix</a:t>
            </a:r>
            <a:r>
              <a:rPr lang="en-US" dirty="0" smtClean="0"/>
              <a:t> 6.0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481" y="1134414"/>
            <a:ext cx="7772400" cy="4970172"/>
          </a:xfrm>
        </p:spPr>
        <p:txBody>
          <a:bodyPr/>
          <a:lstStyle/>
          <a:p>
            <a:r>
              <a:rPr lang="en-US" sz="1600" dirty="0" smtClean="0"/>
              <a:t>Receptor models apportion observations to sources.</a:t>
            </a:r>
          </a:p>
          <a:p>
            <a:r>
              <a:rPr lang="en-US" sz="1600" dirty="0" err="1" smtClean="0"/>
              <a:t>Unmix</a:t>
            </a:r>
            <a:r>
              <a:rPr lang="en-US" sz="1600" dirty="0" smtClean="0"/>
              <a:t> version 6.0.</a:t>
            </a:r>
          </a:p>
          <a:p>
            <a:pPr lvl="1"/>
            <a:r>
              <a:rPr lang="en-US" sz="1600" dirty="0" smtClean="0"/>
              <a:t>Constrained multivariate receptor model.</a:t>
            </a:r>
          </a:p>
          <a:p>
            <a:pPr lvl="1"/>
            <a:r>
              <a:rPr lang="en-US" sz="1600" dirty="0" smtClean="0"/>
              <a:t>Input: speciated concentrations.</a:t>
            </a:r>
          </a:p>
          <a:p>
            <a:pPr lvl="1"/>
            <a:r>
              <a:rPr lang="en-US" sz="1600" dirty="0" smtClean="0"/>
              <a:t>Output: source profiles, source contributions, diagnostics, and uncertainties.</a:t>
            </a:r>
          </a:p>
          <a:p>
            <a:pPr lvl="1"/>
            <a:r>
              <a:rPr lang="en-US" sz="1600" dirty="0" smtClean="0"/>
              <a:t>Local, urban, and regional sources.</a:t>
            </a:r>
          </a:p>
          <a:p>
            <a:r>
              <a:rPr lang="en-US" sz="1600" dirty="0" smtClean="0"/>
              <a:t>Traditional applications of </a:t>
            </a:r>
            <a:r>
              <a:rPr lang="en-US" sz="1600" dirty="0" err="1" smtClean="0"/>
              <a:t>Unmix</a:t>
            </a:r>
            <a:r>
              <a:rPr lang="en-US" sz="1600" dirty="0" smtClean="0"/>
              <a:t> focus on identifying source types with the goal of maximally explaining total PM mass.</a:t>
            </a:r>
          </a:p>
          <a:p>
            <a:pPr lvl="1"/>
            <a:r>
              <a:rPr lang="en-US" sz="1600" dirty="0" smtClean="0"/>
              <a:t>Inputting measured concentrations of levoglucosan and other species (</a:t>
            </a:r>
            <a:r>
              <a:rPr lang="en-US" sz="1600" dirty="0" err="1" smtClean="0"/>
              <a:t>mannosan</a:t>
            </a:r>
            <a:r>
              <a:rPr lang="en-US" sz="1600" dirty="0" smtClean="0"/>
              <a:t>, </a:t>
            </a:r>
            <a:r>
              <a:rPr lang="en-US" sz="1600" dirty="0" err="1" smtClean="0"/>
              <a:t>galactosan</a:t>
            </a:r>
            <a:r>
              <a:rPr lang="en-US" sz="1600" dirty="0" smtClean="0"/>
              <a:t>, xylose, potassium, magnesium, nitrate, sulfate, oxalate, WSOC) in a standard application results in one or two sources that can only be explained as “Biomass related.”</a:t>
            </a:r>
          </a:p>
          <a:p>
            <a:pPr lvl="2"/>
            <a:r>
              <a:rPr lang="en-US" sz="1600" dirty="0" smtClean="0"/>
              <a:t>Not too helpful… </a:t>
            </a:r>
          </a:p>
          <a:p>
            <a:pPr lvl="1"/>
            <a:r>
              <a:rPr lang="en-US" sz="1600" dirty="0" smtClean="0"/>
              <a:t>Need to distinguish different sources of biomass burning without source specific molecular markers.</a:t>
            </a:r>
          </a:p>
          <a:p>
            <a:pPr lvl="1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38E32-4EC1-4404-B062-297E82F587D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3997" y="172459"/>
            <a:ext cx="3502699" cy="741939"/>
          </a:xfrm>
        </p:spPr>
        <p:txBody>
          <a:bodyPr/>
          <a:lstStyle/>
          <a:p>
            <a:r>
              <a:rPr lang="en-US" dirty="0" err="1" smtClean="0"/>
              <a:t>Unmix</a:t>
            </a:r>
            <a:r>
              <a:rPr lang="en-US" dirty="0" smtClean="0"/>
              <a:t>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996597"/>
            <a:ext cx="7772400" cy="5700038"/>
          </a:xfrm>
          <a:solidFill>
            <a:schemeClr val="bg1"/>
          </a:solidFill>
        </p:spPr>
        <p:txBody>
          <a:bodyPr/>
          <a:lstStyle/>
          <a:p>
            <a:r>
              <a:rPr lang="en-US" sz="1600" dirty="0" smtClean="0"/>
              <a:t>We can use CMAQ-ISAM apportioned levoglucosan in addition to total observed levoglucosan as independent species in </a:t>
            </a:r>
            <a:r>
              <a:rPr lang="en-US" sz="1600" dirty="0" err="1" smtClean="0"/>
              <a:t>Unmix</a:t>
            </a:r>
            <a:r>
              <a:rPr lang="en-US" sz="1600" dirty="0" smtClean="0"/>
              <a:t> to see what the distribution of sources might look like: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err="1" smtClean="0"/>
              <a:t>Unmix</a:t>
            </a:r>
            <a:r>
              <a:rPr lang="en-US" sz="1600" dirty="0" smtClean="0"/>
              <a:t> is able to apportion the majority of the observed levoglucosan using 7 distinct factors</a:t>
            </a:r>
          </a:p>
          <a:p>
            <a:r>
              <a:rPr lang="en-US" sz="1600" dirty="0" smtClean="0">
                <a:solidFill>
                  <a:srgbClr val="006600"/>
                </a:solidFill>
              </a:rPr>
              <a:t>Sources of </a:t>
            </a:r>
            <a:r>
              <a:rPr lang="en-US" sz="1600" dirty="0" err="1" smtClean="0">
                <a:solidFill>
                  <a:srgbClr val="006600"/>
                </a:solidFill>
              </a:rPr>
              <a:t>WoodStove</a:t>
            </a:r>
            <a:r>
              <a:rPr lang="en-US" sz="1600" dirty="0" smtClean="0">
                <a:solidFill>
                  <a:srgbClr val="006600"/>
                </a:solidFill>
              </a:rPr>
              <a:t> and </a:t>
            </a:r>
            <a:r>
              <a:rPr lang="en-US" sz="1600" dirty="0" err="1" smtClean="0">
                <a:solidFill>
                  <a:srgbClr val="006600"/>
                </a:solidFill>
              </a:rPr>
              <a:t>FirePlace</a:t>
            </a:r>
            <a:r>
              <a:rPr lang="en-US" sz="1600" dirty="0" smtClean="0">
                <a:solidFill>
                  <a:srgbClr val="006600"/>
                </a:solidFill>
              </a:rPr>
              <a:t> are indistinguishable as one factor (1)</a:t>
            </a:r>
          </a:p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Sources of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WasteLeaf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LandClear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, and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HouseWaste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are indistinguishable and split between two sources (5 + 7)</a:t>
            </a:r>
          </a:p>
          <a:p>
            <a:r>
              <a:rPr lang="en-US" sz="1600" dirty="0" smtClean="0"/>
              <a:t>The other 4 sources appear to be independent of one another as resolved by </a:t>
            </a:r>
            <a:r>
              <a:rPr lang="en-US" sz="1600" dirty="0" err="1" smtClean="0"/>
              <a:t>Unmix</a:t>
            </a:r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38E32-4EC1-4404-B062-297E82F587D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88578" y="1891481"/>
          <a:ext cx="8265458" cy="2530580"/>
        </p:xfrm>
        <a:graphic>
          <a:graphicData uri="http://schemas.openxmlformats.org/drawingml/2006/table">
            <a:tbl>
              <a:tblPr/>
              <a:tblGrid>
                <a:gridCol w="1306899"/>
                <a:gridCol w="1243914"/>
                <a:gridCol w="1054965"/>
                <a:gridCol w="885698"/>
                <a:gridCol w="950099"/>
                <a:gridCol w="900953"/>
                <a:gridCol w="900953"/>
                <a:gridCol w="1021977"/>
              </a:tblGrid>
              <a:tr h="2320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Source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Factor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Factor 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Factor 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Factor 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Factor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Factor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Factor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WoodBark</a:t>
                      </a:r>
                    </a:p>
                  </a:txBody>
                  <a:tcPr marL="9218" marR="9218" marT="92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0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WasteLeaf</a:t>
                      </a:r>
                    </a:p>
                  </a:txBody>
                  <a:tcPr marL="9218" marR="9218" marT="92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LandClear</a:t>
                      </a:r>
                    </a:p>
                  </a:txBody>
                  <a:tcPr marL="9218" marR="9218" marT="92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Industrial</a:t>
                      </a:r>
                    </a:p>
                  </a:txBody>
                  <a:tcPr marL="9218" marR="9218" marT="92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WoodStove</a:t>
                      </a:r>
                    </a:p>
                  </a:txBody>
                  <a:tcPr marL="9218" marR="9218" marT="92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HouseWaste</a:t>
                      </a:r>
                    </a:p>
                  </a:txBody>
                  <a:tcPr marL="9218" marR="9218" marT="92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FirePlace</a:t>
                      </a:r>
                    </a:p>
                  </a:txBody>
                  <a:tcPr marL="9218" marR="9218" marT="92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CropResidue</a:t>
                      </a:r>
                    </a:p>
                  </a:txBody>
                  <a:tcPr marL="9218" marR="9218" marT="92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0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Fire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218" marR="9218" marT="921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1591232" y="2138083"/>
            <a:ext cx="1246097" cy="2299448"/>
            <a:chOff x="1591232" y="2205318"/>
            <a:chExt cx="1246097" cy="2299448"/>
          </a:xfrm>
        </p:grpSpPr>
        <p:sp>
          <p:nvSpPr>
            <p:cNvPr id="8" name="Oval 7"/>
            <p:cNvSpPr/>
            <p:nvPr/>
          </p:nvSpPr>
          <p:spPr bwMode="auto">
            <a:xfrm>
              <a:off x="1990165" y="2205318"/>
              <a:ext cx="847164" cy="2299448"/>
            </a:xfrm>
            <a:prstGeom prst="ellipse">
              <a:avLst/>
            </a:prstGeom>
            <a:solidFill>
              <a:schemeClr val="tx1">
                <a:alpha val="0"/>
              </a:schemeClr>
            </a:solidFill>
            <a:ln w="34925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003F69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13" name="Left Arrow 12"/>
            <p:cNvSpPr/>
            <p:nvPr/>
          </p:nvSpPr>
          <p:spPr bwMode="auto">
            <a:xfrm>
              <a:off x="1591232" y="3294530"/>
              <a:ext cx="416859" cy="134470"/>
            </a:xfrm>
            <a:prstGeom prst="leftArrow">
              <a:avLst/>
            </a:prstGeom>
            <a:solidFill>
              <a:srgbClr val="00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003F69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14" name="Left Arrow 13"/>
            <p:cNvSpPr/>
            <p:nvPr/>
          </p:nvSpPr>
          <p:spPr bwMode="auto">
            <a:xfrm>
              <a:off x="1591233" y="3809999"/>
              <a:ext cx="447118" cy="123826"/>
            </a:xfrm>
            <a:prstGeom prst="leftArrow">
              <a:avLst/>
            </a:prstGeom>
            <a:solidFill>
              <a:srgbClr val="00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003F69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591232" y="2120154"/>
            <a:ext cx="7064191" cy="2321860"/>
            <a:chOff x="1591232" y="2200836"/>
            <a:chExt cx="7064191" cy="2321860"/>
          </a:xfrm>
        </p:grpSpPr>
        <p:sp>
          <p:nvSpPr>
            <p:cNvPr id="9" name="Oval 8"/>
            <p:cNvSpPr/>
            <p:nvPr/>
          </p:nvSpPr>
          <p:spPr bwMode="auto">
            <a:xfrm>
              <a:off x="5948083" y="2223248"/>
              <a:ext cx="847164" cy="2299448"/>
            </a:xfrm>
            <a:prstGeom prst="ellipse">
              <a:avLst/>
            </a:prstGeom>
            <a:noFill/>
            <a:ln w="349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003F69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7808259" y="2200836"/>
              <a:ext cx="847164" cy="2299448"/>
            </a:xfrm>
            <a:prstGeom prst="ellipse">
              <a:avLst/>
            </a:prstGeom>
            <a:noFill/>
            <a:ln w="349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003F69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15" name="Left Arrow 14"/>
            <p:cNvSpPr/>
            <p:nvPr/>
          </p:nvSpPr>
          <p:spPr bwMode="auto">
            <a:xfrm>
              <a:off x="1591232" y="2532530"/>
              <a:ext cx="4457143" cy="153520"/>
            </a:xfrm>
            <a:prstGeom prst="lef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003F69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16" name="Left Arrow 15"/>
            <p:cNvSpPr/>
            <p:nvPr/>
          </p:nvSpPr>
          <p:spPr bwMode="auto">
            <a:xfrm>
              <a:off x="1591232" y="2788024"/>
              <a:ext cx="4419043" cy="126626"/>
            </a:xfrm>
            <a:prstGeom prst="lef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003F69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17" name="Left Arrow 16"/>
            <p:cNvSpPr/>
            <p:nvPr/>
          </p:nvSpPr>
          <p:spPr bwMode="auto">
            <a:xfrm>
              <a:off x="1591232" y="3567953"/>
              <a:ext cx="4352368" cy="137272"/>
            </a:xfrm>
            <a:prstGeom prst="lef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003F69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67236"/>
            <a:ext cx="6723530" cy="1008529"/>
          </a:xfrm>
        </p:spPr>
        <p:txBody>
          <a:bodyPr/>
          <a:lstStyle/>
          <a:p>
            <a:r>
              <a:rPr lang="en-US" dirty="0" smtClean="0"/>
              <a:t>Bias in Sector Specific Levoglucosan Predictions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38E32-4EC1-4404-B062-297E82F587D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83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34567"/>
            <a:ext cx="9144000" cy="548832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67236"/>
            <a:ext cx="6723530" cy="1008529"/>
          </a:xfrm>
        </p:spPr>
        <p:txBody>
          <a:bodyPr/>
          <a:lstStyle/>
          <a:p>
            <a:r>
              <a:rPr lang="en-US" dirty="0" smtClean="0"/>
              <a:t>Bias in Sector Specific Levoglucosan Predictions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38E32-4EC1-4404-B062-297E82F587D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1758"/>
            <a:ext cx="9140786" cy="54864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67236"/>
            <a:ext cx="6723530" cy="1008529"/>
          </a:xfrm>
        </p:spPr>
        <p:txBody>
          <a:bodyPr/>
          <a:lstStyle/>
          <a:p>
            <a:r>
              <a:rPr lang="en-US" dirty="0" smtClean="0"/>
              <a:t>Bias in Sector Specific Levoglucosan Predictions 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38E32-4EC1-4404-B062-297E82F587D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" y="1045170"/>
            <a:ext cx="9140786" cy="54864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67236"/>
            <a:ext cx="6723530" cy="1008529"/>
          </a:xfrm>
        </p:spPr>
        <p:txBody>
          <a:bodyPr/>
          <a:lstStyle/>
          <a:p>
            <a:r>
              <a:rPr lang="en-US" dirty="0" smtClean="0"/>
              <a:t>Bias in Sector Specific Levoglucosan Predictions (4)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38E32-4EC1-4404-B062-297E82F587D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88652"/>
            <a:ext cx="9140786" cy="54864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 new approach for evaluating sector specific emissions</a:t>
            </a:r>
          </a:p>
          <a:p>
            <a:pPr lvl="1"/>
            <a:r>
              <a:rPr lang="en-US" sz="2000" dirty="0" smtClean="0"/>
              <a:t>Combines AQM source apportionment and observation-based source apportionment.</a:t>
            </a:r>
          </a:p>
          <a:p>
            <a:pPr lvl="1"/>
            <a:r>
              <a:rPr lang="en-US" sz="2000" dirty="0" smtClean="0"/>
              <a:t>Allows to further explore possible refinement to various categories of biomass burning in the NEI.</a:t>
            </a:r>
          </a:p>
          <a:p>
            <a:r>
              <a:rPr lang="en-US" sz="2000" dirty="0" smtClean="0"/>
              <a:t>Results are very preliminary, but the method looks promising.</a:t>
            </a:r>
          </a:p>
          <a:p>
            <a:pPr lvl="1"/>
            <a:r>
              <a:rPr lang="en-US" sz="2000" dirty="0" smtClean="0"/>
              <a:t>Too early to make recommendations</a:t>
            </a:r>
          </a:p>
          <a:p>
            <a:pPr lvl="1"/>
            <a:r>
              <a:rPr lang="en-US" sz="2000" dirty="0" smtClean="0"/>
              <a:t>Quantify uncertainty in </a:t>
            </a:r>
            <a:r>
              <a:rPr lang="en-US" sz="2000" dirty="0" err="1" smtClean="0"/>
              <a:t>Unmix</a:t>
            </a:r>
            <a:r>
              <a:rPr lang="en-US" sz="2000" dirty="0" smtClean="0"/>
              <a:t> output</a:t>
            </a:r>
          </a:p>
          <a:p>
            <a:pPr lvl="1"/>
            <a:r>
              <a:rPr lang="en-US" sz="2000" dirty="0" smtClean="0"/>
              <a:t>Gain confidence in the results by applying other SA models (PMF)</a:t>
            </a:r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38E32-4EC1-4404-B062-297E82F587D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Contact information:</a:t>
            </a:r>
          </a:p>
          <a:p>
            <a:pPr>
              <a:buNone/>
            </a:pPr>
            <a:r>
              <a:rPr lang="en-US" dirty="0" smtClean="0"/>
              <a:t>napelenok.sergey@epa.gov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38E32-4EC1-4404-B062-297E82F587D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3867" y="276497"/>
            <a:ext cx="5244377" cy="654424"/>
          </a:xfrm>
        </p:spPr>
        <p:txBody>
          <a:bodyPr/>
          <a:lstStyle/>
          <a:p>
            <a:r>
              <a:rPr lang="en-US" dirty="0" smtClean="0"/>
              <a:t>Appendix: </a:t>
            </a:r>
            <a:r>
              <a:rPr lang="en-US" dirty="0" err="1" smtClean="0"/>
              <a:t>Unmix</a:t>
            </a:r>
            <a:r>
              <a:rPr lang="en-US" dirty="0" smtClean="0"/>
              <a:t> 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38E32-4EC1-4404-B062-297E82F587D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Double Bracket 4"/>
          <p:cNvSpPr/>
          <p:nvPr/>
        </p:nvSpPr>
        <p:spPr bwMode="auto">
          <a:xfrm>
            <a:off x="2155381" y="1604545"/>
            <a:ext cx="1358539" cy="1436914"/>
          </a:xfrm>
          <a:prstGeom prst="bracketPair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003F69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6" name="Equal 5"/>
          <p:cNvSpPr/>
          <p:nvPr/>
        </p:nvSpPr>
        <p:spPr bwMode="auto">
          <a:xfrm>
            <a:off x="3644552" y="2205436"/>
            <a:ext cx="509451" cy="235132"/>
          </a:xfrm>
          <a:prstGeom prst="mathEqual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003F69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" name="Double Bracket 6"/>
          <p:cNvSpPr/>
          <p:nvPr/>
        </p:nvSpPr>
        <p:spPr bwMode="auto">
          <a:xfrm>
            <a:off x="4624267" y="1604545"/>
            <a:ext cx="836023" cy="1436914"/>
          </a:xfrm>
          <a:prstGeom prst="bracketPair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003F69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8" name="Double Bracket 7"/>
          <p:cNvSpPr/>
          <p:nvPr/>
        </p:nvSpPr>
        <p:spPr bwMode="auto">
          <a:xfrm>
            <a:off x="6487901" y="1870153"/>
            <a:ext cx="1493522" cy="905699"/>
          </a:xfrm>
          <a:prstGeom prst="bracketPair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003F69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9" name="Multiply 8"/>
          <p:cNvSpPr/>
          <p:nvPr/>
        </p:nvSpPr>
        <p:spPr bwMode="auto">
          <a:xfrm>
            <a:off x="5760740" y="2238093"/>
            <a:ext cx="169817" cy="169818"/>
          </a:xfrm>
          <a:prstGeom prst="mathMultiply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003F69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33018" y="1715579"/>
            <a:ext cx="369332" cy="121484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200" dirty="0" smtClean="0"/>
              <a:t>samples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2416639" y="3165570"/>
            <a:ext cx="8360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species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4315112" y="1715579"/>
            <a:ext cx="369332" cy="121484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200" dirty="0" smtClean="0"/>
              <a:t>samples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4624267" y="3165570"/>
            <a:ext cx="8360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sources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6170036" y="1715579"/>
            <a:ext cx="369332" cy="121484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200" dirty="0" smtClean="0"/>
              <a:t>sources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816651" y="3165570"/>
            <a:ext cx="8360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species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248194" y="1999837"/>
            <a:ext cx="128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Standard</a:t>
            </a:r>
          </a:p>
          <a:p>
            <a:pPr algn="ctr"/>
            <a:r>
              <a:rPr lang="en-US" sz="1800" dirty="0" err="1" smtClean="0"/>
              <a:t>Unmix</a:t>
            </a:r>
            <a:endParaRPr lang="en-US" sz="1800" dirty="0"/>
          </a:p>
        </p:txBody>
      </p:sp>
      <p:sp>
        <p:nvSpPr>
          <p:cNvPr id="29" name="TextBox 28"/>
          <p:cNvSpPr txBox="1"/>
          <p:nvPr/>
        </p:nvSpPr>
        <p:spPr>
          <a:xfrm>
            <a:off x="248193" y="4528460"/>
            <a:ext cx="1436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Current</a:t>
            </a:r>
          </a:p>
          <a:p>
            <a:pPr algn="ctr"/>
            <a:r>
              <a:rPr lang="en-US" sz="1800" dirty="0" smtClean="0"/>
              <a:t>Application</a:t>
            </a:r>
            <a:endParaRPr lang="en-US" sz="1800" dirty="0"/>
          </a:p>
        </p:txBody>
      </p:sp>
      <p:sp>
        <p:nvSpPr>
          <p:cNvPr id="30" name="TextBox 29"/>
          <p:cNvSpPr txBox="1"/>
          <p:nvPr/>
        </p:nvSpPr>
        <p:spPr>
          <a:xfrm>
            <a:off x="2142309" y="2122947"/>
            <a:ext cx="1358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obs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24252" y="1969059"/>
            <a:ext cx="822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Src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Cont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505303" y="1969059"/>
            <a:ext cx="14630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Source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Profile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Double Bracket 32"/>
          <p:cNvSpPr/>
          <p:nvPr/>
        </p:nvSpPr>
        <p:spPr bwMode="auto">
          <a:xfrm>
            <a:off x="2151025" y="4160537"/>
            <a:ext cx="1358539" cy="1436914"/>
          </a:xfrm>
          <a:prstGeom prst="bracketPair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003F69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4" name="Equal 33"/>
          <p:cNvSpPr/>
          <p:nvPr/>
        </p:nvSpPr>
        <p:spPr bwMode="auto">
          <a:xfrm>
            <a:off x="3640196" y="4761428"/>
            <a:ext cx="509451" cy="235132"/>
          </a:xfrm>
          <a:prstGeom prst="mathEqual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003F69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5" name="Double Bracket 34"/>
          <p:cNvSpPr/>
          <p:nvPr/>
        </p:nvSpPr>
        <p:spPr bwMode="auto">
          <a:xfrm>
            <a:off x="4619911" y="4160537"/>
            <a:ext cx="836023" cy="1436914"/>
          </a:xfrm>
          <a:prstGeom prst="bracketPair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003F69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6" name="Double Bracket 35"/>
          <p:cNvSpPr/>
          <p:nvPr/>
        </p:nvSpPr>
        <p:spPr bwMode="auto">
          <a:xfrm>
            <a:off x="6483545" y="4426145"/>
            <a:ext cx="1493522" cy="905699"/>
          </a:xfrm>
          <a:prstGeom prst="bracketPair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003F69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7" name="Multiply 36"/>
          <p:cNvSpPr/>
          <p:nvPr/>
        </p:nvSpPr>
        <p:spPr bwMode="auto">
          <a:xfrm>
            <a:off x="5756384" y="4794085"/>
            <a:ext cx="169817" cy="169818"/>
          </a:xfrm>
          <a:prstGeom prst="mathMultiply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003F69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37953" y="4678939"/>
            <a:ext cx="944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ISAM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619896" y="4525051"/>
            <a:ext cx="822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Src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Cont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500947" y="4525051"/>
            <a:ext cx="1463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FF0000"/>
                </a:solidFill>
              </a:rPr>
              <a:t>Source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</a:rPr>
              <a:t>Factors</a:t>
            </a:r>
            <a:endParaRPr lang="en-US" sz="1800" dirty="0">
              <a:solidFill>
                <a:srgbClr val="FF0000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3082835" y="4167051"/>
            <a:ext cx="13062" cy="1358538"/>
          </a:xfrm>
          <a:prstGeom prst="lin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3043647" y="4674584"/>
            <a:ext cx="544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levo</a:t>
            </a:r>
            <a:endParaRPr lang="en-US" sz="1200" dirty="0" smtClean="0">
              <a:solidFill>
                <a:srgbClr val="FF0000"/>
              </a:solidFill>
            </a:endParaRPr>
          </a:p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obs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3" grpId="0" animBg="1"/>
      <p:bldP spid="34" grpId="0" animBg="1"/>
      <p:bldP spid="35" grpId="0" animBg="1"/>
      <p:bldP spid="36" grpId="0" animBg="1"/>
      <p:bldP spid="37" grpId="0" animBg="1"/>
      <p:bldP spid="44" grpId="0"/>
      <p:bldP spid="45" grpId="0"/>
      <p:bldP spid="46" grpId="0"/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Residential Wood Combustion?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38E32-4EC1-4404-B062-297E82F587D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4301544" y="1918953"/>
            <a:ext cx="4436771" cy="3966694"/>
            <a:chOff x="1017431" y="708339"/>
            <a:chExt cx="6858000" cy="5486400"/>
          </a:xfrm>
        </p:grpSpPr>
        <p:pic>
          <p:nvPicPr>
            <p:cNvPr id="7" name="Picture 6" descr="vistas_pm25_f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46431" y="3451539"/>
              <a:ext cx="3429000" cy="2743200"/>
            </a:xfrm>
            <a:prstGeom prst="rect">
              <a:avLst/>
            </a:prstGeom>
          </p:spPr>
        </p:pic>
        <p:pic>
          <p:nvPicPr>
            <p:cNvPr id="8" name="Picture 7" descr="vistas_pm25_winter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7431" y="743965"/>
              <a:ext cx="3429001" cy="2743200"/>
            </a:xfrm>
            <a:prstGeom prst="rect">
              <a:avLst/>
            </a:prstGeom>
          </p:spPr>
        </p:pic>
        <p:pic>
          <p:nvPicPr>
            <p:cNvPr id="9" name="Picture 8" descr="vistas_pm25_summer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17431" y="3451539"/>
              <a:ext cx="3429000" cy="2743200"/>
            </a:xfrm>
            <a:prstGeom prst="rect">
              <a:avLst/>
            </a:prstGeom>
          </p:spPr>
        </p:pic>
        <p:pic>
          <p:nvPicPr>
            <p:cNvPr id="10" name="Picture 9" descr="vistas_pm25_spring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46431" y="708339"/>
              <a:ext cx="3429000" cy="2743200"/>
            </a:xfrm>
            <a:prstGeom prst="rect">
              <a:avLst/>
            </a:prstGeom>
          </p:spPr>
        </p:pic>
      </p:grp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757238" y="1752600"/>
            <a:ext cx="3376880" cy="3778250"/>
          </a:xfrm>
        </p:spPr>
        <p:txBody>
          <a:bodyPr/>
          <a:lstStyle/>
          <a:p>
            <a:r>
              <a:rPr lang="en-US" sz="2000" dirty="0" smtClean="0"/>
              <a:t>Primary carbon emissions from this source contribute significantly to PM</a:t>
            </a:r>
            <a:r>
              <a:rPr lang="en-US" sz="2000" baseline="-25000" dirty="0" smtClean="0"/>
              <a:t>2.5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This sector has been identified by NEI developers as one of their top concerns.</a:t>
            </a:r>
          </a:p>
          <a:p>
            <a:r>
              <a:rPr lang="en-US" sz="2000" dirty="0" smtClean="0"/>
              <a:t>Our own modeling shows room for improvement in total carbon (TC) predictions.</a:t>
            </a:r>
          </a:p>
          <a:p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209242" y="2027211"/>
            <a:ext cx="22945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Winter bias = 0.10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23196" y="3974205"/>
            <a:ext cx="2718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Summer bias = -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2.08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03829" y="1991932"/>
            <a:ext cx="2266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Spring bias = -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0.83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29586" y="3966692"/>
            <a:ext cx="23568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Autumn bias = -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0.91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Southeast?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783" y="1791235"/>
            <a:ext cx="3867982" cy="3424709"/>
          </a:xfrm>
        </p:spPr>
        <p:txBody>
          <a:bodyPr/>
          <a:lstStyle/>
          <a:p>
            <a:r>
              <a:rPr lang="en-US" sz="1800" dirty="0" smtClean="0"/>
              <a:t>Region with highest concentration of carbonaceous PM</a:t>
            </a:r>
            <a:r>
              <a:rPr lang="en-US" sz="1800" baseline="-25000" dirty="0" smtClean="0"/>
              <a:t>2.5</a:t>
            </a:r>
            <a:r>
              <a:rPr lang="en-US" sz="1800" dirty="0" smtClean="0"/>
              <a:t> in the U.S.</a:t>
            </a:r>
          </a:p>
          <a:p>
            <a:r>
              <a:rPr lang="en-US" sz="1800" dirty="0" smtClean="0"/>
              <a:t>Extensive measurement campaign in 2007</a:t>
            </a:r>
          </a:p>
          <a:p>
            <a:pPr lvl="1"/>
            <a:r>
              <a:rPr lang="en-US" sz="1800" dirty="0" smtClean="0"/>
              <a:t>PM, trace metals, organic tracers, etc.</a:t>
            </a:r>
          </a:p>
          <a:p>
            <a:r>
              <a:rPr lang="en-US" sz="1800" dirty="0" smtClean="0"/>
              <a:t>15 EPA FRM sites available with a fairly complete record of observations of levoglucosan (</a:t>
            </a:r>
            <a:r>
              <a:rPr lang="en-US" sz="1800" dirty="0" err="1" smtClean="0"/>
              <a:t>n</a:t>
            </a:r>
            <a:r>
              <a:rPr lang="en-US" sz="1800" baseline="-25000" dirty="0" err="1" smtClean="0"/>
              <a:t>samples</a:t>
            </a:r>
            <a:r>
              <a:rPr lang="en-US" sz="1800" dirty="0" smtClean="0"/>
              <a:t> = 817)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38E32-4EC1-4404-B062-297E82F587D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8073" y="1603326"/>
            <a:ext cx="4178641" cy="318397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7577" y="5203069"/>
            <a:ext cx="84871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400" b="0" dirty="0"/>
              <a:t>Zhang, X., </a:t>
            </a:r>
            <a:r>
              <a:rPr lang="en-US" sz="1400" b="0" dirty="0" err="1"/>
              <a:t>Hecobian</a:t>
            </a:r>
            <a:r>
              <a:rPr lang="en-US" sz="1400" b="0" dirty="0"/>
              <a:t>, A., </a:t>
            </a:r>
            <a:r>
              <a:rPr lang="en-US" sz="1400" b="0" dirty="0" err="1"/>
              <a:t>Zheng</a:t>
            </a:r>
            <a:r>
              <a:rPr lang="en-US" sz="1400" b="0" dirty="0"/>
              <a:t>, M., Frank, N. H., Weber, R. J. (2010). Biomass burning impact on PM(2.5) over the southeastern US during 2007: integrating chemically speciated FRM filter measurements, MODIS fire counts and PMF analysis. </a:t>
            </a:r>
            <a:r>
              <a:rPr lang="en-US" sz="1400" b="0" dirty="0" err="1"/>
              <a:t>Atmos</a:t>
            </a:r>
            <a:r>
              <a:rPr lang="en-US" sz="1400" b="0" dirty="0"/>
              <a:t> Chem Phys 10(14): 6839-6853.</a:t>
            </a:r>
          </a:p>
          <a:p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653" y="90154"/>
            <a:ext cx="6220495" cy="708338"/>
          </a:xfrm>
        </p:spPr>
        <p:txBody>
          <a:bodyPr/>
          <a:lstStyle/>
          <a:p>
            <a:r>
              <a:rPr lang="en-US" dirty="0" smtClean="0"/>
              <a:t>Summary of Current NEI Total Carbon Emissions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38E32-4EC1-4404-B062-297E82F587D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0" name="Content Placeholder 11"/>
          <p:cNvSpPr txBox="1">
            <a:spLocks/>
          </p:cNvSpPr>
          <p:nvPr/>
        </p:nvSpPr>
        <p:spPr bwMode="auto">
          <a:xfrm>
            <a:off x="437882" y="1044259"/>
            <a:ext cx="6632619" cy="1389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F69"/>
              </a:buClr>
              <a:buSzPct val="90000"/>
              <a:buFont typeface="Times" pitchFamily="18" charset="0"/>
              <a:buChar char="•"/>
              <a:tabLst/>
              <a:defRPr/>
            </a:pPr>
            <a:r>
              <a:rPr lang="en-US" b="0" kern="0" dirty="0" smtClean="0">
                <a:latin typeface="+mn-lt"/>
                <a:ea typeface="+mn-ea"/>
              </a:rPr>
              <a:t>The 2008 NEI has nine distinguishable sources of biomass-combustion-produced carbon emissions.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F69"/>
              </a:buClr>
              <a:buSzPct val="90000"/>
              <a:buFont typeface="Times" pitchFamily="18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F6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Fires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3F6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rgbClr val="003F6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wildland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3F6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prescribed) dominate the emissions from all 3 states of interest.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3F6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29"/>
          <p:cNvGrpSpPr/>
          <p:nvPr/>
        </p:nvGrpSpPr>
        <p:grpSpPr>
          <a:xfrm>
            <a:off x="45897" y="809488"/>
            <a:ext cx="9033708" cy="5321720"/>
            <a:chOff x="45897" y="809488"/>
            <a:chExt cx="9033708" cy="5321720"/>
          </a:xfrm>
        </p:grpSpPr>
        <p:sp>
          <p:nvSpPr>
            <p:cNvPr id="11" name="TextBox 10"/>
            <p:cNvSpPr txBox="1"/>
            <p:nvPr/>
          </p:nvSpPr>
          <p:spPr>
            <a:xfrm>
              <a:off x="1534324" y="5731098"/>
              <a:ext cx="12538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Alabama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01883" y="5731098"/>
              <a:ext cx="11528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Georgia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90948" y="5731098"/>
              <a:ext cx="200888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South Carolina</a:t>
              </a:r>
              <a:endParaRPr lang="en-US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21215" y="2824703"/>
              <a:ext cx="2480087" cy="2896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38280" y="2658637"/>
              <a:ext cx="2480087" cy="3063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555346" y="3103041"/>
              <a:ext cx="2480087" cy="2618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Rectangle 15"/>
            <p:cNvSpPr/>
            <p:nvPr/>
          </p:nvSpPr>
          <p:spPr bwMode="auto">
            <a:xfrm>
              <a:off x="835072" y="2815421"/>
              <a:ext cx="675329" cy="90527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003F69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724109" y="2434108"/>
              <a:ext cx="595763" cy="13195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003F69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6422147" y="2766041"/>
              <a:ext cx="714140" cy="100129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003F69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21217" y="2883660"/>
              <a:ext cx="127604" cy="2855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476140" y="809488"/>
              <a:ext cx="1603465" cy="2281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27"/>
            <p:cNvGrpSpPr/>
            <p:nvPr/>
          </p:nvGrpSpPr>
          <p:grpSpPr>
            <a:xfrm>
              <a:off x="442712" y="2833352"/>
              <a:ext cx="302967" cy="2985144"/>
              <a:chOff x="236648" y="2833352"/>
              <a:chExt cx="302967" cy="2985144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236648" y="2833352"/>
                <a:ext cx="30296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:r>
                  <a:rPr lang="en-US" sz="1600" dirty="0" smtClean="0"/>
                  <a:t>10</a:t>
                </a:r>
                <a:r>
                  <a:rPr lang="en-US" sz="1600" baseline="30000" dirty="0" smtClean="0"/>
                  <a:t>5</a:t>
                </a:r>
                <a:endParaRPr lang="en-US" sz="1600" baseline="30000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36648" y="4202814"/>
                <a:ext cx="30296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:r>
                  <a:rPr lang="en-US" sz="1600" dirty="0" smtClean="0"/>
                  <a:t>10</a:t>
                </a:r>
                <a:r>
                  <a:rPr lang="en-US" sz="1600" baseline="30000" dirty="0" smtClean="0"/>
                  <a:t>3</a:t>
                </a:r>
                <a:endParaRPr lang="en-US" sz="1600" baseline="30000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11989" y="5572275"/>
                <a:ext cx="22762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:r>
                  <a:rPr lang="en-US" sz="1600" dirty="0" smtClean="0"/>
                  <a:t>10</a:t>
                </a:r>
                <a:endParaRPr lang="en-US" sz="1600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36648" y="4887545"/>
                <a:ext cx="30296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:r>
                  <a:rPr lang="en-US" sz="1600" dirty="0" smtClean="0"/>
                  <a:t>10</a:t>
                </a:r>
                <a:r>
                  <a:rPr lang="en-US" sz="1600" baseline="30000" dirty="0" smtClean="0"/>
                  <a:t>2</a:t>
                </a:r>
                <a:endParaRPr lang="en-US" sz="1600" baseline="30000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36648" y="3518083"/>
                <a:ext cx="30296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:r>
                  <a:rPr lang="en-US" sz="1600" dirty="0" smtClean="0"/>
                  <a:t>10</a:t>
                </a:r>
                <a:r>
                  <a:rPr lang="en-US" sz="1600" baseline="30000" dirty="0" smtClean="0"/>
                  <a:t>4</a:t>
                </a:r>
                <a:endParaRPr lang="en-US" sz="1600" baseline="30000" dirty="0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 rot="16200000">
              <a:off x="-1644469" y="4126622"/>
              <a:ext cx="3688510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 smtClean="0"/>
                <a:t>TC Emissions in 2007 (kg/day)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 Quality Model: CMAQ-ISAM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752599"/>
            <a:ext cx="7772400" cy="4390623"/>
          </a:xfrm>
        </p:spPr>
        <p:txBody>
          <a:bodyPr/>
          <a:lstStyle/>
          <a:p>
            <a:r>
              <a:rPr lang="en-US" sz="2000" dirty="0" smtClean="0"/>
              <a:t>CMAQ v4.7.1 has been equipped with </a:t>
            </a:r>
            <a:r>
              <a:rPr lang="en-US" sz="2000" dirty="0" smtClean="0">
                <a:solidFill>
                  <a:srgbClr val="C00000"/>
                </a:solidFill>
              </a:rPr>
              <a:t>Integrated Source Apportionment Method (ISAM)</a:t>
            </a:r>
          </a:p>
          <a:p>
            <a:pPr lvl="1"/>
            <a:r>
              <a:rPr lang="en-US" sz="2000" dirty="0" smtClean="0"/>
              <a:t>Tracks primary and inorganic secondary particulate matter species by sector, geographical region, and/or chemical precursor.</a:t>
            </a:r>
          </a:p>
          <a:p>
            <a:pPr lvl="1"/>
            <a:r>
              <a:rPr lang="en-US" sz="2000" dirty="0" smtClean="0"/>
              <a:t>Performs very well for primary sources like EC/OC</a:t>
            </a:r>
          </a:p>
          <a:p>
            <a:pPr lvl="1"/>
            <a:r>
              <a:rPr lang="en-US" sz="2000" dirty="0" smtClean="0"/>
              <a:t>Presentation by Roger Kwok – Wednesday 11:20.</a:t>
            </a:r>
          </a:p>
          <a:p>
            <a:r>
              <a:rPr lang="en-US" sz="2000" dirty="0" smtClean="0"/>
              <a:t>Simulation information</a:t>
            </a:r>
          </a:p>
          <a:p>
            <a:pPr lvl="1"/>
            <a:r>
              <a:rPr lang="en-US" sz="2000" dirty="0" smtClean="0"/>
              <a:t>Episode: 1 January – 31 December 2007.</a:t>
            </a:r>
          </a:p>
          <a:p>
            <a:pPr lvl="1"/>
            <a:r>
              <a:rPr lang="en-US" sz="2000" dirty="0" smtClean="0"/>
              <a:t>Inputs: Standard WRF, 2008 NEI, GEOS-Chem boundaries.</a:t>
            </a:r>
          </a:p>
          <a:p>
            <a:pPr lvl="1"/>
            <a:r>
              <a:rPr lang="en-US" sz="2000" dirty="0" smtClean="0"/>
              <a:t>Track the nine carbon sources using CMAQ-ISAM. 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38E32-4EC1-4404-B062-297E82F587D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Levoglucosan Source 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752599"/>
            <a:ext cx="7772400" cy="4364865"/>
          </a:xfrm>
        </p:spPr>
        <p:txBody>
          <a:bodyPr/>
          <a:lstStyle/>
          <a:p>
            <a:r>
              <a:rPr lang="en-US" sz="2000" dirty="0" smtClean="0"/>
              <a:t>To approximate levoglucosan concentrations from CMAQ TC, speciation profiles from emission source tests are used:</a:t>
            </a:r>
          </a:p>
          <a:p>
            <a:pPr lvl="1"/>
            <a:r>
              <a:rPr lang="en-US" sz="2000" dirty="0" smtClean="0">
                <a:solidFill>
                  <a:srgbClr val="006600"/>
                </a:solidFill>
              </a:rPr>
              <a:t>Wood Bark</a:t>
            </a:r>
          </a:p>
          <a:p>
            <a:pPr lvl="1"/>
            <a:r>
              <a:rPr lang="en-US" sz="2000" dirty="0" smtClean="0">
                <a:solidFill>
                  <a:srgbClr val="006600"/>
                </a:solidFill>
              </a:rPr>
              <a:t>Industrial		0.1134 </a:t>
            </a:r>
            <a:r>
              <a:rPr lang="el-GR" sz="2000" dirty="0" smtClean="0">
                <a:solidFill>
                  <a:srgbClr val="006600"/>
                </a:solidFill>
              </a:rPr>
              <a:t>μ</a:t>
            </a:r>
            <a:r>
              <a:rPr lang="en-US" sz="2000" dirty="0" smtClean="0">
                <a:solidFill>
                  <a:srgbClr val="006600"/>
                </a:solidFill>
              </a:rPr>
              <a:t>g levoglucosan / </a:t>
            </a:r>
            <a:r>
              <a:rPr lang="el-GR" sz="2000" dirty="0" smtClean="0">
                <a:solidFill>
                  <a:srgbClr val="006600"/>
                </a:solidFill>
              </a:rPr>
              <a:t>μ</a:t>
            </a:r>
            <a:r>
              <a:rPr lang="en-US" sz="2000" dirty="0" smtClean="0">
                <a:solidFill>
                  <a:srgbClr val="006600"/>
                </a:solidFill>
              </a:rPr>
              <a:t>g C</a:t>
            </a:r>
          </a:p>
          <a:p>
            <a:pPr lvl="1"/>
            <a:r>
              <a:rPr lang="en-US" sz="2000" dirty="0" smtClean="0">
                <a:solidFill>
                  <a:srgbClr val="006600"/>
                </a:solidFill>
              </a:rPr>
              <a:t>Wood Stove	 (Fine et al., 2002)</a:t>
            </a:r>
          </a:p>
          <a:p>
            <a:pPr lvl="1"/>
            <a:r>
              <a:rPr lang="en-US" sz="2000" dirty="0" smtClean="0">
                <a:solidFill>
                  <a:srgbClr val="006600"/>
                </a:solidFill>
              </a:rPr>
              <a:t>Fire Place</a:t>
            </a:r>
          </a:p>
          <a:p>
            <a:pPr lvl="1"/>
            <a:r>
              <a:rPr lang="en-US" sz="2000" dirty="0" smtClean="0">
                <a:solidFill>
                  <a:srgbClr val="7030A0"/>
                </a:solidFill>
              </a:rPr>
              <a:t>Waste Leaf</a:t>
            </a:r>
          </a:p>
          <a:p>
            <a:pPr lvl="1"/>
            <a:r>
              <a:rPr lang="en-US" sz="2000" dirty="0" smtClean="0">
                <a:solidFill>
                  <a:srgbClr val="7030A0"/>
                </a:solidFill>
              </a:rPr>
              <a:t>Land Clear		0.0658 </a:t>
            </a:r>
            <a:r>
              <a:rPr lang="el-GR" sz="2000" dirty="0" smtClean="0">
                <a:solidFill>
                  <a:srgbClr val="7030A0"/>
                </a:solidFill>
              </a:rPr>
              <a:t>μ</a:t>
            </a:r>
            <a:r>
              <a:rPr lang="en-US" sz="2000" dirty="0" smtClean="0">
                <a:solidFill>
                  <a:srgbClr val="7030A0"/>
                </a:solidFill>
              </a:rPr>
              <a:t>g levoglucosan / </a:t>
            </a:r>
            <a:r>
              <a:rPr lang="el-GR" sz="2000" dirty="0" smtClean="0">
                <a:solidFill>
                  <a:srgbClr val="7030A0"/>
                </a:solidFill>
              </a:rPr>
              <a:t>μ</a:t>
            </a:r>
            <a:r>
              <a:rPr lang="en-US" sz="2000" dirty="0" smtClean="0">
                <a:solidFill>
                  <a:srgbClr val="7030A0"/>
                </a:solidFill>
              </a:rPr>
              <a:t>g C</a:t>
            </a:r>
          </a:p>
          <a:p>
            <a:pPr lvl="1"/>
            <a:r>
              <a:rPr lang="en-US" sz="2000" dirty="0" smtClean="0">
                <a:solidFill>
                  <a:srgbClr val="7030A0"/>
                </a:solidFill>
              </a:rPr>
              <a:t>House Waste	(Lee et al., 2005)</a:t>
            </a:r>
          </a:p>
          <a:p>
            <a:pPr lvl="1"/>
            <a:r>
              <a:rPr lang="en-US" sz="2000" dirty="0" smtClean="0">
                <a:solidFill>
                  <a:srgbClr val="7030A0"/>
                </a:solidFill>
              </a:rPr>
              <a:t>Fire</a:t>
            </a:r>
          </a:p>
          <a:p>
            <a:pPr lvl="1"/>
            <a:r>
              <a:rPr lang="en-US" sz="2000" dirty="0" smtClean="0">
                <a:solidFill>
                  <a:srgbClr val="93493D"/>
                </a:solidFill>
              </a:rPr>
              <a:t>Crop Residue	0.0935 </a:t>
            </a:r>
            <a:r>
              <a:rPr lang="el-GR" sz="2000" dirty="0" smtClean="0">
                <a:solidFill>
                  <a:srgbClr val="93493D"/>
                </a:solidFill>
              </a:rPr>
              <a:t>μ</a:t>
            </a:r>
            <a:r>
              <a:rPr lang="en-US" sz="2000" dirty="0" smtClean="0">
                <a:solidFill>
                  <a:srgbClr val="93493D"/>
                </a:solidFill>
              </a:rPr>
              <a:t>g levoglucosan / </a:t>
            </a:r>
            <a:r>
              <a:rPr lang="el-GR" sz="2000" dirty="0" smtClean="0">
                <a:solidFill>
                  <a:srgbClr val="93493D"/>
                </a:solidFill>
              </a:rPr>
              <a:t>μ</a:t>
            </a:r>
            <a:r>
              <a:rPr lang="en-US" sz="2000" dirty="0" smtClean="0">
                <a:solidFill>
                  <a:srgbClr val="93493D"/>
                </a:solidFill>
              </a:rPr>
              <a:t>g C</a:t>
            </a:r>
          </a:p>
          <a:p>
            <a:pPr lvl="7">
              <a:buNone/>
            </a:pPr>
            <a:r>
              <a:rPr lang="en-US" sz="2000" dirty="0" smtClean="0">
                <a:solidFill>
                  <a:srgbClr val="93493D"/>
                </a:solidFill>
              </a:rPr>
              <a:t>	</a:t>
            </a:r>
            <a:r>
              <a:rPr lang="en-US" sz="2000" i="0" dirty="0" smtClean="0">
                <a:solidFill>
                  <a:srgbClr val="93493D"/>
                </a:solidFill>
              </a:rPr>
              <a:t>(Hays et al., 2002)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38E32-4EC1-4404-B062-297E82F587D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ight Brace 4"/>
          <p:cNvSpPr/>
          <p:nvPr/>
        </p:nvSpPr>
        <p:spPr bwMode="auto">
          <a:xfrm>
            <a:off x="2998694" y="2568388"/>
            <a:ext cx="403412" cy="1290918"/>
          </a:xfrm>
          <a:prstGeom prst="rightBrace">
            <a:avLst/>
          </a:prstGeom>
          <a:noFill/>
          <a:ln w="381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003F69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2998694" y="5423644"/>
            <a:ext cx="403412" cy="587189"/>
          </a:xfrm>
          <a:prstGeom prst="rightBrace">
            <a:avLst/>
          </a:prstGeom>
          <a:noFill/>
          <a:ln w="38100" cap="flat" cmpd="sng" algn="ctr">
            <a:solidFill>
              <a:srgbClr val="93493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003F69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" name="Right Brace 6"/>
          <p:cNvSpPr/>
          <p:nvPr/>
        </p:nvSpPr>
        <p:spPr bwMode="auto">
          <a:xfrm>
            <a:off x="2998694" y="4002741"/>
            <a:ext cx="403412" cy="1290918"/>
          </a:xfrm>
          <a:prstGeom prst="rightBrac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003F69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38E32-4EC1-4404-B062-297E82F587D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614411" y="329483"/>
            <a:ext cx="6272012" cy="250065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F6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CMAQ-ISAM Apportioned Levoglucosan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3F6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236373"/>
            <a:ext cx="9366087" cy="562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4411" y="329483"/>
            <a:ext cx="6272012" cy="250065"/>
          </a:xfrm>
        </p:spPr>
        <p:txBody>
          <a:bodyPr/>
          <a:lstStyle/>
          <a:p>
            <a:r>
              <a:rPr lang="en-US" dirty="0" smtClean="0"/>
              <a:t>CMAQ-ISAM Apportioned Levoglucosan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38E32-4EC1-4404-B062-297E82F587D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223683"/>
            <a:ext cx="9387229" cy="5634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1493" y="664335"/>
            <a:ext cx="5941797" cy="726583"/>
          </a:xfrm>
        </p:spPr>
        <p:txBody>
          <a:bodyPr/>
          <a:lstStyle/>
          <a:p>
            <a:r>
              <a:rPr lang="en-US" dirty="0" smtClean="0"/>
              <a:t>Evaluation of Model Predicted Levoglucosan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18602" y="1598051"/>
          <a:ext cx="7665544" cy="212344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916386"/>
                <a:gridCol w="1916386"/>
                <a:gridCol w="1916386"/>
                <a:gridCol w="191638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Mean Obs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ng</a:t>
                      </a:r>
                      <a:r>
                        <a:rPr lang="en-US" dirty="0" smtClean="0"/>
                        <a:t>/m</a:t>
                      </a:r>
                      <a:r>
                        <a:rPr lang="en-US" baseline="30000" dirty="0" smtClean="0"/>
                        <a:t>3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Mean CMAQ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ng</a:t>
                      </a:r>
                      <a:r>
                        <a:rPr lang="en-US" dirty="0" smtClean="0"/>
                        <a:t>/m</a:t>
                      </a:r>
                      <a:r>
                        <a:rPr lang="en-US" baseline="30000" dirty="0" smtClean="0"/>
                        <a:t>3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Mean Bias</a:t>
                      </a:r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ng</a:t>
                      </a:r>
                      <a:r>
                        <a:rPr lang="en-US" dirty="0" smtClean="0"/>
                        <a:t>/m</a:t>
                      </a:r>
                      <a:r>
                        <a:rPr lang="en-US" baseline="30000" dirty="0" smtClean="0"/>
                        <a:t>3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Winter (DJF)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-13.9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Spring (MAM)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-69.0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Summer</a:t>
                      </a:r>
                      <a:r>
                        <a:rPr lang="en-US" baseline="0" dirty="0" smtClean="0"/>
                        <a:t> (JJA)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Autumn (SON)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103.7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38E32-4EC1-4404-B062-297E82F587D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44360" y="4250027"/>
            <a:ext cx="7665544" cy="1815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F69"/>
              </a:buClr>
              <a:buSzPct val="90000"/>
              <a:buFont typeface="Times" pitchFamily="18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F6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 appears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3F6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consistently under predict total PM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3F6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2.5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3F6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from biomass combustion sources at most sites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F69"/>
              </a:buClr>
              <a:buSzPct val="90000"/>
              <a:buFont typeface="Times" pitchFamily="18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3F6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It would be helpful to split the bias among the various categories of biomass combustion</a:t>
            </a:r>
            <a:r>
              <a:rPr lang="en-US" b="0" kern="0" dirty="0">
                <a:latin typeface="+mn-lt"/>
                <a:ea typeface="+mn-ea"/>
              </a:rPr>
              <a:t> </a:t>
            </a:r>
            <a:r>
              <a:rPr lang="en-US" b="0" kern="0" dirty="0" smtClean="0">
                <a:latin typeface="+mn-lt"/>
                <a:ea typeface="+mn-ea"/>
              </a:rPr>
              <a:t>– in other words to apportion the observations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rgbClr val="003F6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rgbClr val="003F69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rgbClr val="003F69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17089</TotalTime>
  <Words>946</Words>
  <Application>Microsoft Office PowerPoint</Application>
  <PresentationFormat>On-screen Show (4:3)</PresentationFormat>
  <Paragraphs>245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Blank Presentation</vt:lpstr>
      <vt:lpstr>Integrating source and receptor models for the purpose of emissions inventory improvement: Application to residential wood combustion in the Southeast. </vt:lpstr>
      <vt:lpstr>Why Residential Wood Combustion?</vt:lpstr>
      <vt:lpstr>Why Southeast?</vt:lpstr>
      <vt:lpstr>Summary of Current NEI Total Carbon Emissions</vt:lpstr>
      <vt:lpstr>Air Quality Model: CMAQ-ISAM</vt:lpstr>
      <vt:lpstr>Levoglucosan Source Profiles</vt:lpstr>
      <vt:lpstr>Slide 6</vt:lpstr>
      <vt:lpstr>CMAQ-ISAM Apportioned Levoglucosan (2)</vt:lpstr>
      <vt:lpstr>Evaluation of Model Predicted Levoglucosan</vt:lpstr>
      <vt:lpstr>Unmix 6.0</vt:lpstr>
      <vt:lpstr>Unmix Application</vt:lpstr>
      <vt:lpstr>Bias in Sector Specific Levoglucosan Predictions</vt:lpstr>
      <vt:lpstr>Bias in Sector Specific Levoglucosan Predictions (2)</vt:lpstr>
      <vt:lpstr>Bias in Sector Specific Levoglucosan Predictions (3)</vt:lpstr>
      <vt:lpstr>Bias in Sector Specific Levoglucosan Predictions (4)</vt:lpstr>
      <vt:lpstr>Summary</vt:lpstr>
      <vt:lpstr>Slide 16</vt:lpstr>
      <vt:lpstr>Appendix: Unmix Application</vt:lpstr>
    </vt:vector>
  </TitlesOfParts>
  <Company>Design Studio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Sergey</cp:lastModifiedBy>
  <cp:revision>776</cp:revision>
  <cp:lastPrinted>2006-09-22T17:41:18Z</cp:lastPrinted>
  <dcterms:modified xsi:type="dcterms:W3CDTF">2012-10-14T22:53:01Z</dcterms:modified>
</cp:coreProperties>
</file>