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21"/>
  </p:notesMasterIdLst>
  <p:handoutMasterIdLst>
    <p:handoutMasterId r:id="rId22"/>
  </p:handoutMasterIdLst>
  <p:sldIdLst>
    <p:sldId id="256" r:id="rId2"/>
    <p:sldId id="286" r:id="rId3"/>
    <p:sldId id="287" r:id="rId4"/>
    <p:sldId id="322" r:id="rId5"/>
    <p:sldId id="288" r:id="rId6"/>
    <p:sldId id="270" r:id="rId7"/>
    <p:sldId id="283" r:id="rId8"/>
    <p:sldId id="314" r:id="rId9"/>
    <p:sldId id="316" r:id="rId10"/>
    <p:sldId id="329" r:id="rId11"/>
    <p:sldId id="266" r:id="rId12"/>
    <p:sldId id="269" r:id="rId13"/>
    <p:sldId id="279" r:id="rId14"/>
    <p:sldId id="300" r:id="rId15"/>
    <p:sldId id="328" r:id="rId16"/>
    <p:sldId id="319" r:id="rId17"/>
    <p:sldId id="327" r:id="rId18"/>
    <p:sldId id="306" r:id="rId19"/>
    <p:sldId id="31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B041E"/>
    <a:srgbClr val="D01406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1146" autoAdjust="0"/>
    <p:restoredTop sz="94604" autoAdjust="0"/>
  </p:normalViewPr>
  <p:slideViewPr>
    <p:cSldViewPr>
      <p:cViewPr>
        <p:scale>
          <a:sx n="70" d="100"/>
          <a:sy n="70" d="100"/>
        </p:scale>
        <p:origin x="-996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4" d="100"/>
          <a:sy n="44" d="100"/>
        </p:scale>
        <p:origin x="-2117" y="-77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2012 CMAS Annual Conference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3E3346-DDF6-4797-8B1A-BAD834354447}" type="datetimeFigureOut">
              <a:rPr lang="en-US" smtClean="0"/>
              <a:pPr/>
              <a:t>10/17/2012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164067-4CAD-42A8-8B0D-61CF0BA17B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006126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2012 CMAS Annual Conference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DE7EC7-7921-4E7C-8D17-FA5CEDF4A782}" type="datetimeFigureOut">
              <a:rPr lang="en-US" smtClean="0"/>
              <a:pPr/>
              <a:t>10/17/2012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5ECFAF-F032-4CDF-B35D-5991D8CB2B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807886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ECFAF-F032-4CDF-B35D-5991D8CB2B0E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2012 CMAS Annual Conference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9514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2012 CMAS Annual Conference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ECFAF-F032-4CDF-B35D-5991D8CB2B0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242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22E83-B6B3-4B18-BAE7-48F5E72675BA}" type="datetime1">
              <a:rPr lang="en-US" smtClean="0"/>
              <a:pPr/>
              <a:t>10/17/2012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 Delaware Dept. of Natural Resources and Environmental Control; 2 U.S. EPA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16CDE-6895-497A-8BD3-AC1910B82DD8}" type="datetime1">
              <a:rPr lang="en-US" smtClean="0"/>
              <a:pPr/>
              <a:t>10/17/2012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 Delaware Dept. of Natural Resources and Environmental Control; 2 U.S. EPA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EF373-3217-4B4F-9AFF-3BA719CB0AC3}" type="datetime1">
              <a:rPr lang="en-US" smtClean="0"/>
              <a:pPr/>
              <a:t>10/17/2012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 Delaware Dept. of Natural Resources and Environmental Control; 2 U.S. EPA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92ECE-9CB0-449C-9782-F2C60E03A4C9}" type="datetime1">
              <a:rPr lang="en-US" smtClean="0"/>
              <a:pPr/>
              <a:t>10/17/2012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 Delaware Dept. of Natural Resources and Environmental Control; 2 U.S. EPA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13F13-91F3-42B5-80F9-09C107952FAC}" type="datetime1">
              <a:rPr lang="en-US" smtClean="0"/>
              <a:pPr/>
              <a:t>10/17/2012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 Delaware Dept. of Natural Resources and Environmental Control; 2 U.S. EPA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F7C3B-A485-43BC-AE04-D99A7DDDADF2}" type="datetime1">
              <a:rPr lang="en-US" smtClean="0"/>
              <a:pPr/>
              <a:t>10/17/2012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 Delaware Dept. of Natural Resources and Environmental Control; 2 U.S. EPA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9ED9-45FF-44C4-A9D7-3A4A075DF511}" type="datetime1">
              <a:rPr lang="en-US" smtClean="0"/>
              <a:pPr/>
              <a:t>10/17/2012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 Delaware Dept. of Natural Resources and Environmental Control; 2 U.S. EPA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E89B1-8B01-4BF2-890A-58C973823D69}" type="datetime1">
              <a:rPr lang="en-US" smtClean="0"/>
              <a:pPr/>
              <a:t>10/17/2012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 Delaware Dept. of Natural Resources and Environmental Control; 2 U.S. EPA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B0CEF-6A51-4D41-B25E-7D88DFDEB1BB}" type="datetime1">
              <a:rPr lang="en-US" smtClean="0"/>
              <a:pPr/>
              <a:t>10/17/2012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 Delaware Dept. of Natural Resources and Environmental Control; 2 U.S. EPA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854EC-8A84-49E9-882E-7CED03A59065}" type="datetime1">
              <a:rPr lang="en-US" smtClean="0"/>
              <a:pPr/>
              <a:t>10/17/2012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 Delaware Dept. of Natural Resources and Environmental Control; 2 U.S. EPA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9B60C-1B7B-4560-BE11-3F925EB450BF}" type="datetime1">
              <a:rPr lang="en-US" smtClean="0"/>
              <a:pPr/>
              <a:t>10/17/2012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 Delaware Dept. of Natural Resources and Environmental Control; 2 U.S. EPA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56E701D-88DF-40BD-B8C9-5AF6643754B4}" type="datetime1">
              <a:rPr lang="en-US" smtClean="0"/>
              <a:pPr/>
              <a:t>10/17/2012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smtClean="0"/>
              <a:t>1 Delaware Dept. of Natural Resources and Environmental Control; 2 U.S. EPA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600200"/>
            <a:ext cx="7772400" cy="2228851"/>
          </a:xfrm>
        </p:spPr>
        <p:txBody>
          <a:bodyPr>
            <a:normAutofit/>
          </a:bodyPr>
          <a:lstStyle/>
          <a:p>
            <a:r>
              <a:rPr lang="en-US" sz="4400" dirty="0" smtClean="0"/>
              <a:t>Analysis of Ultra-Fine Particle  (UFP) Measurements of Urban and Rural Sites in Delaware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28600"/>
            <a:ext cx="7854696" cy="1171136"/>
          </a:xfrm>
        </p:spPr>
        <p:txBody>
          <a:bodyPr>
            <a:normAutofit/>
          </a:bodyPr>
          <a:lstStyle/>
          <a:p>
            <a:r>
              <a:rPr lang="en-US" dirty="0" smtClean="0"/>
              <a:t>11</a:t>
            </a:r>
            <a:r>
              <a:rPr lang="en-US" baseline="30000" dirty="0" smtClean="0"/>
              <a:t>th</a:t>
            </a:r>
            <a:r>
              <a:rPr lang="en-US" dirty="0" smtClean="0"/>
              <a:t> Annual CMAS Conference</a:t>
            </a:r>
          </a:p>
          <a:p>
            <a:r>
              <a:rPr lang="en-US" dirty="0" smtClean="0"/>
              <a:t>October 15-17,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990600" y="4191000"/>
            <a:ext cx="7854696" cy="2514600"/>
          </a:xfrm>
          <a:prstGeom prst="rect">
            <a:avLst/>
          </a:prstGeom>
        </p:spPr>
        <p:txBody>
          <a:bodyPr vert="horz" lIns="0" rIns="18288">
            <a:norm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Mohammed A Majeed</a:t>
            </a:r>
            <a:r>
              <a:rPr lang="en-US" baseline="30000" dirty="0" smtClean="0"/>
              <a:t>1</a:t>
            </a:r>
            <a:r>
              <a:rPr lang="en-US" dirty="0" smtClean="0"/>
              <a:t>, </a:t>
            </a:r>
            <a:r>
              <a:rPr lang="en-US" dirty="0" err="1" smtClean="0"/>
              <a:t>Golam</a:t>
            </a:r>
            <a:r>
              <a:rPr lang="en-US" dirty="0" smtClean="0"/>
              <a:t> Sarwar</a:t>
            </a:r>
            <a:r>
              <a:rPr lang="en-US" baseline="30000" dirty="0" smtClean="0"/>
              <a:t>2</a:t>
            </a:r>
            <a:r>
              <a:rPr lang="en-US" dirty="0" smtClean="0"/>
              <a:t>, Michael McDowell</a:t>
            </a:r>
            <a:r>
              <a:rPr lang="en-US" baseline="30000" dirty="0"/>
              <a:t>1</a:t>
            </a:r>
            <a:r>
              <a:rPr lang="en-US" dirty="0" smtClean="0"/>
              <a:t>, Betsy Frey</a:t>
            </a:r>
            <a:r>
              <a:rPr lang="en-US" baseline="30000" dirty="0"/>
              <a:t>1</a:t>
            </a:r>
            <a:r>
              <a:rPr lang="en-US" dirty="0" smtClean="0"/>
              <a:t>, Ali Mirzakhalili</a:t>
            </a:r>
            <a:r>
              <a:rPr lang="en-US" baseline="30000" dirty="0" smtClean="0"/>
              <a:t>1</a:t>
            </a:r>
          </a:p>
          <a:p>
            <a:endParaRPr lang="en-US" baseline="30000" dirty="0"/>
          </a:p>
          <a:p>
            <a:endParaRPr lang="en-US" baseline="30000" dirty="0" smtClean="0"/>
          </a:p>
          <a:p>
            <a:r>
              <a:rPr lang="en-US" sz="1600" baseline="30000" dirty="0" smtClean="0"/>
              <a:t>1</a:t>
            </a:r>
            <a:r>
              <a:rPr lang="en-US" sz="1600" dirty="0" smtClean="0"/>
              <a:t>Delaware Dept. of Natural Resources &amp; Environmental Control, Division of Air Quality</a:t>
            </a:r>
          </a:p>
          <a:p>
            <a:r>
              <a:rPr lang="en-US" sz="1600" baseline="30000" dirty="0" smtClean="0"/>
              <a:t>2</a:t>
            </a:r>
            <a:r>
              <a:rPr lang="en-US" sz="1600" dirty="0" smtClean="0"/>
              <a:t>U.S. Environmental Protection Agency, Office of Research &amp; Development</a:t>
            </a:r>
          </a:p>
          <a:p>
            <a:endParaRPr lang="en-US" baseline="30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43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5100" y="381000"/>
            <a:ext cx="8763000" cy="7620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Particle Number Comparisons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027" name="Picture 3" descr="C:\Work\Data Analysis\ufpMM\boxplot-HourlyData-16Oct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89050"/>
            <a:ext cx="8734567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986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084" y="228600"/>
            <a:ext cx="8305800" cy="6096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Diurnal Pattern of Particle Number Concentration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616430" y="588976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Hour of Day</a:t>
            </a:r>
            <a:endParaRPr lang="en-US" dirty="0"/>
          </a:p>
        </p:txBody>
      </p:sp>
      <p:pic>
        <p:nvPicPr>
          <p:cNvPr id="1026" name="Picture 2" descr="C:\Work\Data Analysis\ufpMM\DiurnalPattern-16Oct-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45234"/>
            <a:ext cx="8909260" cy="4663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433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19800" y="4800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Hour of Day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315200" y="3853934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June 2012</a:t>
            </a:r>
            <a:endParaRPr lang="en-US" dirty="0"/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533084" y="304800"/>
            <a:ext cx="8305800" cy="7620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 smtClean="0"/>
              <a:t>Seasonal Pattern of Particle Number Concentration for Weekdays</a:t>
            </a:r>
            <a:endParaRPr lang="en-US" sz="2400" dirty="0"/>
          </a:p>
        </p:txBody>
      </p:sp>
      <p:grpSp>
        <p:nvGrpSpPr>
          <p:cNvPr id="3" name="Group 2"/>
          <p:cNvGrpSpPr/>
          <p:nvPr/>
        </p:nvGrpSpPr>
        <p:grpSpPr>
          <a:xfrm>
            <a:off x="318700" y="1206500"/>
            <a:ext cx="8734567" cy="4867934"/>
            <a:chOff x="409433" y="1206500"/>
            <a:chExt cx="8734567" cy="4867934"/>
          </a:xfrm>
        </p:grpSpPr>
        <p:sp>
          <p:nvSpPr>
            <p:cNvPr id="5" name="TextBox 4"/>
            <p:cNvSpPr txBox="1"/>
            <p:nvPr/>
          </p:nvSpPr>
          <p:spPr>
            <a:xfrm>
              <a:off x="1676400" y="5705102"/>
              <a:ext cx="1828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Hour of Day</a:t>
              </a:r>
              <a:endParaRPr lang="en-US" dirty="0"/>
            </a:p>
          </p:txBody>
        </p:sp>
        <p:pic>
          <p:nvPicPr>
            <p:cNvPr id="2050" name="Picture 2" descr="C:\Work\Data Analysis\ufpMM\Seasonal-weekday.jpe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433" y="1206500"/>
              <a:ext cx="8734567" cy="457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6019800" y="5705102"/>
              <a:ext cx="1828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Hour of Day</a:t>
              </a:r>
              <a:endParaRPr lang="en-US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7162800" y="3853934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June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74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867400" y="539104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Hour of Day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49400" y="539104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Hour of Day</a:t>
            </a:r>
            <a:endParaRPr lang="en-US" dirty="0"/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533084" y="304800"/>
            <a:ext cx="8305800" cy="7620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/>
              <a:t>Seasonal </a:t>
            </a:r>
            <a:r>
              <a:rPr lang="en-US" sz="2400" dirty="0" smtClean="0"/>
              <a:t>Pattern </a:t>
            </a:r>
            <a:r>
              <a:rPr lang="en-US" sz="2400" dirty="0"/>
              <a:t>of </a:t>
            </a:r>
            <a:r>
              <a:rPr lang="en-US" sz="2400" dirty="0" smtClean="0"/>
              <a:t>Particle </a:t>
            </a:r>
            <a:r>
              <a:rPr lang="en-US" sz="2400" dirty="0"/>
              <a:t>Number </a:t>
            </a:r>
            <a:r>
              <a:rPr lang="en-US" sz="2400" dirty="0" smtClean="0"/>
              <a:t>Concentration for Weekends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7162800" y="3549134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June 2012</a:t>
            </a:r>
            <a:endParaRPr lang="en-US" dirty="0"/>
          </a:p>
        </p:txBody>
      </p:sp>
      <p:pic>
        <p:nvPicPr>
          <p:cNvPr id="3075" name="Picture 3" descr="C:\Work\Data Analysis\ufpMM\Seasonal-weekend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54" y="820420"/>
            <a:ext cx="8909259" cy="4663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638800" y="3567668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June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97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027" name="Picture 3" descr="C:\Work\Data Analysis\ufpMM\MLK-2009-Dec-TrendLevelPlot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16" y="609600"/>
            <a:ext cx="8932368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899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3255965" cy="819912"/>
          </a:xfrm>
        </p:spPr>
        <p:txBody>
          <a:bodyPr>
            <a:normAutofit/>
          </a:bodyPr>
          <a:lstStyle/>
          <a:p>
            <a:r>
              <a:rPr lang="en-US" b="1" dirty="0" smtClean="0"/>
              <a:t>Event Types</a:t>
            </a:r>
            <a:endParaRPr lang="en-US" sz="3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876800"/>
            <a:ext cx="3381375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228600" y="990600"/>
            <a:ext cx="7441106" cy="4101020"/>
            <a:chOff x="814385" y="2756980"/>
            <a:chExt cx="7441106" cy="410102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9786" y="2756980"/>
              <a:ext cx="7181850" cy="1333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4386" y="4229663"/>
              <a:ext cx="7253735" cy="12984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4385" y="5559552"/>
              <a:ext cx="7441106" cy="12984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5486400" y="35814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Noon Event: 2/07/2010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410200" y="21336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Three Peaks: 1/18/2010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038600" y="762000"/>
            <a:ext cx="4786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Morning &amp; Afternoon peaks: 1/27/2010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27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Classification of Events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066800"/>
            <a:ext cx="5867400" cy="2057400"/>
          </a:xfrm>
        </p:spPr>
        <p:txBody>
          <a:bodyPr>
            <a:normAutofit fontScale="92500"/>
          </a:bodyPr>
          <a:lstStyle/>
          <a:p>
            <a:r>
              <a:rPr lang="en-US" sz="2400" dirty="0" smtClean="0"/>
              <a:t>Short - lived</a:t>
            </a:r>
          </a:p>
          <a:p>
            <a:r>
              <a:rPr lang="en-US" sz="2400" dirty="0" smtClean="0"/>
              <a:t>Weak – dN</a:t>
            </a:r>
            <a:r>
              <a:rPr lang="en-US" sz="2400" baseline="-25000" dirty="0" smtClean="0"/>
              <a:t>30</a:t>
            </a:r>
            <a:r>
              <a:rPr lang="en-US" sz="2400" dirty="0" smtClean="0"/>
              <a:t>/</a:t>
            </a:r>
            <a:r>
              <a:rPr lang="en-US" sz="2400" dirty="0" err="1" smtClean="0"/>
              <a:t>dt</a:t>
            </a:r>
            <a:r>
              <a:rPr lang="en-US" sz="2400" dirty="0"/>
              <a:t>: 5,000 cm</a:t>
            </a:r>
            <a:r>
              <a:rPr lang="en-US" sz="2400" baseline="30000" dirty="0"/>
              <a:t>-3</a:t>
            </a:r>
            <a:r>
              <a:rPr lang="en-US" sz="2400" dirty="0"/>
              <a:t> h</a:t>
            </a:r>
            <a:r>
              <a:rPr lang="en-US" sz="2400" baseline="30000" dirty="0"/>
              <a:t>-1 </a:t>
            </a:r>
            <a:endParaRPr lang="en-US" sz="2400" dirty="0" smtClean="0"/>
          </a:p>
          <a:p>
            <a:r>
              <a:rPr lang="en-US" sz="2400" dirty="0" smtClean="0"/>
              <a:t>Moderate – 5,000 &lt; dN</a:t>
            </a:r>
            <a:r>
              <a:rPr lang="en-US" sz="2400" baseline="-25000" dirty="0"/>
              <a:t>30</a:t>
            </a:r>
            <a:r>
              <a:rPr lang="en-US" sz="2400" dirty="0" smtClean="0"/>
              <a:t>/</a:t>
            </a:r>
            <a:r>
              <a:rPr lang="en-US" sz="2400" dirty="0" err="1" smtClean="0"/>
              <a:t>dt</a:t>
            </a:r>
            <a:r>
              <a:rPr lang="en-US" sz="2400" dirty="0" smtClean="0"/>
              <a:t> &lt; </a:t>
            </a:r>
            <a:r>
              <a:rPr lang="en-US" sz="2400" dirty="0"/>
              <a:t>10,000 cm</a:t>
            </a:r>
            <a:r>
              <a:rPr lang="en-US" sz="2400" baseline="30000" dirty="0"/>
              <a:t>-3</a:t>
            </a:r>
            <a:r>
              <a:rPr lang="en-US" sz="2400" dirty="0"/>
              <a:t> h</a:t>
            </a:r>
            <a:r>
              <a:rPr lang="en-US" sz="2400" baseline="30000" dirty="0"/>
              <a:t>-1</a:t>
            </a:r>
            <a:r>
              <a:rPr lang="en-US" sz="2400" dirty="0"/>
              <a:t> </a:t>
            </a:r>
            <a:endParaRPr lang="en-US" sz="2400" dirty="0" smtClean="0"/>
          </a:p>
          <a:p>
            <a:r>
              <a:rPr lang="en-US" sz="2400" dirty="0" smtClean="0"/>
              <a:t>Strong </a:t>
            </a:r>
            <a:r>
              <a:rPr lang="en-US" sz="2400" dirty="0"/>
              <a:t> - </a:t>
            </a:r>
            <a:r>
              <a:rPr lang="en-US" sz="2400" dirty="0" smtClean="0"/>
              <a:t>dN</a:t>
            </a:r>
            <a:r>
              <a:rPr lang="en-US" sz="2400" baseline="-25000" dirty="0"/>
              <a:t>30</a:t>
            </a:r>
            <a:r>
              <a:rPr lang="en-US" sz="2400" dirty="0" smtClean="0"/>
              <a:t>/</a:t>
            </a:r>
            <a:r>
              <a:rPr lang="en-US" sz="2400" dirty="0" err="1" smtClean="0"/>
              <a:t>dt</a:t>
            </a:r>
            <a:r>
              <a:rPr lang="en-US" sz="2400" dirty="0" smtClean="0"/>
              <a:t> </a:t>
            </a:r>
            <a:r>
              <a:rPr lang="en-US" sz="2400" dirty="0"/>
              <a:t>&gt; 10,000 cm</a:t>
            </a:r>
            <a:r>
              <a:rPr lang="en-US" sz="2400" baseline="30000" dirty="0"/>
              <a:t>-3</a:t>
            </a:r>
            <a:r>
              <a:rPr lang="en-US" sz="2400" dirty="0"/>
              <a:t> h</a:t>
            </a:r>
            <a:r>
              <a:rPr lang="en-US" sz="2400" baseline="30000" dirty="0"/>
              <a:t>-1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	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4419600" y="1219200"/>
            <a:ext cx="4267200" cy="4953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3192" lvl="1" indent="0">
              <a:buNone/>
            </a:pPr>
            <a:endParaRPr lang="en-US" sz="2400" dirty="0" smtClean="0"/>
          </a:p>
          <a:p>
            <a:pPr marL="0" indent="0">
              <a:buFont typeface="Wingdings 2"/>
              <a:buNone/>
            </a:pPr>
            <a:r>
              <a:rPr lang="en-US" dirty="0" smtClean="0"/>
              <a:t>	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6645799"/>
              </p:ext>
            </p:extLst>
          </p:nvPr>
        </p:nvGraphicFramePr>
        <p:xfrm>
          <a:off x="533400" y="2921000"/>
          <a:ext cx="3810000" cy="29489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8455"/>
                <a:gridCol w="838455"/>
                <a:gridCol w="1218690"/>
                <a:gridCol w="914400"/>
              </a:tblGrid>
              <a:tr h="32766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Event Days at MLK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2766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Year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Month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Moderate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Strong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276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2011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Jan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13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10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27660"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Feb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10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8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27660"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Mar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11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5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27660"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Apr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9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3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27660"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May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7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3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27660"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Jun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6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4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27660"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Jul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2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2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3665808"/>
              </p:ext>
            </p:extLst>
          </p:nvPr>
        </p:nvGraphicFramePr>
        <p:xfrm>
          <a:off x="4419600" y="2971800"/>
          <a:ext cx="3594101" cy="2621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02362"/>
                <a:gridCol w="802362"/>
                <a:gridCol w="1138476"/>
                <a:gridCol w="850901"/>
              </a:tblGrid>
              <a:tr h="327660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Event Days at Lewes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2766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Year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Month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Moderate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Strong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276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2012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Jan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27660"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Feb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27660"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Mar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1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27660"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Apr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2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27660"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May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1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27660"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Jun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1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009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2" y="381000"/>
            <a:ext cx="9118598" cy="68580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/>
              <a:t>MLK: Evolution of Number Conc. on Strong Nucleation Days</a:t>
            </a: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1" y="1104900"/>
            <a:ext cx="8926725" cy="484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207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5402" y="381000"/>
            <a:ext cx="9118598" cy="685800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 smtClean="0"/>
              <a:t>Lewes: Evolution of Number Conc. on Strong Nucleation Days</a:t>
            </a:r>
          </a:p>
          <a:p>
            <a:pPr algn="ctr"/>
            <a:r>
              <a:rPr lang="en-US" sz="2800" b="1" dirty="0" smtClean="0"/>
              <a:t>26</a:t>
            </a:r>
            <a:r>
              <a:rPr lang="en-US" sz="2800" b="1" baseline="30000" dirty="0" smtClean="0"/>
              <a:t>th</a:t>
            </a:r>
            <a:r>
              <a:rPr lang="en-US" sz="2800" b="1" dirty="0" smtClean="0"/>
              <a:t> May 2012 (Saturday)</a:t>
            </a:r>
          </a:p>
          <a:p>
            <a:pPr algn="ctr"/>
            <a:endParaRPr lang="en-US" sz="2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38" y="1104900"/>
            <a:ext cx="8703926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352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791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MLK and Lewes data exhibit urban and rural differences in UFP counts</a:t>
            </a:r>
          </a:p>
          <a:p>
            <a:r>
              <a:rPr lang="en-US" dirty="0" smtClean="0"/>
              <a:t>MLK number concentrations are impacted by motor vehicle emissions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Morning and afternoon peaks are evident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Weekday and weekend differences are also evident</a:t>
            </a:r>
          </a:p>
          <a:p>
            <a:r>
              <a:rPr lang="en-US" dirty="0" smtClean="0"/>
              <a:t>UFP counts at urban site outnumber those at rural site</a:t>
            </a:r>
          </a:p>
          <a:p>
            <a:r>
              <a:rPr lang="en-US" dirty="0" smtClean="0"/>
              <a:t>Summer UFP counts at Lewes are </a:t>
            </a:r>
            <a:r>
              <a:rPr lang="en-US" smtClean="0"/>
              <a:t>most likely impacted </a:t>
            </a:r>
            <a:r>
              <a:rPr lang="en-US" dirty="0" smtClean="0"/>
              <a:t>by motor vehicle emissions</a:t>
            </a:r>
          </a:p>
          <a:p>
            <a:pPr marL="0" indent="0">
              <a:buNone/>
            </a:pPr>
            <a:r>
              <a:rPr lang="en-US" dirty="0" smtClean="0"/>
              <a:t>Future Work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Further </a:t>
            </a:r>
            <a:r>
              <a:rPr lang="en-US" dirty="0"/>
              <a:t>analysis on classification of events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Meteorological influences on nucleation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Apply the CMAQ model to simulate number concentration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endParaRPr lang="en-US" dirty="0" smtClean="0"/>
          </a:p>
          <a:p>
            <a:pPr marL="393192" lvl="1" indent="0"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5913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Summary &amp; Future 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41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Trends in UFP number concentrations</a:t>
            </a:r>
          </a:p>
          <a:p>
            <a:pPr lvl="1">
              <a:buFont typeface="Wingdings" pitchFamily="2" charset="2"/>
              <a:buChar char="Ø"/>
            </a:pPr>
            <a:r>
              <a:rPr lang="en-US" smtClean="0"/>
              <a:t>At </a:t>
            </a:r>
            <a:r>
              <a:rPr lang="en-US" dirty="0" smtClean="0"/>
              <a:t>MLK </a:t>
            </a:r>
            <a:r>
              <a:rPr lang="en-US" dirty="0"/>
              <a:t>and </a:t>
            </a:r>
            <a:r>
              <a:rPr lang="en-US" dirty="0" smtClean="0"/>
              <a:t>Lewes in Delaware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Descriptive statistics</a:t>
            </a:r>
            <a:endParaRPr lang="en-US" dirty="0"/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Temporal </a:t>
            </a:r>
            <a:r>
              <a:rPr lang="en-US" dirty="0"/>
              <a:t>and spatial variability</a:t>
            </a:r>
            <a:endParaRPr lang="en-US" dirty="0" smtClean="0"/>
          </a:p>
          <a:p>
            <a:pPr lvl="2"/>
            <a:r>
              <a:rPr lang="en-US" dirty="0" smtClean="0"/>
              <a:t>Diurnal variations</a:t>
            </a:r>
          </a:p>
          <a:p>
            <a:pPr lvl="2"/>
            <a:r>
              <a:rPr lang="en-US" dirty="0" smtClean="0"/>
              <a:t>Weekday vs. weekend</a:t>
            </a:r>
          </a:p>
          <a:p>
            <a:pPr lvl="2"/>
            <a:r>
              <a:rPr lang="en-US" dirty="0" smtClean="0"/>
              <a:t>Seasonal </a:t>
            </a:r>
          </a:p>
          <a:p>
            <a:r>
              <a:rPr lang="en-US" dirty="0" smtClean="0"/>
              <a:t>Preliminary analysis of nucleation events</a:t>
            </a:r>
          </a:p>
          <a:p>
            <a:r>
              <a:rPr lang="en-US" dirty="0" smtClean="0"/>
              <a:t>Summary &amp; Future 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21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Ultrafine Particles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60960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UFPs are particles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Diameter &lt; 100 nm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Occur in large number, but hardly any mass</a:t>
            </a:r>
          </a:p>
          <a:p>
            <a:r>
              <a:rPr lang="en-US" dirty="0" smtClean="0"/>
              <a:t>Most common source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Dominated by vehicle exhaust in urban areas</a:t>
            </a:r>
          </a:p>
          <a:p>
            <a:r>
              <a:rPr lang="en-US" dirty="0" smtClean="0"/>
              <a:t>Adverse health effects may be closely related to UFPs</a:t>
            </a:r>
          </a:p>
          <a:p>
            <a:r>
              <a:rPr lang="en-US" dirty="0" smtClean="0"/>
              <a:t>Long range transport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Affect particle number &amp; mass concentrations in urban areas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Accumulation particles can transport long distances</a:t>
            </a:r>
          </a:p>
          <a:p>
            <a:r>
              <a:rPr lang="en-US" dirty="0" smtClean="0"/>
              <a:t>Nucleation particles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Survive only a few hours due to coagulation and growth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Spatial scale of a max of few hundred kilometers</a:t>
            </a:r>
          </a:p>
          <a:p>
            <a:r>
              <a:rPr lang="en-US" dirty="0" smtClean="0"/>
              <a:t>Meteorological conditions and seasonal changes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Can influence particle number concentrations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92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Idealized Schematic for Atmospheric Particle Number Size Distribution</a:t>
            </a:r>
            <a:endParaRPr lang="en-US" sz="20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838200"/>
            <a:ext cx="8229600" cy="5534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5791200" y="6377548"/>
            <a:ext cx="18049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</a:t>
            </a:r>
            <a:r>
              <a:rPr lang="en-US" dirty="0" smtClean="0"/>
              <a:t>Hussein, 2005)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88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European Union UFP Standards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458200" cy="4389120"/>
          </a:xfrm>
        </p:spPr>
        <p:txBody>
          <a:bodyPr>
            <a:normAutofit/>
          </a:bodyPr>
          <a:lstStyle/>
          <a:p>
            <a:r>
              <a:rPr lang="en-US" dirty="0" smtClean="0"/>
              <a:t>In 2005 the EU adopted </a:t>
            </a:r>
            <a:r>
              <a:rPr lang="en-US" i="1" dirty="0" smtClean="0"/>
              <a:t>“Clean Air for Europe” program</a:t>
            </a:r>
          </a:p>
          <a:p>
            <a:r>
              <a:rPr lang="en-US" dirty="0" smtClean="0"/>
              <a:t>For light duty vehicles with diesel engines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6 x 10</a:t>
            </a:r>
            <a:r>
              <a:rPr lang="en-US" baseline="30000" dirty="0" smtClean="0"/>
              <a:t>11</a:t>
            </a:r>
            <a:r>
              <a:rPr lang="en-US" dirty="0" smtClean="0"/>
              <a:t> particles/km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Phased in - 2010 to 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19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2050" name="Picture 2" descr="C:\Users\Mohammed.Majeed\Documents\DataAnalysis\ufpMM\ml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4634"/>
            <a:ext cx="5209816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Work\Data Analysis\ufpMM\Lew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201" y="3475295"/>
            <a:ext cx="5069011" cy="329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12" y="237514"/>
            <a:ext cx="3595396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own Arrow 4"/>
          <p:cNvSpPr/>
          <p:nvPr/>
        </p:nvSpPr>
        <p:spPr>
          <a:xfrm>
            <a:off x="7753350" y="1676400"/>
            <a:ext cx="228600" cy="4572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239000" y="14478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MLK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5029200" y="5486400"/>
            <a:ext cx="228600" cy="3810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95800" y="51816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Lewes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32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r>
              <a:rPr lang="en-US" sz="3600" dirty="0" smtClean="0"/>
              <a:t>UFP Monitor (TSI Model 3031-1) &amp; Sampling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026" name="Picture 2" descr="C:\Work\Data Analysis\ufpMM\ufp-photos\UFP Monitor and Sampling Syste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540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641165"/>
            <a:ext cx="4114800" cy="566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1920" y="4876800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TSI 3031-1 Ultrafine Particle Monitor and sampling system</a:t>
            </a:r>
          </a:p>
          <a:p>
            <a:pPr algn="ctr"/>
            <a:r>
              <a:rPr lang="en-US" sz="1000" dirty="0" smtClean="0"/>
              <a:t>Photo: Ted Allen</a:t>
            </a:r>
          </a:p>
        </p:txBody>
      </p:sp>
    </p:spTree>
    <p:extLst>
      <p:ext uri="{BB962C8B-B14F-4D97-AF65-F5344CB8AC3E}">
        <p14:creationId xmlns:p14="http://schemas.microsoft.com/office/powerpoint/2010/main" val="23724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304800" y="1066800"/>
            <a:ext cx="8610600" cy="4930459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Monitoring Period</a:t>
            </a:r>
            <a:endParaRPr lang="en-US" dirty="0"/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MLK: 11/2009 - 07/2011</a:t>
            </a:r>
            <a:endParaRPr lang="en-US" dirty="0"/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Lewes: 01/2012 - 06/2012</a:t>
            </a:r>
          </a:p>
          <a:p>
            <a:r>
              <a:rPr lang="en-US" dirty="0" smtClean="0"/>
              <a:t>Measurements made in six channels at 15-min intervals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Channel 1 :	20-30 nm	</a:t>
            </a:r>
            <a:r>
              <a:rPr lang="en-US" dirty="0" smtClean="0">
                <a:sym typeface="Wingdings" pitchFamily="2" charset="2"/>
              </a:rPr>
              <a:t> N</a:t>
            </a:r>
            <a:r>
              <a:rPr lang="en-US" baseline="-25000" dirty="0" smtClean="0">
                <a:sym typeface="Wingdings" pitchFamily="2" charset="2"/>
              </a:rPr>
              <a:t>30</a:t>
            </a:r>
            <a:r>
              <a:rPr lang="en-US" dirty="0" smtClean="0"/>
              <a:t>	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Channel </a:t>
            </a:r>
            <a:r>
              <a:rPr lang="en-US" dirty="0" smtClean="0"/>
              <a:t>2 </a:t>
            </a:r>
            <a:r>
              <a:rPr lang="en-US" dirty="0"/>
              <a:t>:	</a:t>
            </a:r>
            <a:r>
              <a:rPr lang="en-US" dirty="0" smtClean="0"/>
              <a:t>30-50 nm	</a:t>
            </a:r>
            <a:r>
              <a:rPr lang="en-US" dirty="0" smtClean="0">
                <a:sym typeface="Wingdings" pitchFamily="2" charset="2"/>
              </a:rPr>
              <a:t> N</a:t>
            </a:r>
            <a:r>
              <a:rPr lang="en-US" baseline="-25000" dirty="0" smtClean="0">
                <a:sym typeface="Wingdings" pitchFamily="2" charset="2"/>
              </a:rPr>
              <a:t>50</a:t>
            </a:r>
            <a:r>
              <a:rPr lang="en-US" dirty="0"/>
              <a:t>	</a:t>
            </a:r>
            <a:endParaRPr lang="en-US" dirty="0" smtClean="0"/>
          </a:p>
          <a:p>
            <a:pPr lvl="1">
              <a:buFont typeface="Wingdings" pitchFamily="2" charset="2"/>
              <a:buChar char="Ø"/>
            </a:pPr>
            <a:r>
              <a:rPr lang="en-US" dirty="0"/>
              <a:t>Channel </a:t>
            </a:r>
            <a:r>
              <a:rPr lang="en-US" dirty="0" smtClean="0"/>
              <a:t>3 </a:t>
            </a:r>
            <a:r>
              <a:rPr lang="en-US" dirty="0"/>
              <a:t>:	</a:t>
            </a:r>
            <a:r>
              <a:rPr lang="en-US" dirty="0" smtClean="0"/>
              <a:t>50-70 nm	</a:t>
            </a:r>
            <a:r>
              <a:rPr lang="en-US" dirty="0">
                <a:sym typeface="Wingdings" pitchFamily="2" charset="2"/>
              </a:rPr>
              <a:t> </a:t>
            </a:r>
            <a:r>
              <a:rPr lang="en-US" dirty="0" smtClean="0">
                <a:sym typeface="Wingdings" pitchFamily="2" charset="2"/>
              </a:rPr>
              <a:t>N</a:t>
            </a:r>
            <a:r>
              <a:rPr lang="en-US" baseline="-25000" dirty="0" smtClean="0">
                <a:sym typeface="Wingdings" pitchFamily="2" charset="2"/>
              </a:rPr>
              <a:t>70</a:t>
            </a:r>
            <a:r>
              <a:rPr lang="en-US" dirty="0"/>
              <a:t>	</a:t>
            </a:r>
            <a:endParaRPr lang="en-US" dirty="0" smtClean="0"/>
          </a:p>
          <a:p>
            <a:pPr lvl="1">
              <a:buFont typeface="Wingdings" pitchFamily="2" charset="2"/>
              <a:buChar char="Ø"/>
            </a:pPr>
            <a:r>
              <a:rPr lang="en-US" dirty="0"/>
              <a:t>Channel </a:t>
            </a:r>
            <a:r>
              <a:rPr lang="en-US" dirty="0" smtClean="0"/>
              <a:t>4 </a:t>
            </a:r>
            <a:r>
              <a:rPr lang="en-US" dirty="0"/>
              <a:t>:	</a:t>
            </a:r>
            <a:r>
              <a:rPr lang="en-US" dirty="0" smtClean="0"/>
              <a:t>70-100 nm	</a:t>
            </a:r>
            <a:r>
              <a:rPr lang="en-US" dirty="0">
                <a:sym typeface="Wingdings" pitchFamily="2" charset="2"/>
              </a:rPr>
              <a:t> </a:t>
            </a:r>
            <a:r>
              <a:rPr lang="en-US" dirty="0" smtClean="0">
                <a:sym typeface="Wingdings" pitchFamily="2" charset="2"/>
              </a:rPr>
              <a:t>N</a:t>
            </a:r>
            <a:r>
              <a:rPr lang="en-US" baseline="-25000" dirty="0" smtClean="0">
                <a:sym typeface="Wingdings" pitchFamily="2" charset="2"/>
              </a:rPr>
              <a:t>100</a:t>
            </a:r>
            <a:r>
              <a:rPr lang="en-US" dirty="0"/>
              <a:t>	</a:t>
            </a:r>
            <a:endParaRPr lang="en-US" dirty="0" smtClean="0"/>
          </a:p>
          <a:p>
            <a:pPr lvl="1">
              <a:buFont typeface="Wingdings" pitchFamily="2" charset="2"/>
              <a:buChar char="Ø"/>
            </a:pPr>
            <a:r>
              <a:rPr lang="en-US" dirty="0"/>
              <a:t>Channel </a:t>
            </a:r>
            <a:r>
              <a:rPr lang="en-US" dirty="0" smtClean="0"/>
              <a:t>5 </a:t>
            </a:r>
            <a:r>
              <a:rPr lang="en-US" dirty="0"/>
              <a:t>:	</a:t>
            </a:r>
            <a:r>
              <a:rPr lang="en-US" dirty="0" smtClean="0"/>
              <a:t>100-200 nm	</a:t>
            </a:r>
            <a:r>
              <a:rPr lang="en-US" dirty="0">
                <a:sym typeface="Wingdings" pitchFamily="2" charset="2"/>
              </a:rPr>
              <a:t> </a:t>
            </a:r>
            <a:r>
              <a:rPr lang="en-US" dirty="0" smtClean="0">
                <a:sym typeface="Wingdings" pitchFamily="2" charset="2"/>
              </a:rPr>
              <a:t>N</a:t>
            </a:r>
            <a:r>
              <a:rPr lang="en-US" baseline="-25000" dirty="0" smtClean="0">
                <a:sym typeface="Wingdings" pitchFamily="2" charset="2"/>
              </a:rPr>
              <a:t>200</a:t>
            </a:r>
            <a:r>
              <a:rPr lang="en-US" dirty="0"/>
              <a:t>	</a:t>
            </a:r>
            <a:endParaRPr lang="en-US" dirty="0" smtClean="0"/>
          </a:p>
          <a:p>
            <a:pPr lvl="1">
              <a:buFont typeface="Wingdings" pitchFamily="2" charset="2"/>
              <a:buChar char="Ø"/>
            </a:pPr>
            <a:r>
              <a:rPr lang="en-US" dirty="0"/>
              <a:t>Channel </a:t>
            </a:r>
            <a:r>
              <a:rPr lang="en-US" dirty="0" smtClean="0"/>
              <a:t>6 </a:t>
            </a:r>
            <a:r>
              <a:rPr lang="en-US" dirty="0"/>
              <a:t>:	</a:t>
            </a:r>
            <a:r>
              <a:rPr lang="en-US" dirty="0" smtClean="0"/>
              <a:t>200-500 nm	</a:t>
            </a:r>
            <a:r>
              <a:rPr lang="en-US" dirty="0">
                <a:sym typeface="Wingdings" pitchFamily="2" charset="2"/>
              </a:rPr>
              <a:t> </a:t>
            </a:r>
            <a:r>
              <a:rPr lang="en-US" dirty="0" smtClean="0">
                <a:sym typeface="Wingdings" pitchFamily="2" charset="2"/>
              </a:rPr>
              <a:t>N</a:t>
            </a:r>
            <a:r>
              <a:rPr lang="en-US" baseline="-25000" dirty="0" smtClean="0">
                <a:sym typeface="Wingdings" pitchFamily="2" charset="2"/>
              </a:rPr>
              <a:t>500</a:t>
            </a:r>
            <a:r>
              <a:rPr lang="en-US" dirty="0"/>
              <a:t>	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685800" y="328296"/>
            <a:ext cx="8229600" cy="738504"/>
          </a:xfrm>
          <a:prstGeom prst="rect">
            <a:avLst/>
          </a:prstGeom>
        </p:spPr>
        <p:txBody>
          <a:bodyPr vert="horz" lIns="0" tIns="45720" rIns="0" bIns="0" anchor="b">
            <a:normAutofit fontScale="85000" lnSpcReduction="1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UFP Measurements</a:t>
            </a:r>
            <a:r>
              <a:rPr lang="en-US" dirty="0"/>
              <a:t> </a:t>
            </a:r>
            <a:r>
              <a:rPr lang="en-US" dirty="0" smtClean="0"/>
              <a:t>at MLK &amp; Lewes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26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05800" cy="6096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Descriptive Statistics for Similar Periods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9705588"/>
              </p:ext>
            </p:extLst>
          </p:nvPr>
        </p:nvGraphicFramePr>
        <p:xfrm>
          <a:off x="762000" y="990600"/>
          <a:ext cx="7696200" cy="46481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96729"/>
                <a:gridCol w="1196729"/>
                <a:gridCol w="990395"/>
                <a:gridCol w="1111947"/>
                <a:gridCol w="1219610"/>
                <a:gridCol w="990395"/>
                <a:gridCol w="990395"/>
              </a:tblGrid>
              <a:tr h="51299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MLK 2011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effectLst/>
                        </a:rPr>
                        <a:t>25</a:t>
                      </a:r>
                      <a:r>
                        <a:rPr lang="en-US" sz="1400" b="1" u="none" strike="noStrike" baseline="30000" dirty="0" smtClean="0">
                          <a:effectLst/>
                        </a:rPr>
                        <a:t>th</a:t>
                      </a:r>
                      <a:r>
                        <a:rPr lang="en-US" sz="1400" b="1" u="none" strike="noStrike" dirty="0" smtClean="0">
                          <a:effectLst/>
                        </a:rPr>
                        <a:t> Percentile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Median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effectLst/>
                        </a:rPr>
                        <a:t>75</a:t>
                      </a:r>
                      <a:r>
                        <a:rPr lang="en-US" sz="1400" b="1" u="none" strike="noStrike" baseline="30000" dirty="0" smtClean="0">
                          <a:effectLst/>
                        </a:rPr>
                        <a:t>th</a:t>
                      </a:r>
                      <a:r>
                        <a:rPr lang="en-US" sz="1400" b="1" u="none" strike="noStrike" dirty="0" smtClean="0">
                          <a:effectLst/>
                        </a:rPr>
                        <a:t> </a:t>
                      </a:r>
                      <a:r>
                        <a:rPr lang="en-US" sz="1400" b="1" u="none" strike="noStrike" dirty="0">
                          <a:effectLst/>
                        </a:rPr>
                        <a:t>Percentile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Max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Mean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SD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73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Jan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 smtClean="0">
                          <a:effectLst/>
                        </a:rPr>
                        <a:t>26,700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 smtClean="0">
                          <a:effectLst/>
                        </a:rPr>
                        <a:t>36,500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 smtClean="0">
                          <a:effectLst/>
                        </a:rPr>
                        <a:t>54,300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 smtClean="0">
                          <a:effectLst/>
                        </a:rPr>
                        <a:t>127,900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 smtClean="0">
                          <a:effectLst/>
                        </a:rPr>
                        <a:t>41,900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 smtClean="0">
                          <a:effectLst/>
                        </a:rPr>
                        <a:t>21,000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39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Feb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 smtClean="0">
                          <a:effectLst/>
                        </a:rPr>
                        <a:t>20.500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 smtClean="0">
                          <a:effectLst/>
                        </a:rPr>
                        <a:t>32,400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 smtClean="0">
                          <a:effectLst/>
                        </a:rPr>
                        <a:t>49,400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 smtClean="0">
                          <a:effectLst/>
                        </a:rPr>
                        <a:t>174,300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 smtClean="0">
                          <a:effectLst/>
                        </a:rPr>
                        <a:t>38,000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 smtClean="0">
                          <a:effectLst/>
                        </a:rPr>
                        <a:t>24,900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73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Mar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 smtClean="0">
                          <a:effectLst/>
                        </a:rPr>
                        <a:t>12,200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 smtClean="0">
                          <a:effectLst/>
                        </a:rPr>
                        <a:t>19,400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 smtClean="0">
                          <a:effectLst/>
                        </a:rPr>
                        <a:t>29,700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 smtClean="0">
                          <a:effectLst/>
                        </a:rPr>
                        <a:t>187,300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 smtClean="0">
                          <a:effectLst/>
                        </a:rPr>
                        <a:t>23,000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 smtClean="0">
                          <a:effectLst/>
                        </a:rPr>
                        <a:t>15,400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73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Apr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 smtClean="0">
                          <a:effectLst/>
                        </a:rPr>
                        <a:t>12,900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 smtClean="0">
                          <a:effectLst/>
                        </a:rPr>
                        <a:t>19,300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 smtClean="0">
                          <a:effectLst/>
                        </a:rPr>
                        <a:t>28,200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 smtClean="0">
                          <a:effectLst/>
                        </a:rPr>
                        <a:t>79,600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 smtClean="0">
                          <a:effectLst/>
                        </a:rPr>
                        <a:t>22,400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 smtClean="0">
                          <a:effectLst/>
                        </a:rPr>
                        <a:t>13,800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73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May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 smtClean="0">
                          <a:effectLst/>
                        </a:rPr>
                        <a:t>15,200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 smtClean="0">
                          <a:effectLst/>
                        </a:rPr>
                        <a:t>23,000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 smtClean="0">
                          <a:effectLst/>
                        </a:rPr>
                        <a:t>28,300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 smtClean="0">
                          <a:effectLst/>
                        </a:rPr>
                        <a:t>75,600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 smtClean="0">
                          <a:effectLst/>
                        </a:rPr>
                        <a:t>25,400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 smtClean="0">
                          <a:effectLst/>
                        </a:rPr>
                        <a:t>13,100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73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Jun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 smtClean="0">
                          <a:effectLst/>
                        </a:rPr>
                        <a:t>20,500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 smtClean="0">
                          <a:effectLst/>
                        </a:rPr>
                        <a:t>27,300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 smtClean="0">
                          <a:effectLst/>
                        </a:rPr>
                        <a:t>35,600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 smtClean="0">
                          <a:effectLst/>
                        </a:rPr>
                        <a:t>85,900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 smtClean="0">
                          <a:effectLst/>
                        </a:rPr>
                        <a:t>29,800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 smtClean="0">
                          <a:effectLst/>
                        </a:rPr>
                        <a:t>13,100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73600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51299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Lewes 2012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 smtClean="0">
                          <a:effectLst/>
                        </a:rPr>
                        <a:t>25</a:t>
                      </a:r>
                      <a:r>
                        <a:rPr lang="en-US" sz="1400" b="1" u="none" strike="noStrike" baseline="30000" dirty="0" smtClean="0">
                          <a:effectLst/>
                        </a:rPr>
                        <a:t>th</a:t>
                      </a:r>
                      <a:r>
                        <a:rPr lang="en-US" sz="1400" b="1" u="none" strike="noStrike" dirty="0" smtClean="0">
                          <a:effectLst/>
                        </a:rPr>
                        <a:t> Percentile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Median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 smtClean="0">
                          <a:effectLst/>
                        </a:rPr>
                        <a:t>75</a:t>
                      </a:r>
                      <a:r>
                        <a:rPr lang="en-US" sz="1400" b="1" u="none" strike="noStrike" baseline="30000" dirty="0" smtClean="0">
                          <a:effectLst/>
                        </a:rPr>
                        <a:t>th</a:t>
                      </a:r>
                      <a:r>
                        <a:rPr lang="en-US" sz="1400" b="1" u="none" strike="noStrike" dirty="0" smtClean="0">
                          <a:effectLst/>
                        </a:rPr>
                        <a:t> Percentile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Max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Mean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SD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73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Jan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 smtClean="0">
                          <a:effectLst/>
                        </a:rPr>
                        <a:t>5,900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 smtClean="0">
                          <a:effectLst/>
                        </a:rPr>
                        <a:t>9,900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 smtClean="0">
                          <a:effectLst/>
                        </a:rPr>
                        <a:t>15,700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 smtClean="0">
                          <a:effectLst/>
                        </a:rPr>
                        <a:t>47,100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 smtClean="0">
                          <a:effectLst/>
                        </a:rPr>
                        <a:t>11,200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 smtClean="0">
                          <a:effectLst/>
                        </a:rPr>
                        <a:t>6,900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73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Feb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 smtClean="0">
                          <a:effectLst/>
                        </a:rPr>
                        <a:t>8,300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 smtClean="0">
                          <a:effectLst/>
                        </a:rPr>
                        <a:t>12,100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 smtClean="0">
                          <a:effectLst/>
                        </a:rPr>
                        <a:t>16,700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 smtClean="0">
                          <a:effectLst/>
                        </a:rPr>
                        <a:t>32,100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 smtClean="0">
                          <a:effectLst/>
                        </a:rPr>
                        <a:t>12,900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 smtClean="0">
                          <a:effectLst/>
                        </a:rPr>
                        <a:t>6,200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73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Mar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 smtClean="0">
                          <a:effectLst/>
                        </a:rPr>
                        <a:t>6,500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 smtClean="0">
                          <a:effectLst/>
                        </a:rPr>
                        <a:t>9,600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 smtClean="0">
                          <a:effectLst/>
                        </a:rPr>
                        <a:t>15,100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 smtClean="0">
                          <a:effectLst/>
                        </a:rPr>
                        <a:t>54,500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 smtClean="0">
                          <a:effectLst/>
                        </a:rPr>
                        <a:t>11,800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 smtClean="0">
                          <a:effectLst/>
                        </a:rPr>
                        <a:t>7,300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73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Apr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 smtClean="0">
                          <a:effectLst/>
                        </a:rPr>
                        <a:t>12,900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 smtClean="0">
                          <a:effectLst/>
                        </a:rPr>
                        <a:t>12,900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 smtClean="0">
                          <a:effectLst/>
                        </a:rPr>
                        <a:t>19,500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 smtClean="0">
                          <a:effectLst/>
                        </a:rPr>
                        <a:t>64,500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 smtClean="0">
                          <a:effectLst/>
                        </a:rPr>
                        <a:t>15,000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 smtClean="0">
                          <a:effectLst/>
                        </a:rPr>
                        <a:t>9,000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73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May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 smtClean="0">
                          <a:effectLst/>
                        </a:rPr>
                        <a:t>5,800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 smtClean="0">
                          <a:effectLst/>
                        </a:rPr>
                        <a:t>9,100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 smtClean="0">
                          <a:effectLst/>
                        </a:rPr>
                        <a:t>19,500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 smtClean="0">
                          <a:effectLst/>
                        </a:rPr>
                        <a:t>58,300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 smtClean="0">
                          <a:effectLst/>
                        </a:rPr>
                        <a:t>11,800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 smtClean="0">
                          <a:effectLst/>
                        </a:rPr>
                        <a:t>9,000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73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Jun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 smtClean="0">
                          <a:effectLst/>
                        </a:rPr>
                        <a:t>9,200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 smtClean="0">
                          <a:effectLst/>
                        </a:rPr>
                        <a:t>15,900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 smtClean="0">
                          <a:effectLst/>
                        </a:rPr>
                        <a:t>25,800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 smtClean="0">
                          <a:effectLst/>
                        </a:rPr>
                        <a:t>60,000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 smtClean="0">
                          <a:effectLst/>
                        </a:rPr>
                        <a:t>17,900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 smtClean="0">
                          <a:effectLst/>
                        </a:rPr>
                        <a:t>11,100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048000" y="57912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Total Number Concentration, cm</a:t>
            </a:r>
            <a:r>
              <a:rPr lang="en-US" baseline="30000" dirty="0" smtClean="0"/>
              <a:t>-3</a:t>
            </a:r>
            <a:r>
              <a:rPr lang="en-US" dirty="0" smtClean="0"/>
              <a:t>.h</a:t>
            </a:r>
            <a:r>
              <a:rPr lang="en-US" baseline="30000" dirty="0" smtClean="0"/>
              <a:t>-1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211266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3209</TotalTime>
  <Words>686</Words>
  <Application>Microsoft Office PowerPoint</Application>
  <PresentationFormat>On-screen Show (4:3)</PresentationFormat>
  <Paragraphs>282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Flow</vt:lpstr>
      <vt:lpstr>Analysis of Ultra-Fine Particle  (UFP) Measurements of Urban and Rural Sites in Delaware</vt:lpstr>
      <vt:lpstr>Outline</vt:lpstr>
      <vt:lpstr>Ultrafine Particles</vt:lpstr>
      <vt:lpstr>Idealized Schematic for Atmospheric Particle Number Size Distribution</vt:lpstr>
      <vt:lpstr>European Union UFP Standards</vt:lpstr>
      <vt:lpstr>PowerPoint Presentation</vt:lpstr>
      <vt:lpstr>UFP Monitor (TSI Model 3031-1) &amp; Sampling</vt:lpstr>
      <vt:lpstr>PowerPoint Presentation</vt:lpstr>
      <vt:lpstr>Descriptive Statistics for Similar Periods</vt:lpstr>
      <vt:lpstr>Particle Number Comparisons</vt:lpstr>
      <vt:lpstr>Diurnal Pattern of Particle Number Concentration</vt:lpstr>
      <vt:lpstr>PowerPoint Presentation</vt:lpstr>
      <vt:lpstr>PowerPoint Presentation</vt:lpstr>
      <vt:lpstr>PowerPoint Presentation</vt:lpstr>
      <vt:lpstr>Event Types</vt:lpstr>
      <vt:lpstr>Classification of Events</vt:lpstr>
      <vt:lpstr>MLK: Evolution of Number Conc. on Strong Nucleation Days</vt:lpstr>
      <vt:lpstr>PowerPoint Presentation</vt:lpstr>
      <vt:lpstr>Summary &amp; Future Work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UFP Presentation  for CMAS</dc:title>
  <dc:creator/>
  <cp:lastModifiedBy>Lenovo User</cp:lastModifiedBy>
  <cp:revision>155</cp:revision>
  <dcterms:created xsi:type="dcterms:W3CDTF">2006-08-16T00:00:00Z</dcterms:created>
  <dcterms:modified xsi:type="dcterms:W3CDTF">2012-10-17T16:45:18Z</dcterms:modified>
</cp:coreProperties>
</file>