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2" r:id="rId1"/>
  </p:sldMasterIdLst>
  <p:notesMasterIdLst>
    <p:notesMasterId r:id="rId18"/>
  </p:notesMasterIdLst>
  <p:handoutMasterIdLst>
    <p:handoutMasterId r:id="rId19"/>
  </p:handoutMasterIdLst>
  <p:sldIdLst>
    <p:sldId id="530" r:id="rId2"/>
    <p:sldId id="531" r:id="rId3"/>
    <p:sldId id="532" r:id="rId4"/>
    <p:sldId id="533" r:id="rId5"/>
    <p:sldId id="534" r:id="rId6"/>
    <p:sldId id="535" r:id="rId7"/>
    <p:sldId id="536" r:id="rId8"/>
    <p:sldId id="537" r:id="rId9"/>
    <p:sldId id="542" r:id="rId10"/>
    <p:sldId id="540" r:id="rId11"/>
    <p:sldId id="539" r:id="rId12"/>
    <p:sldId id="543" r:id="rId13"/>
    <p:sldId id="544" r:id="rId14"/>
    <p:sldId id="545" r:id="rId15"/>
    <p:sldId id="548" r:id="rId16"/>
    <p:sldId id="547" r:id="rId17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1" hangingPunct="1">
      <a:defRPr kumimoji="1" sz="2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1" hangingPunct="1">
      <a:defRPr kumimoji="1" sz="2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1" hangingPunct="1">
      <a:defRPr kumimoji="1" sz="2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1" hangingPunct="1">
      <a:defRPr kumimoji="1" sz="2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FF0000"/>
    <a:srgbClr val="6600FF"/>
    <a:srgbClr val="FFFF00"/>
    <a:srgbClr val="FFCCFF"/>
    <a:srgbClr val="66FF33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3898" autoAdjust="0"/>
    <p:restoredTop sz="94660"/>
  </p:normalViewPr>
  <p:slideViewPr>
    <p:cSldViewPr>
      <p:cViewPr>
        <p:scale>
          <a:sx n="70" d="100"/>
          <a:sy n="70" d="100"/>
        </p:scale>
        <p:origin x="-123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85" d="100"/>
          <a:sy n="85" d="100"/>
        </p:scale>
        <p:origin x="-1926" y="-72"/>
      </p:cViewPr>
      <p:guideLst>
        <p:guide orient="horz" pos="2929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1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>
            <a:lvl1pPr defTabSz="931856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Mission of NOAA ARLFRD at </a:t>
            </a:r>
          </a:p>
          <a:p>
            <a:pPr>
              <a:defRPr/>
            </a:pPr>
            <a:r>
              <a:rPr lang="en-US"/>
              <a:t>DOE Idaho National Lab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83" y="0"/>
            <a:ext cx="303831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>
            <a:lvl1pPr algn="r" defTabSz="931856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February 2, 2005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137"/>
            <a:ext cx="303831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b" anchorCtr="0" compatLnSpc="1">
            <a:prstTxWarp prst="textNoShape">
              <a:avLst/>
            </a:prstTxWarp>
          </a:bodyPr>
          <a:lstStyle>
            <a:lvl1pPr defTabSz="931856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FRD Core Competencies Review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83" y="8832137"/>
            <a:ext cx="303831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b" anchorCtr="0" compatLnSpc="1">
            <a:prstTxWarp prst="textNoShape">
              <a:avLst/>
            </a:prstTxWarp>
          </a:bodyPr>
          <a:lstStyle>
            <a:lvl1pPr algn="r" defTabSz="931856" eaLnBrk="0" hangingPunct="0">
              <a:defRPr kumimoji="0" sz="1200">
                <a:latin typeface="Times New Roman" pitchFamily="18" charset="0"/>
              </a:defRPr>
            </a:lvl1pPr>
          </a:lstStyle>
          <a:p>
            <a:fld id="{7DA74717-75A0-4AA0-AA8E-BFAEB66047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360772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1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>
            <a:lvl1pPr defTabSz="931856" eaLnBrk="0" hangingPunct="0">
              <a:defRPr kumimoji="0" sz="1200">
                <a:latin typeface="Times New Roman" pitchFamily="18" charset="0"/>
              </a:defRPr>
            </a:lvl1pPr>
          </a:lstStyle>
          <a:p>
            <a:endParaRPr lang="ko-KR" altLang="ko-KR"/>
          </a:p>
        </p:txBody>
      </p:sp>
      <p:sp>
        <p:nvSpPr>
          <p:cNvPr id="1433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84275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357" y="4415273"/>
            <a:ext cx="5139688" cy="41831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83" y="0"/>
            <a:ext cx="303831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>
            <a:lvl1pPr algn="r" defTabSz="931856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15 July 1999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137"/>
            <a:ext cx="303831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b" anchorCtr="0" compatLnSpc="1">
            <a:prstTxWarp prst="textNoShape">
              <a:avLst/>
            </a:prstTxWarp>
          </a:bodyPr>
          <a:lstStyle>
            <a:lvl1pPr defTabSz="931856" eaLnBrk="0" hangingPunct="0">
              <a:defRPr kumimoji="0" sz="1200">
                <a:latin typeface="Times New Roman" pitchFamily="18" charset="0"/>
              </a:defRPr>
            </a:lvl1pPr>
          </a:lstStyle>
          <a:p>
            <a:endParaRPr lang="ko-KR" altLang="ko-K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83" y="8832137"/>
            <a:ext cx="303831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b" anchorCtr="0" compatLnSpc="1">
            <a:prstTxWarp prst="textNoShape">
              <a:avLst/>
            </a:prstTxWarp>
          </a:bodyPr>
          <a:lstStyle>
            <a:lvl1pPr algn="r" defTabSz="931856" eaLnBrk="0" hangingPunct="0">
              <a:defRPr kumimoji="0" sz="1200">
                <a:latin typeface="Times New Roman" pitchFamily="18" charset="0"/>
              </a:defRPr>
            </a:lvl1pPr>
          </a:lstStyle>
          <a:p>
            <a:fld id="{3F9BE987-F114-4E0B-8335-35C29F5763B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34173530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9525" y="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kumimoji="0" lang="ko-KR" altLang="ko-KR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kumimoji="0" lang="ko-KR" altLang="ko-KR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40000"/>
                </a:spcBef>
                <a:buClr>
                  <a:schemeClr val="tx1"/>
                </a:buClr>
                <a:buFontTx/>
                <a:buChar char="–"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40000"/>
                </a:spcBef>
                <a:buClr>
                  <a:schemeClr val="tx1"/>
                </a:buClr>
                <a:buFontTx/>
                <a:buChar char="–"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10" name="Picture 7" descr="NOA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66">
                <a:alpha val="50000"/>
              </a:srgbClr>
            </a:outerShd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2743200" y="6473825"/>
            <a:ext cx="3733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  <a:buClr>
                <a:schemeClr val="tx1"/>
              </a:buClr>
              <a:defRPr/>
            </a:pPr>
            <a:r>
              <a:rPr lang="en-US" sz="11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Air Resources Laboratory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r>
              <a:rPr lang="en-US" altLang="ko-KR"/>
              <a:t>10/12/10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0" smtClean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fld id="{DA7B76EF-0FAD-469A-91CE-28EF0FEB7EC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r>
              <a:rPr lang="en-US" altLang="ko-KR"/>
              <a:t>10/12/10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0" smtClean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fld id="{233FDE0C-12BF-41E1-8D3A-F925870B1AA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r>
              <a:rPr lang="en-US" altLang="ko-KR"/>
              <a:t>10/12/10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0" smtClean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fld id="{CCDABC75-845C-48F5-A5B8-9F8F51BBAEC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r>
              <a:rPr lang="en-US" altLang="ko-KR"/>
              <a:t>10/12/10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fld id="{14C0AE25-D893-464D-BEC0-7AF8149FD9F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9525" y="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kumimoji="0" lang="ko-KR" altLang="ko-KR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kumimoji="0" lang="ko-KR" altLang="ko-KR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40000"/>
                </a:spcBef>
                <a:buClr>
                  <a:schemeClr val="tx1"/>
                </a:buClr>
                <a:buFontTx/>
                <a:buChar char="–"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40000"/>
                </a:spcBef>
                <a:buClr>
                  <a:schemeClr val="tx1"/>
                </a:buClr>
                <a:buFontTx/>
                <a:buChar char="–"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9" name="Picture 7" descr="NOA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66">
                <a:alpha val="50000"/>
              </a:srgb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2743200" y="6473825"/>
            <a:ext cx="3733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  <a:buClr>
                <a:schemeClr val="tx1"/>
              </a:buClr>
              <a:defRPr/>
            </a:pPr>
            <a:r>
              <a:rPr lang="en-US" sz="11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Air Resources Laboratory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3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r>
              <a:rPr lang="en-US" altLang="ko-KR"/>
              <a:t>10/12/10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0" smtClean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fld id="{3A9D93B3-C2D9-49C1-9EF7-BD5D2C55F15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r>
              <a:rPr lang="en-US" altLang="ko-KR"/>
              <a:t>10/12/10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fld id="{11B51033-0348-40E5-9866-EF073C263D8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r>
              <a:rPr lang="en-US" altLang="ko-KR"/>
              <a:t>10/12/10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0" smtClean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fld id="{AED25F0D-AE25-4EA1-AA67-111AD9D2EF6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r>
              <a:rPr lang="en-US" altLang="ko-KR"/>
              <a:t>10/12/10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fld id="{A5E400D9-5F8B-4757-B680-69BED462544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r>
              <a:rPr lang="en-US" altLang="ko-KR"/>
              <a:t>10/12/10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fld id="{99D3CB6A-0C85-43E4-B053-7DFC942F1C2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r>
              <a:rPr lang="en-US" altLang="ko-KR"/>
              <a:t>10/12/10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fld id="{0B2E3CD2-B016-447F-9B08-DFAA2D87B80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kumimoji="0" lang="ko-KR" altLang="ko-KR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kumimoji="0" lang="ko-KR" altLang="ko-KR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kumimoji="0" lang="ko-KR" altLang="ko-KR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kumimoji="0" lang="ko-KR" altLang="ko-KR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r>
              <a:rPr lang="en-US" altLang="ko-KR"/>
              <a:t>10/12/10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0" smtClean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fld id="{39714565-FB48-4DCE-87A6-936F36E6FDF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FFFFFF"/>
            </a:gs>
            <a:gs pos="93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kumimoji="0" lang="ko-KR" altLang="ko-KR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kumimoji="0" lang="ko-KR" altLang="ko-KR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447800" y="304800"/>
            <a:ext cx="6553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grpSp>
        <p:nvGrpSpPr>
          <p:cNvPr id="1030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40000"/>
                </a:spcBef>
                <a:buClr>
                  <a:schemeClr val="tx1"/>
                </a:buClr>
                <a:buFontTx/>
                <a:buChar char="–"/>
              </a:pPr>
              <a:endParaRPr kumimoji="0" lang="ko-KR" altLang="ko-K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40000"/>
                </a:spcBef>
                <a:buClr>
                  <a:schemeClr val="tx1"/>
                </a:buClr>
                <a:buFontTx/>
                <a:buChar char="–"/>
              </a:pPr>
              <a:endParaRPr kumimoji="0" lang="ko-KR" altLang="ko-K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pic>
        <p:nvPicPr>
          <p:cNvPr id="14" name="Picture 7" descr="NOA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76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66">
                <a:alpha val="50000"/>
              </a:srgbClr>
            </a:outerShdw>
          </a:effec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40000"/>
              </a:spcBef>
              <a:buClr>
                <a:schemeClr val="tx1"/>
              </a:buClr>
              <a:buNone/>
              <a:defRPr sz="11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Page#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743200" y="6473825"/>
            <a:ext cx="3733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  <a:buClr>
                <a:schemeClr val="tx1"/>
              </a:buClr>
              <a:defRPr/>
            </a:pPr>
            <a:r>
              <a:rPr lang="en-US" sz="11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Air Resources Laboratory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tx1"/>
              </a:buClr>
              <a:defRPr sz="100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 altLang="ko-KR"/>
              <a:t>10/12/10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B539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Springtime Transport of Central American Fire Emissions to the United States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0352" y="3352800"/>
            <a:ext cx="7772400" cy="259080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Hyun </a:t>
            </a:r>
            <a:r>
              <a:rPr lang="en-US" sz="2000" dirty="0" err="1" smtClean="0">
                <a:solidFill>
                  <a:srgbClr val="002060"/>
                </a:solidFill>
              </a:rPr>
              <a:t>Cheol</a:t>
            </a:r>
            <a:r>
              <a:rPr lang="en-US" sz="2000" dirty="0" smtClean="0">
                <a:solidFill>
                  <a:srgbClr val="002060"/>
                </a:solidFill>
              </a:rPr>
              <a:t> Kim </a:t>
            </a:r>
            <a:r>
              <a:rPr lang="en-US" sz="2000" baseline="30000" dirty="0" smtClean="0">
                <a:solidFill>
                  <a:srgbClr val="002060"/>
                </a:solidFill>
              </a:rPr>
              <a:t>1,2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Fantine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Ngan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baseline="30000" dirty="0" smtClean="0">
                <a:solidFill>
                  <a:srgbClr val="002060"/>
                </a:solidFill>
              </a:rPr>
              <a:t>1,2</a:t>
            </a:r>
            <a:r>
              <a:rPr lang="en-US" sz="2000" dirty="0" smtClean="0">
                <a:solidFill>
                  <a:srgbClr val="002060"/>
                </a:solidFill>
              </a:rPr>
              <a:t>, Pius Lee </a:t>
            </a:r>
            <a:r>
              <a:rPr lang="en-US" sz="2000" baseline="30000" dirty="0" smtClean="0">
                <a:solidFill>
                  <a:srgbClr val="002060"/>
                </a:solidFill>
              </a:rPr>
              <a:t>1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and Rick Saylor </a:t>
            </a:r>
            <a:r>
              <a:rPr lang="en-US" sz="2000" baseline="30000" dirty="0" smtClean="0">
                <a:solidFill>
                  <a:srgbClr val="002060"/>
                </a:solidFill>
              </a:rPr>
              <a:t>3</a:t>
            </a:r>
          </a:p>
          <a:p>
            <a:pPr algn="ctr"/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sz="1400" baseline="30000" dirty="0" smtClean="0">
                <a:solidFill>
                  <a:srgbClr val="002060"/>
                </a:solidFill>
              </a:rPr>
              <a:t>1 </a:t>
            </a:r>
            <a:r>
              <a:rPr lang="en-US" sz="1400" dirty="0" smtClean="0">
                <a:solidFill>
                  <a:srgbClr val="002060"/>
                </a:solidFill>
              </a:rPr>
              <a:t>NOAA/ARL, Silver Spring, MD</a:t>
            </a:r>
          </a:p>
          <a:p>
            <a:pPr algn="ctr"/>
            <a:r>
              <a:rPr lang="en-US" sz="1400" baseline="30000" dirty="0" smtClean="0">
                <a:solidFill>
                  <a:srgbClr val="002060"/>
                </a:solidFill>
              </a:rPr>
              <a:t>2 </a:t>
            </a:r>
            <a:r>
              <a:rPr lang="en-US" sz="1400" dirty="0" smtClean="0">
                <a:solidFill>
                  <a:srgbClr val="002060"/>
                </a:solidFill>
              </a:rPr>
              <a:t>ERT, Inc, Laurel, MD</a:t>
            </a:r>
          </a:p>
          <a:p>
            <a:pPr algn="ctr"/>
            <a:r>
              <a:rPr lang="en-US" sz="1400" baseline="30000" dirty="0" smtClean="0">
                <a:solidFill>
                  <a:srgbClr val="002060"/>
                </a:solidFill>
              </a:rPr>
              <a:t>3</a:t>
            </a:r>
            <a:r>
              <a:rPr lang="en-US" sz="1400" dirty="0" smtClean="0">
                <a:solidFill>
                  <a:srgbClr val="002060"/>
                </a:solidFill>
              </a:rPr>
              <a:t> NOAA/ARL/ATDD, Oak Ridge, TN</a:t>
            </a:r>
          </a:p>
          <a:p>
            <a:pPr algn="ctr"/>
            <a:endParaRPr lang="en-US" baseline="30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None/>
            </a:pPr>
            <a:fld id="{931BE80A-3299-43B9-A43E-5DB2CB40E14B}" type="datetime1">
              <a:rPr lang="en-US" altLang="ko-KR" smtClean="0"/>
              <a:pPr>
                <a:buNone/>
              </a:pPr>
              <a:t>10/16/2012</a:t>
            </a:fld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C0AE25-D893-464D-BEC0-7AF8149FD9FB}" type="slidenum">
              <a:rPr lang="en-US" altLang="ko-KR" smtClean="0"/>
              <a:pPr/>
              <a:t>1</a:t>
            </a:fld>
            <a:endParaRPr lang="en-US" altLang="ko-KR"/>
          </a:p>
        </p:txBody>
      </p:sp>
    </p:spTree>
  </p:cSld>
  <p:clrMapOvr>
    <a:masterClrMapping/>
  </p:clrMapOvr>
  <p:transition advTm="1457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ENSO &amp; North American Monsoon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www.climas.arizona.edu/files/climas/imagecache/800scale/images/pages-inline/june-2011-southwest-monsoon-tracker/2009_onsetmap-liebmann-2008-jclimate.jpg"/>
          <p:cNvPicPr>
            <a:picLocks noChangeAspect="1" noChangeArrowheads="1"/>
          </p:cNvPicPr>
          <p:nvPr/>
        </p:nvPicPr>
        <p:blipFill>
          <a:blip r:embed="rId2" cstate="print"/>
          <a:srcRect b="50000"/>
          <a:stretch>
            <a:fillRect/>
          </a:stretch>
        </p:blipFill>
        <p:spPr bwMode="auto">
          <a:xfrm>
            <a:off x="5634990" y="2895600"/>
            <a:ext cx="3051810" cy="228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1200" y="51816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(</a:t>
            </a:r>
            <a:r>
              <a:rPr lang="en-US" sz="2000" dirty="0" err="1" smtClean="0">
                <a:latin typeface="+mn-lt"/>
              </a:rPr>
              <a:t>Liebmann</a:t>
            </a:r>
            <a:r>
              <a:rPr lang="en-US" sz="2000" dirty="0" smtClean="0">
                <a:latin typeface="+mn-lt"/>
              </a:rPr>
              <a:t> et al., 2008)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4648200" cy="350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09800" y="5715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(</a:t>
            </a:r>
            <a:r>
              <a:rPr lang="en-US" sz="2000" dirty="0" err="1" smtClean="0">
                <a:latin typeface="+mn-lt"/>
              </a:rPr>
              <a:t>Manso</a:t>
            </a:r>
            <a:r>
              <a:rPr lang="en-US" sz="2000" dirty="0" smtClean="0">
                <a:latin typeface="+mn-lt"/>
              </a:rPr>
              <a:t>, 2005)</a:t>
            </a:r>
            <a:endParaRPr lang="en-US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2667000"/>
            <a:ext cx="1447800" cy="446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El Nino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430524"/>
            <a:ext cx="1447800" cy="446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La Nina</a:t>
            </a:r>
            <a:endParaRPr lang="ko-KR" alt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876300" y="20193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2133600" y="1981200"/>
            <a:ext cx="1066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" y="1371600"/>
            <a:ext cx="1295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Wet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611124"/>
            <a:ext cx="1219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Dry</a:t>
            </a:r>
            <a:endParaRPr lang="ko-KR" alt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828800" y="4495800"/>
            <a:ext cx="15240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3619500" y="4914900"/>
            <a:ext cx="1295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47800" y="5715000"/>
            <a:ext cx="106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Dry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19600" y="5943600"/>
            <a:ext cx="1066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Wet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2057400"/>
            <a:ext cx="3657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Start of North American Monsoon</a:t>
            </a:r>
            <a:endParaRPr lang="ko-KR" altLang="en-US" dirty="0"/>
          </a:p>
        </p:txBody>
      </p:sp>
    </p:spTree>
  </p:cSld>
  <p:clrMapOvr>
    <a:masterClrMapping/>
  </p:clrMapOvr>
  <p:transition advTm="4332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Wind pattern </a:t>
            </a:r>
            <a:r>
              <a:rPr lang="en-US" sz="3200" dirty="0" smtClean="0">
                <a:solidFill>
                  <a:schemeClr val="tx1"/>
                </a:solidFill>
              </a:rPr>
              <a:t>is also critical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44831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57800" y="56388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(</a:t>
            </a:r>
            <a:r>
              <a:rPr lang="en-US" sz="2000" dirty="0" err="1" smtClean="0">
                <a:latin typeface="+mn-lt"/>
              </a:rPr>
              <a:t>Hursar</a:t>
            </a:r>
            <a:r>
              <a:rPr lang="en-US" sz="2000" dirty="0" smtClean="0">
                <a:latin typeface="+mn-lt"/>
              </a:rPr>
              <a:t>, 2001)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3810000"/>
            <a:ext cx="1600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4"/>
                </a:solidFill>
              </a:rPr>
              <a:t>H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4495800"/>
            <a:ext cx="2057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Bermuda High</a:t>
            </a:r>
            <a:endParaRPr lang="ko-KR" altLang="en-US" dirty="0"/>
          </a:p>
        </p:txBody>
      </p:sp>
    </p:spTree>
  </p:cSld>
  <p:clrMapOvr>
    <a:masterClrMapping/>
  </p:clrMapOvr>
  <p:transition advTm="3533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Seasonal variation of QFED PM emission</a:t>
            </a:r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0" y="2140057"/>
            <a:ext cx="9144000" cy="3041543"/>
            <a:chOff x="0" y="2140057"/>
            <a:chExt cx="9144000" cy="3041543"/>
          </a:xfrm>
        </p:grpSpPr>
        <p:pic>
          <p:nvPicPr>
            <p:cNvPr id="22532" name="Picture 4" descr="C:\Documents and Settings\Hyunk\My Documents\Dropbox\work\2012 CMAS\CenAmeFire\PM2P5.ts-seasonal.R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140058"/>
              <a:ext cx="4572000" cy="3041542"/>
            </a:xfrm>
            <a:prstGeom prst="rect">
              <a:avLst/>
            </a:prstGeom>
            <a:noFill/>
          </p:spPr>
        </p:pic>
        <p:pic>
          <p:nvPicPr>
            <p:cNvPr id="22530" name="Picture 2" descr="C:\Documents and Settings\Hyunk\My Documents\Dropbox\work\2012 CMAS\CenAmeFire\PM2P5.ts-seasonal.R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2140057"/>
              <a:ext cx="4572000" cy="3041543"/>
            </a:xfrm>
            <a:prstGeom prst="rect">
              <a:avLst/>
            </a:prstGeom>
            <a:noFill/>
          </p:spPr>
        </p:pic>
        <p:cxnSp>
          <p:nvCxnSpPr>
            <p:cNvPr id="8" name="Straight Arrow Connector 7"/>
            <p:cNvCxnSpPr/>
            <p:nvPr/>
          </p:nvCxnSpPr>
          <p:spPr>
            <a:xfrm flipH="1" flipV="1">
              <a:off x="7086600" y="2597257"/>
              <a:ext cx="2286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858000" y="2978257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June 2011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7000" y="27548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June 2011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2514600" y="3200400"/>
              <a:ext cx="2286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14400" y="5297269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Meso</a:t>
            </a:r>
            <a:r>
              <a:rPr lang="en-US" sz="2000" dirty="0" smtClean="0">
                <a:latin typeface="+mn-lt"/>
              </a:rPr>
              <a:t>-American fires </a:t>
            </a:r>
            <a:r>
              <a:rPr lang="en-US" sz="2000" dirty="0" smtClean="0">
                <a:latin typeface="+mn-lt"/>
              </a:rPr>
              <a:t>occur most in </a:t>
            </a:r>
            <a:r>
              <a:rPr lang="en-US" sz="2000" dirty="0" smtClean="0">
                <a:latin typeface="+mn-lt"/>
              </a:rPr>
              <a:t>Mar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- May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Strong peak in Jun. 2011</a:t>
            </a:r>
            <a:endParaRPr lang="en-US" sz="2000" dirty="0"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34944" y="2550608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53000" y="2534696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235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Documents and Settings\Hyunk\My Documents\Dropbox\work\2012 CMAS\CenAmeFire\QFED3.PM.1995-2012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</p:spPr>
      </p:pic>
      <p:pic>
        <p:nvPicPr>
          <p:cNvPr id="3074" name="Picture 2" descr="C:\Documents and Settings\Hyunk\My Documents\Dropbox\work\2012 CMAS\CenAmeFire\GFED3.BA.1995-2012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5715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No data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advTm="5547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524001"/>
            <a:ext cx="9144000" cy="5333999"/>
            <a:chOff x="0" y="1524001"/>
            <a:chExt cx="9144000" cy="5333999"/>
          </a:xfrm>
        </p:grpSpPr>
        <p:pic>
          <p:nvPicPr>
            <p:cNvPr id="10" name="Picture 9" descr="C:\Documents and Settings\Hyunk\My Documents\Dropbox\work\2012 CMAS\CenAmeFire\index-NAO-AO-MEI.png"/>
            <p:cNvPicPr>
              <a:picLocks noChangeAspect="1" noChangeArrowheads="1"/>
            </p:cNvPicPr>
            <p:nvPr/>
          </p:nvPicPr>
          <p:blipFill>
            <a:blip r:embed="rId2" cstate="print"/>
            <a:srcRect l="5000"/>
            <a:stretch>
              <a:fillRect/>
            </a:stretch>
          </p:blipFill>
          <p:spPr bwMode="auto">
            <a:xfrm>
              <a:off x="457200" y="1524001"/>
              <a:ext cx="8686800" cy="2895599"/>
            </a:xfrm>
            <a:prstGeom prst="rect">
              <a:avLst/>
            </a:prstGeom>
            <a:noFill/>
          </p:spPr>
        </p:pic>
        <p:pic>
          <p:nvPicPr>
            <p:cNvPr id="11" name="Picture 2" descr="C:\Documents and Settings\Hyunk\My Documents\Dropbox\work\2012 CMAS\CenAmeFire\GFED3.BA.1995-201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101826"/>
              <a:ext cx="9144000" cy="2756174"/>
            </a:xfrm>
            <a:prstGeom prst="rect">
              <a:avLst/>
            </a:prstGeom>
            <a:noFill/>
          </p:spPr>
        </p:pic>
        <p:sp>
          <p:nvSpPr>
            <p:cNvPr id="12" name="Down Arrow 11"/>
            <p:cNvSpPr/>
            <p:nvPr/>
          </p:nvSpPr>
          <p:spPr>
            <a:xfrm>
              <a:off x="2362200" y="3505200"/>
              <a:ext cx="2286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905000" y="1676400"/>
              <a:ext cx="9144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391400" y="2819400"/>
              <a:ext cx="914400" cy="9144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7924800" y="3886200"/>
              <a:ext cx="2286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ENSO &amp; burned area (GFED)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8288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Strong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 El-Nino </a:t>
            </a:r>
            <a:r>
              <a:rPr lang="en-US" sz="1600" dirty="0" smtClean="0">
                <a:latin typeface="+mn-lt"/>
              </a:rPr>
              <a:t>year</a:t>
            </a:r>
            <a:endParaRPr lang="en-US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5052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Strong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 La-Nina </a:t>
            </a:r>
            <a:r>
              <a:rPr lang="en-US" sz="1600" dirty="0" smtClean="0">
                <a:latin typeface="+mn-lt"/>
              </a:rPr>
              <a:t>year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advTm="74678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</a:rPr>
              <a:t>Conditions for </a:t>
            </a:r>
            <a:r>
              <a:rPr lang="en-US" altLang="ko-KR" sz="3200" dirty="0" err="1" smtClean="0">
                <a:solidFill>
                  <a:schemeClr val="tx1"/>
                </a:solidFill>
              </a:rPr>
              <a:t>Meso</a:t>
            </a:r>
            <a:r>
              <a:rPr lang="en-US" altLang="ko-KR" sz="3200" dirty="0" smtClean="0">
                <a:solidFill>
                  <a:schemeClr val="tx1"/>
                </a:solidFill>
              </a:rPr>
              <a:t>-American fire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10/12/10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400D9-5F8B-4757-B680-69BED4625445}" type="slidenum">
              <a:rPr lang="en-US" altLang="ko-KR" smtClean="0"/>
              <a:pPr/>
              <a:t>15</a:t>
            </a:fld>
            <a:endParaRPr lang="en-US" altLang="ko-KR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20574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El</a:t>
                      </a:r>
                      <a:r>
                        <a:rPr lang="en-US" altLang="ko-KR" baseline="0" dirty="0" smtClean="0"/>
                        <a:t> Nino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La Nina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Mexico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0070C0"/>
                          </a:solidFill>
                        </a:rPr>
                        <a:t>wet</a:t>
                      </a:r>
                      <a:endParaRPr lang="ko-KR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9900"/>
                          </a:solidFill>
                        </a:rPr>
                        <a:t>dry</a:t>
                      </a:r>
                      <a:endParaRPr lang="ko-KR" altLang="en-US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Central A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9900"/>
                          </a:solidFill>
                        </a:rPr>
                        <a:t>dry</a:t>
                      </a:r>
                      <a:endParaRPr lang="ko-KR" altLang="en-US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0070C0"/>
                          </a:solidFill>
                        </a:rPr>
                        <a:t>wet</a:t>
                      </a:r>
                      <a:endParaRPr lang="ko-KR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3429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winter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Spring/summer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wet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More fuel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Lower burning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dry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Lower fuel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More burning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6400" y="4724400"/>
            <a:ext cx="6248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+</a:t>
            </a:r>
          </a:p>
          <a:p>
            <a:pPr algn="ctr"/>
            <a:r>
              <a:rPr lang="en-US" altLang="ko-KR" dirty="0" smtClean="0"/>
              <a:t>Human activity (Most of fires are agricultural)</a:t>
            </a:r>
          </a:p>
          <a:p>
            <a:pPr algn="ctr"/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</a:p>
          <a:p>
            <a:pPr algn="ctr"/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Wind pattern (for transport to US)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1534924"/>
            <a:ext cx="3276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Natural condition</a:t>
            </a:r>
            <a:endParaRPr lang="ko-KR" altLang="en-US" dirty="0"/>
          </a:p>
        </p:txBody>
      </p:sp>
    </p:spTree>
  </p:cSld>
  <p:clrMapOvr>
    <a:masterClrMapping/>
  </p:clrMapOvr>
  <p:transition advTm="11594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Summary &amp; future work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3894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Transport of wildfire emissions from </a:t>
            </a:r>
            <a:r>
              <a:rPr lang="en-US" sz="2000" dirty="0" err="1" smtClean="0"/>
              <a:t>Meso</a:t>
            </a:r>
            <a:r>
              <a:rPr lang="en-US" sz="2000" dirty="0" smtClean="0"/>
              <a:t>-</a:t>
            </a:r>
            <a:r>
              <a:rPr lang="en-US" sz="2000" dirty="0" smtClean="0"/>
              <a:t>America (Central + Mexican </a:t>
            </a:r>
            <a:r>
              <a:rPr lang="en-US" sz="2000" dirty="0" smtClean="0"/>
              <a:t>affects US PM, especially in southern coastal </a:t>
            </a:r>
            <a:r>
              <a:rPr lang="en-US" sz="2000" dirty="0" smtClean="0"/>
              <a:t>area</a:t>
            </a:r>
            <a:endParaRPr lang="en-US" sz="2000" dirty="0" smtClean="0"/>
          </a:p>
          <a:p>
            <a:r>
              <a:rPr lang="en-US" sz="2000" dirty="0" smtClean="0"/>
              <a:t>Wildfires in this region </a:t>
            </a:r>
            <a:r>
              <a:rPr lang="en-US" sz="2000" dirty="0" smtClean="0"/>
              <a:t>can be affected by natural condition (ENSO) and human activity (agricultural practice). Small yearly variation is not strongly tied with the variation of </a:t>
            </a:r>
            <a:r>
              <a:rPr lang="en-US" sz="2000" dirty="0" err="1" smtClean="0"/>
              <a:t>climatorolgical</a:t>
            </a:r>
            <a:r>
              <a:rPr lang="en-US" sz="2000" dirty="0" smtClean="0"/>
              <a:t> indices.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I</a:t>
            </a:r>
            <a:r>
              <a:rPr lang="en-US" sz="2000" dirty="0" smtClean="0"/>
              <a:t>n </a:t>
            </a:r>
            <a:r>
              <a:rPr lang="en-US" sz="2000" dirty="0" smtClean="0"/>
              <a:t>extreme weather </a:t>
            </a:r>
            <a:r>
              <a:rPr lang="en-US" sz="2000" dirty="0" smtClean="0"/>
              <a:t>conditions, people likely </a:t>
            </a:r>
            <a:r>
              <a:rPr lang="en-US" sz="2000" dirty="0" smtClean="0"/>
              <a:t>loose control of agricultural fire. Recorded huge fire activity in 1998 (El-Nino) and 2011 (La-Nina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Wind pattern is important to the transport. We are working on the correlation with wind pattern and North Atlantic Oscillation (NAO)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5" name="Picture 2" descr="File:Nao indices comparison.jpg"/>
          <p:cNvPicPr>
            <a:picLocks noChangeAspect="1" noChangeArrowheads="1"/>
          </p:cNvPicPr>
          <p:nvPr/>
        </p:nvPicPr>
        <p:blipFill>
          <a:blip r:embed="rId2"/>
          <a:srcRect b="56262"/>
          <a:stretch>
            <a:fillRect/>
          </a:stretch>
        </p:blipFill>
        <p:spPr bwMode="auto">
          <a:xfrm>
            <a:off x="4656000" y="4648200"/>
            <a:ext cx="1440000" cy="1600201"/>
          </a:xfrm>
          <a:prstGeom prst="rect">
            <a:avLst/>
          </a:prstGeom>
          <a:noFill/>
        </p:spPr>
      </p:pic>
      <p:pic>
        <p:nvPicPr>
          <p:cNvPr id="6" name="Picture 2" descr="File:Nao indices comparison.jpg"/>
          <p:cNvPicPr>
            <a:picLocks noChangeAspect="1" noChangeArrowheads="1"/>
          </p:cNvPicPr>
          <p:nvPr/>
        </p:nvPicPr>
        <p:blipFill>
          <a:blip r:embed="rId2"/>
          <a:srcRect t="43765"/>
          <a:stretch>
            <a:fillRect/>
          </a:stretch>
        </p:blipFill>
        <p:spPr bwMode="auto">
          <a:xfrm>
            <a:off x="6103800" y="4648200"/>
            <a:ext cx="1440000" cy="2057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81200" y="5715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Bermuda High shifted westward during positive NAO</a:t>
            </a:r>
            <a:endParaRPr lang="ko-KR" altLang="en-US" sz="1400" dirty="0"/>
          </a:p>
        </p:txBody>
      </p:sp>
    </p:spTree>
  </p:cSld>
  <p:clrMapOvr>
    <a:masterClrMapping/>
  </p:clrMapOvr>
  <p:transition advTm="6887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Motivation &amp; Goal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Transport of Central American fires have caused negative PM bias in southern coastal states during springtime. (e.g. May 1998)</a:t>
            </a:r>
          </a:p>
          <a:p>
            <a:r>
              <a:rPr lang="en-US" sz="2400" dirty="0" smtClean="0"/>
              <a:t>Observations of Central American fire emission transport to US in surface and satellite measurements.</a:t>
            </a:r>
          </a:p>
          <a:p>
            <a:r>
              <a:rPr lang="en-US" sz="2400" dirty="0" smtClean="0"/>
              <a:t>Inter-annual variation of Central American Fire </a:t>
            </a:r>
            <a:r>
              <a:rPr lang="en-US" sz="2400" dirty="0" smtClean="0"/>
              <a:t>emissions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modeling efforts, please see P. Lee’s talk 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71600" y="4343400"/>
            <a:ext cx="6781800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Climate </a:t>
            </a:r>
            <a:r>
              <a:rPr lang="en-US" altLang="ko-KR" dirty="0" smtClean="0">
                <a:sym typeface="Wingdings" pitchFamily="2" charset="2"/>
              </a:rPr>
              <a:t> Fire  Transport  US Air Quality</a:t>
            </a:r>
            <a:endParaRPr lang="ko-KR" altLang="en-US" dirty="0"/>
          </a:p>
        </p:txBody>
      </p:sp>
    </p:spTree>
  </p:cSld>
  <p:clrMapOvr>
    <a:masterClrMapping/>
  </p:clrMapOvr>
  <p:transition advTm="9091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Observations</a:t>
            </a:r>
          </a:p>
          <a:p>
            <a:pPr lvl="1"/>
            <a:r>
              <a:rPr lang="en-US" sz="2000" dirty="0" err="1" smtClean="0"/>
              <a:t>AIRNow</a:t>
            </a:r>
            <a:r>
              <a:rPr lang="en-US" sz="2000" dirty="0" smtClean="0"/>
              <a:t>/AQS PM surface observations (1997~)</a:t>
            </a:r>
          </a:p>
          <a:p>
            <a:pPr lvl="1"/>
            <a:r>
              <a:rPr lang="en-US" sz="2000" dirty="0" smtClean="0"/>
              <a:t>MODIS AOD (2000~)</a:t>
            </a:r>
          </a:p>
          <a:p>
            <a:pPr lvl="1"/>
            <a:r>
              <a:rPr lang="en-US" sz="2000" dirty="0" smtClean="0"/>
              <a:t>Hazard Mapping System (HMS</a:t>
            </a:r>
            <a:r>
              <a:rPr lang="en-US" sz="2000" dirty="0" smtClean="0"/>
              <a:t>) (2006~)</a:t>
            </a:r>
            <a:endParaRPr lang="en-US" sz="2000" dirty="0" smtClean="0"/>
          </a:p>
          <a:p>
            <a:pPr lvl="1"/>
            <a:r>
              <a:rPr lang="en-US" sz="2000" dirty="0" smtClean="0"/>
              <a:t>GFED v3 </a:t>
            </a:r>
            <a:r>
              <a:rPr lang="en-US" sz="2000" dirty="0" smtClean="0"/>
              <a:t>burned area (1997</a:t>
            </a:r>
            <a:r>
              <a:rPr lang="en-US" sz="2000" dirty="0" smtClean="0"/>
              <a:t>~)</a:t>
            </a:r>
          </a:p>
          <a:p>
            <a:pPr lvl="1"/>
            <a:r>
              <a:rPr lang="en-US" sz="2000" dirty="0" smtClean="0"/>
              <a:t>QFED v2.2 </a:t>
            </a:r>
            <a:r>
              <a:rPr lang="en-US" sz="2000" dirty="0" smtClean="0"/>
              <a:t>PM emission (2000</a:t>
            </a:r>
            <a:r>
              <a:rPr lang="en-US" sz="2000" dirty="0" smtClean="0"/>
              <a:t>~)</a:t>
            </a:r>
          </a:p>
          <a:p>
            <a:r>
              <a:rPr lang="en-US" sz="2000" dirty="0" smtClean="0"/>
              <a:t>Model</a:t>
            </a:r>
          </a:p>
          <a:p>
            <a:pPr lvl="1"/>
            <a:r>
              <a:rPr lang="en-US" sz="2000" dirty="0" smtClean="0"/>
              <a:t>NAQFC (2009~)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UH-AQF (2006-2010)</a:t>
            </a:r>
          </a:p>
          <a:p>
            <a:pPr lvl="1"/>
            <a:r>
              <a:rPr lang="en-US" sz="2000" dirty="0" err="1" smtClean="0"/>
              <a:t>Hysplit</a:t>
            </a:r>
            <a:r>
              <a:rPr lang="en-US" sz="2000" dirty="0" smtClean="0"/>
              <a:t> </a:t>
            </a:r>
            <a:r>
              <a:rPr lang="en-US" sz="2000" dirty="0" smtClean="0"/>
              <a:t>trajectory</a:t>
            </a:r>
          </a:p>
          <a:p>
            <a:r>
              <a:rPr lang="en-US" sz="2200" dirty="0" smtClean="0"/>
              <a:t>Index</a:t>
            </a:r>
          </a:p>
          <a:p>
            <a:pPr lvl="1"/>
            <a:r>
              <a:rPr lang="en-US" sz="2000" dirty="0" smtClean="0"/>
              <a:t>MEI(ENSO), NAO, AO, and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PDSI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ransition advTm="6226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PM</a:t>
            </a:r>
            <a:r>
              <a:rPr lang="en-US" sz="3200" baseline="-25000" dirty="0" smtClean="0">
                <a:solidFill>
                  <a:srgbClr val="002060"/>
                </a:solidFill>
              </a:rPr>
              <a:t>2.5</a:t>
            </a:r>
            <a:r>
              <a:rPr lang="en-US" sz="3200" dirty="0" smtClean="0">
                <a:solidFill>
                  <a:srgbClr val="002060"/>
                </a:solidFill>
              </a:rPr>
              <a:t> bias in southern Texas (May 1, 2011)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Documents and Settings\Hyunk\My Documents\Dropbox\work\2012 CMAS\CenAmeFire\plot\20110430\20110430.5X.PM2P5.sp.a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1828800"/>
            <a:ext cx="7620001" cy="467677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352800" y="4800600"/>
            <a:ext cx="16764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5240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NAQFC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advTm="5756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PM</a:t>
            </a:r>
            <a:r>
              <a:rPr lang="en-US" sz="3200" baseline="-25000" dirty="0" smtClean="0">
                <a:solidFill>
                  <a:srgbClr val="002060"/>
                </a:solidFill>
              </a:rPr>
              <a:t>2.5</a:t>
            </a:r>
            <a:r>
              <a:rPr lang="en-US" sz="3200" dirty="0" smtClean="0">
                <a:solidFill>
                  <a:srgbClr val="002060"/>
                </a:solidFill>
              </a:rPr>
              <a:t> bias in Texas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2954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Monthly averaged PM bias (May, 2011)</a:t>
            </a:r>
            <a:endParaRPr lang="en-US" sz="1600" dirty="0">
              <a:latin typeface="+mn-lt"/>
            </a:endParaRPr>
          </a:p>
        </p:txBody>
      </p:sp>
      <p:pic>
        <p:nvPicPr>
          <p:cNvPr id="1027" name="Picture 3" descr="C:\Documents and Settings\Hyunk\My Documents\Dropbox\work\2012 CMAS\CenAmeFire\plot\PM bias\PM2P5.bias.201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620000" cy="47148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5867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solidFill>
                  <a:srgbClr val="FF0000"/>
                </a:solidFill>
              </a:rPr>
              <a:t>Up to ~10 </a:t>
            </a:r>
            <a:r>
              <a:rPr lang="en-US" altLang="ko-KR" sz="1800" dirty="0" err="1" smtClean="0">
                <a:solidFill>
                  <a:srgbClr val="FF0000"/>
                </a:solidFill>
              </a:rPr>
              <a:t>ug</a:t>
            </a:r>
            <a:r>
              <a:rPr lang="en-US" altLang="ko-KR" sz="1800" dirty="0" smtClean="0">
                <a:solidFill>
                  <a:srgbClr val="FF0000"/>
                </a:solidFill>
              </a:rPr>
              <a:t>/m3 bias in Texas</a:t>
            </a:r>
            <a:endParaRPr lang="ko-KR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471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MODIS AOD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27650" name="Picture 2" descr="C:\Documents and Settings\Hyunk\My Documents\Dropbox\work\2012 CMAS\CenAmeFire\modis-aod.total.201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114800" cy="4559335"/>
          </a:xfrm>
          <a:prstGeom prst="rect">
            <a:avLst/>
          </a:prstGeom>
          <a:noFill/>
        </p:spPr>
      </p:pic>
      <p:pic>
        <p:nvPicPr>
          <p:cNvPr id="27651" name="Picture 3" descr="C:\Documents and Settings\Hyunk\My Documents\Dropbox\work\2012 CMAS\CenAmeFire\modis-aod.fine.2011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4114800" cy="455933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447800" y="4419600"/>
            <a:ext cx="1447800" cy="13626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524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AOD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1524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Fine AOD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96000" y="4419600"/>
            <a:ext cx="1447800" cy="13626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4711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Fire detections from HMS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Hyunk\My Documents\Dropbox\work\2012 CMAS\CenAmeFire\plot\hms-smoke\a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400800" cy="5120639"/>
          </a:xfrm>
          <a:prstGeom prst="rect">
            <a:avLst/>
          </a:prstGeom>
          <a:noFill/>
        </p:spPr>
      </p:pic>
    </p:spTree>
  </p:cSld>
  <p:clrMapOvr>
    <a:masterClrMapping/>
  </p:clrMapOvr>
  <p:transition advTm="3723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Backward trajectory (May 1, 2011)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" name="Picture 4" descr="C:\Documents and Settings\Hyunk\My Documents\Dropbox\work\2012 CMAS\CenAmeFire\tj_54BW_2011050118_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69720"/>
            <a:ext cx="4114800" cy="4526280"/>
          </a:xfrm>
          <a:prstGeom prst="rect">
            <a:avLst/>
          </a:prstGeom>
          <a:noFill/>
        </p:spPr>
      </p:pic>
      <p:pic>
        <p:nvPicPr>
          <p:cNvPr id="1029" name="Picture 5" descr="C:\Documents and Settings\Hyunk\My Documents\Dropbox\work\2012 CMAS\CenAmeFire\tj_54BW_2011050118_2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69720"/>
            <a:ext cx="4114800" cy="45262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6062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10 m</a:t>
            </a:r>
            <a:endParaRPr lang="en-US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60198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200 m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advTm="3979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yunk\My Documents\Dropbox\work\2012 CMAS\CenAmeFire\QFED.PM.201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4899089" cy="54283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Biomass burning regions in Mesoamerica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Global Forest Cover"/>
          <p:cNvPicPr>
            <a:picLocks noChangeAspect="1" noChangeArrowheads="1"/>
          </p:cNvPicPr>
          <p:nvPr/>
        </p:nvPicPr>
        <p:blipFill>
          <a:blip r:embed="rId3" cstate="print"/>
          <a:srcRect l="4336" t="23762" r="65312" b="44555"/>
          <a:stretch>
            <a:fillRect/>
          </a:stretch>
        </p:blipFill>
        <p:spPr bwMode="auto">
          <a:xfrm>
            <a:off x="6718300" y="4191000"/>
            <a:ext cx="2044700" cy="1752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4800600"/>
            <a:ext cx="762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5105400"/>
            <a:ext cx="7620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5943600"/>
            <a:ext cx="2590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R1 (Central America)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334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R2 (Mexico)</a:t>
            </a:r>
            <a:endParaRPr lang="en-US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6172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Mesoamerica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60153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Forest Cover from Global Forest Resources Assessment (FRA2000)</a:t>
            </a:r>
            <a:endParaRPr lang="en-US" sz="1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1" y="1295400"/>
            <a:ext cx="2133600" cy="27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5000" y="2209800"/>
            <a:ext cx="1033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May 9, 2003 </a:t>
            </a:r>
          </a:p>
          <a:p>
            <a:r>
              <a:rPr lang="en-US" sz="1200" dirty="0" smtClean="0"/>
              <a:t>(NASA/MODIS Rapid Response Team)</a:t>
            </a:r>
            <a:endParaRPr lang="en-US" sz="1200" dirty="0"/>
          </a:p>
        </p:txBody>
      </p:sp>
    </p:spTree>
  </p:cSld>
  <p:clrMapOvr>
    <a:masterClrMapping/>
  </p:clrMapOvr>
  <p:transition advTm="69451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09DD9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0B5394"/>
      </a:accent4>
      <a:accent5>
        <a:srgbClr val="59A9F2"/>
      </a:accent5>
      <a:accent6>
        <a:srgbClr val="7CCA62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9DD9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0B5394"/>
    </a:accent4>
    <a:accent5>
      <a:srgbClr val="59A9F2"/>
    </a:accent5>
    <a:accent6>
      <a:srgbClr val="7CCA62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9DD9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0B5394"/>
    </a:accent4>
    <a:accent5>
      <a:srgbClr val="59A9F2"/>
    </a:accent5>
    <a:accent6>
      <a:srgbClr val="7CCA62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6413</TotalTime>
  <Words>513</Words>
  <Application>Microsoft Office PowerPoint</Application>
  <PresentationFormat>Letter Paper (8.5x11 in)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Springtime Transport of Central American Fire Emissions to the United States</vt:lpstr>
      <vt:lpstr>Motivation &amp; Goal</vt:lpstr>
      <vt:lpstr>Data</vt:lpstr>
      <vt:lpstr>PM2.5 bias in southern Texas (May 1, 2011)</vt:lpstr>
      <vt:lpstr>PM2.5 bias in Texas</vt:lpstr>
      <vt:lpstr>MODIS AOD</vt:lpstr>
      <vt:lpstr>Fire detections from HMS</vt:lpstr>
      <vt:lpstr>Backward trajectory (May 1, 2011)</vt:lpstr>
      <vt:lpstr>Biomass burning regions in Mesoamerica</vt:lpstr>
      <vt:lpstr>ENSO &amp; North American Monsoon</vt:lpstr>
      <vt:lpstr>Wind pattern is also critical</vt:lpstr>
      <vt:lpstr>Seasonal variation of QFED PM emission</vt:lpstr>
      <vt:lpstr>Slide 13</vt:lpstr>
      <vt:lpstr>ENSO &amp; burned area (GFED)</vt:lpstr>
      <vt:lpstr>Conditions for Meso-American fire</vt:lpstr>
      <vt:lpstr>Summary &amp; future work</vt:lpstr>
    </vt:vector>
  </TitlesOfParts>
  <Company>NOAA/ARLFRD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NOAA/INL Meteorological Research Partnership</dc:title>
  <dc:subject>Partnership Overview</dc:subject>
  <dc:creator>Kirk L. Clawson, Ph.D.</dc:creator>
  <dc:description>Presentation for ASER Meeting, Idaho National Laboratory, October 2008</dc:description>
  <cp:lastModifiedBy>Hyun</cp:lastModifiedBy>
  <cp:revision>537</cp:revision>
  <cp:lastPrinted>1999-08-25T14:15:12Z</cp:lastPrinted>
  <dcterms:created xsi:type="dcterms:W3CDTF">2010-10-12T09:55:56Z</dcterms:created>
  <dcterms:modified xsi:type="dcterms:W3CDTF">2012-10-17T03:24:07Z</dcterms:modified>
</cp:coreProperties>
</file>