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48" r:id="rId1"/>
  </p:sldMasterIdLst>
  <p:notesMasterIdLst>
    <p:notesMasterId r:id="rId23"/>
  </p:notesMasterIdLst>
  <p:sldIdLst>
    <p:sldId id="258" r:id="rId2"/>
    <p:sldId id="272" r:id="rId3"/>
    <p:sldId id="331" r:id="rId4"/>
    <p:sldId id="289" r:id="rId5"/>
    <p:sldId id="288" r:id="rId6"/>
    <p:sldId id="321" r:id="rId7"/>
    <p:sldId id="292" r:id="rId8"/>
    <p:sldId id="332" r:id="rId9"/>
    <p:sldId id="282" r:id="rId10"/>
    <p:sldId id="319" r:id="rId11"/>
    <p:sldId id="307" r:id="rId12"/>
    <p:sldId id="322" r:id="rId13"/>
    <p:sldId id="323" r:id="rId14"/>
    <p:sldId id="326" r:id="rId15"/>
    <p:sldId id="320" r:id="rId16"/>
    <p:sldId id="329" r:id="rId17"/>
    <p:sldId id="325" r:id="rId18"/>
    <p:sldId id="330" r:id="rId19"/>
    <p:sldId id="328" r:id="rId20"/>
    <p:sldId id="285" r:id="rId21"/>
    <p:sldId id="311" r:id="rId22"/>
  </p:sldIdLst>
  <p:sldSz cx="9144000" cy="6858000" type="screen4x3"/>
  <p:notesSz cx="7019925" cy="9305925"/>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 charset="-128"/>
        <a:cs typeface="+mn-cs"/>
      </a:defRPr>
    </a:lvl5pPr>
    <a:lvl6pPr marL="2286000" algn="l" defTabSz="914400" rtl="0" eaLnBrk="1" latinLnBrk="0" hangingPunct="1">
      <a:defRPr sz="2400" kern="1200">
        <a:solidFill>
          <a:schemeClr val="tx1"/>
        </a:solidFill>
        <a:latin typeface="Arial" charset="0"/>
        <a:ea typeface="ＭＳ Ｐゴシック" pitchFamily="1" charset="-128"/>
        <a:cs typeface="+mn-cs"/>
      </a:defRPr>
    </a:lvl6pPr>
    <a:lvl7pPr marL="2743200" algn="l" defTabSz="914400" rtl="0" eaLnBrk="1" latinLnBrk="0" hangingPunct="1">
      <a:defRPr sz="2400" kern="1200">
        <a:solidFill>
          <a:schemeClr val="tx1"/>
        </a:solidFill>
        <a:latin typeface="Arial" charset="0"/>
        <a:ea typeface="ＭＳ Ｐゴシック" pitchFamily="1" charset="-128"/>
        <a:cs typeface="+mn-cs"/>
      </a:defRPr>
    </a:lvl7pPr>
    <a:lvl8pPr marL="3200400" algn="l" defTabSz="914400" rtl="0" eaLnBrk="1" latinLnBrk="0" hangingPunct="1">
      <a:defRPr sz="2400" kern="1200">
        <a:solidFill>
          <a:schemeClr val="tx1"/>
        </a:solidFill>
        <a:latin typeface="Arial" charset="0"/>
        <a:ea typeface="ＭＳ Ｐゴシック" pitchFamily="1" charset="-128"/>
        <a:cs typeface="+mn-cs"/>
      </a:defRPr>
    </a:lvl8pPr>
    <a:lvl9pPr marL="3657600" algn="l" defTabSz="914400" rtl="0" eaLnBrk="1" latinLnBrk="0" hangingPunct="1">
      <a:defRPr sz="2400" kern="1200">
        <a:solidFill>
          <a:schemeClr val="tx1"/>
        </a:solidFill>
        <a:latin typeface="Arial" charset="0"/>
        <a:ea typeface="ＭＳ Ｐゴシック" pitchFamily="1"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simon02" initials="h"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0B9"/>
    <a:srgbClr val="800000"/>
    <a:srgbClr val="006600"/>
    <a:srgbClr val="996633"/>
    <a:srgbClr val="CC0000"/>
    <a:srgbClr val="3366FF"/>
    <a:srgbClr val="008000"/>
    <a:srgbClr val="7E0000"/>
    <a:srgbClr val="0B5AA5"/>
    <a:srgbClr val="5ACAF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9" autoAdjust="0"/>
    <p:restoredTop sz="85277" autoAdjust="0"/>
  </p:normalViewPr>
  <p:slideViewPr>
    <p:cSldViewPr snapToGrid="0">
      <p:cViewPr varScale="1">
        <p:scale>
          <a:sx n="114" d="100"/>
          <a:sy n="114" d="100"/>
        </p:scale>
        <p:origin x="-147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41968" cy="465296"/>
          </a:xfrm>
          <a:prstGeom prst="rect">
            <a:avLst/>
          </a:prstGeom>
          <a:noFill/>
          <a:ln w="9525">
            <a:noFill/>
            <a:miter lim="800000"/>
            <a:headEnd/>
            <a:tailEnd/>
          </a:ln>
        </p:spPr>
        <p:txBody>
          <a:bodyPr vert="horz" wrap="square" lIns="93272" tIns="46637" rIns="93272" bIns="46637"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977957" y="0"/>
            <a:ext cx="3041968" cy="465296"/>
          </a:xfrm>
          <a:prstGeom prst="rect">
            <a:avLst/>
          </a:prstGeom>
          <a:noFill/>
          <a:ln w="9525">
            <a:noFill/>
            <a:miter lim="800000"/>
            <a:headEnd/>
            <a:tailEnd/>
          </a:ln>
        </p:spPr>
        <p:txBody>
          <a:bodyPr vert="horz" wrap="square" lIns="93272" tIns="46637" rIns="93272" bIns="46637"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84275" y="698500"/>
            <a:ext cx="4651375" cy="3489325"/>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35991" y="4420315"/>
            <a:ext cx="5147945" cy="4187666"/>
          </a:xfrm>
          <a:prstGeom prst="rect">
            <a:avLst/>
          </a:prstGeom>
          <a:noFill/>
          <a:ln w="9525">
            <a:noFill/>
            <a:miter lim="800000"/>
            <a:headEnd/>
            <a:tailEnd/>
          </a:ln>
        </p:spPr>
        <p:txBody>
          <a:bodyPr vert="horz" wrap="square" lIns="93272" tIns="46637" rIns="93272" bIns="4663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1" y="8840629"/>
            <a:ext cx="3041968" cy="465296"/>
          </a:xfrm>
          <a:prstGeom prst="rect">
            <a:avLst/>
          </a:prstGeom>
          <a:noFill/>
          <a:ln w="9525">
            <a:noFill/>
            <a:miter lim="800000"/>
            <a:headEnd/>
            <a:tailEnd/>
          </a:ln>
        </p:spPr>
        <p:txBody>
          <a:bodyPr vert="horz" wrap="square" lIns="93272" tIns="46637" rIns="93272" bIns="46637"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977957" y="8840629"/>
            <a:ext cx="3041968" cy="465296"/>
          </a:xfrm>
          <a:prstGeom prst="rect">
            <a:avLst/>
          </a:prstGeom>
          <a:noFill/>
          <a:ln w="9525">
            <a:noFill/>
            <a:miter lim="800000"/>
            <a:headEnd/>
            <a:tailEnd/>
          </a:ln>
        </p:spPr>
        <p:txBody>
          <a:bodyPr vert="horz" wrap="square" lIns="93272" tIns="46637" rIns="93272" bIns="46637" numCol="1" anchor="b" anchorCtr="0" compatLnSpc="1">
            <a:prstTxWarp prst="textNoShape">
              <a:avLst/>
            </a:prstTxWarp>
          </a:bodyPr>
          <a:lstStyle>
            <a:lvl1pPr algn="r">
              <a:defRPr sz="1200"/>
            </a:lvl1pPr>
          </a:lstStyle>
          <a:p>
            <a:fld id="{C9B80E8C-0976-4EAF-BCFA-0EDD85940301}"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12B0D0-31BB-4CD2-A750-6463AC582935}" type="slidenum">
              <a:rPr lang="en-US"/>
              <a:pPr/>
              <a:t>0</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Michael Davis </a:t>
            </a:r>
            <a:r>
              <a:rPr lang="en-US" dirty="0" err="1" smtClean="0"/>
              <a:t>flickr</a:t>
            </a:r>
            <a:r>
              <a:rPr lang="en-US" dirty="0" smtClean="0"/>
              <a:t> picture caption: This power plant is TVA's largest fossil plant in total megawatts with a total output of 2,600mw. It houses two 1,300mw units that rate among the largest Fossil Fuel units in the world. This, just like Paradise, is a monster power plant and a sight to behold. This is the view looking up stream from the outflow of Units 1 &amp; 2 (the outflow culvert is under the Turbine Room).You can see the two massive Power Houses that house the two boilers and the Turbine Room with Switchyard behind it. The fairly new SCR (Scrubber and Wash) Stacks can be seen in the background. The two tall, main stacks are no longer in use and only serve as back-ups in case of a Scrubber issue. An interesting fact about this power plant is it sits in the bottom of an ancient (Jurassic Period) Meteor Crater along the Cumberland River in Stewart County, Tennessee. The Wells Creek Crater is roughly 7.5 miles across and between 100 &amp; 200 million years old. This is TVA's largest coal fired power plant with Paradise running a very close second place. The two tallest chimney's are both 1,001 feet tall and the two scrubber chimney's are 600 feet tall respectively.</a:t>
            </a:r>
            <a:endParaRPr lang="en-US" dirty="0"/>
          </a:p>
        </p:txBody>
      </p:sp>
      <p:sp>
        <p:nvSpPr>
          <p:cNvPr id="4" name="Slide Number Placeholder 3"/>
          <p:cNvSpPr>
            <a:spLocks noGrp="1"/>
          </p:cNvSpPr>
          <p:nvPr>
            <p:ph type="sldNum" sz="quarter" idx="10"/>
          </p:nvPr>
        </p:nvSpPr>
        <p:spPr/>
        <p:txBody>
          <a:bodyPr/>
          <a:lstStyle/>
          <a:p>
            <a:fld id="{C9B80E8C-0976-4EAF-BCFA-0EDD85940301}"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Michael Davis </a:t>
            </a:r>
            <a:r>
              <a:rPr lang="en-US" dirty="0" err="1" smtClean="0"/>
              <a:t>flickr</a:t>
            </a:r>
            <a:r>
              <a:rPr lang="en-US" dirty="0" smtClean="0"/>
              <a:t> picture caption: This power plant is TVA's largest fossil plant in total megawatts with a total output of 2,600mw. It houses two 1,300mw units that rate among the largest Fossil Fuel units in the world. This, just like Paradise, is a monster power plant and a sight to behold. This is the view looking up stream from the outflow of Units 1 &amp; 2 (the outflow culvert is under the Turbine Room).You can see the two massive Power Houses that house the two boilers and the Turbine Room with Switchyard behind it. The fairly new SCR (Scrubber and Wash) Stacks can be seen in the background. The two tall, main stacks are no longer in use and only serve as back-ups in case of a Scrubber issue. An interesting fact about this power plant is it sits in the bottom of an ancient (Jurassic Period) Meteor Crater along the Cumberland River in Stewart County, Tennessee. The Wells Creek Crater is roughly 7.5 miles across and between 100 &amp; 200 million years old. This is TVA's largest coal fired power plant with Paradise running a very close second place. The two tallest chimney's are both 1,001 feet tall and the two scrubber chimney's are 600 feet tall respectively.</a:t>
            </a:r>
            <a:endParaRPr lang="en-US" dirty="0"/>
          </a:p>
        </p:txBody>
      </p:sp>
      <p:sp>
        <p:nvSpPr>
          <p:cNvPr id="4" name="Slide Number Placeholder 3"/>
          <p:cNvSpPr>
            <a:spLocks noGrp="1"/>
          </p:cNvSpPr>
          <p:nvPr>
            <p:ph type="sldNum" sz="quarter" idx="10"/>
          </p:nvPr>
        </p:nvSpPr>
        <p:spPr/>
        <p:txBody>
          <a:bodyPr/>
          <a:lstStyle/>
          <a:p>
            <a:fld id="{C9B80E8C-0976-4EAF-BCFA-0EDD85940301}" type="slidenum">
              <a:rPr lang="en-US" smtClean="0"/>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Michael Davis </a:t>
            </a:r>
            <a:r>
              <a:rPr lang="en-US" dirty="0" err="1" smtClean="0"/>
              <a:t>flickr</a:t>
            </a:r>
            <a:r>
              <a:rPr lang="en-US" dirty="0" smtClean="0"/>
              <a:t> picture caption: This power plant is TVA's largest fossil plant in total megawatts with a total output of 2,600mw. It houses two 1,300mw units that rate among the largest Fossil Fuel units in the world. This, just like Paradise, is a monster power plant and a sight to behold. This is the view looking up stream from the outflow of Units 1 &amp; 2 (the outflow culvert is under the Turbine Room).You can see the two massive Power Houses that house the two boilers and the Turbine Room with Switchyard behind it. The fairly new SCR (Scrubber and Wash) Stacks can be seen in the background. The two tall, main stacks are no longer in use and only serve as back-ups in case of a Scrubber issue. An interesting fact about this power plant is it sits in the bottom of an ancient (Jurassic Period) Meteor Crater along the Cumberland River in Stewart County, Tennessee. The Wells Creek Crater is roughly 7.5 miles across and between 100 &amp; 200 million years old. This is TVA's largest coal fired power plant with Paradise running a very close second place. The two tallest chimney's are both 1,001 feet tall and the two scrubber chimney's are 600 feet tall respectively.</a:t>
            </a:r>
            <a:endParaRPr lang="en-US" dirty="0"/>
          </a:p>
        </p:txBody>
      </p:sp>
      <p:sp>
        <p:nvSpPr>
          <p:cNvPr id="4" name="Slide Number Placeholder 3"/>
          <p:cNvSpPr>
            <a:spLocks noGrp="1"/>
          </p:cNvSpPr>
          <p:nvPr>
            <p:ph type="sldNum" sz="quarter" idx="10"/>
          </p:nvPr>
        </p:nvSpPr>
        <p:spPr/>
        <p:txBody>
          <a:bodyPr/>
          <a:lstStyle/>
          <a:p>
            <a:fld id="{C9B80E8C-0976-4EAF-BCFA-0EDD85940301}"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Michael Davis </a:t>
            </a:r>
            <a:r>
              <a:rPr lang="en-US" dirty="0" err="1" smtClean="0"/>
              <a:t>flickr</a:t>
            </a:r>
            <a:r>
              <a:rPr lang="en-US" dirty="0" smtClean="0"/>
              <a:t> picture caption: This power plant is TVA's largest fossil plant in total megawatts with a total output of 2,600mw. It houses two 1,300mw units that rate among the largest Fossil Fuel units in the world. This, just like Paradise, is a monster power plant and a sight to behold. This is the view looking up stream from the outflow of Units 1 &amp; 2 (the outflow culvert is under the Turbine Room).You can see the two massive Power Houses that house the two boilers and the Turbine Room with Switchyard behind it. The fairly new SCR (Scrubber and Wash) Stacks can be seen in the background. The two tall, main stacks are no longer in use and only serve as back-ups in case of a Scrubber issue. An interesting fact about this power plant is it sits in the bottom of an ancient (Jurassic Period) Meteor Crater along the Cumberland River in Stewart County, Tennessee. The Wells Creek Crater is roughly 7.5 miles across and between 100 &amp; 200 million years old. This is TVA's largest coal fired power plant with Paradise running a very close second place. The two tallest chimney's are both 1,001 feet tall and the two scrubber chimney's are 600 feet tall respectively.</a:t>
            </a:r>
            <a:endParaRPr lang="en-US" dirty="0"/>
          </a:p>
        </p:txBody>
      </p:sp>
      <p:sp>
        <p:nvSpPr>
          <p:cNvPr id="4" name="Slide Number Placeholder 3"/>
          <p:cNvSpPr>
            <a:spLocks noGrp="1"/>
          </p:cNvSpPr>
          <p:nvPr>
            <p:ph type="sldNum" sz="quarter" idx="10"/>
          </p:nvPr>
        </p:nvSpPr>
        <p:spPr/>
        <p:txBody>
          <a:bodyPr/>
          <a:lstStyle/>
          <a:p>
            <a:fld id="{C9B80E8C-0976-4EAF-BCFA-0EDD85940301}"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B80E8C-0976-4EAF-BCFA-0EDD85940301}"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B80E8C-0976-4EAF-BCFA-0EDD85940301}"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B80E8C-0976-4EAF-BCFA-0EDD85940301}"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Michael Davis </a:t>
            </a:r>
            <a:r>
              <a:rPr lang="en-US" dirty="0" err="1" smtClean="0"/>
              <a:t>flickr</a:t>
            </a:r>
            <a:r>
              <a:rPr lang="en-US" dirty="0" smtClean="0"/>
              <a:t> picture caption: This power plant is TVA's largest fossil plant in total megawatts with a total output of 2,600mw. It houses two 1,300mw units that rate among the largest Fossil Fuel units in the world. This, just like Paradise, is a monster power plant and a sight to behold. This is the view looking up stream from the outflow of Units 1 &amp; 2 (the outflow culvert is under the Turbine Room).You can see the two massive Power Houses that house the two boilers and the Turbine Room with Switchyard behind it. The fairly new SCR (Scrubber and Wash) Stacks can be seen in the background. The two tall, main stacks are no longer in use and only serve as back-ups in case of a Scrubber issue. An interesting fact about this power plant is it sits in the bottom of an ancient (Jurassic Period) Meteor Crater along the Cumberland River in Stewart County, Tennessee. The Wells Creek Crater is roughly 7.5 miles across and between 100 &amp; 200 million years old. This is TVA's largest coal fired power plant with Paradise running a very close second place. The two tallest chimney's are both 1,001 feet tall and the two scrubber chimney's are 600 feet tall respectively.</a:t>
            </a:r>
            <a:endParaRPr lang="en-US" dirty="0"/>
          </a:p>
        </p:txBody>
      </p:sp>
      <p:sp>
        <p:nvSpPr>
          <p:cNvPr id="4" name="Slide Number Placeholder 3"/>
          <p:cNvSpPr>
            <a:spLocks noGrp="1"/>
          </p:cNvSpPr>
          <p:nvPr>
            <p:ph type="sldNum" sz="quarter" idx="10"/>
          </p:nvPr>
        </p:nvSpPr>
        <p:spPr/>
        <p:txBody>
          <a:bodyPr/>
          <a:lstStyle/>
          <a:p>
            <a:fld id="{C9B80E8C-0976-4EAF-BCFA-0EDD85940301}"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Michael Davis </a:t>
            </a:r>
            <a:r>
              <a:rPr lang="en-US" dirty="0" err="1" smtClean="0"/>
              <a:t>flickr</a:t>
            </a:r>
            <a:r>
              <a:rPr lang="en-US" dirty="0" smtClean="0"/>
              <a:t> picture caption: This power plant is TVA's largest fossil plant in total megawatts with a total output of 2,600mw. It houses two 1,300mw units that rate among the largest Fossil Fuel units in the world. This, just like Paradise, is a monster power plant and a sight to behold. This is the view looking up stream from the outflow of Units 1 &amp; 2 (the outflow culvert is under the Turbine Room).You can see the two massive Power Houses that house the two boilers and the Turbine Room with Switchyard behind it. The fairly new SCR (Scrubber and Wash) Stacks can be seen in the background. The two tall, main stacks are no longer in use and only serve as back-ups in case of a Scrubber issue. An interesting fact about this power plant is it sits in the bottom of an ancient (Jurassic Period) Meteor Crater along the Cumberland River in Stewart County, Tennessee. The Wells Creek Crater is roughly 7.5 miles across and between 100 &amp; 200 million years old. This is TVA's largest coal fired power plant with Paradise running a very close second place. The two tallest chimney's are both 1,001 feet tall and the two scrubber chimney's are 600 feet tall respectively.</a:t>
            </a:r>
            <a:endParaRPr lang="en-US" dirty="0"/>
          </a:p>
        </p:txBody>
      </p:sp>
      <p:sp>
        <p:nvSpPr>
          <p:cNvPr id="4" name="Slide Number Placeholder 3"/>
          <p:cNvSpPr>
            <a:spLocks noGrp="1"/>
          </p:cNvSpPr>
          <p:nvPr>
            <p:ph type="sldNum" sz="quarter" idx="10"/>
          </p:nvPr>
        </p:nvSpPr>
        <p:spPr/>
        <p:txBody>
          <a:bodyPr/>
          <a:lstStyle/>
          <a:p>
            <a:fld id="{C9B80E8C-0976-4EAF-BCFA-0EDD85940301}"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Michael Davis </a:t>
            </a:r>
            <a:r>
              <a:rPr lang="en-US" dirty="0" err="1" smtClean="0"/>
              <a:t>flickr</a:t>
            </a:r>
            <a:r>
              <a:rPr lang="en-US" dirty="0" smtClean="0"/>
              <a:t> picture caption: This power plant is TVA's largest fossil plant in total megawatts with a total output of 2,600mw. It houses two 1,300mw units that rate among the largest Fossil Fuel units in the world. This, just like Paradise, is a monster power plant and a sight to behold. This is the view looking up stream from the outflow of Units 1 &amp; 2 (the outflow culvert is under the Turbine Room).You can see the two massive Power Houses that house the two boilers and the Turbine Room with Switchyard behind it. The fairly new SCR (Scrubber and Wash) Stacks can be seen in the background. The two tall, main stacks are no longer in use and only serve as back-ups in case of a Scrubber issue. An interesting fact about this power plant is it sits in the bottom of an ancient (Jurassic Period) Meteor Crater along the Cumberland River in Stewart County, Tennessee. The Wells Creek Crater is roughly 7.5 miles across and between 100 &amp; 200 million years old. This is TVA's largest coal fired power plant with Paradise running a very close second place. The two tallest chimney's are both 1,001 feet tall and the two scrubber chimney's are 600 feet tall respectively.</a:t>
            </a:r>
            <a:endParaRPr lang="en-US" dirty="0"/>
          </a:p>
        </p:txBody>
      </p:sp>
      <p:sp>
        <p:nvSpPr>
          <p:cNvPr id="4" name="Slide Number Placeholder 3"/>
          <p:cNvSpPr>
            <a:spLocks noGrp="1"/>
          </p:cNvSpPr>
          <p:nvPr>
            <p:ph type="sldNum" sz="quarter" idx="10"/>
          </p:nvPr>
        </p:nvSpPr>
        <p:spPr/>
        <p:txBody>
          <a:bodyPr/>
          <a:lstStyle/>
          <a:p>
            <a:fld id="{C9B80E8C-0976-4EAF-BCFA-0EDD85940301}"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Michael Davis </a:t>
            </a:r>
            <a:r>
              <a:rPr lang="en-US" dirty="0" err="1" smtClean="0"/>
              <a:t>flickr</a:t>
            </a:r>
            <a:r>
              <a:rPr lang="en-US" dirty="0" smtClean="0"/>
              <a:t> picture caption: This power plant is TVA's largest fossil plant in total megawatts with a total output of 2,600mw. It houses two 1,300mw units that rate among the largest Fossil Fuel units in the world. This, just like Paradise, is a monster power plant and a sight to behold. This is the view looking up stream from the outflow of Units 1 &amp; 2 (the outflow culvert is under the Turbine Room).You can see the two massive Power Houses that house the two boilers and the Turbine Room with Switchyard behind it. The fairly new SCR (Scrubber and Wash) Stacks can be seen in the background. The two tall, main stacks are no longer in use and only serve as back-ups in case of a Scrubber issue. An interesting fact about this power plant is it sits in the bottom of an ancient (Jurassic Period) Meteor Crater along the Cumberland River in Stewart County, Tennessee. The Wells Creek Crater is roughly 7.5 miles across and between 100 &amp; 200 million years old. This is TVA's largest coal fired power plant with Paradise running a very close second place. The two tallest chimney's are both 1,001 feet tall and the two scrubber chimney's are 600 feet tall respectively.</a:t>
            </a:r>
            <a:endParaRPr lang="en-US" dirty="0"/>
          </a:p>
        </p:txBody>
      </p:sp>
      <p:sp>
        <p:nvSpPr>
          <p:cNvPr id="4" name="Slide Number Placeholder 3"/>
          <p:cNvSpPr>
            <a:spLocks noGrp="1"/>
          </p:cNvSpPr>
          <p:nvPr>
            <p:ph type="sldNum" sz="quarter" idx="10"/>
          </p:nvPr>
        </p:nvSpPr>
        <p:spPr/>
        <p:txBody>
          <a:bodyPr/>
          <a:lstStyle/>
          <a:p>
            <a:fld id="{C9B80E8C-0976-4EAF-BCFA-0EDD85940301}"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Michael Davis </a:t>
            </a:r>
            <a:r>
              <a:rPr lang="en-US" dirty="0" err="1" smtClean="0"/>
              <a:t>flickr</a:t>
            </a:r>
            <a:r>
              <a:rPr lang="en-US" dirty="0" smtClean="0"/>
              <a:t> picture caption: This power plant is TVA's largest fossil plant in total megawatts with a total output of 2,600mw. It houses two 1,300mw units that rate among the largest Fossil Fuel units in the world. This, just like Paradise, is a monster power plant and a sight to behold. This is the view looking up stream from the outflow of Units 1 &amp; 2 (the outflow culvert is under the Turbine Room).You can see the two massive Power Houses that house the two boilers and the Turbine Room with Switchyard behind it. The fairly new SCR (Scrubber and Wash) Stacks can be seen in the background. The two tall, main stacks are no longer in use and only serve as back-ups in case of a Scrubber issue. An interesting fact about this power plant is it sits in the bottom of an ancient (Jurassic Period) Meteor Crater along the Cumberland River in Stewart County, Tennessee. The Wells Creek Crater is roughly 7.5 miles across and between 100 &amp; 200 million years old. This is TVA's largest coal fired power plant with Paradise running a very close second place. The two tallest chimney's are both 1,001 feet tall and the two scrubber chimney's are 600 feet tall respectively.</a:t>
            </a:r>
            <a:endParaRPr lang="en-US" dirty="0"/>
          </a:p>
        </p:txBody>
      </p:sp>
      <p:sp>
        <p:nvSpPr>
          <p:cNvPr id="4" name="Slide Number Placeholder 3"/>
          <p:cNvSpPr>
            <a:spLocks noGrp="1"/>
          </p:cNvSpPr>
          <p:nvPr>
            <p:ph type="sldNum" sz="quarter" idx="10"/>
          </p:nvPr>
        </p:nvSpPr>
        <p:spPr/>
        <p:txBody>
          <a:bodyPr/>
          <a:lstStyle/>
          <a:p>
            <a:fld id="{C9B80E8C-0976-4EAF-BCFA-0EDD85940301}"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97" name="Picture 25" descr="EPA_Master Template_B"/>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p:spPr>
      </p:pic>
      <p:sp>
        <p:nvSpPr>
          <p:cNvPr id="3074" name="Rectangle 2"/>
          <p:cNvSpPr>
            <a:spLocks noGrp="1" noChangeArrowheads="1"/>
          </p:cNvSpPr>
          <p:nvPr>
            <p:ph type="ctrTitle"/>
          </p:nvPr>
        </p:nvSpPr>
        <p:spPr>
          <a:xfrm>
            <a:off x="2914650" y="1447800"/>
            <a:ext cx="5713413" cy="1447800"/>
          </a:xfrm>
          <a:solidFill>
            <a:srgbClr val="003F69">
              <a:alpha val="0"/>
            </a:srgbClr>
          </a:solidFill>
        </p:spPr>
        <p:txBody>
          <a:bodyPr lIns="0" tIns="0" rIns="0" bIns="0" anchor="b"/>
          <a:lstStyle>
            <a:lvl1pPr>
              <a:lnSpc>
                <a:spcPct val="90000"/>
              </a:lnSpc>
              <a:defRPr baseline="0">
                <a:solidFill>
                  <a:schemeClr val="bg1"/>
                </a:solidFill>
              </a:defRPr>
            </a:lvl1pPr>
          </a:lstStyle>
          <a:p>
            <a:endParaRPr lang="en-US" dirty="0"/>
          </a:p>
        </p:txBody>
      </p:sp>
      <p:sp>
        <p:nvSpPr>
          <p:cNvPr id="3075" name="Rectangle 3"/>
          <p:cNvSpPr>
            <a:spLocks noGrp="1" noChangeArrowheads="1"/>
          </p:cNvSpPr>
          <p:nvPr>
            <p:ph type="subTitle" idx="1"/>
          </p:nvPr>
        </p:nvSpPr>
        <p:spPr>
          <a:xfrm>
            <a:off x="2914650" y="3016250"/>
            <a:ext cx="5713413" cy="338138"/>
          </a:xfrm>
          <a:solidFill>
            <a:srgbClr val="003F69">
              <a:alpha val="0"/>
            </a:srgbClr>
          </a:solidFill>
        </p:spPr>
        <p:txBody>
          <a:bodyPr lIns="0" tIns="0" rIns="0" bIns="0"/>
          <a:lstStyle>
            <a:lvl1pPr marL="0" indent="0">
              <a:lnSpc>
                <a:spcPct val="70000"/>
              </a:lnSpc>
              <a:buFont typeface="Times" charset="0"/>
              <a:buNone/>
              <a:defRPr i="1" baseline="0">
                <a:solidFill>
                  <a:schemeClr val="bg1"/>
                </a:solidFill>
                <a:latin typeface="Times New Roman" pitchFamily="18" charset="0"/>
              </a:defRPr>
            </a:lvl1pPr>
          </a:lstStyle>
          <a:p>
            <a:endParaRPr lang="en-US" dirty="0"/>
          </a:p>
        </p:txBody>
      </p:sp>
      <p:sp>
        <p:nvSpPr>
          <p:cNvPr id="3076" name="Rectangle 4"/>
          <p:cNvSpPr>
            <a:spLocks noGrp="1" noChangeArrowheads="1"/>
          </p:cNvSpPr>
          <p:nvPr>
            <p:ph type="dt" sz="half" idx="2"/>
          </p:nvPr>
        </p:nvSpPr>
        <p:spPr bwMode="auto">
          <a:xfrm>
            <a:off x="6629400" y="6224588"/>
            <a:ext cx="1905000" cy="228600"/>
          </a:xfrm>
          <a:prstGeom prst="rect">
            <a:avLst/>
          </a:prstGeom>
          <a:noFill/>
          <a:ln>
            <a:miter lim="800000"/>
            <a:headEnd/>
            <a:tailEnd/>
          </a:ln>
        </p:spPr>
        <p:txBody>
          <a:bodyPr vert="horz" wrap="square" lIns="0" tIns="0" rIns="0" bIns="0" numCol="1" anchor="b" anchorCtr="0" compatLnSpc="1">
            <a:prstTxWarp prst="textNoShape">
              <a:avLst/>
            </a:prstTxWarp>
          </a:bodyPr>
          <a:lstStyle>
            <a:lvl1pPr algn="r">
              <a:defRPr sz="1000" b="1">
                <a:solidFill>
                  <a:schemeClr val="bg1"/>
                </a:solidFill>
              </a:defRPr>
            </a:lvl1pPr>
          </a:lstStyle>
          <a:p>
            <a:endParaRPr lang="en-US" dirty="0"/>
          </a:p>
        </p:txBody>
      </p:sp>
      <p:sp>
        <p:nvSpPr>
          <p:cNvPr id="3080" name="Rectangle 8"/>
          <p:cNvSpPr>
            <a:spLocks noChangeArrowheads="1"/>
          </p:cNvSpPr>
          <p:nvPr userDrawn="1"/>
        </p:nvSpPr>
        <p:spPr bwMode="auto">
          <a:xfrm>
            <a:off x="0" y="6224588"/>
            <a:ext cx="762000" cy="228600"/>
          </a:xfrm>
          <a:prstGeom prst="rect">
            <a:avLst/>
          </a:prstGeom>
          <a:solidFill>
            <a:schemeClr val="bg1"/>
          </a:solidFill>
          <a:ln w="9525">
            <a:noFill/>
            <a:miter lim="800000"/>
            <a:headEnd/>
            <a:tailEnd/>
          </a:ln>
        </p:spPr>
        <p:txBody>
          <a:bodyPr wrap="none" anchor="ctr"/>
          <a:lstStyle/>
          <a:p>
            <a:endParaRPr lang="en-US"/>
          </a:p>
        </p:txBody>
      </p:sp>
      <p:sp>
        <p:nvSpPr>
          <p:cNvPr id="3088" name="Rectangle 16"/>
          <p:cNvSpPr>
            <a:spLocks noChangeArrowheads="1"/>
          </p:cNvSpPr>
          <p:nvPr userDrawn="1"/>
        </p:nvSpPr>
        <p:spPr bwMode="auto">
          <a:xfrm>
            <a:off x="833438" y="6224588"/>
            <a:ext cx="5643562" cy="228600"/>
          </a:xfrm>
          <a:prstGeom prst="rect">
            <a:avLst/>
          </a:prstGeom>
          <a:solidFill>
            <a:srgbClr val="003F69">
              <a:alpha val="0"/>
            </a:srgbClr>
          </a:solidFill>
          <a:ln w="9525">
            <a:noFill/>
            <a:miter lim="800000"/>
            <a:headEnd/>
            <a:tailEnd/>
          </a:ln>
          <a:effectLst/>
        </p:spPr>
        <p:txBody>
          <a:bodyPr wrap="none" lIns="0" tIns="0" rIns="0" bIns="0"/>
          <a:lstStyle/>
          <a:p>
            <a:pPr>
              <a:lnSpc>
                <a:spcPct val="90000"/>
              </a:lnSpc>
            </a:pPr>
            <a:endParaRPr lang="en-US" sz="900"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B6EEBE0-D77C-42B0-9FF0-E85A69966C13}" type="slidenum">
              <a:rPr lang="en-US"/>
              <a:pPr/>
              <a:t>‹#›</a:t>
            </a:fld>
            <a:endParaRPr lang="en-US"/>
          </a:p>
        </p:txBody>
      </p:sp>
      <p:sp>
        <p:nvSpPr>
          <p:cNvPr id="5" name="Title 1"/>
          <p:cNvSpPr>
            <a:spLocks noGrp="1"/>
          </p:cNvSpPr>
          <p:nvPr>
            <p:ph type="title"/>
          </p:nvPr>
        </p:nvSpPr>
        <p:spPr>
          <a:xfrm>
            <a:off x="2057400" y="533400"/>
            <a:ext cx="6781800" cy="304800"/>
          </a:xfrm>
        </p:spPr>
        <p:txBody>
          <a:bodyPr/>
          <a:lstStyle/>
          <a:p>
            <a:r>
              <a:rPr lang="en-US" dirty="0"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8" y="1708150"/>
            <a:ext cx="1943100" cy="4235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57238" y="1708150"/>
            <a:ext cx="5676900" cy="423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ECE0C98-8719-4CFC-828F-BA608609975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757238" y="2165350"/>
            <a:ext cx="7772400" cy="3778250"/>
          </a:xfrm>
        </p:spPr>
        <p:txBody>
          <a:bodyPr/>
          <a:lstStyle/>
          <a:p>
            <a:endParaRPr lang="en-US"/>
          </a:p>
        </p:txBody>
      </p:sp>
      <p:sp>
        <p:nvSpPr>
          <p:cNvPr id="4" name="Slide Number Placeholder 3"/>
          <p:cNvSpPr>
            <a:spLocks noGrp="1"/>
          </p:cNvSpPr>
          <p:nvPr>
            <p:ph type="sldNum" sz="quarter" idx="10"/>
          </p:nvPr>
        </p:nvSpPr>
        <p:spPr>
          <a:xfrm>
            <a:off x="0" y="6224588"/>
            <a:ext cx="609600" cy="228600"/>
          </a:xfrm>
        </p:spPr>
        <p:txBody>
          <a:bodyPr/>
          <a:lstStyle>
            <a:lvl1pPr>
              <a:defRPr/>
            </a:lvl1pPr>
          </a:lstStyle>
          <a:p>
            <a:fld id="{B8610B38-6591-419C-A7BC-B43E79702863}" type="slidenum">
              <a:rPr lang="en-US"/>
              <a:pPr/>
              <a:t>‹#›</a:t>
            </a:fld>
            <a:endParaRPr lang="en-US"/>
          </a:p>
        </p:txBody>
      </p:sp>
      <p:sp>
        <p:nvSpPr>
          <p:cNvPr id="5" name="Title 1"/>
          <p:cNvSpPr>
            <a:spLocks noGrp="1"/>
          </p:cNvSpPr>
          <p:nvPr>
            <p:ph type="title"/>
          </p:nvPr>
        </p:nvSpPr>
        <p:spPr>
          <a:xfrm>
            <a:off x="2057400" y="533400"/>
            <a:ext cx="6781800" cy="304800"/>
          </a:xfrm>
        </p:spPr>
        <p:txBody>
          <a:bodyPr/>
          <a:lstStyle/>
          <a:p>
            <a:r>
              <a:rPr lang="en-US" dirty="0" smtClean="0"/>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57238" y="1708150"/>
            <a:ext cx="7772400" cy="423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0" y="6224588"/>
            <a:ext cx="609600" cy="228600"/>
          </a:xfrm>
        </p:spPr>
        <p:txBody>
          <a:bodyPr/>
          <a:lstStyle>
            <a:lvl1pPr>
              <a:defRPr/>
            </a:lvl1pPr>
          </a:lstStyle>
          <a:p>
            <a:fld id="{8964B06C-EACA-4218-B8AD-E8E99807E6C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57400" y="533400"/>
            <a:ext cx="6781800" cy="3048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0DEE302-4766-40C4-AEEF-4361B2877CB7}"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0AAA79FD-66BF-4834-B91E-6791CF23A17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57238" y="2165350"/>
            <a:ext cx="3810000" cy="377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9638" y="2165350"/>
            <a:ext cx="3810000" cy="377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EE902440-56C5-4E31-89B9-383214332436}" type="slidenum">
              <a:rPr lang="en-US"/>
              <a:pPr/>
              <a:t>‹#›</a:t>
            </a:fld>
            <a:endParaRPr lang="en-US"/>
          </a:p>
        </p:txBody>
      </p:sp>
      <p:sp>
        <p:nvSpPr>
          <p:cNvPr id="7" name="Title 1"/>
          <p:cNvSpPr>
            <a:spLocks noGrp="1"/>
          </p:cNvSpPr>
          <p:nvPr>
            <p:ph type="title"/>
          </p:nvPr>
        </p:nvSpPr>
        <p:spPr>
          <a:xfrm>
            <a:off x="2057400" y="533400"/>
            <a:ext cx="6781800" cy="304800"/>
          </a:xfrm>
        </p:spPr>
        <p:txBody>
          <a:body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CD13C114-046A-4E16-82AD-EB70528636E8}" type="slidenum">
              <a:rPr lang="en-US"/>
              <a:pPr/>
              <a:t>‹#›</a:t>
            </a:fld>
            <a:endParaRPr lang="en-US"/>
          </a:p>
        </p:txBody>
      </p:sp>
      <p:sp>
        <p:nvSpPr>
          <p:cNvPr id="8" name="Title 1"/>
          <p:cNvSpPr>
            <a:spLocks noGrp="1"/>
          </p:cNvSpPr>
          <p:nvPr>
            <p:ph type="title"/>
          </p:nvPr>
        </p:nvSpPr>
        <p:spPr>
          <a:xfrm>
            <a:off x="2057400" y="533400"/>
            <a:ext cx="6781800" cy="304800"/>
          </a:xfrm>
        </p:spPr>
        <p:txBody>
          <a:body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vl1pPr>
          </a:lstStyle>
          <a:p>
            <a:fld id="{0F513CD6-7A50-48C7-A0FA-9EDFB5A9B8BA}" type="slidenum">
              <a:rPr lang="en-US"/>
              <a:pPr/>
              <a:t>‹#›</a:t>
            </a:fld>
            <a:endParaRPr lang="en-US"/>
          </a:p>
        </p:txBody>
      </p:sp>
      <p:sp>
        <p:nvSpPr>
          <p:cNvPr id="4" name="Title 1"/>
          <p:cNvSpPr>
            <a:spLocks noGrp="1"/>
          </p:cNvSpPr>
          <p:nvPr>
            <p:ph type="title"/>
          </p:nvPr>
        </p:nvSpPr>
        <p:spPr>
          <a:xfrm>
            <a:off x="2057400" y="533400"/>
            <a:ext cx="6781800" cy="304800"/>
          </a:xfrm>
        </p:spPr>
        <p:txBody>
          <a:body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74C38018-2169-4A0E-9E87-109F007021D5}"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EF0604B-A0D9-4DD9-A318-0935FBE6EA1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D0946D7-E769-4C42-990B-789E52E904B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0" name="Picture 16" descr="EPA_Master Template_B1"/>
          <p:cNvPicPr>
            <a:picLocks noChangeAspect="1" noChangeArrowheads="1"/>
          </p:cNvPicPr>
          <p:nvPr userDrawn="1"/>
        </p:nvPicPr>
        <p:blipFill>
          <a:blip r:embed="rId15" cstate="print"/>
          <a:srcRect/>
          <a:stretch>
            <a:fillRect/>
          </a:stretch>
        </p:blipFill>
        <p:spPr bwMode="auto">
          <a:xfrm>
            <a:off x="0" y="0"/>
            <a:ext cx="9145588" cy="6859588"/>
          </a:xfrm>
          <a:prstGeom prst="rect">
            <a:avLst/>
          </a:prstGeom>
          <a:noFill/>
        </p:spPr>
      </p:pic>
      <p:sp>
        <p:nvSpPr>
          <p:cNvPr id="1026" name="Rectangle 2"/>
          <p:cNvSpPr>
            <a:spLocks noGrp="1" noChangeArrowheads="1"/>
          </p:cNvSpPr>
          <p:nvPr>
            <p:ph type="title"/>
          </p:nvPr>
        </p:nvSpPr>
        <p:spPr bwMode="auto">
          <a:xfrm>
            <a:off x="757238" y="1708150"/>
            <a:ext cx="77724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757238" y="2165350"/>
            <a:ext cx="7772400" cy="3778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ChangeArrowheads="1"/>
          </p:cNvSpPr>
          <p:nvPr userDrawn="1"/>
        </p:nvSpPr>
        <p:spPr bwMode="auto">
          <a:xfrm>
            <a:off x="0" y="6224588"/>
            <a:ext cx="685800" cy="228600"/>
          </a:xfrm>
          <a:prstGeom prst="rect">
            <a:avLst/>
          </a:prstGeom>
          <a:solidFill>
            <a:srgbClr val="0070B9"/>
          </a:solidFill>
          <a:ln w="9525">
            <a:noFill/>
            <a:miter lim="800000"/>
            <a:headEnd/>
            <a:tailEnd/>
          </a:ln>
        </p:spPr>
        <p:txBody>
          <a:bodyPr wrap="none" anchor="ctr"/>
          <a:lstStyle/>
          <a:p>
            <a:endParaRPr lang="en-US"/>
          </a:p>
        </p:txBody>
      </p:sp>
      <p:sp>
        <p:nvSpPr>
          <p:cNvPr id="1030" name="Rectangle 6"/>
          <p:cNvSpPr>
            <a:spLocks noGrp="1" noChangeArrowheads="1"/>
          </p:cNvSpPr>
          <p:nvPr>
            <p:ph type="sldNum" sz="quarter" idx="4"/>
          </p:nvPr>
        </p:nvSpPr>
        <p:spPr bwMode="auto">
          <a:xfrm>
            <a:off x="0" y="6224588"/>
            <a:ext cx="609600" cy="228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r">
              <a:defRPr sz="1000" b="1">
                <a:solidFill>
                  <a:schemeClr val="bg1"/>
                </a:solidFill>
              </a:defRPr>
            </a:lvl1pPr>
          </a:lstStyle>
          <a:p>
            <a:fld id="{F419C0F0-5307-4AE9-BB87-C25C92CCD39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rtl="0" fontAlgn="base">
        <a:spcBef>
          <a:spcPct val="0"/>
        </a:spcBef>
        <a:spcAft>
          <a:spcPct val="0"/>
        </a:spcAft>
        <a:defRPr sz="3400" b="1">
          <a:solidFill>
            <a:srgbClr val="0070B9"/>
          </a:solidFill>
          <a:latin typeface="+mj-lt"/>
          <a:ea typeface="+mj-ea"/>
          <a:cs typeface="+mj-cs"/>
        </a:defRPr>
      </a:lvl1pPr>
      <a:lvl2pPr algn="l" rtl="0" fontAlgn="base">
        <a:spcBef>
          <a:spcPct val="0"/>
        </a:spcBef>
        <a:spcAft>
          <a:spcPct val="0"/>
        </a:spcAft>
        <a:defRPr sz="3400" b="1">
          <a:solidFill>
            <a:srgbClr val="0070B9"/>
          </a:solidFill>
          <a:latin typeface="Arial" charset="0"/>
          <a:ea typeface="ＭＳ Ｐゴシック" pitchFamily="1" charset="-128"/>
        </a:defRPr>
      </a:lvl2pPr>
      <a:lvl3pPr algn="l" rtl="0" fontAlgn="base">
        <a:spcBef>
          <a:spcPct val="0"/>
        </a:spcBef>
        <a:spcAft>
          <a:spcPct val="0"/>
        </a:spcAft>
        <a:defRPr sz="3400" b="1">
          <a:solidFill>
            <a:srgbClr val="0070B9"/>
          </a:solidFill>
          <a:latin typeface="Arial" charset="0"/>
          <a:ea typeface="ＭＳ Ｐゴシック" pitchFamily="1" charset="-128"/>
        </a:defRPr>
      </a:lvl3pPr>
      <a:lvl4pPr algn="l" rtl="0" fontAlgn="base">
        <a:spcBef>
          <a:spcPct val="0"/>
        </a:spcBef>
        <a:spcAft>
          <a:spcPct val="0"/>
        </a:spcAft>
        <a:defRPr sz="3400" b="1">
          <a:solidFill>
            <a:srgbClr val="0070B9"/>
          </a:solidFill>
          <a:latin typeface="Arial" charset="0"/>
          <a:ea typeface="ＭＳ Ｐゴシック" pitchFamily="1" charset="-128"/>
        </a:defRPr>
      </a:lvl4pPr>
      <a:lvl5pPr algn="l" rtl="0" fontAlgn="base">
        <a:spcBef>
          <a:spcPct val="0"/>
        </a:spcBef>
        <a:spcAft>
          <a:spcPct val="0"/>
        </a:spcAft>
        <a:defRPr sz="3400" b="1">
          <a:solidFill>
            <a:srgbClr val="0070B9"/>
          </a:solidFill>
          <a:latin typeface="Arial" charset="0"/>
          <a:ea typeface="ＭＳ Ｐゴシック" pitchFamily="1" charset="-128"/>
        </a:defRPr>
      </a:lvl5pPr>
      <a:lvl6pPr marL="457200" algn="l" rtl="0" fontAlgn="base">
        <a:spcBef>
          <a:spcPct val="0"/>
        </a:spcBef>
        <a:spcAft>
          <a:spcPct val="0"/>
        </a:spcAft>
        <a:defRPr sz="3400" b="1">
          <a:solidFill>
            <a:srgbClr val="0070B9"/>
          </a:solidFill>
          <a:latin typeface="Arial" charset="0"/>
          <a:ea typeface="ＭＳ Ｐゴシック" pitchFamily="1" charset="-128"/>
        </a:defRPr>
      </a:lvl6pPr>
      <a:lvl7pPr marL="914400" algn="l" rtl="0" fontAlgn="base">
        <a:spcBef>
          <a:spcPct val="0"/>
        </a:spcBef>
        <a:spcAft>
          <a:spcPct val="0"/>
        </a:spcAft>
        <a:defRPr sz="3400" b="1">
          <a:solidFill>
            <a:srgbClr val="0070B9"/>
          </a:solidFill>
          <a:latin typeface="Arial" charset="0"/>
          <a:ea typeface="ＭＳ Ｐゴシック" pitchFamily="1" charset="-128"/>
        </a:defRPr>
      </a:lvl7pPr>
      <a:lvl8pPr marL="1371600" algn="l" rtl="0" fontAlgn="base">
        <a:spcBef>
          <a:spcPct val="0"/>
        </a:spcBef>
        <a:spcAft>
          <a:spcPct val="0"/>
        </a:spcAft>
        <a:defRPr sz="3400" b="1">
          <a:solidFill>
            <a:srgbClr val="0070B9"/>
          </a:solidFill>
          <a:latin typeface="Arial" charset="0"/>
          <a:ea typeface="ＭＳ Ｐゴシック" pitchFamily="1" charset="-128"/>
        </a:defRPr>
      </a:lvl8pPr>
      <a:lvl9pPr marL="1828800" algn="l" rtl="0" fontAlgn="base">
        <a:spcBef>
          <a:spcPct val="0"/>
        </a:spcBef>
        <a:spcAft>
          <a:spcPct val="0"/>
        </a:spcAft>
        <a:defRPr sz="3400" b="1">
          <a:solidFill>
            <a:srgbClr val="0070B9"/>
          </a:solidFill>
          <a:latin typeface="Arial" charset="0"/>
          <a:ea typeface="ＭＳ Ｐゴシック" pitchFamily="1" charset="-128"/>
        </a:defRPr>
      </a:lvl9pPr>
    </p:titleStyle>
    <p:bodyStyle>
      <a:lvl1pPr marL="168275" indent="-168275" algn="l" rtl="0" fontAlgn="base">
        <a:spcBef>
          <a:spcPct val="20000"/>
        </a:spcBef>
        <a:spcAft>
          <a:spcPct val="0"/>
        </a:spcAft>
        <a:buClr>
          <a:srgbClr val="0070B9"/>
        </a:buClr>
        <a:buSzPct val="90000"/>
        <a:buFont typeface="Times" charset="0"/>
        <a:buChar char="•"/>
        <a:defRPr sz="2400">
          <a:solidFill>
            <a:schemeClr val="tx1"/>
          </a:solidFill>
          <a:latin typeface="+mn-lt"/>
          <a:ea typeface="+mn-ea"/>
          <a:cs typeface="+mn-cs"/>
        </a:defRPr>
      </a:lvl1pPr>
      <a:lvl2pPr marL="458788" indent="-174625" algn="l" rtl="0" fontAlgn="base">
        <a:spcBef>
          <a:spcPct val="20000"/>
        </a:spcBef>
        <a:spcAft>
          <a:spcPct val="0"/>
        </a:spcAft>
        <a:buClr>
          <a:srgbClr val="0070B9"/>
        </a:buClr>
        <a:buChar char="–"/>
        <a:defRPr sz="2400">
          <a:solidFill>
            <a:schemeClr val="tx1"/>
          </a:solidFill>
          <a:latin typeface="+mn-lt"/>
          <a:ea typeface="+mn-ea"/>
        </a:defRPr>
      </a:lvl2pPr>
      <a:lvl3pPr marL="742950" indent="-168275" algn="l" rtl="0" fontAlgn="base">
        <a:spcBef>
          <a:spcPct val="20000"/>
        </a:spcBef>
        <a:spcAft>
          <a:spcPct val="0"/>
        </a:spcAft>
        <a:buClr>
          <a:srgbClr val="0070B9"/>
        </a:buClr>
        <a:buSzPct val="90000"/>
        <a:buFont typeface="Times" charset="0"/>
        <a:buChar char="•"/>
        <a:defRPr sz="2400">
          <a:solidFill>
            <a:schemeClr val="tx1"/>
          </a:solidFill>
          <a:latin typeface="+mn-lt"/>
          <a:ea typeface="+mn-ea"/>
        </a:defRPr>
      </a:lvl3pPr>
      <a:lvl4pPr marL="1027113" indent="-169863" algn="l" rtl="0" fontAlgn="base">
        <a:spcBef>
          <a:spcPct val="20000"/>
        </a:spcBef>
        <a:spcAft>
          <a:spcPct val="0"/>
        </a:spcAft>
        <a:buClr>
          <a:srgbClr val="0070B9"/>
        </a:buClr>
        <a:buChar char="–"/>
        <a:defRPr sz="2400">
          <a:solidFill>
            <a:schemeClr val="tx1"/>
          </a:solidFill>
          <a:latin typeface="+mn-lt"/>
          <a:ea typeface="+mn-ea"/>
        </a:defRPr>
      </a:lvl4pPr>
      <a:lvl5pPr marL="1317625" indent="-176213" algn="l" rtl="0" fontAlgn="base">
        <a:spcBef>
          <a:spcPct val="20000"/>
        </a:spcBef>
        <a:spcAft>
          <a:spcPct val="0"/>
        </a:spcAft>
        <a:buClr>
          <a:srgbClr val="0070B9"/>
        </a:buClr>
        <a:buChar char="»"/>
        <a:defRPr sz="2400" i="1">
          <a:solidFill>
            <a:schemeClr val="tx1"/>
          </a:solidFill>
          <a:latin typeface="+mn-lt"/>
          <a:ea typeface="+mn-ea"/>
        </a:defRPr>
      </a:lvl5pPr>
      <a:lvl6pPr marL="1774825" indent="-176213" algn="l" rtl="0" fontAlgn="base">
        <a:spcBef>
          <a:spcPct val="20000"/>
        </a:spcBef>
        <a:spcAft>
          <a:spcPct val="0"/>
        </a:spcAft>
        <a:buClr>
          <a:srgbClr val="0070B9"/>
        </a:buClr>
        <a:buChar char="»"/>
        <a:defRPr sz="2400" i="1">
          <a:solidFill>
            <a:schemeClr val="tx1"/>
          </a:solidFill>
          <a:latin typeface="+mn-lt"/>
          <a:ea typeface="+mn-ea"/>
        </a:defRPr>
      </a:lvl6pPr>
      <a:lvl7pPr marL="2232025" indent="-176213" algn="l" rtl="0" fontAlgn="base">
        <a:spcBef>
          <a:spcPct val="20000"/>
        </a:spcBef>
        <a:spcAft>
          <a:spcPct val="0"/>
        </a:spcAft>
        <a:buClr>
          <a:srgbClr val="0070B9"/>
        </a:buClr>
        <a:buChar char="»"/>
        <a:defRPr sz="2400" i="1">
          <a:solidFill>
            <a:schemeClr val="tx1"/>
          </a:solidFill>
          <a:latin typeface="+mn-lt"/>
          <a:ea typeface="+mn-ea"/>
        </a:defRPr>
      </a:lvl7pPr>
      <a:lvl8pPr marL="2689225" indent="-176213" algn="l" rtl="0" fontAlgn="base">
        <a:spcBef>
          <a:spcPct val="20000"/>
        </a:spcBef>
        <a:spcAft>
          <a:spcPct val="0"/>
        </a:spcAft>
        <a:buClr>
          <a:srgbClr val="0070B9"/>
        </a:buClr>
        <a:buChar char="»"/>
        <a:defRPr sz="2400" i="1">
          <a:solidFill>
            <a:schemeClr val="tx1"/>
          </a:solidFill>
          <a:latin typeface="+mn-lt"/>
          <a:ea typeface="+mn-ea"/>
        </a:defRPr>
      </a:lvl8pPr>
      <a:lvl9pPr marL="3146425" indent="-176213" algn="l" rtl="0" fontAlgn="base">
        <a:spcBef>
          <a:spcPct val="20000"/>
        </a:spcBef>
        <a:spcAft>
          <a:spcPct val="0"/>
        </a:spcAft>
        <a:buClr>
          <a:srgbClr val="0070B9"/>
        </a:buClr>
        <a:buChar char="»"/>
        <a:defRPr sz="2400" i="1">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camddataandmaps.epa.gov/gdm/index.cfm?fuseaction=emissions.wizar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9"/>
          <p:cNvSpPr txBox="1">
            <a:spLocks noChangeArrowheads="1"/>
          </p:cNvSpPr>
          <p:nvPr/>
        </p:nvSpPr>
        <p:spPr bwMode="auto">
          <a:xfrm>
            <a:off x="2558642" y="311442"/>
            <a:ext cx="5813571" cy="2087810"/>
          </a:xfrm>
          <a:prstGeom prst="rect">
            <a:avLst/>
          </a:prstGeom>
          <a:solidFill>
            <a:srgbClr val="003F69">
              <a:alpha val="0"/>
            </a:srgbClr>
          </a:solidFill>
          <a:ln w="9525">
            <a:noFill/>
            <a:miter lim="800000"/>
            <a:headEnd/>
            <a:tailEnd/>
          </a:ln>
        </p:spPr>
        <p:txBody>
          <a:bodyPr vert="horz" wrap="square" lIns="0" tIns="0" rIns="0" bIns="0" numCol="1" anchor="b"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sz="4200" b="1" kern="0" dirty="0" smtClean="0">
                <a:solidFill>
                  <a:schemeClr val="bg1"/>
                </a:solidFill>
                <a:latin typeface="+mj-lt"/>
                <a:ea typeface="+mj-ea"/>
                <a:cs typeface="+mj-cs"/>
              </a:rPr>
              <a:t>Beta Testing of </a:t>
            </a:r>
            <a:r>
              <a:rPr lang="en-US" sz="4200" b="1" kern="0" dirty="0" smtClean="0">
                <a:solidFill>
                  <a:schemeClr val="bg1"/>
                </a:solidFill>
                <a:latin typeface="+mj-lt"/>
                <a:ea typeface="+mj-ea"/>
                <a:cs typeface="+mj-cs"/>
              </a:rPr>
              <a:t>the</a:t>
            </a:r>
            <a:endParaRPr lang="en-US" sz="4200" b="1" kern="0" dirty="0" smtClean="0">
              <a:solidFill>
                <a:schemeClr val="bg1"/>
              </a:solidFill>
              <a:latin typeface="+mj-lt"/>
              <a:ea typeface="+mj-ea"/>
              <a:cs typeface="+mj-cs"/>
            </a:endParaRPr>
          </a:p>
          <a:p>
            <a:pPr marL="0" marR="0" lvl="0" indent="0" algn="l" defTabSz="914400" rtl="0" eaLnBrk="1" fontAlgn="base" latinLnBrk="0" hangingPunct="1">
              <a:lnSpc>
                <a:spcPct val="90000"/>
              </a:lnSpc>
              <a:spcBef>
                <a:spcPct val="0"/>
              </a:spcBef>
              <a:spcAft>
                <a:spcPct val="0"/>
              </a:spcAft>
              <a:buClrTx/>
              <a:buSzTx/>
              <a:buFontTx/>
              <a:buNone/>
              <a:tabLst/>
              <a:defRPr/>
            </a:pPr>
            <a:r>
              <a:rPr lang="en-US" sz="4200" b="1" kern="0" dirty="0" smtClean="0">
                <a:solidFill>
                  <a:schemeClr val="bg1"/>
                </a:solidFill>
                <a:latin typeface="+mj-lt"/>
                <a:ea typeface="+mj-ea"/>
                <a:cs typeface="+mj-cs"/>
              </a:rPr>
              <a:t>SCICHEM-2012 Reactive Plume Model</a:t>
            </a:r>
            <a:endParaRPr kumimoji="0" lang="en-US" sz="4200" b="1" u="none" strike="noStrike" kern="0" cap="none" spc="0" normalizeH="0" baseline="0" noProof="0" dirty="0" smtClean="0">
              <a:ln>
                <a:noFill/>
              </a:ln>
              <a:solidFill>
                <a:schemeClr val="bg1"/>
              </a:solidFill>
              <a:effectLst/>
              <a:uLnTx/>
              <a:uFillTx/>
              <a:latin typeface="+mj-lt"/>
              <a:ea typeface="+mj-ea"/>
              <a:cs typeface="+mj-cs"/>
            </a:endParaRPr>
          </a:p>
        </p:txBody>
      </p:sp>
      <p:sp>
        <p:nvSpPr>
          <p:cNvPr id="4" name="Rectangle 9"/>
          <p:cNvSpPr txBox="1">
            <a:spLocks noChangeArrowheads="1"/>
          </p:cNvSpPr>
          <p:nvPr/>
        </p:nvSpPr>
        <p:spPr bwMode="auto">
          <a:xfrm>
            <a:off x="441994" y="4941117"/>
            <a:ext cx="5472244" cy="1196128"/>
          </a:xfrm>
          <a:prstGeom prst="rect">
            <a:avLst/>
          </a:prstGeom>
          <a:solidFill>
            <a:srgbClr val="003F69">
              <a:alpha val="0"/>
            </a:srgbClr>
          </a:solidFill>
          <a:ln w="9525">
            <a:noFill/>
            <a:miter lim="800000"/>
            <a:headEnd/>
            <a:tailEnd/>
          </a:ln>
        </p:spPr>
        <p:txBody>
          <a:bodyPr vert="horz" wrap="square" lIns="0" tIns="0" rIns="0" bIns="0" numCol="1" anchor="b"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sz="1600" b="1" i="1" kern="0" dirty="0" smtClean="0">
                <a:solidFill>
                  <a:schemeClr val="bg1"/>
                </a:solidFill>
                <a:latin typeface="+mj-lt"/>
                <a:ea typeface="+mj-ea"/>
                <a:cs typeface="Times New Roman" pitchFamily="18" charset="0"/>
              </a:rPr>
              <a:t>James T. Kelly and Kirk R. Baker</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1600" i="1" u="none" strike="noStrike" kern="0" cap="none" spc="0" normalizeH="0" baseline="0" noProof="0" dirty="0" smtClean="0">
                <a:ln>
                  <a:noFill/>
                </a:ln>
                <a:solidFill>
                  <a:schemeClr val="bg1"/>
                </a:solidFill>
                <a:effectLst/>
                <a:uLnTx/>
                <a:uFillTx/>
                <a:latin typeface="+mj-lt"/>
                <a:ea typeface="+mj-ea"/>
                <a:cs typeface="Times New Roman" pitchFamily="18" charset="0"/>
              </a:rPr>
              <a:t>Office of Air Quality Planning &amp; Standards</a:t>
            </a:r>
          </a:p>
          <a:p>
            <a:pPr marL="0" marR="0" lvl="0" indent="0" algn="l" defTabSz="914400" rtl="0" eaLnBrk="1" fontAlgn="base" latinLnBrk="0" hangingPunct="1">
              <a:lnSpc>
                <a:spcPct val="90000"/>
              </a:lnSpc>
              <a:spcBef>
                <a:spcPct val="0"/>
              </a:spcBef>
              <a:spcAft>
                <a:spcPct val="0"/>
              </a:spcAft>
              <a:buClrTx/>
              <a:buSzTx/>
              <a:buFontTx/>
              <a:buNone/>
              <a:tabLst/>
              <a:defRPr/>
            </a:pPr>
            <a:r>
              <a:rPr lang="en-US" sz="1600" i="1" kern="0" dirty="0" smtClean="0">
                <a:solidFill>
                  <a:schemeClr val="bg1"/>
                </a:solidFill>
                <a:latin typeface="+mj-lt"/>
                <a:ea typeface="+mj-ea"/>
                <a:cs typeface="Times New Roman" pitchFamily="18" charset="0"/>
              </a:rPr>
              <a:t>US Environmental Protection Agency</a:t>
            </a:r>
          </a:p>
          <a:p>
            <a:pPr eaLnBrk="1" hangingPunct="1">
              <a:lnSpc>
                <a:spcPct val="90000"/>
              </a:lnSpc>
              <a:defRPr/>
            </a:pPr>
            <a:r>
              <a:rPr lang="en-US" sz="1600" i="1" kern="0" dirty="0" smtClean="0">
                <a:solidFill>
                  <a:schemeClr val="bg1"/>
                </a:solidFill>
              </a:rPr>
              <a:t>2012 Regional, State, and Local Modeler’s Workshop</a:t>
            </a:r>
          </a:p>
          <a:p>
            <a:pPr eaLnBrk="1" hangingPunct="1">
              <a:lnSpc>
                <a:spcPct val="90000"/>
              </a:lnSpc>
              <a:defRPr/>
            </a:pPr>
            <a:r>
              <a:rPr lang="en-US" sz="1600" i="1" kern="0" dirty="0" smtClean="0">
                <a:solidFill>
                  <a:schemeClr val="bg1"/>
                </a:solidFill>
              </a:rPr>
              <a:t>Oct.15</a:t>
            </a:r>
            <a:r>
              <a:rPr lang="en-US" sz="1600" i="1" kern="0" baseline="30000" dirty="0" smtClean="0">
                <a:solidFill>
                  <a:schemeClr val="bg1"/>
                </a:solidFill>
              </a:rPr>
              <a:t>th</a:t>
            </a:r>
            <a:r>
              <a:rPr lang="en-US" sz="1600" i="1" kern="0" dirty="0" smtClean="0">
                <a:solidFill>
                  <a:schemeClr val="bg1"/>
                </a:solidFill>
              </a:rPr>
              <a:t> – Oct 18</a:t>
            </a:r>
            <a:r>
              <a:rPr lang="en-US" sz="1600" i="1" kern="0" baseline="30000" dirty="0" smtClean="0">
                <a:solidFill>
                  <a:schemeClr val="bg1"/>
                </a:solidFill>
              </a:rPr>
              <a:t>th</a:t>
            </a:r>
            <a:r>
              <a:rPr lang="en-US" sz="1600" i="1" kern="0" dirty="0" smtClean="0">
                <a:solidFill>
                  <a:schemeClr val="bg1"/>
                </a:solidFill>
              </a:rPr>
              <a:t>, Chapel Hill, NC</a:t>
            </a:r>
          </a:p>
        </p:txBody>
      </p:sp>
      <p:pic>
        <p:nvPicPr>
          <p:cNvPr id="6" name="Picture 2"/>
          <p:cNvPicPr>
            <a:picLocks noChangeAspect="1" noChangeArrowheads="1"/>
          </p:cNvPicPr>
          <p:nvPr/>
        </p:nvPicPr>
        <p:blipFill>
          <a:blip r:embed="rId3" cstate="print"/>
          <a:srcRect l="16735" t="27698" r="11683" b="7138"/>
          <a:stretch>
            <a:fillRect/>
          </a:stretch>
        </p:blipFill>
        <p:spPr bwMode="auto">
          <a:xfrm>
            <a:off x="3655092" y="2834112"/>
            <a:ext cx="3674184" cy="2033868"/>
          </a:xfrm>
          <a:prstGeom prst="rect">
            <a:avLst/>
          </a:prstGeom>
          <a:noFill/>
          <a:ln w="9525">
            <a:noFill/>
            <a:miter lim="800000"/>
            <a:headEnd/>
            <a:tailEnd/>
          </a:ln>
          <a:effectLst/>
        </p:spPr>
      </p:pic>
      <p:sp>
        <p:nvSpPr>
          <p:cNvPr id="9" name="Rectangle 9"/>
          <p:cNvSpPr txBox="1">
            <a:spLocks noChangeArrowheads="1"/>
          </p:cNvSpPr>
          <p:nvPr/>
        </p:nvSpPr>
        <p:spPr bwMode="auto">
          <a:xfrm>
            <a:off x="6270510" y="4609226"/>
            <a:ext cx="1362074" cy="238123"/>
          </a:xfrm>
          <a:prstGeom prst="rect">
            <a:avLst/>
          </a:prstGeom>
          <a:solidFill>
            <a:srgbClr val="003F69">
              <a:alpha val="0"/>
            </a:srgbClr>
          </a:solidFill>
          <a:ln w="9525">
            <a:noFill/>
            <a:miter lim="800000"/>
            <a:headEnd/>
            <a:tailEnd/>
          </a:ln>
        </p:spPr>
        <p:txBody>
          <a:bodyPr vert="horz" wrap="square" lIns="0" tIns="0" rIns="0" bIns="0" numCol="1" anchor="b"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lang="en-US" sz="1200" b="1" i="1" kern="0" dirty="0" smtClean="0">
                <a:solidFill>
                  <a:schemeClr val="bg1"/>
                </a:solidFill>
                <a:latin typeface="Times New Roman" pitchFamily="18" charset="0"/>
                <a:ea typeface="+mj-ea"/>
                <a:cs typeface="Times New Roman" pitchFamily="18" charset="0"/>
              </a:rPr>
              <a:t>Google earth</a:t>
            </a:r>
            <a:endParaRPr kumimoji="0" lang="en-US" sz="1200" b="1" i="1"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F513CD6-7A50-48C7-A0FA-9EDFB5A9B8BA}" type="slidenum">
              <a:rPr lang="en-US" smtClean="0"/>
              <a:pPr/>
              <a:t>9</a:t>
            </a:fld>
            <a:endParaRPr lang="en-US"/>
          </a:p>
        </p:txBody>
      </p:sp>
      <p:sp>
        <p:nvSpPr>
          <p:cNvPr id="7" name="Title 2"/>
          <p:cNvSpPr txBox="1">
            <a:spLocks/>
          </p:cNvSpPr>
          <p:nvPr/>
        </p:nvSpPr>
        <p:spPr bwMode="auto">
          <a:xfrm>
            <a:off x="4221062" y="6223233"/>
            <a:ext cx="3974983" cy="634767"/>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i="1" kern="0" dirty="0" smtClean="0">
                <a:latin typeface="+mj-lt"/>
                <a:ea typeface="+mj-ea"/>
                <a:cs typeface="+mj-cs"/>
              </a:rPr>
              <a:t>Note: Concentrations correspond to CMAQ’s Layer 1</a:t>
            </a:r>
            <a:endParaRPr kumimoji="0" lang="en-US" sz="1200" i="1" u="none" strike="noStrike" kern="0" cap="none" spc="0" normalizeH="0" baseline="0" noProof="0" dirty="0">
              <a:ln>
                <a:noFill/>
              </a:ln>
              <a:effectLst/>
              <a:uLnTx/>
              <a:uFillTx/>
              <a:latin typeface="+mj-lt"/>
              <a:ea typeface="+mj-ea"/>
              <a:cs typeface="+mj-cs"/>
            </a:endParaRPr>
          </a:p>
        </p:txBody>
      </p:sp>
      <p:pic>
        <p:nvPicPr>
          <p:cNvPr id="10" name="Picture 9" descr="cmaq_scich_diff_tva_amb_1a_O3.png"/>
          <p:cNvPicPr>
            <a:picLocks noChangeAspect="1"/>
          </p:cNvPicPr>
          <p:nvPr/>
        </p:nvPicPr>
        <p:blipFill>
          <a:blip r:embed="rId2" cstate="print"/>
          <a:srcRect l="2661" t="30895" r="4037" b="27362"/>
          <a:stretch>
            <a:fillRect/>
          </a:stretch>
        </p:blipFill>
        <p:spPr>
          <a:xfrm>
            <a:off x="243281" y="1847088"/>
            <a:ext cx="8531603" cy="2726422"/>
          </a:xfrm>
          <a:prstGeom prst="rect">
            <a:avLst/>
          </a:prstGeom>
        </p:spPr>
      </p:pic>
      <p:sp>
        <p:nvSpPr>
          <p:cNvPr id="6" name="Title 2"/>
          <p:cNvSpPr txBox="1">
            <a:spLocks/>
          </p:cNvSpPr>
          <p:nvPr/>
        </p:nvSpPr>
        <p:spPr bwMode="auto">
          <a:xfrm>
            <a:off x="276224" y="260058"/>
            <a:ext cx="8314103" cy="1216404"/>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lvl="0" eaLnBrk="1" hangingPunct="1">
              <a:defRPr/>
            </a:pPr>
            <a:r>
              <a:rPr lang="en-US" sz="3400" b="1" kern="0" dirty="0" smtClean="0">
                <a:solidFill>
                  <a:srgbClr val="0070B9"/>
                </a:solidFill>
              </a:rPr>
              <a:t>Ozone Plume Increment </a:t>
            </a:r>
            <a:r>
              <a:rPr lang="en-US" sz="3400" b="1" kern="0" dirty="0" smtClean="0">
                <a:solidFill>
                  <a:srgbClr val="0070B9"/>
                </a:solidFill>
                <a:latin typeface="+mj-lt"/>
                <a:ea typeface="+mj-ea"/>
                <a:cs typeface="+mj-cs"/>
              </a:rPr>
              <a:t>Comparison for SCICHEM-2012 and CMAQ</a:t>
            </a:r>
            <a:endParaRPr kumimoji="0" lang="en-US" sz="2800" b="0" i="0" u="none" strike="noStrike" kern="0" cap="none" spc="0" normalizeH="0" baseline="0" noProof="0" dirty="0">
              <a:ln>
                <a:noFill/>
              </a:ln>
              <a:solidFill>
                <a:srgbClr val="0070B9"/>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7649"/>
            <a:ext cx="8763000" cy="981075"/>
          </a:xfrm>
          <a:solidFill>
            <a:schemeClr val="bg1"/>
          </a:solidFill>
        </p:spPr>
        <p:txBody>
          <a:bodyPr/>
          <a:lstStyle/>
          <a:p>
            <a:r>
              <a:rPr lang="en-US" sz="3200" dirty="0" smtClean="0"/>
              <a:t>III. Evaluation </a:t>
            </a:r>
            <a:r>
              <a:rPr lang="en-US" sz="3200" dirty="0" smtClean="0"/>
              <a:t>Against Aircraft Observations</a:t>
            </a:r>
            <a:endParaRPr lang="en-US" sz="3200" dirty="0"/>
          </a:p>
        </p:txBody>
      </p:sp>
      <p:sp>
        <p:nvSpPr>
          <p:cNvPr id="3" name="Content Placeholder 2"/>
          <p:cNvSpPr>
            <a:spLocks noGrp="1"/>
          </p:cNvSpPr>
          <p:nvPr>
            <p:ph idx="1"/>
          </p:nvPr>
        </p:nvSpPr>
        <p:spPr>
          <a:xfrm>
            <a:off x="737969" y="1189052"/>
            <a:ext cx="7543800" cy="1371600"/>
          </a:xfrm>
        </p:spPr>
        <p:txBody>
          <a:bodyPr/>
          <a:lstStyle/>
          <a:p>
            <a:r>
              <a:rPr lang="en-US" sz="2200" dirty="0" smtClean="0"/>
              <a:t>12 traverses of plume downwind of the TVA power plant on 6 July 1999 at an average altitude of 500 m</a:t>
            </a:r>
          </a:p>
          <a:p>
            <a:pPr lvl="1"/>
            <a:r>
              <a:rPr lang="en-US" sz="2000" dirty="0" smtClean="0"/>
              <a:t>Clear day with light winds from west/northwest</a:t>
            </a:r>
          </a:p>
          <a:p>
            <a:r>
              <a:rPr lang="en-US" sz="2200" dirty="0" smtClean="0"/>
              <a:t>Observed species in include O</a:t>
            </a:r>
            <a:r>
              <a:rPr lang="en-US" sz="2200" baseline="-25000" dirty="0" smtClean="0"/>
              <a:t>3</a:t>
            </a:r>
            <a:r>
              <a:rPr lang="en-US" sz="2200" dirty="0" smtClean="0"/>
              <a:t>, NO, NO</a:t>
            </a:r>
            <a:r>
              <a:rPr lang="en-US" sz="2200" baseline="-25000" dirty="0" smtClean="0"/>
              <a:t>2</a:t>
            </a:r>
            <a:r>
              <a:rPr lang="en-US" sz="2200" dirty="0" smtClean="0"/>
              <a:t>, </a:t>
            </a:r>
            <a:r>
              <a:rPr lang="en-US" sz="2200" dirty="0" err="1" smtClean="0"/>
              <a:t>NO</a:t>
            </a:r>
            <a:r>
              <a:rPr lang="en-US" sz="2200" baseline="-25000" dirty="0" err="1" smtClean="0"/>
              <a:t>z</a:t>
            </a:r>
            <a:r>
              <a:rPr lang="en-US" sz="2200" dirty="0" smtClean="0"/>
              <a:t>, and SO</a:t>
            </a:r>
            <a:r>
              <a:rPr lang="en-US" sz="2200" baseline="-25000" dirty="0" smtClean="0"/>
              <a:t>2</a:t>
            </a:r>
          </a:p>
        </p:txBody>
      </p:sp>
      <p:sp>
        <p:nvSpPr>
          <p:cNvPr id="5" name="Slide Number Placeholder 4"/>
          <p:cNvSpPr>
            <a:spLocks noGrp="1"/>
          </p:cNvSpPr>
          <p:nvPr>
            <p:ph type="sldNum" sz="quarter" idx="10"/>
          </p:nvPr>
        </p:nvSpPr>
        <p:spPr/>
        <p:txBody>
          <a:bodyPr/>
          <a:lstStyle/>
          <a:p>
            <a:fld id="{0AAB5111-FDE4-49A1-AB9D-BCE791E21F77}" type="slidenum">
              <a:rPr lang="en-US" smtClean="0"/>
              <a:pPr/>
              <a:t>10</a:t>
            </a:fld>
            <a:endParaRPr lang="en-US" dirty="0"/>
          </a:p>
        </p:txBody>
      </p:sp>
      <p:grpSp>
        <p:nvGrpSpPr>
          <p:cNvPr id="27" name="Group 26"/>
          <p:cNvGrpSpPr/>
          <p:nvPr/>
        </p:nvGrpSpPr>
        <p:grpSpPr>
          <a:xfrm>
            <a:off x="1394516" y="2903756"/>
            <a:ext cx="6716415" cy="3174616"/>
            <a:chOff x="1461628" y="3004424"/>
            <a:chExt cx="6716415" cy="3174616"/>
          </a:xfrm>
        </p:grpSpPr>
        <p:pic>
          <p:nvPicPr>
            <p:cNvPr id="20" name="Picture 19" descr="Gearth_flight.jpg"/>
            <p:cNvPicPr>
              <a:picLocks noChangeAspect="1"/>
            </p:cNvPicPr>
            <p:nvPr/>
          </p:nvPicPr>
          <p:blipFill>
            <a:blip r:embed="rId3" cstate="print"/>
            <a:srcRect b="15750"/>
            <a:stretch>
              <a:fillRect/>
            </a:stretch>
          </p:blipFill>
          <p:spPr>
            <a:xfrm>
              <a:off x="1461628" y="3004424"/>
              <a:ext cx="6416040" cy="3174616"/>
            </a:xfrm>
            <a:prstGeom prst="rect">
              <a:avLst/>
            </a:prstGeom>
          </p:spPr>
        </p:pic>
        <p:sp>
          <p:nvSpPr>
            <p:cNvPr id="11" name="Content Placeholder 2"/>
            <p:cNvSpPr txBox="1">
              <a:spLocks/>
            </p:cNvSpPr>
            <p:nvPr/>
          </p:nvSpPr>
          <p:spPr bwMode="auto">
            <a:xfrm>
              <a:off x="1583094" y="5845942"/>
              <a:ext cx="1138784" cy="2270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68275" lvl="0" indent="-168275" eaLnBrk="1" hangingPunct="1">
                <a:spcBef>
                  <a:spcPct val="20000"/>
                </a:spcBef>
                <a:buClr>
                  <a:srgbClr val="0070B9"/>
                </a:buClr>
                <a:buSzPct val="90000"/>
              </a:pPr>
              <a:r>
                <a:rPr lang="en-US" sz="1200" i="1" kern="0" dirty="0" smtClean="0">
                  <a:solidFill>
                    <a:schemeClr val="bg1"/>
                  </a:solidFill>
                  <a:latin typeface="Times New Roman" pitchFamily="18" charset="0"/>
                  <a:ea typeface="+mn-ea"/>
                  <a:cs typeface="Times New Roman" pitchFamily="18" charset="0"/>
                </a:rPr>
                <a:t>Google earth</a:t>
              </a:r>
              <a:endParaRPr kumimoji="0" lang="en-US" sz="1200" b="0" i="1" u="none" strike="noStrike" kern="0" cap="none" spc="0" normalizeH="0" baseline="0" noProof="0" dirty="0" smtClean="0">
                <a:ln>
                  <a:noFill/>
                </a:ln>
                <a:solidFill>
                  <a:schemeClr val="bg1"/>
                </a:solidFill>
                <a:effectLst/>
                <a:uLnTx/>
                <a:uFillTx/>
                <a:latin typeface="Times New Roman" pitchFamily="18" charset="0"/>
                <a:ea typeface="+mn-ea"/>
                <a:cs typeface="Times New Roman" pitchFamily="18" charset="0"/>
              </a:endParaRPr>
            </a:p>
          </p:txBody>
        </p:sp>
        <p:sp>
          <p:nvSpPr>
            <p:cNvPr id="9" name="Content Placeholder 2"/>
            <p:cNvSpPr txBox="1">
              <a:spLocks/>
            </p:cNvSpPr>
            <p:nvPr/>
          </p:nvSpPr>
          <p:spPr bwMode="auto">
            <a:xfrm>
              <a:off x="6040182" y="5876090"/>
              <a:ext cx="872084" cy="2175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68275" lvl="0" indent="-168275" eaLnBrk="1" hangingPunct="1">
                <a:spcBef>
                  <a:spcPct val="20000"/>
                </a:spcBef>
                <a:buClr>
                  <a:srgbClr val="0070B9"/>
                </a:buClr>
                <a:buSzPct val="90000"/>
              </a:pPr>
              <a:r>
                <a:rPr lang="en-US" sz="1200" b="1" kern="0" noProof="0" dirty="0" smtClean="0">
                  <a:solidFill>
                    <a:schemeClr val="bg1"/>
                  </a:solidFill>
                  <a:latin typeface="+mj-lt"/>
                  <a:ea typeface="+mn-ea"/>
                  <a:cs typeface="Times New Roman" pitchFamily="18" charset="0"/>
                </a:rPr>
                <a:t>Nashville</a:t>
              </a:r>
              <a:endParaRPr kumimoji="0" lang="en-US" sz="1200" b="1" u="none" strike="noStrike" kern="0" cap="none" spc="0" normalizeH="0" baseline="0" noProof="0" dirty="0" smtClean="0">
                <a:ln>
                  <a:noFill/>
                </a:ln>
                <a:solidFill>
                  <a:schemeClr val="bg1"/>
                </a:solidFill>
                <a:effectLst/>
                <a:uLnTx/>
                <a:uFillTx/>
                <a:latin typeface="+mj-lt"/>
                <a:ea typeface="+mn-ea"/>
                <a:cs typeface="Times New Roman" pitchFamily="18" charset="0"/>
              </a:endParaRPr>
            </a:p>
          </p:txBody>
        </p:sp>
        <p:cxnSp>
          <p:nvCxnSpPr>
            <p:cNvPr id="12" name="Straight Arrow Connector 11"/>
            <p:cNvCxnSpPr/>
            <p:nvPr/>
          </p:nvCxnSpPr>
          <p:spPr bwMode="auto">
            <a:xfrm flipV="1">
              <a:off x="6761527" y="5629013"/>
              <a:ext cx="385893" cy="302004"/>
            </a:xfrm>
            <a:prstGeom prst="straightConnector1">
              <a:avLst/>
            </a:prstGeom>
            <a:solidFill>
              <a:schemeClr val="accent1"/>
            </a:solidFill>
            <a:ln w="15875" cap="flat" cmpd="sng" algn="ctr">
              <a:solidFill>
                <a:schemeClr val="bg1"/>
              </a:solidFill>
              <a:prstDash val="solid"/>
              <a:round/>
              <a:headEnd type="none" w="med" len="med"/>
              <a:tailEnd type="arrow"/>
            </a:ln>
            <a:effectLst/>
          </p:spPr>
        </p:cxnSp>
        <p:sp>
          <p:nvSpPr>
            <p:cNvPr id="14" name="Content Placeholder 2"/>
            <p:cNvSpPr txBox="1">
              <a:spLocks/>
            </p:cNvSpPr>
            <p:nvPr/>
          </p:nvSpPr>
          <p:spPr bwMode="auto">
            <a:xfrm>
              <a:off x="3671341" y="3716274"/>
              <a:ext cx="872084" cy="2175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68275" lvl="0" indent="-168275" eaLnBrk="1" hangingPunct="1">
                <a:spcBef>
                  <a:spcPct val="20000"/>
                </a:spcBef>
                <a:buClr>
                  <a:srgbClr val="0070B9"/>
                </a:buClr>
                <a:buSzPct val="90000"/>
              </a:pPr>
              <a:r>
                <a:rPr lang="en-US" sz="1200" b="1" kern="0" dirty="0" smtClean="0">
                  <a:solidFill>
                    <a:schemeClr val="bg1"/>
                  </a:solidFill>
                  <a:latin typeface="+mj-lt"/>
                  <a:ea typeface="+mn-ea"/>
                  <a:cs typeface="Times New Roman" pitchFamily="18" charset="0"/>
                </a:rPr>
                <a:t>~11 km</a:t>
              </a:r>
            </a:p>
          </p:txBody>
        </p:sp>
        <p:sp>
          <p:nvSpPr>
            <p:cNvPr id="16" name="Content Placeholder 2"/>
            <p:cNvSpPr txBox="1">
              <a:spLocks/>
            </p:cNvSpPr>
            <p:nvPr/>
          </p:nvSpPr>
          <p:spPr bwMode="auto">
            <a:xfrm>
              <a:off x="4585741" y="3573399"/>
              <a:ext cx="872084" cy="2175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68275" lvl="0" indent="-168275" eaLnBrk="1" hangingPunct="1">
                <a:spcBef>
                  <a:spcPct val="20000"/>
                </a:spcBef>
                <a:buClr>
                  <a:srgbClr val="0070B9"/>
                </a:buClr>
                <a:buSzPct val="90000"/>
              </a:pPr>
              <a:r>
                <a:rPr lang="en-US" sz="1200" b="1" kern="0" dirty="0" smtClean="0">
                  <a:solidFill>
                    <a:schemeClr val="bg1"/>
                  </a:solidFill>
                  <a:latin typeface="+mj-lt"/>
                  <a:ea typeface="+mn-ea"/>
                  <a:cs typeface="Times New Roman" pitchFamily="18" charset="0"/>
                </a:rPr>
                <a:t>~31 km</a:t>
              </a:r>
              <a:endParaRPr kumimoji="0" lang="en-US" sz="1200" b="1" u="none" strike="noStrike" kern="0" cap="none" spc="0" normalizeH="0" baseline="0" noProof="0" dirty="0" smtClean="0">
                <a:ln>
                  <a:noFill/>
                </a:ln>
                <a:solidFill>
                  <a:schemeClr val="bg1"/>
                </a:solidFill>
                <a:effectLst/>
                <a:uLnTx/>
                <a:uFillTx/>
                <a:latin typeface="+mj-lt"/>
                <a:ea typeface="+mn-ea"/>
                <a:cs typeface="Times New Roman" pitchFamily="18" charset="0"/>
              </a:endParaRPr>
            </a:p>
          </p:txBody>
        </p:sp>
        <p:sp>
          <p:nvSpPr>
            <p:cNvPr id="17" name="Content Placeholder 2"/>
            <p:cNvSpPr txBox="1">
              <a:spLocks/>
            </p:cNvSpPr>
            <p:nvPr/>
          </p:nvSpPr>
          <p:spPr bwMode="auto">
            <a:xfrm>
              <a:off x="6218536" y="3682019"/>
              <a:ext cx="872084" cy="2175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68275" lvl="0" indent="-168275" eaLnBrk="1" hangingPunct="1">
                <a:spcBef>
                  <a:spcPct val="20000"/>
                </a:spcBef>
                <a:buClr>
                  <a:srgbClr val="0070B9"/>
                </a:buClr>
                <a:buSzPct val="90000"/>
              </a:pPr>
              <a:r>
                <a:rPr lang="en-US" sz="1200" b="1" kern="0" dirty="0" smtClean="0">
                  <a:solidFill>
                    <a:schemeClr val="bg1"/>
                  </a:solidFill>
                  <a:latin typeface="+mj-lt"/>
                  <a:ea typeface="+mn-ea"/>
                  <a:cs typeface="Times New Roman" pitchFamily="18" charset="0"/>
                </a:rPr>
                <a:t>~65 km</a:t>
              </a:r>
              <a:endParaRPr kumimoji="0" lang="en-US" sz="1200" b="1" u="none" strike="noStrike" kern="0" cap="none" spc="0" normalizeH="0" baseline="0" noProof="0" dirty="0" smtClean="0">
                <a:ln>
                  <a:noFill/>
                </a:ln>
                <a:solidFill>
                  <a:schemeClr val="bg1"/>
                </a:solidFill>
                <a:effectLst/>
                <a:uLnTx/>
                <a:uFillTx/>
                <a:latin typeface="+mj-lt"/>
                <a:ea typeface="+mn-ea"/>
                <a:cs typeface="Times New Roman" pitchFamily="18" charset="0"/>
              </a:endParaRPr>
            </a:p>
          </p:txBody>
        </p:sp>
        <p:sp>
          <p:nvSpPr>
            <p:cNvPr id="19" name="Content Placeholder 2"/>
            <p:cNvSpPr txBox="1">
              <a:spLocks/>
            </p:cNvSpPr>
            <p:nvPr/>
          </p:nvSpPr>
          <p:spPr bwMode="auto">
            <a:xfrm>
              <a:off x="7305959" y="4310406"/>
              <a:ext cx="872084" cy="2175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68275" lvl="0" indent="-168275" eaLnBrk="1" hangingPunct="1">
                <a:spcBef>
                  <a:spcPct val="20000"/>
                </a:spcBef>
                <a:buClr>
                  <a:srgbClr val="0070B9"/>
                </a:buClr>
                <a:buSzPct val="90000"/>
              </a:pPr>
              <a:r>
                <a:rPr lang="en-US" sz="1100" b="1" kern="0" dirty="0" smtClean="0">
                  <a:solidFill>
                    <a:schemeClr val="bg1"/>
                  </a:solidFill>
                  <a:latin typeface="+mj-lt"/>
                  <a:ea typeface="+mn-ea"/>
                  <a:cs typeface="Times New Roman" pitchFamily="18" charset="0"/>
                </a:rPr>
                <a:t>~90 km</a:t>
              </a:r>
              <a:endParaRPr kumimoji="0" lang="en-US" sz="1100" b="1" u="none" strike="noStrike" kern="0" cap="none" spc="0" normalizeH="0" baseline="0" noProof="0" dirty="0" smtClean="0">
                <a:ln>
                  <a:noFill/>
                </a:ln>
                <a:solidFill>
                  <a:schemeClr val="bg1"/>
                </a:solidFill>
                <a:effectLst/>
                <a:uLnTx/>
                <a:uFillTx/>
                <a:latin typeface="+mj-lt"/>
                <a:ea typeface="+mn-ea"/>
                <a:cs typeface="Times New Roman" pitchFamily="18" charset="0"/>
              </a:endParaRPr>
            </a:p>
          </p:txBody>
        </p:sp>
        <p:sp>
          <p:nvSpPr>
            <p:cNvPr id="21" name="Content Placeholder 2"/>
            <p:cNvSpPr txBox="1">
              <a:spLocks/>
            </p:cNvSpPr>
            <p:nvPr/>
          </p:nvSpPr>
          <p:spPr bwMode="auto">
            <a:xfrm>
              <a:off x="3765018" y="4833407"/>
              <a:ext cx="872084" cy="2175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68275" lvl="0" indent="-168275" eaLnBrk="1" hangingPunct="1">
                <a:spcBef>
                  <a:spcPct val="20000"/>
                </a:spcBef>
                <a:buClr>
                  <a:srgbClr val="0070B9"/>
                </a:buClr>
                <a:buSzPct val="90000"/>
              </a:pPr>
              <a:r>
                <a:rPr lang="en-US" sz="1100" b="1" kern="0" dirty="0" smtClean="0">
                  <a:solidFill>
                    <a:schemeClr val="bg1"/>
                  </a:solidFill>
                  <a:latin typeface="+mj-lt"/>
                  <a:ea typeface="+mn-ea"/>
                  <a:cs typeface="Times New Roman" pitchFamily="18" charset="0"/>
                </a:rPr>
                <a:t>~11 LST</a:t>
              </a:r>
            </a:p>
          </p:txBody>
        </p:sp>
        <p:sp>
          <p:nvSpPr>
            <p:cNvPr id="22" name="Content Placeholder 2"/>
            <p:cNvSpPr txBox="1">
              <a:spLocks/>
            </p:cNvSpPr>
            <p:nvPr/>
          </p:nvSpPr>
          <p:spPr bwMode="auto">
            <a:xfrm>
              <a:off x="4613704" y="4977418"/>
              <a:ext cx="872084" cy="2175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68275" lvl="0" indent="-168275" eaLnBrk="1" hangingPunct="1">
                <a:spcBef>
                  <a:spcPct val="20000"/>
                </a:spcBef>
                <a:buClr>
                  <a:srgbClr val="0070B9"/>
                </a:buClr>
                <a:buSzPct val="90000"/>
              </a:pPr>
              <a:r>
                <a:rPr lang="en-US" sz="1100" b="1" kern="0" dirty="0" smtClean="0">
                  <a:solidFill>
                    <a:schemeClr val="bg1"/>
                  </a:solidFill>
                  <a:latin typeface="+mj-lt"/>
                  <a:ea typeface="+mn-ea"/>
                  <a:cs typeface="Times New Roman" pitchFamily="18" charset="0"/>
                </a:rPr>
                <a:t>~12 LST</a:t>
              </a:r>
            </a:p>
          </p:txBody>
        </p:sp>
        <p:sp>
          <p:nvSpPr>
            <p:cNvPr id="23" name="Content Placeholder 2"/>
            <p:cNvSpPr txBox="1">
              <a:spLocks/>
            </p:cNvSpPr>
            <p:nvPr/>
          </p:nvSpPr>
          <p:spPr bwMode="auto">
            <a:xfrm>
              <a:off x="6032842" y="5381488"/>
              <a:ext cx="872084" cy="2175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68275" lvl="0" indent="-168275" eaLnBrk="1" hangingPunct="1">
                <a:spcBef>
                  <a:spcPct val="20000"/>
                </a:spcBef>
                <a:buClr>
                  <a:srgbClr val="0070B9"/>
                </a:buClr>
                <a:buSzPct val="90000"/>
              </a:pPr>
              <a:r>
                <a:rPr lang="en-US" sz="1100" b="1" kern="0" dirty="0" smtClean="0">
                  <a:solidFill>
                    <a:schemeClr val="bg1"/>
                  </a:solidFill>
                  <a:latin typeface="+mj-lt"/>
                  <a:ea typeface="+mn-ea"/>
                  <a:cs typeface="Times New Roman" pitchFamily="18" charset="0"/>
                </a:rPr>
                <a:t>~15 LST</a:t>
              </a:r>
            </a:p>
          </p:txBody>
        </p:sp>
        <p:sp>
          <p:nvSpPr>
            <p:cNvPr id="26" name="Content Placeholder 2"/>
            <p:cNvSpPr txBox="1">
              <a:spLocks/>
            </p:cNvSpPr>
            <p:nvPr/>
          </p:nvSpPr>
          <p:spPr bwMode="auto">
            <a:xfrm>
              <a:off x="7149976" y="5928172"/>
              <a:ext cx="872084" cy="2175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68275" lvl="0" indent="-168275" eaLnBrk="1" hangingPunct="1">
                <a:spcBef>
                  <a:spcPct val="20000"/>
                </a:spcBef>
                <a:buClr>
                  <a:srgbClr val="0070B9"/>
                </a:buClr>
                <a:buSzPct val="90000"/>
              </a:pPr>
              <a:r>
                <a:rPr lang="en-US" sz="1100" b="1" kern="0" dirty="0" smtClean="0">
                  <a:solidFill>
                    <a:schemeClr val="bg1"/>
                  </a:solidFill>
                  <a:latin typeface="+mj-lt"/>
                  <a:ea typeface="+mn-ea"/>
                  <a:cs typeface="Times New Roman" pitchFamily="18" charset="0"/>
                </a:rPr>
                <a:t>~16 LST</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7649"/>
            <a:ext cx="8763000" cy="981075"/>
          </a:xfrm>
          <a:solidFill>
            <a:schemeClr val="bg1"/>
          </a:solidFill>
        </p:spPr>
        <p:txBody>
          <a:bodyPr/>
          <a:lstStyle/>
          <a:p>
            <a:r>
              <a:rPr lang="en-US" dirty="0" err="1" smtClean="0"/>
              <a:t>NOy</a:t>
            </a:r>
            <a:r>
              <a:rPr lang="en-US" dirty="0" smtClean="0"/>
              <a:t> Comparison with </a:t>
            </a:r>
            <a:r>
              <a:rPr lang="en-US" dirty="0" smtClean="0"/>
              <a:t>Observations</a:t>
            </a:r>
            <a:endParaRPr lang="en-US" dirty="0"/>
          </a:p>
        </p:txBody>
      </p:sp>
      <p:sp>
        <p:nvSpPr>
          <p:cNvPr id="5" name="Slide Number Placeholder 4"/>
          <p:cNvSpPr>
            <a:spLocks noGrp="1"/>
          </p:cNvSpPr>
          <p:nvPr>
            <p:ph type="sldNum" sz="quarter" idx="10"/>
          </p:nvPr>
        </p:nvSpPr>
        <p:spPr/>
        <p:txBody>
          <a:bodyPr/>
          <a:lstStyle/>
          <a:p>
            <a:fld id="{0AAB5111-FDE4-49A1-AB9D-BCE791E21F77}" type="slidenum">
              <a:rPr lang="en-US" smtClean="0"/>
              <a:pPr/>
              <a:t>11</a:t>
            </a:fld>
            <a:endParaRPr lang="en-US" dirty="0"/>
          </a:p>
        </p:txBody>
      </p:sp>
      <p:pic>
        <p:nvPicPr>
          <p:cNvPr id="6" name="Picture 5" descr="cmaq_sci_tvaflt_all_NOY_noamb_1a.png"/>
          <p:cNvPicPr>
            <a:picLocks noChangeAspect="1"/>
          </p:cNvPicPr>
          <p:nvPr/>
        </p:nvPicPr>
        <p:blipFill>
          <a:blip r:embed="rId3" cstate="print"/>
          <a:srcRect l="19541" t="9581" r="21284" b="6772"/>
          <a:stretch>
            <a:fillRect/>
          </a:stretch>
        </p:blipFill>
        <p:spPr>
          <a:xfrm>
            <a:off x="2030136" y="1325461"/>
            <a:ext cx="4971321" cy="4015558"/>
          </a:xfrm>
          <a:prstGeom prst="rect">
            <a:avLst/>
          </a:prstGeom>
        </p:spPr>
      </p:pic>
      <p:sp>
        <p:nvSpPr>
          <p:cNvPr id="7" name="Title 2"/>
          <p:cNvSpPr txBox="1">
            <a:spLocks/>
          </p:cNvSpPr>
          <p:nvPr/>
        </p:nvSpPr>
        <p:spPr bwMode="auto">
          <a:xfrm>
            <a:off x="2086185" y="2878823"/>
            <a:ext cx="1881807" cy="5562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100" b="1" kern="0" dirty="0" smtClean="0">
                <a:solidFill>
                  <a:srgbClr val="0070B9"/>
                </a:solidFill>
                <a:latin typeface="+mj-lt"/>
                <a:ea typeface="+mj-ea"/>
                <a:cs typeface="+mj-cs"/>
              </a:rPr>
              <a:t>Observations</a:t>
            </a:r>
            <a:endParaRPr lang="en-US" sz="1100" b="1" kern="0" dirty="0" smtClean="0">
              <a:solidFill>
                <a:srgbClr val="0070B9"/>
              </a:solidFill>
              <a:latin typeface="+mj-lt"/>
              <a:ea typeface="+mj-ea"/>
              <a:cs typeface="+mj-cs"/>
            </a:endParaRPr>
          </a:p>
        </p:txBody>
      </p:sp>
      <p:sp>
        <p:nvSpPr>
          <p:cNvPr id="8" name="Title 2"/>
          <p:cNvSpPr txBox="1">
            <a:spLocks/>
          </p:cNvSpPr>
          <p:nvPr/>
        </p:nvSpPr>
        <p:spPr bwMode="auto">
          <a:xfrm>
            <a:off x="3995928" y="2880025"/>
            <a:ext cx="1881807" cy="5562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100" b="1" kern="0" dirty="0" smtClean="0">
                <a:solidFill>
                  <a:srgbClr val="0070B9"/>
                </a:solidFill>
                <a:latin typeface="+mj-lt"/>
                <a:ea typeface="+mj-ea"/>
                <a:cs typeface="+mj-cs"/>
              </a:rPr>
              <a:t>CMAQ</a:t>
            </a:r>
            <a:endParaRPr lang="en-US" sz="1100" b="1" kern="0" dirty="0" smtClean="0">
              <a:solidFill>
                <a:srgbClr val="0070B9"/>
              </a:solidFill>
              <a:latin typeface="+mj-lt"/>
              <a:ea typeface="+mj-ea"/>
              <a:cs typeface="+mj-cs"/>
            </a:endParaRPr>
          </a:p>
        </p:txBody>
      </p:sp>
      <p:sp>
        <p:nvSpPr>
          <p:cNvPr id="9" name="Title 2"/>
          <p:cNvSpPr txBox="1">
            <a:spLocks/>
          </p:cNvSpPr>
          <p:nvPr/>
        </p:nvSpPr>
        <p:spPr bwMode="auto">
          <a:xfrm>
            <a:off x="3991885" y="4901604"/>
            <a:ext cx="2207580" cy="5562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100" b="1" kern="0" dirty="0" smtClean="0">
                <a:solidFill>
                  <a:srgbClr val="0070B9"/>
                </a:solidFill>
                <a:latin typeface="+mj-lt"/>
                <a:ea typeface="+mj-ea"/>
                <a:cs typeface="+mj-cs"/>
              </a:rPr>
              <a:t>SCICHEM (Const</a:t>
            </a:r>
            <a:r>
              <a:rPr lang="en-US" sz="1100" b="1" kern="0" dirty="0" smtClean="0">
                <a:solidFill>
                  <a:srgbClr val="0070B9"/>
                </a:solidFill>
                <a:latin typeface="+mj-lt"/>
                <a:ea typeface="+mj-ea"/>
                <a:cs typeface="+mj-cs"/>
              </a:rPr>
              <a:t>.</a:t>
            </a:r>
            <a:r>
              <a:rPr lang="en-US" sz="1100" b="1" kern="0" dirty="0" smtClean="0">
                <a:solidFill>
                  <a:srgbClr val="0070B9"/>
                </a:solidFill>
                <a:latin typeface="+mj-lt"/>
                <a:ea typeface="+mj-ea"/>
                <a:cs typeface="+mj-cs"/>
              </a:rPr>
              <a:t> </a:t>
            </a:r>
            <a:r>
              <a:rPr lang="en-US" sz="1100" b="1" kern="0" dirty="0" err="1" smtClean="0">
                <a:solidFill>
                  <a:srgbClr val="0070B9"/>
                </a:solidFill>
                <a:latin typeface="+mj-lt"/>
                <a:ea typeface="+mj-ea"/>
                <a:cs typeface="+mj-cs"/>
              </a:rPr>
              <a:t>Bkgrd</a:t>
            </a:r>
            <a:r>
              <a:rPr lang="en-US" sz="1100" b="1" kern="0" dirty="0" smtClean="0">
                <a:solidFill>
                  <a:srgbClr val="0070B9"/>
                </a:solidFill>
                <a:latin typeface="+mj-lt"/>
                <a:ea typeface="+mj-ea"/>
                <a:cs typeface="+mj-cs"/>
              </a:rPr>
              <a:t>)</a:t>
            </a:r>
            <a:endParaRPr lang="en-US" sz="1100" b="1" kern="0" dirty="0" smtClean="0">
              <a:solidFill>
                <a:srgbClr val="0070B9"/>
              </a:solidFill>
              <a:latin typeface="+mj-lt"/>
              <a:ea typeface="+mj-ea"/>
              <a:cs typeface="+mj-cs"/>
            </a:endParaRPr>
          </a:p>
        </p:txBody>
      </p:sp>
      <p:sp>
        <p:nvSpPr>
          <p:cNvPr id="10" name="Title 2"/>
          <p:cNvSpPr txBox="1">
            <a:spLocks/>
          </p:cNvSpPr>
          <p:nvPr/>
        </p:nvSpPr>
        <p:spPr bwMode="auto">
          <a:xfrm>
            <a:off x="2080592" y="4903366"/>
            <a:ext cx="2207580" cy="5562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100" b="1" kern="0" dirty="0" smtClean="0">
                <a:solidFill>
                  <a:srgbClr val="0070B9"/>
                </a:solidFill>
                <a:latin typeface="+mj-lt"/>
                <a:ea typeface="+mj-ea"/>
                <a:cs typeface="+mj-cs"/>
              </a:rPr>
              <a:t>SCICHEM (3D </a:t>
            </a:r>
            <a:r>
              <a:rPr lang="en-US" sz="1100" b="1" kern="0" dirty="0" err="1" smtClean="0">
                <a:solidFill>
                  <a:srgbClr val="0070B9"/>
                </a:solidFill>
                <a:latin typeface="+mj-lt"/>
                <a:ea typeface="+mj-ea"/>
                <a:cs typeface="+mj-cs"/>
              </a:rPr>
              <a:t>Bkgrd</a:t>
            </a:r>
            <a:r>
              <a:rPr lang="en-US" sz="1100" b="1" kern="0" dirty="0" smtClean="0">
                <a:solidFill>
                  <a:srgbClr val="0070B9"/>
                </a:solidFill>
                <a:latin typeface="+mj-lt"/>
                <a:ea typeface="+mj-ea"/>
                <a:cs typeface="+mj-cs"/>
              </a:rPr>
              <a:t>)</a:t>
            </a:r>
            <a:endParaRPr lang="en-US" sz="1100" b="1" kern="0" dirty="0" smtClean="0">
              <a:solidFill>
                <a:srgbClr val="0070B9"/>
              </a:solidFill>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7649"/>
            <a:ext cx="8763000" cy="981075"/>
          </a:xfrm>
          <a:solidFill>
            <a:schemeClr val="bg1"/>
          </a:solidFill>
        </p:spPr>
        <p:txBody>
          <a:bodyPr/>
          <a:lstStyle/>
          <a:p>
            <a:r>
              <a:rPr lang="en-US" dirty="0" smtClean="0"/>
              <a:t>Location of Peak </a:t>
            </a:r>
            <a:r>
              <a:rPr lang="en-US" dirty="0" err="1" smtClean="0"/>
              <a:t>NOy</a:t>
            </a:r>
            <a:r>
              <a:rPr lang="en-US" dirty="0" smtClean="0"/>
              <a:t> </a:t>
            </a:r>
            <a:r>
              <a:rPr lang="en-US" dirty="0" smtClean="0"/>
              <a:t>Concentration for Flight Traverses</a:t>
            </a:r>
            <a:endParaRPr lang="en-US" dirty="0"/>
          </a:p>
        </p:txBody>
      </p:sp>
      <p:sp>
        <p:nvSpPr>
          <p:cNvPr id="5" name="Slide Number Placeholder 4"/>
          <p:cNvSpPr>
            <a:spLocks noGrp="1"/>
          </p:cNvSpPr>
          <p:nvPr>
            <p:ph type="sldNum" sz="quarter" idx="10"/>
          </p:nvPr>
        </p:nvSpPr>
        <p:spPr/>
        <p:txBody>
          <a:bodyPr/>
          <a:lstStyle/>
          <a:p>
            <a:fld id="{0AAB5111-FDE4-49A1-AB9D-BCE791E21F77}" type="slidenum">
              <a:rPr lang="en-US" smtClean="0"/>
              <a:pPr/>
              <a:t>12</a:t>
            </a:fld>
            <a:endParaRPr lang="en-US" dirty="0"/>
          </a:p>
        </p:txBody>
      </p:sp>
      <p:grpSp>
        <p:nvGrpSpPr>
          <p:cNvPr id="14" name="Group 13"/>
          <p:cNvGrpSpPr>
            <a:grpSpLocks noChangeAspect="1"/>
          </p:cNvGrpSpPr>
          <p:nvPr/>
        </p:nvGrpSpPr>
        <p:grpSpPr>
          <a:xfrm>
            <a:off x="2323753" y="1535185"/>
            <a:ext cx="5597132" cy="3366330"/>
            <a:chOff x="1979804" y="1442906"/>
            <a:chExt cx="6219035" cy="3740367"/>
          </a:xfrm>
        </p:grpSpPr>
        <p:grpSp>
          <p:nvGrpSpPr>
            <p:cNvPr id="10" name="Group 9"/>
            <p:cNvGrpSpPr/>
            <p:nvPr/>
          </p:nvGrpSpPr>
          <p:grpSpPr>
            <a:xfrm>
              <a:off x="1979804" y="1442906"/>
              <a:ext cx="6209248" cy="3740367"/>
              <a:chOff x="1979804" y="1442906"/>
              <a:chExt cx="6209248" cy="3740367"/>
            </a:xfrm>
          </p:grpSpPr>
          <p:pic>
            <p:nvPicPr>
              <p:cNvPr id="6" name="Picture 5" descr="cmaq_spatial_ctr_noy_amb_1b.png"/>
              <p:cNvPicPr>
                <a:picLocks noChangeAspect="1"/>
              </p:cNvPicPr>
              <p:nvPr/>
            </p:nvPicPr>
            <p:blipFill>
              <a:blip r:embed="rId3" cstate="print"/>
              <a:srcRect l="9388" t="11743" r="7040" b="13884"/>
              <a:stretch>
                <a:fillRect/>
              </a:stretch>
            </p:blipFill>
            <p:spPr>
              <a:xfrm>
                <a:off x="1979804" y="1442906"/>
                <a:ext cx="5253754" cy="3740367"/>
              </a:xfrm>
              <a:prstGeom prst="rect">
                <a:avLst/>
              </a:prstGeom>
            </p:spPr>
          </p:pic>
          <p:sp>
            <p:nvSpPr>
              <p:cNvPr id="8" name="Title 2"/>
              <p:cNvSpPr txBox="1">
                <a:spLocks/>
              </p:cNvSpPr>
              <p:nvPr/>
            </p:nvSpPr>
            <p:spPr bwMode="auto">
              <a:xfrm>
                <a:off x="6641286" y="2927758"/>
                <a:ext cx="1547766" cy="659934"/>
              </a:xfrm>
              <a:prstGeom prst="rect">
                <a:avLst/>
              </a:prstGeom>
              <a:solidFill>
                <a:schemeClr val="bg1"/>
              </a:solid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sz="1300" kern="0" dirty="0" smtClean="0">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300" kern="0" dirty="0" smtClean="0">
                  <a:latin typeface="+mj-lt"/>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300" kern="0" dirty="0" smtClean="0">
                    <a:latin typeface="+mj-lt"/>
                    <a:ea typeface="+mj-ea"/>
                    <a:cs typeface="+mj-cs"/>
                  </a:rPr>
                  <a:t>SCICHEM</a:t>
                </a:r>
              </a:p>
            </p:txBody>
          </p:sp>
        </p:grpSp>
        <p:sp>
          <p:nvSpPr>
            <p:cNvPr id="9" name="Title 2"/>
            <p:cNvSpPr txBox="1">
              <a:spLocks/>
            </p:cNvSpPr>
            <p:nvPr/>
          </p:nvSpPr>
          <p:spPr bwMode="auto">
            <a:xfrm>
              <a:off x="6651073" y="2904325"/>
              <a:ext cx="1547766" cy="50020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300" kern="0" dirty="0" smtClean="0">
                  <a:latin typeface="+mj-lt"/>
                  <a:ea typeface="+mj-ea"/>
                  <a:cs typeface="+mj-cs"/>
                </a:rPr>
                <a:t>Observations</a:t>
              </a: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0AAB5111-FDE4-49A1-AB9D-BCE791E21F77}" type="slidenum">
              <a:rPr lang="en-US" smtClean="0"/>
              <a:pPr/>
              <a:t>13</a:t>
            </a:fld>
            <a:endParaRPr lang="en-US" dirty="0"/>
          </a:p>
        </p:txBody>
      </p:sp>
      <p:sp>
        <p:nvSpPr>
          <p:cNvPr id="25" name="Title 24"/>
          <p:cNvSpPr>
            <a:spLocks noGrp="1"/>
          </p:cNvSpPr>
          <p:nvPr>
            <p:ph type="title"/>
          </p:nvPr>
        </p:nvSpPr>
        <p:spPr/>
        <p:txBody>
          <a:bodyPr/>
          <a:lstStyle/>
          <a:p>
            <a:endParaRPr lang="en-US"/>
          </a:p>
        </p:txBody>
      </p:sp>
      <p:sp>
        <p:nvSpPr>
          <p:cNvPr id="27" name="Title 1"/>
          <p:cNvSpPr txBox="1">
            <a:spLocks/>
          </p:cNvSpPr>
          <p:nvPr/>
        </p:nvSpPr>
        <p:spPr bwMode="auto">
          <a:xfrm>
            <a:off x="381000" y="247649"/>
            <a:ext cx="8763000" cy="981075"/>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400" b="1" kern="0" dirty="0" smtClean="0">
                <a:solidFill>
                  <a:srgbClr val="0070B9"/>
                </a:solidFill>
                <a:latin typeface="+mj-lt"/>
                <a:ea typeface="+mj-ea"/>
                <a:cs typeface="+mj-cs"/>
              </a:rPr>
              <a:t>Centered Profile Evaluation: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3400" b="1" kern="0" dirty="0" err="1" smtClean="0">
                <a:solidFill>
                  <a:srgbClr val="0070B9"/>
                </a:solidFill>
                <a:latin typeface="+mj-lt"/>
                <a:ea typeface="+mj-ea"/>
                <a:cs typeface="+mj-cs"/>
              </a:rPr>
              <a:t>NOy</a:t>
            </a:r>
            <a:r>
              <a:rPr lang="en-US" sz="3400" b="1" kern="0" dirty="0" smtClean="0">
                <a:solidFill>
                  <a:srgbClr val="0070B9"/>
                </a:solidFill>
                <a:latin typeface="+mj-lt"/>
                <a:ea typeface="+mj-ea"/>
                <a:cs typeface="+mj-cs"/>
              </a:rPr>
              <a:t> Increment</a:t>
            </a:r>
            <a:endParaRPr kumimoji="0" lang="en-US" sz="3400" b="1" i="0" u="none" strike="noStrike" kern="0" cap="none" spc="0" normalizeH="0" baseline="0" noProof="0" dirty="0">
              <a:ln>
                <a:noFill/>
              </a:ln>
              <a:solidFill>
                <a:srgbClr val="0070B9"/>
              </a:solidFill>
              <a:effectLst/>
              <a:uLnTx/>
              <a:uFillTx/>
              <a:latin typeface="+mj-lt"/>
              <a:ea typeface="+mj-ea"/>
              <a:cs typeface="+mj-cs"/>
            </a:endParaRPr>
          </a:p>
        </p:txBody>
      </p:sp>
      <p:grpSp>
        <p:nvGrpSpPr>
          <p:cNvPr id="9" name="Group 8"/>
          <p:cNvGrpSpPr/>
          <p:nvPr/>
        </p:nvGrpSpPr>
        <p:grpSpPr>
          <a:xfrm>
            <a:off x="1266738" y="1379290"/>
            <a:ext cx="7482979" cy="4572000"/>
            <a:chOff x="1266738" y="1379290"/>
            <a:chExt cx="7482979" cy="4572000"/>
          </a:xfrm>
        </p:grpSpPr>
        <p:pic>
          <p:nvPicPr>
            <p:cNvPr id="8" name="Picture 7" descr="conc_profileNOY_noamb_amb.png"/>
            <p:cNvPicPr>
              <a:picLocks noChangeAspect="1"/>
            </p:cNvPicPr>
            <p:nvPr/>
          </p:nvPicPr>
          <p:blipFill>
            <a:blip r:embed="rId3" cstate="print"/>
            <a:stretch>
              <a:fillRect/>
            </a:stretch>
          </p:blipFill>
          <p:spPr>
            <a:xfrm>
              <a:off x="1266738" y="1379290"/>
              <a:ext cx="6858000" cy="4572000"/>
            </a:xfrm>
            <a:prstGeom prst="rect">
              <a:avLst/>
            </a:prstGeom>
          </p:spPr>
        </p:pic>
        <p:sp>
          <p:nvSpPr>
            <p:cNvPr id="6" name="Title 2"/>
            <p:cNvSpPr txBox="1">
              <a:spLocks/>
            </p:cNvSpPr>
            <p:nvPr/>
          </p:nvSpPr>
          <p:spPr bwMode="auto">
            <a:xfrm>
              <a:off x="7634104" y="3108122"/>
              <a:ext cx="889111" cy="5562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900" kern="0" dirty="0" smtClean="0">
                  <a:latin typeface="+mj-lt"/>
                  <a:ea typeface="+mj-ea"/>
                  <a:cs typeface="+mj-cs"/>
                </a:rPr>
                <a:t>(3D </a:t>
              </a:r>
              <a:r>
                <a:rPr lang="en-US" sz="900" kern="0" dirty="0" err="1" smtClean="0">
                  <a:latin typeface="+mj-lt"/>
                  <a:ea typeface="+mj-ea"/>
                  <a:cs typeface="+mj-cs"/>
                </a:rPr>
                <a:t>Bkgrd</a:t>
              </a:r>
              <a:r>
                <a:rPr lang="en-US" sz="900" kern="0" dirty="0" smtClean="0">
                  <a:latin typeface="+mj-lt"/>
                  <a:ea typeface="+mj-ea"/>
                  <a:cs typeface="+mj-cs"/>
                </a:rPr>
                <a:t>)</a:t>
              </a:r>
              <a:endParaRPr lang="en-US" sz="900" kern="0" dirty="0" smtClean="0">
                <a:latin typeface="+mj-lt"/>
                <a:ea typeface="+mj-ea"/>
                <a:cs typeface="+mj-cs"/>
              </a:endParaRPr>
            </a:p>
          </p:txBody>
        </p:sp>
        <p:sp>
          <p:nvSpPr>
            <p:cNvPr id="7" name="Title 2"/>
            <p:cNvSpPr txBox="1">
              <a:spLocks/>
            </p:cNvSpPr>
            <p:nvPr/>
          </p:nvSpPr>
          <p:spPr bwMode="auto">
            <a:xfrm>
              <a:off x="7568390" y="3243743"/>
              <a:ext cx="1181327" cy="5562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900" kern="0" dirty="0" smtClean="0">
                  <a:latin typeface="+mj-lt"/>
                  <a:ea typeface="+mj-ea"/>
                  <a:cs typeface="+mj-cs"/>
                </a:rPr>
                <a:t>(Const. </a:t>
              </a:r>
              <a:r>
                <a:rPr lang="en-US" sz="900" kern="0" dirty="0" err="1" smtClean="0">
                  <a:latin typeface="+mj-lt"/>
                  <a:ea typeface="+mj-ea"/>
                  <a:cs typeface="+mj-cs"/>
                </a:rPr>
                <a:t>Bkgrd</a:t>
              </a:r>
              <a:r>
                <a:rPr lang="en-US" sz="900" kern="0" dirty="0" smtClean="0">
                  <a:latin typeface="+mj-lt"/>
                  <a:ea typeface="+mj-ea"/>
                  <a:cs typeface="+mj-cs"/>
                </a:rPr>
                <a:t>)</a:t>
              </a:r>
              <a:endParaRPr lang="en-US" sz="900" kern="0" dirty="0" smtClean="0">
                <a:latin typeface="+mj-lt"/>
                <a:ea typeface="+mj-ea"/>
                <a:cs typeface="+mj-cs"/>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maq_sci_tvaflt_all_O3_noamb_1a.png"/>
          <p:cNvPicPr>
            <a:picLocks noChangeAspect="1"/>
          </p:cNvPicPr>
          <p:nvPr/>
        </p:nvPicPr>
        <p:blipFill>
          <a:blip r:embed="rId3" cstate="print"/>
          <a:srcRect l="19541" t="9421" r="20917" b="6611"/>
          <a:stretch>
            <a:fillRect/>
          </a:stretch>
        </p:blipFill>
        <p:spPr>
          <a:xfrm>
            <a:off x="1891251" y="1418361"/>
            <a:ext cx="5444455" cy="4387442"/>
          </a:xfrm>
          <a:prstGeom prst="rect">
            <a:avLst/>
          </a:prstGeom>
        </p:spPr>
      </p:pic>
      <p:sp>
        <p:nvSpPr>
          <p:cNvPr id="5" name="Slide Number Placeholder 4"/>
          <p:cNvSpPr>
            <a:spLocks noGrp="1"/>
          </p:cNvSpPr>
          <p:nvPr>
            <p:ph type="sldNum" sz="quarter" idx="10"/>
          </p:nvPr>
        </p:nvSpPr>
        <p:spPr/>
        <p:txBody>
          <a:bodyPr/>
          <a:lstStyle/>
          <a:p>
            <a:fld id="{0AAB5111-FDE4-49A1-AB9D-BCE791E21F77}" type="slidenum">
              <a:rPr lang="en-US" smtClean="0"/>
              <a:pPr/>
              <a:t>14</a:t>
            </a:fld>
            <a:endParaRPr lang="en-US" dirty="0"/>
          </a:p>
        </p:txBody>
      </p:sp>
      <p:sp>
        <p:nvSpPr>
          <p:cNvPr id="25" name="Title 24"/>
          <p:cNvSpPr>
            <a:spLocks noGrp="1"/>
          </p:cNvSpPr>
          <p:nvPr>
            <p:ph type="title"/>
          </p:nvPr>
        </p:nvSpPr>
        <p:spPr/>
        <p:txBody>
          <a:bodyPr/>
          <a:lstStyle/>
          <a:p>
            <a:endParaRPr lang="en-US"/>
          </a:p>
        </p:txBody>
      </p:sp>
      <p:sp>
        <p:nvSpPr>
          <p:cNvPr id="27" name="Title 1"/>
          <p:cNvSpPr txBox="1">
            <a:spLocks/>
          </p:cNvSpPr>
          <p:nvPr/>
        </p:nvSpPr>
        <p:spPr bwMode="auto">
          <a:xfrm>
            <a:off x="381000" y="247649"/>
            <a:ext cx="8763000" cy="981075"/>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400" b="1" kern="0" dirty="0" smtClean="0">
                <a:solidFill>
                  <a:srgbClr val="0070B9"/>
                </a:solidFill>
                <a:latin typeface="+mj-lt"/>
                <a:ea typeface="+mj-ea"/>
                <a:cs typeface="+mj-cs"/>
              </a:rPr>
              <a:t>Ozone</a:t>
            </a:r>
            <a:r>
              <a:rPr kumimoji="0" lang="en-US" sz="3400" b="1" i="0" u="none" strike="noStrike" kern="0" cap="none" spc="0" normalizeH="0" baseline="0" noProof="0" dirty="0" smtClean="0">
                <a:ln>
                  <a:noFill/>
                </a:ln>
                <a:solidFill>
                  <a:srgbClr val="0070B9"/>
                </a:solidFill>
                <a:effectLst/>
                <a:uLnTx/>
                <a:uFillTx/>
                <a:latin typeface="+mj-lt"/>
                <a:ea typeface="+mj-ea"/>
                <a:cs typeface="+mj-cs"/>
              </a:rPr>
              <a:t> Comparison with Observations</a:t>
            </a:r>
            <a:endParaRPr kumimoji="0" lang="en-US" sz="3400" b="1" i="0" u="none" strike="noStrike" kern="0" cap="none" spc="0" normalizeH="0" baseline="0" noProof="0" dirty="0">
              <a:ln>
                <a:noFill/>
              </a:ln>
              <a:solidFill>
                <a:srgbClr val="0070B9"/>
              </a:solidFill>
              <a:effectLst/>
              <a:uLnTx/>
              <a:uFillTx/>
              <a:latin typeface="+mj-lt"/>
              <a:ea typeface="+mj-ea"/>
              <a:cs typeface="+mj-cs"/>
            </a:endParaRPr>
          </a:p>
        </p:txBody>
      </p:sp>
      <p:sp>
        <p:nvSpPr>
          <p:cNvPr id="6" name="Title 2"/>
          <p:cNvSpPr txBox="1">
            <a:spLocks/>
          </p:cNvSpPr>
          <p:nvPr/>
        </p:nvSpPr>
        <p:spPr bwMode="auto">
          <a:xfrm>
            <a:off x="176169" y="3154261"/>
            <a:ext cx="1929468" cy="5562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b="1" kern="0" dirty="0" smtClean="0">
                <a:solidFill>
                  <a:schemeClr val="accent3">
                    <a:lumMod val="50000"/>
                  </a:schemeClr>
                </a:solidFill>
                <a:latin typeface="+mj-lt"/>
                <a:ea typeface="+mj-ea"/>
                <a:cs typeface="+mj-cs"/>
              </a:rPr>
              <a:t>Net Ozone destruction:</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kern="0" dirty="0" smtClean="0">
                <a:latin typeface="+mj-lt"/>
                <a:ea typeface="+mj-ea"/>
                <a:cs typeface="+mj-cs"/>
              </a:rPr>
              <a:t>NO + O</a:t>
            </a:r>
            <a:r>
              <a:rPr lang="en-US" sz="1200" kern="0" baseline="-25000" dirty="0" smtClean="0">
                <a:latin typeface="+mj-lt"/>
                <a:ea typeface="+mj-ea"/>
                <a:cs typeface="+mj-cs"/>
              </a:rPr>
              <a:t>3</a:t>
            </a:r>
            <a:r>
              <a:rPr lang="en-US" sz="1200" kern="0" dirty="0" smtClean="0">
                <a:latin typeface="+mj-lt"/>
                <a:ea typeface="+mj-ea"/>
                <a:cs typeface="+mj-cs"/>
              </a:rPr>
              <a:t> → NO</a:t>
            </a:r>
            <a:r>
              <a:rPr lang="en-US" sz="1200" kern="0" baseline="-25000" dirty="0" smtClean="0">
                <a:latin typeface="+mj-lt"/>
                <a:ea typeface="+mj-ea"/>
                <a:cs typeface="+mj-cs"/>
              </a:rPr>
              <a:t>2</a:t>
            </a:r>
            <a:r>
              <a:rPr lang="en-US" sz="1200" kern="0" dirty="0" smtClean="0">
                <a:latin typeface="+mj-lt"/>
                <a:ea typeface="+mj-ea"/>
                <a:cs typeface="+mj-cs"/>
              </a:rPr>
              <a:t> + O</a:t>
            </a:r>
            <a:endParaRPr kumimoji="0" lang="en-US" sz="1200" i="0" u="none" strike="noStrike" kern="0" cap="none" spc="0" normalizeH="0" baseline="0" noProof="0" dirty="0">
              <a:ln>
                <a:noFill/>
              </a:ln>
              <a:effectLst/>
              <a:uLnTx/>
              <a:uFillTx/>
              <a:latin typeface="+mj-lt"/>
              <a:ea typeface="+mj-ea"/>
              <a:cs typeface="+mj-cs"/>
            </a:endParaRPr>
          </a:p>
        </p:txBody>
      </p:sp>
      <p:cxnSp>
        <p:nvCxnSpPr>
          <p:cNvPr id="7" name="Straight Arrow Connector 6"/>
          <p:cNvCxnSpPr/>
          <p:nvPr/>
        </p:nvCxnSpPr>
        <p:spPr bwMode="auto">
          <a:xfrm flipV="1">
            <a:off x="1778466" y="2759978"/>
            <a:ext cx="536895" cy="453006"/>
          </a:xfrm>
          <a:prstGeom prst="straightConnector1">
            <a:avLst/>
          </a:prstGeom>
          <a:solidFill>
            <a:schemeClr val="accent1"/>
          </a:solidFill>
          <a:ln w="12700" cap="flat" cmpd="sng" algn="ctr">
            <a:solidFill>
              <a:schemeClr val="bg2">
                <a:lumMod val="50000"/>
              </a:schemeClr>
            </a:solidFill>
            <a:prstDash val="solid"/>
            <a:round/>
            <a:headEnd type="none" w="med" len="med"/>
            <a:tailEnd type="arrow" w="sm" len="sm"/>
          </a:ln>
          <a:effectLst/>
        </p:spPr>
      </p:cxnSp>
      <p:cxnSp>
        <p:nvCxnSpPr>
          <p:cNvPr id="12" name="Straight Arrow Connector 11"/>
          <p:cNvCxnSpPr/>
          <p:nvPr/>
        </p:nvCxnSpPr>
        <p:spPr bwMode="auto">
          <a:xfrm>
            <a:off x="2810312" y="2055303"/>
            <a:ext cx="479570" cy="588627"/>
          </a:xfrm>
          <a:prstGeom prst="straightConnector1">
            <a:avLst/>
          </a:prstGeom>
          <a:solidFill>
            <a:schemeClr val="accent1"/>
          </a:solidFill>
          <a:ln w="12700" cap="flat" cmpd="sng" algn="ctr">
            <a:solidFill>
              <a:schemeClr val="bg2">
                <a:lumMod val="50000"/>
              </a:schemeClr>
            </a:solidFill>
            <a:prstDash val="solid"/>
            <a:round/>
            <a:headEnd type="none" w="med" len="med"/>
            <a:tailEnd type="arrow" w="sm" len="sm"/>
          </a:ln>
          <a:effectLst/>
        </p:spPr>
      </p:cxnSp>
      <p:sp>
        <p:nvSpPr>
          <p:cNvPr id="17" name="Title 2"/>
          <p:cNvSpPr txBox="1">
            <a:spLocks/>
          </p:cNvSpPr>
          <p:nvPr/>
        </p:nvSpPr>
        <p:spPr bwMode="auto">
          <a:xfrm>
            <a:off x="1993906" y="1670808"/>
            <a:ext cx="1881807" cy="5562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b="1" kern="0" dirty="0" smtClean="0">
                <a:solidFill>
                  <a:schemeClr val="accent3">
                    <a:lumMod val="50000"/>
                  </a:schemeClr>
                </a:solidFill>
                <a:latin typeface="+mj-lt"/>
                <a:ea typeface="+mj-ea"/>
                <a:cs typeface="+mj-cs"/>
              </a:rPr>
              <a:t>Net Ozone production</a:t>
            </a:r>
          </a:p>
        </p:txBody>
      </p:sp>
      <p:sp>
        <p:nvSpPr>
          <p:cNvPr id="11" name="Title 2"/>
          <p:cNvSpPr txBox="1">
            <a:spLocks/>
          </p:cNvSpPr>
          <p:nvPr/>
        </p:nvSpPr>
        <p:spPr bwMode="auto">
          <a:xfrm>
            <a:off x="1935183" y="3180826"/>
            <a:ext cx="1881807" cy="5562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100" b="1" kern="0" dirty="0" smtClean="0">
                <a:solidFill>
                  <a:srgbClr val="0070B9"/>
                </a:solidFill>
                <a:latin typeface="+mj-lt"/>
                <a:ea typeface="+mj-ea"/>
                <a:cs typeface="+mj-cs"/>
              </a:rPr>
              <a:t>Observations</a:t>
            </a:r>
            <a:endParaRPr lang="en-US" sz="1100" b="1" kern="0" dirty="0" smtClean="0">
              <a:solidFill>
                <a:srgbClr val="0070B9"/>
              </a:solidFill>
              <a:latin typeface="+mj-lt"/>
              <a:ea typeface="+mj-ea"/>
              <a:cs typeface="+mj-cs"/>
            </a:endParaRPr>
          </a:p>
        </p:txBody>
      </p:sp>
      <p:sp>
        <p:nvSpPr>
          <p:cNvPr id="13" name="Title 2"/>
          <p:cNvSpPr txBox="1">
            <a:spLocks/>
          </p:cNvSpPr>
          <p:nvPr/>
        </p:nvSpPr>
        <p:spPr bwMode="auto">
          <a:xfrm>
            <a:off x="4079818" y="3182028"/>
            <a:ext cx="1881807" cy="5562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100" b="1" kern="0" dirty="0" smtClean="0">
                <a:solidFill>
                  <a:srgbClr val="0070B9"/>
                </a:solidFill>
                <a:latin typeface="+mj-lt"/>
                <a:ea typeface="+mj-ea"/>
                <a:cs typeface="+mj-cs"/>
              </a:rPr>
              <a:t>CMAQ</a:t>
            </a:r>
            <a:endParaRPr lang="en-US" sz="1100" b="1" kern="0" dirty="0" smtClean="0">
              <a:solidFill>
                <a:srgbClr val="0070B9"/>
              </a:solidFill>
              <a:latin typeface="+mj-lt"/>
              <a:ea typeface="+mj-ea"/>
              <a:cs typeface="+mj-cs"/>
            </a:endParaRPr>
          </a:p>
        </p:txBody>
      </p:sp>
      <p:sp>
        <p:nvSpPr>
          <p:cNvPr id="14" name="Title 2"/>
          <p:cNvSpPr txBox="1">
            <a:spLocks/>
          </p:cNvSpPr>
          <p:nvPr/>
        </p:nvSpPr>
        <p:spPr bwMode="auto">
          <a:xfrm>
            <a:off x="4075775" y="5362998"/>
            <a:ext cx="2207580" cy="5562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100" b="1" kern="0" dirty="0" smtClean="0">
                <a:solidFill>
                  <a:srgbClr val="0070B9"/>
                </a:solidFill>
                <a:latin typeface="+mj-lt"/>
                <a:ea typeface="+mj-ea"/>
                <a:cs typeface="+mj-cs"/>
              </a:rPr>
              <a:t>SCICHEM (Const</a:t>
            </a:r>
            <a:r>
              <a:rPr lang="en-US" sz="1100" b="1" kern="0" dirty="0" smtClean="0">
                <a:solidFill>
                  <a:srgbClr val="0070B9"/>
                </a:solidFill>
                <a:latin typeface="+mj-lt"/>
                <a:ea typeface="+mj-ea"/>
                <a:cs typeface="+mj-cs"/>
              </a:rPr>
              <a:t>.</a:t>
            </a:r>
            <a:r>
              <a:rPr lang="en-US" sz="1100" b="1" kern="0" dirty="0" smtClean="0">
                <a:solidFill>
                  <a:srgbClr val="0070B9"/>
                </a:solidFill>
                <a:latin typeface="+mj-lt"/>
                <a:ea typeface="+mj-ea"/>
                <a:cs typeface="+mj-cs"/>
              </a:rPr>
              <a:t> </a:t>
            </a:r>
            <a:r>
              <a:rPr lang="en-US" sz="1100" b="1" kern="0" dirty="0" err="1" smtClean="0">
                <a:solidFill>
                  <a:srgbClr val="0070B9"/>
                </a:solidFill>
                <a:latin typeface="+mj-lt"/>
                <a:ea typeface="+mj-ea"/>
                <a:cs typeface="+mj-cs"/>
              </a:rPr>
              <a:t>Bkgrd</a:t>
            </a:r>
            <a:r>
              <a:rPr lang="en-US" sz="1100" b="1" kern="0" dirty="0" smtClean="0">
                <a:solidFill>
                  <a:srgbClr val="0070B9"/>
                </a:solidFill>
                <a:latin typeface="+mj-lt"/>
                <a:ea typeface="+mj-ea"/>
                <a:cs typeface="+mj-cs"/>
              </a:rPr>
              <a:t>)</a:t>
            </a:r>
            <a:endParaRPr lang="en-US" sz="1100" b="1" kern="0" dirty="0" smtClean="0">
              <a:solidFill>
                <a:srgbClr val="0070B9"/>
              </a:solidFill>
              <a:latin typeface="+mj-lt"/>
              <a:ea typeface="+mj-ea"/>
              <a:cs typeface="+mj-cs"/>
            </a:endParaRPr>
          </a:p>
        </p:txBody>
      </p:sp>
      <p:sp>
        <p:nvSpPr>
          <p:cNvPr id="15" name="Title 2"/>
          <p:cNvSpPr txBox="1">
            <a:spLocks/>
          </p:cNvSpPr>
          <p:nvPr/>
        </p:nvSpPr>
        <p:spPr bwMode="auto">
          <a:xfrm>
            <a:off x="1929590" y="5364760"/>
            <a:ext cx="2207580" cy="5562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100" b="1" kern="0" dirty="0" smtClean="0">
                <a:solidFill>
                  <a:srgbClr val="0070B9"/>
                </a:solidFill>
                <a:latin typeface="+mj-lt"/>
                <a:ea typeface="+mj-ea"/>
                <a:cs typeface="+mj-cs"/>
              </a:rPr>
              <a:t>SCICHEM (3D </a:t>
            </a:r>
            <a:r>
              <a:rPr lang="en-US" sz="1100" b="1" kern="0" dirty="0" err="1" smtClean="0">
                <a:solidFill>
                  <a:srgbClr val="0070B9"/>
                </a:solidFill>
                <a:latin typeface="+mj-lt"/>
                <a:ea typeface="+mj-ea"/>
                <a:cs typeface="+mj-cs"/>
              </a:rPr>
              <a:t>Bkgrd</a:t>
            </a:r>
            <a:r>
              <a:rPr lang="en-US" sz="1100" b="1" kern="0" dirty="0" smtClean="0">
                <a:solidFill>
                  <a:srgbClr val="0070B9"/>
                </a:solidFill>
                <a:latin typeface="+mj-lt"/>
                <a:ea typeface="+mj-ea"/>
                <a:cs typeface="+mj-cs"/>
              </a:rPr>
              <a:t>)</a:t>
            </a:r>
            <a:endParaRPr lang="en-US" sz="1100" b="1" kern="0" dirty="0" smtClean="0">
              <a:solidFill>
                <a:srgbClr val="0070B9"/>
              </a:solidFill>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0AAB5111-FDE4-49A1-AB9D-BCE791E21F77}" type="slidenum">
              <a:rPr lang="en-US" smtClean="0"/>
              <a:pPr/>
              <a:t>15</a:t>
            </a:fld>
            <a:endParaRPr lang="en-US" dirty="0"/>
          </a:p>
        </p:txBody>
      </p:sp>
      <p:sp>
        <p:nvSpPr>
          <p:cNvPr id="25" name="Title 24"/>
          <p:cNvSpPr>
            <a:spLocks noGrp="1"/>
          </p:cNvSpPr>
          <p:nvPr>
            <p:ph type="title"/>
          </p:nvPr>
        </p:nvSpPr>
        <p:spPr/>
        <p:txBody>
          <a:bodyPr/>
          <a:lstStyle/>
          <a:p>
            <a:endParaRPr lang="en-US"/>
          </a:p>
        </p:txBody>
      </p:sp>
      <p:sp>
        <p:nvSpPr>
          <p:cNvPr id="7" name="Title 1"/>
          <p:cNvSpPr txBox="1">
            <a:spLocks/>
          </p:cNvSpPr>
          <p:nvPr/>
        </p:nvSpPr>
        <p:spPr bwMode="auto">
          <a:xfrm>
            <a:off x="381000" y="247649"/>
            <a:ext cx="8763000" cy="981075"/>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400" b="1" kern="0" dirty="0" smtClean="0">
                <a:solidFill>
                  <a:srgbClr val="0070B9"/>
                </a:solidFill>
                <a:latin typeface="+mj-lt"/>
                <a:ea typeface="+mj-ea"/>
                <a:cs typeface="+mj-cs"/>
              </a:rPr>
              <a:t>Centered Profile Comparison: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3400" b="1" kern="0" dirty="0" smtClean="0">
                <a:solidFill>
                  <a:srgbClr val="0070B9"/>
                </a:solidFill>
                <a:latin typeface="+mj-lt"/>
                <a:ea typeface="+mj-ea"/>
                <a:cs typeface="+mj-cs"/>
              </a:rPr>
              <a:t>Ozone Increment</a:t>
            </a:r>
            <a:endParaRPr kumimoji="0" lang="en-US" sz="3400" b="1" i="0" u="none" strike="noStrike" kern="0" cap="none" spc="0" normalizeH="0" baseline="0" noProof="0" dirty="0">
              <a:ln>
                <a:noFill/>
              </a:ln>
              <a:solidFill>
                <a:srgbClr val="0070B9"/>
              </a:solidFill>
              <a:effectLst/>
              <a:uLnTx/>
              <a:uFillTx/>
              <a:latin typeface="+mj-lt"/>
              <a:ea typeface="+mj-ea"/>
              <a:cs typeface="+mj-cs"/>
            </a:endParaRPr>
          </a:p>
        </p:txBody>
      </p:sp>
      <p:grpSp>
        <p:nvGrpSpPr>
          <p:cNvPr id="10" name="Group 9"/>
          <p:cNvGrpSpPr/>
          <p:nvPr/>
        </p:nvGrpSpPr>
        <p:grpSpPr>
          <a:xfrm>
            <a:off x="1258349" y="1362512"/>
            <a:ext cx="7457812" cy="4572000"/>
            <a:chOff x="1258349" y="1362512"/>
            <a:chExt cx="7457812" cy="4572000"/>
          </a:xfrm>
        </p:grpSpPr>
        <p:pic>
          <p:nvPicPr>
            <p:cNvPr id="6" name="Picture 5" descr="conc_profileO3_noamb_amb.png"/>
            <p:cNvPicPr>
              <a:picLocks noChangeAspect="1"/>
            </p:cNvPicPr>
            <p:nvPr/>
          </p:nvPicPr>
          <p:blipFill>
            <a:blip r:embed="rId3" cstate="print"/>
            <a:stretch>
              <a:fillRect/>
            </a:stretch>
          </p:blipFill>
          <p:spPr>
            <a:xfrm>
              <a:off x="1258349" y="1362512"/>
              <a:ext cx="6858000" cy="4572000"/>
            </a:xfrm>
            <a:prstGeom prst="rect">
              <a:avLst/>
            </a:prstGeom>
          </p:spPr>
        </p:pic>
        <p:sp>
          <p:nvSpPr>
            <p:cNvPr id="8" name="Title 2"/>
            <p:cNvSpPr txBox="1">
              <a:spLocks/>
            </p:cNvSpPr>
            <p:nvPr/>
          </p:nvSpPr>
          <p:spPr bwMode="auto">
            <a:xfrm>
              <a:off x="7600548" y="3091344"/>
              <a:ext cx="889111" cy="5562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900" kern="0" dirty="0" smtClean="0">
                  <a:latin typeface="+mj-lt"/>
                  <a:ea typeface="+mj-ea"/>
                  <a:cs typeface="+mj-cs"/>
                </a:rPr>
                <a:t>(3D </a:t>
              </a:r>
              <a:r>
                <a:rPr lang="en-US" sz="900" kern="0" dirty="0" err="1" smtClean="0">
                  <a:latin typeface="+mj-lt"/>
                  <a:ea typeface="+mj-ea"/>
                  <a:cs typeface="+mj-cs"/>
                </a:rPr>
                <a:t>Bkgrd</a:t>
              </a:r>
              <a:r>
                <a:rPr lang="en-US" sz="900" kern="0" dirty="0" smtClean="0">
                  <a:latin typeface="+mj-lt"/>
                  <a:ea typeface="+mj-ea"/>
                  <a:cs typeface="+mj-cs"/>
                </a:rPr>
                <a:t>)</a:t>
              </a:r>
              <a:endParaRPr lang="en-US" sz="900" kern="0" dirty="0" smtClean="0">
                <a:latin typeface="+mj-lt"/>
                <a:ea typeface="+mj-ea"/>
                <a:cs typeface="+mj-cs"/>
              </a:endParaRPr>
            </a:p>
          </p:txBody>
        </p:sp>
        <p:sp>
          <p:nvSpPr>
            <p:cNvPr id="9" name="Title 2"/>
            <p:cNvSpPr txBox="1">
              <a:spLocks/>
            </p:cNvSpPr>
            <p:nvPr/>
          </p:nvSpPr>
          <p:spPr bwMode="auto">
            <a:xfrm>
              <a:off x="7534834" y="3226965"/>
              <a:ext cx="1181327" cy="5562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900" kern="0" dirty="0" smtClean="0">
                  <a:latin typeface="+mj-lt"/>
                  <a:ea typeface="+mj-ea"/>
                  <a:cs typeface="+mj-cs"/>
                </a:rPr>
                <a:t>(Const. </a:t>
              </a:r>
              <a:r>
                <a:rPr lang="en-US" sz="900" kern="0" dirty="0" err="1" smtClean="0">
                  <a:latin typeface="+mj-lt"/>
                  <a:ea typeface="+mj-ea"/>
                  <a:cs typeface="+mj-cs"/>
                </a:rPr>
                <a:t>Bkgrd</a:t>
              </a:r>
              <a:r>
                <a:rPr lang="en-US" sz="900" kern="0" dirty="0" smtClean="0">
                  <a:latin typeface="+mj-lt"/>
                  <a:ea typeface="+mj-ea"/>
                  <a:cs typeface="+mj-cs"/>
                </a:rPr>
                <a:t>)</a:t>
              </a:r>
              <a:endParaRPr lang="en-US" sz="900" kern="0" dirty="0" smtClean="0">
                <a:latin typeface="+mj-lt"/>
                <a:ea typeface="+mj-ea"/>
                <a:cs typeface="+mj-cs"/>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maq_sci_tvaflt_all_NOZ_noamb_1a.png"/>
          <p:cNvPicPr>
            <a:picLocks noChangeAspect="1"/>
          </p:cNvPicPr>
          <p:nvPr/>
        </p:nvPicPr>
        <p:blipFill>
          <a:blip r:embed="rId3" cstate="print"/>
          <a:srcRect l="18807" t="9260" r="20275" b="6451"/>
          <a:stretch>
            <a:fillRect/>
          </a:stretch>
        </p:blipFill>
        <p:spPr>
          <a:xfrm>
            <a:off x="1719743" y="1300294"/>
            <a:ext cx="5570290" cy="4404220"/>
          </a:xfrm>
          <a:prstGeom prst="rect">
            <a:avLst/>
          </a:prstGeom>
        </p:spPr>
      </p:pic>
      <p:sp>
        <p:nvSpPr>
          <p:cNvPr id="5" name="Slide Number Placeholder 4"/>
          <p:cNvSpPr>
            <a:spLocks noGrp="1"/>
          </p:cNvSpPr>
          <p:nvPr>
            <p:ph type="sldNum" sz="quarter" idx="10"/>
          </p:nvPr>
        </p:nvSpPr>
        <p:spPr/>
        <p:txBody>
          <a:bodyPr/>
          <a:lstStyle/>
          <a:p>
            <a:fld id="{0AAB5111-FDE4-49A1-AB9D-BCE791E21F77}" type="slidenum">
              <a:rPr lang="en-US" smtClean="0"/>
              <a:pPr/>
              <a:t>16</a:t>
            </a:fld>
            <a:endParaRPr lang="en-US" dirty="0"/>
          </a:p>
        </p:txBody>
      </p:sp>
      <p:sp>
        <p:nvSpPr>
          <p:cNvPr id="25" name="Title 24"/>
          <p:cNvSpPr>
            <a:spLocks noGrp="1"/>
          </p:cNvSpPr>
          <p:nvPr>
            <p:ph type="title"/>
          </p:nvPr>
        </p:nvSpPr>
        <p:spPr/>
        <p:txBody>
          <a:bodyPr/>
          <a:lstStyle/>
          <a:p>
            <a:endParaRPr lang="en-US"/>
          </a:p>
        </p:txBody>
      </p:sp>
      <p:sp>
        <p:nvSpPr>
          <p:cNvPr id="27" name="Title 1"/>
          <p:cNvSpPr txBox="1">
            <a:spLocks/>
          </p:cNvSpPr>
          <p:nvPr/>
        </p:nvSpPr>
        <p:spPr bwMode="auto">
          <a:xfrm>
            <a:off x="381000" y="247649"/>
            <a:ext cx="8763000" cy="981075"/>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400" b="1" kern="0" dirty="0" smtClean="0">
                <a:solidFill>
                  <a:srgbClr val="0070B9"/>
                </a:solidFill>
                <a:latin typeface="+mj-lt"/>
                <a:ea typeface="+mj-ea"/>
                <a:cs typeface="+mj-cs"/>
              </a:rPr>
              <a:t>NOz</a:t>
            </a:r>
            <a:r>
              <a:rPr kumimoji="0" lang="en-US" sz="3400" b="1" i="0" u="none" strike="noStrike" kern="0" cap="none" spc="0" normalizeH="0" baseline="0" noProof="0" dirty="0" smtClean="0">
                <a:ln>
                  <a:noFill/>
                </a:ln>
                <a:solidFill>
                  <a:srgbClr val="0070B9"/>
                </a:solidFill>
                <a:effectLst/>
                <a:uLnTx/>
                <a:uFillTx/>
                <a:latin typeface="+mj-lt"/>
                <a:ea typeface="+mj-ea"/>
                <a:cs typeface="+mj-cs"/>
              </a:rPr>
              <a:t> Comparison with Observations</a:t>
            </a:r>
            <a:endParaRPr kumimoji="0" lang="en-US" sz="3400" b="1" i="0" u="none" strike="noStrike" kern="0" cap="none" spc="0" normalizeH="0" baseline="0" noProof="0" dirty="0">
              <a:ln>
                <a:noFill/>
              </a:ln>
              <a:solidFill>
                <a:srgbClr val="0070B9"/>
              </a:solidFill>
              <a:effectLst/>
              <a:uLnTx/>
              <a:uFillTx/>
              <a:latin typeface="+mj-lt"/>
              <a:ea typeface="+mj-ea"/>
              <a:cs typeface="+mj-cs"/>
            </a:endParaRPr>
          </a:p>
        </p:txBody>
      </p:sp>
      <p:sp>
        <p:nvSpPr>
          <p:cNvPr id="7" name="Content Placeholder 2"/>
          <p:cNvSpPr txBox="1">
            <a:spLocks/>
          </p:cNvSpPr>
          <p:nvPr/>
        </p:nvSpPr>
        <p:spPr>
          <a:xfrm>
            <a:off x="1057013" y="6004331"/>
            <a:ext cx="7113864" cy="748805"/>
          </a:xfrm>
          <a:prstGeom prst="rect">
            <a:avLst/>
          </a:prstGeom>
        </p:spPr>
        <p:txBody>
          <a:bodyPr/>
          <a:lstStyle/>
          <a:p>
            <a:pPr marL="168275" marR="0" lvl="0" indent="-168275" algn="l" defTabSz="914400" rtl="0" eaLnBrk="1" fontAlgn="base" latinLnBrk="0" hangingPunct="1">
              <a:lnSpc>
                <a:spcPct val="100000"/>
              </a:lnSpc>
              <a:spcBef>
                <a:spcPct val="20000"/>
              </a:spcBef>
              <a:spcAft>
                <a:spcPct val="0"/>
              </a:spcAft>
              <a:buClr>
                <a:srgbClr val="0070B9"/>
              </a:buClr>
              <a:buSzPct val="90000"/>
              <a:tabLst/>
              <a:defRPr/>
            </a:pPr>
            <a:r>
              <a:rPr lang="en-US" sz="2200" b="1" kern="0" dirty="0" smtClean="0">
                <a:solidFill>
                  <a:srgbClr val="0B5AA5"/>
                </a:solidFill>
                <a:latin typeface="+mn-lt"/>
                <a:ea typeface="+mn-ea"/>
              </a:rPr>
              <a:t>NO</a:t>
            </a:r>
            <a:r>
              <a:rPr lang="en-US" sz="2200" b="1" kern="0" baseline="-25000" dirty="0" smtClean="0">
                <a:solidFill>
                  <a:srgbClr val="0B5AA5"/>
                </a:solidFill>
                <a:latin typeface="+mn-lt"/>
                <a:ea typeface="+mn-ea"/>
              </a:rPr>
              <a:t>Z</a:t>
            </a:r>
            <a:r>
              <a:rPr lang="en-US" sz="2200" kern="0" dirty="0" smtClean="0">
                <a:solidFill>
                  <a:srgbClr val="0B5AA5"/>
                </a:solidFill>
                <a:latin typeface="+mn-lt"/>
                <a:ea typeface="+mn-ea"/>
              </a:rPr>
              <a:t>:</a:t>
            </a:r>
            <a:r>
              <a:rPr lang="en-US" sz="2200" kern="0" dirty="0" smtClean="0">
                <a:latin typeface="+mn-lt"/>
                <a:ea typeface="+mn-ea"/>
              </a:rPr>
              <a:t> Sum of NO</a:t>
            </a:r>
            <a:r>
              <a:rPr lang="en-US" sz="2200" kern="0" baseline="-25000" dirty="0" smtClean="0">
                <a:latin typeface="+mn-lt"/>
                <a:ea typeface="+mn-ea"/>
              </a:rPr>
              <a:t>X</a:t>
            </a:r>
            <a:r>
              <a:rPr lang="en-US" sz="2200" kern="0" dirty="0" smtClean="0">
                <a:latin typeface="+mn-lt"/>
                <a:ea typeface="+mn-ea"/>
              </a:rPr>
              <a:t> oxidation products (e.g., HNO</a:t>
            </a:r>
            <a:r>
              <a:rPr lang="en-US" sz="2200" kern="0" baseline="-25000" dirty="0" smtClean="0">
                <a:latin typeface="+mn-lt"/>
                <a:ea typeface="+mn-ea"/>
              </a:rPr>
              <a:t>3</a:t>
            </a:r>
            <a:r>
              <a:rPr lang="en-US" sz="2200" kern="0" dirty="0" smtClean="0">
                <a:latin typeface="+mn-lt"/>
                <a:ea typeface="+mn-ea"/>
              </a:rPr>
              <a:t>, PAN)</a:t>
            </a:r>
            <a:endParaRPr kumimoji="0" lang="en-US" sz="2200" b="0" i="0" u="none" strike="noStrike" kern="0" cap="none" spc="0" normalizeH="0" baseline="-25000" noProof="0" dirty="0" smtClean="0">
              <a:ln>
                <a:noFill/>
              </a:ln>
              <a:solidFill>
                <a:schemeClr val="tx1"/>
              </a:solidFill>
              <a:effectLst/>
              <a:uLnTx/>
              <a:uFillTx/>
              <a:latin typeface="+mn-lt"/>
              <a:ea typeface="+mn-ea"/>
              <a:cs typeface="+mn-cs"/>
            </a:endParaRPr>
          </a:p>
        </p:txBody>
      </p:sp>
      <p:cxnSp>
        <p:nvCxnSpPr>
          <p:cNvPr id="8" name="Straight Arrow Connector 7"/>
          <p:cNvCxnSpPr/>
          <p:nvPr/>
        </p:nvCxnSpPr>
        <p:spPr bwMode="auto">
          <a:xfrm flipH="1" flipV="1">
            <a:off x="5806579" y="5244517"/>
            <a:ext cx="644555" cy="166382"/>
          </a:xfrm>
          <a:prstGeom prst="straightConnector1">
            <a:avLst/>
          </a:prstGeom>
          <a:solidFill>
            <a:schemeClr val="accent1"/>
          </a:solidFill>
          <a:ln w="12700" cap="flat" cmpd="sng" algn="ctr">
            <a:solidFill>
              <a:schemeClr val="bg2">
                <a:lumMod val="50000"/>
              </a:schemeClr>
            </a:solidFill>
            <a:prstDash val="solid"/>
            <a:round/>
            <a:headEnd type="none" w="med" len="med"/>
            <a:tailEnd type="arrow" w="sm" len="sm"/>
          </a:ln>
          <a:effectLst/>
        </p:spPr>
      </p:cxnSp>
      <p:sp>
        <p:nvSpPr>
          <p:cNvPr id="9" name="Title 2"/>
          <p:cNvSpPr txBox="1">
            <a:spLocks/>
          </p:cNvSpPr>
          <p:nvPr/>
        </p:nvSpPr>
        <p:spPr bwMode="auto">
          <a:xfrm>
            <a:off x="6381348" y="5152239"/>
            <a:ext cx="2125090" cy="5562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b="1" kern="0" dirty="0" smtClean="0">
                <a:solidFill>
                  <a:schemeClr val="accent3">
                    <a:lumMod val="50000"/>
                  </a:schemeClr>
                </a:solidFill>
                <a:latin typeface="+mj-lt"/>
                <a:ea typeface="+mj-ea"/>
                <a:cs typeface="+mj-cs"/>
              </a:rPr>
              <a:t>Negative Concentrations?</a:t>
            </a:r>
          </a:p>
        </p:txBody>
      </p:sp>
      <p:sp>
        <p:nvSpPr>
          <p:cNvPr id="11" name="Title 2"/>
          <p:cNvSpPr txBox="1">
            <a:spLocks/>
          </p:cNvSpPr>
          <p:nvPr/>
        </p:nvSpPr>
        <p:spPr bwMode="auto">
          <a:xfrm>
            <a:off x="1826126" y="3080158"/>
            <a:ext cx="1881807" cy="5562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100" b="1" kern="0" dirty="0" smtClean="0">
                <a:solidFill>
                  <a:srgbClr val="0070B9"/>
                </a:solidFill>
                <a:latin typeface="+mj-lt"/>
                <a:ea typeface="+mj-ea"/>
                <a:cs typeface="+mj-cs"/>
              </a:rPr>
              <a:t>Observations</a:t>
            </a:r>
            <a:endParaRPr lang="en-US" sz="1100" b="1" kern="0" dirty="0" smtClean="0">
              <a:solidFill>
                <a:srgbClr val="0070B9"/>
              </a:solidFill>
              <a:latin typeface="+mj-lt"/>
              <a:ea typeface="+mj-ea"/>
              <a:cs typeface="+mj-cs"/>
            </a:endParaRPr>
          </a:p>
        </p:txBody>
      </p:sp>
      <p:sp>
        <p:nvSpPr>
          <p:cNvPr id="12" name="Title 2"/>
          <p:cNvSpPr txBox="1">
            <a:spLocks/>
          </p:cNvSpPr>
          <p:nvPr/>
        </p:nvSpPr>
        <p:spPr bwMode="auto">
          <a:xfrm>
            <a:off x="3970761" y="3081360"/>
            <a:ext cx="1881807" cy="5562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100" b="1" kern="0" dirty="0" smtClean="0">
                <a:solidFill>
                  <a:srgbClr val="0070B9"/>
                </a:solidFill>
                <a:latin typeface="+mj-lt"/>
                <a:ea typeface="+mj-ea"/>
                <a:cs typeface="+mj-cs"/>
              </a:rPr>
              <a:t>CMAQ</a:t>
            </a:r>
            <a:endParaRPr lang="en-US" sz="1100" b="1" kern="0" dirty="0" smtClean="0">
              <a:solidFill>
                <a:srgbClr val="0070B9"/>
              </a:solidFill>
              <a:latin typeface="+mj-lt"/>
              <a:ea typeface="+mj-ea"/>
              <a:cs typeface="+mj-cs"/>
            </a:endParaRPr>
          </a:p>
        </p:txBody>
      </p:sp>
      <p:sp>
        <p:nvSpPr>
          <p:cNvPr id="13" name="Title 2"/>
          <p:cNvSpPr txBox="1">
            <a:spLocks/>
          </p:cNvSpPr>
          <p:nvPr/>
        </p:nvSpPr>
        <p:spPr bwMode="auto">
          <a:xfrm>
            <a:off x="3966718" y="5262330"/>
            <a:ext cx="2207580" cy="5562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100" b="1" kern="0" dirty="0" smtClean="0">
                <a:solidFill>
                  <a:srgbClr val="0070B9"/>
                </a:solidFill>
                <a:latin typeface="+mj-lt"/>
                <a:ea typeface="+mj-ea"/>
                <a:cs typeface="+mj-cs"/>
              </a:rPr>
              <a:t>SCICHEM (Const</a:t>
            </a:r>
            <a:r>
              <a:rPr lang="en-US" sz="1100" b="1" kern="0" dirty="0" smtClean="0">
                <a:solidFill>
                  <a:srgbClr val="0070B9"/>
                </a:solidFill>
                <a:latin typeface="+mj-lt"/>
                <a:ea typeface="+mj-ea"/>
                <a:cs typeface="+mj-cs"/>
              </a:rPr>
              <a:t>.</a:t>
            </a:r>
            <a:r>
              <a:rPr lang="en-US" sz="1100" b="1" kern="0" dirty="0" smtClean="0">
                <a:solidFill>
                  <a:srgbClr val="0070B9"/>
                </a:solidFill>
                <a:latin typeface="+mj-lt"/>
                <a:ea typeface="+mj-ea"/>
                <a:cs typeface="+mj-cs"/>
              </a:rPr>
              <a:t> </a:t>
            </a:r>
            <a:r>
              <a:rPr lang="en-US" sz="1100" b="1" kern="0" dirty="0" err="1" smtClean="0">
                <a:solidFill>
                  <a:srgbClr val="0070B9"/>
                </a:solidFill>
                <a:latin typeface="+mj-lt"/>
                <a:ea typeface="+mj-ea"/>
                <a:cs typeface="+mj-cs"/>
              </a:rPr>
              <a:t>Bkgrd</a:t>
            </a:r>
            <a:r>
              <a:rPr lang="en-US" sz="1100" b="1" kern="0" dirty="0" smtClean="0">
                <a:solidFill>
                  <a:srgbClr val="0070B9"/>
                </a:solidFill>
                <a:latin typeface="+mj-lt"/>
                <a:ea typeface="+mj-ea"/>
                <a:cs typeface="+mj-cs"/>
              </a:rPr>
              <a:t>)</a:t>
            </a:r>
            <a:endParaRPr lang="en-US" sz="1100" b="1" kern="0" dirty="0" smtClean="0">
              <a:solidFill>
                <a:srgbClr val="0070B9"/>
              </a:solidFill>
              <a:latin typeface="+mj-lt"/>
              <a:ea typeface="+mj-ea"/>
              <a:cs typeface="+mj-cs"/>
            </a:endParaRPr>
          </a:p>
        </p:txBody>
      </p:sp>
      <p:sp>
        <p:nvSpPr>
          <p:cNvPr id="14" name="Title 2"/>
          <p:cNvSpPr txBox="1">
            <a:spLocks/>
          </p:cNvSpPr>
          <p:nvPr/>
        </p:nvSpPr>
        <p:spPr bwMode="auto">
          <a:xfrm>
            <a:off x="1820533" y="5264092"/>
            <a:ext cx="2207580" cy="5562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100" b="1" kern="0" dirty="0" smtClean="0">
                <a:solidFill>
                  <a:srgbClr val="0070B9"/>
                </a:solidFill>
                <a:latin typeface="+mj-lt"/>
                <a:ea typeface="+mj-ea"/>
                <a:cs typeface="+mj-cs"/>
              </a:rPr>
              <a:t>SCICHEM (3D </a:t>
            </a:r>
            <a:r>
              <a:rPr lang="en-US" sz="1100" b="1" kern="0" dirty="0" err="1" smtClean="0">
                <a:solidFill>
                  <a:srgbClr val="0070B9"/>
                </a:solidFill>
                <a:latin typeface="+mj-lt"/>
                <a:ea typeface="+mj-ea"/>
                <a:cs typeface="+mj-cs"/>
              </a:rPr>
              <a:t>Bkgrd</a:t>
            </a:r>
            <a:r>
              <a:rPr lang="en-US" sz="1100" b="1" kern="0" dirty="0" smtClean="0">
                <a:solidFill>
                  <a:srgbClr val="0070B9"/>
                </a:solidFill>
                <a:latin typeface="+mj-lt"/>
                <a:ea typeface="+mj-ea"/>
                <a:cs typeface="+mj-cs"/>
              </a:rPr>
              <a:t>)</a:t>
            </a:r>
            <a:endParaRPr lang="en-US" sz="1100" b="1" kern="0" dirty="0" smtClean="0">
              <a:solidFill>
                <a:srgbClr val="0070B9"/>
              </a:solidFill>
              <a:latin typeface="+mj-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0AAB5111-FDE4-49A1-AB9D-BCE791E21F77}" type="slidenum">
              <a:rPr lang="en-US" smtClean="0"/>
              <a:pPr/>
              <a:t>17</a:t>
            </a:fld>
            <a:endParaRPr lang="en-US" dirty="0"/>
          </a:p>
        </p:txBody>
      </p:sp>
      <p:sp>
        <p:nvSpPr>
          <p:cNvPr id="25" name="Title 24"/>
          <p:cNvSpPr>
            <a:spLocks noGrp="1"/>
          </p:cNvSpPr>
          <p:nvPr>
            <p:ph type="title"/>
          </p:nvPr>
        </p:nvSpPr>
        <p:spPr/>
        <p:txBody>
          <a:bodyPr/>
          <a:lstStyle/>
          <a:p>
            <a:endParaRPr lang="en-US"/>
          </a:p>
        </p:txBody>
      </p:sp>
      <p:sp>
        <p:nvSpPr>
          <p:cNvPr id="27" name="Title 1"/>
          <p:cNvSpPr txBox="1">
            <a:spLocks/>
          </p:cNvSpPr>
          <p:nvPr/>
        </p:nvSpPr>
        <p:spPr bwMode="auto">
          <a:xfrm>
            <a:off x="381000" y="247649"/>
            <a:ext cx="8763000" cy="981075"/>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400" b="1" kern="0" dirty="0" smtClean="0">
                <a:solidFill>
                  <a:srgbClr val="0070B9"/>
                </a:solidFill>
                <a:latin typeface="+mj-lt"/>
                <a:ea typeface="+mj-ea"/>
                <a:cs typeface="+mj-cs"/>
              </a:rPr>
              <a:t>PAN Concentration Plot via SCIPUFF GUI </a:t>
            </a:r>
            <a:endParaRPr kumimoji="0" lang="en-US" sz="3400" b="1" i="0" u="none" strike="noStrike" kern="0" cap="none" spc="0" normalizeH="0" baseline="0" noProof="0" dirty="0">
              <a:ln>
                <a:noFill/>
              </a:ln>
              <a:solidFill>
                <a:srgbClr val="0070B9"/>
              </a:solidFill>
              <a:effectLst/>
              <a:uLnTx/>
              <a:uFillTx/>
              <a:latin typeface="+mj-lt"/>
              <a:ea typeface="+mj-ea"/>
              <a:cs typeface="+mj-cs"/>
            </a:endParaRPr>
          </a:p>
        </p:txBody>
      </p:sp>
      <p:pic>
        <p:nvPicPr>
          <p:cNvPr id="8" name="Picture 7" descr="PAN_12hr_500m_noamb_1a.bmp"/>
          <p:cNvPicPr>
            <a:picLocks noChangeAspect="1"/>
          </p:cNvPicPr>
          <p:nvPr/>
        </p:nvPicPr>
        <p:blipFill>
          <a:blip r:embed="rId3" cstate="print"/>
          <a:srcRect l="1804" t="10887" b="15474"/>
          <a:stretch>
            <a:fillRect/>
          </a:stretch>
        </p:blipFill>
        <p:spPr>
          <a:xfrm>
            <a:off x="100670" y="1518408"/>
            <a:ext cx="4216409" cy="3161963"/>
          </a:xfrm>
          <a:prstGeom prst="rect">
            <a:avLst/>
          </a:prstGeom>
        </p:spPr>
      </p:pic>
      <p:pic>
        <p:nvPicPr>
          <p:cNvPr id="9" name="Picture 8" descr="PAN_16hr_500m_noamb_1a.bmp"/>
          <p:cNvPicPr>
            <a:picLocks noChangeAspect="1"/>
          </p:cNvPicPr>
          <p:nvPr/>
        </p:nvPicPr>
        <p:blipFill>
          <a:blip r:embed="rId4" cstate="print"/>
          <a:srcRect l="1763" t="10873" b="15478"/>
          <a:stretch>
            <a:fillRect/>
          </a:stretch>
        </p:blipFill>
        <p:spPr>
          <a:xfrm>
            <a:off x="4558035" y="1517904"/>
            <a:ext cx="4218169" cy="316239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0AAB5111-FDE4-49A1-AB9D-BCE791E21F77}" type="slidenum">
              <a:rPr lang="en-US" smtClean="0"/>
              <a:pPr/>
              <a:t>18</a:t>
            </a:fld>
            <a:endParaRPr lang="en-US" dirty="0"/>
          </a:p>
        </p:txBody>
      </p:sp>
      <p:sp>
        <p:nvSpPr>
          <p:cNvPr id="6" name="Title 1"/>
          <p:cNvSpPr txBox="1">
            <a:spLocks/>
          </p:cNvSpPr>
          <p:nvPr/>
        </p:nvSpPr>
        <p:spPr bwMode="auto">
          <a:xfrm>
            <a:off x="343949" y="265826"/>
            <a:ext cx="8019875" cy="981075"/>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400" b="1" kern="0" dirty="0" smtClean="0">
                <a:solidFill>
                  <a:srgbClr val="0070B9"/>
                </a:solidFill>
                <a:latin typeface="+mj-lt"/>
                <a:ea typeface="+mj-ea"/>
                <a:cs typeface="+mj-cs"/>
              </a:rPr>
              <a:t>Centered Profile Comparison: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3400" b="1" kern="0" dirty="0" smtClean="0">
                <a:solidFill>
                  <a:srgbClr val="0070B9"/>
                </a:solidFill>
                <a:latin typeface="+mj-lt"/>
                <a:ea typeface="+mj-ea"/>
                <a:cs typeface="+mj-cs"/>
              </a:rPr>
              <a:t>NOz Increment</a:t>
            </a:r>
            <a:endParaRPr kumimoji="0" lang="en-US" sz="3400" b="1" i="0" u="none" strike="noStrike" kern="0" cap="none" spc="0" normalizeH="0" baseline="0" noProof="0" dirty="0">
              <a:ln>
                <a:noFill/>
              </a:ln>
              <a:solidFill>
                <a:srgbClr val="0070B9"/>
              </a:solidFill>
              <a:effectLst/>
              <a:uLnTx/>
              <a:uFillTx/>
              <a:latin typeface="+mj-lt"/>
              <a:ea typeface="+mj-ea"/>
              <a:cs typeface="+mj-cs"/>
            </a:endParaRPr>
          </a:p>
        </p:txBody>
      </p:sp>
      <p:grpSp>
        <p:nvGrpSpPr>
          <p:cNvPr id="10" name="Group 9"/>
          <p:cNvGrpSpPr/>
          <p:nvPr/>
        </p:nvGrpSpPr>
        <p:grpSpPr>
          <a:xfrm>
            <a:off x="1426128" y="1463178"/>
            <a:ext cx="7466202" cy="4572000"/>
            <a:chOff x="1426128" y="1463178"/>
            <a:chExt cx="7466202" cy="4572000"/>
          </a:xfrm>
        </p:grpSpPr>
        <p:pic>
          <p:nvPicPr>
            <p:cNvPr id="7" name="Picture 6" descr="conc_profileNOZ_noamb_amb.png"/>
            <p:cNvPicPr>
              <a:picLocks noChangeAspect="1"/>
            </p:cNvPicPr>
            <p:nvPr/>
          </p:nvPicPr>
          <p:blipFill>
            <a:blip r:embed="rId3" cstate="print"/>
            <a:stretch>
              <a:fillRect/>
            </a:stretch>
          </p:blipFill>
          <p:spPr>
            <a:xfrm>
              <a:off x="1426128" y="1463178"/>
              <a:ext cx="6858000" cy="4572000"/>
            </a:xfrm>
            <a:prstGeom prst="rect">
              <a:avLst/>
            </a:prstGeom>
          </p:spPr>
        </p:pic>
        <p:sp>
          <p:nvSpPr>
            <p:cNvPr id="8" name="Title 2"/>
            <p:cNvSpPr txBox="1">
              <a:spLocks/>
            </p:cNvSpPr>
            <p:nvPr/>
          </p:nvSpPr>
          <p:spPr bwMode="auto">
            <a:xfrm>
              <a:off x="7776717" y="3192012"/>
              <a:ext cx="889111" cy="5562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900" kern="0" dirty="0" smtClean="0">
                  <a:latin typeface="+mj-lt"/>
                  <a:ea typeface="+mj-ea"/>
                  <a:cs typeface="+mj-cs"/>
                </a:rPr>
                <a:t>(3D </a:t>
              </a:r>
              <a:r>
                <a:rPr lang="en-US" sz="900" kern="0" dirty="0" err="1" smtClean="0">
                  <a:latin typeface="+mj-lt"/>
                  <a:ea typeface="+mj-ea"/>
                  <a:cs typeface="+mj-cs"/>
                </a:rPr>
                <a:t>Bkgrd</a:t>
              </a:r>
              <a:r>
                <a:rPr lang="en-US" sz="900" kern="0" dirty="0" smtClean="0">
                  <a:latin typeface="+mj-lt"/>
                  <a:ea typeface="+mj-ea"/>
                  <a:cs typeface="+mj-cs"/>
                </a:rPr>
                <a:t>)</a:t>
              </a:r>
              <a:endParaRPr lang="en-US" sz="900" kern="0" dirty="0" smtClean="0">
                <a:latin typeface="+mj-lt"/>
                <a:ea typeface="+mj-ea"/>
                <a:cs typeface="+mj-cs"/>
              </a:endParaRPr>
            </a:p>
          </p:txBody>
        </p:sp>
        <p:sp>
          <p:nvSpPr>
            <p:cNvPr id="9" name="Title 2"/>
            <p:cNvSpPr txBox="1">
              <a:spLocks/>
            </p:cNvSpPr>
            <p:nvPr/>
          </p:nvSpPr>
          <p:spPr bwMode="auto">
            <a:xfrm>
              <a:off x="7711003" y="3327633"/>
              <a:ext cx="1181327" cy="5562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900" kern="0" dirty="0" smtClean="0">
                  <a:latin typeface="+mj-lt"/>
                  <a:ea typeface="+mj-ea"/>
                  <a:cs typeface="+mj-cs"/>
                </a:rPr>
                <a:t>(Const. </a:t>
              </a:r>
              <a:r>
                <a:rPr lang="en-US" sz="900" kern="0" dirty="0" err="1" smtClean="0">
                  <a:latin typeface="+mj-lt"/>
                  <a:ea typeface="+mj-ea"/>
                  <a:cs typeface="+mj-cs"/>
                </a:rPr>
                <a:t>Bkgrd</a:t>
              </a:r>
              <a:r>
                <a:rPr lang="en-US" sz="900" kern="0" dirty="0" smtClean="0">
                  <a:latin typeface="+mj-lt"/>
                  <a:ea typeface="+mj-ea"/>
                  <a:cs typeface="+mj-cs"/>
                </a:rPr>
                <a:t>)</a:t>
              </a:r>
              <a:endParaRPr lang="en-US" sz="900" kern="0" dirty="0" smtClean="0">
                <a:latin typeface="+mj-lt"/>
                <a:ea typeface="+mj-ea"/>
                <a:cs typeface="+mj-cs"/>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7900" y="371475"/>
            <a:ext cx="6591300" cy="752475"/>
          </a:xfrm>
        </p:spPr>
        <p:txBody>
          <a:bodyPr/>
          <a:lstStyle/>
          <a:p>
            <a:pPr>
              <a:spcBef>
                <a:spcPts val="250"/>
              </a:spcBef>
            </a:pPr>
            <a:r>
              <a:rPr lang="en-US" sz="3600" dirty="0" smtClean="0"/>
              <a:t>Motivation</a:t>
            </a:r>
          </a:p>
        </p:txBody>
      </p:sp>
      <p:sp>
        <p:nvSpPr>
          <p:cNvPr id="4" name="Slide Number Placeholder 3"/>
          <p:cNvSpPr>
            <a:spLocks noGrp="1"/>
          </p:cNvSpPr>
          <p:nvPr>
            <p:ph type="sldNum" sz="quarter" idx="10"/>
          </p:nvPr>
        </p:nvSpPr>
        <p:spPr/>
        <p:txBody>
          <a:bodyPr/>
          <a:lstStyle/>
          <a:p>
            <a:fld id="{0AAB5111-FDE4-49A1-AB9D-BCE791E21F77}" type="slidenum">
              <a:rPr lang="en-US" smtClean="0"/>
              <a:pPr/>
              <a:t>1</a:t>
            </a:fld>
            <a:endParaRPr lang="en-US"/>
          </a:p>
        </p:txBody>
      </p:sp>
      <p:sp>
        <p:nvSpPr>
          <p:cNvPr id="14" name="Content Placeholder 2"/>
          <p:cNvSpPr>
            <a:spLocks noGrp="1"/>
          </p:cNvSpPr>
          <p:nvPr>
            <p:ph idx="1"/>
          </p:nvPr>
        </p:nvSpPr>
        <p:spPr>
          <a:xfrm>
            <a:off x="453005" y="1274777"/>
            <a:ext cx="8464491" cy="4949853"/>
          </a:xfrm>
        </p:spPr>
        <p:txBody>
          <a:bodyPr/>
          <a:lstStyle/>
          <a:p>
            <a:pPr>
              <a:spcBef>
                <a:spcPts val="800"/>
              </a:spcBef>
            </a:pPr>
            <a:r>
              <a:rPr lang="en-US" sz="2500" dirty="0" smtClean="0"/>
              <a:t>A need exists in regulatory applications to accurately simulate the impacts of emissions from single sources on secondary PM</a:t>
            </a:r>
            <a:r>
              <a:rPr lang="en-US" sz="2500" baseline="-25000" dirty="0" smtClean="0"/>
              <a:t>2.5</a:t>
            </a:r>
            <a:r>
              <a:rPr lang="en-US" sz="2500" dirty="0" smtClean="0"/>
              <a:t> and ozone concentrations</a:t>
            </a:r>
          </a:p>
          <a:p>
            <a:pPr>
              <a:spcBef>
                <a:spcPts val="800"/>
              </a:spcBef>
            </a:pPr>
            <a:r>
              <a:rPr lang="en-US" sz="2500" dirty="0" smtClean="0"/>
              <a:t>The SCICHEM-2012 reactive plume model could potentially be used in single-source regulatory modeling studies focused on secondary pollutants </a:t>
            </a:r>
          </a:p>
          <a:p>
            <a:pPr>
              <a:spcBef>
                <a:spcPts val="800"/>
              </a:spcBef>
            </a:pPr>
            <a:r>
              <a:rPr lang="en-US" sz="2500" dirty="0" smtClean="0"/>
              <a:t>However, before determining the applicability of SCICHEM-2012 to regulatory modeling applications</a:t>
            </a:r>
          </a:p>
          <a:p>
            <a:pPr lvl="1">
              <a:spcBef>
                <a:spcPts val="500"/>
              </a:spcBef>
            </a:pPr>
            <a:r>
              <a:rPr lang="en-US" sz="2300" dirty="0" smtClean="0"/>
              <a:t>Tools must be developed for processing model input/output</a:t>
            </a:r>
          </a:p>
          <a:p>
            <a:pPr lvl="1">
              <a:spcBef>
                <a:spcPts val="500"/>
              </a:spcBef>
            </a:pPr>
            <a:r>
              <a:rPr lang="en-US" sz="2300" dirty="0" smtClean="0"/>
              <a:t>Initial “Beta” testing of the model must be performed</a:t>
            </a:r>
          </a:p>
          <a:p>
            <a:pPr lvl="1">
              <a:spcBef>
                <a:spcPts val="500"/>
              </a:spcBef>
            </a:pPr>
            <a:r>
              <a:rPr lang="en-US" sz="2300" dirty="0" smtClean="0"/>
              <a:t>Model predictions must be evaluated for conditions relevant to regulatory applications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9743" y="399177"/>
            <a:ext cx="7180976" cy="304800"/>
          </a:xfrm>
        </p:spPr>
        <p:txBody>
          <a:bodyPr/>
          <a:lstStyle/>
          <a:p>
            <a:r>
              <a:rPr lang="en-US" dirty="0" smtClean="0"/>
              <a:t>Summary of Initial “Beta” Testing</a:t>
            </a:r>
            <a:endParaRPr lang="en-US" dirty="0"/>
          </a:p>
        </p:txBody>
      </p:sp>
      <p:sp>
        <p:nvSpPr>
          <p:cNvPr id="3" name="Content Placeholder 2"/>
          <p:cNvSpPr>
            <a:spLocks noGrp="1"/>
          </p:cNvSpPr>
          <p:nvPr>
            <p:ph idx="1"/>
          </p:nvPr>
        </p:nvSpPr>
        <p:spPr>
          <a:xfrm>
            <a:off x="553674" y="1354467"/>
            <a:ext cx="8187654" cy="4870164"/>
          </a:xfrm>
        </p:spPr>
        <p:txBody>
          <a:bodyPr/>
          <a:lstStyle/>
          <a:p>
            <a:r>
              <a:rPr lang="en-US" dirty="0" smtClean="0"/>
              <a:t>SCICHEM-2012 predictions generally indicate reasonable model behavior</a:t>
            </a:r>
          </a:p>
          <a:p>
            <a:pPr lvl="1"/>
            <a:r>
              <a:rPr lang="en-US" sz="2000" dirty="0" smtClean="0"/>
              <a:t>Elevated </a:t>
            </a:r>
            <a:r>
              <a:rPr lang="en-US" sz="2000" dirty="0" err="1" smtClean="0"/>
              <a:t>NO</a:t>
            </a:r>
            <a:r>
              <a:rPr lang="en-US" sz="2000" baseline="-25000" dirty="0" err="1" smtClean="0"/>
              <a:t>y</a:t>
            </a:r>
            <a:r>
              <a:rPr lang="en-US" sz="2000" dirty="0" smtClean="0"/>
              <a:t> concentration in plume; concentration profiles broaden and have lower peaks further from source due to dilution</a:t>
            </a:r>
          </a:p>
          <a:p>
            <a:pPr lvl="1"/>
            <a:r>
              <a:rPr lang="en-US" sz="2000" dirty="0" smtClean="0"/>
              <a:t>Ozone titration in </a:t>
            </a:r>
            <a:r>
              <a:rPr lang="en-US" sz="2000" dirty="0" err="1" smtClean="0"/>
              <a:t>NO</a:t>
            </a:r>
            <a:r>
              <a:rPr lang="en-US" sz="2000" baseline="-25000" dirty="0" err="1" smtClean="0"/>
              <a:t>x</a:t>
            </a:r>
            <a:r>
              <a:rPr lang="en-US" sz="2000" dirty="0" smtClean="0"/>
              <a:t>-rich, VOC-poor plume; some ozone production far from source</a:t>
            </a:r>
          </a:p>
          <a:p>
            <a:r>
              <a:rPr lang="en-US" dirty="0" smtClean="0"/>
              <a:t>Performance issues to examine further: </a:t>
            </a:r>
            <a:r>
              <a:rPr lang="en-US" dirty="0" smtClean="0"/>
              <a:t>n</a:t>
            </a:r>
            <a:r>
              <a:rPr lang="en-US" dirty="0" smtClean="0"/>
              <a:t>egative </a:t>
            </a:r>
            <a:r>
              <a:rPr lang="en-US" dirty="0" smtClean="0"/>
              <a:t>concentrations </a:t>
            </a:r>
            <a:r>
              <a:rPr lang="en-US" dirty="0" smtClean="0"/>
              <a:t>(?) and </a:t>
            </a:r>
            <a:r>
              <a:rPr lang="en-US" dirty="0" smtClean="0"/>
              <a:t>too-little ozone </a:t>
            </a:r>
            <a:r>
              <a:rPr lang="en-US" dirty="0" smtClean="0"/>
              <a:t>production</a:t>
            </a:r>
            <a:endParaRPr lang="en-US" dirty="0" smtClean="0"/>
          </a:p>
          <a:p>
            <a:r>
              <a:rPr lang="en-US" dirty="0" smtClean="0"/>
              <a:t>Need for tool development to simplify processing model inputs/outputs</a:t>
            </a:r>
          </a:p>
          <a:p>
            <a:r>
              <a:rPr lang="en-US" dirty="0" smtClean="0"/>
              <a:t>Future work should focus on evaluations </a:t>
            </a:r>
            <a:r>
              <a:rPr lang="en-US" dirty="0" smtClean="0"/>
              <a:t>relevant to </a:t>
            </a:r>
            <a:r>
              <a:rPr lang="en-US" dirty="0" smtClean="0"/>
              <a:t>conditions of regulatory applications</a:t>
            </a:r>
            <a:endParaRPr lang="en-US" dirty="0" smtClean="0"/>
          </a:p>
        </p:txBody>
      </p:sp>
      <p:sp>
        <p:nvSpPr>
          <p:cNvPr id="4" name="Slide Number Placeholder 3"/>
          <p:cNvSpPr>
            <a:spLocks noGrp="1"/>
          </p:cNvSpPr>
          <p:nvPr>
            <p:ph type="sldNum" sz="quarter" idx="10"/>
          </p:nvPr>
        </p:nvSpPr>
        <p:spPr/>
        <p:txBody>
          <a:bodyPr/>
          <a:lstStyle/>
          <a:p>
            <a:fld id="{0AAB5111-FDE4-49A1-AB9D-BCE791E21F77}" type="slidenum">
              <a:rPr lang="en-US" smtClean="0"/>
              <a:pPr/>
              <a:t>19</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3" name="Content Placeholder 2"/>
          <p:cNvSpPr>
            <a:spLocks noGrp="1"/>
          </p:cNvSpPr>
          <p:nvPr>
            <p:ph idx="1"/>
          </p:nvPr>
        </p:nvSpPr>
        <p:spPr>
          <a:xfrm>
            <a:off x="757237" y="1354467"/>
            <a:ext cx="7843299" cy="4227184"/>
          </a:xfrm>
        </p:spPr>
        <p:txBody>
          <a:bodyPr/>
          <a:lstStyle/>
          <a:p>
            <a:r>
              <a:rPr lang="en-US" sz="2800" dirty="0" err="1" smtClean="0"/>
              <a:t>Biswanath</a:t>
            </a:r>
            <a:r>
              <a:rPr lang="en-US" sz="2800" dirty="0" smtClean="0"/>
              <a:t> </a:t>
            </a:r>
            <a:r>
              <a:rPr lang="en-US" sz="2800" dirty="0" err="1" smtClean="0"/>
              <a:t>Chowdhury</a:t>
            </a:r>
            <a:r>
              <a:rPr lang="en-US" sz="2800" dirty="0" smtClean="0"/>
              <a:t> of Sage Management</a:t>
            </a:r>
          </a:p>
          <a:p>
            <a:r>
              <a:rPr lang="en-US" sz="2800" dirty="0" err="1" smtClean="0"/>
              <a:t>Prakash</a:t>
            </a:r>
            <a:r>
              <a:rPr lang="en-US" sz="2800" dirty="0" smtClean="0"/>
              <a:t> </a:t>
            </a:r>
            <a:r>
              <a:rPr lang="en-US" sz="2800" dirty="0" err="1" smtClean="0"/>
              <a:t>Karamchandani</a:t>
            </a:r>
            <a:r>
              <a:rPr lang="en-US" sz="2800" dirty="0" smtClean="0"/>
              <a:t> and </a:t>
            </a:r>
            <a:r>
              <a:rPr lang="en-US" sz="2800" dirty="0" err="1" smtClean="0"/>
              <a:t>Shu-Yun</a:t>
            </a:r>
            <a:r>
              <a:rPr lang="en-US" sz="2800" dirty="0" smtClean="0"/>
              <a:t> Chen of ENVIRON</a:t>
            </a:r>
          </a:p>
          <a:p>
            <a:r>
              <a:rPr lang="en-US" sz="2800" dirty="0" err="1" smtClean="0"/>
              <a:t>Eladio</a:t>
            </a:r>
            <a:r>
              <a:rPr lang="en-US" sz="2800" dirty="0" smtClean="0"/>
              <a:t> </a:t>
            </a:r>
            <a:r>
              <a:rPr lang="en-US" sz="2800" dirty="0" err="1" smtClean="0"/>
              <a:t>Knipping</a:t>
            </a:r>
            <a:r>
              <a:rPr lang="en-US" sz="2800" dirty="0" smtClean="0"/>
              <a:t> of Electric Power Research Institute</a:t>
            </a:r>
          </a:p>
        </p:txBody>
      </p:sp>
      <p:sp>
        <p:nvSpPr>
          <p:cNvPr id="4" name="Slide Number Placeholder 3"/>
          <p:cNvSpPr>
            <a:spLocks noGrp="1"/>
          </p:cNvSpPr>
          <p:nvPr>
            <p:ph type="sldNum" sz="quarter" idx="10"/>
          </p:nvPr>
        </p:nvSpPr>
        <p:spPr/>
        <p:txBody>
          <a:bodyPr/>
          <a:lstStyle/>
          <a:p>
            <a:fld id="{0AAB5111-FDE4-49A1-AB9D-BCE791E21F77}" type="slidenum">
              <a:rPr lang="en-US" smtClean="0"/>
              <a:pPr/>
              <a:t>20</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7900" y="371475"/>
            <a:ext cx="6591300" cy="752475"/>
          </a:xfrm>
        </p:spPr>
        <p:txBody>
          <a:bodyPr/>
          <a:lstStyle/>
          <a:p>
            <a:pPr>
              <a:spcBef>
                <a:spcPts val="250"/>
              </a:spcBef>
            </a:pPr>
            <a:r>
              <a:rPr lang="en-US" sz="3600" dirty="0" smtClean="0"/>
              <a:t>Objectives</a:t>
            </a:r>
          </a:p>
        </p:txBody>
      </p:sp>
      <p:sp>
        <p:nvSpPr>
          <p:cNvPr id="4" name="Slide Number Placeholder 3"/>
          <p:cNvSpPr>
            <a:spLocks noGrp="1"/>
          </p:cNvSpPr>
          <p:nvPr>
            <p:ph type="sldNum" sz="quarter" idx="10"/>
          </p:nvPr>
        </p:nvSpPr>
        <p:spPr/>
        <p:txBody>
          <a:bodyPr/>
          <a:lstStyle/>
          <a:p>
            <a:fld id="{0AAB5111-FDE4-49A1-AB9D-BCE791E21F77}" type="slidenum">
              <a:rPr lang="en-US" smtClean="0"/>
              <a:pPr/>
              <a:t>2</a:t>
            </a:fld>
            <a:endParaRPr lang="en-US"/>
          </a:p>
        </p:txBody>
      </p:sp>
      <p:sp>
        <p:nvSpPr>
          <p:cNvPr id="14" name="Content Placeholder 2"/>
          <p:cNvSpPr>
            <a:spLocks noGrp="1"/>
          </p:cNvSpPr>
          <p:nvPr>
            <p:ph idx="1"/>
          </p:nvPr>
        </p:nvSpPr>
        <p:spPr>
          <a:xfrm>
            <a:off x="453005" y="1551962"/>
            <a:ext cx="8464491" cy="4672667"/>
          </a:xfrm>
        </p:spPr>
        <p:txBody>
          <a:bodyPr/>
          <a:lstStyle/>
          <a:p>
            <a:pPr>
              <a:spcBef>
                <a:spcPts val="1000"/>
              </a:spcBef>
            </a:pPr>
            <a:r>
              <a:rPr lang="en-US" sz="2600" dirty="0" smtClean="0"/>
              <a:t>Develop tools for processing SCICHEM-2012 inputs/outputs</a:t>
            </a:r>
          </a:p>
          <a:p>
            <a:pPr>
              <a:spcBef>
                <a:spcPts val="1000"/>
              </a:spcBef>
            </a:pPr>
            <a:r>
              <a:rPr lang="en-US" sz="2600" dirty="0" smtClean="0"/>
              <a:t>Conduct “Beta” testing of SCICHEM-2012</a:t>
            </a:r>
          </a:p>
          <a:p>
            <a:pPr lvl="1">
              <a:spcBef>
                <a:spcPts val="400"/>
              </a:spcBef>
            </a:pPr>
            <a:r>
              <a:rPr lang="en-US" dirty="0" smtClean="0"/>
              <a:t>Compare SCICHEM-2012 predictions with predictions of the CMAQ photochemical Eulerian grid model</a:t>
            </a:r>
          </a:p>
          <a:p>
            <a:pPr lvl="1">
              <a:spcBef>
                <a:spcPts val="400"/>
              </a:spcBef>
            </a:pPr>
            <a:r>
              <a:rPr lang="en-US" dirty="0" smtClean="0"/>
              <a:t>Evaluate SCICHEM-2012 predictions against in-plume observations</a:t>
            </a:r>
          </a:p>
          <a:p>
            <a:pPr>
              <a:spcBef>
                <a:spcPts val="1000"/>
              </a:spcBef>
            </a:pPr>
            <a:r>
              <a:rPr lang="en-US" i="1" dirty="0" smtClean="0"/>
              <a:t>Future work should focus on evaluating model predictions for conditions relevant to regulatory applications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SCICHEM-2012 Modeling</a:t>
            </a:r>
            <a:endParaRPr lang="en-US" sz="3600" dirty="0"/>
          </a:p>
        </p:txBody>
      </p:sp>
      <p:sp>
        <p:nvSpPr>
          <p:cNvPr id="4" name="Slide Number Placeholder 3"/>
          <p:cNvSpPr>
            <a:spLocks noGrp="1"/>
          </p:cNvSpPr>
          <p:nvPr>
            <p:ph type="sldNum" sz="quarter" idx="10"/>
          </p:nvPr>
        </p:nvSpPr>
        <p:spPr/>
        <p:txBody>
          <a:bodyPr/>
          <a:lstStyle/>
          <a:p>
            <a:fld id="{0AAB5111-FDE4-49A1-AB9D-BCE791E21F77}" type="slidenum">
              <a:rPr lang="en-US" smtClean="0"/>
              <a:pPr/>
              <a:t>3</a:t>
            </a:fld>
            <a:endParaRPr lang="en-US"/>
          </a:p>
        </p:txBody>
      </p:sp>
      <p:sp>
        <p:nvSpPr>
          <p:cNvPr id="14" name="Content Placeholder 2"/>
          <p:cNvSpPr>
            <a:spLocks noGrp="1"/>
          </p:cNvSpPr>
          <p:nvPr>
            <p:ph idx="1"/>
          </p:nvPr>
        </p:nvSpPr>
        <p:spPr>
          <a:xfrm>
            <a:off x="577969" y="1241571"/>
            <a:ext cx="8406640" cy="4991449"/>
          </a:xfrm>
        </p:spPr>
        <p:txBody>
          <a:bodyPr/>
          <a:lstStyle/>
          <a:p>
            <a:pPr>
              <a:spcBef>
                <a:spcPts val="250"/>
              </a:spcBef>
            </a:pPr>
            <a:r>
              <a:rPr lang="en-US" sz="2100" dirty="0" smtClean="0"/>
              <a:t>Model Configuration</a:t>
            </a:r>
            <a:endParaRPr lang="en-US" sz="1700" u="sng" dirty="0" smtClean="0"/>
          </a:p>
          <a:p>
            <a:pPr lvl="1">
              <a:spcBef>
                <a:spcPts val="200"/>
              </a:spcBef>
            </a:pPr>
            <a:r>
              <a:rPr lang="en-US" sz="1700" dirty="0" smtClean="0"/>
              <a:t>Linux build with sensor location file for extracting concentration time-histories</a:t>
            </a:r>
          </a:p>
          <a:p>
            <a:pPr lvl="1">
              <a:spcBef>
                <a:spcPts val="200"/>
              </a:spcBef>
            </a:pPr>
            <a:r>
              <a:rPr lang="en-US" sz="1700" u="sng" dirty="0" smtClean="0"/>
              <a:t>Gas-phase chemistry</a:t>
            </a:r>
            <a:r>
              <a:rPr lang="en-US" sz="1700" dirty="0" smtClean="0"/>
              <a:t>: Carbon Bond 2005 mechanism</a:t>
            </a:r>
          </a:p>
          <a:p>
            <a:pPr lvl="1">
              <a:spcBef>
                <a:spcPts val="250"/>
              </a:spcBef>
            </a:pPr>
            <a:r>
              <a:rPr lang="en-US" sz="1700" u="sng" dirty="0" smtClean="0"/>
              <a:t>Aerosol chemistry</a:t>
            </a:r>
            <a:r>
              <a:rPr lang="en-US" sz="1700" dirty="0" smtClean="0"/>
              <a:t>: AERO5 aerosol routine from CMAQ w/ ISORROPIA inorganic thermodynamics</a:t>
            </a:r>
          </a:p>
          <a:p>
            <a:pPr lvl="1">
              <a:spcBef>
                <a:spcPts val="250"/>
              </a:spcBef>
            </a:pPr>
            <a:r>
              <a:rPr lang="en-US" sz="1800" u="sng" dirty="0" smtClean="0"/>
              <a:t>Meteorology</a:t>
            </a:r>
            <a:r>
              <a:rPr lang="en-US" sz="1800" dirty="0" smtClean="0"/>
              <a:t>: WRFv3.3 output converted to MEDOC format with MMIFv2.1 (Mesoscale Model Interface Program)</a:t>
            </a:r>
            <a:endParaRPr lang="en-US" sz="1700" dirty="0" smtClean="0"/>
          </a:p>
          <a:p>
            <a:pPr>
              <a:spcBef>
                <a:spcPts val="300"/>
              </a:spcBef>
            </a:pPr>
            <a:r>
              <a:rPr lang="en-US" sz="2100" dirty="0" smtClean="0"/>
              <a:t>Simulation Episode </a:t>
            </a:r>
          </a:p>
          <a:p>
            <a:pPr lvl="1">
              <a:spcBef>
                <a:spcPts val="200"/>
              </a:spcBef>
            </a:pPr>
            <a:r>
              <a:rPr lang="en-US" sz="1700" dirty="0" smtClean="0"/>
              <a:t>TVA Cumberland Power Plant during the 1999 Nashville/Middle Tennessee Southern Oxidants Study</a:t>
            </a:r>
          </a:p>
          <a:p>
            <a:pPr lvl="1">
              <a:spcBef>
                <a:spcPts val="250"/>
              </a:spcBef>
              <a:defRPr/>
            </a:pPr>
            <a:r>
              <a:rPr lang="en-US" sz="1700" dirty="0" smtClean="0"/>
              <a:t>6 July 1999 for hours 0-18 LST</a:t>
            </a:r>
          </a:p>
          <a:p>
            <a:pPr lvl="0">
              <a:spcBef>
                <a:spcPts val="300"/>
              </a:spcBef>
              <a:defRPr/>
            </a:pPr>
            <a:r>
              <a:rPr lang="en-US" sz="2100" dirty="0" smtClean="0"/>
              <a:t>Cases</a:t>
            </a:r>
          </a:p>
          <a:p>
            <a:pPr marL="511175" lvl="1" indent="-225425">
              <a:spcBef>
                <a:spcPts val="200"/>
              </a:spcBef>
              <a:buFont typeface="+mj-lt"/>
              <a:buAutoNum type="arabicParenR"/>
              <a:defRPr/>
            </a:pPr>
            <a:r>
              <a:rPr lang="en-US" sz="1700" b="1" dirty="0" smtClean="0"/>
              <a:t>SCICHEM-</a:t>
            </a:r>
            <a:r>
              <a:rPr lang="en-US" sz="1700" b="1" dirty="0" err="1" smtClean="0"/>
              <a:t>NoAmbient</a:t>
            </a:r>
            <a:endParaRPr lang="en-US" sz="1700" b="1" dirty="0" smtClean="0"/>
          </a:p>
          <a:p>
            <a:pPr marL="795337" lvl="2" indent="-225425">
              <a:spcBef>
                <a:spcPts val="200"/>
              </a:spcBef>
              <a:buFont typeface="Arial" pitchFamily="34" charset="0"/>
              <a:buChar char="–"/>
              <a:defRPr/>
            </a:pPr>
            <a:r>
              <a:rPr lang="en-US" sz="1600" u="sng" dirty="0" smtClean="0"/>
              <a:t>Background concentration</a:t>
            </a:r>
            <a:r>
              <a:rPr lang="en-US" sz="1600" dirty="0" smtClean="0"/>
              <a:t>: Constant values from SCICHEM-2012 example “test case” files </a:t>
            </a:r>
          </a:p>
          <a:p>
            <a:pPr marL="511175" lvl="1" indent="-225425">
              <a:spcBef>
                <a:spcPts val="200"/>
              </a:spcBef>
              <a:buFont typeface="+mj-lt"/>
              <a:buAutoNum type="arabicParenR"/>
              <a:defRPr/>
            </a:pPr>
            <a:r>
              <a:rPr lang="en-US" sz="1700" b="1" dirty="0" smtClean="0"/>
              <a:t>SCICHEM-Ambient</a:t>
            </a:r>
          </a:p>
          <a:p>
            <a:pPr marL="795337" lvl="2" indent="-225425">
              <a:spcBef>
                <a:spcPts val="200"/>
              </a:spcBef>
              <a:buFont typeface="Arial" pitchFamily="34" charset="0"/>
              <a:buChar char="–"/>
              <a:defRPr/>
            </a:pPr>
            <a:r>
              <a:rPr lang="en-US" sz="1600" u="sng" dirty="0" smtClean="0"/>
              <a:t>Background concentration</a:t>
            </a:r>
            <a:r>
              <a:rPr lang="en-US" sz="1600" dirty="0" smtClean="0"/>
              <a:t>: Time-varying 3D “ambient file” based on CMAQ output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399" y="533400"/>
            <a:ext cx="6953251" cy="419100"/>
          </a:xfrm>
        </p:spPr>
        <p:txBody>
          <a:bodyPr/>
          <a:lstStyle/>
          <a:p>
            <a:r>
              <a:rPr lang="en-US" sz="3600" dirty="0" smtClean="0"/>
              <a:t>CMAQ Modeling</a:t>
            </a:r>
            <a:endParaRPr lang="en-US" sz="3600" dirty="0"/>
          </a:p>
        </p:txBody>
      </p:sp>
      <p:sp>
        <p:nvSpPr>
          <p:cNvPr id="4" name="Slide Number Placeholder 3"/>
          <p:cNvSpPr>
            <a:spLocks noGrp="1"/>
          </p:cNvSpPr>
          <p:nvPr>
            <p:ph type="sldNum" sz="quarter" idx="10"/>
          </p:nvPr>
        </p:nvSpPr>
        <p:spPr/>
        <p:txBody>
          <a:bodyPr/>
          <a:lstStyle/>
          <a:p>
            <a:fld id="{0AAB5111-FDE4-49A1-AB9D-BCE791E21F77}" type="slidenum">
              <a:rPr lang="en-US" smtClean="0"/>
              <a:pPr/>
              <a:t>4</a:t>
            </a:fld>
            <a:endParaRPr lang="en-US"/>
          </a:p>
        </p:txBody>
      </p:sp>
      <p:pic>
        <p:nvPicPr>
          <p:cNvPr id="11" name="Picture 2" descr="C:\FILES\plume\TVAdomains.tif"/>
          <p:cNvPicPr>
            <a:picLocks noChangeAspect="1" noChangeArrowheads="1"/>
          </p:cNvPicPr>
          <p:nvPr/>
        </p:nvPicPr>
        <p:blipFill>
          <a:blip r:embed="rId3" cstate="print"/>
          <a:srcRect l="3038" t="2845" r="5007" b="26768"/>
          <a:stretch>
            <a:fillRect/>
          </a:stretch>
        </p:blipFill>
        <p:spPr bwMode="auto">
          <a:xfrm>
            <a:off x="5813570" y="3951215"/>
            <a:ext cx="2177766" cy="2159341"/>
          </a:xfrm>
          <a:prstGeom prst="rect">
            <a:avLst/>
          </a:prstGeom>
          <a:noFill/>
          <a:ln>
            <a:solidFill>
              <a:schemeClr val="bg1">
                <a:lumMod val="50000"/>
              </a:schemeClr>
            </a:solidFill>
          </a:ln>
        </p:spPr>
      </p:pic>
      <p:sp>
        <p:nvSpPr>
          <p:cNvPr id="15" name="Content Placeholder 2"/>
          <p:cNvSpPr txBox="1">
            <a:spLocks/>
          </p:cNvSpPr>
          <p:nvPr/>
        </p:nvSpPr>
        <p:spPr bwMode="auto">
          <a:xfrm>
            <a:off x="461393" y="1308684"/>
            <a:ext cx="8506437" cy="26089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17475" marR="0" lvl="0" indent="-117475" algn="l" defTabSz="914400" rtl="0" eaLnBrk="1" fontAlgn="base" latinLnBrk="0" hangingPunct="1">
              <a:lnSpc>
                <a:spcPct val="100000"/>
              </a:lnSpc>
              <a:spcBef>
                <a:spcPts val="300"/>
              </a:spcBef>
              <a:spcAft>
                <a:spcPts val="300"/>
              </a:spcAft>
              <a:buClr>
                <a:srgbClr val="0070B9"/>
              </a:buClr>
              <a:buSzPct val="90000"/>
              <a:buFont typeface="Arial" pitchFamily="34" charset="0"/>
              <a:buChar char="•"/>
              <a:tabLst/>
              <a:defRPr/>
            </a:pPr>
            <a:r>
              <a:rPr kumimoji="0" lang="en-US" sz="2200" b="0" i="0" u="none" strike="noStrike" kern="0" cap="none" spc="0" normalizeH="0" baseline="0" noProof="0" dirty="0" smtClean="0">
                <a:ln>
                  <a:noFill/>
                </a:ln>
                <a:solidFill>
                  <a:schemeClr val="tx1"/>
                </a:solidFill>
                <a:effectLst/>
                <a:uLnTx/>
                <a:uFillTx/>
                <a:latin typeface="+mn-lt"/>
                <a:ea typeface="+mn-ea"/>
                <a:cs typeface="+mn-cs"/>
              </a:rPr>
              <a:t>Community </a:t>
            </a:r>
            <a:r>
              <a:rPr kumimoji="0" lang="en-US" sz="2200" b="0" i="0" u="none" strike="noStrike" kern="0" cap="none" spc="0" normalizeH="0" baseline="0" noProof="0" dirty="0" err="1" smtClean="0">
                <a:ln>
                  <a:noFill/>
                </a:ln>
                <a:solidFill>
                  <a:schemeClr val="tx1"/>
                </a:solidFill>
                <a:effectLst/>
                <a:uLnTx/>
                <a:uFillTx/>
                <a:latin typeface="+mn-lt"/>
                <a:ea typeface="+mn-ea"/>
                <a:cs typeface="+mn-cs"/>
              </a:rPr>
              <a:t>Multiscale</a:t>
            </a:r>
            <a:r>
              <a:rPr kumimoji="0" lang="en-US" sz="2200" b="0" i="0" u="none" strike="noStrike" kern="0" cap="none" spc="0" normalizeH="0" baseline="0" noProof="0" dirty="0" smtClean="0">
                <a:ln>
                  <a:noFill/>
                </a:ln>
                <a:solidFill>
                  <a:schemeClr val="tx1"/>
                </a:solidFill>
                <a:effectLst/>
                <a:uLnTx/>
                <a:uFillTx/>
                <a:latin typeface="+mn-lt"/>
                <a:ea typeface="+mn-ea"/>
                <a:cs typeface="+mn-cs"/>
              </a:rPr>
              <a:t> Air Quality</a:t>
            </a:r>
            <a:r>
              <a:rPr kumimoji="0" lang="en-US" sz="2200" b="0" i="0" u="none" strike="noStrike" kern="0" cap="none" spc="0" normalizeH="0" noProof="0" dirty="0" smtClean="0">
                <a:ln>
                  <a:noFill/>
                </a:ln>
                <a:solidFill>
                  <a:schemeClr val="tx1"/>
                </a:solidFill>
                <a:effectLst/>
                <a:uLnTx/>
                <a:uFillTx/>
                <a:latin typeface="+mn-lt"/>
                <a:ea typeface="+mn-ea"/>
                <a:cs typeface="+mn-cs"/>
              </a:rPr>
              <a:t> (CMAQ) model version 4.7.1</a:t>
            </a:r>
            <a:endParaRPr kumimoji="0" lang="en-US" sz="2200" b="0" i="0" u="none" strike="noStrike" kern="0" cap="none" spc="0" normalizeH="0" baseline="0" noProof="0" dirty="0" smtClean="0">
              <a:ln>
                <a:noFill/>
              </a:ln>
              <a:solidFill>
                <a:schemeClr val="tx1"/>
              </a:solidFill>
              <a:effectLst/>
              <a:uLnTx/>
              <a:uFillTx/>
              <a:latin typeface="+mn-lt"/>
              <a:ea typeface="+mn-ea"/>
              <a:cs typeface="+mn-cs"/>
            </a:endParaRPr>
          </a:p>
          <a:p>
            <a:pPr marL="117475" marR="0" lvl="0" indent="-117475" algn="l" defTabSz="914400" rtl="0" eaLnBrk="1" fontAlgn="base" latinLnBrk="0" hangingPunct="1">
              <a:lnSpc>
                <a:spcPct val="100000"/>
              </a:lnSpc>
              <a:spcBef>
                <a:spcPts val="300"/>
              </a:spcBef>
              <a:spcAft>
                <a:spcPts val="300"/>
              </a:spcAft>
              <a:buClr>
                <a:srgbClr val="0070B9"/>
              </a:buClr>
              <a:buSzPct val="90000"/>
              <a:buFont typeface="Arial" pitchFamily="34" charset="0"/>
              <a:buChar char="•"/>
              <a:tabLst/>
              <a:defRPr/>
            </a:pPr>
            <a:r>
              <a:rPr lang="en-US" sz="2200" kern="0" dirty="0" smtClean="0">
                <a:latin typeface="+mn-lt"/>
                <a:ea typeface="+mn-ea"/>
              </a:rPr>
              <a:t>2001 National Emissions Inventory anthropogenic emissions</a:t>
            </a:r>
          </a:p>
          <a:p>
            <a:pPr marL="117475" marR="0" lvl="0" indent="-117475" algn="l" defTabSz="914400" rtl="0" eaLnBrk="1" fontAlgn="base" latinLnBrk="0" hangingPunct="1">
              <a:lnSpc>
                <a:spcPct val="100000"/>
              </a:lnSpc>
              <a:spcBef>
                <a:spcPts val="300"/>
              </a:spcBef>
              <a:spcAft>
                <a:spcPts val="300"/>
              </a:spcAft>
              <a:buClr>
                <a:srgbClr val="0070B9"/>
              </a:buClr>
              <a:buSzPct val="90000"/>
              <a:buFont typeface="Arial" pitchFamily="34" charset="0"/>
              <a:buChar char="•"/>
              <a:tabLst/>
              <a:defRPr/>
            </a:pPr>
            <a:r>
              <a:rPr lang="en-US" sz="2200" kern="0" dirty="0" smtClean="0">
                <a:latin typeface="+mn-lt"/>
                <a:ea typeface="+mn-ea"/>
              </a:rPr>
              <a:t>1999 hour-specific biogenic emissions estimated with BEIS model</a:t>
            </a:r>
          </a:p>
          <a:p>
            <a:pPr marL="117475" marR="0" lvl="0" indent="-117475" algn="l" defTabSz="914400" rtl="0" eaLnBrk="1" fontAlgn="base" latinLnBrk="0" hangingPunct="1">
              <a:lnSpc>
                <a:spcPct val="100000"/>
              </a:lnSpc>
              <a:spcBef>
                <a:spcPts val="300"/>
              </a:spcBef>
              <a:spcAft>
                <a:spcPts val="300"/>
              </a:spcAft>
              <a:buClr>
                <a:srgbClr val="0070B9"/>
              </a:buClr>
              <a:buSzPct val="90000"/>
              <a:buFont typeface="Arial" pitchFamily="34" charset="0"/>
              <a:buChar char="•"/>
              <a:tabLst/>
              <a:defRPr/>
            </a:pPr>
            <a:r>
              <a:rPr lang="en-US" sz="2200" kern="0" dirty="0" smtClean="0">
                <a:latin typeface="+mn-lt"/>
                <a:ea typeface="+mn-ea"/>
              </a:rPr>
              <a:t>1999 hour-specific CEM data for TVA Cumberland plant emissions</a:t>
            </a:r>
          </a:p>
          <a:p>
            <a:pPr marL="461963" lvl="1" indent="-234950" eaLnBrk="1" hangingPunct="1">
              <a:spcBef>
                <a:spcPts val="300"/>
              </a:spcBef>
              <a:buClr>
                <a:srgbClr val="0070B9"/>
              </a:buClr>
              <a:buSzPct val="90000"/>
              <a:buFont typeface="Arial" pitchFamily="34" charset="0"/>
              <a:buChar char="–"/>
            </a:pPr>
            <a:r>
              <a:rPr lang="en-US" sz="1600" dirty="0" smtClean="0">
                <a:hlinkClick r:id="rId4"/>
              </a:rPr>
              <a:t>http://camddataandmaps.epa.gov/gdm/index.cfm?fuseaction=emissions.wizard</a:t>
            </a:r>
            <a:endParaRPr lang="en-US" sz="1600" dirty="0" smtClean="0"/>
          </a:p>
        </p:txBody>
      </p:sp>
      <p:pic>
        <p:nvPicPr>
          <p:cNvPr id="18" name="Picture 17" descr="emiss_tva.png"/>
          <p:cNvPicPr>
            <a:picLocks noChangeAspect="1"/>
          </p:cNvPicPr>
          <p:nvPr/>
        </p:nvPicPr>
        <p:blipFill>
          <a:blip r:embed="rId5" cstate="print"/>
          <a:stretch>
            <a:fillRect/>
          </a:stretch>
        </p:blipFill>
        <p:spPr>
          <a:xfrm>
            <a:off x="804840" y="3669390"/>
            <a:ext cx="4485418" cy="2640330"/>
          </a:xfrm>
          <a:prstGeom prst="rect">
            <a:avLst/>
          </a:prstGeom>
        </p:spPr>
      </p:pic>
      <p:sp>
        <p:nvSpPr>
          <p:cNvPr id="20" name="Title 2"/>
          <p:cNvSpPr txBox="1">
            <a:spLocks/>
          </p:cNvSpPr>
          <p:nvPr/>
        </p:nvSpPr>
        <p:spPr bwMode="auto">
          <a:xfrm>
            <a:off x="6014908" y="3640560"/>
            <a:ext cx="2189526"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400" b="1" kern="0" dirty="0" smtClean="0">
                <a:latin typeface="+mj-lt"/>
                <a:ea typeface="+mj-ea"/>
                <a:cs typeface="+mj-cs"/>
              </a:rPr>
              <a:t>Modeling Domains</a:t>
            </a:r>
            <a:endParaRPr kumimoji="0" lang="en-US" sz="1400" b="1" i="0" u="none" strike="noStrike" kern="0" cap="none" spc="0" normalizeH="0" baseline="0" noProof="0" dirty="0">
              <a:ln>
                <a:noFill/>
              </a:ln>
              <a:effectLst/>
              <a:uLnTx/>
              <a:uFillTx/>
              <a:latin typeface="+mj-lt"/>
              <a:ea typeface="+mj-ea"/>
              <a:cs typeface="+mj-cs"/>
            </a:endParaRPr>
          </a:p>
        </p:txBody>
      </p:sp>
      <p:sp>
        <p:nvSpPr>
          <p:cNvPr id="21" name="Title 2"/>
          <p:cNvSpPr txBox="1">
            <a:spLocks/>
          </p:cNvSpPr>
          <p:nvPr/>
        </p:nvSpPr>
        <p:spPr bwMode="auto">
          <a:xfrm>
            <a:off x="6881770" y="4011074"/>
            <a:ext cx="651544"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b="1" kern="0" dirty="0" smtClean="0">
                <a:solidFill>
                  <a:srgbClr val="0070B9"/>
                </a:solidFill>
                <a:latin typeface="+mj-lt"/>
                <a:ea typeface="+mj-ea"/>
                <a:cs typeface="+mj-cs"/>
              </a:rPr>
              <a:t>12 km</a:t>
            </a:r>
            <a:endParaRPr kumimoji="0" lang="en-US" sz="1200" b="1" i="0" u="none" strike="noStrike" kern="0" cap="none" spc="0" normalizeH="0" baseline="0" noProof="0" dirty="0">
              <a:ln>
                <a:noFill/>
              </a:ln>
              <a:solidFill>
                <a:srgbClr val="0070B9"/>
              </a:solidFill>
              <a:effectLst/>
              <a:uLnTx/>
              <a:uFillTx/>
              <a:latin typeface="+mj-lt"/>
              <a:ea typeface="+mj-ea"/>
              <a:cs typeface="+mj-cs"/>
            </a:endParaRPr>
          </a:p>
        </p:txBody>
      </p:sp>
      <p:sp>
        <p:nvSpPr>
          <p:cNvPr id="22" name="Title 2"/>
          <p:cNvSpPr txBox="1">
            <a:spLocks/>
          </p:cNvSpPr>
          <p:nvPr/>
        </p:nvSpPr>
        <p:spPr bwMode="auto">
          <a:xfrm>
            <a:off x="6732167" y="4842983"/>
            <a:ext cx="651544"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900" b="1" kern="0" dirty="0" smtClean="0">
                <a:solidFill>
                  <a:srgbClr val="0070B9"/>
                </a:solidFill>
                <a:latin typeface="+mj-lt"/>
                <a:ea typeface="+mj-ea"/>
                <a:cs typeface="+mj-cs"/>
              </a:rPr>
              <a:t>4 km</a:t>
            </a:r>
            <a:endParaRPr kumimoji="0" lang="en-US" sz="900" b="1" i="0" u="none" strike="noStrike" kern="0" cap="none" spc="0" normalizeH="0" baseline="0" noProof="0" dirty="0">
              <a:ln>
                <a:noFill/>
              </a:ln>
              <a:solidFill>
                <a:srgbClr val="0070B9"/>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AAB5111-FDE4-49A1-AB9D-BCE791E21F77}" type="slidenum">
              <a:rPr lang="en-US" smtClean="0"/>
              <a:pPr/>
              <a:t>5</a:t>
            </a:fld>
            <a:endParaRPr lang="en-US"/>
          </a:p>
        </p:txBody>
      </p:sp>
      <p:grpSp>
        <p:nvGrpSpPr>
          <p:cNvPr id="29" name="Group 28"/>
          <p:cNvGrpSpPr/>
          <p:nvPr/>
        </p:nvGrpSpPr>
        <p:grpSpPr>
          <a:xfrm>
            <a:off x="1417740" y="3926048"/>
            <a:ext cx="6727969" cy="2406239"/>
            <a:chOff x="1174459" y="1082180"/>
            <a:chExt cx="6727969" cy="2406239"/>
          </a:xfrm>
        </p:grpSpPr>
        <p:sp>
          <p:nvSpPr>
            <p:cNvPr id="10" name="Rectangle 9"/>
            <p:cNvSpPr/>
            <p:nvPr/>
          </p:nvSpPr>
          <p:spPr bwMode="auto">
            <a:xfrm>
              <a:off x="1174459" y="2080471"/>
              <a:ext cx="234892" cy="1317070"/>
            </a:xfrm>
            <a:prstGeom prst="rect">
              <a:avLst/>
            </a:prstGeom>
            <a:solidFill>
              <a:srgbClr val="9966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12" name="Picture 4" descr="C:\Program Files\Microsoft Office\MEDIA\CAGCAT10\j0149627.wmf"/>
            <p:cNvPicPr>
              <a:picLocks noChangeAspect="1" noChangeArrowheads="1"/>
            </p:cNvPicPr>
            <p:nvPr/>
          </p:nvPicPr>
          <p:blipFill>
            <a:blip r:embed="rId3" cstate="print"/>
            <a:srcRect/>
            <a:stretch>
              <a:fillRect/>
            </a:stretch>
          </p:blipFill>
          <p:spPr bwMode="auto">
            <a:xfrm>
              <a:off x="4496506" y="2923216"/>
              <a:ext cx="760038" cy="540039"/>
            </a:xfrm>
            <a:prstGeom prst="rect">
              <a:avLst/>
            </a:prstGeom>
            <a:noFill/>
          </p:spPr>
        </p:pic>
        <p:sp>
          <p:nvSpPr>
            <p:cNvPr id="13" name="Freeform 12"/>
            <p:cNvSpPr/>
            <p:nvPr/>
          </p:nvSpPr>
          <p:spPr bwMode="auto">
            <a:xfrm>
              <a:off x="1174459" y="1082180"/>
              <a:ext cx="5771624" cy="989901"/>
            </a:xfrm>
            <a:custGeom>
              <a:avLst/>
              <a:gdLst>
                <a:gd name="connsiteX0" fmla="*/ 0 w 4639112"/>
                <a:gd name="connsiteY0" fmla="*/ 837501 h 837501"/>
                <a:gd name="connsiteX1" fmla="*/ 125835 w 4639112"/>
                <a:gd name="connsiteY1" fmla="*/ 493552 h 837501"/>
                <a:gd name="connsiteX2" fmla="*/ 553673 w 4639112"/>
                <a:gd name="connsiteY2" fmla="*/ 376106 h 837501"/>
                <a:gd name="connsiteX3" fmla="*/ 906011 w 4639112"/>
                <a:gd name="connsiteY3" fmla="*/ 199937 h 837501"/>
                <a:gd name="connsiteX4" fmla="*/ 1266737 w 4639112"/>
                <a:gd name="connsiteY4" fmla="*/ 250271 h 837501"/>
                <a:gd name="connsiteX5" fmla="*/ 1770077 w 4639112"/>
                <a:gd name="connsiteY5" fmla="*/ 141215 h 837501"/>
                <a:gd name="connsiteX6" fmla="*/ 2298583 w 4639112"/>
                <a:gd name="connsiteY6" fmla="*/ 149604 h 837501"/>
                <a:gd name="connsiteX7" fmla="*/ 2743200 w 4639112"/>
                <a:gd name="connsiteY7" fmla="*/ 90881 h 837501"/>
                <a:gd name="connsiteX8" fmla="*/ 3129093 w 4639112"/>
                <a:gd name="connsiteY8" fmla="*/ 99270 h 837501"/>
                <a:gd name="connsiteX9" fmla="*/ 3590488 w 4639112"/>
                <a:gd name="connsiteY9" fmla="*/ 132826 h 837501"/>
                <a:gd name="connsiteX10" fmla="*/ 4035104 w 4639112"/>
                <a:gd name="connsiteY10" fmla="*/ 15380 h 837501"/>
                <a:gd name="connsiteX11" fmla="*/ 4639112 w 4639112"/>
                <a:gd name="connsiteY11" fmla="*/ 40547 h 83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39112" h="837501">
                  <a:moveTo>
                    <a:pt x="0" y="837501"/>
                  </a:moveTo>
                  <a:cubicBezTo>
                    <a:pt x="16778" y="703976"/>
                    <a:pt x="33556" y="570451"/>
                    <a:pt x="125835" y="493552"/>
                  </a:cubicBezTo>
                  <a:cubicBezTo>
                    <a:pt x="218114" y="416653"/>
                    <a:pt x="423644" y="425042"/>
                    <a:pt x="553673" y="376106"/>
                  </a:cubicBezTo>
                  <a:cubicBezTo>
                    <a:pt x="683702" y="327170"/>
                    <a:pt x="787167" y="220909"/>
                    <a:pt x="906011" y="199937"/>
                  </a:cubicBezTo>
                  <a:cubicBezTo>
                    <a:pt x="1024855" y="178965"/>
                    <a:pt x="1122726" y="260058"/>
                    <a:pt x="1266737" y="250271"/>
                  </a:cubicBezTo>
                  <a:cubicBezTo>
                    <a:pt x="1410748" y="240484"/>
                    <a:pt x="1598103" y="157993"/>
                    <a:pt x="1770077" y="141215"/>
                  </a:cubicBezTo>
                  <a:cubicBezTo>
                    <a:pt x="1942051" y="124437"/>
                    <a:pt x="2136396" y="157993"/>
                    <a:pt x="2298583" y="149604"/>
                  </a:cubicBezTo>
                  <a:cubicBezTo>
                    <a:pt x="2460770" y="141215"/>
                    <a:pt x="2604782" y="99270"/>
                    <a:pt x="2743200" y="90881"/>
                  </a:cubicBezTo>
                  <a:cubicBezTo>
                    <a:pt x="2881618" y="82492"/>
                    <a:pt x="2987878" y="92279"/>
                    <a:pt x="3129093" y="99270"/>
                  </a:cubicBezTo>
                  <a:cubicBezTo>
                    <a:pt x="3270308" y="106261"/>
                    <a:pt x="3439486" y="146808"/>
                    <a:pt x="3590488" y="132826"/>
                  </a:cubicBezTo>
                  <a:cubicBezTo>
                    <a:pt x="3741490" y="118844"/>
                    <a:pt x="3860333" y="30760"/>
                    <a:pt x="4035104" y="15380"/>
                  </a:cubicBezTo>
                  <a:cubicBezTo>
                    <a:pt x="4209875" y="0"/>
                    <a:pt x="4497897" y="46140"/>
                    <a:pt x="4639112" y="40547"/>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4" name="Freeform 13"/>
            <p:cNvSpPr/>
            <p:nvPr/>
          </p:nvSpPr>
          <p:spPr bwMode="auto">
            <a:xfrm>
              <a:off x="1426128" y="1869347"/>
              <a:ext cx="5394122" cy="479570"/>
            </a:xfrm>
            <a:custGeom>
              <a:avLst/>
              <a:gdLst>
                <a:gd name="connsiteX0" fmla="*/ 0 w 4360878"/>
                <a:gd name="connsiteY0" fmla="*/ 152400 h 297809"/>
                <a:gd name="connsiteX1" fmla="*/ 176169 w 4360878"/>
                <a:gd name="connsiteY1" fmla="*/ 144011 h 297809"/>
                <a:gd name="connsiteX2" fmla="*/ 335560 w 4360878"/>
                <a:gd name="connsiteY2" fmla="*/ 118844 h 297809"/>
                <a:gd name="connsiteX3" fmla="*/ 1065402 w 4360878"/>
                <a:gd name="connsiteY3" fmla="*/ 177567 h 297809"/>
                <a:gd name="connsiteX4" fmla="*/ 1728133 w 4360878"/>
                <a:gd name="connsiteY4" fmla="*/ 9787 h 297809"/>
                <a:gd name="connsiteX5" fmla="*/ 2206305 w 4360878"/>
                <a:gd name="connsiteY5" fmla="*/ 118844 h 297809"/>
                <a:gd name="connsiteX6" fmla="*/ 3036815 w 4360878"/>
                <a:gd name="connsiteY6" fmla="*/ 152400 h 297809"/>
                <a:gd name="connsiteX7" fmla="*/ 3884103 w 4360878"/>
                <a:gd name="connsiteY7" fmla="*/ 269846 h 297809"/>
                <a:gd name="connsiteX8" fmla="*/ 4286775 w 4360878"/>
                <a:gd name="connsiteY8" fmla="*/ 295013 h 297809"/>
                <a:gd name="connsiteX9" fmla="*/ 4328720 w 4360878"/>
                <a:gd name="connsiteY9" fmla="*/ 253068 h 29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60878" h="297809">
                  <a:moveTo>
                    <a:pt x="0" y="152400"/>
                  </a:moveTo>
                  <a:cubicBezTo>
                    <a:pt x="60121" y="151002"/>
                    <a:pt x="120242" y="149604"/>
                    <a:pt x="176169" y="144011"/>
                  </a:cubicBezTo>
                  <a:cubicBezTo>
                    <a:pt x="232096" y="138418"/>
                    <a:pt x="187355" y="113251"/>
                    <a:pt x="335560" y="118844"/>
                  </a:cubicBezTo>
                  <a:cubicBezTo>
                    <a:pt x="483765" y="124437"/>
                    <a:pt x="833307" y="195743"/>
                    <a:pt x="1065402" y="177567"/>
                  </a:cubicBezTo>
                  <a:cubicBezTo>
                    <a:pt x="1297497" y="159391"/>
                    <a:pt x="1537983" y="19574"/>
                    <a:pt x="1728133" y="9787"/>
                  </a:cubicBezTo>
                  <a:cubicBezTo>
                    <a:pt x="1918283" y="0"/>
                    <a:pt x="1988191" y="95075"/>
                    <a:pt x="2206305" y="118844"/>
                  </a:cubicBezTo>
                  <a:cubicBezTo>
                    <a:pt x="2424419" y="142613"/>
                    <a:pt x="2757182" y="127233"/>
                    <a:pt x="3036815" y="152400"/>
                  </a:cubicBezTo>
                  <a:cubicBezTo>
                    <a:pt x="3316448" y="177567"/>
                    <a:pt x="3675776" y="246077"/>
                    <a:pt x="3884103" y="269846"/>
                  </a:cubicBezTo>
                  <a:cubicBezTo>
                    <a:pt x="4092430" y="293615"/>
                    <a:pt x="4212672" y="297809"/>
                    <a:pt x="4286775" y="295013"/>
                  </a:cubicBezTo>
                  <a:cubicBezTo>
                    <a:pt x="4360878" y="292217"/>
                    <a:pt x="4344799" y="272642"/>
                    <a:pt x="4328720" y="253068"/>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9" name="Title 2"/>
            <p:cNvSpPr txBox="1">
              <a:spLocks/>
            </p:cNvSpPr>
            <p:nvPr/>
          </p:nvSpPr>
          <p:spPr bwMode="auto">
            <a:xfrm>
              <a:off x="4764949" y="2461105"/>
              <a:ext cx="578839" cy="50020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400" b="1" kern="0" dirty="0" smtClean="0">
                  <a:solidFill>
                    <a:schemeClr val="tx1">
                      <a:lumMod val="65000"/>
                      <a:lumOff val="35000"/>
                    </a:schemeClr>
                  </a:solidFill>
                  <a:latin typeface="+mj-lt"/>
                  <a:ea typeface="+mj-ea"/>
                  <a:cs typeface="+mj-cs"/>
                </a:rPr>
                <a:t>NH</a:t>
              </a:r>
              <a:r>
                <a:rPr lang="en-US" sz="1400" b="1" kern="0" baseline="-25000" dirty="0" smtClean="0">
                  <a:solidFill>
                    <a:schemeClr val="tx1">
                      <a:lumMod val="65000"/>
                      <a:lumOff val="35000"/>
                    </a:schemeClr>
                  </a:solidFill>
                  <a:latin typeface="+mj-lt"/>
                  <a:ea typeface="+mj-ea"/>
                  <a:cs typeface="+mj-cs"/>
                </a:rPr>
                <a:t>3</a:t>
              </a:r>
            </a:p>
          </p:txBody>
        </p:sp>
        <p:sp>
          <p:nvSpPr>
            <p:cNvPr id="23" name="Down Arrow 22"/>
            <p:cNvSpPr/>
            <p:nvPr/>
          </p:nvSpPr>
          <p:spPr bwMode="auto">
            <a:xfrm rot="10800000">
              <a:off x="4647502" y="2483142"/>
              <a:ext cx="142612" cy="37051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4" name="Title 2"/>
            <p:cNvSpPr txBox="1">
              <a:spLocks/>
            </p:cNvSpPr>
            <p:nvPr/>
          </p:nvSpPr>
          <p:spPr bwMode="auto">
            <a:xfrm>
              <a:off x="2056704" y="1489380"/>
              <a:ext cx="686496" cy="50020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400" b="1" kern="0" dirty="0" err="1" smtClean="0">
                  <a:solidFill>
                    <a:schemeClr val="tx1">
                      <a:lumMod val="65000"/>
                      <a:lumOff val="35000"/>
                    </a:schemeClr>
                  </a:solidFill>
                  <a:latin typeface="+mj-lt"/>
                  <a:ea typeface="+mj-ea"/>
                  <a:cs typeface="+mj-cs"/>
                </a:rPr>
                <a:t>NOx</a:t>
              </a:r>
              <a:endParaRPr lang="en-US" sz="1400" b="1" kern="0" baseline="-25000" dirty="0" smtClean="0">
                <a:solidFill>
                  <a:schemeClr val="tx1">
                    <a:lumMod val="65000"/>
                    <a:lumOff val="35000"/>
                  </a:schemeClr>
                </a:solidFill>
                <a:latin typeface="+mj-lt"/>
                <a:ea typeface="+mj-ea"/>
                <a:cs typeface="+mj-cs"/>
              </a:endParaRPr>
            </a:p>
          </p:txBody>
        </p:sp>
        <p:sp>
          <p:nvSpPr>
            <p:cNvPr id="25" name="Title 2"/>
            <p:cNvSpPr txBox="1">
              <a:spLocks/>
            </p:cNvSpPr>
            <p:nvPr/>
          </p:nvSpPr>
          <p:spPr bwMode="auto">
            <a:xfrm>
              <a:off x="3031225" y="1868282"/>
              <a:ext cx="686496" cy="50020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400" b="1" kern="0" dirty="0" smtClean="0">
                  <a:solidFill>
                    <a:schemeClr val="tx1">
                      <a:lumMod val="65000"/>
                      <a:lumOff val="35000"/>
                    </a:schemeClr>
                  </a:solidFill>
                  <a:latin typeface="+mj-lt"/>
                  <a:ea typeface="+mj-ea"/>
                  <a:cs typeface="+mj-cs"/>
                </a:rPr>
                <a:t>HNO</a:t>
              </a:r>
              <a:r>
                <a:rPr lang="en-US" sz="1400" b="1" kern="0" baseline="-25000" dirty="0" smtClean="0">
                  <a:solidFill>
                    <a:schemeClr val="tx1">
                      <a:lumMod val="65000"/>
                      <a:lumOff val="35000"/>
                    </a:schemeClr>
                  </a:solidFill>
                  <a:latin typeface="+mj-lt"/>
                  <a:ea typeface="+mj-ea"/>
                  <a:cs typeface="+mj-cs"/>
                </a:rPr>
                <a:t>3</a:t>
              </a:r>
            </a:p>
          </p:txBody>
        </p:sp>
        <p:sp>
          <p:nvSpPr>
            <p:cNvPr id="26" name="Title 2"/>
            <p:cNvSpPr txBox="1">
              <a:spLocks/>
            </p:cNvSpPr>
            <p:nvPr/>
          </p:nvSpPr>
          <p:spPr bwMode="auto">
            <a:xfrm>
              <a:off x="5893268" y="2180073"/>
              <a:ext cx="1220595" cy="50020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400" b="1" kern="0" dirty="0" smtClean="0">
                  <a:solidFill>
                    <a:schemeClr val="tx1">
                      <a:lumMod val="65000"/>
                      <a:lumOff val="35000"/>
                    </a:schemeClr>
                  </a:solidFill>
                  <a:latin typeface="+mj-lt"/>
                  <a:ea typeface="+mj-ea"/>
                  <a:cs typeface="+mj-cs"/>
                </a:rPr>
                <a:t>NH</a:t>
              </a:r>
              <a:r>
                <a:rPr lang="en-US" sz="1400" b="1" kern="0" baseline="-25000" dirty="0" smtClean="0">
                  <a:solidFill>
                    <a:schemeClr val="tx1">
                      <a:lumMod val="65000"/>
                      <a:lumOff val="35000"/>
                    </a:schemeClr>
                  </a:solidFill>
                  <a:latin typeface="+mj-lt"/>
                  <a:ea typeface="+mj-ea"/>
                  <a:cs typeface="+mj-cs"/>
                </a:rPr>
                <a:t>4</a:t>
              </a:r>
              <a:r>
                <a:rPr lang="en-US" sz="1400" b="1" kern="0" dirty="0" smtClean="0">
                  <a:solidFill>
                    <a:schemeClr val="tx1">
                      <a:lumMod val="65000"/>
                      <a:lumOff val="35000"/>
                    </a:schemeClr>
                  </a:solidFill>
                  <a:latin typeface="+mj-lt"/>
                  <a:ea typeface="+mj-ea"/>
                  <a:cs typeface="+mj-cs"/>
                </a:rPr>
                <a:t>NO</a:t>
              </a:r>
              <a:r>
                <a:rPr lang="en-US" sz="1400" b="1" kern="0" baseline="-25000" dirty="0" smtClean="0">
                  <a:solidFill>
                    <a:schemeClr val="tx1">
                      <a:lumMod val="65000"/>
                      <a:lumOff val="35000"/>
                    </a:schemeClr>
                  </a:solidFill>
                  <a:latin typeface="+mj-lt"/>
                  <a:ea typeface="+mj-ea"/>
                  <a:cs typeface="+mj-cs"/>
                </a:rPr>
                <a:t>3</a:t>
              </a:r>
            </a:p>
          </p:txBody>
        </p:sp>
        <p:sp>
          <p:nvSpPr>
            <p:cNvPr id="27" name="Title 2"/>
            <p:cNvSpPr txBox="1">
              <a:spLocks/>
            </p:cNvSpPr>
            <p:nvPr/>
          </p:nvSpPr>
          <p:spPr bwMode="auto">
            <a:xfrm>
              <a:off x="1968619" y="2986814"/>
              <a:ext cx="2175542" cy="50020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400" b="1" kern="0" dirty="0" smtClean="0">
                  <a:solidFill>
                    <a:srgbClr val="006600"/>
                  </a:solidFill>
                  <a:latin typeface="+mj-lt"/>
                  <a:ea typeface="+mj-ea"/>
                  <a:cs typeface="+mj-cs"/>
                </a:rPr>
                <a:t>Low Ammonium Nitrate</a:t>
              </a:r>
              <a:endParaRPr lang="en-US" sz="1400" b="1" kern="0" baseline="-25000" dirty="0" smtClean="0">
                <a:solidFill>
                  <a:srgbClr val="006600"/>
                </a:solidFill>
                <a:latin typeface="+mj-lt"/>
                <a:ea typeface="+mj-ea"/>
                <a:cs typeface="+mj-cs"/>
              </a:endParaRPr>
            </a:p>
          </p:txBody>
        </p:sp>
        <p:sp>
          <p:nvSpPr>
            <p:cNvPr id="28" name="Title 2"/>
            <p:cNvSpPr txBox="1">
              <a:spLocks/>
            </p:cNvSpPr>
            <p:nvPr/>
          </p:nvSpPr>
          <p:spPr bwMode="auto">
            <a:xfrm>
              <a:off x="5645791" y="2988211"/>
              <a:ext cx="2256637" cy="50020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400" b="1" kern="0" dirty="0" smtClean="0">
                  <a:solidFill>
                    <a:srgbClr val="800000"/>
                  </a:solidFill>
                  <a:latin typeface="+mj-lt"/>
                  <a:ea typeface="+mj-ea"/>
                  <a:cs typeface="+mj-cs"/>
                </a:rPr>
                <a:t>High Ammonium Nitrate</a:t>
              </a:r>
              <a:endParaRPr lang="en-US" sz="1400" b="1" kern="0" baseline="-25000" dirty="0" smtClean="0">
                <a:solidFill>
                  <a:srgbClr val="800000"/>
                </a:solidFill>
                <a:latin typeface="+mj-lt"/>
                <a:ea typeface="+mj-ea"/>
                <a:cs typeface="+mj-cs"/>
              </a:endParaRPr>
            </a:p>
          </p:txBody>
        </p:sp>
      </p:grpSp>
      <p:sp>
        <p:nvSpPr>
          <p:cNvPr id="45" name="Title 1"/>
          <p:cNvSpPr>
            <a:spLocks noGrp="1"/>
          </p:cNvSpPr>
          <p:nvPr>
            <p:ph type="title"/>
          </p:nvPr>
        </p:nvSpPr>
        <p:spPr>
          <a:xfrm>
            <a:off x="385895" y="343949"/>
            <a:ext cx="8758106" cy="922789"/>
          </a:xfrm>
          <a:solidFill>
            <a:schemeClr val="bg1"/>
          </a:solidFill>
        </p:spPr>
        <p:txBody>
          <a:bodyPr/>
          <a:lstStyle/>
          <a:p>
            <a:r>
              <a:rPr lang="en-US" sz="3200" dirty="0" smtClean="0"/>
              <a:t>I. Specifying </a:t>
            </a:r>
            <a:r>
              <a:rPr lang="en-US" sz="3200" dirty="0" smtClean="0"/>
              <a:t>Background Concentrations </a:t>
            </a:r>
            <a:r>
              <a:rPr lang="en-US" sz="3200" dirty="0" smtClean="0"/>
              <a:t>in</a:t>
            </a:r>
            <a:r>
              <a:rPr lang="en-US" sz="3200" dirty="0" smtClean="0"/>
              <a:t> </a:t>
            </a:r>
            <a:r>
              <a:rPr lang="en-US" sz="3200" dirty="0" smtClean="0"/>
              <a:t>SCICHEM-2012</a:t>
            </a:r>
            <a:endParaRPr lang="en-US" sz="3200" dirty="0"/>
          </a:p>
        </p:txBody>
      </p:sp>
      <p:sp>
        <p:nvSpPr>
          <p:cNvPr id="16" name="Content Placeholder 2"/>
          <p:cNvSpPr txBox="1">
            <a:spLocks/>
          </p:cNvSpPr>
          <p:nvPr/>
        </p:nvSpPr>
        <p:spPr bwMode="auto">
          <a:xfrm>
            <a:off x="461393" y="1400962"/>
            <a:ext cx="8506437" cy="17952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17475" marR="0" lvl="0" indent="-117475" algn="l" defTabSz="914400" rtl="0" eaLnBrk="1" fontAlgn="base" latinLnBrk="0" hangingPunct="1">
              <a:lnSpc>
                <a:spcPct val="100000"/>
              </a:lnSpc>
              <a:spcBef>
                <a:spcPts val="300"/>
              </a:spcBef>
              <a:spcAft>
                <a:spcPts val="300"/>
              </a:spcAft>
              <a:buClr>
                <a:srgbClr val="0070B9"/>
              </a:buClr>
              <a:buSzPct val="90000"/>
              <a:buFont typeface="Arial" pitchFamily="34" charset="0"/>
              <a:buChar char="•"/>
              <a:tabLst/>
              <a:defRPr/>
            </a:pPr>
            <a:r>
              <a:rPr kumimoji="0" lang="en-US" sz="2300" b="0" i="0" u="none" strike="noStrike" kern="0" cap="none" spc="0" normalizeH="0" baseline="0" noProof="0" dirty="0" smtClean="0">
                <a:ln>
                  <a:noFill/>
                </a:ln>
                <a:solidFill>
                  <a:schemeClr val="tx1"/>
                </a:solidFill>
                <a:effectLst/>
                <a:uLnTx/>
                <a:uFillTx/>
                <a:latin typeface="+mn-lt"/>
                <a:ea typeface="+mn-ea"/>
                <a:cs typeface="+mn-cs"/>
              </a:rPr>
              <a:t>SCICHEM-2012 uses</a:t>
            </a:r>
            <a:r>
              <a:rPr lang="en-US" sz="2300" kern="0" dirty="0" smtClean="0">
                <a:latin typeface="+mn-lt"/>
                <a:ea typeface="+mn-ea"/>
              </a:rPr>
              <a:t> either constant background concentrations or time-varying 3D concentration fields</a:t>
            </a:r>
            <a:endParaRPr kumimoji="0" lang="en-US" sz="2300" b="0" i="0" u="none" strike="noStrike" kern="0" cap="none" spc="0" normalizeH="0" baseline="0" noProof="0" dirty="0" smtClean="0">
              <a:ln>
                <a:noFill/>
              </a:ln>
              <a:solidFill>
                <a:schemeClr val="tx1"/>
              </a:solidFill>
              <a:effectLst/>
              <a:uLnTx/>
              <a:uFillTx/>
              <a:latin typeface="+mn-lt"/>
              <a:ea typeface="+mn-ea"/>
              <a:cs typeface="+mn-cs"/>
            </a:endParaRPr>
          </a:p>
          <a:p>
            <a:pPr marL="117475" marR="0" lvl="0" indent="-117475" algn="l" defTabSz="914400" rtl="0" eaLnBrk="1" fontAlgn="base" latinLnBrk="0" hangingPunct="1">
              <a:lnSpc>
                <a:spcPct val="100000"/>
              </a:lnSpc>
              <a:spcBef>
                <a:spcPts val="300"/>
              </a:spcBef>
              <a:spcAft>
                <a:spcPts val="300"/>
              </a:spcAft>
              <a:buClr>
                <a:srgbClr val="0070B9"/>
              </a:buClr>
              <a:buSzPct val="90000"/>
              <a:buFont typeface="Arial" pitchFamily="34" charset="0"/>
              <a:buChar char="•"/>
              <a:tabLst/>
              <a:defRPr/>
            </a:pPr>
            <a:r>
              <a:rPr lang="en-US" sz="2300" kern="0" dirty="0" smtClean="0">
                <a:latin typeface="+mn-lt"/>
                <a:ea typeface="+mn-ea"/>
              </a:rPr>
              <a:t>Tools for converting CMAQ output to SCICHEM-2012 format were developed for this study</a:t>
            </a:r>
          </a:p>
        </p:txBody>
      </p:sp>
      <p:sp>
        <p:nvSpPr>
          <p:cNvPr id="17" name="Title 1"/>
          <p:cNvSpPr txBox="1">
            <a:spLocks/>
          </p:cNvSpPr>
          <p:nvPr/>
        </p:nvSpPr>
        <p:spPr bwMode="auto">
          <a:xfrm>
            <a:off x="385894" y="3172439"/>
            <a:ext cx="8758106" cy="9227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000" b="1" kern="0" dirty="0" smtClean="0">
                <a:solidFill>
                  <a:srgbClr val="0070B9"/>
                </a:solidFill>
                <a:latin typeface="+mj-lt"/>
                <a:ea typeface="+mj-ea"/>
                <a:cs typeface="+mj-cs"/>
              </a:rPr>
              <a:t>Example. Importance of Representing 3D Atmospheric Environment</a:t>
            </a:r>
            <a:endParaRPr kumimoji="0" lang="en-US" sz="2000" b="1" i="0" u="none" strike="noStrike" kern="0" cap="none" spc="0" normalizeH="0" baseline="0" noProof="0" dirty="0">
              <a:ln>
                <a:noFill/>
              </a:ln>
              <a:solidFill>
                <a:srgbClr val="0070B9"/>
              </a:solidFill>
              <a:effectLst/>
              <a:uLnTx/>
              <a:uFillTx/>
              <a:latin typeface="+mj-lt"/>
              <a:ea typeface="+mj-ea"/>
              <a:cs typeface="+mj-cs"/>
            </a:endParaRPr>
          </a:p>
        </p:txBody>
      </p:sp>
      <p:cxnSp>
        <p:nvCxnSpPr>
          <p:cNvPr id="20" name="Straight Connector 19"/>
          <p:cNvCxnSpPr/>
          <p:nvPr/>
        </p:nvCxnSpPr>
        <p:spPr bwMode="auto">
          <a:xfrm>
            <a:off x="285226" y="3162650"/>
            <a:ext cx="8347046"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21" name="Right Arrow 20"/>
          <p:cNvSpPr/>
          <p:nvPr/>
        </p:nvSpPr>
        <p:spPr bwMode="auto">
          <a:xfrm>
            <a:off x="461394" y="4471332"/>
            <a:ext cx="755010" cy="15100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2" name="Title 2"/>
          <p:cNvSpPr txBox="1">
            <a:spLocks/>
          </p:cNvSpPr>
          <p:nvPr/>
        </p:nvSpPr>
        <p:spPr bwMode="auto">
          <a:xfrm>
            <a:off x="359332" y="4003281"/>
            <a:ext cx="823516" cy="50020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400" b="1" kern="0" dirty="0" smtClean="0">
                <a:solidFill>
                  <a:schemeClr val="bg1">
                    <a:lumMod val="50000"/>
                  </a:schemeClr>
                </a:solidFill>
                <a:latin typeface="+mj-lt"/>
                <a:ea typeface="+mj-ea"/>
                <a:cs typeface="+mj-cs"/>
              </a:rPr>
              <a:t>Wind</a:t>
            </a:r>
            <a:endParaRPr lang="en-US" sz="1400" b="1" kern="0" baseline="-25000" dirty="0" smtClean="0">
              <a:solidFill>
                <a:schemeClr val="bg1">
                  <a:lumMod val="50000"/>
                </a:schemeClr>
              </a:solidFill>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p:cNvSpPr txBox="1">
            <a:spLocks/>
          </p:cNvSpPr>
          <p:nvPr/>
        </p:nvSpPr>
        <p:spPr bwMode="auto">
          <a:xfrm>
            <a:off x="4221062" y="6223233"/>
            <a:ext cx="3974983" cy="634767"/>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i="1" kern="0" dirty="0" smtClean="0">
                <a:latin typeface="+mj-lt"/>
                <a:ea typeface="+mj-ea"/>
                <a:cs typeface="+mj-cs"/>
              </a:rPr>
              <a:t>Note: Concentrations correspond to CMAQ’s Layer 1</a:t>
            </a:r>
            <a:endParaRPr kumimoji="0" lang="en-US" sz="1200" i="1" u="none" strike="noStrike" kern="0" cap="none" spc="0" normalizeH="0" baseline="0" noProof="0" dirty="0">
              <a:ln>
                <a:noFill/>
              </a:ln>
              <a:effectLst/>
              <a:uLnTx/>
              <a:uFillTx/>
              <a:latin typeface="+mj-lt"/>
              <a:ea typeface="+mj-ea"/>
              <a:cs typeface="+mj-cs"/>
            </a:endParaRPr>
          </a:p>
        </p:txBody>
      </p:sp>
      <p:sp>
        <p:nvSpPr>
          <p:cNvPr id="2" name="Slide Number Placeholder 1"/>
          <p:cNvSpPr>
            <a:spLocks noGrp="1"/>
          </p:cNvSpPr>
          <p:nvPr>
            <p:ph type="sldNum" sz="quarter" idx="10"/>
          </p:nvPr>
        </p:nvSpPr>
        <p:spPr/>
        <p:txBody>
          <a:bodyPr/>
          <a:lstStyle/>
          <a:p>
            <a:fld id="{0F513CD6-7A50-48C7-A0FA-9EDFB5A9B8BA}" type="slidenum">
              <a:rPr lang="en-US" smtClean="0"/>
              <a:pPr/>
              <a:t>6</a:t>
            </a:fld>
            <a:endParaRPr lang="en-US"/>
          </a:p>
        </p:txBody>
      </p:sp>
      <p:sp>
        <p:nvSpPr>
          <p:cNvPr id="10" name="Title 2"/>
          <p:cNvSpPr txBox="1">
            <a:spLocks/>
          </p:cNvSpPr>
          <p:nvPr/>
        </p:nvSpPr>
        <p:spPr bwMode="auto">
          <a:xfrm>
            <a:off x="276224" y="0"/>
            <a:ext cx="8515438" cy="1216404"/>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000" b="1" kern="0" dirty="0" smtClean="0">
                <a:solidFill>
                  <a:srgbClr val="0070B9"/>
                </a:solidFill>
                <a:latin typeface="+mj-lt"/>
                <a:ea typeface="+mj-ea"/>
                <a:cs typeface="+mj-cs"/>
              </a:rPr>
              <a:t>Background Concentration: Two Approaches</a:t>
            </a:r>
            <a:endParaRPr kumimoji="0" lang="en-US" sz="3000" b="0" i="0" u="none" strike="noStrike" kern="0" cap="none" spc="0" normalizeH="0" baseline="0" noProof="0" dirty="0">
              <a:ln>
                <a:noFill/>
              </a:ln>
              <a:solidFill>
                <a:srgbClr val="0070B9"/>
              </a:solidFill>
              <a:effectLst/>
              <a:uLnTx/>
              <a:uFillTx/>
              <a:latin typeface="+mj-lt"/>
              <a:ea typeface="+mj-ea"/>
              <a:cs typeface="+mj-cs"/>
            </a:endParaRPr>
          </a:p>
        </p:txBody>
      </p:sp>
      <p:pic>
        <p:nvPicPr>
          <p:cNvPr id="6" name="Picture 5" descr="cmaq_scich_tva_noamb_1a_O3.png"/>
          <p:cNvPicPr>
            <a:picLocks noChangeAspect="1"/>
          </p:cNvPicPr>
          <p:nvPr/>
        </p:nvPicPr>
        <p:blipFill>
          <a:blip r:embed="rId2" cstate="print"/>
          <a:srcRect l="2477" t="30637" r="3303" b="27876"/>
          <a:stretch>
            <a:fillRect/>
          </a:stretch>
        </p:blipFill>
        <p:spPr>
          <a:xfrm>
            <a:off x="964734" y="1375795"/>
            <a:ext cx="7268342" cy="2286000"/>
          </a:xfrm>
          <a:prstGeom prst="rect">
            <a:avLst/>
          </a:prstGeom>
        </p:spPr>
      </p:pic>
      <p:pic>
        <p:nvPicPr>
          <p:cNvPr id="8" name="Picture 7" descr="cmaq_scich_tva_amb_1a_O3.png"/>
          <p:cNvPicPr>
            <a:picLocks noChangeAspect="1"/>
          </p:cNvPicPr>
          <p:nvPr/>
        </p:nvPicPr>
        <p:blipFill>
          <a:blip r:embed="rId3" cstate="print"/>
          <a:srcRect l="3303" t="30766" r="4404" b="28518"/>
          <a:stretch>
            <a:fillRect/>
          </a:stretch>
        </p:blipFill>
        <p:spPr>
          <a:xfrm>
            <a:off x="1040237" y="4144164"/>
            <a:ext cx="7254509" cy="2286000"/>
          </a:xfrm>
          <a:prstGeom prst="rect">
            <a:avLst/>
          </a:prstGeom>
        </p:spPr>
      </p:pic>
      <p:sp>
        <p:nvSpPr>
          <p:cNvPr id="11" name="Title 2"/>
          <p:cNvSpPr txBox="1">
            <a:spLocks/>
          </p:cNvSpPr>
          <p:nvPr/>
        </p:nvSpPr>
        <p:spPr bwMode="auto">
          <a:xfrm>
            <a:off x="1023457" y="612396"/>
            <a:ext cx="7046753" cy="11926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800" b="1" kern="0" dirty="0" smtClean="0">
                <a:solidFill>
                  <a:srgbClr val="0070B9"/>
                </a:solidFill>
                <a:latin typeface="+mj-lt"/>
                <a:ea typeface="+mj-ea"/>
                <a:cs typeface="+mj-cs"/>
              </a:rPr>
              <a:t>SCICHEM with constant background concentration and CMAQ</a:t>
            </a:r>
            <a:endParaRPr kumimoji="0" lang="en-US" sz="1800" b="0" i="0" u="none" strike="noStrike" kern="0" cap="none" spc="0" normalizeH="0" baseline="0" noProof="0" dirty="0">
              <a:ln>
                <a:noFill/>
              </a:ln>
              <a:solidFill>
                <a:srgbClr val="0070B9"/>
              </a:solidFill>
              <a:effectLst/>
              <a:uLnTx/>
              <a:uFillTx/>
              <a:latin typeface="+mj-lt"/>
              <a:ea typeface="+mj-ea"/>
              <a:cs typeface="+mj-cs"/>
            </a:endParaRPr>
          </a:p>
        </p:txBody>
      </p:sp>
      <p:sp>
        <p:nvSpPr>
          <p:cNvPr id="12" name="Title 2"/>
          <p:cNvSpPr txBox="1">
            <a:spLocks/>
          </p:cNvSpPr>
          <p:nvPr/>
        </p:nvSpPr>
        <p:spPr bwMode="auto">
          <a:xfrm>
            <a:off x="1040236" y="3390551"/>
            <a:ext cx="7986319" cy="11926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600" b="1" kern="0" dirty="0" smtClean="0">
                <a:solidFill>
                  <a:srgbClr val="0070B9"/>
                </a:solidFill>
                <a:latin typeface="+mj-lt"/>
                <a:ea typeface="+mj-ea"/>
                <a:cs typeface="+mj-cs"/>
              </a:rPr>
              <a:t>SCICHEM with time-varying 3D background concentration and CMAQ</a:t>
            </a:r>
            <a:endParaRPr kumimoji="0" lang="en-US" sz="1600" b="0" i="0" u="none" strike="noStrike" kern="0" cap="none" spc="0" normalizeH="0" baseline="0" noProof="0" dirty="0">
              <a:ln>
                <a:noFill/>
              </a:ln>
              <a:solidFill>
                <a:srgbClr val="0070B9"/>
              </a:solidFill>
              <a:effectLst/>
              <a:uLnTx/>
              <a:uFillTx/>
              <a:latin typeface="+mj-lt"/>
              <a:ea typeface="+mj-ea"/>
              <a:cs typeface="+mj-cs"/>
            </a:endParaRPr>
          </a:p>
        </p:txBody>
      </p:sp>
      <p:sp>
        <p:nvSpPr>
          <p:cNvPr id="9" name="Title 2"/>
          <p:cNvSpPr txBox="1">
            <a:spLocks/>
          </p:cNvSpPr>
          <p:nvPr/>
        </p:nvSpPr>
        <p:spPr bwMode="auto">
          <a:xfrm>
            <a:off x="1098959" y="3120705"/>
            <a:ext cx="914400" cy="5903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400" b="1" kern="0" dirty="0" smtClean="0">
                <a:latin typeface="+mj-lt"/>
                <a:ea typeface="+mj-ea"/>
                <a:cs typeface="+mj-cs"/>
              </a:rPr>
              <a:t>Ozone</a:t>
            </a:r>
            <a:endParaRPr kumimoji="0" lang="en-US" sz="1400" b="0" i="0" u="none" strike="noStrike" kern="0" cap="none" spc="0" normalizeH="0" baseline="0" noProof="0" dirty="0">
              <a:ln>
                <a:noFill/>
              </a:ln>
              <a:effectLst/>
              <a:uLnTx/>
              <a:uFillTx/>
              <a:latin typeface="+mj-lt"/>
              <a:ea typeface="+mj-ea"/>
              <a:cs typeface="+mj-cs"/>
            </a:endParaRPr>
          </a:p>
        </p:txBody>
      </p:sp>
      <p:sp>
        <p:nvSpPr>
          <p:cNvPr id="14" name="Title 2"/>
          <p:cNvSpPr txBox="1">
            <a:spLocks/>
          </p:cNvSpPr>
          <p:nvPr/>
        </p:nvSpPr>
        <p:spPr bwMode="auto">
          <a:xfrm>
            <a:off x="1125525" y="5890471"/>
            <a:ext cx="914400" cy="59033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400" b="1" kern="0" dirty="0" smtClean="0">
                <a:latin typeface="+mj-lt"/>
                <a:ea typeface="+mj-ea"/>
                <a:cs typeface="+mj-cs"/>
              </a:rPr>
              <a:t>Ozone</a:t>
            </a:r>
            <a:endParaRPr kumimoji="0" lang="en-US" sz="1400" b="0" i="0" u="none" strike="noStrike" kern="0" cap="none" spc="0" normalizeH="0" baseline="0" noProof="0" dirty="0">
              <a:ln>
                <a:noFill/>
              </a:ln>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AAB5111-FDE4-49A1-AB9D-BCE791E21F77}" type="slidenum">
              <a:rPr lang="en-US" smtClean="0"/>
              <a:pPr/>
              <a:t>7</a:t>
            </a:fld>
            <a:endParaRPr lang="en-US"/>
          </a:p>
        </p:txBody>
      </p:sp>
      <p:sp>
        <p:nvSpPr>
          <p:cNvPr id="45" name="Title 1"/>
          <p:cNvSpPr>
            <a:spLocks noGrp="1"/>
          </p:cNvSpPr>
          <p:nvPr>
            <p:ph type="title"/>
          </p:nvPr>
        </p:nvSpPr>
        <p:spPr>
          <a:xfrm>
            <a:off x="385895" y="343949"/>
            <a:ext cx="8758106" cy="922789"/>
          </a:xfrm>
          <a:solidFill>
            <a:schemeClr val="bg1"/>
          </a:solidFill>
        </p:spPr>
        <p:txBody>
          <a:bodyPr/>
          <a:lstStyle/>
          <a:p>
            <a:r>
              <a:rPr lang="en-US" sz="3200" dirty="0" smtClean="0"/>
              <a:t>II. Plume </a:t>
            </a:r>
            <a:r>
              <a:rPr lang="en-US" sz="3200" dirty="0" smtClean="0"/>
              <a:t>Increment </a:t>
            </a:r>
            <a:r>
              <a:rPr lang="en-US" sz="3200" dirty="0" smtClean="0"/>
              <a:t>Comparisons for CMAQ and SCICHEM-2012</a:t>
            </a:r>
            <a:endParaRPr lang="en-US" sz="3200" dirty="0"/>
          </a:p>
        </p:txBody>
      </p:sp>
      <p:sp>
        <p:nvSpPr>
          <p:cNvPr id="16" name="Content Placeholder 2"/>
          <p:cNvSpPr txBox="1">
            <a:spLocks/>
          </p:cNvSpPr>
          <p:nvPr/>
        </p:nvSpPr>
        <p:spPr bwMode="auto">
          <a:xfrm>
            <a:off x="461393" y="1602297"/>
            <a:ext cx="8506437" cy="2533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0" indent="-457200" algn="l" defTabSz="914400" rtl="0" eaLnBrk="1" fontAlgn="base" latinLnBrk="0" hangingPunct="1">
              <a:lnSpc>
                <a:spcPct val="100000"/>
              </a:lnSpc>
              <a:spcBef>
                <a:spcPts val="700"/>
              </a:spcBef>
              <a:spcAft>
                <a:spcPts val="300"/>
              </a:spcAft>
              <a:buClr>
                <a:srgbClr val="0070B9"/>
              </a:buClr>
              <a:buSzPct val="90000"/>
              <a:buFont typeface="+mj-lt"/>
              <a:buAutoNum type="arabicParenR"/>
              <a:tabLst/>
              <a:defRPr/>
            </a:pPr>
            <a:r>
              <a:rPr kumimoji="0" lang="en-US" b="0" i="0" u="none" strike="noStrike" kern="0" cap="none" spc="0" normalizeH="0" baseline="0" noProof="0" dirty="0" smtClean="0">
                <a:ln>
                  <a:noFill/>
                </a:ln>
                <a:solidFill>
                  <a:schemeClr val="tx1"/>
                </a:solidFill>
                <a:effectLst/>
                <a:uLnTx/>
                <a:uFillTx/>
                <a:latin typeface="+mn-lt"/>
                <a:ea typeface="+mn-ea"/>
                <a:cs typeface="+mn-cs"/>
              </a:rPr>
              <a:t>Conduct CMAQ and SCICHEM-2012</a:t>
            </a:r>
            <a:r>
              <a:rPr kumimoji="0" lang="en-US" b="0" i="0" u="none" strike="noStrike" kern="0" cap="none" spc="0" normalizeH="0" noProof="0" dirty="0" smtClean="0">
                <a:ln>
                  <a:noFill/>
                </a:ln>
                <a:solidFill>
                  <a:schemeClr val="tx1"/>
                </a:solidFill>
                <a:effectLst/>
                <a:uLnTx/>
                <a:uFillTx/>
                <a:latin typeface="+mn-lt"/>
                <a:ea typeface="+mn-ea"/>
                <a:cs typeface="+mn-cs"/>
              </a:rPr>
              <a:t> </a:t>
            </a:r>
            <a:r>
              <a:rPr kumimoji="0" lang="en-US" b="0" i="0" u="none" strike="noStrike" kern="0" cap="none" spc="0" normalizeH="0" baseline="0" noProof="0" dirty="0" smtClean="0">
                <a:ln>
                  <a:noFill/>
                </a:ln>
                <a:solidFill>
                  <a:schemeClr val="tx1"/>
                </a:solidFill>
                <a:effectLst/>
                <a:uLnTx/>
                <a:uFillTx/>
                <a:latin typeface="+mn-lt"/>
                <a:ea typeface="+mn-ea"/>
                <a:cs typeface="+mn-cs"/>
              </a:rPr>
              <a:t>Simulations </a:t>
            </a:r>
            <a:r>
              <a:rPr kumimoji="0" lang="en-US" b="0" i="0" u="sng" strike="noStrike" kern="0" cap="none" spc="0" normalizeH="0" baseline="0" noProof="0" dirty="0" smtClean="0">
                <a:ln>
                  <a:noFill/>
                </a:ln>
                <a:solidFill>
                  <a:schemeClr val="tx1"/>
                </a:solidFill>
                <a:effectLst/>
                <a:uLnTx/>
                <a:uFillTx/>
                <a:latin typeface="+mn-lt"/>
                <a:ea typeface="+mn-ea"/>
                <a:cs typeface="+mn-cs"/>
              </a:rPr>
              <a:t>with</a:t>
            </a:r>
            <a:r>
              <a:rPr kumimoji="0" lang="en-US" b="0" i="0" u="none" strike="noStrike" kern="0" cap="none" spc="0" normalizeH="0" baseline="0" noProof="0" dirty="0" smtClean="0">
                <a:ln>
                  <a:noFill/>
                </a:ln>
                <a:solidFill>
                  <a:schemeClr val="tx1"/>
                </a:solidFill>
                <a:effectLst/>
                <a:uLnTx/>
                <a:uFillTx/>
                <a:latin typeface="+mn-lt"/>
                <a:ea typeface="+mn-ea"/>
                <a:cs typeface="+mn-cs"/>
              </a:rPr>
              <a:t> TVA</a:t>
            </a:r>
            <a:r>
              <a:rPr kumimoji="0" lang="en-US" b="0" i="0" u="none" strike="noStrike" kern="0" cap="none" spc="0" normalizeH="0" noProof="0" dirty="0" smtClean="0">
                <a:ln>
                  <a:noFill/>
                </a:ln>
                <a:solidFill>
                  <a:schemeClr val="tx1"/>
                </a:solidFill>
                <a:effectLst/>
                <a:uLnTx/>
                <a:uFillTx/>
                <a:latin typeface="+mn-lt"/>
                <a:ea typeface="+mn-ea"/>
                <a:cs typeface="+mn-cs"/>
              </a:rPr>
              <a:t> Power Plant emissions</a:t>
            </a:r>
            <a:endParaRPr kumimoji="0" lang="en-US" b="0" i="0" u="none" strike="noStrike" kern="0" cap="none" spc="0" normalizeH="0" baseline="0" noProof="0" dirty="0" smtClean="0">
              <a:ln>
                <a:noFill/>
              </a:ln>
              <a:solidFill>
                <a:schemeClr val="tx1"/>
              </a:solidFill>
              <a:effectLst/>
              <a:uLnTx/>
              <a:uFillTx/>
              <a:latin typeface="+mn-lt"/>
              <a:ea typeface="+mn-ea"/>
              <a:cs typeface="+mn-cs"/>
            </a:endParaRPr>
          </a:p>
          <a:p>
            <a:pPr marL="457200" lvl="0" indent="-457200" eaLnBrk="1" hangingPunct="1">
              <a:spcBef>
                <a:spcPts val="700"/>
              </a:spcBef>
              <a:spcAft>
                <a:spcPts val="300"/>
              </a:spcAft>
              <a:buClr>
                <a:srgbClr val="0070B9"/>
              </a:buClr>
              <a:buSzPct val="90000"/>
              <a:buFont typeface="+mj-lt"/>
              <a:buAutoNum type="arabicParenR"/>
              <a:defRPr/>
            </a:pPr>
            <a:r>
              <a:rPr lang="en-US" kern="0" dirty="0" smtClean="0"/>
              <a:t>Conduct CMAQ and SCICHEM-2012 Simulations </a:t>
            </a:r>
            <a:r>
              <a:rPr lang="en-US" u="sng" kern="0" dirty="0" smtClean="0"/>
              <a:t>without</a:t>
            </a:r>
            <a:r>
              <a:rPr lang="en-US" kern="0" dirty="0" smtClean="0"/>
              <a:t> TVA Power Plant emissions (i.e., zero-out runs)</a:t>
            </a:r>
          </a:p>
          <a:p>
            <a:pPr marL="457200" lvl="0" indent="-457200" eaLnBrk="1" hangingPunct="1">
              <a:spcBef>
                <a:spcPts val="700"/>
              </a:spcBef>
              <a:spcAft>
                <a:spcPts val="300"/>
              </a:spcAft>
              <a:buClr>
                <a:srgbClr val="0070B9"/>
              </a:buClr>
              <a:buSzPct val="90000"/>
              <a:buFont typeface="+mj-lt"/>
              <a:buAutoNum type="arabicParenR"/>
              <a:defRPr/>
            </a:pPr>
            <a:r>
              <a:rPr lang="en-US" kern="0" dirty="0" smtClean="0"/>
              <a:t>Subtract results of zero-out runs from standard runs to obtain the “plume increment” concentration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0F513CD6-7A50-48C7-A0FA-9EDFB5A9B8BA}" type="slidenum">
              <a:rPr lang="en-US" smtClean="0"/>
              <a:pPr/>
              <a:t>8</a:t>
            </a:fld>
            <a:endParaRPr lang="en-US"/>
          </a:p>
        </p:txBody>
      </p:sp>
      <p:pic>
        <p:nvPicPr>
          <p:cNvPr id="6" name="Picture 5" descr="cmaq_scich_diff_tva_amb_1a_NOY.png"/>
          <p:cNvPicPr>
            <a:picLocks noChangeAspect="1"/>
          </p:cNvPicPr>
          <p:nvPr/>
        </p:nvPicPr>
        <p:blipFill>
          <a:blip r:embed="rId2" cstate="print"/>
          <a:srcRect t="31023" b="26848"/>
          <a:stretch>
            <a:fillRect/>
          </a:stretch>
        </p:blipFill>
        <p:spPr>
          <a:xfrm>
            <a:off x="0" y="1845578"/>
            <a:ext cx="9144000" cy="2751589"/>
          </a:xfrm>
          <a:prstGeom prst="rect">
            <a:avLst/>
          </a:prstGeom>
        </p:spPr>
      </p:pic>
      <p:sp>
        <p:nvSpPr>
          <p:cNvPr id="7" name="Title 2"/>
          <p:cNvSpPr txBox="1">
            <a:spLocks/>
          </p:cNvSpPr>
          <p:nvPr/>
        </p:nvSpPr>
        <p:spPr bwMode="auto">
          <a:xfrm>
            <a:off x="4221062" y="6223233"/>
            <a:ext cx="3974983" cy="634767"/>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i="1" kern="0" dirty="0" smtClean="0">
                <a:latin typeface="+mj-lt"/>
                <a:ea typeface="+mj-ea"/>
                <a:cs typeface="+mj-cs"/>
              </a:rPr>
              <a:t>Note: Concentrations correspond to CMAQ’s Layer 1</a:t>
            </a:r>
            <a:endParaRPr kumimoji="0" lang="en-US" sz="1200" i="1" u="none" strike="noStrike" kern="0" cap="none" spc="0" normalizeH="0" baseline="0" noProof="0" dirty="0">
              <a:ln>
                <a:noFill/>
              </a:ln>
              <a:effectLst/>
              <a:uLnTx/>
              <a:uFillTx/>
              <a:latin typeface="+mj-lt"/>
              <a:ea typeface="+mj-ea"/>
              <a:cs typeface="+mj-cs"/>
            </a:endParaRPr>
          </a:p>
        </p:txBody>
      </p:sp>
      <p:sp>
        <p:nvSpPr>
          <p:cNvPr id="9" name="Title 2"/>
          <p:cNvSpPr txBox="1">
            <a:spLocks/>
          </p:cNvSpPr>
          <p:nvPr/>
        </p:nvSpPr>
        <p:spPr bwMode="auto">
          <a:xfrm>
            <a:off x="276224" y="260058"/>
            <a:ext cx="8314103" cy="1216404"/>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p>
            <a:pPr lvl="0" eaLnBrk="1" hangingPunct="1">
              <a:defRPr/>
            </a:pPr>
            <a:r>
              <a:rPr lang="en-US" sz="3400" b="1" kern="0" dirty="0" err="1" smtClean="0">
                <a:solidFill>
                  <a:srgbClr val="0070B9"/>
                </a:solidFill>
              </a:rPr>
              <a:t>NOy</a:t>
            </a:r>
            <a:r>
              <a:rPr lang="en-US" sz="3400" b="1" kern="0" dirty="0" smtClean="0">
                <a:solidFill>
                  <a:srgbClr val="0070B9"/>
                </a:solidFill>
              </a:rPr>
              <a:t> Plume Increment </a:t>
            </a:r>
            <a:r>
              <a:rPr lang="en-US" sz="3400" b="1" kern="0" dirty="0" smtClean="0">
                <a:solidFill>
                  <a:srgbClr val="0070B9"/>
                </a:solidFill>
                <a:latin typeface="+mj-lt"/>
                <a:ea typeface="+mj-ea"/>
                <a:cs typeface="+mj-cs"/>
              </a:rPr>
              <a:t>Comparison for SCICHEM-2012 and CMAQ</a:t>
            </a:r>
            <a:endParaRPr kumimoji="0" lang="en-US" sz="2800" b="0" i="0" u="none" strike="noStrike" kern="0" cap="none" spc="0" normalizeH="0" baseline="0" noProof="0" dirty="0">
              <a:ln>
                <a:noFill/>
              </a:ln>
              <a:solidFill>
                <a:srgbClr val="0070B9"/>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13090</TotalTime>
  <Words>2933</Words>
  <Application>Microsoft Office PowerPoint</Application>
  <PresentationFormat>On-screen Show (4:3)</PresentationFormat>
  <Paragraphs>174</Paragraphs>
  <Slides>21</Slides>
  <Notes>13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Blank Presentation</vt:lpstr>
      <vt:lpstr>Slide 0</vt:lpstr>
      <vt:lpstr>Motivation</vt:lpstr>
      <vt:lpstr>Objectives</vt:lpstr>
      <vt:lpstr>SCICHEM-2012 Modeling</vt:lpstr>
      <vt:lpstr>CMAQ Modeling</vt:lpstr>
      <vt:lpstr>I. Specifying Background Concentrations in SCICHEM-2012</vt:lpstr>
      <vt:lpstr>Slide 6</vt:lpstr>
      <vt:lpstr>II. Plume Increment Comparisons for CMAQ and SCICHEM-2012</vt:lpstr>
      <vt:lpstr>Slide 8</vt:lpstr>
      <vt:lpstr>Slide 9</vt:lpstr>
      <vt:lpstr>III. Evaluation Against Aircraft Observations</vt:lpstr>
      <vt:lpstr>NOy Comparison with Observations</vt:lpstr>
      <vt:lpstr>Location of Peak NOy Concentration for Flight Traverses</vt:lpstr>
      <vt:lpstr>Slide 13</vt:lpstr>
      <vt:lpstr>Slide 14</vt:lpstr>
      <vt:lpstr>Slide 15</vt:lpstr>
      <vt:lpstr>Slide 16</vt:lpstr>
      <vt:lpstr>Slide 17</vt:lpstr>
      <vt:lpstr>Slide 18</vt:lpstr>
      <vt:lpstr>Summary of Initial “Beta” Testing</vt:lpstr>
      <vt:lpstr>Acknowledgments</vt:lpstr>
    </vt:vector>
  </TitlesOfParts>
  <Company>Design Studio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James Kelly</cp:lastModifiedBy>
  <cp:revision>589</cp:revision>
  <cp:lastPrinted>2006-09-22T17:41:18Z</cp:lastPrinted>
  <dcterms:modified xsi:type="dcterms:W3CDTF">2012-10-15T13:09:32Z</dcterms:modified>
</cp:coreProperties>
</file>