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327" r:id="rId2"/>
    <p:sldId id="289" r:id="rId3"/>
    <p:sldId id="334" r:id="rId4"/>
    <p:sldId id="329" r:id="rId5"/>
    <p:sldId id="335" r:id="rId6"/>
    <p:sldId id="336" r:id="rId7"/>
    <p:sldId id="337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Yarwood" initials="GY" lastIdx="16" clrIdx="0"/>
  <p:cmAuthor id="1" name="bkoo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00FF"/>
    <a:srgbClr val="CCFF99"/>
    <a:srgbClr val="CCECFF"/>
    <a:srgbClr val="FFFF66"/>
    <a:srgbClr val="D0D8E8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9" autoAdjust="0"/>
    <p:restoredTop sz="86377" autoAdjust="0"/>
  </p:normalViewPr>
  <p:slideViewPr>
    <p:cSldViewPr>
      <p:cViewPr>
        <p:scale>
          <a:sx n="85" d="100"/>
          <a:sy n="85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4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7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defTabSz="96665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7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0" rIns="96639" bIns="48320" numCol="1" anchor="b" anchorCtr="0" compatLnSpc="1">
            <a:prstTxWarp prst="textNoShape">
              <a:avLst/>
            </a:prstTxWarp>
          </a:bodyPr>
          <a:lstStyle>
            <a:lvl1pPr algn="r" defTabSz="96665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511175" y="2182813"/>
            <a:ext cx="8072438" cy="1398587"/>
            <a:chOff x="811" y="1702"/>
            <a:chExt cx="3775" cy="654"/>
          </a:xfrm>
        </p:grpSpPr>
        <p:pic>
          <p:nvPicPr>
            <p:cNvPr id="164872" name="Picture 8" descr="balloonP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2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3" name="Picture 9" descr="GoldHandsP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4" name="Picture 10" descr="GreenJarP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5" name="Picture 11" descr="helixP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6" name="Picture 12" descr="PurpleRainP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51" y="1702"/>
              <a:ext cx="654" cy="654"/>
            </a:xfrm>
            <a:prstGeom prst="rect">
              <a:avLst/>
            </a:prstGeom>
            <a:noFill/>
          </p:spPr>
        </p:pic>
      </p:grpSp>
      <p:pic>
        <p:nvPicPr>
          <p:cNvPr id="14" name="Picture 45" descr="C:\Users\crea\Desktop\ENVIRONlogoL(cmyk)small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424613"/>
            <a:ext cx="164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6B4D-1A9B-485F-897F-3AFD79379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2425"/>
            <a:ext cx="22098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52425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D41A-3715-42F1-A723-98D6790E6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0A0-5410-4A50-B179-15B166CC9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667000" y="6541008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773 San Marin Drive, Suite 2115, Novato, CA 94998 P: 415-899-0700 F: 415-899-0707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www.environcorp.com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636B-A82C-42C2-B34E-DA7DB76B9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F92E-BC76-44AA-A5DA-771A8CB7C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AB98-9311-4091-AE47-31627F99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A21-8BF5-450F-A89A-3C26815F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1D09-EC9A-46F6-87A6-B916D888B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D227-5B1B-4F0B-B631-F7928D444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60241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4" name="Picture 45" descr="C:\Users\crea\Desktop\ENVIRONlogoL(cmyk)small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23813"/>
            <a:ext cx="164623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veSqreComp_1007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677" y="76200"/>
            <a:ext cx="1527048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Development and </a:t>
            </a:r>
            <a:r>
              <a:rPr lang="en-US" dirty="0" smtClean="0">
                <a:solidFill>
                  <a:srgbClr val="000000"/>
                </a:solidFill>
              </a:rPr>
              <a:t>Testing of </a:t>
            </a:r>
            <a:r>
              <a:rPr lang="en-US" dirty="0" err="1" smtClean="0">
                <a:solidFill>
                  <a:srgbClr val="000000"/>
                </a:solidFill>
              </a:rPr>
              <a:t>PinG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VBS modules </a:t>
            </a:r>
            <a:r>
              <a:rPr lang="en-US" dirty="0">
                <a:solidFill>
                  <a:srgbClr val="000000"/>
                </a:solidFill>
              </a:rPr>
              <a:t>in CMAQ 5.01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Prakash Karamchandani, Bonyoung Koo, Greg Yarwood and Jeremiah Johnson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ENVIRON International Corporation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Eladio Knipping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Electric Power Research Institute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October 15, 2012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11</a:t>
            </a:r>
            <a:r>
              <a:rPr lang="en-US" sz="1800" b="0" kern="0" baseline="30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Annual </a:t>
            </a:r>
            <a:r>
              <a:rPr lang="en-US" sz="1800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CMAS Conference, </a:t>
            </a:r>
            <a:r>
              <a:rPr lang="en-US" sz="1800" b="0" kern="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23436623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24-hour average PM</a:t>
            </a:r>
            <a:r>
              <a:rPr lang="en-US" baseline="-25000" dirty="0" smtClean="0"/>
              <a:t>2.5</a:t>
            </a:r>
          </a:p>
          <a:p>
            <a:r>
              <a:rPr lang="en-US" dirty="0" smtClean="0"/>
              <a:t>July 1,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215376"/>
            <a:ext cx="3886200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3886200" cy="310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0429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24-hour average PM</a:t>
            </a:r>
            <a:r>
              <a:rPr lang="en-US" baseline="-25000" dirty="0" smtClean="0"/>
              <a:t>2.5</a:t>
            </a:r>
          </a:p>
          <a:p>
            <a:r>
              <a:rPr lang="en-US" dirty="0" smtClean="0"/>
              <a:t>July 9,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225040"/>
            <a:ext cx="3886200" cy="3108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25040"/>
            <a:ext cx="3886200" cy="310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04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5400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24-hour average PM</a:t>
            </a:r>
            <a:r>
              <a:rPr lang="en-US" baseline="-25000" dirty="0" smtClean="0"/>
              <a:t>2.5</a:t>
            </a:r>
          </a:p>
          <a:p>
            <a:r>
              <a:rPr lang="en-US" dirty="0" smtClean="0"/>
              <a:t>July 11,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365917"/>
            <a:ext cx="3886200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2200"/>
            <a:ext cx="3886200" cy="310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716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15-Day S Deposition</a:t>
            </a:r>
            <a:endParaRPr lang="en-US" baseline="-25000" dirty="0" smtClean="0"/>
          </a:p>
          <a:p>
            <a:r>
              <a:rPr lang="en-US" dirty="0" smtClean="0"/>
              <a:t>July 1-15,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377440"/>
            <a:ext cx="3886200" cy="310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77440"/>
            <a:ext cx="3886200" cy="310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37744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630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15-Day N Deposition</a:t>
            </a:r>
            <a:endParaRPr lang="en-US" baseline="-25000" dirty="0" smtClean="0"/>
          </a:p>
          <a:p>
            <a:r>
              <a:rPr lang="en-US" dirty="0" smtClean="0"/>
              <a:t>July 1-15,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377440"/>
            <a:ext cx="3886200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77440"/>
            <a:ext cx="3886200" cy="310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7744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77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2425"/>
            <a:ext cx="8839200" cy="714375"/>
          </a:xfrm>
        </p:spPr>
        <p:txBody>
          <a:bodyPr/>
          <a:lstStyle/>
          <a:p>
            <a:r>
              <a:rPr lang="en-US" dirty="0" smtClean="0"/>
              <a:t>Summary and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066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dirty="0" smtClean="0"/>
              <a:t>Overall spatial patterns of point source contributions to ozone, PM</a:t>
            </a:r>
            <a:r>
              <a:rPr lang="en-US" b="0" baseline="-25000" dirty="0" smtClean="0"/>
              <a:t>2.5</a:t>
            </a:r>
            <a:r>
              <a:rPr lang="en-US" b="0" dirty="0" smtClean="0"/>
              <a:t>, and deposition are qualitatively similar in the base and plume-in-grid simulations</a:t>
            </a:r>
          </a:p>
          <a:p>
            <a:r>
              <a:rPr lang="en-US" b="0" dirty="0" smtClean="0"/>
              <a:t>Plume-in-grid </a:t>
            </a:r>
            <a:r>
              <a:rPr lang="en-US" b="0" dirty="0" smtClean="0"/>
              <a:t>treatment </a:t>
            </a:r>
            <a:r>
              <a:rPr lang="en-US" b="0" dirty="0" smtClean="0"/>
              <a:t>generally shows smaller point source contributions than standard CMAQ:</a:t>
            </a:r>
          </a:p>
          <a:p>
            <a:pPr lvl="1"/>
            <a:r>
              <a:rPr lang="en-US" b="0" dirty="0" smtClean="0"/>
              <a:t>Significantly lower near the sources</a:t>
            </a:r>
          </a:p>
          <a:p>
            <a:pPr lvl="1"/>
            <a:r>
              <a:rPr lang="en-US" b="0" dirty="0" smtClean="0"/>
              <a:t>Comparable or slightly higher contributions at longer downwind distances</a:t>
            </a:r>
          </a:p>
          <a:p>
            <a:r>
              <a:rPr lang="en-US" b="0" dirty="0" smtClean="0"/>
              <a:t>Additional </a:t>
            </a:r>
            <a:r>
              <a:rPr lang="en-US" b="0" dirty="0" smtClean="0"/>
              <a:t>analysis of summer results ongoing</a:t>
            </a:r>
          </a:p>
          <a:p>
            <a:r>
              <a:rPr lang="en-US" b="0" dirty="0" smtClean="0"/>
              <a:t>Winter episode simulations ongoing</a:t>
            </a:r>
          </a:p>
          <a:p>
            <a:r>
              <a:rPr lang="en-US" b="0" dirty="0" smtClean="0"/>
              <a:t>New VBS and APT codes, inputs and model results to be submitted to EPA for review after completing the analyses </a:t>
            </a:r>
            <a:endParaRPr lang="en-US" sz="2400" b="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3298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457200" indent="-228600" fontAlgn="auto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800" dirty="0"/>
              <a:t>This work was supported by the Electric Power Research </a:t>
            </a:r>
            <a:r>
              <a:rPr lang="en-US" sz="2800" dirty="0" smtClean="0"/>
              <a:t>Institute (EPRI)</a:t>
            </a:r>
            <a:endParaRPr lang="en-US" sz="28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marL="457200" lvl="0" indent="-228600" fontAlgn="auto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ysClr val="windowText" lastClr="000000"/>
                </a:solidFill>
                <a:cs typeface="Calibri" pitchFamily="34" charset="0"/>
              </a:rPr>
              <a:t>The U.S. EPA </a:t>
            </a:r>
            <a:r>
              <a:rPr lang="en-US" sz="2800" dirty="0" smtClean="0">
                <a:solidFill>
                  <a:sysClr val="windowText" lastClr="000000"/>
                </a:solidFill>
                <a:cs typeface="Calibri" pitchFamily="34" charset="0"/>
              </a:rPr>
              <a:t>provided </a:t>
            </a:r>
            <a:r>
              <a:rPr lang="en-US" sz="2800" dirty="0">
                <a:solidFill>
                  <a:sysClr val="windowText" lastClr="000000"/>
                </a:solidFill>
                <a:cs typeface="Calibri" pitchFamily="34" charset="0"/>
              </a:rPr>
              <a:t>access to early alpha and beta versions of CMAQ 5.0 </a:t>
            </a:r>
            <a:r>
              <a:rPr lang="en-US" sz="2800" dirty="0" smtClean="0">
                <a:solidFill>
                  <a:sysClr val="windowText" lastClr="000000"/>
                </a:solidFill>
                <a:cs typeface="Calibri" pitchFamily="34" charset="0"/>
              </a:rPr>
              <a:t>and pre-release versions of CMAQ 5.0 and CMAQ 5.01 to </a:t>
            </a:r>
            <a:r>
              <a:rPr lang="en-US" sz="2800" dirty="0">
                <a:solidFill>
                  <a:sysClr val="windowText" lastClr="000000"/>
                </a:solidFill>
                <a:cs typeface="Calibri" pitchFamily="34" charset="0"/>
              </a:rPr>
              <a:t>facilitate community contributions to this new </a:t>
            </a:r>
            <a:r>
              <a:rPr lang="en-US" sz="2800" dirty="0" smtClean="0">
                <a:solidFill>
                  <a:sysClr val="windowText" lastClr="000000"/>
                </a:solidFill>
                <a:cs typeface="Calibri" pitchFamily="34" charset="0"/>
              </a:rPr>
              <a:t>release</a:t>
            </a:r>
          </a:p>
          <a:p>
            <a:pPr marL="457200" lvl="0" indent="-228600" fontAlgn="auto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cs typeface="Calibri" pitchFamily="34" charset="0"/>
            </a:endParaRPr>
          </a:p>
          <a:p>
            <a:pPr marL="457200" lvl="0" indent="-228600" fontAlgn="auto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cs typeface="Calibri" pitchFamily="34" charset="0"/>
              </a:rPr>
              <a:t>Scientists from the U.S. EPA Atmospheric Modeling and Analysis Branch provided valuable technical advice and support during the implementation and testing of the new modules in CMAQ 5.01</a:t>
            </a:r>
          </a:p>
          <a:p>
            <a:pPr marL="457200" lvl="0" indent="-228600" fontAlgn="auto">
              <a:spcBef>
                <a:spcPts val="0"/>
              </a:spcBef>
              <a:spcAft>
                <a:spcPts val="0"/>
              </a:spcAft>
              <a:buSzTx/>
              <a:buFont typeface="Arial" pitchFamily="34" charset="0"/>
              <a:buChar char="•"/>
              <a:defRPr/>
            </a:pPr>
            <a:endParaRPr lang="en-US" sz="2800" dirty="0">
              <a:solidFill>
                <a:sysClr val="windowText" lastClr="000000"/>
              </a:solidFill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52400" y="10668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dirty="0" smtClean="0"/>
              <a:t>Implement Advanced Plume Treatment (APT) for sub-grid scale treatment of point source plumes in CMAQ 5.01</a:t>
            </a:r>
          </a:p>
          <a:p>
            <a:r>
              <a:rPr lang="en-US" b="0" dirty="0" smtClean="0"/>
              <a:t>Implement Volatility Basis Set (VBS) approach as an alternative option for organic PM</a:t>
            </a:r>
          </a:p>
          <a:p>
            <a:r>
              <a:rPr lang="en-US" b="0" dirty="0" smtClean="0"/>
              <a:t>Application </a:t>
            </a:r>
            <a:r>
              <a:rPr lang="en-US" b="0" dirty="0" smtClean="0"/>
              <a:t>of new modules using existing modeling datasets and comparison of results with those from the base (“standard”) CMAQ 5.01</a:t>
            </a:r>
          </a:p>
          <a:p>
            <a:r>
              <a:rPr lang="en-US" b="0" dirty="0" smtClean="0"/>
              <a:t>Submission of new code and </a:t>
            </a:r>
            <a:r>
              <a:rPr lang="en-US" b="0" dirty="0" smtClean="0"/>
              <a:t>model results </a:t>
            </a:r>
            <a:r>
              <a:rPr lang="en-US" b="0" dirty="0" smtClean="0"/>
              <a:t>to EPA/CMAS for review (pending)</a:t>
            </a:r>
            <a:endParaRPr lang="en-US" sz="2400" b="0" dirty="0" smtClean="0"/>
          </a:p>
          <a:p>
            <a:r>
              <a:rPr lang="en-US" b="0" dirty="0" smtClean="0"/>
              <a:t>Include as new options in next interim release after submission is approved</a:t>
            </a:r>
            <a:endParaRPr lang="en-US" sz="2000" b="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8751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VBS Implementation for CMAQ v5.0.1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Volatility basis set approach</a:t>
            </a:r>
          </a:p>
          <a:p>
            <a:pPr lvl="1"/>
            <a:r>
              <a:rPr lang="en-US" sz="1600" dirty="0" smtClean="0"/>
              <a:t>Recognizes </a:t>
            </a:r>
            <a:r>
              <a:rPr lang="en-US" sz="1600" dirty="0"/>
              <a:t>that both secondary and primary OA are </a:t>
            </a:r>
            <a:r>
              <a:rPr lang="en-US" sz="1600" dirty="0" smtClean="0"/>
              <a:t>semi-volatile</a:t>
            </a:r>
          </a:p>
          <a:p>
            <a:pPr lvl="1"/>
            <a:r>
              <a:rPr lang="en-US" sz="1600" dirty="0" smtClean="0"/>
              <a:t>Accounts </a:t>
            </a:r>
            <a:r>
              <a:rPr lang="en-US" sz="1600" dirty="0"/>
              <a:t>for volatility decrease with chemical </a:t>
            </a:r>
            <a:r>
              <a:rPr lang="en-US" sz="1600" dirty="0" smtClean="0"/>
              <a:t>aging</a:t>
            </a:r>
          </a:p>
          <a:p>
            <a:pPr lvl="1"/>
            <a:r>
              <a:rPr lang="en-US" sz="1600" dirty="0" smtClean="0"/>
              <a:t>Aerosol </a:t>
            </a:r>
            <a:r>
              <a:rPr lang="en-US" sz="1600" dirty="0"/>
              <a:t>formation from VOC, IVOC and SVOC </a:t>
            </a:r>
            <a:r>
              <a:rPr lang="en-US" sz="1600" dirty="0" smtClean="0"/>
              <a:t>emissions</a:t>
            </a:r>
          </a:p>
          <a:p>
            <a:r>
              <a:rPr lang="en-US" sz="2400" dirty="0" smtClean="0"/>
              <a:t>Implementation distinguishes OA by </a:t>
            </a:r>
            <a:r>
              <a:rPr lang="en-US" sz="2400" dirty="0"/>
              <a:t>major </a:t>
            </a:r>
            <a:r>
              <a:rPr lang="en-US" sz="2400" dirty="0" smtClean="0"/>
              <a:t>source category and between HOA and OOA (for comparison with AMS data)</a:t>
            </a:r>
            <a:endParaRPr lang="en-US" sz="2400" dirty="0"/>
          </a:p>
          <a:p>
            <a:pPr lvl="1"/>
            <a:r>
              <a:rPr lang="en-US" sz="2000" dirty="0" smtClean="0"/>
              <a:t>Four volatility basis sets</a:t>
            </a:r>
            <a:endParaRPr lang="en-US" sz="2000" dirty="0"/>
          </a:p>
          <a:p>
            <a:pPr lvl="2"/>
            <a:r>
              <a:rPr lang="en-US" sz="1500" dirty="0" smtClean="0"/>
              <a:t>One </a:t>
            </a:r>
            <a:r>
              <a:rPr lang="en-US" sz="1500" dirty="0"/>
              <a:t>basis set for </a:t>
            </a:r>
            <a:r>
              <a:rPr lang="en-US" sz="1500" dirty="0" smtClean="0"/>
              <a:t>HOA (hydrocarbon-like OA) for emissions of </a:t>
            </a:r>
            <a:r>
              <a:rPr lang="en-US" sz="1500" dirty="0"/>
              <a:t>fresh </a:t>
            </a:r>
            <a:r>
              <a:rPr lang="en-US" sz="1500" dirty="0" smtClean="0"/>
              <a:t>OA from anthropogenic sources</a:t>
            </a:r>
            <a:endParaRPr lang="en-US" sz="1500" dirty="0"/>
          </a:p>
          <a:p>
            <a:pPr lvl="2"/>
            <a:r>
              <a:rPr lang="en-US" sz="1500" dirty="0" smtClean="0"/>
              <a:t>One </a:t>
            </a:r>
            <a:r>
              <a:rPr lang="en-US" sz="1500" dirty="0"/>
              <a:t>basis set for </a:t>
            </a:r>
            <a:r>
              <a:rPr lang="en-US" sz="1500" dirty="0" smtClean="0"/>
              <a:t>BBOA (biomass-burning OA) for emissions of fresh OA from fires</a:t>
            </a:r>
          </a:p>
          <a:p>
            <a:pPr lvl="2"/>
            <a:r>
              <a:rPr lang="en-US" sz="1500" dirty="0" smtClean="0"/>
              <a:t>Two </a:t>
            </a:r>
            <a:r>
              <a:rPr lang="en-US" sz="1500" dirty="0"/>
              <a:t>basis sets for secondary OOA (oxygenated OA) from anthropogenic and biogenic </a:t>
            </a:r>
            <a:r>
              <a:rPr lang="en-US" sz="1500" dirty="0" smtClean="0"/>
              <a:t>sources</a:t>
            </a:r>
          </a:p>
          <a:p>
            <a:pPr lvl="2"/>
            <a:r>
              <a:rPr lang="en-US" sz="1500" dirty="0" smtClean="0"/>
              <a:t>HOA converts to OOA  with chemical aging</a:t>
            </a:r>
          </a:p>
          <a:p>
            <a:pPr lvl="1"/>
            <a:r>
              <a:rPr lang="en-US" sz="2000" dirty="0" smtClean="0"/>
              <a:t>IVOC and SVOC are added internally</a:t>
            </a:r>
          </a:p>
          <a:p>
            <a:pPr lvl="2"/>
            <a:r>
              <a:rPr lang="en-US" sz="1500" dirty="0" smtClean="0"/>
              <a:t>Current inventories lack IVOC and SVOC</a:t>
            </a:r>
          </a:p>
          <a:p>
            <a:pPr lvl="2"/>
            <a:r>
              <a:rPr lang="en-US" sz="1500" dirty="0" smtClean="0"/>
              <a:t>Internally estimate I/SVOC from primary emissions, by major source category</a:t>
            </a:r>
            <a:endParaRPr lang="en-US" sz="1500" dirty="0"/>
          </a:p>
          <a:p>
            <a:r>
              <a:rPr lang="en-US" sz="2200" dirty="0" smtClean="0"/>
              <a:t>Performance</a:t>
            </a:r>
          </a:p>
          <a:p>
            <a:pPr lvl="1"/>
            <a:r>
              <a:rPr lang="en-US" sz="1800" dirty="0" smtClean="0"/>
              <a:t>Both STD and VBS schemes biased low; VBS bias has less seasonal dependence </a:t>
            </a:r>
          </a:p>
          <a:p>
            <a:pPr lvl="1"/>
            <a:r>
              <a:rPr lang="en-US" sz="1800" dirty="0" smtClean="0"/>
              <a:t>VBS </a:t>
            </a:r>
            <a:r>
              <a:rPr lang="en-US" sz="1800" dirty="0"/>
              <a:t>performance improves when </a:t>
            </a:r>
            <a:r>
              <a:rPr lang="en-US" sz="1800" dirty="0" smtClean="0"/>
              <a:t>I/SVOC </a:t>
            </a:r>
            <a:r>
              <a:rPr lang="en-US" sz="1800" dirty="0"/>
              <a:t>emissions </a:t>
            </a:r>
            <a:r>
              <a:rPr lang="en-US" sz="1800" dirty="0" smtClean="0"/>
              <a:t>are estimated based on Mexico </a:t>
            </a:r>
            <a:r>
              <a:rPr lang="en-US" sz="1800" dirty="0"/>
              <a:t>City </a:t>
            </a:r>
            <a:r>
              <a:rPr lang="en-US" sz="1800" dirty="0" smtClean="0"/>
              <a:t>plume analyses (</a:t>
            </a:r>
            <a:r>
              <a:rPr lang="en-US" sz="1800" dirty="0" err="1" smtClean="0"/>
              <a:t>Shrivastava</a:t>
            </a:r>
            <a:r>
              <a:rPr lang="en-US" sz="1800" dirty="0" smtClean="0"/>
              <a:t> </a:t>
            </a:r>
            <a:r>
              <a:rPr lang="en-US" sz="1800" dirty="0"/>
              <a:t>et al., 2011)</a:t>
            </a:r>
          </a:p>
          <a:p>
            <a:pPr lvl="1"/>
            <a:r>
              <a:rPr lang="en-US" sz="1800" dirty="0" smtClean="0"/>
              <a:t>Minor computational increase (~10%) with VBS</a:t>
            </a: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5980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/>
        </p:nvSpPr>
        <p:spPr bwMode="auto">
          <a:xfrm>
            <a:off x="103188" y="176213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APT Implementation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52400" y="914400"/>
            <a:ext cx="876300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0" smtClean="0"/>
              <a:t>Embedded </a:t>
            </a:r>
            <a:r>
              <a:rPr lang="en-US" sz="2400" b="0" smtClean="0"/>
              <a:t>plume </a:t>
            </a:r>
            <a:r>
              <a:rPr lang="en-US" sz="2400" b="0" smtClean="0"/>
              <a:t>model: </a:t>
            </a:r>
            <a:r>
              <a:rPr lang="en-US" sz="2400" b="0" dirty="0" smtClean="0"/>
              <a:t>SCICHEM</a:t>
            </a:r>
          </a:p>
          <a:p>
            <a:pPr>
              <a:lnSpc>
                <a:spcPct val="90000"/>
              </a:lnSpc>
            </a:pPr>
            <a:r>
              <a:rPr lang="en-US" sz="2400" b="0" dirty="0" smtClean="0"/>
              <a:t>Updated plume model gas-phase chemistry, aerosol, and aqueous modules for consistency with CMAQ 5.01 default options (CB05TUCL, AE6)</a:t>
            </a:r>
          </a:p>
          <a:p>
            <a:pPr>
              <a:lnSpc>
                <a:spcPct val="90000"/>
              </a:lnSpc>
            </a:pPr>
            <a:r>
              <a:rPr lang="en-US" sz="2400" b="0" dirty="0"/>
              <a:t>M</a:t>
            </a:r>
            <a:r>
              <a:rPr lang="en-US" sz="2400" b="0" dirty="0" smtClean="0"/>
              <a:t>odel interfaces rewritten to deal with structural changes to CMAQ (new modules for specification of model species, code re-engineering to increase modularity)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SCICHEM now uses CMAQ modules and derived data types to build species lists and species properties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Much tighter integration between CMAQ and SCICHEM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Updates for future CMAQ versions likely to require less coding effort as long as CMAQ is not re-engineered again</a:t>
            </a:r>
          </a:p>
          <a:p>
            <a:pPr>
              <a:lnSpc>
                <a:spcPct val="90000"/>
              </a:lnSpc>
            </a:pPr>
            <a:r>
              <a:rPr lang="en-US" sz="2400" b="0" dirty="0" smtClean="0"/>
              <a:t>Update host and plume models for point source treatment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SCICHEM now reads CMAQ in-line point source files directly and uses the LPING flag in the stack groups file to determine point sources to simulate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CMAQ does not treat point sources that are simulated with SCICHEM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SCICHEM uses CMAQ plume-rise algorithms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8027988" y="6429376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436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352425"/>
            <a:ext cx="8839200" cy="6381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CMAQ v5 Test Case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78BB0A0-5410-4A50-B179-15B166CC9A5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143000"/>
            <a:ext cx="52578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sz="2400" dirty="0" smtClean="0"/>
              <a:t>Modeling episodes</a:t>
            </a:r>
          </a:p>
          <a:p>
            <a:pPr lvl="1"/>
            <a:r>
              <a:rPr lang="en-US" sz="1800" dirty="0" smtClean="0"/>
              <a:t>Two-week episode for each of January and July 2005</a:t>
            </a:r>
          </a:p>
          <a:p>
            <a:r>
              <a:rPr lang="en-US" sz="2400" dirty="0" smtClean="0"/>
              <a:t>Modeling domains</a:t>
            </a:r>
          </a:p>
          <a:p>
            <a:pPr lvl="1"/>
            <a:r>
              <a:rPr lang="en-US" sz="1800" dirty="0" smtClean="0"/>
              <a:t>12 km modeling grid (119 X 158) centered on the Eastern U.S.</a:t>
            </a:r>
            <a:endParaRPr lang="en-US" sz="2000" dirty="0"/>
          </a:p>
          <a:p>
            <a:r>
              <a:rPr lang="en-US" sz="2200" dirty="0" smtClean="0"/>
              <a:t>~20 point sources selected for plume-in-grid treatment in CMAQ-APT simulation</a:t>
            </a:r>
          </a:p>
          <a:p>
            <a:r>
              <a:rPr lang="en-US" sz="2200" dirty="0" smtClean="0"/>
              <a:t>Preliminary analysis focuses on summertime differences in source attributions from the base CMAQ 5.0.1 and CMAQ-APT</a:t>
            </a:r>
          </a:p>
          <a:p>
            <a:r>
              <a:rPr lang="en-US" sz="2200" dirty="0" smtClean="0"/>
              <a:t>Source contributions determined by conducting a “background” simulation without the point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1143000"/>
            <a:ext cx="4381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009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2209800"/>
            <a:ext cx="3886200" cy="3108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886200" cy="31089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Daily Max 8-hour 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July 9,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3886200" cy="31089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</p:spTree>
    <p:extLst>
      <p:ext uri="{BB962C8B-B14F-4D97-AF65-F5344CB8AC3E}">
        <p14:creationId xmlns:p14="http://schemas.microsoft.com/office/powerpoint/2010/main" val="243761948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Daily Max 8-hour 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July 10,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209800"/>
            <a:ext cx="3886200" cy="3108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886200" cy="3108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7037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D9A21-8BF5-450F-A89A-3C26815F141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428625"/>
            <a:ext cx="8839200" cy="10953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r>
              <a:rPr lang="en-US" dirty="0" smtClean="0"/>
              <a:t>Source Contributions to Daily Max 8-hour 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July 11, 2005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Base CMAQ 5.01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5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CMAQ-APT 5.01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200" y="1676400"/>
            <a:ext cx="2286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D4D4D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5000"/>
              <a:buFont typeface="Wingdings" pitchFamily="2" charset="2"/>
              <a:buChar char="§"/>
              <a:defRPr sz="2400">
                <a:solidFill>
                  <a:srgbClr val="4D4D4D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APT-Base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2209800"/>
            <a:ext cx="3886200" cy="3108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3886200" cy="3108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38862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506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to_twnce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Novato_twncenttemplate</Template>
  <TotalTime>5212</TotalTime>
  <Words>833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Novato_twncenttemplate</vt:lpstr>
      <vt:lpstr>Development and Testing of PinG and VBS modules in CMAQ 5.01</vt:lpstr>
      <vt:lpstr>Acknowledgements</vt:lpstr>
      <vt:lpstr>Scope of Study</vt:lpstr>
      <vt:lpstr>VBS Implementation for CMAQ v5.0.1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Smith - Novato</dc:creator>
  <cp:lastModifiedBy>prakash</cp:lastModifiedBy>
  <cp:revision>314</cp:revision>
  <cp:lastPrinted>2012-10-11T23:04:30Z</cp:lastPrinted>
  <dcterms:created xsi:type="dcterms:W3CDTF">2010-07-21T23:36:13Z</dcterms:created>
  <dcterms:modified xsi:type="dcterms:W3CDTF">2012-10-15T11:36:49Z</dcterms:modified>
</cp:coreProperties>
</file>