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0" r:id="rId3"/>
  </p:sldMasterIdLst>
  <p:notesMasterIdLst>
    <p:notesMasterId r:id="rId28"/>
  </p:notesMasterIdLst>
  <p:handoutMasterIdLst>
    <p:handoutMasterId r:id="rId29"/>
  </p:handoutMasterIdLst>
  <p:sldIdLst>
    <p:sldId id="270" r:id="rId4"/>
    <p:sldId id="532" r:id="rId5"/>
    <p:sldId id="396" r:id="rId6"/>
    <p:sldId id="327" r:id="rId7"/>
    <p:sldId id="329" r:id="rId8"/>
    <p:sldId id="458" r:id="rId9"/>
    <p:sldId id="496" r:id="rId10"/>
    <p:sldId id="531" r:id="rId11"/>
    <p:sldId id="526" r:id="rId12"/>
    <p:sldId id="528" r:id="rId13"/>
    <p:sldId id="297" r:id="rId14"/>
    <p:sldId id="507" r:id="rId15"/>
    <p:sldId id="303" r:id="rId16"/>
    <p:sldId id="512" r:id="rId17"/>
    <p:sldId id="513" r:id="rId18"/>
    <p:sldId id="515" r:id="rId19"/>
    <p:sldId id="516" r:id="rId20"/>
    <p:sldId id="517" r:id="rId21"/>
    <p:sldId id="520" r:id="rId22"/>
    <p:sldId id="503" r:id="rId23"/>
    <p:sldId id="504" r:id="rId24"/>
    <p:sldId id="497" r:id="rId25"/>
    <p:sldId id="529" r:id="rId26"/>
    <p:sldId id="49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D7E"/>
    <a:srgbClr val="273F73"/>
    <a:srgbClr val="123F88"/>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F53EB52B-8B16-442B-8935-E21FCF589EDB}" type="datetimeFigureOut">
              <a:rPr lang="en-US" smtClean="0"/>
              <a:pPr/>
              <a:t>10/15/2012</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F5966848-4DE6-406F-8C9A-CE586738D6FD}" type="slidenum">
              <a:rPr lang="en-US" smtClean="0"/>
              <a:pPr/>
              <a:t>‹#›</a:t>
            </a:fld>
            <a:endParaRPr lang="en-US"/>
          </a:p>
        </p:txBody>
      </p:sp>
    </p:spTree>
    <p:extLst>
      <p:ext uri="{BB962C8B-B14F-4D97-AF65-F5344CB8AC3E}">
        <p14:creationId xmlns:p14="http://schemas.microsoft.com/office/powerpoint/2010/main" val="366968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67275A9E-6947-4153-890B-EE85C440695D}" type="datetimeFigureOut">
              <a:rPr lang="en-US" smtClean="0"/>
              <a:pPr/>
              <a:t>10/15/2012</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E0B5405B-4FD3-4182-8AB0-908EF9C75AB7}" type="slidenum">
              <a:rPr lang="en-US" smtClean="0"/>
              <a:pPr/>
              <a:t>‹#›</a:t>
            </a:fld>
            <a:endParaRPr lang="en-US"/>
          </a:p>
        </p:txBody>
      </p:sp>
    </p:spTree>
    <p:extLst>
      <p:ext uri="{BB962C8B-B14F-4D97-AF65-F5344CB8AC3E}">
        <p14:creationId xmlns:p14="http://schemas.microsoft.com/office/powerpoint/2010/main" val="3150339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5405B-4FD3-4182-8AB0-908EF9C75AB7}"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DB8B9-531C-4D10-81FC-6719F1B4554D}"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3099"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13" y="-87313"/>
            <a:ext cx="9331326"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2914650" y="1447800"/>
            <a:ext cx="5713413"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914650" y="3016250"/>
            <a:ext cx="5713413"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smtClean="0"/>
              <a:t>Click to edit Master subtitle style</a:t>
            </a:r>
          </a:p>
        </p:txBody>
      </p:sp>
      <p:sp>
        <p:nvSpPr>
          <p:cNvPr id="3080" name="Rectangle 8"/>
          <p:cNvSpPr>
            <a:spLocks noChangeArrowheads="1"/>
          </p:cNvSpPr>
          <p:nvPr userDrawn="1"/>
        </p:nvSpPr>
        <p:spPr bwMode="auto">
          <a:xfrm>
            <a:off x="0" y="6224588"/>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pic>
        <p:nvPicPr>
          <p:cNvPr id="3097"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1676400" cy="6619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userDrawn="1"/>
        </p:nvSpPr>
        <p:spPr bwMode="auto">
          <a:xfrm>
            <a:off x="757238" y="6224588"/>
            <a:ext cx="5643562" cy="228600"/>
          </a:xfrm>
          <a:prstGeom prst="rect">
            <a:avLst/>
          </a:prstGeom>
          <a:solidFill>
            <a:srgbClr val="003F69">
              <a:alpha val="0"/>
            </a:srgbClr>
          </a:solidFill>
          <a:ln w="9525">
            <a:noFill/>
            <a:miter lim="800000"/>
            <a:headEnd/>
            <a:tailEnd/>
          </a:ln>
          <a:effectLst/>
        </p:spPr>
        <p:txBody>
          <a:bodyPr wrap="none" lIns="0" tIns="0" rIns="0" bIns="0"/>
          <a:lstStyle/>
          <a:p>
            <a:pPr>
              <a:lnSpc>
                <a:spcPct val="90000"/>
              </a:lnSpc>
              <a:defRPr/>
            </a:pPr>
            <a:r>
              <a:rPr lang="en-US" sz="900" b="1" dirty="0">
                <a:solidFill>
                  <a:schemeClr val="bg1"/>
                </a:solidFill>
              </a:rPr>
              <a:t>Office of Research and Development</a:t>
            </a:r>
            <a:endParaRPr lang="en-US" sz="900" b="1" dirty="0"/>
          </a:p>
          <a:p>
            <a:pPr>
              <a:lnSpc>
                <a:spcPct val="90000"/>
              </a:lnSpc>
              <a:defRPr/>
            </a:pPr>
            <a:r>
              <a:rPr lang="en-US" sz="900" dirty="0">
                <a:solidFill>
                  <a:schemeClr val="bg1"/>
                </a:solidFill>
              </a:rPr>
              <a:t>National Exposure Research Laboratory, Atmospheric Modeling and Analysis Division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6224588"/>
            <a:ext cx="685800" cy="228600"/>
          </a:xfrm>
          <a:prstGeom prst="rect">
            <a:avLst/>
          </a:prstGeom>
          <a:solidFill>
            <a:srgbClr val="35577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fld id="{BBB8C720-95DC-42F2-9E80-710E821B2A62}" type="slidenum">
              <a:rPr lang="en-US" sz="1600" smtClean="0">
                <a:solidFill>
                  <a:schemeClr val="bg1"/>
                </a:solidFill>
              </a:rPr>
              <a:pPr/>
              <a:t>‹#›</a:t>
            </a:fld>
            <a:endParaRPr lang="en-US" sz="1600" dirty="0">
              <a:solidFill>
                <a:schemeClr val="bg1"/>
              </a:solidFill>
            </a:endParaRPr>
          </a:p>
        </p:txBody>
      </p:sp>
      <p:pic>
        <p:nvPicPr>
          <p:cNvPr id="1041" name="Picture 17" descr="EPA Logo 2955 RGB"/>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4825" y="457200"/>
            <a:ext cx="1704975" cy="6715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userDrawn="1"/>
        </p:nvSpPr>
        <p:spPr bwMode="auto">
          <a:xfrm>
            <a:off x="757238" y="6219764"/>
            <a:ext cx="5643562" cy="249299"/>
          </a:xfrm>
          <a:prstGeom prst="rect">
            <a:avLst/>
          </a:prstGeom>
          <a:noFill/>
          <a:ln w="9525">
            <a:noFill/>
            <a:miter lim="800000"/>
            <a:headEnd/>
            <a:tailEnd/>
          </a:ln>
        </p:spPr>
        <p:txBody>
          <a:bodyPr lIns="0" tIns="0" rIns="0" bIns="0" anchor="b">
            <a:spAutoFit/>
          </a:bodyPr>
          <a:lstStyle/>
          <a:p>
            <a:pPr algn="just">
              <a:lnSpc>
                <a:spcPct val="90000"/>
              </a:lnSpc>
              <a:defRPr/>
            </a:pPr>
            <a:r>
              <a:rPr lang="en-US" sz="900" b="1" dirty="0">
                <a:solidFill>
                  <a:srgbClr val="003F69"/>
                </a:solidFill>
              </a:rPr>
              <a:t>Office of Research and Development</a:t>
            </a:r>
          </a:p>
          <a:p>
            <a:pPr algn="just">
              <a:lnSpc>
                <a:spcPct val="90000"/>
              </a:lnSpc>
              <a:defRPr/>
            </a:pPr>
            <a:r>
              <a:rPr lang="en-US" sz="900" dirty="0">
                <a:solidFill>
                  <a:srgbClr val="003F69"/>
                </a:solidFill>
              </a:rPr>
              <a:t>Atmospheric Modeling </a:t>
            </a:r>
            <a:r>
              <a:rPr lang="en-US" sz="900" dirty="0" smtClean="0">
                <a:solidFill>
                  <a:srgbClr val="003F69"/>
                </a:solidFill>
              </a:rPr>
              <a:t>and Analysis Division</a:t>
            </a:r>
            <a:r>
              <a:rPr lang="en-US" sz="900" dirty="0">
                <a:solidFill>
                  <a:srgbClr val="003F69"/>
                </a:solidFill>
              </a:rPr>
              <a:t>, National Exposure Research Laboratory</a:t>
            </a: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Lst>
  <p:hf hdr="0" ftr="0" dt="0"/>
  <p:txStyles>
    <p:titleStyle>
      <a:lvl1pPr algn="l" rtl="0" fontAlgn="base">
        <a:spcBef>
          <a:spcPct val="0"/>
        </a:spcBef>
        <a:spcAft>
          <a:spcPct val="0"/>
        </a:spcAft>
        <a:defRPr sz="3400" b="1">
          <a:solidFill>
            <a:srgbClr val="355777"/>
          </a:solidFill>
          <a:latin typeface="+mj-lt"/>
          <a:ea typeface="+mj-ea"/>
          <a:cs typeface="+mj-cs"/>
        </a:defRPr>
      </a:lvl1pPr>
      <a:lvl2pPr algn="l" rtl="0" fontAlgn="base">
        <a:spcBef>
          <a:spcPct val="0"/>
        </a:spcBef>
        <a:spcAft>
          <a:spcPct val="0"/>
        </a:spcAft>
        <a:defRPr sz="3400" b="1">
          <a:solidFill>
            <a:srgbClr val="355777"/>
          </a:solidFill>
          <a:latin typeface="Arial" charset="0"/>
          <a:ea typeface="ＭＳ Ｐゴシック" pitchFamily="1" charset="-128"/>
        </a:defRPr>
      </a:lvl2pPr>
      <a:lvl3pPr algn="l" rtl="0" fontAlgn="base">
        <a:spcBef>
          <a:spcPct val="0"/>
        </a:spcBef>
        <a:spcAft>
          <a:spcPct val="0"/>
        </a:spcAft>
        <a:defRPr sz="3400" b="1">
          <a:solidFill>
            <a:srgbClr val="355777"/>
          </a:solidFill>
          <a:latin typeface="Arial" charset="0"/>
          <a:ea typeface="ＭＳ Ｐゴシック" pitchFamily="1" charset="-128"/>
        </a:defRPr>
      </a:lvl3pPr>
      <a:lvl4pPr algn="l" rtl="0" fontAlgn="base">
        <a:spcBef>
          <a:spcPct val="0"/>
        </a:spcBef>
        <a:spcAft>
          <a:spcPct val="0"/>
        </a:spcAft>
        <a:defRPr sz="3400" b="1">
          <a:solidFill>
            <a:srgbClr val="355777"/>
          </a:solidFill>
          <a:latin typeface="Arial" charset="0"/>
          <a:ea typeface="ＭＳ Ｐゴシック" pitchFamily="1" charset="-128"/>
        </a:defRPr>
      </a:lvl4pPr>
      <a:lvl5pPr algn="l" rtl="0" fontAlgn="base">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fontAlgn="base">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fontAlgn="base">
        <a:spcBef>
          <a:spcPct val="20000"/>
        </a:spcBef>
        <a:spcAft>
          <a:spcPct val="0"/>
        </a:spcAft>
        <a:buClr>
          <a:srgbClr val="355777"/>
        </a:buClr>
        <a:buChar char="–"/>
        <a:defRPr sz="2400">
          <a:solidFill>
            <a:schemeClr val="tx1"/>
          </a:solidFill>
          <a:latin typeface="+mn-lt"/>
          <a:ea typeface="+mn-ea"/>
        </a:defRPr>
      </a:lvl2pPr>
      <a:lvl3pPr marL="742950" indent="-168275" algn="l" rtl="0" fontAlgn="base">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fontAlgn="base">
        <a:spcBef>
          <a:spcPct val="20000"/>
        </a:spcBef>
        <a:spcAft>
          <a:spcPct val="0"/>
        </a:spcAft>
        <a:buClr>
          <a:srgbClr val="355777"/>
        </a:buClr>
        <a:buChar char="–"/>
        <a:defRPr sz="2400">
          <a:solidFill>
            <a:schemeClr val="tx1"/>
          </a:solidFill>
          <a:latin typeface="+mn-lt"/>
          <a:ea typeface="+mn-ea"/>
        </a:defRPr>
      </a:lvl4pPr>
      <a:lvl5pPr marL="1317625" indent="-176213" algn="l" rtl="0" fontAlgn="base">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6224588"/>
            <a:ext cx="685800" cy="228600"/>
          </a:xfrm>
          <a:prstGeom prst="rect">
            <a:avLst/>
          </a:prstGeom>
          <a:solidFill>
            <a:srgbClr val="35577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fld id="{BBB8C720-95DC-42F2-9E80-710E821B2A62}" type="slidenum">
              <a:rPr lang="en-US" sz="1600" smtClean="0">
                <a:solidFill>
                  <a:schemeClr val="bg1"/>
                </a:solidFill>
              </a:rPr>
              <a:pPr/>
              <a:t>‹#›</a:t>
            </a:fld>
            <a:endParaRPr lang="en-US" sz="1600" dirty="0">
              <a:solidFill>
                <a:schemeClr val="bg1"/>
              </a:solidFill>
            </a:endParaRPr>
          </a:p>
        </p:txBody>
      </p:sp>
      <p:sp>
        <p:nvSpPr>
          <p:cNvPr id="6" name="Rectangle 6"/>
          <p:cNvSpPr>
            <a:spLocks noChangeArrowheads="1"/>
          </p:cNvSpPr>
          <p:nvPr userDrawn="1"/>
        </p:nvSpPr>
        <p:spPr bwMode="auto">
          <a:xfrm>
            <a:off x="757238" y="6219764"/>
            <a:ext cx="5643562" cy="249299"/>
          </a:xfrm>
          <a:prstGeom prst="rect">
            <a:avLst/>
          </a:prstGeom>
          <a:noFill/>
          <a:ln w="9525">
            <a:noFill/>
            <a:miter lim="800000"/>
            <a:headEnd/>
            <a:tailEnd/>
          </a:ln>
        </p:spPr>
        <p:txBody>
          <a:bodyPr lIns="0" tIns="0" rIns="0" bIns="0" anchor="b">
            <a:spAutoFit/>
          </a:bodyPr>
          <a:lstStyle/>
          <a:p>
            <a:pPr algn="just">
              <a:lnSpc>
                <a:spcPct val="90000"/>
              </a:lnSpc>
              <a:defRPr/>
            </a:pPr>
            <a:r>
              <a:rPr lang="en-US" sz="900" b="1" dirty="0">
                <a:solidFill>
                  <a:srgbClr val="003F69"/>
                </a:solidFill>
              </a:rPr>
              <a:t>Office of Research and Development</a:t>
            </a:r>
          </a:p>
          <a:p>
            <a:pPr algn="just">
              <a:lnSpc>
                <a:spcPct val="90000"/>
              </a:lnSpc>
              <a:defRPr/>
            </a:pPr>
            <a:r>
              <a:rPr lang="en-US" sz="900" dirty="0">
                <a:solidFill>
                  <a:srgbClr val="003F69"/>
                </a:solidFill>
              </a:rPr>
              <a:t>Atmospheric Modeling </a:t>
            </a:r>
            <a:r>
              <a:rPr lang="en-US" sz="900" dirty="0" smtClean="0">
                <a:solidFill>
                  <a:srgbClr val="003F69"/>
                </a:solidFill>
              </a:rPr>
              <a:t>and Analysis Division</a:t>
            </a:r>
            <a:r>
              <a:rPr lang="en-US" sz="900" dirty="0">
                <a:solidFill>
                  <a:srgbClr val="003F69"/>
                </a:solidFill>
              </a:rPr>
              <a:t>, National Exposure Research Laboratory</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l" rtl="0" fontAlgn="base">
        <a:spcBef>
          <a:spcPct val="0"/>
        </a:spcBef>
        <a:spcAft>
          <a:spcPct val="0"/>
        </a:spcAft>
        <a:defRPr sz="3400" b="1">
          <a:solidFill>
            <a:srgbClr val="355777"/>
          </a:solidFill>
          <a:latin typeface="+mj-lt"/>
          <a:ea typeface="+mj-ea"/>
          <a:cs typeface="+mj-cs"/>
        </a:defRPr>
      </a:lvl1pPr>
      <a:lvl2pPr algn="l" rtl="0" fontAlgn="base">
        <a:spcBef>
          <a:spcPct val="0"/>
        </a:spcBef>
        <a:spcAft>
          <a:spcPct val="0"/>
        </a:spcAft>
        <a:defRPr sz="3400" b="1">
          <a:solidFill>
            <a:srgbClr val="355777"/>
          </a:solidFill>
          <a:latin typeface="Arial" charset="0"/>
          <a:ea typeface="ＭＳ Ｐゴシック" pitchFamily="1" charset="-128"/>
        </a:defRPr>
      </a:lvl2pPr>
      <a:lvl3pPr algn="l" rtl="0" fontAlgn="base">
        <a:spcBef>
          <a:spcPct val="0"/>
        </a:spcBef>
        <a:spcAft>
          <a:spcPct val="0"/>
        </a:spcAft>
        <a:defRPr sz="3400" b="1">
          <a:solidFill>
            <a:srgbClr val="355777"/>
          </a:solidFill>
          <a:latin typeface="Arial" charset="0"/>
          <a:ea typeface="ＭＳ Ｐゴシック" pitchFamily="1" charset="-128"/>
        </a:defRPr>
      </a:lvl3pPr>
      <a:lvl4pPr algn="l" rtl="0" fontAlgn="base">
        <a:spcBef>
          <a:spcPct val="0"/>
        </a:spcBef>
        <a:spcAft>
          <a:spcPct val="0"/>
        </a:spcAft>
        <a:defRPr sz="3400" b="1">
          <a:solidFill>
            <a:srgbClr val="355777"/>
          </a:solidFill>
          <a:latin typeface="Arial" charset="0"/>
          <a:ea typeface="ＭＳ Ｐゴシック" pitchFamily="1" charset="-128"/>
        </a:defRPr>
      </a:lvl4pPr>
      <a:lvl5pPr algn="l" rtl="0" fontAlgn="base">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fontAlgn="base">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fontAlgn="base">
        <a:spcBef>
          <a:spcPct val="20000"/>
        </a:spcBef>
        <a:spcAft>
          <a:spcPct val="0"/>
        </a:spcAft>
        <a:buClr>
          <a:srgbClr val="355777"/>
        </a:buClr>
        <a:buChar char="–"/>
        <a:defRPr sz="2400">
          <a:solidFill>
            <a:schemeClr val="tx1"/>
          </a:solidFill>
          <a:latin typeface="+mn-lt"/>
          <a:ea typeface="+mn-ea"/>
        </a:defRPr>
      </a:lvl2pPr>
      <a:lvl3pPr marL="742950" indent="-168275" algn="l" rtl="0" fontAlgn="base">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fontAlgn="base">
        <a:spcBef>
          <a:spcPct val="20000"/>
        </a:spcBef>
        <a:spcAft>
          <a:spcPct val="0"/>
        </a:spcAft>
        <a:buClr>
          <a:srgbClr val="355777"/>
        </a:buClr>
        <a:buChar char="–"/>
        <a:defRPr sz="2400">
          <a:solidFill>
            <a:schemeClr val="tx1"/>
          </a:solidFill>
          <a:latin typeface="+mn-lt"/>
          <a:ea typeface="+mn-ea"/>
        </a:defRPr>
      </a:lvl4pPr>
      <a:lvl5pPr marL="1317625" indent="-176213" algn="l" rtl="0" fontAlgn="base">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6224588"/>
            <a:ext cx="685800" cy="228600"/>
          </a:xfrm>
          <a:prstGeom prst="rect">
            <a:avLst/>
          </a:prstGeom>
          <a:solidFill>
            <a:srgbClr val="35577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fld id="{BBB8C720-95DC-42F2-9E80-710E821B2A62}" type="slidenum">
              <a:rPr lang="en-US" sz="1600" smtClean="0">
                <a:solidFill>
                  <a:schemeClr val="bg1"/>
                </a:solidFill>
              </a:rPr>
              <a:pPr/>
              <a:t>‹#›</a:t>
            </a:fld>
            <a:endParaRPr lang="en-US" sz="16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l" rtl="0" fontAlgn="base">
        <a:spcBef>
          <a:spcPct val="0"/>
        </a:spcBef>
        <a:spcAft>
          <a:spcPct val="0"/>
        </a:spcAft>
        <a:defRPr sz="3400" b="1">
          <a:solidFill>
            <a:srgbClr val="355777"/>
          </a:solidFill>
          <a:latin typeface="+mj-lt"/>
          <a:ea typeface="+mj-ea"/>
          <a:cs typeface="+mj-cs"/>
        </a:defRPr>
      </a:lvl1pPr>
      <a:lvl2pPr algn="l" rtl="0" fontAlgn="base">
        <a:spcBef>
          <a:spcPct val="0"/>
        </a:spcBef>
        <a:spcAft>
          <a:spcPct val="0"/>
        </a:spcAft>
        <a:defRPr sz="3400" b="1">
          <a:solidFill>
            <a:srgbClr val="355777"/>
          </a:solidFill>
          <a:latin typeface="Arial" charset="0"/>
          <a:ea typeface="ＭＳ Ｐゴシック" pitchFamily="1" charset="-128"/>
        </a:defRPr>
      </a:lvl2pPr>
      <a:lvl3pPr algn="l" rtl="0" fontAlgn="base">
        <a:spcBef>
          <a:spcPct val="0"/>
        </a:spcBef>
        <a:spcAft>
          <a:spcPct val="0"/>
        </a:spcAft>
        <a:defRPr sz="3400" b="1">
          <a:solidFill>
            <a:srgbClr val="355777"/>
          </a:solidFill>
          <a:latin typeface="Arial" charset="0"/>
          <a:ea typeface="ＭＳ Ｐゴシック" pitchFamily="1" charset="-128"/>
        </a:defRPr>
      </a:lvl3pPr>
      <a:lvl4pPr algn="l" rtl="0" fontAlgn="base">
        <a:spcBef>
          <a:spcPct val="0"/>
        </a:spcBef>
        <a:spcAft>
          <a:spcPct val="0"/>
        </a:spcAft>
        <a:defRPr sz="3400" b="1">
          <a:solidFill>
            <a:srgbClr val="355777"/>
          </a:solidFill>
          <a:latin typeface="Arial" charset="0"/>
          <a:ea typeface="ＭＳ Ｐゴシック" pitchFamily="1" charset="-128"/>
        </a:defRPr>
      </a:lvl4pPr>
      <a:lvl5pPr algn="l" rtl="0" fontAlgn="base">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fontAlgn="base">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fontAlgn="base">
        <a:spcBef>
          <a:spcPct val="20000"/>
        </a:spcBef>
        <a:spcAft>
          <a:spcPct val="0"/>
        </a:spcAft>
        <a:buClr>
          <a:srgbClr val="355777"/>
        </a:buClr>
        <a:buChar char="–"/>
        <a:defRPr sz="2400">
          <a:solidFill>
            <a:schemeClr val="tx1"/>
          </a:solidFill>
          <a:latin typeface="+mn-lt"/>
          <a:ea typeface="+mn-ea"/>
        </a:defRPr>
      </a:lvl2pPr>
      <a:lvl3pPr marL="742950" indent="-168275" algn="l" rtl="0" fontAlgn="base">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fontAlgn="base">
        <a:spcBef>
          <a:spcPct val="20000"/>
        </a:spcBef>
        <a:spcAft>
          <a:spcPct val="0"/>
        </a:spcAft>
        <a:buClr>
          <a:srgbClr val="355777"/>
        </a:buClr>
        <a:buChar char="–"/>
        <a:defRPr sz="2400">
          <a:solidFill>
            <a:schemeClr val="tx1"/>
          </a:solidFill>
          <a:latin typeface="+mn-lt"/>
          <a:ea typeface="+mn-ea"/>
        </a:defRPr>
      </a:lvl4pPr>
      <a:lvl5pPr marL="1317625" indent="-176213" algn="l" rtl="0" fontAlgn="base">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37556"/>
            <a:ext cx="6985476" cy="999146"/>
          </a:xfrm>
        </p:spPr>
        <p:txBody>
          <a:bodyPr/>
          <a:lstStyle/>
          <a:p>
            <a:r>
              <a:rPr lang="en-US" sz="3600" dirty="0" smtClean="0"/>
              <a:t>Space-Time Analysis of AQMEII Phase 1 Air Quality Simulations</a:t>
            </a:r>
            <a:endParaRPr lang="en-US" sz="3600" dirty="0"/>
          </a:p>
        </p:txBody>
      </p:sp>
      <p:sp>
        <p:nvSpPr>
          <p:cNvPr id="5" name="Subtitle 2"/>
          <p:cNvSpPr txBox="1">
            <a:spLocks/>
          </p:cNvSpPr>
          <p:nvPr/>
        </p:nvSpPr>
        <p:spPr>
          <a:xfrm>
            <a:off x="381000" y="5486400"/>
            <a:ext cx="8305800" cy="685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FFC000"/>
                </a:solidFill>
                <a:effectLst/>
                <a:uLnTx/>
                <a:uFillTx/>
                <a:latin typeface="+mn-lt"/>
                <a:ea typeface="+mn-ea"/>
                <a:cs typeface="+mn-cs"/>
              </a:rPr>
              <a:t>CMAS Conference,</a:t>
            </a:r>
            <a:r>
              <a:rPr kumimoji="0" lang="en-US" sz="3200" b="0" i="0" u="none" strike="noStrike" kern="1200" cap="none" spc="0" normalizeH="0" noProof="0" dirty="0" smtClean="0">
                <a:ln>
                  <a:noFill/>
                </a:ln>
                <a:solidFill>
                  <a:srgbClr val="FFC000"/>
                </a:solidFill>
                <a:effectLst/>
                <a:uLnTx/>
                <a:uFillTx/>
                <a:latin typeface="+mn-lt"/>
                <a:ea typeface="+mn-ea"/>
                <a:cs typeface="+mn-cs"/>
              </a:rPr>
              <a:t> October 16, 2012</a:t>
            </a:r>
            <a:endParaRPr kumimoji="0" lang="en-US" sz="3200" b="0" i="0" u="none" strike="noStrike" kern="1200" cap="none" spc="0" normalizeH="0" baseline="0" noProof="0" dirty="0">
              <a:ln>
                <a:noFill/>
              </a:ln>
              <a:solidFill>
                <a:srgbClr val="FFC000"/>
              </a:solidFill>
              <a:effectLst/>
              <a:uLnTx/>
              <a:uFillTx/>
              <a:latin typeface="+mn-lt"/>
              <a:ea typeface="+mn-ea"/>
              <a:cs typeface="+mn-cs"/>
            </a:endParaRPr>
          </a:p>
        </p:txBody>
      </p:sp>
      <p:sp>
        <p:nvSpPr>
          <p:cNvPr id="4" name="TextBox 3"/>
          <p:cNvSpPr txBox="1"/>
          <p:nvPr/>
        </p:nvSpPr>
        <p:spPr>
          <a:xfrm>
            <a:off x="228600" y="2743200"/>
            <a:ext cx="8915400" cy="2554545"/>
          </a:xfrm>
          <a:prstGeom prst="rect">
            <a:avLst/>
          </a:prstGeom>
          <a:noFill/>
        </p:spPr>
        <p:txBody>
          <a:bodyPr wrap="square" rtlCol="0">
            <a:spAutoFit/>
          </a:bodyPr>
          <a:lstStyle/>
          <a:p>
            <a:r>
              <a:rPr lang="en-US" sz="1600" dirty="0" smtClean="0">
                <a:solidFill>
                  <a:schemeClr val="accent5"/>
                </a:solidFill>
              </a:rPr>
              <a:t>Other contributors to AQMEII Phase 1:</a:t>
            </a:r>
          </a:p>
          <a:p>
            <a:endParaRPr lang="en-US" sz="1600" dirty="0" smtClean="0">
              <a:solidFill>
                <a:schemeClr val="accent5"/>
              </a:solidFill>
            </a:endParaRPr>
          </a:p>
          <a:p>
            <a:r>
              <a:rPr lang="en-US" sz="1600" dirty="0" smtClean="0">
                <a:solidFill>
                  <a:schemeClr val="accent5"/>
                </a:solidFill>
              </a:rPr>
              <a:t>K. </a:t>
            </a:r>
            <a:r>
              <a:rPr lang="en-US" sz="1600" dirty="0" err="1" smtClean="0">
                <a:solidFill>
                  <a:schemeClr val="accent5"/>
                </a:solidFill>
              </a:rPr>
              <a:t>Alapaty</a:t>
            </a:r>
            <a:r>
              <a:rPr lang="en-US" sz="1600" dirty="0" smtClean="0">
                <a:solidFill>
                  <a:schemeClr val="accent5"/>
                </a:solidFill>
              </a:rPr>
              <a:t>, W. </a:t>
            </a:r>
            <a:r>
              <a:rPr lang="en-US" sz="1600" dirty="0" err="1" smtClean="0">
                <a:solidFill>
                  <a:schemeClr val="accent5"/>
                </a:solidFill>
              </a:rPr>
              <a:t>Appel</a:t>
            </a:r>
            <a:r>
              <a:rPr lang="en-US" sz="1600" dirty="0" smtClean="0">
                <a:solidFill>
                  <a:schemeClr val="accent5"/>
                </a:solidFill>
              </a:rPr>
              <a:t>, J. v. </a:t>
            </a:r>
            <a:r>
              <a:rPr lang="en-US" sz="1600" dirty="0" err="1" smtClean="0">
                <a:solidFill>
                  <a:schemeClr val="accent5"/>
                </a:solidFill>
              </a:rPr>
              <a:t>Aardenne</a:t>
            </a:r>
            <a:r>
              <a:rPr lang="en-US" sz="1600" dirty="0" smtClean="0">
                <a:solidFill>
                  <a:schemeClr val="accent5"/>
                </a:solidFill>
              </a:rPr>
              <a:t>, A. </a:t>
            </a:r>
            <a:r>
              <a:rPr lang="en-US" sz="1600" dirty="0" err="1" smtClean="0">
                <a:solidFill>
                  <a:schemeClr val="accent5"/>
                </a:solidFill>
              </a:rPr>
              <a:t>Baklanov</a:t>
            </a:r>
            <a:r>
              <a:rPr lang="en-US" sz="1600" dirty="0" smtClean="0">
                <a:solidFill>
                  <a:schemeClr val="accent5"/>
                </a:solidFill>
              </a:rPr>
              <a:t>, M. </a:t>
            </a:r>
            <a:r>
              <a:rPr lang="en-US" sz="1600" dirty="0" err="1" smtClean="0">
                <a:solidFill>
                  <a:schemeClr val="accent5"/>
                </a:solidFill>
              </a:rPr>
              <a:t>Beekmann</a:t>
            </a:r>
            <a:r>
              <a:rPr lang="en-US" sz="1600" dirty="0" smtClean="0">
                <a:solidFill>
                  <a:schemeClr val="accent5"/>
                </a:solidFill>
              </a:rPr>
              <a:t>, B. </a:t>
            </a:r>
            <a:r>
              <a:rPr lang="en-US" sz="1600" dirty="0" err="1" smtClean="0">
                <a:solidFill>
                  <a:schemeClr val="accent5"/>
                </a:solidFill>
              </a:rPr>
              <a:t>Bessagnet</a:t>
            </a:r>
            <a:r>
              <a:rPr lang="en-US" sz="1600" dirty="0" smtClean="0">
                <a:solidFill>
                  <a:schemeClr val="accent5"/>
                </a:solidFill>
              </a:rPr>
              <a:t>, R. </a:t>
            </a:r>
            <a:r>
              <a:rPr lang="en-US" sz="1600" dirty="0" err="1" smtClean="0">
                <a:solidFill>
                  <a:schemeClr val="accent5"/>
                </a:solidFill>
              </a:rPr>
              <a:t>Bianconi</a:t>
            </a:r>
            <a:r>
              <a:rPr lang="en-US" sz="1600" dirty="0" smtClean="0">
                <a:solidFill>
                  <a:schemeClr val="accent5"/>
                </a:solidFill>
              </a:rPr>
              <a:t>, J. Brandt, D. Brunner, J. Christensen, C. </a:t>
            </a:r>
            <a:r>
              <a:rPr lang="en-US" sz="1600" dirty="0" err="1" smtClean="0">
                <a:solidFill>
                  <a:schemeClr val="accent5"/>
                </a:solidFill>
              </a:rPr>
              <a:t>Chemel</a:t>
            </a:r>
            <a:r>
              <a:rPr lang="en-US" sz="1600" dirty="0" smtClean="0">
                <a:solidFill>
                  <a:schemeClr val="accent5"/>
                </a:solidFill>
              </a:rPr>
              <a:t>, I. Coll, A. Colette, B. Denby, B. Eder, H. v. d. Gon, J. Ferreira, J. </a:t>
            </a:r>
            <a:r>
              <a:rPr lang="en-US" sz="1600" dirty="0" err="1" smtClean="0">
                <a:solidFill>
                  <a:schemeClr val="accent5"/>
                </a:solidFill>
              </a:rPr>
              <a:t>Flemming</a:t>
            </a:r>
            <a:r>
              <a:rPr lang="en-US" sz="1600" dirty="0" smtClean="0">
                <a:solidFill>
                  <a:schemeClr val="accent5"/>
                </a:solidFill>
              </a:rPr>
              <a:t>, G. Foley, R. </a:t>
            </a:r>
            <a:r>
              <a:rPr lang="en-US" sz="1600" dirty="0" err="1" smtClean="0">
                <a:solidFill>
                  <a:schemeClr val="accent5"/>
                </a:solidFill>
              </a:rPr>
              <a:t>Forkel</a:t>
            </a:r>
            <a:r>
              <a:rPr lang="en-US" sz="1600" dirty="0" smtClean="0">
                <a:solidFill>
                  <a:schemeClr val="accent5"/>
                </a:solidFill>
              </a:rPr>
              <a:t>, X. Francis, B. Geyer, R. Gilliam, G. </a:t>
            </a:r>
            <a:r>
              <a:rPr lang="en-US" sz="1600" dirty="0" err="1" smtClean="0">
                <a:solidFill>
                  <a:schemeClr val="accent5"/>
                </a:solidFill>
              </a:rPr>
              <a:t>Grell</a:t>
            </a:r>
            <a:r>
              <a:rPr lang="en-US" sz="1600" dirty="0" smtClean="0">
                <a:solidFill>
                  <a:schemeClr val="accent5"/>
                </a:solidFill>
              </a:rPr>
              <a:t>, P. </a:t>
            </a:r>
            <a:r>
              <a:rPr lang="en-US" sz="1600" dirty="0" err="1" smtClean="0">
                <a:solidFill>
                  <a:schemeClr val="accent5"/>
                </a:solidFill>
              </a:rPr>
              <a:t>Grossi</a:t>
            </a:r>
            <a:r>
              <a:rPr lang="en-US" sz="1600" dirty="0" smtClean="0">
                <a:solidFill>
                  <a:schemeClr val="accent5"/>
                </a:solidFill>
              </a:rPr>
              <a:t>, S. Hanna, A. Hansen, R.-M. </a:t>
            </a:r>
            <a:r>
              <a:rPr lang="en-US" sz="1600" dirty="0" err="1" smtClean="0">
                <a:solidFill>
                  <a:schemeClr val="accent5"/>
                </a:solidFill>
              </a:rPr>
              <a:t>Hu</a:t>
            </a:r>
            <a:r>
              <a:rPr lang="en-US" sz="1600" dirty="0" smtClean="0">
                <a:solidFill>
                  <a:schemeClr val="accent5"/>
                </a:solidFill>
              </a:rPr>
              <a:t>, A. </a:t>
            </a:r>
            <a:r>
              <a:rPr lang="en-US" sz="1600" dirty="0" err="1" smtClean="0">
                <a:solidFill>
                  <a:schemeClr val="accent5"/>
                </a:solidFill>
              </a:rPr>
              <a:t>Jericevic</a:t>
            </a:r>
            <a:r>
              <a:rPr lang="en-US" sz="1600" dirty="0" smtClean="0">
                <a:solidFill>
                  <a:schemeClr val="accent5"/>
                </a:solidFill>
              </a:rPr>
              <a:t>, A. </a:t>
            </a:r>
            <a:r>
              <a:rPr lang="en-US" sz="1600" dirty="0" err="1" smtClean="0">
                <a:solidFill>
                  <a:schemeClr val="accent5"/>
                </a:solidFill>
              </a:rPr>
              <a:t>Kaduwela</a:t>
            </a:r>
            <a:r>
              <a:rPr lang="en-US" sz="1600" dirty="0" smtClean="0">
                <a:solidFill>
                  <a:schemeClr val="accent5"/>
                </a:solidFill>
              </a:rPr>
              <a:t>, G. </a:t>
            </a:r>
            <a:r>
              <a:rPr lang="en-US" sz="1600" dirty="0" err="1" smtClean="0">
                <a:solidFill>
                  <a:schemeClr val="accent5"/>
                </a:solidFill>
              </a:rPr>
              <a:t>Kallos</a:t>
            </a:r>
            <a:r>
              <a:rPr lang="en-US" sz="1600" dirty="0" smtClean="0">
                <a:solidFill>
                  <a:schemeClr val="accent5"/>
                </a:solidFill>
              </a:rPr>
              <a:t>, T. Keating, L. </a:t>
            </a:r>
            <a:r>
              <a:rPr lang="en-US" sz="1600" dirty="0" err="1" smtClean="0">
                <a:solidFill>
                  <a:schemeClr val="accent5"/>
                </a:solidFill>
              </a:rPr>
              <a:t>Kraljevic</a:t>
            </a:r>
            <a:r>
              <a:rPr lang="en-US" sz="1600" dirty="0" smtClean="0">
                <a:solidFill>
                  <a:schemeClr val="accent5"/>
                </a:solidFill>
              </a:rPr>
              <a:t>, P. </a:t>
            </a:r>
            <a:r>
              <a:rPr lang="en-US" sz="1600" dirty="0" err="1" smtClean="0">
                <a:solidFill>
                  <a:schemeClr val="accent5"/>
                </a:solidFill>
              </a:rPr>
              <a:t>Makar</a:t>
            </a:r>
            <a:r>
              <a:rPr lang="en-US" sz="1600" dirty="0" smtClean="0">
                <a:solidFill>
                  <a:schemeClr val="accent5"/>
                </a:solidFill>
              </a:rPr>
              <a:t>, V. Matthias, F. </a:t>
            </a:r>
            <a:r>
              <a:rPr lang="en-US" sz="1600" dirty="0" err="1" smtClean="0">
                <a:solidFill>
                  <a:schemeClr val="accent5"/>
                </a:solidFill>
              </a:rPr>
              <a:t>Meleux</a:t>
            </a:r>
            <a:r>
              <a:rPr lang="en-US" sz="1600" dirty="0" smtClean="0">
                <a:solidFill>
                  <a:schemeClr val="accent5"/>
                </a:solidFill>
              </a:rPr>
              <a:t>, A. Miranda, M. Moran, U. </a:t>
            </a:r>
            <a:r>
              <a:rPr lang="en-US" sz="1600" dirty="0" err="1" smtClean="0">
                <a:solidFill>
                  <a:schemeClr val="accent5"/>
                </a:solidFill>
              </a:rPr>
              <a:t>Nopmongcol</a:t>
            </a:r>
            <a:r>
              <a:rPr lang="en-US" sz="1600" dirty="0" smtClean="0">
                <a:solidFill>
                  <a:schemeClr val="accent5"/>
                </a:solidFill>
              </a:rPr>
              <a:t>, T. Pierce, G. </a:t>
            </a:r>
            <a:r>
              <a:rPr lang="en-US" sz="1600" dirty="0" err="1" smtClean="0">
                <a:solidFill>
                  <a:schemeClr val="accent5"/>
                </a:solidFill>
              </a:rPr>
              <a:t>Pirovano</a:t>
            </a:r>
            <a:r>
              <a:rPr lang="en-US" sz="1600" dirty="0" smtClean="0">
                <a:solidFill>
                  <a:schemeClr val="accent5"/>
                </a:solidFill>
              </a:rPr>
              <a:t>, J. </a:t>
            </a:r>
            <a:r>
              <a:rPr lang="en-US" sz="1600" dirty="0" err="1" smtClean="0">
                <a:solidFill>
                  <a:schemeClr val="accent5"/>
                </a:solidFill>
              </a:rPr>
              <a:t>Pleim</a:t>
            </a:r>
            <a:r>
              <a:rPr lang="en-US" sz="1600" dirty="0" smtClean="0">
                <a:solidFill>
                  <a:schemeClr val="accent5"/>
                </a:solidFill>
              </a:rPr>
              <a:t>, G. </a:t>
            </a:r>
            <a:r>
              <a:rPr lang="en-US" sz="1600" dirty="0" err="1" smtClean="0">
                <a:solidFill>
                  <a:schemeClr val="accent5"/>
                </a:solidFill>
              </a:rPr>
              <a:t>Pouliot</a:t>
            </a:r>
            <a:r>
              <a:rPr lang="en-US" sz="1600" dirty="0" smtClean="0">
                <a:solidFill>
                  <a:schemeClr val="accent5"/>
                </a:solidFill>
              </a:rPr>
              <a:t>, M. Prank, A. </a:t>
            </a:r>
            <a:r>
              <a:rPr lang="en-US" sz="1600" dirty="0" err="1" smtClean="0">
                <a:solidFill>
                  <a:schemeClr val="accent5"/>
                </a:solidFill>
              </a:rPr>
              <a:t>Riccio</a:t>
            </a:r>
            <a:r>
              <a:rPr lang="en-US" sz="1600" dirty="0" smtClean="0">
                <a:solidFill>
                  <a:schemeClr val="accent5"/>
                </a:solidFill>
              </a:rPr>
              <a:t>, N. Savage, K. </a:t>
            </a:r>
            <a:r>
              <a:rPr lang="en-US" sz="1600" dirty="0" err="1" smtClean="0">
                <a:solidFill>
                  <a:schemeClr val="accent5"/>
                </a:solidFill>
              </a:rPr>
              <a:t>Sartelet</a:t>
            </a:r>
            <a:r>
              <a:rPr lang="en-US" sz="1600" dirty="0" smtClean="0">
                <a:solidFill>
                  <a:schemeClr val="accent5"/>
                </a:solidFill>
              </a:rPr>
              <a:t>, M. </a:t>
            </a:r>
            <a:r>
              <a:rPr lang="en-US" sz="1600" dirty="0" err="1" smtClean="0">
                <a:solidFill>
                  <a:schemeClr val="accent5"/>
                </a:solidFill>
              </a:rPr>
              <a:t>Schaap</a:t>
            </a:r>
            <a:r>
              <a:rPr lang="en-US" sz="1600" dirty="0" smtClean="0">
                <a:solidFill>
                  <a:schemeClr val="accent5"/>
                </a:solidFill>
              </a:rPr>
              <a:t>, K. </a:t>
            </a:r>
            <a:r>
              <a:rPr lang="en-US" sz="1600" dirty="0" err="1" smtClean="0">
                <a:solidFill>
                  <a:schemeClr val="accent5"/>
                </a:solidFill>
              </a:rPr>
              <a:t>Schere</a:t>
            </a:r>
            <a:r>
              <a:rPr lang="en-US" sz="1600" dirty="0" smtClean="0">
                <a:solidFill>
                  <a:schemeClr val="accent5"/>
                </a:solidFill>
              </a:rPr>
              <a:t>, H. </a:t>
            </a:r>
            <a:r>
              <a:rPr lang="en-US" sz="1600" dirty="0" err="1" smtClean="0">
                <a:solidFill>
                  <a:schemeClr val="accent5"/>
                </a:solidFill>
              </a:rPr>
              <a:t>Schluenzen</a:t>
            </a:r>
            <a:r>
              <a:rPr lang="en-US" sz="1600" dirty="0" smtClean="0">
                <a:solidFill>
                  <a:schemeClr val="accent5"/>
                </a:solidFill>
              </a:rPr>
              <a:t>, M. Schulz, A. </a:t>
            </a:r>
            <a:r>
              <a:rPr lang="en-US" sz="1600" dirty="0" err="1" smtClean="0">
                <a:solidFill>
                  <a:schemeClr val="accent5"/>
                </a:solidFill>
              </a:rPr>
              <a:t>Segers</a:t>
            </a:r>
            <a:r>
              <a:rPr lang="en-US" sz="1600" dirty="0" smtClean="0">
                <a:solidFill>
                  <a:schemeClr val="accent5"/>
                </a:solidFill>
              </a:rPr>
              <a:t>, J. Silver, R. </a:t>
            </a:r>
            <a:r>
              <a:rPr lang="en-US" sz="1600" dirty="0" err="1" smtClean="0">
                <a:solidFill>
                  <a:schemeClr val="accent5"/>
                </a:solidFill>
              </a:rPr>
              <a:t>Sokhi</a:t>
            </a:r>
            <a:r>
              <a:rPr lang="en-US" sz="1600" dirty="0" smtClean="0">
                <a:solidFill>
                  <a:schemeClr val="accent5"/>
                </a:solidFill>
              </a:rPr>
              <a:t>, E. </a:t>
            </a:r>
            <a:r>
              <a:rPr lang="en-US" sz="1600" dirty="0" err="1" smtClean="0">
                <a:solidFill>
                  <a:schemeClr val="accent5"/>
                </a:solidFill>
              </a:rPr>
              <a:t>Solazzo</a:t>
            </a:r>
            <a:r>
              <a:rPr lang="en-US" sz="1600" dirty="0" smtClean="0">
                <a:solidFill>
                  <a:schemeClr val="accent5"/>
                </a:solidFill>
              </a:rPr>
              <a:t>, D. </a:t>
            </a:r>
            <a:r>
              <a:rPr lang="en-US" sz="1600" dirty="0" err="1" smtClean="0">
                <a:solidFill>
                  <a:schemeClr val="accent5"/>
                </a:solidFill>
              </a:rPr>
              <a:t>Steyn</a:t>
            </a:r>
            <a:r>
              <a:rPr lang="en-US" sz="1600" dirty="0" smtClean="0">
                <a:solidFill>
                  <a:schemeClr val="accent5"/>
                </a:solidFill>
              </a:rPr>
              <a:t>, W. Stockwell, R. </a:t>
            </a:r>
            <a:r>
              <a:rPr lang="en-US" sz="1600" dirty="0" err="1" smtClean="0">
                <a:solidFill>
                  <a:schemeClr val="accent5"/>
                </a:solidFill>
              </a:rPr>
              <a:t>Vautard</a:t>
            </a:r>
            <a:r>
              <a:rPr lang="en-US" sz="1600" dirty="0" smtClean="0">
                <a:solidFill>
                  <a:schemeClr val="accent5"/>
                </a:solidFill>
              </a:rPr>
              <a:t>, J. Vira, J. </a:t>
            </a:r>
            <a:r>
              <a:rPr lang="en-US" sz="1600" dirty="0" err="1" smtClean="0">
                <a:solidFill>
                  <a:schemeClr val="accent5"/>
                </a:solidFill>
              </a:rPr>
              <a:t>Werhahn</a:t>
            </a:r>
            <a:r>
              <a:rPr lang="en-US" sz="1600" dirty="0" smtClean="0">
                <a:solidFill>
                  <a:schemeClr val="accent5"/>
                </a:solidFill>
              </a:rPr>
              <a:t>, R. </a:t>
            </a:r>
            <a:r>
              <a:rPr lang="en-US" sz="1600" dirty="0" err="1" smtClean="0">
                <a:solidFill>
                  <a:schemeClr val="accent5"/>
                </a:solidFill>
              </a:rPr>
              <a:t>Wolke</a:t>
            </a:r>
            <a:r>
              <a:rPr lang="en-US" sz="1600" dirty="0" smtClean="0">
                <a:solidFill>
                  <a:schemeClr val="accent5"/>
                </a:solidFill>
              </a:rPr>
              <a:t>, G. </a:t>
            </a:r>
            <a:r>
              <a:rPr lang="en-US" sz="1600" dirty="0" err="1" smtClean="0">
                <a:solidFill>
                  <a:schemeClr val="accent5"/>
                </a:solidFill>
              </a:rPr>
              <a:t>Yarwood</a:t>
            </a:r>
            <a:r>
              <a:rPr lang="en-US" sz="1600" dirty="0" smtClean="0">
                <a:solidFill>
                  <a:schemeClr val="accent5"/>
                </a:solidFill>
              </a:rPr>
              <a:t>, J. Zhang</a:t>
            </a:r>
          </a:p>
        </p:txBody>
      </p:sp>
      <p:sp>
        <p:nvSpPr>
          <p:cNvPr id="6" name="TextBox 5"/>
          <p:cNvSpPr txBox="1"/>
          <p:nvPr/>
        </p:nvSpPr>
        <p:spPr>
          <a:xfrm>
            <a:off x="235004" y="1676400"/>
            <a:ext cx="8382000" cy="861774"/>
          </a:xfrm>
          <a:prstGeom prst="rect">
            <a:avLst/>
          </a:prstGeom>
          <a:noFill/>
        </p:spPr>
        <p:txBody>
          <a:bodyPr wrap="square" rtlCol="0">
            <a:spAutoFit/>
          </a:bodyPr>
          <a:lstStyle/>
          <a:p>
            <a:r>
              <a:rPr lang="en-US" dirty="0" smtClean="0">
                <a:solidFill>
                  <a:srgbClr val="FFC000"/>
                </a:solidFill>
              </a:rPr>
              <a:t>C. Hogrefe</a:t>
            </a:r>
            <a:r>
              <a:rPr lang="en-US" baseline="30000" dirty="0" smtClean="0">
                <a:solidFill>
                  <a:srgbClr val="FFC000"/>
                </a:solidFill>
              </a:rPr>
              <a:t>1</a:t>
            </a:r>
            <a:r>
              <a:rPr lang="en-US" dirty="0" smtClean="0">
                <a:solidFill>
                  <a:srgbClr val="FFC000"/>
                </a:solidFill>
              </a:rPr>
              <a:t>, S. Roselle</a:t>
            </a:r>
            <a:r>
              <a:rPr lang="en-US" baseline="30000" dirty="0" smtClean="0">
                <a:solidFill>
                  <a:srgbClr val="FFC000"/>
                </a:solidFill>
              </a:rPr>
              <a:t>1</a:t>
            </a:r>
            <a:r>
              <a:rPr lang="en-US" dirty="0" smtClean="0">
                <a:solidFill>
                  <a:srgbClr val="FFC000"/>
                </a:solidFill>
              </a:rPr>
              <a:t>, R. Mathur</a:t>
            </a:r>
            <a:r>
              <a:rPr lang="en-US" baseline="30000" dirty="0" smtClean="0">
                <a:solidFill>
                  <a:srgbClr val="FFC000"/>
                </a:solidFill>
              </a:rPr>
              <a:t>1</a:t>
            </a:r>
            <a:r>
              <a:rPr lang="en-US" dirty="0" smtClean="0">
                <a:solidFill>
                  <a:srgbClr val="FFC000"/>
                </a:solidFill>
              </a:rPr>
              <a:t>, S.T. Rao</a:t>
            </a:r>
            <a:r>
              <a:rPr lang="en-US" baseline="30000" dirty="0" smtClean="0">
                <a:solidFill>
                  <a:srgbClr val="FFC000"/>
                </a:solidFill>
              </a:rPr>
              <a:t>1</a:t>
            </a:r>
            <a:r>
              <a:rPr lang="en-US" dirty="0" smtClean="0">
                <a:solidFill>
                  <a:srgbClr val="FFC000"/>
                </a:solidFill>
              </a:rPr>
              <a:t>, and S. Galmarini</a:t>
            </a:r>
            <a:r>
              <a:rPr lang="en-US" baseline="30000" dirty="0" smtClean="0">
                <a:solidFill>
                  <a:srgbClr val="FFC000"/>
                </a:solidFill>
              </a:rPr>
              <a:t>2</a:t>
            </a:r>
          </a:p>
          <a:p>
            <a:r>
              <a:rPr lang="en-US" sz="1600" i="1" baseline="30000" dirty="0" smtClean="0">
                <a:solidFill>
                  <a:srgbClr val="FFC000"/>
                </a:solidFill>
              </a:rPr>
              <a:t>1</a:t>
            </a:r>
            <a:r>
              <a:rPr lang="en-US" sz="1600" i="1" dirty="0" smtClean="0">
                <a:solidFill>
                  <a:srgbClr val="FFC000"/>
                </a:solidFill>
              </a:rPr>
              <a:t>Atmospheric Modeling and Analysis Division, NERL, U.S. EPA</a:t>
            </a:r>
          </a:p>
          <a:p>
            <a:r>
              <a:rPr lang="en-US" sz="1600" i="1" baseline="30000" dirty="0" smtClean="0">
                <a:solidFill>
                  <a:srgbClr val="FFC000"/>
                </a:solidFill>
              </a:rPr>
              <a:t>2</a:t>
            </a:r>
            <a:r>
              <a:rPr lang="en-US" sz="1600" i="1" dirty="0" smtClean="0">
                <a:solidFill>
                  <a:srgbClr val="FFC000"/>
                </a:solidFill>
              </a:rPr>
              <a:t>European Commission Joint Research Center, </a:t>
            </a:r>
            <a:r>
              <a:rPr lang="en-US" sz="1600" i="1" dirty="0" err="1" smtClean="0">
                <a:solidFill>
                  <a:srgbClr val="FFC000"/>
                </a:solidFill>
              </a:rPr>
              <a:t>Ispra</a:t>
            </a:r>
            <a:endParaRPr lang="en-US" sz="1600" i="1"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1066801"/>
            <a:ext cx="4267200" cy="3949542"/>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724400" y="1066800"/>
            <a:ext cx="4268746" cy="3899387"/>
          </a:xfrm>
          <a:prstGeom prst="rect">
            <a:avLst/>
          </a:prstGeom>
          <a:noFill/>
          <a:ln w="9525">
            <a:noFill/>
            <a:miter lim="800000"/>
            <a:headEnd/>
            <a:tailEnd/>
          </a:ln>
        </p:spPr>
      </p:pic>
      <p:sp>
        <p:nvSpPr>
          <p:cNvPr id="4" name="TextBox 3"/>
          <p:cNvSpPr txBox="1"/>
          <p:nvPr/>
        </p:nvSpPr>
        <p:spPr>
          <a:xfrm>
            <a:off x="609600" y="5042118"/>
            <a:ext cx="8534400" cy="1815882"/>
          </a:xfrm>
          <a:prstGeom prst="rect">
            <a:avLst/>
          </a:prstGeom>
          <a:solidFill>
            <a:schemeClr val="bg1"/>
          </a:solidFill>
        </p:spPr>
        <p:txBody>
          <a:bodyPr wrap="square" rtlCol="0">
            <a:spAutoFit/>
          </a:bodyPr>
          <a:lstStyle/>
          <a:p>
            <a:pPr marL="114300" indent="-114300">
              <a:buFont typeface="Arial" pitchFamily="34" charset="0"/>
              <a:buChar char="•"/>
            </a:pPr>
            <a:r>
              <a:rPr lang="en-US" sz="1600" dirty="0" smtClean="0"/>
              <a:t>For Central Europe, almost all models show the largest RMSE for synoptic pattern 4 which is characterized by positive ozone anomalies in this region</a:t>
            </a:r>
          </a:p>
          <a:p>
            <a:pPr marL="114300" indent="-114300">
              <a:buFont typeface="Arial" pitchFamily="34" charset="0"/>
              <a:buChar char="•"/>
            </a:pPr>
            <a:r>
              <a:rPr lang="en-US" sz="1600" b="1" i="1" dirty="0" smtClean="0"/>
              <a:t>For the Mediterranean region, changes in synoptic flows lead to smaller differences in model performance for ozone compared to Central Europe</a:t>
            </a:r>
          </a:p>
          <a:p>
            <a:pPr marL="114300" indent="-114300">
              <a:buFont typeface="Arial" pitchFamily="34" charset="0"/>
              <a:buChar char="•"/>
            </a:pPr>
            <a:r>
              <a:rPr lang="en-US" sz="1600" dirty="0"/>
              <a:t>Model performance for central Europe shows more model-to-model variability than model performance for the Mediterranean </a:t>
            </a:r>
            <a:r>
              <a:rPr lang="en-US" sz="1600" dirty="0" smtClean="0"/>
              <a:t>region</a:t>
            </a:r>
          </a:p>
          <a:p>
            <a:pPr marL="114300" indent="-114300">
              <a:buFont typeface="Arial" pitchFamily="34" charset="0"/>
              <a:buChar char="•"/>
            </a:pPr>
            <a:r>
              <a:rPr lang="en-US" sz="1600" b="1" i="1" dirty="0" smtClean="0"/>
              <a:t>Less evidence of “home court advantage” compared to NA simulations</a:t>
            </a:r>
          </a:p>
        </p:txBody>
      </p:sp>
      <p:sp>
        <p:nvSpPr>
          <p:cNvPr id="5" name="Title 1"/>
          <p:cNvSpPr txBox="1">
            <a:spLocks/>
          </p:cNvSpPr>
          <p:nvPr/>
        </p:nvSpPr>
        <p:spPr>
          <a:xfrm>
            <a:off x="1676400" y="0"/>
            <a:ext cx="7467600" cy="892552"/>
          </a:xfrm>
          <a:prstGeom prst="rect">
            <a:avLst/>
          </a:prstGeom>
          <a:solidFill>
            <a:schemeClr val="bg1"/>
          </a:solidFill>
        </p:spPr>
        <p:txBody>
          <a:bodyPr wrap="square">
            <a:spAutoFit/>
          </a:bodyPr>
          <a:lstStyle/>
          <a:p>
            <a:pPr lvl="0" fontAlgn="base">
              <a:spcBef>
                <a:spcPct val="0"/>
              </a:spcBef>
              <a:spcAft>
                <a:spcPct val="0"/>
              </a:spcAft>
            </a:pPr>
            <a:r>
              <a:rPr lang="en-US" sz="2600" b="1" kern="0" dirty="0" smtClean="0">
                <a:solidFill>
                  <a:srgbClr val="355777"/>
                </a:solidFill>
                <a:latin typeface="+mj-lt"/>
                <a:ea typeface="+mj-ea"/>
                <a:cs typeface="+mj-cs"/>
              </a:rPr>
              <a:t>Model RMSE by Synoptic Pattern, 8-hr DM O</a:t>
            </a:r>
            <a:r>
              <a:rPr lang="en-US" sz="2600" b="1" kern="0" baseline="-25000" dirty="0" smtClean="0">
                <a:solidFill>
                  <a:srgbClr val="355777"/>
                </a:solidFill>
                <a:latin typeface="+mj-lt"/>
                <a:ea typeface="+mj-ea"/>
                <a:cs typeface="+mj-cs"/>
              </a:rPr>
              <a:t>3</a:t>
            </a:r>
            <a:r>
              <a:rPr lang="en-US" sz="2600" b="1" kern="0" dirty="0" smtClean="0">
                <a:solidFill>
                  <a:srgbClr val="355777"/>
                </a:solidFill>
                <a:latin typeface="+mj-lt"/>
                <a:ea typeface="+mj-ea"/>
                <a:cs typeface="+mj-cs"/>
              </a:rPr>
              <a:t>, May – September 2006, Europe, 11 Models</a:t>
            </a:r>
          </a:p>
        </p:txBody>
      </p:sp>
      <p:grpSp>
        <p:nvGrpSpPr>
          <p:cNvPr id="6" name="Group 5"/>
          <p:cNvGrpSpPr/>
          <p:nvPr/>
        </p:nvGrpSpPr>
        <p:grpSpPr>
          <a:xfrm>
            <a:off x="0" y="185973"/>
            <a:ext cx="5184058" cy="1642827"/>
            <a:chOff x="0" y="835182"/>
            <a:chExt cx="5184058" cy="1642827"/>
          </a:xfrm>
        </p:grpSpPr>
        <p:grpSp>
          <p:nvGrpSpPr>
            <p:cNvPr id="7" name="Group 6"/>
            <p:cNvGrpSpPr/>
            <p:nvPr/>
          </p:nvGrpSpPr>
          <p:grpSpPr>
            <a:xfrm>
              <a:off x="2133600" y="835182"/>
              <a:ext cx="3050458" cy="1642827"/>
              <a:chOff x="2133600" y="835182"/>
              <a:chExt cx="3050458" cy="1642827"/>
            </a:xfrm>
          </p:grpSpPr>
          <p:sp>
            <p:nvSpPr>
              <p:cNvPr id="14" name="Rectangle 13"/>
              <p:cNvSpPr/>
              <p:nvPr/>
            </p:nvSpPr>
            <p:spPr bwMode="auto">
              <a:xfrm>
                <a:off x="3583858" y="835182"/>
                <a:ext cx="1600200" cy="91166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 charset="-128"/>
                  </a:rPr>
                  <a:t>NA Group</a:t>
                </a:r>
              </a:p>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latin typeface="Arial" charset="0"/>
                    <a:ea typeface="ＭＳ Ｐゴシック" pitchFamily="1" charset="-128"/>
                  </a:rPr>
                  <a:t>NA Model</a:t>
                </a: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15" name="Straight Arrow Connector 14"/>
              <p:cNvCxnSpPr/>
              <p:nvPr/>
            </p:nvCxnSpPr>
            <p:spPr bwMode="auto">
              <a:xfrm flipH="1">
                <a:off x="2133600" y="1756676"/>
                <a:ext cx="2250358" cy="721333"/>
              </a:xfrm>
              <a:prstGeom prst="straightConnector1">
                <a:avLst/>
              </a:prstGeom>
              <a:solidFill>
                <a:schemeClr val="accent1"/>
              </a:solidFill>
              <a:ln w="317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 name="Group 7"/>
            <p:cNvGrpSpPr/>
            <p:nvPr/>
          </p:nvGrpSpPr>
          <p:grpSpPr>
            <a:xfrm>
              <a:off x="1789471" y="836831"/>
              <a:ext cx="1600200" cy="1488778"/>
              <a:chOff x="1789471" y="836831"/>
              <a:chExt cx="1600200" cy="1488778"/>
            </a:xfrm>
          </p:grpSpPr>
          <p:sp>
            <p:nvSpPr>
              <p:cNvPr id="12" name="Rectangle 11"/>
              <p:cNvSpPr/>
              <p:nvPr/>
            </p:nvSpPr>
            <p:spPr bwMode="auto">
              <a:xfrm>
                <a:off x="1789471" y="836831"/>
                <a:ext cx="1600200" cy="91166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 charset="-128"/>
                  </a:rPr>
                  <a:t>EU Group</a:t>
                </a:r>
              </a:p>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latin typeface="Arial" charset="0"/>
                    <a:ea typeface="ＭＳ Ｐゴシック" pitchFamily="1" charset="-128"/>
                  </a:rPr>
                  <a:t>NA Model</a:t>
                </a: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13" name="Straight Arrow Connector 12"/>
              <p:cNvCxnSpPr>
                <a:stCxn id="12" idx="2"/>
              </p:cNvCxnSpPr>
              <p:nvPr/>
            </p:nvCxnSpPr>
            <p:spPr bwMode="auto">
              <a:xfrm flipH="1">
                <a:off x="2133600" y="1748493"/>
                <a:ext cx="455971" cy="577116"/>
              </a:xfrm>
              <a:prstGeom prst="straightConnector1">
                <a:avLst/>
              </a:prstGeom>
              <a:solidFill>
                <a:schemeClr val="accent1"/>
              </a:solidFill>
              <a:ln w="317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 name="Group 8"/>
            <p:cNvGrpSpPr/>
            <p:nvPr/>
          </p:nvGrpSpPr>
          <p:grpSpPr>
            <a:xfrm>
              <a:off x="0" y="845014"/>
              <a:ext cx="1600200" cy="1272328"/>
              <a:chOff x="0" y="845014"/>
              <a:chExt cx="1600200" cy="1272328"/>
            </a:xfrm>
          </p:grpSpPr>
          <p:sp>
            <p:nvSpPr>
              <p:cNvPr id="10" name="Rectangle 9"/>
              <p:cNvSpPr/>
              <p:nvPr/>
            </p:nvSpPr>
            <p:spPr bwMode="auto">
              <a:xfrm>
                <a:off x="0" y="845014"/>
                <a:ext cx="1600200" cy="91166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 charset="-128"/>
                  </a:rPr>
                  <a:t>EU Group</a:t>
                </a:r>
              </a:p>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latin typeface="Arial" charset="0"/>
                    <a:ea typeface="ＭＳ Ｐゴシック" pitchFamily="1" charset="-128"/>
                  </a:rPr>
                  <a:t>EU Model</a:t>
                </a: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11" name="Straight Arrow Connector 10"/>
              <p:cNvCxnSpPr/>
              <p:nvPr/>
            </p:nvCxnSpPr>
            <p:spPr bwMode="auto">
              <a:xfrm>
                <a:off x="808704" y="1756676"/>
                <a:ext cx="410496" cy="360666"/>
              </a:xfrm>
              <a:prstGeom prst="straightConnector1">
                <a:avLst/>
              </a:prstGeom>
              <a:solidFill>
                <a:schemeClr val="accent1"/>
              </a:solidFill>
              <a:ln w="317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04800" y="0"/>
            <a:ext cx="8153400" cy="892552"/>
          </a:xfrm>
          <a:prstGeom prst="rect">
            <a:avLst/>
          </a:prstGeom>
        </p:spPr>
        <p:txBody>
          <a:bodyPr wrap="square">
            <a:spAutoFit/>
          </a:bodyPr>
          <a:lstStyle/>
          <a:p>
            <a:pPr lvl="0" algn="ctr" fontAlgn="base">
              <a:spcBef>
                <a:spcPct val="0"/>
              </a:spcBef>
              <a:spcAft>
                <a:spcPct val="0"/>
              </a:spcAft>
            </a:pPr>
            <a:r>
              <a:rPr lang="en-US" sz="2600" b="1" kern="0" dirty="0" smtClean="0">
                <a:solidFill>
                  <a:srgbClr val="355777"/>
                </a:solidFill>
                <a:latin typeface="+mj-lt"/>
                <a:ea typeface="+mj-ea"/>
                <a:cs typeface="+mj-cs"/>
              </a:rPr>
              <a:t>Observed and Modeled Anomalies in Daily Maximum 8-hr Ozone, Pattern 1</a:t>
            </a:r>
          </a:p>
        </p:txBody>
      </p:sp>
      <p:sp>
        <p:nvSpPr>
          <p:cNvPr id="3" name="TextBox 2"/>
          <p:cNvSpPr txBox="1"/>
          <p:nvPr/>
        </p:nvSpPr>
        <p:spPr>
          <a:xfrm>
            <a:off x="6477000" y="1295400"/>
            <a:ext cx="2667000" cy="4114800"/>
          </a:xfrm>
          <a:prstGeom prst="rect">
            <a:avLst/>
          </a:prstGeom>
          <a:noFill/>
        </p:spPr>
        <p:txBody>
          <a:bodyPr wrap="square" rtlCol="0">
            <a:normAutofit/>
          </a:bodyPr>
          <a:lstStyle/>
          <a:p>
            <a:r>
              <a:rPr lang="en-US" sz="2000" dirty="0" smtClean="0"/>
              <a:t>All modeling systems </a:t>
            </a:r>
            <a:r>
              <a:rPr lang="en-US" sz="2000" b="1" i="1" dirty="0" smtClean="0"/>
              <a:t>generally capture the regions of positive and negative ozone anomalies</a:t>
            </a:r>
            <a:r>
              <a:rPr lang="en-US" sz="2000" dirty="0" smtClean="0"/>
              <a:t> associated with this synoptic pattern, but there are </a:t>
            </a:r>
            <a:r>
              <a:rPr lang="en-US" sz="2000" b="1" i="1" dirty="0" smtClean="0"/>
              <a:t>differences in the magnitude of the anomalies </a:t>
            </a:r>
            <a:r>
              <a:rPr lang="en-US" sz="2000" dirty="0" smtClean="0"/>
              <a:t>simulated by the various systems</a:t>
            </a:r>
          </a:p>
          <a:p>
            <a:endParaRPr lang="en-US" sz="2000" dirty="0" smtClean="0"/>
          </a:p>
          <a:p>
            <a:endParaRPr lang="en-US" dirty="0"/>
          </a:p>
        </p:txBody>
      </p:sp>
      <p:pic>
        <p:nvPicPr>
          <p:cNvPr id="11266" name="Picture 2"/>
          <p:cNvPicPr>
            <a:picLocks noChangeAspect="1" noChangeArrowheads="1"/>
          </p:cNvPicPr>
          <p:nvPr/>
        </p:nvPicPr>
        <p:blipFill rotWithShape="1">
          <a:blip r:embed="rId2" cstate="print"/>
          <a:srcRect t="6309"/>
          <a:stretch/>
        </p:blipFill>
        <p:spPr bwMode="auto">
          <a:xfrm>
            <a:off x="762000" y="933450"/>
            <a:ext cx="1566593" cy="1414462"/>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1143000" y="5886450"/>
            <a:ext cx="6896100" cy="971550"/>
          </a:xfrm>
          <a:prstGeom prst="rect">
            <a:avLst/>
          </a:prstGeom>
          <a:noFill/>
          <a:ln w="9525">
            <a:noFill/>
            <a:miter lim="800000"/>
            <a:headEnd/>
            <a:tailEnd/>
          </a:ln>
        </p:spPr>
      </p:pic>
      <p:pic>
        <p:nvPicPr>
          <p:cNvPr id="11268" name="Picture 4"/>
          <p:cNvPicPr>
            <a:picLocks noChangeAspect="1" noChangeArrowheads="1"/>
          </p:cNvPicPr>
          <p:nvPr/>
        </p:nvPicPr>
        <p:blipFill rotWithShape="1">
          <a:blip r:embed="rId4" cstate="print"/>
          <a:srcRect t="4759"/>
          <a:stretch/>
        </p:blipFill>
        <p:spPr bwMode="auto">
          <a:xfrm>
            <a:off x="2514600" y="933449"/>
            <a:ext cx="1609725" cy="1488853"/>
          </a:xfrm>
          <a:prstGeom prst="rect">
            <a:avLst/>
          </a:prstGeom>
          <a:noFill/>
          <a:ln w="9525">
            <a:noFill/>
            <a:miter lim="800000"/>
            <a:headEnd/>
            <a:tailEnd/>
          </a:ln>
        </p:spPr>
      </p:pic>
      <p:pic>
        <p:nvPicPr>
          <p:cNvPr id="11269" name="Picture 5"/>
          <p:cNvPicPr>
            <a:picLocks noChangeAspect="1" noChangeArrowheads="1"/>
          </p:cNvPicPr>
          <p:nvPr/>
        </p:nvPicPr>
        <p:blipFill rotWithShape="1">
          <a:blip r:embed="rId5" cstate="print"/>
          <a:srcRect t="3134" b="-1"/>
          <a:stretch/>
        </p:blipFill>
        <p:spPr bwMode="auto">
          <a:xfrm>
            <a:off x="762000" y="4229099"/>
            <a:ext cx="1586696" cy="1476241"/>
          </a:xfrm>
          <a:prstGeom prst="rect">
            <a:avLst/>
          </a:prstGeom>
          <a:noFill/>
          <a:ln w="9525">
            <a:noFill/>
            <a:miter lim="800000"/>
            <a:headEnd/>
            <a:tailEnd/>
          </a:ln>
        </p:spPr>
      </p:pic>
      <p:pic>
        <p:nvPicPr>
          <p:cNvPr id="11270" name="Picture 6"/>
          <p:cNvPicPr>
            <a:picLocks noChangeAspect="1" noChangeArrowheads="1"/>
          </p:cNvPicPr>
          <p:nvPr/>
        </p:nvPicPr>
        <p:blipFill rotWithShape="1">
          <a:blip r:embed="rId6" cstate="print"/>
          <a:srcRect t="5270"/>
          <a:stretch/>
        </p:blipFill>
        <p:spPr bwMode="auto">
          <a:xfrm>
            <a:off x="2514600" y="2581275"/>
            <a:ext cx="1600200" cy="1460495"/>
          </a:xfrm>
          <a:prstGeom prst="rect">
            <a:avLst/>
          </a:prstGeom>
          <a:noFill/>
          <a:ln w="9525">
            <a:noFill/>
            <a:miter lim="800000"/>
            <a:headEnd/>
            <a:tailEnd/>
          </a:ln>
        </p:spPr>
      </p:pic>
      <p:pic>
        <p:nvPicPr>
          <p:cNvPr id="11271" name="Picture 7"/>
          <p:cNvPicPr>
            <a:picLocks noChangeAspect="1" noChangeArrowheads="1"/>
          </p:cNvPicPr>
          <p:nvPr/>
        </p:nvPicPr>
        <p:blipFill rotWithShape="1">
          <a:blip r:embed="rId7" cstate="print"/>
          <a:srcRect t="5625"/>
          <a:stretch/>
        </p:blipFill>
        <p:spPr bwMode="auto">
          <a:xfrm>
            <a:off x="761999" y="2614612"/>
            <a:ext cx="1658435" cy="1510193"/>
          </a:xfrm>
          <a:prstGeom prst="rect">
            <a:avLst/>
          </a:prstGeom>
          <a:noFill/>
          <a:ln w="9525">
            <a:noFill/>
            <a:miter lim="800000"/>
            <a:headEnd/>
            <a:tailEnd/>
          </a:ln>
        </p:spPr>
      </p:pic>
      <p:pic>
        <p:nvPicPr>
          <p:cNvPr id="11272" name="Picture 8"/>
          <p:cNvPicPr>
            <a:picLocks noChangeAspect="1" noChangeArrowheads="1"/>
          </p:cNvPicPr>
          <p:nvPr/>
        </p:nvPicPr>
        <p:blipFill rotWithShape="1">
          <a:blip r:embed="rId8" cstate="print"/>
          <a:srcRect t="5946"/>
          <a:stretch/>
        </p:blipFill>
        <p:spPr bwMode="auto">
          <a:xfrm>
            <a:off x="2453737" y="4281488"/>
            <a:ext cx="1661063" cy="1505056"/>
          </a:xfrm>
          <a:prstGeom prst="rect">
            <a:avLst/>
          </a:prstGeom>
          <a:noFill/>
          <a:ln w="9525">
            <a:noFill/>
            <a:miter lim="800000"/>
            <a:headEnd/>
            <a:tailEnd/>
          </a:ln>
        </p:spPr>
      </p:pic>
      <p:pic>
        <p:nvPicPr>
          <p:cNvPr id="11273" name="Picture 9"/>
          <p:cNvPicPr>
            <a:picLocks noChangeAspect="1" noChangeArrowheads="1"/>
          </p:cNvPicPr>
          <p:nvPr/>
        </p:nvPicPr>
        <p:blipFill rotWithShape="1">
          <a:blip r:embed="rId9" cstate="print"/>
          <a:srcRect t="6273"/>
          <a:stretch/>
        </p:blipFill>
        <p:spPr bwMode="auto">
          <a:xfrm>
            <a:off x="4343400" y="2581274"/>
            <a:ext cx="1610670" cy="1465711"/>
          </a:xfrm>
          <a:prstGeom prst="rect">
            <a:avLst/>
          </a:prstGeom>
          <a:noFill/>
          <a:ln w="9525">
            <a:noFill/>
            <a:miter lim="800000"/>
            <a:headEnd/>
            <a:tailEnd/>
          </a:ln>
        </p:spPr>
      </p:pic>
      <p:pic>
        <p:nvPicPr>
          <p:cNvPr id="11274" name="Picture 10"/>
          <p:cNvPicPr>
            <a:picLocks noChangeAspect="1" noChangeArrowheads="1"/>
          </p:cNvPicPr>
          <p:nvPr/>
        </p:nvPicPr>
        <p:blipFill rotWithShape="1">
          <a:blip r:embed="rId10" cstate="print"/>
          <a:srcRect t="5787"/>
          <a:stretch/>
        </p:blipFill>
        <p:spPr bwMode="auto">
          <a:xfrm>
            <a:off x="4289265" y="981074"/>
            <a:ext cx="1587842" cy="1441227"/>
          </a:xfrm>
          <a:prstGeom prst="rect">
            <a:avLst/>
          </a:prstGeom>
          <a:noFill/>
          <a:ln w="9525">
            <a:noFill/>
            <a:miter lim="800000"/>
            <a:headEnd/>
            <a:tailEnd/>
          </a:ln>
        </p:spPr>
      </p:pic>
      <p:pic>
        <p:nvPicPr>
          <p:cNvPr id="11275" name="Picture 11"/>
          <p:cNvPicPr>
            <a:picLocks noChangeAspect="1" noChangeArrowheads="1"/>
          </p:cNvPicPr>
          <p:nvPr/>
        </p:nvPicPr>
        <p:blipFill rotWithShape="1">
          <a:blip r:embed="rId11" cstate="print"/>
          <a:srcRect t="6149"/>
          <a:stretch/>
        </p:blipFill>
        <p:spPr bwMode="auto">
          <a:xfrm>
            <a:off x="4276725" y="4229100"/>
            <a:ext cx="1752600" cy="1591944"/>
          </a:xfrm>
          <a:prstGeom prst="rect">
            <a:avLst/>
          </a:prstGeom>
          <a:noFill/>
          <a:ln w="9525">
            <a:noFill/>
            <a:miter lim="800000"/>
            <a:headEnd/>
            <a:tailEnd/>
          </a:ln>
        </p:spPr>
      </p:pic>
      <p:sp>
        <p:nvSpPr>
          <p:cNvPr id="2" name="TextBox 1"/>
          <p:cNvSpPr txBox="1"/>
          <p:nvPr/>
        </p:nvSpPr>
        <p:spPr>
          <a:xfrm>
            <a:off x="1066800" y="688300"/>
            <a:ext cx="685800" cy="246221"/>
          </a:xfrm>
          <a:prstGeom prst="rect">
            <a:avLst/>
          </a:prstGeom>
          <a:solidFill>
            <a:schemeClr val="bg1"/>
          </a:solidFill>
        </p:spPr>
        <p:txBody>
          <a:bodyPr wrap="square" tIns="0" bIns="0" rtlCol="0">
            <a:spAutoFit/>
          </a:bodyPr>
          <a:lstStyle/>
          <a:p>
            <a:r>
              <a:rPr lang="en-US" sz="1600" dirty="0" err="1" smtClean="0"/>
              <a:t>Obs</a:t>
            </a:r>
            <a:endParaRPr lang="en-US" sz="1600" dirty="0"/>
          </a:p>
        </p:txBody>
      </p:sp>
      <p:sp>
        <p:nvSpPr>
          <p:cNvPr id="15" name="TextBox 14"/>
          <p:cNvSpPr txBox="1"/>
          <p:nvPr/>
        </p:nvSpPr>
        <p:spPr>
          <a:xfrm>
            <a:off x="2976562" y="717589"/>
            <a:ext cx="685800" cy="246221"/>
          </a:xfrm>
          <a:prstGeom prst="rect">
            <a:avLst/>
          </a:prstGeom>
          <a:noFill/>
        </p:spPr>
        <p:txBody>
          <a:bodyPr wrap="square" tIns="0" bIns="0" rtlCol="0">
            <a:spAutoFit/>
          </a:bodyPr>
          <a:lstStyle/>
          <a:p>
            <a:r>
              <a:rPr lang="en-US" sz="1600" dirty="0" smtClean="0"/>
              <a:t>FR4b</a:t>
            </a:r>
            <a:endParaRPr lang="en-US" sz="1600" dirty="0"/>
          </a:p>
        </p:txBody>
      </p:sp>
      <p:sp>
        <p:nvSpPr>
          <p:cNvPr id="16" name="TextBox 15"/>
          <p:cNvSpPr txBox="1"/>
          <p:nvPr/>
        </p:nvSpPr>
        <p:spPr>
          <a:xfrm>
            <a:off x="4724400" y="734853"/>
            <a:ext cx="685800" cy="246221"/>
          </a:xfrm>
          <a:prstGeom prst="rect">
            <a:avLst/>
          </a:prstGeom>
          <a:noFill/>
        </p:spPr>
        <p:txBody>
          <a:bodyPr wrap="square" tIns="0" bIns="0" rtlCol="0">
            <a:spAutoFit/>
          </a:bodyPr>
          <a:lstStyle/>
          <a:p>
            <a:r>
              <a:rPr lang="en-US" sz="1600" dirty="0" smtClean="0"/>
              <a:t>FR2</a:t>
            </a:r>
            <a:endParaRPr lang="en-US" sz="1600" dirty="0"/>
          </a:p>
        </p:txBody>
      </p:sp>
      <p:sp>
        <p:nvSpPr>
          <p:cNvPr id="17" name="TextBox 16"/>
          <p:cNvSpPr txBox="1"/>
          <p:nvPr/>
        </p:nvSpPr>
        <p:spPr>
          <a:xfrm>
            <a:off x="1214284" y="2345760"/>
            <a:ext cx="685800" cy="246221"/>
          </a:xfrm>
          <a:prstGeom prst="rect">
            <a:avLst/>
          </a:prstGeom>
          <a:solidFill>
            <a:schemeClr val="bg1"/>
          </a:solidFill>
        </p:spPr>
        <p:txBody>
          <a:bodyPr wrap="square" tIns="0" bIns="0" rtlCol="0">
            <a:spAutoFit/>
          </a:bodyPr>
          <a:lstStyle/>
          <a:p>
            <a:r>
              <a:rPr lang="en-US" sz="1600" dirty="0" smtClean="0"/>
              <a:t>DK1</a:t>
            </a:r>
            <a:endParaRPr lang="en-US" sz="1600" dirty="0"/>
          </a:p>
        </p:txBody>
      </p:sp>
      <p:sp>
        <p:nvSpPr>
          <p:cNvPr id="18" name="TextBox 17"/>
          <p:cNvSpPr txBox="1"/>
          <p:nvPr/>
        </p:nvSpPr>
        <p:spPr>
          <a:xfrm>
            <a:off x="3124046" y="2375049"/>
            <a:ext cx="685800" cy="246221"/>
          </a:xfrm>
          <a:prstGeom prst="rect">
            <a:avLst/>
          </a:prstGeom>
          <a:noFill/>
        </p:spPr>
        <p:txBody>
          <a:bodyPr wrap="square" tIns="0" bIns="0" rtlCol="0">
            <a:spAutoFit/>
          </a:bodyPr>
          <a:lstStyle/>
          <a:p>
            <a:r>
              <a:rPr lang="en-US" sz="1600" dirty="0" smtClean="0"/>
              <a:t>PT1</a:t>
            </a:r>
            <a:endParaRPr lang="en-US" sz="1600" dirty="0"/>
          </a:p>
        </p:txBody>
      </p:sp>
      <p:sp>
        <p:nvSpPr>
          <p:cNvPr id="19" name="TextBox 18"/>
          <p:cNvSpPr txBox="1"/>
          <p:nvPr/>
        </p:nvSpPr>
        <p:spPr>
          <a:xfrm>
            <a:off x="4871884" y="2392313"/>
            <a:ext cx="685800" cy="246221"/>
          </a:xfrm>
          <a:prstGeom prst="rect">
            <a:avLst/>
          </a:prstGeom>
          <a:noFill/>
        </p:spPr>
        <p:txBody>
          <a:bodyPr wrap="square" tIns="0" bIns="0" rtlCol="0">
            <a:spAutoFit/>
          </a:bodyPr>
          <a:lstStyle/>
          <a:p>
            <a:r>
              <a:rPr lang="en-US" sz="1600" dirty="0" smtClean="0"/>
              <a:t>DE3</a:t>
            </a:r>
            <a:endParaRPr lang="en-US" sz="1600" dirty="0"/>
          </a:p>
        </p:txBody>
      </p:sp>
      <p:sp>
        <p:nvSpPr>
          <p:cNvPr id="20" name="TextBox 19"/>
          <p:cNvSpPr txBox="1"/>
          <p:nvPr/>
        </p:nvSpPr>
        <p:spPr>
          <a:xfrm>
            <a:off x="1184787" y="4002074"/>
            <a:ext cx="685800" cy="246221"/>
          </a:xfrm>
          <a:prstGeom prst="rect">
            <a:avLst/>
          </a:prstGeom>
          <a:solidFill>
            <a:schemeClr val="bg1"/>
          </a:solidFill>
        </p:spPr>
        <p:txBody>
          <a:bodyPr wrap="square" tIns="0" bIns="0" rtlCol="0">
            <a:spAutoFit/>
          </a:bodyPr>
          <a:lstStyle/>
          <a:p>
            <a:r>
              <a:rPr lang="en-US" sz="1600" dirty="0" smtClean="0"/>
              <a:t>US1</a:t>
            </a:r>
            <a:endParaRPr lang="en-US" sz="1600" dirty="0"/>
          </a:p>
        </p:txBody>
      </p:sp>
      <p:sp>
        <p:nvSpPr>
          <p:cNvPr id="21" name="TextBox 20"/>
          <p:cNvSpPr txBox="1"/>
          <p:nvPr/>
        </p:nvSpPr>
        <p:spPr>
          <a:xfrm>
            <a:off x="3094549" y="4031363"/>
            <a:ext cx="685800" cy="246221"/>
          </a:xfrm>
          <a:prstGeom prst="rect">
            <a:avLst/>
          </a:prstGeom>
          <a:noFill/>
        </p:spPr>
        <p:txBody>
          <a:bodyPr wrap="square" tIns="0" bIns="0" rtlCol="0">
            <a:spAutoFit/>
          </a:bodyPr>
          <a:lstStyle/>
          <a:p>
            <a:r>
              <a:rPr lang="en-US" sz="1600" dirty="0" smtClean="0"/>
              <a:t>US3</a:t>
            </a:r>
            <a:endParaRPr lang="en-US" sz="1600" dirty="0"/>
          </a:p>
        </p:txBody>
      </p:sp>
      <p:sp>
        <p:nvSpPr>
          <p:cNvPr id="22" name="TextBox 21"/>
          <p:cNvSpPr txBox="1"/>
          <p:nvPr/>
        </p:nvSpPr>
        <p:spPr>
          <a:xfrm>
            <a:off x="4842387" y="4048627"/>
            <a:ext cx="685800" cy="246221"/>
          </a:xfrm>
          <a:prstGeom prst="rect">
            <a:avLst/>
          </a:prstGeom>
          <a:noFill/>
        </p:spPr>
        <p:txBody>
          <a:bodyPr wrap="square" tIns="0" bIns="0" rtlCol="0">
            <a:spAutoFit/>
          </a:bodyPr>
          <a:lstStyle/>
          <a:p>
            <a:r>
              <a:rPr lang="en-US" sz="1600" dirty="0" smtClean="0"/>
              <a:t>CA1</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t="6383"/>
          <a:stretch>
            <a:fillRect/>
          </a:stretch>
        </p:blipFill>
        <p:spPr bwMode="auto">
          <a:xfrm>
            <a:off x="5485921" y="1371600"/>
            <a:ext cx="3658079" cy="3352800"/>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t="6398"/>
          <a:stretch>
            <a:fillRect/>
          </a:stretch>
        </p:blipFill>
        <p:spPr bwMode="auto">
          <a:xfrm>
            <a:off x="1524000" y="1371600"/>
            <a:ext cx="3654228" cy="3344323"/>
          </a:xfrm>
          <a:prstGeom prst="rect">
            <a:avLst/>
          </a:prstGeom>
          <a:noFill/>
          <a:ln w="9525">
            <a:noFill/>
            <a:miter lim="800000"/>
            <a:headEnd/>
            <a:tailEnd/>
          </a:ln>
        </p:spPr>
      </p:pic>
      <p:sp>
        <p:nvSpPr>
          <p:cNvPr id="5" name="Title 1"/>
          <p:cNvSpPr txBox="1">
            <a:spLocks/>
          </p:cNvSpPr>
          <p:nvPr/>
        </p:nvSpPr>
        <p:spPr>
          <a:xfrm>
            <a:off x="2514600" y="135308"/>
            <a:ext cx="6629400" cy="892552"/>
          </a:xfrm>
          <a:prstGeom prst="rect">
            <a:avLst/>
          </a:prstGeom>
        </p:spPr>
        <p:txBody>
          <a:bodyPr wrap="square">
            <a:spAutoFit/>
          </a:bodyPr>
          <a:lstStyle/>
          <a:p>
            <a:pPr lvl="0" fontAlgn="base">
              <a:spcBef>
                <a:spcPct val="0"/>
              </a:spcBef>
              <a:spcAft>
                <a:spcPct val="0"/>
              </a:spcAft>
            </a:pPr>
            <a:r>
              <a:rPr lang="en-US" sz="2600" b="1" kern="0" dirty="0" smtClean="0">
                <a:solidFill>
                  <a:srgbClr val="355777"/>
                </a:solidFill>
                <a:latin typeface="+mj-lt"/>
                <a:ea typeface="+mj-ea"/>
                <a:cs typeface="+mj-cs"/>
              </a:rPr>
              <a:t>Observed and Modeled Anomalies in Daily Maximum 8-hr Ozone, All Patterns</a:t>
            </a:r>
          </a:p>
        </p:txBody>
      </p:sp>
      <p:sp>
        <p:nvSpPr>
          <p:cNvPr id="6" name="TextBox 5"/>
          <p:cNvSpPr txBox="1"/>
          <p:nvPr/>
        </p:nvSpPr>
        <p:spPr>
          <a:xfrm>
            <a:off x="0" y="5105400"/>
            <a:ext cx="9144000" cy="914400"/>
          </a:xfrm>
          <a:prstGeom prst="rect">
            <a:avLst/>
          </a:prstGeom>
          <a:noFill/>
        </p:spPr>
        <p:txBody>
          <a:bodyPr wrap="square" rtlCol="0">
            <a:normAutofit/>
          </a:bodyPr>
          <a:lstStyle/>
          <a:p>
            <a:pPr marL="114300" indent="-114300">
              <a:buFont typeface="Arial" pitchFamily="34" charset="0"/>
              <a:buChar char="•"/>
            </a:pPr>
            <a:r>
              <a:rPr lang="en-US" dirty="0" smtClean="0"/>
              <a:t>All modeling systems generally capture whether a given synoptic pattern leads to positive or negative ozone anomalies, but there are differences in the magnitude of the anomalies simulated by the various systems</a:t>
            </a:r>
          </a:p>
          <a:p>
            <a:endParaRPr lang="en-US" dirty="0" smtClean="0"/>
          </a:p>
          <a:p>
            <a:endParaRPr lang="en-US" dirty="0"/>
          </a:p>
        </p:txBody>
      </p:sp>
      <p:sp>
        <p:nvSpPr>
          <p:cNvPr id="7" name="TextBox 6"/>
          <p:cNvSpPr txBox="1"/>
          <p:nvPr/>
        </p:nvSpPr>
        <p:spPr>
          <a:xfrm>
            <a:off x="2362200" y="1066800"/>
            <a:ext cx="2286000" cy="369332"/>
          </a:xfrm>
          <a:prstGeom prst="rect">
            <a:avLst/>
          </a:prstGeom>
          <a:noFill/>
        </p:spPr>
        <p:txBody>
          <a:bodyPr wrap="square" rtlCol="0">
            <a:spAutoFit/>
          </a:bodyPr>
          <a:lstStyle/>
          <a:p>
            <a:pPr algn="ctr"/>
            <a:r>
              <a:rPr lang="en-US" dirty="0" smtClean="0"/>
              <a:t>Midwest</a:t>
            </a:r>
            <a:endParaRPr lang="en-US" dirty="0"/>
          </a:p>
        </p:txBody>
      </p:sp>
      <p:sp>
        <p:nvSpPr>
          <p:cNvPr id="8" name="TextBox 7"/>
          <p:cNvSpPr txBox="1"/>
          <p:nvPr/>
        </p:nvSpPr>
        <p:spPr>
          <a:xfrm>
            <a:off x="6400800" y="1066800"/>
            <a:ext cx="2286000" cy="369332"/>
          </a:xfrm>
          <a:prstGeom prst="rect">
            <a:avLst/>
          </a:prstGeom>
          <a:noFill/>
        </p:spPr>
        <p:txBody>
          <a:bodyPr wrap="square" rtlCol="0">
            <a:spAutoFit/>
          </a:bodyPr>
          <a:lstStyle/>
          <a:p>
            <a:pPr algn="ctr"/>
            <a:r>
              <a:rPr lang="en-US" dirty="0" smtClean="0"/>
              <a:t>Northeast</a:t>
            </a:r>
            <a:endParaRPr lang="en-US" dirty="0"/>
          </a:p>
        </p:txBody>
      </p:sp>
      <p:grpSp>
        <p:nvGrpSpPr>
          <p:cNvPr id="3" name="Group 2"/>
          <p:cNvGrpSpPr/>
          <p:nvPr/>
        </p:nvGrpSpPr>
        <p:grpSpPr>
          <a:xfrm>
            <a:off x="1752600" y="1192994"/>
            <a:ext cx="4626077" cy="3760006"/>
            <a:chOff x="1752600" y="1192994"/>
            <a:chExt cx="4626077" cy="3760006"/>
          </a:xfrm>
        </p:grpSpPr>
        <p:sp>
          <p:nvSpPr>
            <p:cNvPr id="2" name="Oval 1"/>
            <p:cNvSpPr/>
            <p:nvPr/>
          </p:nvSpPr>
          <p:spPr bwMode="auto">
            <a:xfrm>
              <a:off x="1752600" y="1251466"/>
              <a:ext cx="609600" cy="3701534"/>
            </a:xfrm>
            <a:prstGeom prst="ellipse">
              <a:avLst/>
            </a:prstGeom>
            <a:noFill/>
            <a:ln w="444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Oval 8"/>
            <p:cNvSpPr/>
            <p:nvPr/>
          </p:nvSpPr>
          <p:spPr bwMode="auto">
            <a:xfrm>
              <a:off x="5769077" y="1192994"/>
              <a:ext cx="609600" cy="3701534"/>
            </a:xfrm>
            <a:prstGeom prst="ellipse">
              <a:avLst/>
            </a:prstGeom>
            <a:noFill/>
            <a:ln w="444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grpSp>
      <p:grpSp>
        <p:nvGrpSpPr>
          <p:cNvPr id="10" name="Group 9"/>
          <p:cNvGrpSpPr/>
          <p:nvPr/>
        </p:nvGrpSpPr>
        <p:grpSpPr>
          <a:xfrm>
            <a:off x="1752600" y="1371600"/>
            <a:ext cx="7413522" cy="2954072"/>
            <a:chOff x="1752600" y="1371600"/>
            <a:chExt cx="7413522" cy="2954072"/>
          </a:xfrm>
        </p:grpSpPr>
        <p:sp>
          <p:nvSpPr>
            <p:cNvPr id="4" name="Oval 3"/>
            <p:cNvSpPr/>
            <p:nvPr/>
          </p:nvSpPr>
          <p:spPr bwMode="auto">
            <a:xfrm>
              <a:off x="1752600" y="1371600"/>
              <a:ext cx="3581400" cy="1066800"/>
            </a:xfrm>
            <a:prstGeom prst="ellipse">
              <a:avLst/>
            </a:prstGeom>
            <a:no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Oval 11"/>
            <p:cNvSpPr/>
            <p:nvPr/>
          </p:nvSpPr>
          <p:spPr bwMode="auto">
            <a:xfrm>
              <a:off x="1905000" y="2895600"/>
              <a:ext cx="3581400" cy="1371600"/>
            </a:xfrm>
            <a:prstGeom prst="ellipse">
              <a:avLst/>
            </a:prstGeom>
            <a:no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Oval 12"/>
            <p:cNvSpPr/>
            <p:nvPr/>
          </p:nvSpPr>
          <p:spPr bwMode="auto">
            <a:xfrm>
              <a:off x="5584722" y="2895600"/>
              <a:ext cx="3581400" cy="1430072"/>
            </a:xfrm>
            <a:prstGeom prst="ellipse">
              <a:avLst/>
            </a:prstGeom>
            <a:no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Oval 13"/>
            <p:cNvSpPr/>
            <p:nvPr/>
          </p:nvSpPr>
          <p:spPr bwMode="auto">
            <a:xfrm>
              <a:off x="5562600" y="1436132"/>
              <a:ext cx="3581400" cy="1066800"/>
            </a:xfrm>
            <a:prstGeom prst="ellipse">
              <a:avLst/>
            </a:prstGeom>
            <a:no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0" y="1524000"/>
            <a:ext cx="3429000" cy="4955203"/>
          </a:xfrm>
          <a:prstGeom prst="rect">
            <a:avLst/>
          </a:prstGeom>
          <a:noFill/>
        </p:spPr>
        <p:txBody>
          <a:bodyPr wrap="square" rtlCol="0">
            <a:spAutoFit/>
          </a:bodyPr>
          <a:lstStyle/>
          <a:p>
            <a:pPr marL="114300" indent="-114300">
              <a:spcBef>
                <a:spcPts val="600"/>
              </a:spcBef>
              <a:buFont typeface="Arial" pitchFamily="34" charset="0"/>
              <a:buChar char="•"/>
            </a:pPr>
            <a:r>
              <a:rPr lang="en-US" dirty="0" err="1" smtClean="0"/>
              <a:t>Scatterplots</a:t>
            </a:r>
            <a:r>
              <a:rPr lang="en-US" dirty="0" smtClean="0"/>
              <a:t> show anomalies for each site for each of the six patterns</a:t>
            </a:r>
          </a:p>
          <a:p>
            <a:pPr marL="114300" indent="-114300">
              <a:spcBef>
                <a:spcPts val="600"/>
              </a:spcBef>
              <a:buFont typeface="Arial" pitchFamily="34" charset="0"/>
              <a:buChar char="•"/>
            </a:pPr>
            <a:r>
              <a:rPr lang="en-US" dirty="0" smtClean="0"/>
              <a:t>Almost all modeling systems showed correlations &gt; 0.8 between observed and modeled anomalies </a:t>
            </a:r>
            <a:r>
              <a:rPr lang="en-US" dirty="0" smtClean="0">
                <a:sym typeface="Wingdings" pitchFamily="2" charset="2"/>
              </a:rPr>
              <a:t> </a:t>
            </a:r>
            <a:r>
              <a:rPr lang="en-US" b="1" i="1" dirty="0" smtClean="0">
                <a:sym typeface="Wingdings" pitchFamily="2" charset="2"/>
              </a:rPr>
              <a:t>models exhibit skill in capturing the directional effects of changing weather systems</a:t>
            </a:r>
          </a:p>
          <a:p>
            <a:pPr marL="114300" indent="-114300">
              <a:spcBef>
                <a:spcPts val="600"/>
              </a:spcBef>
              <a:buFont typeface="Arial" pitchFamily="34" charset="0"/>
              <a:buChar char="•"/>
            </a:pPr>
            <a:r>
              <a:rPr lang="en-US" dirty="0" smtClean="0">
                <a:sym typeface="Wingdings" pitchFamily="2" charset="2"/>
              </a:rPr>
              <a:t>However, all slopes are less than 1, indicating that </a:t>
            </a:r>
            <a:r>
              <a:rPr lang="en-US" b="1" i="1" dirty="0" smtClean="0">
                <a:sym typeface="Wingdings" pitchFamily="2" charset="2"/>
              </a:rPr>
              <a:t>all modeling systems generally show an ozone response to changing weather systems that is lower than observed</a:t>
            </a:r>
            <a:endParaRPr lang="en-US" b="1" i="1" dirty="0" smtClean="0"/>
          </a:p>
        </p:txBody>
      </p:sp>
      <p:pic>
        <p:nvPicPr>
          <p:cNvPr id="8196" name="Picture 4"/>
          <p:cNvPicPr>
            <a:picLocks noChangeAspect="1" noChangeArrowheads="1"/>
          </p:cNvPicPr>
          <p:nvPr/>
        </p:nvPicPr>
        <p:blipFill>
          <a:blip r:embed="rId2" cstate="print"/>
          <a:srcRect/>
          <a:stretch>
            <a:fillRect/>
          </a:stretch>
        </p:blipFill>
        <p:spPr bwMode="auto">
          <a:xfrm>
            <a:off x="228600" y="1371600"/>
            <a:ext cx="5334000" cy="5334000"/>
          </a:xfrm>
          <a:prstGeom prst="rect">
            <a:avLst/>
          </a:prstGeom>
          <a:noFill/>
          <a:ln w="9525">
            <a:noFill/>
            <a:miter lim="800000"/>
            <a:headEnd/>
            <a:tailEnd/>
          </a:ln>
        </p:spPr>
      </p:pic>
      <p:sp>
        <p:nvSpPr>
          <p:cNvPr id="7" name="Title 1"/>
          <p:cNvSpPr txBox="1">
            <a:spLocks/>
          </p:cNvSpPr>
          <p:nvPr/>
        </p:nvSpPr>
        <p:spPr>
          <a:xfrm>
            <a:off x="2514600" y="145282"/>
            <a:ext cx="6629400" cy="892552"/>
          </a:xfrm>
          <a:prstGeom prst="rect">
            <a:avLst/>
          </a:prstGeom>
        </p:spPr>
        <p:txBody>
          <a:bodyPr wrap="square">
            <a:spAutoFit/>
          </a:bodyPr>
          <a:lstStyle/>
          <a:p>
            <a:pPr lvl="0" fontAlgn="base">
              <a:spcBef>
                <a:spcPct val="0"/>
              </a:spcBef>
              <a:spcAft>
                <a:spcPct val="0"/>
              </a:spcAft>
            </a:pPr>
            <a:r>
              <a:rPr lang="en-US" sz="2600" b="1" kern="0" dirty="0" smtClean="0">
                <a:solidFill>
                  <a:srgbClr val="355777"/>
                </a:solidFill>
                <a:latin typeface="+mj-lt"/>
                <a:ea typeface="+mj-ea"/>
                <a:cs typeface="+mj-cs"/>
              </a:rPr>
              <a:t>Modeled vs. Observed Anomalies in Daily Maximum 8-hr Ozone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204390"/>
            <a:ext cx="6553200" cy="1447800"/>
          </a:xfrm>
          <a:prstGeom prst="rect">
            <a:avLst/>
          </a:prstGeom>
        </p:spPr>
        <p:txBody>
          <a:bodyPr>
            <a:normAutofit fontScale="90000"/>
          </a:bodyPr>
          <a:lstStyle/>
          <a:p>
            <a:r>
              <a:rPr lang="en-US" dirty="0" smtClean="0"/>
              <a:t>Use of Observed Spatial Variability to Stratify Operational Model Evaluation</a:t>
            </a:r>
            <a:endParaRPr lang="en-US" dirty="0"/>
          </a:p>
        </p:txBody>
      </p:sp>
      <p:sp>
        <p:nvSpPr>
          <p:cNvPr id="5" name="Content Placeholder 4"/>
          <p:cNvSpPr>
            <a:spLocks noGrp="1"/>
          </p:cNvSpPr>
          <p:nvPr>
            <p:ph idx="1"/>
          </p:nvPr>
        </p:nvSpPr>
        <p:spPr>
          <a:xfrm>
            <a:off x="457200" y="2438400"/>
            <a:ext cx="8229600" cy="3276600"/>
          </a:xfrm>
        </p:spPr>
        <p:txBody>
          <a:bodyPr>
            <a:normAutofit/>
          </a:bodyPr>
          <a:lstStyle/>
          <a:p>
            <a:r>
              <a:rPr lang="en-US" dirty="0" smtClean="0"/>
              <a:t>Concept: If certain sites behave very differently from surrounding sites, they may not be representative of the scales the model simulations were designed to capture and should be treated separately for operational evaluation</a:t>
            </a:r>
          </a:p>
          <a:p>
            <a:r>
              <a:rPr lang="en-US" dirty="0" smtClean="0"/>
              <a:t>Dataset for analysis: Observed and simulated daily maximum 8-hr O</a:t>
            </a:r>
            <a:r>
              <a:rPr lang="en-US" baseline="-25000" dirty="0" smtClean="0"/>
              <a:t>3</a:t>
            </a:r>
            <a:r>
              <a:rPr lang="en-US" dirty="0" smtClean="0"/>
              <a:t>, NA+EU, May - Sep, 2006</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1219200"/>
            <a:ext cx="5486400" cy="4951793"/>
          </a:xfrm>
          <a:prstGeom prst="rect">
            <a:avLst/>
          </a:prstGeom>
          <a:noFill/>
          <a:ln w="9525">
            <a:noFill/>
            <a:miter lim="800000"/>
            <a:headEnd/>
            <a:tailEnd/>
          </a:ln>
        </p:spPr>
      </p:pic>
      <p:sp>
        <p:nvSpPr>
          <p:cNvPr id="4" name="Title 5"/>
          <p:cNvSpPr txBox="1">
            <a:spLocks/>
          </p:cNvSpPr>
          <p:nvPr/>
        </p:nvSpPr>
        <p:spPr>
          <a:xfrm>
            <a:off x="2223656" y="228600"/>
            <a:ext cx="6920344" cy="660875"/>
          </a:xfrm>
          <a:prstGeom prst="rect">
            <a:avLst/>
          </a:prstGeom>
        </p:spPr>
        <p:txBody>
          <a:bodyPr/>
          <a:lstStyle>
            <a:lvl1pPr algn="l" rtl="0" fontAlgn="base">
              <a:spcBef>
                <a:spcPct val="0"/>
              </a:spcBef>
              <a:spcAft>
                <a:spcPct val="0"/>
              </a:spcAft>
              <a:defRPr sz="3400" b="1">
                <a:solidFill>
                  <a:srgbClr val="355777"/>
                </a:solidFill>
                <a:latin typeface="+mj-lt"/>
                <a:ea typeface="+mj-ea"/>
                <a:cs typeface="+mj-cs"/>
              </a:defRPr>
            </a:lvl1pPr>
            <a:lvl2pPr algn="l" rtl="0" fontAlgn="base">
              <a:spcBef>
                <a:spcPct val="0"/>
              </a:spcBef>
              <a:spcAft>
                <a:spcPct val="0"/>
              </a:spcAft>
              <a:defRPr sz="3400" b="1">
                <a:solidFill>
                  <a:srgbClr val="355777"/>
                </a:solidFill>
                <a:latin typeface="Arial" charset="0"/>
                <a:ea typeface="ＭＳ Ｐゴシック" pitchFamily="1" charset="-128"/>
              </a:defRPr>
            </a:lvl2pPr>
            <a:lvl3pPr algn="l" rtl="0" fontAlgn="base">
              <a:spcBef>
                <a:spcPct val="0"/>
              </a:spcBef>
              <a:spcAft>
                <a:spcPct val="0"/>
              </a:spcAft>
              <a:defRPr sz="3400" b="1">
                <a:solidFill>
                  <a:srgbClr val="355777"/>
                </a:solidFill>
                <a:latin typeface="Arial" charset="0"/>
                <a:ea typeface="ＭＳ Ｐゴシック" pitchFamily="1" charset="-128"/>
              </a:defRPr>
            </a:lvl3pPr>
            <a:lvl4pPr algn="l" rtl="0" fontAlgn="base">
              <a:spcBef>
                <a:spcPct val="0"/>
              </a:spcBef>
              <a:spcAft>
                <a:spcPct val="0"/>
              </a:spcAft>
              <a:defRPr sz="3400" b="1">
                <a:solidFill>
                  <a:srgbClr val="355777"/>
                </a:solidFill>
                <a:latin typeface="Arial" charset="0"/>
                <a:ea typeface="ＭＳ Ｐゴシック" pitchFamily="1" charset="-128"/>
              </a:defRPr>
            </a:lvl4pPr>
            <a:lvl5pPr algn="l" rtl="0" fontAlgn="base">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a:lstStyle>
          <a:p>
            <a:r>
              <a:rPr lang="en-US" sz="2000" dirty="0" smtClean="0"/>
              <a:t>Root Mean Square Difference Between An Example Reference Site and Other Sites as Function of Distance</a:t>
            </a:r>
            <a:endParaRPr lang="en-US" sz="2000" dirty="0"/>
          </a:p>
        </p:txBody>
      </p:sp>
      <p:sp>
        <p:nvSpPr>
          <p:cNvPr id="5" name="Content Placeholder 4"/>
          <p:cNvSpPr txBox="1">
            <a:spLocks/>
          </p:cNvSpPr>
          <p:nvPr/>
        </p:nvSpPr>
        <p:spPr>
          <a:xfrm>
            <a:off x="6096000" y="1524000"/>
            <a:ext cx="2895600" cy="3733800"/>
          </a:xfrm>
          <a:prstGeom prst="rect">
            <a:avLst/>
          </a:prstGeom>
        </p:spPr>
        <p:txBody>
          <a:bodyPr>
            <a:normAutofit/>
          </a:bodyPr>
          <a:lstStyle>
            <a:lvl1pPr marL="168275" indent="-168275" algn="l" rtl="0" fontAlgn="base">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fontAlgn="base">
              <a:spcBef>
                <a:spcPct val="20000"/>
              </a:spcBef>
              <a:spcAft>
                <a:spcPct val="0"/>
              </a:spcAft>
              <a:buClr>
                <a:srgbClr val="355777"/>
              </a:buClr>
              <a:buChar char="–"/>
              <a:defRPr sz="2400">
                <a:solidFill>
                  <a:schemeClr val="tx1"/>
                </a:solidFill>
                <a:latin typeface="+mn-lt"/>
                <a:ea typeface="+mn-ea"/>
              </a:defRPr>
            </a:lvl2pPr>
            <a:lvl3pPr marL="742950" indent="-168275" algn="l" rtl="0" fontAlgn="base">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fontAlgn="base">
              <a:spcBef>
                <a:spcPct val="20000"/>
              </a:spcBef>
              <a:spcAft>
                <a:spcPct val="0"/>
              </a:spcAft>
              <a:buClr>
                <a:srgbClr val="355777"/>
              </a:buClr>
              <a:buChar char="–"/>
              <a:defRPr sz="2400">
                <a:solidFill>
                  <a:schemeClr val="tx1"/>
                </a:solidFill>
                <a:latin typeface="+mn-lt"/>
                <a:ea typeface="+mn-ea"/>
              </a:defRPr>
            </a:lvl4pPr>
            <a:lvl5pPr marL="1317625" indent="-176213" algn="l" rtl="0" fontAlgn="base">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a:lstStyle>
          <a:p>
            <a:pPr>
              <a:spcBef>
                <a:spcPts val="0"/>
              </a:spcBef>
              <a:spcAft>
                <a:spcPts val="1200"/>
              </a:spcAft>
            </a:pPr>
            <a:r>
              <a:rPr lang="en-US" dirty="0" smtClean="0"/>
              <a:t>RMSD increases as separation between station increases</a:t>
            </a:r>
          </a:p>
          <a:p>
            <a:pPr>
              <a:spcBef>
                <a:spcPts val="0"/>
              </a:spcBef>
              <a:spcAft>
                <a:spcPts val="1200"/>
              </a:spcAft>
            </a:pPr>
            <a:r>
              <a:rPr lang="en-US" dirty="0" smtClean="0"/>
              <a:t>RMSD reaches plateau after  ~1,000 – 2,000 km</a:t>
            </a:r>
          </a:p>
          <a:p>
            <a:pPr>
              <a:buFont typeface="Times" pitchFamily="1" charset="0"/>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295400"/>
            <a:ext cx="3048000" cy="4555093"/>
          </a:xfrm>
          <a:prstGeom prst="rect">
            <a:avLst/>
          </a:prstGeom>
          <a:noFill/>
        </p:spPr>
        <p:txBody>
          <a:bodyPr wrap="square" rtlCol="0">
            <a:spAutoFit/>
          </a:bodyPr>
          <a:lstStyle/>
          <a:p>
            <a:pPr marL="114300" indent="-114300">
              <a:spcAft>
                <a:spcPts val="1200"/>
              </a:spcAft>
              <a:buFont typeface="Arial" pitchFamily="34" charset="0"/>
              <a:buChar char="•"/>
            </a:pPr>
            <a:r>
              <a:rPr lang="en-US" dirty="0" smtClean="0"/>
              <a:t>Example on the right is for NA, results for EU are very similar</a:t>
            </a:r>
          </a:p>
          <a:p>
            <a:pPr marL="114300" indent="-114300">
              <a:spcAft>
                <a:spcPts val="1200"/>
              </a:spcAft>
              <a:buFont typeface="Arial" pitchFamily="34" charset="0"/>
              <a:buChar char="•"/>
            </a:pPr>
            <a:r>
              <a:rPr lang="en-US" dirty="0" smtClean="0"/>
              <a:t>Based on this information, we can define a criterion for sites that are “locally influenced” from “regionally representative” sites.</a:t>
            </a:r>
          </a:p>
          <a:p>
            <a:pPr marL="114300" indent="-114300">
              <a:spcAft>
                <a:spcPts val="1200"/>
              </a:spcAft>
              <a:buFont typeface="Arial" pitchFamily="34" charset="0"/>
              <a:buChar char="•"/>
            </a:pPr>
            <a:r>
              <a:rPr lang="en-US" dirty="0" smtClean="0"/>
              <a:t>For the following analysis, we defined “locally influenced” as those sites for which the RMSD in the distance bin centered at 50km is &gt; 10 ppb</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200400" y="990600"/>
            <a:ext cx="5703206" cy="5105400"/>
          </a:xfrm>
          <a:prstGeom prst="rect">
            <a:avLst/>
          </a:prstGeom>
          <a:noFill/>
          <a:ln w="9525">
            <a:noFill/>
            <a:miter lim="800000"/>
            <a:headEnd/>
            <a:tailEnd/>
          </a:ln>
        </p:spPr>
      </p:pic>
      <p:sp>
        <p:nvSpPr>
          <p:cNvPr id="4" name="Title 5"/>
          <p:cNvSpPr txBox="1">
            <a:spLocks/>
          </p:cNvSpPr>
          <p:nvPr/>
        </p:nvSpPr>
        <p:spPr>
          <a:xfrm>
            <a:off x="2667000" y="24925"/>
            <a:ext cx="5791200" cy="889475"/>
          </a:xfrm>
          <a:prstGeom prst="rect">
            <a:avLst/>
          </a:prstGeom>
        </p:spPr>
        <p:txBody>
          <a:bodyPr/>
          <a:lstStyle>
            <a:lvl1pPr algn="l" rtl="0" fontAlgn="base">
              <a:spcBef>
                <a:spcPct val="0"/>
              </a:spcBef>
              <a:spcAft>
                <a:spcPct val="0"/>
              </a:spcAft>
              <a:defRPr sz="3400" b="1">
                <a:solidFill>
                  <a:srgbClr val="355777"/>
                </a:solidFill>
                <a:latin typeface="+mj-lt"/>
                <a:ea typeface="+mj-ea"/>
                <a:cs typeface="+mj-cs"/>
              </a:defRPr>
            </a:lvl1pPr>
            <a:lvl2pPr algn="l" rtl="0" fontAlgn="base">
              <a:spcBef>
                <a:spcPct val="0"/>
              </a:spcBef>
              <a:spcAft>
                <a:spcPct val="0"/>
              </a:spcAft>
              <a:defRPr sz="3400" b="1">
                <a:solidFill>
                  <a:srgbClr val="355777"/>
                </a:solidFill>
                <a:latin typeface="Arial" charset="0"/>
                <a:ea typeface="ＭＳ Ｐゴシック" pitchFamily="1" charset="-128"/>
              </a:defRPr>
            </a:lvl2pPr>
            <a:lvl3pPr algn="l" rtl="0" fontAlgn="base">
              <a:spcBef>
                <a:spcPct val="0"/>
              </a:spcBef>
              <a:spcAft>
                <a:spcPct val="0"/>
              </a:spcAft>
              <a:defRPr sz="3400" b="1">
                <a:solidFill>
                  <a:srgbClr val="355777"/>
                </a:solidFill>
                <a:latin typeface="Arial" charset="0"/>
                <a:ea typeface="ＭＳ Ｐゴシック" pitchFamily="1" charset="-128"/>
              </a:defRPr>
            </a:lvl3pPr>
            <a:lvl4pPr algn="l" rtl="0" fontAlgn="base">
              <a:spcBef>
                <a:spcPct val="0"/>
              </a:spcBef>
              <a:spcAft>
                <a:spcPct val="0"/>
              </a:spcAft>
              <a:defRPr sz="3400" b="1">
                <a:solidFill>
                  <a:srgbClr val="355777"/>
                </a:solidFill>
                <a:latin typeface="Arial" charset="0"/>
                <a:ea typeface="ＭＳ Ｐゴシック" pitchFamily="1" charset="-128"/>
              </a:defRPr>
            </a:lvl4pPr>
            <a:lvl5pPr algn="l" rtl="0" fontAlgn="base">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a:lstStyle>
          <a:p>
            <a:r>
              <a:rPr lang="en-US" sz="2000" dirty="0" smtClean="0"/>
              <a:t>Binned Root Mean Square Difference as Function of Distance Between Stations</a:t>
            </a:r>
            <a:endParaRPr lang="en-US" sz="2000" dirty="0"/>
          </a:p>
        </p:txBody>
      </p:sp>
      <p:cxnSp>
        <p:nvCxnSpPr>
          <p:cNvPr id="5" name="Straight Connector 4"/>
          <p:cNvCxnSpPr/>
          <p:nvPr/>
        </p:nvCxnSpPr>
        <p:spPr bwMode="auto">
          <a:xfrm flipH="1">
            <a:off x="3886200" y="3454812"/>
            <a:ext cx="533400" cy="0"/>
          </a:xfrm>
          <a:prstGeom prst="line">
            <a:avLst/>
          </a:prstGeom>
          <a:solidFill>
            <a:schemeClr val="accent1"/>
          </a:solidFill>
          <a:ln w="508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4557252" y="3454812"/>
            <a:ext cx="0" cy="1929576"/>
          </a:xfrm>
          <a:prstGeom prst="line">
            <a:avLst/>
          </a:prstGeom>
          <a:solidFill>
            <a:schemeClr val="accent1"/>
          </a:solidFill>
          <a:ln w="508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2362200" y="76200"/>
            <a:ext cx="6400800" cy="1219200"/>
          </a:xfrm>
          <a:prstGeom prst="rect">
            <a:avLst/>
          </a:prstGeom>
        </p:spPr>
        <p:txBody>
          <a:bodyPr/>
          <a:lstStyle>
            <a:lvl1pPr algn="l" rtl="0" fontAlgn="base">
              <a:spcBef>
                <a:spcPct val="0"/>
              </a:spcBef>
              <a:spcAft>
                <a:spcPct val="0"/>
              </a:spcAft>
              <a:defRPr sz="3400" b="1">
                <a:solidFill>
                  <a:srgbClr val="355777"/>
                </a:solidFill>
                <a:latin typeface="+mj-lt"/>
                <a:ea typeface="+mj-ea"/>
                <a:cs typeface="+mj-cs"/>
              </a:defRPr>
            </a:lvl1pPr>
            <a:lvl2pPr algn="l" rtl="0" fontAlgn="base">
              <a:spcBef>
                <a:spcPct val="0"/>
              </a:spcBef>
              <a:spcAft>
                <a:spcPct val="0"/>
              </a:spcAft>
              <a:defRPr sz="3400" b="1">
                <a:solidFill>
                  <a:srgbClr val="355777"/>
                </a:solidFill>
                <a:latin typeface="Arial" charset="0"/>
                <a:ea typeface="ＭＳ Ｐゴシック" pitchFamily="1" charset="-128"/>
              </a:defRPr>
            </a:lvl2pPr>
            <a:lvl3pPr algn="l" rtl="0" fontAlgn="base">
              <a:spcBef>
                <a:spcPct val="0"/>
              </a:spcBef>
              <a:spcAft>
                <a:spcPct val="0"/>
              </a:spcAft>
              <a:defRPr sz="3400" b="1">
                <a:solidFill>
                  <a:srgbClr val="355777"/>
                </a:solidFill>
                <a:latin typeface="Arial" charset="0"/>
                <a:ea typeface="ＭＳ Ｐゴシック" pitchFamily="1" charset="-128"/>
              </a:defRPr>
            </a:lvl3pPr>
            <a:lvl4pPr algn="l" rtl="0" fontAlgn="base">
              <a:spcBef>
                <a:spcPct val="0"/>
              </a:spcBef>
              <a:spcAft>
                <a:spcPct val="0"/>
              </a:spcAft>
              <a:defRPr sz="3400" b="1">
                <a:solidFill>
                  <a:srgbClr val="355777"/>
                </a:solidFill>
                <a:latin typeface="Arial" charset="0"/>
                <a:ea typeface="ＭＳ Ｐゴシック" pitchFamily="1" charset="-128"/>
              </a:defRPr>
            </a:lvl4pPr>
            <a:lvl5pPr algn="l" rtl="0" fontAlgn="base">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a:lstStyle>
          <a:p>
            <a:r>
              <a:rPr lang="en-US" sz="2400" dirty="0" smtClean="0"/>
              <a:t>Location of “Regionally Representative” vs. “Locally Influenced” Sites for Daily Maximum 8-hr Ozone, NA and EU</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4724400" y="1510172"/>
            <a:ext cx="4286250" cy="437532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1510172"/>
            <a:ext cx="4495800" cy="45553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09" y="5321343"/>
            <a:ext cx="9144000" cy="1477328"/>
          </a:xfrm>
          <a:prstGeom prst="rect">
            <a:avLst/>
          </a:prstGeom>
          <a:solidFill>
            <a:schemeClr val="bg1"/>
          </a:solidFill>
        </p:spPr>
        <p:txBody>
          <a:bodyPr wrap="square" rtlCol="0">
            <a:spAutoFit/>
          </a:bodyPr>
          <a:lstStyle/>
          <a:p>
            <a:pPr marL="114300" indent="-114300">
              <a:buFont typeface="Arial" pitchFamily="34" charset="0"/>
              <a:buChar char="•"/>
            </a:pPr>
            <a:r>
              <a:rPr lang="en-US" b="1" i="1" dirty="0" smtClean="0"/>
              <a:t>All models participating in AQMEII Phase 1 show lower RMSE and higher correlations at “regionally representative” sites than at “locally influenced” sites</a:t>
            </a:r>
          </a:p>
          <a:p>
            <a:pPr marL="114300" indent="-114300">
              <a:buFont typeface="Arial" pitchFamily="34" charset="0"/>
              <a:buChar char="•"/>
            </a:pPr>
            <a:r>
              <a:rPr lang="en-US" dirty="0" smtClean="0"/>
              <a:t>Again, simulations using </a:t>
            </a:r>
            <a:r>
              <a:rPr lang="en-US" dirty="0"/>
              <a:t>models with North American heritage and performed by North American groups (US1, US3, CA1) tend to have </a:t>
            </a:r>
            <a:r>
              <a:rPr lang="en-US" dirty="0" smtClean="0"/>
              <a:t>better performance </a:t>
            </a:r>
            <a:r>
              <a:rPr lang="en-US" dirty="0"/>
              <a:t>than other </a:t>
            </a:r>
            <a:r>
              <a:rPr lang="en-US" dirty="0" smtClean="0"/>
              <a:t>simulations</a:t>
            </a:r>
            <a:endParaRPr lang="en-US" dirty="0"/>
          </a:p>
        </p:txBody>
      </p:sp>
      <p:sp>
        <p:nvSpPr>
          <p:cNvPr id="6" name="Title 5"/>
          <p:cNvSpPr txBox="1">
            <a:spLocks/>
          </p:cNvSpPr>
          <p:nvPr/>
        </p:nvSpPr>
        <p:spPr>
          <a:xfrm>
            <a:off x="2438400" y="76200"/>
            <a:ext cx="6324600" cy="1041875"/>
          </a:xfrm>
          <a:prstGeom prst="rect">
            <a:avLst/>
          </a:prstGeom>
        </p:spPr>
        <p:txBody>
          <a:bodyPr/>
          <a:lstStyle>
            <a:lvl1pPr algn="l" rtl="0" fontAlgn="base">
              <a:spcBef>
                <a:spcPct val="0"/>
              </a:spcBef>
              <a:spcAft>
                <a:spcPct val="0"/>
              </a:spcAft>
              <a:defRPr sz="3400" b="1">
                <a:solidFill>
                  <a:srgbClr val="355777"/>
                </a:solidFill>
                <a:latin typeface="+mj-lt"/>
                <a:ea typeface="+mj-ea"/>
                <a:cs typeface="+mj-cs"/>
              </a:defRPr>
            </a:lvl1pPr>
            <a:lvl2pPr algn="l" rtl="0" fontAlgn="base">
              <a:spcBef>
                <a:spcPct val="0"/>
              </a:spcBef>
              <a:spcAft>
                <a:spcPct val="0"/>
              </a:spcAft>
              <a:defRPr sz="3400" b="1">
                <a:solidFill>
                  <a:srgbClr val="355777"/>
                </a:solidFill>
                <a:latin typeface="Arial" charset="0"/>
                <a:ea typeface="ＭＳ Ｐゴシック" pitchFamily="1" charset="-128"/>
              </a:defRPr>
            </a:lvl2pPr>
            <a:lvl3pPr algn="l" rtl="0" fontAlgn="base">
              <a:spcBef>
                <a:spcPct val="0"/>
              </a:spcBef>
              <a:spcAft>
                <a:spcPct val="0"/>
              </a:spcAft>
              <a:defRPr sz="3400" b="1">
                <a:solidFill>
                  <a:srgbClr val="355777"/>
                </a:solidFill>
                <a:latin typeface="Arial" charset="0"/>
                <a:ea typeface="ＭＳ Ｐゴシック" pitchFamily="1" charset="-128"/>
              </a:defRPr>
            </a:lvl3pPr>
            <a:lvl4pPr algn="l" rtl="0" fontAlgn="base">
              <a:spcBef>
                <a:spcPct val="0"/>
              </a:spcBef>
              <a:spcAft>
                <a:spcPct val="0"/>
              </a:spcAft>
              <a:defRPr sz="3400" b="1">
                <a:solidFill>
                  <a:srgbClr val="355777"/>
                </a:solidFill>
                <a:latin typeface="Arial" charset="0"/>
                <a:ea typeface="ＭＳ Ｐゴシック" pitchFamily="1" charset="-128"/>
              </a:defRPr>
            </a:lvl4pPr>
            <a:lvl5pPr algn="l" rtl="0" fontAlgn="base">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a:lstStyle>
          <a:p>
            <a:r>
              <a:rPr lang="en-US" sz="2000" dirty="0" smtClean="0"/>
              <a:t>Model Performance at “Regionally Representative” vs. “Locally Influenced” Sites for Daily Maximum 8-hr Ozone, NA</a:t>
            </a:r>
            <a:endParaRPr lang="en-US" sz="2000" dirty="0"/>
          </a:p>
        </p:txBody>
      </p:sp>
      <p:grpSp>
        <p:nvGrpSpPr>
          <p:cNvPr id="10" name="Group 9"/>
          <p:cNvGrpSpPr/>
          <p:nvPr/>
        </p:nvGrpSpPr>
        <p:grpSpPr>
          <a:xfrm>
            <a:off x="152401" y="1158664"/>
            <a:ext cx="4495800" cy="4137632"/>
            <a:chOff x="152401" y="1295400"/>
            <a:chExt cx="4495800" cy="4137632"/>
          </a:xfrm>
        </p:grpSpPr>
        <p:pic>
          <p:nvPicPr>
            <p:cNvPr id="7170" name="Picture 2"/>
            <p:cNvPicPr>
              <a:picLocks noChangeAspect="1" noChangeArrowheads="1"/>
            </p:cNvPicPr>
            <p:nvPr/>
          </p:nvPicPr>
          <p:blipFill>
            <a:blip r:embed="rId2" cstate="print"/>
            <a:srcRect/>
            <a:stretch>
              <a:fillRect/>
            </a:stretch>
          </p:blipFill>
          <p:spPr bwMode="auto">
            <a:xfrm>
              <a:off x="152401" y="1617408"/>
              <a:ext cx="4495800" cy="3815624"/>
            </a:xfrm>
            <a:prstGeom prst="rect">
              <a:avLst/>
            </a:prstGeom>
            <a:noFill/>
            <a:ln w="9525">
              <a:noFill/>
              <a:miter lim="800000"/>
              <a:headEnd/>
              <a:tailEnd/>
            </a:ln>
          </p:spPr>
        </p:pic>
        <p:sp>
          <p:nvSpPr>
            <p:cNvPr id="7" name="TextBox 6"/>
            <p:cNvSpPr txBox="1"/>
            <p:nvPr/>
          </p:nvSpPr>
          <p:spPr>
            <a:xfrm>
              <a:off x="1295400" y="1295400"/>
              <a:ext cx="2286000" cy="369332"/>
            </a:xfrm>
            <a:prstGeom prst="rect">
              <a:avLst/>
            </a:prstGeom>
            <a:noFill/>
          </p:spPr>
          <p:txBody>
            <a:bodyPr wrap="square" rtlCol="0">
              <a:spAutoFit/>
            </a:bodyPr>
            <a:lstStyle/>
            <a:p>
              <a:pPr algn="ctr"/>
              <a:r>
                <a:rPr lang="en-US" dirty="0" smtClean="0"/>
                <a:t>RMSE</a:t>
              </a:r>
              <a:endParaRPr lang="en-US" dirty="0"/>
            </a:p>
          </p:txBody>
        </p:sp>
      </p:grpSp>
      <p:grpSp>
        <p:nvGrpSpPr>
          <p:cNvPr id="9" name="Group 8"/>
          <p:cNvGrpSpPr/>
          <p:nvPr/>
        </p:nvGrpSpPr>
        <p:grpSpPr>
          <a:xfrm>
            <a:off x="4710843" y="1184302"/>
            <a:ext cx="4433157" cy="4041060"/>
            <a:chOff x="4710843" y="1295400"/>
            <a:chExt cx="4433157" cy="4041060"/>
          </a:xfrm>
        </p:grpSpPr>
        <p:pic>
          <p:nvPicPr>
            <p:cNvPr id="5" name="Picture 2"/>
            <p:cNvPicPr>
              <a:picLocks noChangeAspect="1" noChangeArrowheads="1"/>
            </p:cNvPicPr>
            <p:nvPr/>
          </p:nvPicPr>
          <p:blipFill>
            <a:blip r:embed="rId3" cstate="print"/>
            <a:srcRect/>
            <a:stretch>
              <a:fillRect/>
            </a:stretch>
          </p:blipFill>
          <p:spPr bwMode="auto">
            <a:xfrm>
              <a:off x="4710843" y="1526460"/>
              <a:ext cx="4433157" cy="3810000"/>
            </a:xfrm>
            <a:prstGeom prst="rect">
              <a:avLst/>
            </a:prstGeom>
            <a:noFill/>
            <a:ln w="9525">
              <a:noFill/>
              <a:miter lim="800000"/>
              <a:headEnd/>
              <a:tailEnd/>
            </a:ln>
          </p:spPr>
        </p:pic>
        <p:sp>
          <p:nvSpPr>
            <p:cNvPr id="8" name="TextBox 7"/>
            <p:cNvSpPr txBox="1"/>
            <p:nvPr/>
          </p:nvSpPr>
          <p:spPr>
            <a:xfrm>
              <a:off x="5715000" y="1295400"/>
              <a:ext cx="2819400" cy="369332"/>
            </a:xfrm>
            <a:prstGeom prst="rect">
              <a:avLst/>
            </a:prstGeom>
            <a:noFill/>
          </p:spPr>
          <p:txBody>
            <a:bodyPr wrap="square" rtlCol="0">
              <a:spAutoFit/>
            </a:bodyPr>
            <a:lstStyle/>
            <a:p>
              <a:pPr algn="ctr"/>
              <a:r>
                <a:rPr lang="en-US" dirty="0" smtClean="0"/>
                <a:t>Correlation Coefficient</a:t>
              </a:r>
              <a:endParaRPr 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1371600"/>
            <a:ext cx="4648200" cy="3961469"/>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572000" y="1371600"/>
            <a:ext cx="4460622" cy="3809999"/>
          </a:xfrm>
          <a:prstGeom prst="rect">
            <a:avLst/>
          </a:prstGeom>
          <a:noFill/>
          <a:ln w="9525">
            <a:noFill/>
            <a:miter lim="800000"/>
            <a:headEnd/>
            <a:tailEnd/>
          </a:ln>
        </p:spPr>
      </p:pic>
      <p:sp>
        <p:nvSpPr>
          <p:cNvPr id="5" name="Title 5"/>
          <p:cNvSpPr txBox="1">
            <a:spLocks/>
          </p:cNvSpPr>
          <p:nvPr/>
        </p:nvSpPr>
        <p:spPr>
          <a:xfrm>
            <a:off x="2819400" y="76200"/>
            <a:ext cx="5943600" cy="1041875"/>
          </a:xfrm>
          <a:prstGeom prst="rect">
            <a:avLst/>
          </a:prstGeom>
        </p:spPr>
        <p:txBody>
          <a:bodyPr/>
          <a:lstStyle>
            <a:lvl1pPr algn="l" rtl="0" fontAlgn="base">
              <a:spcBef>
                <a:spcPct val="0"/>
              </a:spcBef>
              <a:spcAft>
                <a:spcPct val="0"/>
              </a:spcAft>
              <a:defRPr sz="3400" b="1">
                <a:solidFill>
                  <a:srgbClr val="355777"/>
                </a:solidFill>
                <a:latin typeface="+mj-lt"/>
                <a:ea typeface="+mj-ea"/>
                <a:cs typeface="+mj-cs"/>
              </a:defRPr>
            </a:lvl1pPr>
            <a:lvl2pPr algn="l" rtl="0" fontAlgn="base">
              <a:spcBef>
                <a:spcPct val="0"/>
              </a:spcBef>
              <a:spcAft>
                <a:spcPct val="0"/>
              </a:spcAft>
              <a:defRPr sz="3400" b="1">
                <a:solidFill>
                  <a:srgbClr val="355777"/>
                </a:solidFill>
                <a:latin typeface="Arial" charset="0"/>
                <a:ea typeface="ＭＳ Ｐゴシック" pitchFamily="1" charset="-128"/>
              </a:defRPr>
            </a:lvl2pPr>
            <a:lvl3pPr algn="l" rtl="0" fontAlgn="base">
              <a:spcBef>
                <a:spcPct val="0"/>
              </a:spcBef>
              <a:spcAft>
                <a:spcPct val="0"/>
              </a:spcAft>
              <a:defRPr sz="3400" b="1">
                <a:solidFill>
                  <a:srgbClr val="355777"/>
                </a:solidFill>
                <a:latin typeface="Arial" charset="0"/>
                <a:ea typeface="ＭＳ Ｐゴシック" pitchFamily="1" charset="-128"/>
              </a:defRPr>
            </a:lvl3pPr>
            <a:lvl4pPr algn="l" rtl="0" fontAlgn="base">
              <a:spcBef>
                <a:spcPct val="0"/>
              </a:spcBef>
              <a:spcAft>
                <a:spcPct val="0"/>
              </a:spcAft>
              <a:defRPr sz="3400" b="1">
                <a:solidFill>
                  <a:srgbClr val="355777"/>
                </a:solidFill>
                <a:latin typeface="Arial" charset="0"/>
                <a:ea typeface="ＭＳ Ｐゴシック" pitchFamily="1" charset="-128"/>
              </a:defRPr>
            </a:lvl4pPr>
            <a:lvl5pPr algn="l" rtl="0" fontAlgn="base">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a:lstStyle>
          <a:p>
            <a:r>
              <a:rPr lang="en-US" sz="2000" dirty="0" smtClean="0"/>
              <a:t>Model Performance at “Regionally Representative” vs. “Locally Influenced” Sites for Daily Maximum 8-hr Ozone, EU</a:t>
            </a:r>
            <a:endParaRPr lang="en-US" sz="2000" dirty="0"/>
          </a:p>
        </p:txBody>
      </p:sp>
      <p:sp>
        <p:nvSpPr>
          <p:cNvPr id="6" name="TextBox 5"/>
          <p:cNvSpPr txBox="1"/>
          <p:nvPr/>
        </p:nvSpPr>
        <p:spPr>
          <a:xfrm>
            <a:off x="1295400" y="1066800"/>
            <a:ext cx="2286000" cy="369332"/>
          </a:xfrm>
          <a:prstGeom prst="rect">
            <a:avLst/>
          </a:prstGeom>
          <a:noFill/>
        </p:spPr>
        <p:txBody>
          <a:bodyPr wrap="square" rtlCol="0">
            <a:spAutoFit/>
          </a:bodyPr>
          <a:lstStyle/>
          <a:p>
            <a:pPr algn="ctr"/>
            <a:r>
              <a:rPr lang="en-US" dirty="0" smtClean="0"/>
              <a:t>RMSE</a:t>
            </a:r>
            <a:endParaRPr lang="en-US" dirty="0"/>
          </a:p>
        </p:txBody>
      </p:sp>
      <p:sp>
        <p:nvSpPr>
          <p:cNvPr id="7" name="TextBox 6"/>
          <p:cNvSpPr txBox="1"/>
          <p:nvPr/>
        </p:nvSpPr>
        <p:spPr>
          <a:xfrm>
            <a:off x="5715000" y="1066800"/>
            <a:ext cx="2819400" cy="369332"/>
          </a:xfrm>
          <a:prstGeom prst="rect">
            <a:avLst/>
          </a:prstGeom>
          <a:noFill/>
        </p:spPr>
        <p:txBody>
          <a:bodyPr wrap="square" rtlCol="0">
            <a:spAutoFit/>
          </a:bodyPr>
          <a:lstStyle/>
          <a:p>
            <a:pPr algn="ctr"/>
            <a:r>
              <a:rPr lang="en-US" dirty="0" smtClean="0"/>
              <a:t>Correlation Coefficient</a:t>
            </a:r>
            <a:endParaRPr lang="en-US" dirty="0"/>
          </a:p>
        </p:txBody>
      </p:sp>
      <p:sp>
        <p:nvSpPr>
          <p:cNvPr id="8" name="TextBox 7"/>
          <p:cNvSpPr txBox="1"/>
          <p:nvPr/>
        </p:nvSpPr>
        <p:spPr>
          <a:xfrm>
            <a:off x="17209" y="5449533"/>
            <a:ext cx="9144000" cy="1200329"/>
          </a:xfrm>
          <a:prstGeom prst="rect">
            <a:avLst/>
          </a:prstGeom>
          <a:solidFill>
            <a:schemeClr val="bg1"/>
          </a:solidFill>
        </p:spPr>
        <p:txBody>
          <a:bodyPr wrap="square" rtlCol="0">
            <a:spAutoFit/>
          </a:bodyPr>
          <a:lstStyle/>
          <a:p>
            <a:pPr marL="114300" indent="-114300">
              <a:buFont typeface="Arial" pitchFamily="34" charset="0"/>
              <a:buChar char="•"/>
            </a:pPr>
            <a:r>
              <a:rPr lang="en-US" dirty="0" smtClean="0"/>
              <a:t>Almost all models show lower RMSE and higher correlations at “regionally representative” sites compared to “locally influenced” sites</a:t>
            </a:r>
          </a:p>
          <a:p>
            <a:pPr marL="114300" indent="-114300">
              <a:buFont typeface="Arial" pitchFamily="34" charset="0"/>
              <a:buChar char="•"/>
            </a:pPr>
            <a:r>
              <a:rPr lang="en-US" b="1" i="1" dirty="0" smtClean="0"/>
              <a:t>Model-to-model differences tend to be more pronounced at “regionally representative” sites</a:t>
            </a:r>
            <a:endParaRPr lang="en-US"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a:prstGeom prst="rect">
            <a:avLst/>
          </a:prstGeom>
        </p:spPr>
        <p:txBody>
          <a:bodyPr/>
          <a:lstStyle/>
          <a:p>
            <a:r>
              <a:rPr lang="en-US" dirty="0" smtClean="0"/>
              <a:t>Motivation</a:t>
            </a:r>
            <a:endParaRPr lang="en-US" dirty="0"/>
          </a:p>
        </p:txBody>
      </p:sp>
      <p:sp>
        <p:nvSpPr>
          <p:cNvPr id="3" name="Content Placeholder 2"/>
          <p:cNvSpPr>
            <a:spLocks noGrp="1"/>
          </p:cNvSpPr>
          <p:nvPr>
            <p:ph idx="1"/>
          </p:nvPr>
        </p:nvSpPr>
        <p:spPr>
          <a:xfrm>
            <a:off x="457200" y="1905000"/>
            <a:ext cx="8229600" cy="3200400"/>
          </a:xfrm>
        </p:spPr>
        <p:txBody>
          <a:bodyPr/>
          <a:lstStyle/>
          <a:p>
            <a:pPr>
              <a:spcBef>
                <a:spcPts val="0"/>
              </a:spcBef>
              <a:spcAft>
                <a:spcPts val="1200"/>
              </a:spcAft>
            </a:pPr>
            <a:r>
              <a:rPr lang="en-US" sz="2800" dirty="0" smtClean="0"/>
              <a:t>Utilize the </a:t>
            </a:r>
            <a:r>
              <a:rPr lang="en-US" sz="2800" dirty="0"/>
              <a:t>rich dataset </a:t>
            </a:r>
            <a:r>
              <a:rPr lang="en-US" sz="2800" dirty="0" smtClean="0"/>
              <a:t>generated during AQMEII Phase 1 to explore the following questions:</a:t>
            </a:r>
          </a:p>
          <a:p>
            <a:pPr lvl="1">
              <a:spcBef>
                <a:spcPts val="0"/>
              </a:spcBef>
              <a:spcAft>
                <a:spcPts val="1200"/>
              </a:spcAft>
            </a:pPr>
            <a:r>
              <a:rPr lang="en-US" dirty="0" smtClean="0"/>
              <a:t>How can we use space/time information extracted from observations to stratify </a:t>
            </a:r>
            <a:r>
              <a:rPr lang="en-US" dirty="0" smtClean="0"/>
              <a:t>operational</a:t>
            </a:r>
            <a:r>
              <a:rPr lang="en-US" dirty="0" smtClean="0"/>
              <a:t> </a:t>
            </a:r>
            <a:r>
              <a:rPr lang="en-US" dirty="0" smtClean="0"/>
              <a:t>model performance analysis?</a:t>
            </a:r>
          </a:p>
          <a:p>
            <a:pPr lvl="1">
              <a:spcBef>
                <a:spcPts val="0"/>
              </a:spcBef>
              <a:spcAft>
                <a:spcPts val="1200"/>
              </a:spcAft>
            </a:pPr>
            <a:r>
              <a:rPr lang="en-US" dirty="0" smtClean="0"/>
              <a:t>How well do current-generation regional-scale models capture observed space/time features?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2819400" y="76200"/>
            <a:ext cx="5943600" cy="1041875"/>
          </a:xfrm>
          <a:prstGeom prst="rect">
            <a:avLst/>
          </a:prstGeom>
        </p:spPr>
        <p:txBody>
          <a:bodyPr/>
          <a:lstStyle>
            <a:lvl1pPr algn="l" rtl="0" fontAlgn="base">
              <a:spcBef>
                <a:spcPct val="0"/>
              </a:spcBef>
              <a:spcAft>
                <a:spcPct val="0"/>
              </a:spcAft>
              <a:defRPr sz="3400" b="1">
                <a:solidFill>
                  <a:srgbClr val="355777"/>
                </a:solidFill>
                <a:latin typeface="+mj-lt"/>
                <a:ea typeface="+mj-ea"/>
                <a:cs typeface="+mj-cs"/>
              </a:defRPr>
            </a:lvl1pPr>
            <a:lvl2pPr algn="l" rtl="0" fontAlgn="base">
              <a:spcBef>
                <a:spcPct val="0"/>
              </a:spcBef>
              <a:spcAft>
                <a:spcPct val="0"/>
              </a:spcAft>
              <a:defRPr sz="3400" b="1">
                <a:solidFill>
                  <a:srgbClr val="355777"/>
                </a:solidFill>
                <a:latin typeface="Arial" charset="0"/>
                <a:ea typeface="ＭＳ Ｐゴシック" pitchFamily="1" charset="-128"/>
              </a:defRPr>
            </a:lvl2pPr>
            <a:lvl3pPr algn="l" rtl="0" fontAlgn="base">
              <a:spcBef>
                <a:spcPct val="0"/>
              </a:spcBef>
              <a:spcAft>
                <a:spcPct val="0"/>
              </a:spcAft>
              <a:defRPr sz="3400" b="1">
                <a:solidFill>
                  <a:srgbClr val="355777"/>
                </a:solidFill>
                <a:latin typeface="Arial" charset="0"/>
                <a:ea typeface="ＭＳ Ｐゴシック" pitchFamily="1" charset="-128"/>
              </a:defRPr>
            </a:lvl3pPr>
            <a:lvl4pPr algn="l" rtl="0" fontAlgn="base">
              <a:spcBef>
                <a:spcPct val="0"/>
              </a:spcBef>
              <a:spcAft>
                <a:spcPct val="0"/>
              </a:spcAft>
              <a:defRPr sz="3400" b="1">
                <a:solidFill>
                  <a:srgbClr val="355777"/>
                </a:solidFill>
                <a:latin typeface="Arial" charset="0"/>
                <a:ea typeface="ＭＳ Ｐゴシック" pitchFamily="1" charset="-128"/>
              </a:defRPr>
            </a:lvl4pPr>
            <a:lvl5pPr algn="l" rtl="0" fontAlgn="base">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a:lstStyle>
          <a:p>
            <a:r>
              <a:rPr lang="en-US" sz="2400" dirty="0" smtClean="0"/>
              <a:t>How Well Did the AQMEII Phase 1 </a:t>
            </a:r>
            <a:r>
              <a:rPr lang="en-US" sz="2400" dirty="0"/>
              <a:t>Simulations </a:t>
            </a:r>
            <a:r>
              <a:rPr lang="en-US" sz="2400" dirty="0" smtClean="0"/>
              <a:t>Capture Observed Space/Time Correlation Structures?</a:t>
            </a:r>
            <a:endParaRPr lang="en-US" sz="2400" dirty="0"/>
          </a:p>
        </p:txBody>
      </p:sp>
      <p:sp>
        <p:nvSpPr>
          <p:cNvPr id="4" name="TextBox 3"/>
          <p:cNvSpPr txBox="1"/>
          <p:nvPr/>
        </p:nvSpPr>
        <p:spPr>
          <a:xfrm>
            <a:off x="5334000" y="1847320"/>
            <a:ext cx="3276600" cy="3939540"/>
          </a:xfrm>
          <a:prstGeom prst="rect">
            <a:avLst/>
          </a:prstGeom>
          <a:solidFill>
            <a:schemeClr val="bg1"/>
          </a:solidFill>
        </p:spPr>
        <p:txBody>
          <a:bodyPr wrap="square" rtlCol="0">
            <a:spAutoFit/>
          </a:bodyPr>
          <a:lstStyle/>
          <a:p>
            <a:pPr marL="114300" indent="-114300">
              <a:spcAft>
                <a:spcPts val="1200"/>
              </a:spcAft>
              <a:buFont typeface="Arial" pitchFamily="34" charset="0"/>
              <a:buChar char="•"/>
            </a:pPr>
            <a:r>
              <a:rPr lang="en-US" sz="2000" dirty="0" smtClean="0"/>
              <a:t>Correlations between the KZ-estimated synoptic components </a:t>
            </a:r>
            <a:r>
              <a:rPr lang="en-US" sz="2000" dirty="0"/>
              <a:t>of </a:t>
            </a:r>
            <a:r>
              <a:rPr lang="en-US" sz="2000" dirty="0" smtClean="0"/>
              <a:t>observed daily maximum </a:t>
            </a:r>
            <a:r>
              <a:rPr lang="en-US" sz="2000" dirty="0"/>
              <a:t>8-hr </a:t>
            </a:r>
            <a:r>
              <a:rPr lang="en-US" sz="2000" dirty="0" smtClean="0"/>
              <a:t>O</a:t>
            </a:r>
            <a:r>
              <a:rPr lang="en-US" sz="2000" baseline="-25000" dirty="0" smtClean="0"/>
              <a:t>3</a:t>
            </a:r>
            <a:r>
              <a:rPr lang="en-US" sz="2000" dirty="0" smtClean="0"/>
              <a:t> </a:t>
            </a:r>
            <a:r>
              <a:rPr lang="en-US" sz="2000" dirty="0"/>
              <a:t>at Raleigh, NC and </a:t>
            </a:r>
            <a:r>
              <a:rPr lang="en-US" sz="2000" dirty="0" smtClean="0"/>
              <a:t>other sites </a:t>
            </a:r>
          </a:p>
          <a:p>
            <a:pPr marL="114300" indent="-114300">
              <a:spcAft>
                <a:spcPts val="1200"/>
              </a:spcAft>
              <a:buFont typeface="Arial" pitchFamily="34" charset="0"/>
              <a:buChar char="•"/>
            </a:pPr>
            <a:r>
              <a:rPr lang="en-US" sz="2000" dirty="0" smtClean="0"/>
              <a:t>E-Folding distances can serve as a metric to assess the modeling systems’ ability to capture the </a:t>
            </a:r>
            <a:r>
              <a:rPr lang="en-US" sz="2000" b="1" i="1" dirty="0" smtClean="0"/>
              <a:t>interplay between local vs. regional effects</a:t>
            </a:r>
          </a:p>
        </p:txBody>
      </p:sp>
      <p:grpSp>
        <p:nvGrpSpPr>
          <p:cNvPr id="11" name="Group 10"/>
          <p:cNvGrpSpPr/>
          <p:nvPr/>
        </p:nvGrpSpPr>
        <p:grpSpPr>
          <a:xfrm>
            <a:off x="0" y="1524000"/>
            <a:ext cx="5105400" cy="5050588"/>
            <a:chOff x="0" y="1524000"/>
            <a:chExt cx="5105400" cy="5050588"/>
          </a:xfrm>
        </p:grpSpPr>
        <p:pic>
          <p:nvPicPr>
            <p:cNvPr id="2050" name="Picture 2"/>
            <p:cNvPicPr>
              <a:picLocks noChangeAspect="1" noChangeArrowheads="1"/>
            </p:cNvPicPr>
            <p:nvPr/>
          </p:nvPicPr>
          <p:blipFill>
            <a:blip r:embed="rId2" cstate="print"/>
            <a:srcRect/>
            <a:stretch>
              <a:fillRect/>
            </a:stretch>
          </p:blipFill>
          <p:spPr bwMode="auto">
            <a:xfrm>
              <a:off x="0" y="1524000"/>
              <a:ext cx="5105400" cy="5050588"/>
            </a:xfrm>
            <a:prstGeom prst="rect">
              <a:avLst/>
            </a:prstGeom>
            <a:noFill/>
            <a:ln w="9525">
              <a:noFill/>
              <a:miter lim="800000"/>
              <a:headEnd/>
              <a:tailEnd/>
            </a:ln>
          </p:spPr>
        </p:pic>
        <p:cxnSp>
          <p:nvCxnSpPr>
            <p:cNvPr id="5" name="Straight Connector 4"/>
            <p:cNvCxnSpPr/>
            <p:nvPr/>
          </p:nvCxnSpPr>
          <p:spPr bwMode="auto">
            <a:xfrm>
              <a:off x="609600" y="3986212"/>
              <a:ext cx="2438400" cy="0"/>
            </a:xfrm>
            <a:prstGeom prst="line">
              <a:avLst/>
            </a:prstGeom>
            <a:solidFill>
              <a:schemeClr val="accent1"/>
            </a:solidFill>
            <a:ln w="444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3048000" y="3986212"/>
              <a:ext cx="0" cy="1957388"/>
            </a:xfrm>
            <a:prstGeom prst="line">
              <a:avLst/>
            </a:prstGeom>
            <a:solidFill>
              <a:schemeClr val="accent1"/>
            </a:solidFill>
            <a:ln w="444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286000" y="2362200"/>
              <a:ext cx="2357284" cy="369332"/>
            </a:xfrm>
            <a:prstGeom prst="rect">
              <a:avLst/>
            </a:prstGeom>
            <a:noFill/>
          </p:spPr>
          <p:txBody>
            <a:bodyPr wrap="square" rtlCol="0">
              <a:spAutoFit/>
            </a:bodyPr>
            <a:lstStyle/>
            <a:p>
              <a:r>
                <a:rPr lang="en-US" b="1" dirty="0" smtClean="0">
                  <a:solidFill>
                    <a:schemeClr val="accent2"/>
                  </a:solidFill>
                </a:rPr>
                <a:t>E-Folding Distance</a:t>
              </a:r>
              <a:endParaRPr lang="en-US" b="1" dirty="0">
                <a:solidFill>
                  <a:schemeClr val="accent2"/>
                </a:solidFill>
              </a:endParaRPr>
            </a:p>
          </p:txBody>
        </p:sp>
        <p:cxnSp>
          <p:nvCxnSpPr>
            <p:cNvPr id="10" name="Straight Arrow Connector 9"/>
            <p:cNvCxnSpPr/>
            <p:nvPr/>
          </p:nvCxnSpPr>
          <p:spPr bwMode="auto">
            <a:xfrm flipH="1">
              <a:off x="3048000" y="2731532"/>
              <a:ext cx="416642" cy="1254680"/>
            </a:xfrm>
            <a:prstGeom prst="straightConnector1">
              <a:avLst/>
            </a:prstGeom>
            <a:solidFill>
              <a:schemeClr val="accent1"/>
            </a:solidFill>
            <a:ln w="4445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2057400" y="5029200"/>
            <a:ext cx="5414962" cy="690952"/>
          </a:xfrm>
          <a:prstGeom prst="rect">
            <a:avLst/>
          </a:prstGeom>
          <a:noFill/>
          <a:ln w="9525">
            <a:noFill/>
            <a:miter lim="800000"/>
            <a:headEnd/>
            <a:tailEnd/>
          </a:ln>
        </p:spPr>
      </p:pic>
      <p:sp>
        <p:nvSpPr>
          <p:cNvPr id="13" name="Title 5"/>
          <p:cNvSpPr txBox="1">
            <a:spLocks/>
          </p:cNvSpPr>
          <p:nvPr/>
        </p:nvSpPr>
        <p:spPr>
          <a:xfrm>
            <a:off x="152400" y="76200"/>
            <a:ext cx="8839200" cy="838199"/>
          </a:xfrm>
          <a:prstGeom prst="rect">
            <a:avLst/>
          </a:prstGeom>
        </p:spPr>
        <p:txBody>
          <a:bodyPr/>
          <a:lstStyle>
            <a:lvl1pPr algn="l" rtl="0" fontAlgn="base">
              <a:spcBef>
                <a:spcPct val="0"/>
              </a:spcBef>
              <a:spcAft>
                <a:spcPct val="0"/>
              </a:spcAft>
              <a:defRPr sz="3400" b="1">
                <a:solidFill>
                  <a:srgbClr val="355777"/>
                </a:solidFill>
                <a:latin typeface="+mj-lt"/>
                <a:ea typeface="+mj-ea"/>
                <a:cs typeface="+mj-cs"/>
              </a:defRPr>
            </a:lvl1pPr>
            <a:lvl2pPr algn="l" rtl="0" fontAlgn="base">
              <a:spcBef>
                <a:spcPct val="0"/>
              </a:spcBef>
              <a:spcAft>
                <a:spcPct val="0"/>
              </a:spcAft>
              <a:defRPr sz="3400" b="1">
                <a:solidFill>
                  <a:srgbClr val="355777"/>
                </a:solidFill>
                <a:latin typeface="Arial" charset="0"/>
                <a:ea typeface="ＭＳ Ｐゴシック" pitchFamily="1" charset="-128"/>
              </a:defRPr>
            </a:lvl2pPr>
            <a:lvl3pPr algn="l" rtl="0" fontAlgn="base">
              <a:spcBef>
                <a:spcPct val="0"/>
              </a:spcBef>
              <a:spcAft>
                <a:spcPct val="0"/>
              </a:spcAft>
              <a:defRPr sz="3400" b="1">
                <a:solidFill>
                  <a:srgbClr val="355777"/>
                </a:solidFill>
                <a:latin typeface="Arial" charset="0"/>
                <a:ea typeface="ＭＳ Ｐゴシック" pitchFamily="1" charset="-128"/>
              </a:defRPr>
            </a:lvl3pPr>
            <a:lvl4pPr algn="l" rtl="0" fontAlgn="base">
              <a:spcBef>
                <a:spcPct val="0"/>
              </a:spcBef>
              <a:spcAft>
                <a:spcPct val="0"/>
              </a:spcAft>
              <a:defRPr sz="3400" b="1">
                <a:solidFill>
                  <a:srgbClr val="355777"/>
                </a:solidFill>
                <a:latin typeface="Arial" charset="0"/>
                <a:ea typeface="ＭＳ Ｐゴシック" pitchFamily="1" charset="-128"/>
              </a:defRPr>
            </a:lvl4pPr>
            <a:lvl5pPr algn="l" rtl="0" fontAlgn="base">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a:lstStyle>
          <a:p>
            <a:pPr algn="ctr"/>
            <a:r>
              <a:rPr lang="en-US" sz="2400" dirty="0" smtClean="0"/>
              <a:t>Observed E-Folding Distances, 8-hr Daily Maximum Ozone, NA and EU</a:t>
            </a:r>
            <a:endParaRPr lang="en-US" sz="2400" dirty="0"/>
          </a:p>
        </p:txBody>
      </p:sp>
      <p:grpSp>
        <p:nvGrpSpPr>
          <p:cNvPr id="9" name="Group 8"/>
          <p:cNvGrpSpPr/>
          <p:nvPr/>
        </p:nvGrpSpPr>
        <p:grpSpPr>
          <a:xfrm>
            <a:off x="304800" y="914400"/>
            <a:ext cx="8610600" cy="3962400"/>
            <a:chOff x="76200" y="1219200"/>
            <a:chExt cx="9067800" cy="4289686"/>
          </a:xfrm>
        </p:grpSpPr>
        <p:pic>
          <p:nvPicPr>
            <p:cNvPr id="4098" name="Picture 2"/>
            <p:cNvPicPr>
              <a:picLocks noChangeAspect="1" noChangeArrowheads="1"/>
            </p:cNvPicPr>
            <p:nvPr/>
          </p:nvPicPr>
          <p:blipFill>
            <a:blip r:embed="rId3" cstate="print"/>
            <a:srcRect t="5354"/>
            <a:stretch>
              <a:fillRect/>
            </a:stretch>
          </p:blipFill>
          <p:spPr bwMode="auto">
            <a:xfrm>
              <a:off x="76200" y="1600200"/>
              <a:ext cx="4343400" cy="3908686"/>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t="5558"/>
            <a:stretch>
              <a:fillRect/>
            </a:stretch>
          </p:blipFill>
          <p:spPr bwMode="auto">
            <a:xfrm>
              <a:off x="4791748" y="1600200"/>
              <a:ext cx="4352252" cy="3884729"/>
            </a:xfrm>
            <a:prstGeom prst="rect">
              <a:avLst/>
            </a:prstGeom>
            <a:noFill/>
            <a:ln w="9525">
              <a:noFill/>
              <a:miter lim="800000"/>
              <a:headEnd/>
              <a:tailEnd/>
            </a:ln>
          </p:spPr>
        </p:pic>
        <p:sp>
          <p:nvSpPr>
            <p:cNvPr id="14" name="TextBox 13"/>
            <p:cNvSpPr txBox="1"/>
            <p:nvPr/>
          </p:nvSpPr>
          <p:spPr>
            <a:xfrm>
              <a:off x="1295400" y="1219200"/>
              <a:ext cx="2286000" cy="369332"/>
            </a:xfrm>
            <a:prstGeom prst="rect">
              <a:avLst/>
            </a:prstGeom>
            <a:noFill/>
          </p:spPr>
          <p:txBody>
            <a:bodyPr wrap="square" rtlCol="0">
              <a:spAutoFit/>
            </a:bodyPr>
            <a:lstStyle/>
            <a:p>
              <a:pPr algn="ctr"/>
              <a:r>
                <a:rPr lang="en-US" dirty="0" smtClean="0"/>
                <a:t>North America</a:t>
              </a:r>
              <a:endParaRPr lang="en-US" dirty="0"/>
            </a:p>
          </p:txBody>
        </p:sp>
        <p:sp>
          <p:nvSpPr>
            <p:cNvPr id="15" name="TextBox 14"/>
            <p:cNvSpPr txBox="1"/>
            <p:nvPr/>
          </p:nvSpPr>
          <p:spPr>
            <a:xfrm>
              <a:off x="5715000" y="1219200"/>
              <a:ext cx="2819400" cy="369332"/>
            </a:xfrm>
            <a:prstGeom prst="rect">
              <a:avLst/>
            </a:prstGeom>
            <a:noFill/>
          </p:spPr>
          <p:txBody>
            <a:bodyPr wrap="square" rtlCol="0">
              <a:spAutoFit/>
            </a:bodyPr>
            <a:lstStyle/>
            <a:p>
              <a:pPr algn="ctr"/>
              <a:r>
                <a:rPr lang="en-US" dirty="0" smtClean="0"/>
                <a:t>Europe</a:t>
              </a:r>
              <a:endParaRPr lang="en-US" dirty="0"/>
            </a:p>
          </p:txBody>
        </p:sp>
      </p:grpSp>
      <p:sp>
        <p:nvSpPr>
          <p:cNvPr id="8" name="TextBox 7"/>
          <p:cNvSpPr txBox="1"/>
          <p:nvPr/>
        </p:nvSpPr>
        <p:spPr>
          <a:xfrm>
            <a:off x="7315200" y="4953000"/>
            <a:ext cx="762000" cy="369332"/>
          </a:xfrm>
          <a:prstGeom prst="rect">
            <a:avLst/>
          </a:prstGeom>
          <a:noFill/>
        </p:spPr>
        <p:txBody>
          <a:bodyPr wrap="square" rtlCol="0">
            <a:spAutoFit/>
          </a:bodyPr>
          <a:lstStyle/>
          <a:p>
            <a:r>
              <a:rPr lang="en-US" dirty="0" smtClean="0"/>
              <a:t>km</a:t>
            </a:r>
            <a:endParaRPr lang="en-US" dirty="0"/>
          </a:p>
        </p:txBody>
      </p:sp>
      <p:sp>
        <p:nvSpPr>
          <p:cNvPr id="10" name="TextBox 9"/>
          <p:cNvSpPr txBox="1"/>
          <p:nvPr/>
        </p:nvSpPr>
        <p:spPr>
          <a:xfrm>
            <a:off x="304800" y="5791200"/>
            <a:ext cx="8839200" cy="707886"/>
          </a:xfrm>
          <a:prstGeom prst="rect">
            <a:avLst/>
          </a:prstGeom>
          <a:solidFill>
            <a:schemeClr val="bg1"/>
          </a:solidFill>
        </p:spPr>
        <p:txBody>
          <a:bodyPr wrap="square" rtlCol="0">
            <a:spAutoFit/>
          </a:bodyPr>
          <a:lstStyle/>
          <a:p>
            <a:pPr marL="114300" indent="-114300">
              <a:spcAft>
                <a:spcPts val="1200"/>
              </a:spcAft>
              <a:buFont typeface="Arial" pitchFamily="34" charset="0"/>
              <a:buChar char="•"/>
            </a:pPr>
            <a:r>
              <a:rPr lang="en-US" sz="2000" dirty="0" smtClean="0"/>
              <a:t>E-folding distances show distinct regional patterns over both NA and EU, highlighting the importance of different </a:t>
            </a:r>
            <a:r>
              <a:rPr lang="en-US" sz="2000" dirty="0" err="1" smtClean="0"/>
              <a:t>forcings</a:t>
            </a:r>
            <a:r>
              <a:rPr lang="en-US" sz="2000" dirty="0" smtClean="0"/>
              <a:t> in different regions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1524000"/>
            <a:ext cx="4572000" cy="4158936"/>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4633867" y="1524000"/>
            <a:ext cx="4510133" cy="4114800"/>
          </a:xfrm>
          <a:prstGeom prst="rect">
            <a:avLst/>
          </a:prstGeom>
          <a:noFill/>
          <a:ln w="9525">
            <a:noFill/>
            <a:miter lim="800000"/>
            <a:headEnd/>
            <a:tailEnd/>
          </a:ln>
        </p:spPr>
      </p:pic>
      <p:sp>
        <p:nvSpPr>
          <p:cNvPr id="6" name="TextBox 5"/>
          <p:cNvSpPr txBox="1"/>
          <p:nvPr/>
        </p:nvSpPr>
        <p:spPr>
          <a:xfrm>
            <a:off x="1295400" y="1219200"/>
            <a:ext cx="2286000" cy="369332"/>
          </a:xfrm>
          <a:prstGeom prst="rect">
            <a:avLst/>
          </a:prstGeom>
          <a:noFill/>
        </p:spPr>
        <p:txBody>
          <a:bodyPr wrap="square" rtlCol="0">
            <a:spAutoFit/>
          </a:bodyPr>
          <a:lstStyle/>
          <a:p>
            <a:pPr algn="ctr"/>
            <a:r>
              <a:rPr lang="en-US" dirty="0" smtClean="0"/>
              <a:t>North America</a:t>
            </a:r>
            <a:endParaRPr lang="en-US" dirty="0"/>
          </a:p>
        </p:txBody>
      </p:sp>
      <p:sp>
        <p:nvSpPr>
          <p:cNvPr id="7" name="TextBox 6"/>
          <p:cNvSpPr txBox="1"/>
          <p:nvPr/>
        </p:nvSpPr>
        <p:spPr>
          <a:xfrm>
            <a:off x="5715000" y="1219200"/>
            <a:ext cx="2819400" cy="369332"/>
          </a:xfrm>
          <a:prstGeom prst="rect">
            <a:avLst/>
          </a:prstGeom>
          <a:noFill/>
        </p:spPr>
        <p:txBody>
          <a:bodyPr wrap="square" rtlCol="0">
            <a:spAutoFit/>
          </a:bodyPr>
          <a:lstStyle/>
          <a:p>
            <a:pPr algn="ctr"/>
            <a:r>
              <a:rPr lang="en-US" dirty="0" smtClean="0"/>
              <a:t>Europe</a:t>
            </a:r>
            <a:endParaRPr lang="en-US" dirty="0"/>
          </a:p>
        </p:txBody>
      </p:sp>
      <p:sp>
        <p:nvSpPr>
          <p:cNvPr id="8" name="Title 5"/>
          <p:cNvSpPr txBox="1">
            <a:spLocks/>
          </p:cNvSpPr>
          <p:nvPr/>
        </p:nvSpPr>
        <p:spPr>
          <a:xfrm>
            <a:off x="304800" y="76200"/>
            <a:ext cx="8458200" cy="838199"/>
          </a:xfrm>
          <a:prstGeom prst="rect">
            <a:avLst/>
          </a:prstGeom>
        </p:spPr>
        <p:txBody>
          <a:bodyPr/>
          <a:lstStyle>
            <a:lvl1pPr algn="l" rtl="0" fontAlgn="base">
              <a:spcBef>
                <a:spcPct val="0"/>
              </a:spcBef>
              <a:spcAft>
                <a:spcPct val="0"/>
              </a:spcAft>
              <a:defRPr sz="3400" b="1">
                <a:solidFill>
                  <a:srgbClr val="355777"/>
                </a:solidFill>
                <a:latin typeface="+mj-lt"/>
                <a:ea typeface="+mj-ea"/>
                <a:cs typeface="+mj-cs"/>
              </a:defRPr>
            </a:lvl1pPr>
            <a:lvl2pPr algn="l" rtl="0" fontAlgn="base">
              <a:spcBef>
                <a:spcPct val="0"/>
              </a:spcBef>
              <a:spcAft>
                <a:spcPct val="0"/>
              </a:spcAft>
              <a:defRPr sz="3400" b="1">
                <a:solidFill>
                  <a:srgbClr val="355777"/>
                </a:solidFill>
                <a:latin typeface="Arial" charset="0"/>
                <a:ea typeface="ＭＳ Ｐゴシック" pitchFamily="1" charset="-128"/>
              </a:defRPr>
            </a:lvl2pPr>
            <a:lvl3pPr algn="l" rtl="0" fontAlgn="base">
              <a:spcBef>
                <a:spcPct val="0"/>
              </a:spcBef>
              <a:spcAft>
                <a:spcPct val="0"/>
              </a:spcAft>
              <a:defRPr sz="3400" b="1">
                <a:solidFill>
                  <a:srgbClr val="355777"/>
                </a:solidFill>
                <a:latin typeface="Arial" charset="0"/>
                <a:ea typeface="ＭＳ Ｐゴシック" pitchFamily="1" charset="-128"/>
              </a:defRPr>
            </a:lvl3pPr>
            <a:lvl4pPr algn="l" rtl="0" fontAlgn="base">
              <a:spcBef>
                <a:spcPct val="0"/>
              </a:spcBef>
              <a:spcAft>
                <a:spcPct val="0"/>
              </a:spcAft>
              <a:defRPr sz="3400" b="1">
                <a:solidFill>
                  <a:srgbClr val="355777"/>
                </a:solidFill>
                <a:latin typeface="Arial" charset="0"/>
                <a:ea typeface="ＭＳ Ｐゴシック" pitchFamily="1" charset="-128"/>
              </a:defRPr>
            </a:lvl4pPr>
            <a:lvl5pPr algn="l" rtl="0" fontAlgn="base">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a:lstStyle>
          <a:p>
            <a:pPr algn="ctr"/>
            <a:r>
              <a:rPr lang="en-US" sz="2400" dirty="0" smtClean="0"/>
              <a:t>Observed and Modeled E-Folding Distances, 8-hr Daily Maximum Ozone, NA and EU</a:t>
            </a:r>
            <a:endParaRPr lang="en-US" sz="2400" dirty="0"/>
          </a:p>
        </p:txBody>
      </p:sp>
      <p:sp>
        <p:nvSpPr>
          <p:cNvPr id="9" name="TextBox 8"/>
          <p:cNvSpPr txBox="1"/>
          <p:nvPr/>
        </p:nvSpPr>
        <p:spPr>
          <a:xfrm>
            <a:off x="685800" y="5715000"/>
            <a:ext cx="8458200" cy="923330"/>
          </a:xfrm>
          <a:prstGeom prst="rect">
            <a:avLst/>
          </a:prstGeom>
          <a:noFill/>
        </p:spPr>
        <p:txBody>
          <a:bodyPr wrap="square" rtlCol="0">
            <a:spAutoFit/>
          </a:bodyPr>
          <a:lstStyle/>
          <a:p>
            <a:pPr marL="230188" indent="-230188">
              <a:buFont typeface="Arial" pitchFamily="34" charset="0"/>
              <a:buChar char="•"/>
            </a:pPr>
            <a:r>
              <a:rPr lang="en-US" dirty="0" smtClean="0"/>
              <a:t>Observed e-folding distances are similar in NA and EU (~450-500 km)</a:t>
            </a:r>
          </a:p>
          <a:p>
            <a:pPr marL="230188" indent="-230188">
              <a:buFont typeface="Arial" pitchFamily="34" charset="0"/>
              <a:buChar char="•"/>
            </a:pPr>
            <a:r>
              <a:rPr lang="en-US" dirty="0" smtClean="0"/>
              <a:t>NA: models capture or overestimate e-folding distance</a:t>
            </a:r>
          </a:p>
          <a:p>
            <a:pPr marL="230188" indent="-230188">
              <a:buFont typeface="Arial" pitchFamily="34" charset="0"/>
              <a:buChar char="•"/>
            </a:pPr>
            <a:r>
              <a:rPr lang="en-US" dirty="0" smtClean="0"/>
              <a:t>EU: mix of over- and underestimations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a:prstGeom prst="rect">
            <a:avLst/>
          </a:prstGeom>
        </p:spPr>
        <p:txBody>
          <a:bodyPr/>
          <a:lstStyle/>
          <a:p>
            <a:r>
              <a:rPr lang="en-US" dirty="0" smtClean="0"/>
              <a:t>Summary</a:t>
            </a:r>
            <a:endParaRPr lang="en-US" dirty="0"/>
          </a:p>
        </p:txBody>
      </p:sp>
      <p:sp>
        <p:nvSpPr>
          <p:cNvPr id="3" name="Content Placeholder 2"/>
          <p:cNvSpPr>
            <a:spLocks noGrp="1"/>
          </p:cNvSpPr>
          <p:nvPr>
            <p:ph idx="1"/>
          </p:nvPr>
        </p:nvSpPr>
        <p:spPr>
          <a:xfrm>
            <a:off x="304800" y="1143000"/>
            <a:ext cx="8610600" cy="5105400"/>
          </a:xfrm>
        </p:spPr>
        <p:txBody>
          <a:bodyPr>
            <a:normAutofit fontScale="92500" lnSpcReduction="10000"/>
          </a:bodyPr>
          <a:lstStyle/>
          <a:p>
            <a:pPr>
              <a:lnSpc>
                <a:spcPct val="120000"/>
              </a:lnSpc>
              <a:spcBef>
                <a:spcPts val="600"/>
              </a:spcBef>
            </a:pPr>
            <a:r>
              <a:rPr lang="en-US" dirty="0" smtClean="0"/>
              <a:t>Analysis of AQMEII Phase 1 results for NA and EU showed associations between synoptic patterns, model performance and model-to-model variability</a:t>
            </a:r>
          </a:p>
          <a:p>
            <a:pPr>
              <a:lnSpc>
                <a:spcPct val="120000"/>
              </a:lnSpc>
              <a:spcBef>
                <a:spcPts val="600"/>
              </a:spcBef>
            </a:pPr>
            <a:r>
              <a:rPr lang="en-US" dirty="0" smtClean="0"/>
              <a:t>All simulations closely captured the impact of changing synoptic patterns on ozone anomalies, but the magnitude of these anomalies was generally underestimated by all modeling systems</a:t>
            </a:r>
          </a:p>
          <a:p>
            <a:pPr>
              <a:lnSpc>
                <a:spcPct val="120000"/>
              </a:lnSpc>
              <a:spcBef>
                <a:spcPts val="600"/>
              </a:spcBef>
            </a:pPr>
            <a:r>
              <a:rPr lang="en-US" dirty="0"/>
              <a:t>All AQMEII Phase 1 simulations show lower RMSE and higher correlations at “regionally representative” sites compared to “locally influenced” </a:t>
            </a:r>
            <a:r>
              <a:rPr lang="en-US" dirty="0" smtClean="0"/>
              <a:t>sites</a:t>
            </a:r>
          </a:p>
          <a:p>
            <a:pPr>
              <a:lnSpc>
                <a:spcPct val="120000"/>
              </a:lnSpc>
              <a:spcBef>
                <a:spcPts val="600"/>
              </a:spcBef>
            </a:pPr>
            <a:r>
              <a:rPr lang="en-US" dirty="0"/>
              <a:t>Over North America, simulations performed by North American groups using North American models tend to have better performance than other </a:t>
            </a:r>
            <a:r>
              <a:rPr lang="en-US" dirty="0" smtClean="0"/>
              <a:t>simulations</a:t>
            </a:r>
            <a:endParaRPr lang="en-US" dirty="0"/>
          </a:p>
          <a:p>
            <a:pPr>
              <a:lnSpc>
                <a:spcPct val="120000"/>
              </a:lnSpc>
              <a:spcBef>
                <a:spcPts val="600"/>
              </a:spcBef>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792162"/>
          </a:xfrm>
          <a:prstGeom prst="rect">
            <a:avLst/>
          </a:prstGeom>
        </p:spPr>
        <p:txBody>
          <a:bodyPr/>
          <a:lstStyle/>
          <a:p>
            <a:r>
              <a:rPr lang="en-US" dirty="0" smtClean="0"/>
              <a:t>Acknowledgments</a:t>
            </a:r>
            <a:endParaRPr lang="en-US" dirty="0"/>
          </a:p>
        </p:txBody>
      </p:sp>
      <p:sp>
        <p:nvSpPr>
          <p:cNvPr id="3" name="Content Placeholder 2"/>
          <p:cNvSpPr>
            <a:spLocks noGrp="1"/>
          </p:cNvSpPr>
          <p:nvPr>
            <p:ph idx="1"/>
          </p:nvPr>
        </p:nvSpPr>
        <p:spPr>
          <a:xfrm>
            <a:off x="0" y="1143000"/>
            <a:ext cx="9144000" cy="4525963"/>
          </a:xfrm>
        </p:spPr>
        <p:txBody>
          <a:bodyPr/>
          <a:lstStyle/>
          <a:p>
            <a:pPr marL="0" indent="0">
              <a:buNone/>
            </a:pPr>
            <a:r>
              <a:rPr lang="en-US" sz="1400" dirty="0" smtClean="0"/>
              <a:t>We gratefully acknowledge the contributions of various groups to the first Air Quality Model Evaluation International Initiative (AQMEII) activity. The following agencies have prepared the datasets used in the preparation phase of this study: U.S. EPA (North American emissions processing and gridded meteorology); U.S. EPA, Environment Canada, Mexican Secretariat of the Environment and Natural Resources (</a:t>
            </a:r>
            <a:r>
              <a:rPr lang="en-US" sz="1400" dirty="0" err="1" smtClean="0"/>
              <a:t>Secretaría</a:t>
            </a:r>
            <a:r>
              <a:rPr lang="en-US" sz="1400" dirty="0" smtClean="0"/>
              <a:t> de Medio </a:t>
            </a:r>
            <a:r>
              <a:rPr lang="en-US" sz="1400" dirty="0" err="1" smtClean="0"/>
              <a:t>Ambiente</a:t>
            </a:r>
            <a:r>
              <a:rPr lang="en-US" sz="1400" dirty="0" smtClean="0"/>
              <a:t> y </a:t>
            </a:r>
            <a:r>
              <a:rPr lang="en-US" sz="1400" dirty="0" err="1" smtClean="0"/>
              <a:t>Recursos</a:t>
            </a:r>
            <a:r>
              <a:rPr lang="en-US" sz="1400" dirty="0" smtClean="0"/>
              <a:t> </a:t>
            </a:r>
            <a:r>
              <a:rPr lang="en-US" sz="1400" dirty="0" err="1" smtClean="0"/>
              <a:t>Naturales</a:t>
            </a:r>
            <a:r>
              <a:rPr lang="en-US" sz="1400" dirty="0" smtClean="0"/>
              <a:t>-SEMARNAT), and National Institute of Ecology (</a:t>
            </a:r>
            <a:r>
              <a:rPr lang="en-US" sz="1400" dirty="0" err="1" smtClean="0"/>
              <a:t>Instituto</a:t>
            </a:r>
            <a:r>
              <a:rPr lang="en-US" sz="1400" dirty="0" smtClean="0"/>
              <a:t> </a:t>
            </a:r>
            <a:r>
              <a:rPr lang="en-US" sz="1400" dirty="0" err="1" smtClean="0"/>
              <a:t>Nacional</a:t>
            </a:r>
            <a:r>
              <a:rPr lang="en-US" sz="1400" dirty="0" smtClean="0"/>
              <a:t> de </a:t>
            </a:r>
            <a:r>
              <a:rPr lang="en-US" sz="1400" dirty="0" err="1" smtClean="0"/>
              <a:t>Ecología</a:t>
            </a:r>
            <a:r>
              <a:rPr lang="en-US" sz="1400" dirty="0" smtClean="0"/>
              <a:t>-INE) (North American national emissions inventories); TNO (European emissions processing); </a:t>
            </a:r>
            <a:r>
              <a:rPr lang="en-US" sz="1400" dirty="0" err="1" smtClean="0"/>
              <a:t>Laboratoire</a:t>
            </a:r>
            <a:r>
              <a:rPr lang="en-US" sz="1400" dirty="0" smtClean="0"/>
              <a:t> des Sciences du </a:t>
            </a:r>
            <a:r>
              <a:rPr lang="en-US" sz="1400" dirty="0" err="1" smtClean="0"/>
              <a:t>Climat</a:t>
            </a:r>
            <a:r>
              <a:rPr lang="en-US" sz="1400" dirty="0" smtClean="0"/>
              <a:t> et de </a:t>
            </a:r>
            <a:r>
              <a:rPr lang="en-US" sz="1400" dirty="0" err="1" smtClean="0"/>
              <a:t>l’Environnement</a:t>
            </a:r>
            <a:r>
              <a:rPr lang="en-US" sz="1400" dirty="0" smtClean="0"/>
              <a:t>, IPSL, CEA/CNRS/UVSQ (gridded meteorology for Europe); and ECMWF/GEMS project and </a:t>
            </a:r>
            <a:r>
              <a:rPr lang="en-US" sz="1400" dirty="0" err="1" smtClean="0"/>
              <a:t>Météo</a:t>
            </a:r>
            <a:r>
              <a:rPr lang="en-US" sz="1400" dirty="0" smtClean="0"/>
              <a:t>-France/CNRM-GAME (Chemical boundary conditions). Ambient North American concentration measurements were extracted from Environment Canada’s National Atmospheric Chemistry Database (</a:t>
            </a:r>
            <a:r>
              <a:rPr lang="en-US" sz="1400" dirty="0" err="1" smtClean="0"/>
              <a:t>NAtChem</a:t>
            </a:r>
            <a:r>
              <a:rPr lang="en-US" sz="1400" dirty="0" smtClean="0"/>
              <a:t>) PM database and provided by several U.S. and Canadian agencies (AQS, CAPMoN, CASTNet, IMPROVE, NAPS, SEARCH, and STN networks); North American precipitation-chemistry measurements were extracted from </a:t>
            </a:r>
            <a:r>
              <a:rPr lang="en-US" sz="1400" dirty="0" err="1" smtClean="0"/>
              <a:t>NAtChem’s</a:t>
            </a:r>
            <a:r>
              <a:rPr lang="en-US" sz="1400" dirty="0" smtClean="0"/>
              <a:t> precipitation-chemistry database and were provided by several U.S. and Canadian agencies (CAPMoN, NADP, NBPMN, NSPSN, and REPQ networks); the WMO World Ozone and Ultraviolet Data Centre (WOUDC) and its data contributing agencies provided North American and European </a:t>
            </a:r>
            <a:r>
              <a:rPr lang="en-US" sz="1400" dirty="0" err="1" smtClean="0"/>
              <a:t>ozonesonde</a:t>
            </a:r>
            <a:r>
              <a:rPr lang="en-US" sz="1400" dirty="0" smtClean="0"/>
              <a:t> profiles; NASA’s Aerosol Robotic Network (</a:t>
            </a:r>
            <a:r>
              <a:rPr lang="en-US" sz="1400" dirty="0" err="1" smtClean="0"/>
              <a:t>AeroNet</a:t>
            </a:r>
            <a:r>
              <a:rPr lang="en-US" sz="1400" dirty="0" smtClean="0"/>
              <a:t>) and its data-contributing agencies provided North American and European AOD measurements; the MOZAIC Data Centre and its contributing airlines provided North American and European aircraft takeoff and landing vertical profiles. For European air quality data, the EMEP European Environment Agency/European Topic Center on Air and Climate Change/</a:t>
            </a:r>
            <a:r>
              <a:rPr lang="en-US" sz="1400" dirty="0" err="1" smtClean="0"/>
              <a:t>AirBase</a:t>
            </a:r>
            <a:r>
              <a:rPr lang="en-US" sz="1400" dirty="0" smtClean="0"/>
              <a:t> provided European air- and precipitation-chemistry data. Data from meteorological station monitoring networks were provided by NOAA and Environment Canada (for the U.S. and Canadian meteorological network data) and the National Center for Atmospheric Research (NCAR) data support section. Joint Research Center </a:t>
            </a:r>
            <a:r>
              <a:rPr lang="en-US" sz="1400" dirty="0" err="1" smtClean="0"/>
              <a:t>Ispra</a:t>
            </a:r>
            <a:r>
              <a:rPr lang="en-US" sz="1400" dirty="0" smtClean="0"/>
              <a:t>/Institute for Environment and Sustainability provided its ENSEMBLE system for model-output harmonization and analyses and evaluation. Note that not all the networks listed above were used for the results presented here.</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5"/>
          <p:cNvSpPr>
            <a:spLocks noChangeArrowheads="1"/>
          </p:cNvSpPr>
          <p:nvPr/>
        </p:nvSpPr>
        <p:spPr bwMode="auto">
          <a:xfrm>
            <a:off x="990600" y="2819400"/>
            <a:ext cx="7391400" cy="1447800"/>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4099" name="Rectangle 2"/>
          <p:cNvSpPr>
            <a:spLocks noGrp="1" noChangeArrowheads="1"/>
          </p:cNvSpPr>
          <p:nvPr>
            <p:ph type="title"/>
          </p:nvPr>
        </p:nvSpPr>
        <p:spPr bwMode="auto">
          <a:xfrm>
            <a:off x="2514600" y="304800"/>
            <a:ext cx="6019800" cy="609600"/>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3200" dirty="0" smtClean="0"/>
              <a:t>Dataset</a:t>
            </a:r>
            <a:endParaRPr lang="en-US" sz="3200" dirty="0" smtClean="0">
              <a:solidFill>
                <a:srgbClr val="FF0000"/>
              </a:solidFill>
            </a:endParaRPr>
          </a:p>
        </p:txBody>
      </p:sp>
      <p:sp>
        <p:nvSpPr>
          <p:cNvPr id="4100" name="Rectangle 3"/>
          <p:cNvSpPr>
            <a:spLocks noGrp="1" noChangeArrowheads="1"/>
          </p:cNvSpPr>
          <p:nvPr>
            <p:ph type="body" idx="1"/>
          </p:nvPr>
        </p:nvSpPr>
        <p:spPr bwMode="auto">
          <a:xfrm>
            <a:off x="457200" y="1295400"/>
            <a:ext cx="8305800" cy="4876800"/>
          </a:xfrm>
          <a:solidFill>
            <a:schemeClr val="bg1"/>
          </a:solidFill>
          <a:ln>
            <a:miter lim="800000"/>
            <a:headEnd/>
            <a:tailEnd/>
          </a:ln>
        </p:spPr>
        <p:txBody>
          <a:bodyPr wrap="square" lIns="91440" tIns="45720" rIns="91440" bIns="45720" numCol="1" anchor="t" anchorCtr="0" compatLnSpc="1">
            <a:prstTxWarp prst="textNoShape">
              <a:avLst/>
            </a:prstTxWarp>
            <a:normAutofit/>
          </a:bodyPr>
          <a:lstStyle/>
          <a:p>
            <a:pPr>
              <a:lnSpc>
                <a:spcPct val="120000"/>
              </a:lnSpc>
              <a:spcBef>
                <a:spcPts val="300"/>
              </a:spcBef>
            </a:pPr>
            <a:r>
              <a:rPr lang="en-US" sz="2000" dirty="0" smtClean="0"/>
              <a:t>AQMEII Phase 1 model simulations and observations:</a:t>
            </a:r>
          </a:p>
          <a:p>
            <a:pPr lvl="1">
              <a:lnSpc>
                <a:spcPct val="120000"/>
              </a:lnSpc>
              <a:spcBef>
                <a:spcPts val="300"/>
              </a:spcBef>
            </a:pPr>
            <a:r>
              <a:rPr lang="en-US" sz="2000" dirty="0" smtClean="0"/>
              <a:t>Annual regional air quality simulations over North America (NA) and Europe (EU) for 2006</a:t>
            </a:r>
          </a:p>
          <a:p>
            <a:pPr lvl="2">
              <a:lnSpc>
                <a:spcPct val="120000"/>
              </a:lnSpc>
              <a:spcBef>
                <a:spcPts val="300"/>
              </a:spcBef>
            </a:pPr>
            <a:r>
              <a:rPr lang="en-US" sz="2000" dirty="0" smtClean="0"/>
              <a:t>8 model simulations over NA</a:t>
            </a:r>
          </a:p>
          <a:p>
            <a:pPr lvl="2">
              <a:lnSpc>
                <a:spcPct val="120000"/>
              </a:lnSpc>
              <a:spcBef>
                <a:spcPts val="300"/>
              </a:spcBef>
            </a:pPr>
            <a:r>
              <a:rPr lang="en-US" sz="2000" dirty="0" smtClean="0"/>
              <a:t>11 model simulations over EU</a:t>
            </a:r>
          </a:p>
          <a:p>
            <a:pPr lvl="1">
              <a:lnSpc>
                <a:spcPct val="120000"/>
              </a:lnSpc>
              <a:spcBef>
                <a:spcPts val="300"/>
              </a:spcBef>
            </a:pPr>
            <a:r>
              <a:rPr lang="en-US" sz="2000" dirty="0" smtClean="0"/>
              <a:t>Observations: collected from surface monitoring networks in both continents and matched to model simulations within the ENSEMBLE database developed for AQMEII Phase 1</a:t>
            </a:r>
          </a:p>
          <a:p>
            <a:pPr lvl="1">
              <a:lnSpc>
                <a:spcPct val="120000"/>
              </a:lnSpc>
              <a:spcBef>
                <a:spcPts val="300"/>
              </a:spcBef>
            </a:pPr>
            <a:r>
              <a:rPr lang="en-US" sz="2000" dirty="0" smtClean="0"/>
              <a:t>Focus on May – September daily maximum 8-hr ozone concentrations</a:t>
            </a:r>
          </a:p>
          <a:p>
            <a:pPr>
              <a:lnSpc>
                <a:spcPct val="120000"/>
              </a:lnSpc>
              <a:spcBef>
                <a:spcPts val="300"/>
              </a:spcBef>
            </a:pPr>
            <a:r>
              <a:rPr lang="en-US" sz="2000" dirty="0" smtClean="0"/>
              <a:t>For additional information, see articles published in the July 2012 Special Issue of Atmospheric Environment</a:t>
            </a:r>
          </a:p>
        </p:txBody>
      </p:sp>
      <p:sp>
        <p:nvSpPr>
          <p:cNvPr id="4101" name="Rectangle 9"/>
          <p:cNvSpPr>
            <a:spLocks noChangeArrowheads="1"/>
          </p:cNvSpPr>
          <p:nvPr/>
        </p:nvSpPr>
        <p:spPr bwMode="auto">
          <a:xfrm>
            <a:off x="0" y="2563813"/>
            <a:ext cx="9144000" cy="0"/>
          </a:xfrm>
          <a:prstGeom prst="rect">
            <a:avLst/>
          </a:prstGeom>
          <a:noFill/>
          <a:ln w="9525">
            <a:noFill/>
            <a:miter lim="800000"/>
            <a:headEnd/>
            <a:tailEnd/>
          </a:ln>
        </p:spPr>
        <p:txBody>
          <a:bodyPr wrap="none" anchor="ctr">
            <a:spAutoFit/>
          </a:bodyPr>
          <a:lstStyle/>
          <a:p>
            <a:pPr>
              <a:tabLst>
                <a:tab pos="2743200" algn="ctr"/>
                <a:tab pos="5486400" algn="r"/>
              </a:tabLst>
            </a:pPr>
            <a:endParaRPr lang="en-GB"/>
          </a:p>
        </p:txBody>
      </p:sp>
      <p:sp>
        <p:nvSpPr>
          <p:cNvPr id="4102" name="Rectangle 11"/>
          <p:cNvSpPr>
            <a:spLocks noChangeArrowheads="1"/>
          </p:cNvSpPr>
          <p:nvPr/>
        </p:nvSpPr>
        <p:spPr bwMode="auto">
          <a:xfrm>
            <a:off x="0" y="3059113"/>
            <a:ext cx="269875" cy="274637"/>
          </a:xfrm>
          <a:prstGeom prst="rect">
            <a:avLst/>
          </a:prstGeom>
          <a:noFill/>
          <a:ln w="9525">
            <a:noFill/>
            <a:miter lim="800000"/>
            <a:headEnd/>
            <a:tailEnd/>
          </a:ln>
        </p:spPr>
        <p:txBody>
          <a:bodyPr wrap="none" anchor="ctr">
            <a:spAutoFit/>
          </a:bodyPr>
          <a:lstStyle/>
          <a:p>
            <a:pPr algn="r"/>
            <a:r>
              <a:rPr lang="en-US" sz="1200" b="1"/>
              <a:t>  </a:t>
            </a:r>
            <a:endParaRPr lang="en-US"/>
          </a:p>
        </p:txBody>
      </p:sp>
      <p:sp>
        <p:nvSpPr>
          <p:cNvPr id="4103" name="Rectangle 12"/>
          <p:cNvSpPr>
            <a:spLocks noChangeArrowheads="1"/>
          </p:cNvSpPr>
          <p:nvPr/>
        </p:nvSpPr>
        <p:spPr bwMode="auto">
          <a:xfrm>
            <a:off x="0" y="3667125"/>
            <a:ext cx="269875" cy="274638"/>
          </a:xfrm>
          <a:prstGeom prst="rect">
            <a:avLst/>
          </a:prstGeom>
          <a:noFill/>
          <a:ln w="9525">
            <a:noFill/>
            <a:miter lim="800000"/>
            <a:headEnd/>
            <a:tailEnd/>
          </a:ln>
        </p:spPr>
        <p:txBody>
          <a:bodyPr wrap="none" anchor="ctr">
            <a:spAutoFit/>
          </a:bodyPr>
          <a:lstStyle/>
          <a:p>
            <a:pPr algn="r"/>
            <a:r>
              <a:rPr lang="en-US" sz="1200" b="1"/>
              <a:t>  </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400800" cy="1066800"/>
          </a:xfrm>
          <a:prstGeom prst="rect">
            <a:avLst/>
          </a:prstGeom>
        </p:spPr>
        <p:txBody>
          <a:bodyPr>
            <a:normAutofit fontScale="90000"/>
          </a:bodyPr>
          <a:lstStyle/>
          <a:p>
            <a:r>
              <a:rPr lang="en-US" dirty="0" smtClean="0"/>
              <a:t>Temporal Stratification:</a:t>
            </a:r>
            <a:br>
              <a:rPr lang="en-US" dirty="0" smtClean="0"/>
            </a:br>
            <a:r>
              <a:rPr lang="en-US" dirty="0" smtClean="0"/>
              <a:t>Synoptic Typing</a:t>
            </a:r>
            <a:endParaRPr lang="en-US" dirty="0"/>
          </a:p>
        </p:txBody>
      </p:sp>
      <p:sp>
        <p:nvSpPr>
          <p:cNvPr id="3" name="Content Placeholder 2"/>
          <p:cNvSpPr>
            <a:spLocks noGrp="1"/>
          </p:cNvSpPr>
          <p:nvPr>
            <p:ph idx="1"/>
          </p:nvPr>
        </p:nvSpPr>
        <p:spPr>
          <a:xfrm>
            <a:off x="533400" y="1371600"/>
            <a:ext cx="8305800" cy="4876800"/>
          </a:xfrm>
        </p:spPr>
        <p:txBody>
          <a:bodyPr>
            <a:normAutofit fontScale="92500" lnSpcReduction="10000"/>
          </a:bodyPr>
          <a:lstStyle/>
          <a:p>
            <a:pPr>
              <a:spcBef>
                <a:spcPts val="0"/>
              </a:spcBef>
              <a:spcAft>
                <a:spcPts val="1200"/>
              </a:spcAft>
            </a:pPr>
            <a:r>
              <a:rPr lang="en-US" dirty="0" smtClean="0"/>
              <a:t>Cluster days based </a:t>
            </a:r>
            <a:r>
              <a:rPr lang="en-US" dirty="0"/>
              <a:t>on similarities in mean sea level pressure (MSLP)</a:t>
            </a:r>
            <a:r>
              <a:rPr lang="en-US" dirty="0" smtClean="0"/>
              <a:t> </a:t>
            </a:r>
            <a:r>
              <a:rPr lang="en-US" dirty="0"/>
              <a:t>patterns </a:t>
            </a:r>
            <a:r>
              <a:rPr lang="en-US" dirty="0">
                <a:sym typeface="Wingdings" pitchFamily="2" charset="2"/>
              </a:rPr>
              <a:t> groups of days within a cluster tend to be influenced by similar meteorological conditions</a:t>
            </a:r>
          </a:p>
          <a:p>
            <a:pPr>
              <a:spcBef>
                <a:spcPts val="0"/>
              </a:spcBef>
              <a:spcAft>
                <a:spcPts val="1200"/>
              </a:spcAft>
            </a:pPr>
            <a:r>
              <a:rPr lang="en-US" dirty="0" smtClean="0"/>
              <a:t>Method: correlation-based synoptic typing following </a:t>
            </a:r>
            <a:r>
              <a:rPr lang="en-US" dirty="0" err="1" smtClean="0"/>
              <a:t>Kirchhofer</a:t>
            </a:r>
            <a:r>
              <a:rPr lang="en-US" dirty="0" smtClean="0"/>
              <a:t> (1973) and </a:t>
            </a:r>
            <a:r>
              <a:rPr lang="en-US" dirty="0" err="1" smtClean="0"/>
              <a:t>Yarnal</a:t>
            </a:r>
            <a:r>
              <a:rPr lang="en-US" dirty="0" smtClean="0"/>
              <a:t> (1993) using daily 18z MSLP fields extracted from NCEP reanalysis for May – September 2006</a:t>
            </a:r>
          </a:p>
          <a:p>
            <a:pPr>
              <a:spcBef>
                <a:spcPts val="0"/>
              </a:spcBef>
              <a:spcAft>
                <a:spcPts val="1200"/>
              </a:spcAft>
            </a:pPr>
            <a:r>
              <a:rPr lang="en-US" dirty="0" smtClean="0">
                <a:sym typeface="Wingdings" pitchFamily="2" charset="2"/>
              </a:rPr>
              <a:t>Analysis was performed for both NA and EU</a:t>
            </a:r>
          </a:p>
          <a:p>
            <a:pPr>
              <a:spcBef>
                <a:spcPts val="0"/>
              </a:spcBef>
              <a:spcAft>
                <a:spcPts val="1200"/>
              </a:spcAft>
            </a:pPr>
            <a:r>
              <a:rPr lang="en-US" dirty="0" smtClean="0">
                <a:sym typeface="Wingdings" pitchFamily="2" charset="2"/>
              </a:rPr>
              <a:t>References:</a:t>
            </a:r>
          </a:p>
          <a:p>
            <a:pPr lvl="1">
              <a:spcBef>
                <a:spcPts val="0"/>
              </a:spcBef>
              <a:spcAft>
                <a:spcPts val="1200"/>
              </a:spcAft>
            </a:pPr>
            <a:r>
              <a:rPr lang="en-US" sz="1900" dirty="0" err="1" smtClean="0">
                <a:sym typeface="Wingdings" pitchFamily="2" charset="2"/>
              </a:rPr>
              <a:t>Kirchhofer</a:t>
            </a:r>
            <a:r>
              <a:rPr lang="en-US" sz="1900" dirty="0" smtClean="0">
                <a:sym typeface="Wingdings" pitchFamily="2" charset="2"/>
              </a:rPr>
              <a:t>, W., 1973: Classification of European 500 </a:t>
            </a:r>
            <a:r>
              <a:rPr lang="en-US" sz="1900" dirty="0" err="1" smtClean="0">
                <a:sym typeface="Wingdings" pitchFamily="2" charset="2"/>
              </a:rPr>
              <a:t>mb</a:t>
            </a:r>
            <a:r>
              <a:rPr lang="en-US" sz="1900" dirty="0" smtClean="0">
                <a:sym typeface="Wingdings" pitchFamily="2" charset="2"/>
              </a:rPr>
              <a:t> patterns, </a:t>
            </a:r>
            <a:r>
              <a:rPr lang="en-US" sz="1900" dirty="0" err="1" smtClean="0">
                <a:sym typeface="Wingdings" pitchFamily="2" charset="2"/>
              </a:rPr>
              <a:t>Arbeitsbericht</a:t>
            </a:r>
            <a:r>
              <a:rPr lang="en-US" sz="1900" dirty="0" smtClean="0">
                <a:sym typeface="Wingdings" pitchFamily="2" charset="2"/>
              </a:rPr>
              <a:t> der </a:t>
            </a:r>
            <a:r>
              <a:rPr lang="en-US" sz="1900" dirty="0" err="1" smtClean="0">
                <a:sym typeface="Wingdings" pitchFamily="2" charset="2"/>
              </a:rPr>
              <a:t>Schweizerischen</a:t>
            </a:r>
            <a:r>
              <a:rPr lang="en-US" sz="1900" dirty="0" smtClean="0">
                <a:sym typeface="Wingdings" pitchFamily="2" charset="2"/>
              </a:rPr>
              <a:t> </a:t>
            </a:r>
            <a:r>
              <a:rPr lang="en-US" sz="1900" dirty="0" err="1" smtClean="0">
                <a:sym typeface="Wingdings" pitchFamily="2" charset="2"/>
              </a:rPr>
              <a:t>Meteorologischen</a:t>
            </a:r>
            <a:r>
              <a:rPr lang="en-US" sz="1900" dirty="0" smtClean="0">
                <a:sym typeface="Wingdings" pitchFamily="2" charset="2"/>
              </a:rPr>
              <a:t> </a:t>
            </a:r>
            <a:r>
              <a:rPr lang="en-US" sz="1900" dirty="0" err="1" smtClean="0">
                <a:sym typeface="Wingdings" pitchFamily="2" charset="2"/>
              </a:rPr>
              <a:t>Zentralanstalt</a:t>
            </a:r>
            <a:r>
              <a:rPr lang="en-US" sz="1900" dirty="0" smtClean="0">
                <a:sym typeface="Wingdings" pitchFamily="2" charset="2"/>
              </a:rPr>
              <a:t> Nr. 43, Geneva.</a:t>
            </a:r>
          </a:p>
          <a:p>
            <a:pPr lvl="1">
              <a:spcBef>
                <a:spcPts val="0"/>
              </a:spcBef>
              <a:spcAft>
                <a:spcPts val="1200"/>
              </a:spcAft>
            </a:pPr>
            <a:r>
              <a:rPr lang="en-US" sz="1900" dirty="0" err="1" smtClean="0">
                <a:sym typeface="Wingdings" pitchFamily="2" charset="2"/>
              </a:rPr>
              <a:t>Yarnal</a:t>
            </a:r>
            <a:r>
              <a:rPr lang="en-US" sz="1900" dirty="0" smtClean="0">
                <a:sym typeface="Wingdings" pitchFamily="2" charset="2"/>
              </a:rPr>
              <a:t>, B., 1993: Synoptic climatology in environmental analysis: a primer, </a:t>
            </a:r>
            <a:r>
              <a:rPr lang="en-US" sz="1900" dirty="0" err="1" smtClean="0">
                <a:sym typeface="Wingdings" pitchFamily="2" charset="2"/>
              </a:rPr>
              <a:t>Bellhaven</a:t>
            </a:r>
            <a:r>
              <a:rPr lang="en-US" sz="1900" dirty="0" smtClean="0">
                <a:sym typeface="Wingdings" pitchFamily="2" charset="2"/>
              </a:rPr>
              <a:t> Press, London, UK, 195 pp.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85540671"/>
              </p:ext>
            </p:extLst>
          </p:nvPr>
        </p:nvGraphicFramePr>
        <p:xfrm>
          <a:off x="6436957" y="2078147"/>
          <a:ext cx="2667000" cy="2133600"/>
        </p:xfrm>
        <a:graphic>
          <a:graphicData uri="http://schemas.openxmlformats.org/drawingml/2006/table">
            <a:tbl>
              <a:tblPr bandRow="1">
                <a:tableStyleId>{5C22544A-7EE6-4342-B048-85BDC9FD1C3A}</a:tableStyleId>
              </a:tblPr>
              <a:tblGrid>
                <a:gridCol w="1176618"/>
                <a:gridCol w="1490382"/>
              </a:tblGrid>
              <a:tr h="228600">
                <a:tc>
                  <a:txBody>
                    <a:bodyPr/>
                    <a:lstStyle/>
                    <a:p>
                      <a:r>
                        <a:rPr lang="en-US" sz="1400" dirty="0" smtClean="0"/>
                        <a:t>Pattern</a:t>
                      </a:r>
                      <a:r>
                        <a:rPr lang="en-US" sz="1400" baseline="0" dirty="0" smtClean="0"/>
                        <a:t> 1</a:t>
                      </a:r>
                      <a:endParaRPr lang="en-US" sz="1400" dirty="0"/>
                    </a:p>
                  </a:txBody>
                  <a:tcPr/>
                </a:tc>
                <a:tc>
                  <a:txBody>
                    <a:bodyPr/>
                    <a:lstStyle/>
                    <a:p>
                      <a:r>
                        <a:rPr lang="en-US" sz="1400" dirty="0" smtClean="0"/>
                        <a:t>37.9% (58 days)</a:t>
                      </a:r>
                      <a:endParaRPr lang="en-US" sz="1400" dirty="0"/>
                    </a:p>
                  </a:txBody>
                  <a:tcPr/>
                </a:tc>
              </a:tr>
              <a:tr h="228600">
                <a:tc>
                  <a:txBody>
                    <a:bodyPr/>
                    <a:lstStyle/>
                    <a:p>
                      <a:r>
                        <a:rPr lang="en-US" sz="1400" dirty="0" smtClean="0"/>
                        <a:t>Pattern 2</a:t>
                      </a:r>
                      <a:endParaRPr lang="en-US" sz="1400" dirty="0"/>
                    </a:p>
                  </a:txBody>
                  <a:tcPr/>
                </a:tc>
                <a:tc>
                  <a:txBody>
                    <a:bodyPr/>
                    <a:lstStyle/>
                    <a:p>
                      <a:r>
                        <a:rPr lang="en-US" sz="1400" dirty="0" smtClean="0"/>
                        <a:t>16.3% (25 days)</a:t>
                      </a:r>
                      <a:endParaRPr lang="en-US" sz="1400" dirty="0"/>
                    </a:p>
                  </a:txBody>
                  <a:tcPr/>
                </a:tc>
              </a:tr>
              <a:tr h="228600">
                <a:tc>
                  <a:txBody>
                    <a:bodyPr/>
                    <a:lstStyle/>
                    <a:p>
                      <a:r>
                        <a:rPr lang="en-US" sz="1400" dirty="0" smtClean="0"/>
                        <a:t>Pattern 3</a:t>
                      </a:r>
                      <a:endParaRPr lang="en-US" sz="1400" dirty="0"/>
                    </a:p>
                  </a:txBody>
                  <a:tcPr/>
                </a:tc>
                <a:tc>
                  <a:txBody>
                    <a:bodyPr/>
                    <a:lstStyle/>
                    <a:p>
                      <a:r>
                        <a:rPr lang="en-US" sz="1400" dirty="0" smtClean="0"/>
                        <a:t>18.3% (28 days)</a:t>
                      </a:r>
                      <a:endParaRPr lang="en-US" sz="1400" dirty="0"/>
                    </a:p>
                  </a:txBody>
                  <a:tcPr/>
                </a:tc>
              </a:tr>
              <a:tr h="228600">
                <a:tc>
                  <a:txBody>
                    <a:bodyPr/>
                    <a:lstStyle/>
                    <a:p>
                      <a:r>
                        <a:rPr lang="en-US" sz="1400" dirty="0" smtClean="0"/>
                        <a:t>Pattern 4</a:t>
                      </a:r>
                      <a:endParaRPr lang="en-US" sz="1400" dirty="0"/>
                    </a:p>
                  </a:txBody>
                  <a:tcPr/>
                </a:tc>
                <a:tc>
                  <a:txBody>
                    <a:bodyPr/>
                    <a:lstStyle/>
                    <a:p>
                      <a:r>
                        <a:rPr lang="en-US" sz="1400" dirty="0" smtClean="0"/>
                        <a:t>7.8% (12</a:t>
                      </a:r>
                      <a:r>
                        <a:rPr lang="en-US" sz="1400" baseline="0" dirty="0" smtClean="0"/>
                        <a:t> days)</a:t>
                      </a:r>
                      <a:endParaRPr lang="en-US" sz="1400" dirty="0"/>
                    </a:p>
                  </a:txBody>
                  <a:tcPr/>
                </a:tc>
              </a:tr>
              <a:tr h="228600">
                <a:tc>
                  <a:txBody>
                    <a:bodyPr/>
                    <a:lstStyle/>
                    <a:p>
                      <a:r>
                        <a:rPr lang="en-US" sz="1400" dirty="0" smtClean="0"/>
                        <a:t>Pattern 5</a:t>
                      </a:r>
                      <a:endParaRPr lang="en-US" sz="1400" dirty="0"/>
                    </a:p>
                  </a:txBody>
                  <a:tcPr/>
                </a:tc>
                <a:tc>
                  <a:txBody>
                    <a:bodyPr/>
                    <a:lstStyle/>
                    <a:p>
                      <a:r>
                        <a:rPr lang="en-US" sz="1400" dirty="0" smtClean="0"/>
                        <a:t>6.5% (10 days)</a:t>
                      </a:r>
                      <a:endParaRPr lang="en-US" sz="1400" dirty="0"/>
                    </a:p>
                  </a:txBody>
                  <a:tcPr/>
                </a:tc>
              </a:tr>
              <a:tr h="228600">
                <a:tc>
                  <a:txBody>
                    <a:bodyPr/>
                    <a:lstStyle/>
                    <a:p>
                      <a:r>
                        <a:rPr lang="en-US" sz="1400" dirty="0" smtClean="0"/>
                        <a:t>Pattern 6</a:t>
                      </a:r>
                      <a:endParaRPr lang="en-US" sz="1400" dirty="0"/>
                    </a:p>
                  </a:txBody>
                  <a:tcPr/>
                </a:tc>
                <a:tc>
                  <a:txBody>
                    <a:bodyPr/>
                    <a:lstStyle/>
                    <a:p>
                      <a:r>
                        <a:rPr lang="en-US" sz="1400" dirty="0" smtClean="0"/>
                        <a:t>3.3% (5 days)</a:t>
                      </a:r>
                      <a:endParaRPr lang="en-US" sz="1400" dirty="0"/>
                    </a:p>
                  </a:txBody>
                  <a:tcPr/>
                </a:tc>
              </a:tr>
              <a:tr h="228600">
                <a:tc>
                  <a:txBody>
                    <a:bodyPr/>
                    <a:lstStyle/>
                    <a:p>
                      <a:r>
                        <a:rPr lang="en-US" sz="1400" dirty="0" smtClean="0"/>
                        <a:t>Unassigned</a:t>
                      </a:r>
                      <a:endParaRPr lang="en-US" sz="1400" dirty="0"/>
                    </a:p>
                  </a:txBody>
                  <a:tcPr/>
                </a:tc>
                <a:tc>
                  <a:txBody>
                    <a:bodyPr/>
                    <a:lstStyle/>
                    <a:p>
                      <a:r>
                        <a:rPr lang="en-US" sz="1400" dirty="0" smtClean="0"/>
                        <a:t>9.8% (15 days)</a:t>
                      </a:r>
                      <a:endParaRPr lang="en-US" sz="1400" dirty="0"/>
                    </a:p>
                  </a:txBody>
                  <a:tcPr/>
                </a:tc>
              </a:tr>
            </a:tbl>
          </a:graphicData>
        </a:graphic>
      </p:graphicFrame>
      <p:pic>
        <p:nvPicPr>
          <p:cNvPr id="2" name="Picture 2"/>
          <p:cNvPicPr>
            <a:picLocks noChangeAspect="1" noChangeArrowheads="1"/>
          </p:cNvPicPr>
          <p:nvPr/>
        </p:nvPicPr>
        <p:blipFill rotWithShape="1">
          <a:blip r:embed="rId3" cstate="print"/>
          <a:srcRect t="2482" r="59474" b="66694"/>
          <a:stretch/>
        </p:blipFill>
        <p:spPr bwMode="auto">
          <a:xfrm>
            <a:off x="1" y="1066800"/>
            <a:ext cx="2097596" cy="2295792"/>
          </a:xfrm>
          <a:prstGeom prst="rect">
            <a:avLst/>
          </a:prstGeom>
          <a:noFill/>
          <a:ln w="9525">
            <a:noFill/>
            <a:miter lim="800000"/>
            <a:headEnd/>
            <a:tailEnd/>
          </a:ln>
        </p:spPr>
      </p:pic>
      <p:sp>
        <p:nvSpPr>
          <p:cNvPr id="8" name="Title 1"/>
          <p:cNvSpPr txBox="1">
            <a:spLocks/>
          </p:cNvSpPr>
          <p:nvPr/>
        </p:nvSpPr>
        <p:spPr>
          <a:xfrm>
            <a:off x="1905000" y="0"/>
            <a:ext cx="7239000" cy="762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400" b="1" kern="0" dirty="0" smtClean="0">
                <a:solidFill>
                  <a:srgbClr val="355777"/>
                </a:solidFill>
                <a:latin typeface="+mj-lt"/>
                <a:ea typeface="+mj-ea"/>
                <a:cs typeface="+mj-cs"/>
              </a:rPr>
              <a:t>Application over North America</a:t>
            </a:r>
            <a:endParaRPr kumimoji="0" lang="en-US" sz="3400" b="1" i="0" u="none" strike="noStrike" kern="0" cap="none" spc="0" normalizeH="0" baseline="0" noProof="0" dirty="0">
              <a:ln>
                <a:noFill/>
              </a:ln>
              <a:solidFill>
                <a:srgbClr val="355777"/>
              </a:solidFill>
              <a:effectLst/>
              <a:uLnTx/>
              <a:uFillTx/>
              <a:latin typeface="+mj-lt"/>
              <a:ea typeface="+mj-ea"/>
              <a:cs typeface="+mj-cs"/>
            </a:endParaRPr>
          </a:p>
        </p:txBody>
      </p:sp>
      <p:pic>
        <p:nvPicPr>
          <p:cNvPr id="7" name="Picture 2"/>
          <p:cNvPicPr>
            <a:picLocks noChangeAspect="1" noChangeArrowheads="1"/>
          </p:cNvPicPr>
          <p:nvPr/>
        </p:nvPicPr>
        <p:blipFill rotWithShape="1">
          <a:blip r:embed="rId3" cstate="print"/>
          <a:srcRect l="59102" t="35827" b="33910"/>
          <a:stretch/>
        </p:blipFill>
        <p:spPr bwMode="auto">
          <a:xfrm>
            <a:off x="27039" y="3740646"/>
            <a:ext cx="2209800" cy="2352972"/>
          </a:xfrm>
          <a:prstGeom prst="rect">
            <a:avLst/>
          </a:prstGeom>
          <a:noFill/>
          <a:ln w="9525">
            <a:noFill/>
            <a:miter lim="800000"/>
            <a:headEnd/>
            <a:tailEnd/>
          </a:ln>
        </p:spPr>
      </p:pic>
      <p:pic>
        <p:nvPicPr>
          <p:cNvPr id="9" name="Picture 2"/>
          <p:cNvPicPr>
            <a:picLocks noChangeAspect="1" noChangeArrowheads="1"/>
          </p:cNvPicPr>
          <p:nvPr/>
        </p:nvPicPr>
        <p:blipFill rotWithShape="1">
          <a:blip r:embed="rId3" cstate="print"/>
          <a:srcRect l="1429" t="68693" r="58418"/>
          <a:stretch/>
        </p:blipFill>
        <p:spPr bwMode="auto">
          <a:xfrm>
            <a:off x="2158524" y="3733800"/>
            <a:ext cx="2140974" cy="2402057"/>
          </a:xfrm>
          <a:prstGeom prst="rect">
            <a:avLst/>
          </a:prstGeom>
          <a:noFill/>
          <a:ln w="9525">
            <a:noFill/>
            <a:miter lim="800000"/>
            <a:headEnd/>
            <a:tailEnd/>
          </a:ln>
        </p:spPr>
      </p:pic>
      <p:pic>
        <p:nvPicPr>
          <p:cNvPr id="10" name="Picture 2"/>
          <p:cNvPicPr>
            <a:picLocks noChangeAspect="1" noChangeArrowheads="1"/>
          </p:cNvPicPr>
          <p:nvPr/>
        </p:nvPicPr>
        <p:blipFill rotWithShape="1">
          <a:blip r:embed="rId3" cstate="print"/>
          <a:srcRect t="35627" r="57892" b="33629"/>
          <a:stretch/>
        </p:blipFill>
        <p:spPr bwMode="auto">
          <a:xfrm>
            <a:off x="4258654" y="1066800"/>
            <a:ext cx="2185188" cy="2295792"/>
          </a:xfrm>
          <a:prstGeom prst="rect">
            <a:avLst/>
          </a:prstGeom>
          <a:noFill/>
          <a:ln w="9525">
            <a:noFill/>
            <a:miter lim="800000"/>
            <a:headEnd/>
            <a:tailEnd/>
          </a:ln>
        </p:spPr>
      </p:pic>
      <p:pic>
        <p:nvPicPr>
          <p:cNvPr id="11" name="Picture 2"/>
          <p:cNvPicPr>
            <a:picLocks noChangeAspect="1" noChangeArrowheads="1"/>
          </p:cNvPicPr>
          <p:nvPr/>
        </p:nvPicPr>
        <p:blipFill rotWithShape="1">
          <a:blip r:embed="rId3" cstate="print"/>
          <a:srcRect l="58510" t="68693"/>
          <a:stretch/>
        </p:blipFill>
        <p:spPr bwMode="auto">
          <a:xfrm>
            <a:off x="4275032" y="3733800"/>
            <a:ext cx="2212258" cy="2402057"/>
          </a:xfrm>
          <a:prstGeom prst="rect">
            <a:avLst/>
          </a:prstGeom>
          <a:noFill/>
          <a:ln w="9525">
            <a:noFill/>
            <a:miter lim="800000"/>
            <a:headEnd/>
            <a:tailEnd/>
          </a:ln>
        </p:spPr>
      </p:pic>
      <p:pic>
        <p:nvPicPr>
          <p:cNvPr id="12" name="Picture 2"/>
          <p:cNvPicPr>
            <a:picLocks noChangeAspect="1" noChangeArrowheads="1"/>
          </p:cNvPicPr>
          <p:nvPr/>
        </p:nvPicPr>
        <p:blipFill rotWithShape="1">
          <a:blip r:embed="rId3" cstate="print"/>
          <a:srcRect l="57849" t="2482" b="66694"/>
          <a:stretch/>
        </p:blipFill>
        <p:spPr bwMode="auto">
          <a:xfrm>
            <a:off x="2097597" y="1029474"/>
            <a:ext cx="2217174" cy="2333118"/>
          </a:xfrm>
          <a:prstGeom prst="rect">
            <a:avLst/>
          </a:prstGeom>
          <a:noFill/>
          <a:ln w="9525">
            <a:noFill/>
            <a:miter lim="800000"/>
            <a:headEnd/>
            <a:tailEnd/>
          </a:ln>
        </p:spPr>
      </p:pic>
      <p:sp>
        <p:nvSpPr>
          <p:cNvPr id="3" name="TextBox 2"/>
          <p:cNvSpPr txBox="1"/>
          <p:nvPr/>
        </p:nvSpPr>
        <p:spPr>
          <a:xfrm>
            <a:off x="152400" y="671052"/>
            <a:ext cx="2000882" cy="400110"/>
          </a:xfrm>
          <a:prstGeom prst="rect">
            <a:avLst/>
          </a:prstGeom>
          <a:solidFill>
            <a:schemeClr val="bg1"/>
          </a:solidFill>
        </p:spPr>
        <p:txBody>
          <a:bodyPr wrap="square" rtlCol="0">
            <a:spAutoFit/>
          </a:bodyPr>
          <a:lstStyle/>
          <a:p>
            <a:pPr algn="ctr"/>
            <a:r>
              <a:rPr lang="en-US" sz="2000" dirty="0"/>
              <a:t>MSLP </a:t>
            </a:r>
            <a:r>
              <a:rPr lang="en-US" sz="2000" dirty="0" smtClean="0"/>
              <a:t>Pattern 1</a:t>
            </a:r>
            <a:endParaRPr lang="en-US" sz="2000" dirty="0"/>
          </a:p>
        </p:txBody>
      </p:sp>
      <p:sp>
        <p:nvSpPr>
          <p:cNvPr id="13" name="TextBox 12"/>
          <p:cNvSpPr txBox="1"/>
          <p:nvPr/>
        </p:nvSpPr>
        <p:spPr>
          <a:xfrm>
            <a:off x="2153282" y="666136"/>
            <a:ext cx="2000882" cy="400110"/>
          </a:xfrm>
          <a:prstGeom prst="rect">
            <a:avLst/>
          </a:prstGeom>
          <a:solidFill>
            <a:schemeClr val="bg1"/>
          </a:solidFill>
        </p:spPr>
        <p:txBody>
          <a:bodyPr wrap="square" rtlCol="0">
            <a:spAutoFit/>
          </a:bodyPr>
          <a:lstStyle/>
          <a:p>
            <a:pPr algn="ctr"/>
            <a:r>
              <a:rPr lang="en-US" sz="2000" dirty="0"/>
              <a:t>MSLP </a:t>
            </a:r>
            <a:r>
              <a:rPr lang="en-US" sz="2000" dirty="0" smtClean="0"/>
              <a:t>Pattern 2</a:t>
            </a:r>
            <a:endParaRPr lang="en-US" sz="2000" dirty="0"/>
          </a:p>
        </p:txBody>
      </p:sp>
      <p:sp>
        <p:nvSpPr>
          <p:cNvPr id="14" name="TextBox 13"/>
          <p:cNvSpPr txBox="1"/>
          <p:nvPr/>
        </p:nvSpPr>
        <p:spPr>
          <a:xfrm>
            <a:off x="4382138" y="685246"/>
            <a:ext cx="2000882" cy="400110"/>
          </a:xfrm>
          <a:prstGeom prst="rect">
            <a:avLst/>
          </a:prstGeom>
          <a:solidFill>
            <a:schemeClr val="bg1"/>
          </a:solidFill>
        </p:spPr>
        <p:txBody>
          <a:bodyPr wrap="square" rtlCol="0">
            <a:spAutoFit/>
          </a:bodyPr>
          <a:lstStyle/>
          <a:p>
            <a:pPr algn="ctr"/>
            <a:r>
              <a:rPr lang="en-US" sz="2000" dirty="0"/>
              <a:t>MSLP </a:t>
            </a:r>
            <a:r>
              <a:rPr lang="en-US" sz="2000" dirty="0" smtClean="0"/>
              <a:t>Pattern 3</a:t>
            </a:r>
            <a:endParaRPr lang="en-US" sz="2000" dirty="0"/>
          </a:p>
        </p:txBody>
      </p:sp>
      <p:sp>
        <p:nvSpPr>
          <p:cNvPr id="15" name="TextBox 14"/>
          <p:cNvSpPr txBox="1"/>
          <p:nvPr/>
        </p:nvSpPr>
        <p:spPr>
          <a:xfrm>
            <a:off x="152400" y="3335620"/>
            <a:ext cx="2000882" cy="400110"/>
          </a:xfrm>
          <a:prstGeom prst="rect">
            <a:avLst/>
          </a:prstGeom>
          <a:solidFill>
            <a:schemeClr val="bg1"/>
          </a:solidFill>
        </p:spPr>
        <p:txBody>
          <a:bodyPr wrap="square" rtlCol="0">
            <a:spAutoFit/>
          </a:bodyPr>
          <a:lstStyle/>
          <a:p>
            <a:pPr algn="ctr"/>
            <a:r>
              <a:rPr lang="en-US" sz="2000" dirty="0"/>
              <a:t>MSLP </a:t>
            </a:r>
            <a:r>
              <a:rPr lang="en-US" sz="2000" dirty="0" smtClean="0"/>
              <a:t>Pattern 4</a:t>
            </a:r>
            <a:endParaRPr lang="en-US" sz="2000" dirty="0"/>
          </a:p>
        </p:txBody>
      </p:sp>
      <p:sp>
        <p:nvSpPr>
          <p:cNvPr id="16" name="TextBox 15"/>
          <p:cNvSpPr txBox="1"/>
          <p:nvPr/>
        </p:nvSpPr>
        <p:spPr>
          <a:xfrm>
            <a:off x="2177863" y="3330704"/>
            <a:ext cx="2000882" cy="400110"/>
          </a:xfrm>
          <a:prstGeom prst="rect">
            <a:avLst/>
          </a:prstGeom>
          <a:solidFill>
            <a:schemeClr val="bg1"/>
          </a:solidFill>
        </p:spPr>
        <p:txBody>
          <a:bodyPr wrap="square" rtlCol="0">
            <a:spAutoFit/>
          </a:bodyPr>
          <a:lstStyle/>
          <a:p>
            <a:pPr algn="ctr"/>
            <a:r>
              <a:rPr lang="en-US" sz="2000" dirty="0"/>
              <a:t>MSLP </a:t>
            </a:r>
            <a:r>
              <a:rPr lang="en-US" sz="2000" dirty="0" smtClean="0"/>
              <a:t>Pattern 5</a:t>
            </a:r>
            <a:endParaRPr lang="en-US" sz="2000" dirty="0"/>
          </a:p>
        </p:txBody>
      </p:sp>
      <p:sp>
        <p:nvSpPr>
          <p:cNvPr id="17" name="TextBox 16"/>
          <p:cNvSpPr txBox="1"/>
          <p:nvPr/>
        </p:nvSpPr>
        <p:spPr>
          <a:xfrm>
            <a:off x="4407776" y="3349814"/>
            <a:ext cx="2000882" cy="400110"/>
          </a:xfrm>
          <a:prstGeom prst="rect">
            <a:avLst/>
          </a:prstGeom>
          <a:solidFill>
            <a:schemeClr val="bg1"/>
          </a:solidFill>
        </p:spPr>
        <p:txBody>
          <a:bodyPr wrap="square" rtlCol="0">
            <a:spAutoFit/>
          </a:bodyPr>
          <a:lstStyle/>
          <a:p>
            <a:pPr algn="ctr"/>
            <a:r>
              <a:rPr lang="en-US" sz="2000" dirty="0"/>
              <a:t>MSLP </a:t>
            </a:r>
            <a:r>
              <a:rPr lang="en-US" sz="2000" dirty="0" smtClean="0"/>
              <a:t>Pattern 6</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72333327"/>
              </p:ext>
            </p:extLst>
          </p:nvPr>
        </p:nvGraphicFramePr>
        <p:xfrm>
          <a:off x="2971800" y="4648200"/>
          <a:ext cx="4495800" cy="1854200"/>
        </p:xfrm>
        <a:graphic>
          <a:graphicData uri="http://schemas.openxmlformats.org/drawingml/2006/table">
            <a:tbl>
              <a:tblPr bandRow="1">
                <a:tableStyleId>{5C22544A-7EE6-4342-B048-85BDC9FD1C3A}</a:tableStyleId>
              </a:tblPr>
              <a:tblGrid>
                <a:gridCol w="2247900"/>
                <a:gridCol w="2247900"/>
              </a:tblGrid>
              <a:tr h="370840">
                <a:tc>
                  <a:txBody>
                    <a:bodyPr/>
                    <a:lstStyle/>
                    <a:p>
                      <a:r>
                        <a:rPr lang="en-US" dirty="0" smtClean="0"/>
                        <a:t>Pattern</a:t>
                      </a:r>
                      <a:r>
                        <a:rPr lang="en-US" baseline="0" dirty="0" smtClean="0"/>
                        <a:t> 1</a:t>
                      </a:r>
                      <a:endParaRPr lang="en-US" dirty="0"/>
                    </a:p>
                  </a:txBody>
                  <a:tcPr/>
                </a:tc>
                <a:tc>
                  <a:txBody>
                    <a:bodyPr/>
                    <a:lstStyle/>
                    <a:p>
                      <a:r>
                        <a:rPr lang="en-US" dirty="0" smtClean="0"/>
                        <a:t>35%</a:t>
                      </a:r>
                      <a:endParaRPr lang="en-US" dirty="0"/>
                    </a:p>
                  </a:txBody>
                  <a:tcPr/>
                </a:tc>
              </a:tr>
              <a:tr h="370840">
                <a:tc>
                  <a:txBody>
                    <a:bodyPr/>
                    <a:lstStyle/>
                    <a:p>
                      <a:r>
                        <a:rPr lang="en-US" dirty="0" smtClean="0"/>
                        <a:t>Pattern 2</a:t>
                      </a:r>
                      <a:endParaRPr lang="en-US" dirty="0"/>
                    </a:p>
                  </a:txBody>
                  <a:tcPr/>
                </a:tc>
                <a:tc>
                  <a:txBody>
                    <a:bodyPr/>
                    <a:lstStyle/>
                    <a:p>
                      <a:r>
                        <a:rPr lang="en-US" dirty="0" smtClean="0"/>
                        <a:t>18%</a:t>
                      </a:r>
                      <a:endParaRPr lang="en-US" dirty="0"/>
                    </a:p>
                  </a:txBody>
                  <a:tcPr/>
                </a:tc>
              </a:tr>
              <a:tr h="370840">
                <a:tc>
                  <a:txBody>
                    <a:bodyPr/>
                    <a:lstStyle/>
                    <a:p>
                      <a:r>
                        <a:rPr lang="en-US" dirty="0" smtClean="0"/>
                        <a:t>Pattern 3</a:t>
                      </a:r>
                      <a:endParaRPr lang="en-US" dirty="0"/>
                    </a:p>
                  </a:txBody>
                  <a:tcPr/>
                </a:tc>
                <a:tc>
                  <a:txBody>
                    <a:bodyPr/>
                    <a:lstStyle/>
                    <a:p>
                      <a:r>
                        <a:rPr lang="en-US" dirty="0" smtClean="0"/>
                        <a:t>12%</a:t>
                      </a:r>
                      <a:endParaRPr lang="en-US" dirty="0"/>
                    </a:p>
                  </a:txBody>
                  <a:tcPr/>
                </a:tc>
              </a:tr>
              <a:tr h="370840">
                <a:tc>
                  <a:txBody>
                    <a:bodyPr/>
                    <a:lstStyle/>
                    <a:p>
                      <a:r>
                        <a:rPr lang="en-US" dirty="0" smtClean="0"/>
                        <a:t>Pattern 4</a:t>
                      </a:r>
                      <a:endParaRPr lang="en-US" dirty="0"/>
                    </a:p>
                  </a:txBody>
                  <a:tcPr/>
                </a:tc>
                <a:tc>
                  <a:txBody>
                    <a:bodyPr/>
                    <a:lstStyle/>
                    <a:p>
                      <a:r>
                        <a:rPr lang="en-US" dirty="0" smtClean="0"/>
                        <a:t>14%</a:t>
                      </a:r>
                      <a:endParaRPr lang="en-US" dirty="0"/>
                    </a:p>
                  </a:txBody>
                  <a:tcPr/>
                </a:tc>
              </a:tr>
              <a:tr h="370840">
                <a:tc>
                  <a:txBody>
                    <a:bodyPr/>
                    <a:lstStyle/>
                    <a:p>
                      <a:r>
                        <a:rPr lang="en-US" dirty="0" smtClean="0"/>
                        <a:t>Unassigned</a:t>
                      </a:r>
                      <a:endParaRPr lang="en-US" dirty="0"/>
                    </a:p>
                  </a:txBody>
                  <a:tcPr/>
                </a:tc>
                <a:tc>
                  <a:txBody>
                    <a:bodyPr/>
                    <a:lstStyle/>
                    <a:p>
                      <a:r>
                        <a:rPr lang="en-US" dirty="0" smtClean="0"/>
                        <a:t>21%</a:t>
                      </a:r>
                      <a:endParaRPr lang="en-US" dirty="0"/>
                    </a:p>
                  </a:txBody>
                  <a:tcPr/>
                </a:tc>
              </a:tr>
            </a:tbl>
          </a:graphicData>
        </a:graphic>
      </p:graphicFrame>
      <p:pic>
        <p:nvPicPr>
          <p:cNvPr id="2" name="Picture 2"/>
          <p:cNvPicPr>
            <a:picLocks noChangeAspect="1" noChangeArrowheads="1"/>
          </p:cNvPicPr>
          <p:nvPr/>
        </p:nvPicPr>
        <p:blipFill>
          <a:blip r:embed="rId2" cstate="print"/>
          <a:srcRect t="2533"/>
          <a:stretch>
            <a:fillRect/>
          </a:stretch>
        </p:blipFill>
        <p:spPr bwMode="auto">
          <a:xfrm>
            <a:off x="152400" y="1524000"/>
            <a:ext cx="2209800" cy="293158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2564"/>
          <a:stretch>
            <a:fillRect/>
          </a:stretch>
        </p:blipFill>
        <p:spPr bwMode="auto">
          <a:xfrm>
            <a:off x="2438400" y="1524000"/>
            <a:ext cx="2168447" cy="2895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t="2583"/>
          <a:stretch>
            <a:fillRect/>
          </a:stretch>
        </p:blipFill>
        <p:spPr bwMode="auto">
          <a:xfrm>
            <a:off x="4724400" y="1524000"/>
            <a:ext cx="2133600" cy="2873366"/>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t="2564"/>
          <a:stretch>
            <a:fillRect/>
          </a:stretch>
        </p:blipFill>
        <p:spPr bwMode="auto">
          <a:xfrm>
            <a:off x="7004790" y="1524000"/>
            <a:ext cx="2139210" cy="2895600"/>
          </a:xfrm>
          <a:prstGeom prst="rect">
            <a:avLst/>
          </a:prstGeom>
          <a:noFill/>
          <a:ln w="9525">
            <a:noFill/>
            <a:miter lim="800000"/>
            <a:headEnd/>
            <a:tailEnd/>
          </a:ln>
        </p:spPr>
      </p:pic>
      <p:sp>
        <p:nvSpPr>
          <p:cNvPr id="9" name="Title 1"/>
          <p:cNvSpPr txBox="1">
            <a:spLocks/>
          </p:cNvSpPr>
          <p:nvPr/>
        </p:nvSpPr>
        <p:spPr>
          <a:xfrm>
            <a:off x="2590800" y="152400"/>
            <a:ext cx="6172200" cy="762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400" b="1" kern="0" dirty="0" smtClean="0">
                <a:solidFill>
                  <a:srgbClr val="355777"/>
                </a:solidFill>
                <a:latin typeface="+mj-lt"/>
                <a:ea typeface="+mj-ea"/>
                <a:cs typeface="+mj-cs"/>
              </a:rPr>
              <a:t>Application over Europe</a:t>
            </a:r>
            <a:endParaRPr kumimoji="0" lang="en-US" sz="3400" b="1" i="0" u="none" strike="noStrike" kern="0" cap="none" spc="0" normalizeH="0" baseline="0" noProof="0" dirty="0">
              <a:ln>
                <a:noFill/>
              </a:ln>
              <a:solidFill>
                <a:srgbClr val="355777"/>
              </a:solidFill>
              <a:effectLst/>
              <a:uLnTx/>
              <a:uFillTx/>
              <a:latin typeface="+mj-lt"/>
              <a:ea typeface="+mj-ea"/>
              <a:cs typeface="+mj-cs"/>
            </a:endParaRPr>
          </a:p>
        </p:txBody>
      </p:sp>
      <p:sp>
        <p:nvSpPr>
          <p:cNvPr id="10" name="TextBox 9"/>
          <p:cNvSpPr txBox="1"/>
          <p:nvPr/>
        </p:nvSpPr>
        <p:spPr>
          <a:xfrm>
            <a:off x="304800" y="1143000"/>
            <a:ext cx="1828800" cy="369332"/>
          </a:xfrm>
          <a:prstGeom prst="rect">
            <a:avLst/>
          </a:prstGeom>
          <a:noFill/>
        </p:spPr>
        <p:txBody>
          <a:bodyPr wrap="square" rtlCol="0">
            <a:spAutoFit/>
          </a:bodyPr>
          <a:lstStyle/>
          <a:p>
            <a:pPr algn="ctr"/>
            <a:r>
              <a:rPr lang="en-US" dirty="0" smtClean="0"/>
              <a:t>MSLP Pattern 1</a:t>
            </a:r>
            <a:endParaRPr lang="en-US" dirty="0"/>
          </a:p>
        </p:txBody>
      </p:sp>
      <p:sp>
        <p:nvSpPr>
          <p:cNvPr id="11" name="TextBox 10"/>
          <p:cNvSpPr txBox="1"/>
          <p:nvPr/>
        </p:nvSpPr>
        <p:spPr>
          <a:xfrm>
            <a:off x="2590800" y="1143000"/>
            <a:ext cx="1905000" cy="369332"/>
          </a:xfrm>
          <a:prstGeom prst="rect">
            <a:avLst/>
          </a:prstGeom>
          <a:noFill/>
        </p:spPr>
        <p:txBody>
          <a:bodyPr wrap="square" rtlCol="0">
            <a:spAutoFit/>
          </a:bodyPr>
          <a:lstStyle/>
          <a:p>
            <a:pPr algn="ctr"/>
            <a:r>
              <a:rPr lang="en-US" dirty="0" smtClean="0"/>
              <a:t>MSLP Pattern 2</a:t>
            </a:r>
            <a:endParaRPr lang="en-US" dirty="0"/>
          </a:p>
        </p:txBody>
      </p:sp>
      <p:sp>
        <p:nvSpPr>
          <p:cNvPr id="12" name="TextBox 11"/>
          <p:cNvSpPr txBox="1"/>
          <p:nvPr/>
        </p:nvSpPr>
        <p:spPr>
          <a:xfrm>
            <a:off x="4876800" y="1143000"/>
            <a:ext cx="1905000" cy="369332"/>
          </a:xfrm>
          <a:prstGeom prst="rect">
            <a:avLst/>
          </a:prstGeom>
          <a:noFill/>
        </p:spPr>
        <p:txBody>
          <a:bodyPr wrap="square" rtlCol="0">
            <a:spAutoFit/>
          </a:bodyPr>
          <a:lstStyle/>
          <a:p>
            <a:pPr algn="ctr"/>
            <a:r>
              <a:rPr lang="en-US" dirty="0" smtClean="0"/>
              <a:t>MSLP Pattern 3</a:t>
            </a:r>
            <a:endParaRPr lang="en-US" dirty="0"/>
          </a:p>
        </p:txBody>
      </p:sp>
      <p:sp>
        <p:nvSpPr>
          <p:cNvPr id="13" name="TextBox 12"/>
          <p:cNvSpPr txBox="1"/>
          <p:nvPr/>
        </p:nvSpPr>
        <p:spPr>
          <a:xfrm>
            <a:off x="7086600" y="1143000"/>
            <a:ext cx="1981200" cy="369332"/>
          </a:xfrm>
          <a:prstGeom prst="rect">
            <a:avLst/>
          </a:prstGeom>
          <a:noFill/>
        </p:spPr>
        <p:txBody>
          <a:bodyPr wrap="square" rtlCol="0">
            <a:spAutoFit/>
          </a:bodyPr>
          <a:lstStyle/>
          <a:p>
            <a:pPr algn="ctr"/>
            <a:r>
              <a:rPr lang="en-US" dirty="0" smtClean="0"/>
              <a:t>MSLP Pattern 4</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0"/>
            <a:ext cx="8839200" cy="461665"/>
          </a:xfrm>
          <a:prstGeom prst="rect">
            <a:avLst/>
          </a:prstGeom>
        </p:spPr>
        <p:txBody>
          <a:bodyPr wrap="square">
            <a:spAutoFit/>
          </a:bodyPr>
          <a:lstStyle/>
          <a:p>
            <a:pPr lvl="0" fontAlgn="base">
              <a:spcBef>
                <a:spcPct val="0"/>
              </a:spcBef>
              <a:spcAft>
                <a:spcPct val="0"/>
              </a:spcAft>
            </a:pPr>
            <a:r>
              <a:rPr lang="en-US" sz="2400" b="1" kern="0" dirty="0" smtClean="0">
                <a:solidFill>
                  <a:srgbClr val="355777"/>
                </a:solidFill>
                <a:latin typeface="+mj-lt"/>
                <a:ea typeface="+mj-ea"/>
                <a:cs typeface="+mj-cs"/>
              </a:rPr>
              <a:t>Example: Meteorological and Ozone Features for Pattern 1</a:t>
            </a:r>
          </a:p>
        </p:txBody>
      </p:sp>
      <p:grpSp>
        <p:nvGrpSpPr>
          <p:cNvPr id="11" name="Group 10"/>
          <p:cNvGrpSpPr/>
          <p:nvPr/>
        </p:nvGrpSpPr>
        <p:grpSpPr>
          <a:xfrm>
            <a:off x="1371600" y="685800"/>
            <a:ext cx="2749630" cy="6049612"/>
            <a:chOff x="1752600" y="685800"/>
            <a:chExt cx="2749630" cy="6049612"/>
          </a:xfrm>
        </p:grpSpPr>
        <p:sp>
          <p:nvSpPr>
            <p:cNvPr id="6" name="TextBox 5"/>
            <p:cNvSpPr txBox="1"/>
            <p:nvPr/>
          </p:nvSpPr>
          <p:spPr>
            <a:xfrm>
              <a:off x="1981200" y="685800"/>
              <a:ext cx="2286000" cy="369332"/>
            </a:xfrm>
            <a:prstGeom prst="rect">
              <a:avLst/>
            </a:prstGeom>
            <a:noFill/>
          </p:spPr>
          <p:txBody>
            <a:bodyPr wrap="square" rtlCol="0">
              <a:spAutoFit/>
            </a:bodyPr>
            <a:lstStyle/>
            <a:p>
              <a:pPr algn="ctr"/>
              <a:r>
                <a:rPr lang="en-US" dirty="0" smtClean="0"/>
                <a:t>Average MSLP</a:t>
              </a:r>
              <a:endParaRPr lang="en-US" dirty="0"/>
            </a:p>
          </p:txBody>
        </p:sp>
        <p:sp>
          <p:nvSpPr>
            <p:cNvPr id="14" name="TextBox 13"/>
            <p:cNvSpPr txBox="1"/>
            <p:nvPr/>
          </p:nvSpPr>
          <p:spPr>
            <a:xfrm>
              <a:off x="1752600" y="3810000"/>
              <a:ext cx="2743200" cy="369332"/>
            </a:xfrm>
            <a:prstGeom prst="rect">
              <a:avLst/>
            </a:prstGeom>
            <a:noFill/>
          </p:spPr>
          <p:txBody>
            <a:bodyPr wrap="square" rtlCol="0">
              <a:spAutoFit/>
            </a:bodyPr>
            <a:lstStyle/>
            <a:p>
              <a:pPr algn="ctr"/>
              <a:r>
                <a:rPr lang="en-US" dirty="0" smtClean="0"/>
                <a:t>Average Cloud Fraction</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752600" y="990600"/>
              <a:ext cx="2749630" cy="2870738"/>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srcRect/>
            <a:stretch>
              <a:fillRect/>
            </a:stretch>
          </p:blipFill>
          <p:spPr bwMode="auto">
            <a:xfrm>
              <a:off x="1981201" y="4191000"/>
              <a:ext cx="2410282" cy="2544412"/>
            </a:xfrm>
            <a:prstGeom prst="rect">
              <a:avLst/>
            </a:prstGeom>
            <a:noFill/>
            <a:ln w="9525">
              <a:noFill/>
              <a:miter lim="800000"/>
              <a:headEnd/>
              <a:tailEnd/>
            </a:ln>
          </p:spPr>
        </p:pic>
      </p:grpSp>
      <p:grpSp>
        <p:nvGrpSpPr>
          <p:cNvPr id="13" name="Group 12"/>
          <p:cNvGrpSpPr/>
          <p:nvPr/>
        </p:nvGrpSpPr>
        <p:grpSpPr>
          <a:xfrm>
            <a:off x="4858280" y="501134"/>
            <a:ext cx="3733800" cy="6356866"/>
            <a:chOff x="5410200" y="501134"/>
            <a:chExt cx="3733800" cy="6356866"/>
          </a:xfrm>
        </p:grpSpPr>
        <p:sp>
          <p:nvSpPr>
            <p:cNvPr id="9" name="TextBox 8"/>
            <p:cNvSpPr txBox="1"/>
            <p:nvPr/>
          </p:nvSpPr>
          <p:spPr>
            <a:xfrm>
              <a:off x="6019800" y="501134"/>
              <a:ext cx="2743200" cy="369332"/>
            </a:xfrm>
            <a:prstGeom prst="rect">
              <a:avLst/>
            </a:prstGeom>
            <a:noFill/>
          </p:spPr>
          <p:txBody>
            <a:bodyPr wrap="square" rtlCol="0">
              <a:spAutoFit/>
            </a:bodyPr>
            <a:lstStyle/>
            <a:p>
              <a:pPr algn="ctr"/>
              <a:r>
                <a:rPr lang="en-US" dirty="0" smtClean="0"/>
                <a:t>Average 850 </a:t>
              </a:r>
              <a:r>
                <a:rPr lang="en-US" dirty="0" err="1" smtClean="0"/>
                <a:t>mb</a:t>
              </a:r>
              <a:r>
                <a:rPr lang="en-US" dirty="0" smtClean="0"/>
                <a:t> Winds</a:t>
              </a:r>
              <a:endParaRPr lang="en-US" dirty="0"/>
            </a:p>
          </p:txBody>
        </p:sp>
        <p:sp>
          <p:nvSpPr>
            <p:cNvPr id="10" name="TextBox 9"/>
            <p:cNvSpPr txBox="1"/>
            <p:nvPr/>
          </p:nvSpPr>
          <p:spPr>
            <a:xfrm>
              <a:off x="5410200" y="3810000"/>
              <a:ext cx="3733800" cy="369332"/>
            </a:xfrm>
            <a:prstGeom prst="rect">
              <a:avLst/>
            </a:prstGeom>
            <a:noFill/>
          </p:spPr>
          <p:txBody>
            <a:bodyPr wrap="square" rtlCol="0">
              <a:spAutoFit/>
            </a:bodyPr>
            <a:lstStyle/>
            <a:p>
              <a:pPr algn="ctr"/>
              <a:r>
                <a:rPr lang="en-US" dirty="0" smtClean="0"/>
                <a:t>Observed Anomalies 8-hr DM O</a:t>
              </a:r>
              <a:r>
                <a:rPr lang="en-US" baseline="-25000" dirty="0" smtClean="0"/>
                <a:t>3</a:t>
              </a:r>
              <a:endParaRPr lang="en-US" baseline="-25000" dirty="0"/>
            </a:p>
          </p:txBody>
        </p:sp>
        <p:pic>
          <p:nvPicPr>
            <p:cNvPr id="1026" name="Picture 2"/>
            <p:cNvPicPr>
              <a:picLocks noChangeAspect="1" noChangeArrowheads="1"/>
            </p:cNvPicPr>
            <p:nvPr/>
          </p:nvPicPr>
          <p:blipFill>
            <a:blip r:embed="rId5" cstate="print"/>
            <a:srcRect/>
            <a:stretch>
              <a:fillRect/>
            </a:stretch>
          </p:blipFill>
          <p:spPr bwMode="auto">
            <a:xfrm>
              <a:off x="5867400" y="838200"/>
              <a:ext cx="2895600" cy="3056196"/>
            </a:xfrm>
            <a:prstGeom prst="rect">
              <a:avLst/>
            </a:prstGeom>
            <a:noFill/>
            <a:ln w="9525">
              <a:noFill/>
              <a:miter lim="800000"/>
              <a:headEnd/>
              <a:tailEnd/>
            </a:ln>
          </p:spPr>
        </p:pic>
        <p:pic>
          <p:nvPicPr>
            <p:cNvPr id="2" name="Picture 2"/>
            <p:cNvPicPr>
              <a:picLocks noChangeAspect="1" noChangeArrowheads="1"/>
            </p:cNvPicPr>
            <p:nvPr/>
          </p:nvPicPr>
          <p:blipFill>
            <a:blip r:embed="rId6" cstate="print"/>
            <a:srcRect/>
            <a:stretch>
              <a:fillRect/>
            </a:stretch>
          </p:blipFill>
          <p:spPr bwMode="auto">
            <a:xfrm>
              <a:off x="6019801" y="4128370"/>
              <a:ext cx="2667000" cy="272963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04800" y="1295399"/>
            <a:ext cx="8839201" cy="5545183"/>
            <a:chOff x="304800" y="1295399"/>
            <a:chExt cx="8839201" cy="5545183"/>
          </a:xfrm>
        </p:grpSpPr>
        <p:pic>
          <p:nvPicPr>
            <p:cNvPr id="2052" name="Picture 4"/>
            <p:cNvPicPr>
              <a:picLocks noChangeAspect="1" noChangeArrowheads="1"/>
            </p:cNvPicPr>
            <p:nvPr/>
          </p:nvPicPr>
          <p:blipFill>
            <a:blip r:embed="rId2" cstate="print"/>
            <a:srcRect/>
            <a:stretch>
              <a:fillRect/>
            </a:stretch>
          </p:blipFill>
          <p:spPr bwMode="auto">
            <a:xfrm>
              <a:off x="304800" y="1295400"/>
              <a:ext cx="2971800" cy="2743484"/>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3276600" y="1295399"/>
              <a:ext cx="2971800" cy="2729053"/>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6247273" y="1295400"/>
              <a:ext cx="2896728" cy="2667000"/>
            </a:xfrm>
            <a:prstGeom prst="rect">
              <a:avLst/>
            </a:prstGeom>
            <a:noFill/>
            <a:ln w="9525">
              <a:noFill/>
              <a:miter lim="800000"/>
              <a:headEnd/>
              <a:tailEnd/>
            </a:ln>
          </p:spPr>
        </p:pic>
        <p:pic>
          <p:nvPicPr>
            <p:cNvPr id="2055" name="Picture 7"/>
            <p:cNvPicPr>
              <a:picLocks noChangeAspect="1" noChangeArrowheads="1"/>
            </p:cNvPicPr>
            <p:nvPr/>
          </p:nvPicPr>
          <p:blipFill>
            <a:blip r:embed="rId5" cstate="print"/>
            <a:srcRect/>
            <a:stretch>
              <a:fillRect/>
            </a:stretch>
          </p:blipFill>
          <p:spPr bwMode="auto">
            <a:xfrm>
              <a:off x="304800" y="4097382"/>
              <a:ext cx="2987864" cy="2743200"/>
            </a:xfrm>
            <a:prstGeom prst="rect">
              <a:avLst/>
            </a:prstGeom>
            <a:noFill/>
            <a:ln w="9525">
              <a:noFill/>
              <a:miter lim="800000"/>
              <a:headEnd/>
              <a:tailEnd/>
            </a:ln>
          </p:spPr>
        </p:pic>
        <p:pic>
          <p:nvPicPr>
            <p:cNvPr id="2056" name="Picture 8"/>
            <p:cNvPicPr>
              <a:picLocks noChangeAspect="1" noChangeArrowheads="1"/>
            </p:cNvPicPr>
            <p:nvPr/>
          </p:nvPicPr>
          <p:blipFill>
            <a:blip r:embed="rId6" cstate="print"/>
            <a:srcRect/>
            <a:stretch>
              <a:fillRect/>
            </a:stretch>
          </p:blipFill>
          <p:spPr bwMode="auto">
            <a:xfrm>
              <a:off x="3276181" y="4038600"/>
              <a:ext cx="2972219" cy="2711369"/>
            </a:xfrm>
            <a:prstGeom prst="rect">
              <a:avLst/>
            </a:prstGeom>
            <a:noFill/>
            <a:ln w="9525">
              <a:noFill/>
              <a:miter lim="800000"/>
              <a:headEnd/>
              <a:tailEnd/>
            </a:ln>
          </p:spPr>
        </p:pic>
        <p:pic>
          <p:nvPicPr>
            <p:cNvPr id="2057" name="Picture 9"/>
            <p:cNvPicPr>
              <a:picLocks noChangeAspect="1" noChangeArrowheads="1"/>
            </p:cNvPicPr>
            <p:nvPr/>
          </p:nvPicPr>
          <p:blipFill>
            <a:blip r:embed="rId7" cstate="print"/>
            <a:srcRect/>
            <a:stretch>
              <a:fillRect/>
            </a:stretch>
          </p:blipFill>
          <p:spPr bwMode="auto">
            <a:xfrm>
              <a:off x="6250862" y="4038600"/>
              <a:ext cx="2893138" cy="2667000"/>
            </a:xfrm>
            <a:prstGeom prst="rect">
              <a:avLst/>
            </a:prstGeom>
            <a:noFill/>
            <a:ln w="9525">
              <a:noFill/>
              <a:miter lim="800000"/>
              <a:headEnd/>
              <a:tailEnd/>
            </a:ln>
          </p:spPr>
        </p:pic>
      </p:grpSp>
      <p:sp>
        <p:nvSpPr>
          <p:cNvPr id="2" name="TextBox 1"/>
          <p:cNvSpPr txBox="1"/>
          <p:nvPr/>
        </p:nvSpPr>
        <p:spPr>
          <a:xfrm>
            <a:off x="228600" y="59822"/>
            <a:ext cx="8610600" cy="1138773"/>
          </a:xfrm>
          <a:prstGeom prst="rect">
            <a:avLst/>
          </a:prstGeom>
          <a:solidFill>
            <a:schemeClr val="bg1"/>
          </a:solidFill>
        </p:spPr>
        <p:txBody>
          <a:bodyPr wrap="square" rtlCol="0">
            <a:spAutoFit/>
          </a:bodyPr>
          <a:lstStyle/>
          <a:p>
            <a:pPr algn="ctr"/>
            <a:r>
              <a:rPr lang="en-US" sz="2400" b="1" dirty="0" smtClean="0">
                <a:solidFill>
                  <a:srgbClr val="1C3D7E"/>
                </a:solidFill>
                <a:latin typeface="+mj-lt"/>
              </a:rPr>
              <a:t>Impact of Synoptic Patterns on Cumulative Distribution Function of Daily Maximum 8-hr Ozone</a:t>
            </a:r>
          </a:p>
          <a:p>
            <a:r>
              <a:rPr lang="en-US" sz="2000" i="1" dirty="0" smtClean="0">
                <a:solidFill>
                  <a:srgbClr val="0070C0"/>
                </a:solidFill>
              </a:rPr>
              <a:t>Example: Danbury, CT, May – September 2006</a:t>
            </a:r>
            <a:endParaRPr lang="en-US" sz="2000" i="1" dirty="0">
              <a:solidFill>
                <a:srgbClr val="0070C0"/>
              </a:solidFill>
            </a:endParaRPr>
          </a:p>
        </p:txBody>
      </p:sp>
      <p:pic>
        <p:nvPicPr>
          <p:cNvPr id="2051" name="Picture 3"/>
          <p:cNvPicPr>
            <a:picLocks noChangeAspect="1" noChangeArrowheads="1"/>
          </p:cNvPicPr>
          <p:nvPr/>
        </p:nvPicPr>
        <p:blipFill>
          <a:blip r:embed="rId8" cstate="print"/>
          <a:srcRect/>
          <a:stretch>
            <a:fillRect/>
          </a:stretch>
        </p:blipFill>
        <p:spPr bwMode="auto">
          <a:xfrm>
            <a:off x="1524000" y="1295400"/>
            <a:ext cx="5900429" cy="541055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1371600"/>
            <a:ext cx="5721256" cy="5287181"/>
          </a:xfrm>
          <a:prstGeom prst="rect">
            <a:avLst/>
          </a:prstGeom>
          <a:noFill/>
          <a:ln w="9525">
            <a:noFill/>
            <a:miter lim="800000"/>
            <a:headEnd/>
            <a:tailEnd/>
          </a:ln>
        </p:spPr>
      </p:pic>
      <p:sp>
        <p:nvSpPr>
          <p:cNvPr id="3" name="Title 1"/>
          <p:cNvSpPr txBox="1">
            <a:spLocks/>
          </p:cNvSpPr>
          <p:nvPr/>
        </p:nvSpPr>
        <p:spPr>
          <a:xfrm>
            <a:off x="152400" y="0"/>
            <a:ext cx="8915400" cy="892552"/>
          </a:xfrm>
          <a:prstGeom prst="rect">
            <a:avLst/>
          </a:prstGeom>
          <a:solidFill>
            <a:schemeClr val="bg1"/>
          </a:solidFill>
        </p:spPr>
        <p:txBody>
          <a:bodyPr wrap="square">
            <a:spAutoFit/>
          </a:bodyPr>
          <a:lstStyle/>
          <a:p>
            <a:pPr lvl="0" fontAlgn="base">
              <a:spcBef>
                <a:spcPct val="0"/>
              </a:spcBef>
              <a:spcAft>
                <a:spcPct val="0"/>
              </a:spcAft>
            </a:pPr>
            <a:r>
              <a:rPr lang="en-US" sz="2600" b="1" kern="0" dirty="0" smtClean="0">
                <a:solidFill>
                  <a:srgbClr val="355777"/>
                </a:solidFill>
                <a:latin typeface="+mj-lt"/>
                <a:ea typeface="+mj-ea"/>
                <a:cs typeface="+mj-cs"/>
              </a:rPr>
              <a:t>Model RMSE by Synoptic Pattern, 8-hr Daily Maximum O</a:t>
            </a:r>
            <a:r>
              <a:rPr lang="en-US" sz="2600" b="1" kern="0" baseline="-25000" dirty="0" smtClean="0">
                <a:solidFill>
                  <a:srgbClr val="355777"/>
                </a:solidFill>
                <a:latin typeface="+mj-lt"/>
                <a:ea typeface="+mj-ea"/>
                <a:cs typeface="+mj-cs"/>
              </a:rPr>
              <a:t>3</a:t>
            </a:r>
            <a:r>
              <a:rPr lang="en-US" sz="2600" b="1" kern="0" dirty="0" smtClean="0">
                <a:solidFill>
                  <a:srgbClr val="355777"/>
                </a:solidFill>
                <a:latin typeface="+mj-lt"/>
                <a:ea typeface="+mj-ea"/>
                <a:cs typeface="+mj-cs"/>
              </a:rPr>
              <a:t>, May – September 2006, Northeastern U.S., 8 Models</a:t>
            </a:r>
          </a:p>
        </p:txBody>
      </p:sp>
      <p:sp>
        <p:nvSpPr>
          <p:cNvPr id="4" name="TextBox 3"/>
          <p:cNvSpPr txBox="1"/>
          <p:nvPr/>
        </p:nvSpPr>
        <p:spPr>
          <a:xfrm>
            <a:off x="6172200" y="1524000"/>
            <a:ext cx="2971800" cy="5232202"/>
          </a:xfrm>
          <a:prstGeom prst="rect">
            <a:avLst/>
          </a:prstGeom>
          <a:noFill/>
        </p:spPr>
        <p:txBody>
          <a:bodyPr wrap="square" rtlCol="0">
            <a:spAutoFit/>
          </a:bodyPr>
          <a:lstStyle/>
          <a:p>
            <a:pPr marL="114300" indent="-114300">
              <a:spcBef>
                <a:spcPts val="600"/>
              </a:spcBef>
              <a:buFont typeface="Arial" pitchFamily="34" charset="0"/>
              <a:buChar char="•"/>
            </a:pPr>
            <a:r>
              <a:rPr lang="en-US" b="1" i="1" dirty="0" smtClean="0"/>
              <a:t>Model RMSE and model-to-model variability vary by synoptic pattern</a:t>
            </a:r>
          </a:p>
          <a:p>
            <a:pPr marL="114300" indent="-114300">
              <a:spcBef>
                <a:spcPts val="600"/>
              </a:spcBef>
              <a:buFont typeface="Arial" pitchFamily="34" charset="0"/>
              <a:buChar char="•"/>
            </a:pPr>
            <a:r>
              <a:rPr lang="en-US" dirty="0" smtClean="0"/>
              <a:t>All models show the lowest RMSE and lowest model-to-model variability for synoptic pattern six which is characterized by close to average ozone concentrations</a:t>
            </a:r>
          </a:p>
          <a:p>
            <a:pPr marL="114300" indent="-114300">
              <a:spcBef>
                <a:spcPts val="600"/>
              </a:spcBef>
              <a:buFont typeface="Arial" pitchFamily="34" charset="0"/>
              <a:buChar char="•"/>
            </a:pPr>
            <a:r>
              <a:rPr lang="en-US" b="1" i="1" dirty="0" smtClean="0"/>
              <a:t>Simulations using models with North American heritage and performed by North American groups (US1, US3, CA1) tend to have lower RMSE than other simulations</a:t>
            </a:r>
          </a:p>
        </p:txBody>
      </p:sp>
      <p:grpSp>
        <p:nvGrpSpPr>
          <p:cNvPr id="17" name="Group 16"/>
          <p:cNvGrpSpPr/>
          <p:nvPr/>
        </p:nvGrpSpPr>
        <p:grpSpPr>
          <a:xfrm>
            <a:off x="0" y="835182"/>
            <a:ext cx="5184058" cy="1298418"/>
            <a:chOff x="0" y="835182"/>
            <a:chExt cx="5184058" cy="1298418"/>
          </a:xfrm>
        </p:grpSpPr>
        <p:grpSp>
          <p:nvGrpSpPr>
            <p:cNvPr id="10" name="Group 9"/>
            <p:cNvGrpSpPr/>
            <p:nvPr/>
          </p:nvGrpSpPr>
          <p:grpSpPr>
            <a:xfrm>
              <a:off x="3013028" y="835182"/>
              <a:ext cx="2171030" cy="1298418"/>
              <a:chOff x="3013028" y="835182"/>
              <a:chExt cx="2171030" cy="1298418"/>
            </a:xfrm>
          </p:grpSpPr>
          <p:sp>
            <p:nvSpPr>
              <p:cNvPr id="7" name="Rectangle 6"/>
              <p:cNvSpPr/>
              <p:nvPr/>
            </p:nvSpPr>
            <p:spPr bwMode="auto">
              <a:xfrm>
                <a:off x="3583858" y="835182"/>
                <a:ext cx="1600200" cy="91166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 charset="-128"/>
                  </a:rPr>
                  <a:t>NA Group</a:t>
                </a:r>
              </a:p>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latin typeface="Arial" charset="0"/>
                    <a:ea typeface="ＭＳ Ｐゴシック" pitchFamily="1" charset="-128"/>
                  </a:rPr>
                  <a:t>NA Model</a:t>
                </a: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9" name="Straight Arrow Connector 8"/>
              <p:cNvCxnSpPr/>
              <p:nvPr/>
            </p:nvCxnSpPr>
            <p:spPr bwMode="auto">
              <a:xfrm flipH="1">
                <a:off x="3013028" y="1756676"/>
                <a:ext cx="1370930" cy="376924"/>
              </a:xfrm>
              <a:prstGeom prst="straightConnector1">
                <a:avLst/>
              </a:prstGeom>
              <a:solidFill>
                <a:schemeClr val="accent1"/>
              </a:solidFill>
              <a:ln w="317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p:cNvGrpSpPr/>
            <p:nvPr/>
          </p:nvGrpSpPr>
          <p:grpSpPr>
            <a:xfrm>
              <a:off x="1789471" y="836831"/>
              <a:ext cx="1600200" cy="1108307"/>
              <a:chOff x="1789471" y="836831"/>
              <a:chExt cx="1600200" cy="1108307"/>
            </a:xfrm>
          </p:grpSpPr>
          <p:sp>
            <p:nvSpPr>
              <p:cNvPr id="6" name="Rectangle 5"/>
              <p:cNvSpPr/>
              <p:nvPr/>
            </p:nvSpPr>
            <p:spPr bwMode="auto">
              <a:xfrm>
                <a:off x="1789471" y="836831"/>
                <a:ext cx="1600200" cy="91166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 charset="-128"/>
                  </a:rPr>
                  <a:t>EU Group</a:t>
                </a:r>
              </a:p>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latin typeface="Arial" charset="0"/>
                    <a:ea typeface="ＭＳ Ｐゴシック" pitchFamily="1" charset="-128"/>
                  </a:rPr>
                  <a:t>NA Model</a:t>
                </a: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12" name="Straight Arrow Connector 11"/>
              <p:cNvCxnSpPr>
                <a:stCxn id="6" idx="2"/>
              </p:cNvCxnSpPr>
              <p:nvPr/>
            </p:nvCxnSpPr>
            <p:spPr bwMode="auto">
              <a:xfrm flipH="1">
                <a:off x="2209800" y="1748493"/>
                <a:ext cx="379771" cy="196645"/>
              </a:xfrm>
              <a:prstGeom prst="straightConnector1">
                <a:avLst/>
              </a:prstGeom>
              <a:solidFill>
                <a:schemeClr val="accent1"/>
              </a:solidFill>
              <a:ln w="317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15"/>
            <p:cNvGrpSpPr/>
            <p:nvPr/>
          </p:nvGrpSpPr>
          <p:grpSpPr>
            <a:xfrm>
              <a:off x="0" y="845014"/>
              <a:ext cx="1600200" cy="1288586"/>
              <a:chOff x="0" y="845014"/>
              <a:chExt cx="1600200" cy="1288586"/>
            </a:xfrm>
          </p:grpSpPr>
          <p:sp>
            <p:nvSpPr>
              <p:cNvPr id="2" name="Rectangle 1"/>
              <p:cNvSpPr/>
              <p:nvPr/>
            </p:nvSpPr>
            <p:spPr bwMode="auto">
              <a:xfrm>
                <a:off x="0" y="845014"/>
                <a:ext cx="1600200" cy="91166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 charset="-128"/>
                  </a:rPr>
                  <a:t>EU Group</a:t>
                </a:r>
              </a:p>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latin typeface="Arial" charset="0"/>
                    <a:ea typeface="ＭＳ Ｐゴシック" pitchFamily="1" charset="-128"/>
                  </a:rPr>
                  <a:t>EU Model</a:t>
                </a: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14" name="Straight Arrow Connector 13"/>
              <p:cNvCxnSpPr/>
              <p:nvPr/>
            </p:nvCxnSpPr>
            <p:spPr bwMode="auto">
              <a:xfrm>
                <a:off x="808704" y="1756676"/>
                <a:ext cx="105696" cy="376924"/>
              </a:xfrm>
              <a:prstGeom prst="straightConnector1">
                <a:avLst/>
              </a:prstGeom>
              <a:solidFill>
                <a:schemeClr val="accent1"/>
              </a:solidFill>
              <a:ln w="317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6988</TotalTime>
  <Words>2047</Words>
  <Application>Microsoft Office PowerPoint</Application>
  <PresentationFormat>On-screen Show (4:3)</PresentationFormat>
  <Paragraphs>157</Paragraphs>
  <Slides>24</Slides>
  <Notes>2</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Blank Presentation</vt:lpstr>
      <vt:lpstr>1_Blank Presentation</vt:lpstr>
      <vt:lpstr>2_Blank Presentation</vt:lpstr>
      <vt:lpstr>Space-Time Analysis of AQMEII Phase 1 Air Quality Simulations</vt:lpstr>
      <vt:lpstr>Motivation</vt:lpstr>
      <vt:lpstr>Dataset</vt:lpstr>
      <vt:lpstr>Temporal Stratification: Synoptic Typing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Observed Spatial Variability to Stratify Operational Model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Acknowledgments</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Christian Hogrefe</dc:creator>
  <cp:lastModifiedBy>Christian</cp:lastModifiedBy>
  <cp:revision>714</cp:revision>
  <dcterms:created xsi:type="dcterms:W3CDTF">2012-01-24T17:25:00Z</dcterms:created>
  <dcterms:modified xsi:type="dcterms:W3CDTF">2012-10-16T01:06:49Z</dcterms:modified>
</cp:coreProperties>
</file>