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8" r:id="rId2"/>
    <p:sldId id="270" r:id="rId3"/>
    <p:sldId id="257" r:id="rId4"/>
    <p:sldId id="268" r:id="rId5"/>
    <p:sldId id="276" r:id="rId6"/>
    <p:sldId id="277" r:id="rId7"/>
    <p:sldId id="260" r:id="rId8"/>
    <p:sldId id="262" r:id="rId9"/>
    <p:sldId id="261" r:id="rId10"/>
    <p:sldId id="259" r:id="rId11"/>
    <p:sldId id="266" r:id="rId12"/>
    <p:sldId id="272" r:id="rId13"/>
    <p:sldId id="273" r:id="rId14"/>
    <p:sldId id="274" r:id="rId15"/>
    <p:sldId id="275" r:id="rId16"/>
    <p:sldId id="278" r:id="rId17"/>
    <p:sldId id="271" r:id="rId18"/>
    <p:sldId id="267" r:id="rId19"/>
    <p:sldId id="281" r:id="rId20"/>
    <p:sldId id="282" r:id="rId21"/>
    <p:sldId id="280"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4" autoAdjust="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39E11-935C-452B-804C-37698B035379}" type="datetimeFigureOut">
              <a:rPr lang="en-US" smtClean="0"/>
              <a:t>10/12/2012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7502C-D366-44DC-83E0-C757EF378783}" type="slidenum">
              <a:rPr lang="en-US" smtClean="0"/>
              <a:t>‹#›</a:t>
            </a:fld>
            <a:endParaRPr lang="en-US"/>
          </a:p>
        </p:txBody>
      </p:sp>
    </p:spTree>
    <p:extLst>
      <p:ext uri="{BB962C8B-B14F-4D97-AF65-F5344CB8AC3E}">
        <p14:creationId xmlns:p14="http://schemas.microsoft.com/office/powerpoint/2010/main" val="57052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Annual fourth-highest daily maximum 8-hr concentration, averaged over 3 years &gt; 0.075 ppm (parts per million in volume)?</a:t>
            </a:r>
          </a:p>
          <a:p>
            <a:r>
              <a:rPr lang="en-US" dirty="0" smtClean="0"/>
              <a:t>(http://www.epa.gov/air/criteria.html; http://www.epa.gov/airquality/greenbook/map/map8hr_2008.pdf</a:t>
            </a:r>
            <a:r>
              <a:rPr lang="en-US" baseline="0" dirty="0" smtClean="0"/>
              <a:t> (7/2012)</a:t>
            </a:r>
            <a:r>
              <a:rPr lang="en-US" dirty="0" smtClean="0"/>
              <a:t>)</a:t>
            </a:r>
            <a:endParaRPr lang="en-US" dirty="0"/>
          </a:p>
        </p:txBody>
      </p:sp>
      <p:sp>
        <p:nvSpPr>
          <p:cNvPr id="4" name="Slide Number Placeholder 3"/>
          <p:cNvSpPr>
            <a:spLocks noGrp="1"/>
          </p:cNvSpPr>
          <p:nvPr>
            <p:ph type="sldNum" sz="quarter" idx="10"/>
          </p:nvPr>
        </p:nvSpPr>
        <p:spPr/>
        <p:txBody>
          <a:bodyPr/>
          <a:lstStyle/>
          <a:p>
            <a:fld id="{10F7502C-D366-44DC-83E0-C757EF378783}" type="slidenum">
              <a:rPr lang="en-US" smtClean="0"/>
              <a:t>2</a:t>
            </a:fld>
            <a:endParaRPr lang="en-US"/>
          </a:p>
        </p:txBody>
      </p:sp>
    </p:spTree>
    <p:extLst>
      <p:ext uri="{BB962C8B-B14F-4D97-AF65-F5344CB8AC3E}">
        <p14:creationId xmlns:p14="http://schemas.microsoft.com/office/powerpoint/2010/main" val="339348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502C-D366-44DC-83E0-C757EF378783}" type="slidenum">
              <a:rPr lang="en-US" smtClean="0"/>
              <a:t>15</a:t>
            </a:fld>
            <a:endParaRPr lang="en-US"/>
          </a:p>
        </p:txBody>
      </p:sp>
    </p:spTree>
    <p:extLst>
      <p:ext uri="{BB962C8B-B14F-4D97-AF65-F5344CB8AC3E}">
        <p14:creationId xmlns:p14="http://schemas.microsoft.com/office/powerpoint/2010/main" val="81131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502C-D366-44DC-83E0-C757EF378783}" type="slidenum">
              <a:rPr lang="en-US" smtClean="0"/>
              <a:t>16</a:t>
            </a:fld>
            <a:endParaRPr lang="en-US"/>
          </a:p>
        </p:txBody>
      </p:sp>
    </p:spTree>
    <p:extLst>
      <p:ext uri="{BB962C8B-B14F-4D97-AF65-F5344CB8AC3E}">
        <p14:creationId xmlns:p14="http://schemas.microsoft.com/office/powerpoint/2010/main" val="8113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 will propose an approach to developing chemical mechanisms whose ozone predictions are relatively more robust to changes in atmospheric composition.</a:t>
            </a:r>
          </a:p>
          <a:p>
            <a:endParaRPr lang="en-US" dirty="0" smtClean="0"/>
          </a:p>
          <a:p>
            <a:r>
              <a:rPr lang="en-US" dirty="0" smtClean="0"/>
              <a:t>“Which compounds deserve relatively more detailed representation in a chemical mechanism?” is a complicated question because atmospheric composition temporally and spatially changes and the relative importance of different compounds is also variable. However, atmospheric abundance and reactivity can be used in ranking compounds.</a:t>
            </a:r>
          </a:p>
          <a:p>
            <a:endParaRPr lang="en-US" dirty="0" smtClean="0"/>
          </a:p>
          <a:p>
            <a:r>
              <a:rPr lang="en-US" dirty="0" smtClean="0"/>
              <a:t>-</a:t>
            </a:r>
            <a:r>
              <a:rPr lang="en-US" dirty="0" err="1" smtClean="0"/>
              <a:t>Speciated</a:t>
            </a:r>
            <a:r>
              <a:rPr lang="en-US" dirty="0" smtClean="0"/>
              <a:t> ambient VOC measurements are useful for this, and </a:t>
            </a:r>
          </a:p>
          <a:p>
            <a:r>
              <a:rPr lang="en-US" dirty="0" smtClean="0"/>
              <a:t>-emission inventories evaluated against ambient measurements and speciation profiles such as those of SPECIATE (U.S. EPA, 2011) are also valuable to judging which compounds need more attention. </a:t>
            </a:r>
          </a:p>
          <a:p>
            <a:r>
              <a:rPr lang="en-US" dirty="0" smtClean="0"/>
              <a:t>-Kinetic and mechanistic information (e.g., IUPAC, 2012; NASA/JPL, 2012) should be useful in ranking the relative importance of different compounds as well; </a:t>
            </a:r>
          </a:p>
          <a:p>
            <a:r>
              <a:rPr lang="en-US" dirty="0" smtClean="0"/>
              <a:t>-relevant reactivity scales such as the MIR scale (Carter, 1994, 2010a) can be also useful.</a:t>
            </a:r>
          </a:p>
          <a:p>
            <a:endParaRPr lang="en-US" dirty="0" smtClean="0"/>
          </a:p>
          <a:p>
            <a:r>
              <a:rPr lang="en-US" dirty="0" smtClean="0"/>
              <a:t>In assessing the relative importance of compounds emitted from emission sources, the variability of emissions needs to be considered. </a:t>
            </a:r>
          </a:p>
          <a:p>
            <a:r>
              <a:rPr lang="en-US" dirty="0" smtClean="0"/>
              <a:t>For example, industrial alkene emissions in southeast Texas tend to be highly variable in emission strength and timing (Webster et al, 2007). </a:t>
            </a:r>
          </a:p>
          <a:p>
            <a:r>
              <a:rPr lang="en-US" dirty="0" smtClean="0"/>
              <a:t>For regions with emission sources that are highly variable enough to significantly increase atmospheric reactivity, major components of such emissions may need to be treated as relatively important compounds.</a:t>
            </a:r>
          </a:p>
          <a:p>
            <a:endParaRPr lang="en-US" dirty="0" smtClean="0"/>
          </a:p>
          <a:p>
            <a:r>
              <a:rPr lang="en-US" dirty="0" smtClean="0"/>
              <a:t>==</a:t>
            </a:r>
          </a:p>
          <a:p>
            <a:r>
              <a:rPr lang="en-US" dirty="0" smtClean="0"/>
              <a:t>The reactions of relatively important compounds can be best described by representing those compounds explicitly by their own model species.</a:t>
            </a:r>
          </a:p>
          <a:p>
            <a:r>
              <a:rPr lang="en-US" dirty="0" smtClean="0"/>
              <a:t>The reaction products can be represented by explicit model species (e.g., HCHO in SAPRC-07 for formaldehyde) or lumped model species (e.g., RCHO in SAPRC-07 for C3+ aldehydes). </a:t>
            </a:r>
          </a:p>
          <a:p>
            <a:endParaRPr lang="en-US" dirty="0" smtClean="0"/>
          </a:p>
          <a:p>
            <a:r>
              <a:rPr lang="en-US" dirty="0" smtClean="0"/>
              <a:t>For example, adding just one additional species to explicitly represent propene and using the reactions of that explicit model species resulted in ozone predictions that were more robust to changes in the propene concentration (</a:t>
            </a:r>
            <a:r>
              <a:rPr lang="en-US" dirty="0" err="1" smtClean="0"/>
              <a:t>Heo</a:t>
            </a:r>
            <a:r>
              <a:rPr lang="en-US" dirty="0" smtClean="0"/>
              <a:t> et al., 2010, 2012). </a:t>
            </a:r>
          </a:p>
          <a:p>
            <a:r>
              <a:rPr lang="en-US" dirty="0" smtClean="0"/>
              <a:t>Note that the toxics version of SAPRC-07, SAPRC-07T (</a:t>
            </a:r>
            <a:r>
              <a:rPr lang="en-US" dirty="0" err="1" smtClean="0"/>
              <a:t>Hutzell</a:t>
            </a:r>
            <a:r>
              <a:rPr lang="en-US" dirty="0" smtClean="0"/>
              <a:t> et al, 2012), uses model species to explicitly represent propene, 1,3-butadiene, alpha-</a:t>
            </a:r>
            <a:r>
              <a:rPr lang="en-US" dirty="0" err="1" smtClean="0"/>
              <a:t>pinene</a:t>
            </a:r>
            <a:r>
              <a:rPr lang="en-US" dirty="0" smtClean="0"/>
              <a:t>, toluene, o/p/m-xylene, 1,2,4-trimethylbenzene and ethanol as well as </a:t>
            </a:r>
            <a:r>
              <a:rPr lang="en-US" dirty="0" err="1" smtClean="0"/>
              <a:t>ethene</a:t>
            </a:r>
            <a:r>
              <a:rPr lang="en-US" dirty="0" smtClean="0"/>
              <a:t>, isoprene, benzene and acetylene that are explicitly represented in the standard condensed version of SAPRC-07 (Carter, 2010c).</a:t>
            </a:r>
          </a:p>
          <a:p>
            <a:endParaRPr lang="en-US" dirty="0" smtClean="0"/>
          </a:p>
          <a:p>
            <a:r>
              <a:rPr lang="en-US" dirty="0" smtClean="0"/>
              <a:t>-</a:t>
            </a:r>
          </a:p>
          <a:p>
            <a:r>
              <a:rPr lang="en-US" dirty="0" smtClean="0"/>
              <a:t>Lumped model species can be used to represent multiple compounds whose atmospheric reactions are kinetically and mechanistically similar to each other. Lumped model species can be used to represent numerous compounds (i.e., various alkanes) that are emitted in a relatively small amount and/or have low reactivity. </a:t>
            </a:r>
          </a:p>
          <a:p>
            <a:r>
              <a:rPr lang="en-US" dirty="0" smtClean="0"/>
              <a:t>The reactions of relatively less important compounds can be represented by using these lumped model species so that the size of the chemical mechanism can be constrained and suitable for use in 3-D models.</a:t>
            </a:r>
          </a:p>
          <a:p>
            <a:endParaRPr lang="en-US" dirty="0" smtClean="0"/>
          </a:p>
          <a:p>
            <a:r>
              <a:rPr lang="en-US" dirty="0" smtClean="0"/>
              <a:t>-</a:t>
            </a:r>
          </a:p>
          <a:p>
            <a:r>
              <a:rPr lang="en-US" dirty="0" smtClean="0"/>
              <a:t>Chemical mechanisms developed for use in 3-D air quality models need to perform well under targeted atmospheric conditions. However, evaluating chemical mechanisms under ambient conditions by carrying out 3-D air quality modeling is confounded by other factors such as emissions and meteorology. Uncertainties and errors in emissions and meteorology data can mislead modelers in evaluating the performance of a chemical mechanism.</a:t>
            </a:r>
          </a:p>
          <a:p>
            <a:endParaRPr lang="en-US" dirty="0" smtClean="0"/>
          </a:p>
          <a:p>
            <a:r>
              <a:rPr lang="en-US" dirty="0" smtClean="0"/>
              <a:t>Therefore, evaluating chemical mechanisms with experimental data before incorporation into 3-D models is a useful approach to evaluating chemical mechanisms while focusing on chemistry and minimizing the impact of uncertainties in emissions and meteorology.</a:t>
            </a:r>
          </a:p>
          <a:p>
            <a:endParaRPr lang="en-US" dirty="0" smtClean="0"/>
          </a:p>
          <a:p>
            <a:r>
              <a:rPr lang="en-US" dirty="0" smtClean="0"/>
              <a:t>Environmental chamber data produced under well-characterized and well-controlled conditions can be useful in evaluating mechanisms (Dodge, 2000; Carter et al, 2005). Chamber experiments for mechanism evaluation should be carried out by using atmospherically relevant experimental conditions whenever possible. Emission controls have lowered </a:t>
            </a:r>
            <a:r>
              <a:rPr lang="en-US" dirty="0" err="1" smtClean="0"/>
              <a:t>NOx</a:t>
            </a:r>
            <a:r>
              <a:rPr lang="en-US" dirty="0" smtClean="0"/>
              <a:t> (NO and NO2) concentrations in most areas in the U.S. Therefore, as noted by Carter et al (2005), chamber experimental data produced by using lower initial </a:t>
            </a:r>
            <a:r>
              <a:rPr lang="en-US" dirty="0" err="1" smtClean="0"/>
              <a:t>NOx</a:t>
            </a:r>
            <a:r>
              <a:rPr lang="en-US" dirty="0" smtClean="0"/>
              <a:t> concentrations than previously used need to be expanded, particularly for evaluating mechanisms for aromatics such as toluene and </a:t>
            </a:r>
            <a:r>
              <a:rPr lang="en-US" dirty="0" err="1" smtClean="0"/>
              <a:t>ethylbenzene</a:t>
            </a:r>
            <a:r>
              <a:rPr lang="en-US" dirty="0" smtClean="0"/>
              <a:t> (Carter et al, 2005; Carter, 2010a, Whitten et al, 2010).</a:t>
            </a:r>
          </a:p>
          <a:p>
            <a:endParaRPr lang="en-US" dirty="0" smtClean="0"/>
          </a:p>
          <a:p>
            <a:r>
              <a:rPr lang="en-US" dirty="0" smtClean="0"/>
              <a:t>Detailed field measurement data can be useful to evaluate mechanisms with constrained box modeling, and can also be used to challenge assumptions that are used during mechanism development but are not fully tested by evaluation using environmental chamber data. Rigorous mechanism evaluation using experimental data will contribute to producing evidence of the credibility of chemical mechanisms used in air quality models.</a:t>
            </a:r>
            <a:endParaRPr lang="en-US" dirty="0"/>
          </a:p>
        </p:txBody>
      </p:sp>
      <p:sp>
        <p:nvSpPr>
          <p:cNvPr id="4" name="Slide Number Placeholder 3"/>
          <p:cNvSpPr>
            <a:spLocks noGrp="1"/>
          </p:cNvSpPr>
          <p:nvPr>
            <p:ph type="sldNum" sz="quarter" idx="10"/>
          </p:nvPr>
        </p:nvSpPr>
        <p:spPr/>
        <p:txBody>
          <a:bodyPr/>
          <a:lstStyle/>
          <a:p>
            <a:fld id="{10F7502C-D366-44DC-83E0-C757EF378783}" type="slidenum">
              <a:rPr lang="en-US" smtClean="0"/>
              <a:t>17</a:t>
            </a:fld>
            <a:endParaRPr lang="en-US"/>
          </a:p>
        </p:txBody>
      </p:sp>
    </p:spTree>
    <p:extLst>
      <p:ext uri="{BB962C8B-B14F-4D97-AF65-F5344CB8AC3E}">
        <p14:creationId xmlns:p14="http://schemas.microsoft.com/office/powerpoint/2010/main" val="81131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502C-D366-44DC-83E0-C757EF378783}" type="slidenum">
              <a:rPr lang="en-US" smtClean="0"/>
              <a:t>18</a:t>
            </a:fld>
            <a:endParaRPr lang="en-US"/>
          </a:p>
        </p:txBody>
      </p:sp>
    </p:spTree>
    <p:extLst>
      <p:ext uri="{BB962C8B-B14F-4D97-AF65-F5344CB8AC3E}">
        <p14:creationId xmlns:p14="http://schemas.microsoft.com/office/powerpoint/2010/main" val="408241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atmospheric composition is not constant and temporally and spatially changes. As a result, certain compounds may warrant more attention for some areas than for other areas, and certain compounds may need more attention due to changes in emissions over time. However, using more detailed and larger chemical mechanisms does not guarantee significantly better model predictions (e.g., predicted O3 concentrations) than relatively compact chemical mechanisms while demanding more resources. </a:t>
            </a:r>
          </a:p>
          <a:p>
            <a:endParaRPr lang="en-US" dirty="0" smtClean="0"/>
          </a:p>
          <a:p>
            <a:r>
              <a:rPr lang="en-US" dirty="0" smtClean="0"/>
              <a:t>Atmospheric composition can be influenced by changes in fuels, technologies and emission standards over time. Therefore, chemical mechanisms need to address changes in emissions that will be translated into changes in atmospheric composition. Atmospheric composition can be non-negligibly different at different locations due to differences in emission activities.</a:t>
            </a:r>
          </a:p>
          <a:p>
            <a:endParaRPr lang="en-US" dirty="0" smtClean="0"/>
          </a:p>
          <a:p>
            <a:r>
              <a:rPr lang="en-US" dirty="0" smtClean="0"/>
              <a:t>For example, the air composition in the greater Houston area in southeast Texas is influenced by emissions from petrochemical facilities and is often markedly different from that of the typical composition in most urban areas (e.g., see Table 3 of </a:t>
            </a:r>
            <a:r>
              <a:rPr lang="en-US" dirty="0" err="1" smtClean="0"/>
              <a:t>Heo</a:t>
            </a:r>
            <a:r>
              <a:rPr lang="en-US" dirty="0" smtClean="0"/>
              <a:t> et al (2010)). Industrial emissions can influence air quality in areas where industrial sources such as refineries, chemical plants and oil and gas production facilities are concentrated.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F7502C-D366-44DC-83E0-C757EF378783}" type="slidenum">
              <a:rPr lang="en-US" smtClean="0"/>
              <a:t>3</a:t>
            </a:fld>
            <a:endParaRPr lang="en-US"/>
          </a:p>
        </p:txBody>
      </p:sp>
    </p:spTree>
    <p:extLst>
      <p:ext uri="{BB962C8B-B14F-4D97-AF65-F5344CB8AC3E}">
        <p14:creationId xmlns:p14="http://schemas.microsoft.com/office/powerpoint/2010/main" val="231998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Annual fourth-highest daily maximum 8-hr concentration, averaged over 3 years &gt; 0.075 ppm (parts per million in volume)?</a:t>
            </a:r>
          </a:p>
          <a:p>
            <a:r>
              <a:rPr lang="en-US" dirty="0" smtClean="0"/>
              <a:t>(http://www.epa.gov/air/criteria.html; http://www.epa.gov/airquality/greenbook/map/map8hr_2008.pdf</a:t>
            </a:r>
            <a:r>
              <a:rPr lang="en-US" baseline="0" dirty="0" smtClean="0"/>
              <a:t> (7/2012)</a:t>
            </a:r>
            <a:r>
              <a:rPr lang="en-US" dirty="0" smtClean="0"/>
              <a:t>)</a:t>
            </a:r>
            <a:endParaRPr lang="en-US" dirty="0"/>
          </a:p>
        </p:txBody>
      </p:sp>
      <p:sp>
        <p:nvSpPr>
          <p:cNvPr id="4" name="Slide Number Placeholder 3"/>
          <p:cNvSpPr>
            <a:spLocks noGrp="1"/>
          </p:cNvSpPr>
          <p:nvPr>
            <p:ph type="sldNum" sz="quarter" idx="10"/>
          </p:nvPr>
        </p:nvSpPr>
        <p:spPr/>
        <p:txBody>
          <a:bodyPr/>
          <a:lstStyle/>
          <a:p>
            <a:fld id="{10F7502C-D366-44DC-83E0-C757EF378783}" type="slidenum">
              <a:rPr lang="en-US" smtClean="0"/>
              <a:t>7</a:t>
            </a:fld>
            <a:endParaRPr lang="en-US"/>
          </a:p>
        </p:txBody>
      </p:sp>
    </p:spTree>
    <p:extLst>
      <p:ext uri="{BB962C8B-B14F-4D97-AF65-F5344CB8AC3E}">
        <p14:creationId xmlns:p14="http://schemas.microsoft.com/office/powerpoint/2010/main" val="339348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(National) "Tier 1" regulations went into effect starting in 1994, and "Tier 2" standards are being phased in from 2004 to 2009.</a:t>
            </a:r>
          </a:p>
          <a:p>
            <a:endParaRPr lang="en-US" dirty="0" smtClean="0"/>
          </a:p>
          <a:p>
            <a:r>
              <a:rPr lang="en-US" dirty="0" smtClean="0"/>
              <a:t>http://www.epa.gov/otaq/standards.htm: The Tier 2 Program sets the standards for tailpipe emissions for all passenger vehicles, including sport utility vehicles (SUVs, minivans, vans, and pick-up trucks, beginning in 2004. The Tier 2 Program also requires reduced levels of sulfur in gasoline.</a:t>
            </a:r>
          </a:p>
          <a:p>
            <a:endParaRPr lang="en-US" dirty="0" smtClean="0"/>
          </a:p>
          <a:p>
            <a:r>
              <a:rPr lang="en-US" dirty="0" smtClean="0"/>
              <a:t>The average age of cars and light trucks currently in operation in the U.S. has increased to 10.8 years, according to Polk, a leading global automotive market intelligence firm. (Polk, 2012, https://www.polk.com/company/news/average_age_of_vehicles_reaches_record_high_according_to_polk, accessed on 10/9/2012)</a:t>
            </a:r>
            <a:endParaRPr lang="en-US" dirty="0"/>
          </a:p>
        </p:txBody>
      </p:sp>
      <p:sp>
        <p:nvSpPr>
          <p:cNvPr id="4" name="Slide Number Placeholder 3"/>
          <p:cNvSpPr>
            <a:spLocks noGrp="1"/>
          </p:cNvSpPr>
          <p:nvPr>
            <p:ph type="sldNum" sz="quarter" idx="10"/>
          </p:nvPr>
        </p:nvSpPr>
        <p:spPr/>
        <p:txBody>
          <a:bodyPr/>
          <a:lstStyle/>
          <a:p>
            <a:fld id="{10F7502C-D366-44DC-83E0-C757EF378783}" type="slidenum">
              <a:rPr lang="en-US" smtClean="0"/>
              <a:t>9</a:t>
            </a:fld>
            <a:endParaRPr lang="en-US"/>
          </a:p>
        </p:txBody>
      </p:sp>
    </p:spTree>
    <p:extLst>
      <p:ext uri="{BB962C8B-B14F-4D97-AF65-F5344CB8AC3E}">
        <p14:creationId xmlns:p14="http://schemas.microsoft.com/office/powerpoint/2010/main" val="16287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fact that atmospheric composition can be non-negligibly changed over time and can be much different at different locations has multiple implications on developing chemical mechanisms for air quality applications.</a:t>
            </a:r>
          </a:p>
          <a:p>
            <a:endParaRPr lang="en-US" dirty="0" smtClean="0"/>
          </a:p>
          <a:p>
            <a:r>
              <a:rPr lang="en-US" dirty="0" smtClean="0"/>
              <a:t>First, mechanisms that determine lumping by assuming a typical average atmospheric composition (e.g., SAPRC) could use a broader range of atmospheric chemical composition.</a:t>
            </a:r>
          </a:p>
          <a:p>
            <a:endParaRPr lang="en-US" dirty="0" smtClean="0"/>
          </a:p>
          <a:p>
            <a:r>
              <a:rPr lang="en-US" dirty="0" smtClean="0"/>
              <a:t>Second, the number of separately represented compounds (e.g., </a:t>
            </a:r>
            <a:r>
              <a:rPr lang="en-US" dirty="0" err="1" smtClean="0"/>
              <a:t>ethene</a:t>
            </a:r>
            <a:r>
              <a:rPr lang="en-US" dirty="0" smtClean="0"/>
              <a:t> and isoprene in SAPRC and CB) can be selectively increased to limit the inaccuracy in model results due to lumping with other compounds. For example, when the reactivity is dominated by a few reactive compounds, the reactions of those compounds can be much better represented by using their own model species than by using lumped model species (</a:t>
            </a:r>
            <a:r>
              <a:rPr lang="en-US" dirty="0" err="1" smtClean="0"/>
              <a:t>Heo</a:t>
            </a:r>
            <a:r>
              <a:rPr lang="en-US" dirty="0" smtClean="0"/>
              <a:t> et al, 2010 and 2012).</a:t>
            </a:r>
          </a:p>
          <a:p>
            <a:endParaRPr lang="en-US" dirty="0" smtClean="0"/>
          </a:p>
          <a:p>
            <a:r>
              <a:rPr lang="en-US" dirty="0" smtClean="0"/>
              <a:t>Third, information on optimum size of chemical mechanisms for use in 3-D modeling needs to be obtained because using a larger chemical mechanism does not guarantee more accurate model predictions but results in extra burdens such as requiring more computational resources for preparing emissions data and model simulations.</a:t>
            </a:r>
          </a:p>
          <a:p>
            <a:endParaRPr lang="en-US" dirty="0" smtClean="0"/>
          </a:p>
          <a:p>
            <a:r>
              <a:rPr lang="en-US" dirty="0" smtClean="0"/>
              <a:t>Fourth, additional mechanism evaluation data are needed to develop chemical mechanisms that are more robust to changes in atmospheric composition caused by changes in emissions. More detailed chemical mechanisms use a larger number of reaction parameters that need to be based on well-established basic laboratory data, reliable theoretical data or environmental chamber data produced under well-controlled and atmospherically-relevant experimental conditions.</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10F7502C-D366-44DC-83E0-C757EF378783}" type="slidenum">
              <a:rPr lang="en-US" smtClean="0"/>
              <a:t>10</a:t>
            </a:fld>
            <a:endParaRPr lang="en-US"/>
          </a:p>
        </p:txBody>
      </p:sp>
    </p:spTree>
    <p:extLst>
      <p:ext uri="{BB962C8B-B14F-4D97-AF65-F5344CB8AC3E}">
        <p14:creationId xmlns:p14="http://schemas.microsoft.com/office/powerpoint/2010/main" val="44150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 will propose an approach to developing chemical mechanisms whose ozone predictions are relatively more robust to changes in atmospheric composition.</a:t>
            </a:r>
          </a:p>
          <a:p>
            <a:endParaRPr lang="en-US" dirty="0" smtClean="0"/>
          </a:p>
          <a:p>
            <a:r>
              <a:rPr lang="en-US" dirty="0" smtClean="0"/>
              <a:t>“Which compounds deserve relatively more detailed representation in a chemical mechanism?” is a complicated question because atmospheric composition temporally and spatially changes and the relative importance of different compounds is also variable. However, atmospheric abundance and reactivity can be used in ranking compounds.</a:t>
            </a:r>
          </a:p>
          <a:p>
            <a:endParaRPr lang="en-US" dirty="0" smtClean="0"/>
          </a:p>
          <a:p>
            <a:r>
              <a:rPr lang="en-US" dirty="0" smtClean="0"/>
              <a:t>-</a:t>
            </a:r>
            <a:r>
              <a:rPr lang="en-US" dirty="0" err="1" smtClean="0"/>
              <a:t>Speciated</a:t>
            </a:r>
            <a:r>
              <a:rPr lang="en-US" dirty="0" smtClean="0"/>
              <a:t> ambient VOC measurements are useful for this, and </a:t>
            </a:r>
          </a:p>
          <a:p>
            <a:r>
              <a:rPr lang="en-US" dirty="0" smtClean="0"/>
              <a:t>-emission inventories evaluated against ambient measurements and speciation profiles such as those of SPECIATE (U.S. EPA, 2011) are also valuable to judging which compounds need more attention. </a:t>
            </a:r>
          </a:p>
          <a:p>
            <a:r>
              <a:rPr lang="en-US" dirty="0" smtClean="0"/>
              <a:t>-Kinetic and mechanistic information (e.g., IUPAC, 2012; NASA/JPL, 2012) should be useful in ranking the relative importance of different compounds as well; </a:t>
            </a:r>
          </a:p>
          <a:p>
            <a:r>
              <a:rPr lang="en-US" dirty="0" smtClean="0"/>
              <a:t>-relevant reactivity scales such as the MIR scale (Carter, 1994, 2010a) can be also useful.</a:t>
            </a:r>
          </a:p>
          <a:p>
            <a:endParaRPr lang="en-US" dirty="0" smtClean="0"/>
          </a:p>
          <a:p>
            <a:r>
              <a:rPr lang="en-US" dirty="0" smtClean="0"/>
              <a:t>In assessing the relative importance of compounds emitted from emission sources, the variability of emissions needs to be considered. </a:t>
            </a:r>
          </a:p>
          <a:p>
            <a:r>
              <a:rPr lang="en-US" dirty="0" smtClean="0"/>
              <a:t>For example, industrial alkene emissions in southeast Texas tend to be highly variable in emission strength and timing (Webster et al, 2007). </a:t>
            </a:r>
          </a:p>
          <a:p>
            <a:r>
              <a:rPr lang="en-US" dirty="0" smtClean="0"/>
              <a:t>For regions with emission sources that are highly variable enough to significantly increase atmospheric reactivity, major components of such emissions may need to be treated as relatively important compounds.</a:t>
            </a:r>
          </a:p>
          <a:p>
            <a:endParaRPr lang="en-US" dirty="0" smtClean="0"/>
          </a:p>
          <a:p>
            <a:r>
              <a:rPr lang="en-US" dirty="0" smtClean="0"/>
              <a:t>==</a:t>
            </a:r>
          </a:p>
          <a:p>
            <a:r>
              <a:rPr lang="en-US" dirty="0" smtClean="0"/>
              <a:t>The reactions of relatively important compounds can be best described by representing those compounds explicitly by their own model species.</a:t>
            </a:r>
          </a:p>
          <a:p>
            <a:r>
              <a:rPr lang="en-US" dirty="0" smtClean="0"/>
              <a:t>The reaction products can be represented by explicit model species (e.g., HCHO in SAPRC-07 for formaldehyde) or lumped model species (e.g., RCHO in SAPRC-07 for C3+ aldehydes). </a:t>
            </a:r>
          </a:p>
          <a:p>
            <a:endParaRPr lang="en-US" dirty="0" smtClean="0"/>
          </a:p>
          <a:p>
            <a:r>
              <a:rPr lang="en-US" dirty="0" smtClean="0"/>
              <a:t>For example, adding just one additional species to explicitly represent propene and using the reactions of that explicit model species resulted in ozone predictions that were more robust to changes in the propene concentration (</a:t>
            </a:r>
            <a:r>
              <a:rPr lang="en-US" dirty="0" err="1" smtClean="0"/>
              <a:t>Heo</a:t>
            </a:r>
            <a:r>
              <a:rPr lang="en-US" dirty="0" smtClean="0"/>
              <a:t> et al., 2010, 2012). </a:t>
            </a:r>
          </a:p>
          <a:p>
            <a:r>
              <a:rPr lang="en-US" dirty="0" smtClean="0"/>
              <a:t>Note that the toxics version of SAPRC-07, SAPRC-07T (</a:t>
            </a:r>
            <a:r>
              <a:rPr lang="en-US" dirty="0" err="1" smtClean="0"/>
              <a:t>Hutzell</a:t>
            </a:r>
            <a:r>
              <a:rPr lang="en-US" dirty="0" smtClean="0"/>
              <a:t> et al, 2012), uses model species to explicitly represent propene, 1,3-butadiene, alpha-</a:t>
            </a:r>
            <a:r>
              <a:rPr lang="en-US" dirty="0" err="1" smtClean="0"/>
              <a:t>pinene</a:t>
            </a:r>
            <a:r>
              <a:rPr lang="en-US" dirty="0" smtClean="0"/>
              <a:t>, toluene, o/p/m-xylene, 1,2,4-trimethylbenzene and ethanol as well as </a:t>
            </a:r>
            <a:r>
              <a:rPr lang="en-US" dirty="0" err="1" smtClean="0"/>
              <a:t>ethene</a:t>
            </a:r>
            <a:r>
              <a:rPr lang="en-US" dirty="0" smtClean="0"/>
              <a:t>, isoprene, benzene and acetylene that are explicitly represented in the standard condensed version of SAPRC-07 (Carter, 2010c).</a:t>
            </a:r>
          </a:p>
          <a:p>
            <a:endParaRPr lang="en-US" dirty="0" smtClean="0"/>
          </a:p>
          <a:p>
            <a:r>
              <a:rPr lang="en-US" dirty="0" smtClean="0"/>
              <a:t>-</a:t>
            </a:r>
          </a:p>
          <a:p>
            <a:r>
              <a:rPr lang="en-US" dirty="0" smtClean="0"/>
              <a:t>Lumped model species can be used to represent multiple compounds whose atmospheric reactions are kinetically and mechanistically similar to each other. Lumped model species can be used to represent numerous compounds (i.e., various alkanes) that are emitted in a relatively small amount and/or have low reactivity. </a:t>
            </a:r>
          </a:p>
          <a:p>
            <a:r>
              <a:rPr lang="en-US" dirty="0" smtClean="0"/>
              <a:t>The reactions of relatively less important compounds can be represented by using these lumped model species so that the size of the chemical mechanism can be constrained and suitable for use in 3-D models.</a:t>
            </a:r>
          </a:p>
          <a:p>
            <a:endParaRPr lang="en-US" dirty="0" smtClean="0"/>
          </a:p>
          <a:p>
            <a:r>
              <a:rPr lang="en-US" dirty="0" smtClean="0"/>
              <a:t>-</a:t>
            </a:r>
          </a:p>
          <a:p>
            <a:r>
              <a:rPr lang="en-US" dirty="0" smtClean="0"/>
              <a:t>Chemical mechanisms developed for use in 3-D air quality models need to perform well under targeted atmospheric conditions. However, evaluating chemical mechanisms under ambient conditions by carrying out 3-D air quality modeling is confounded by other factors such as emissions and meteorology. Uncertainties and errors in emissions and meteorology data can mislead modelers in evaluating the performance of a chemical mechanism.</a:t>
            </a:r>
          </a:p>
          <a:p>
            <a:endParaRPr lang="en-US" dirty="0" smtClean="0"/>
          </a:p>
          <a:p>
            <a:r>
              <a:rPr lang="en-US" dirty="0" smtClean="0"/>
              <a:t>Therefore, evaluating chemical mechanisms with experimental data before incorporation into 3-D models is a useful approach to evaluating chemical mechanisms while focusing on chemistry and minimizing the impact of uncertainties in emissions and meteorology.</a:t>
            </a:r>
          </a:p>
          <a:p>
            <a:endParaRPr lang="en-US" dirty="0" smtClean="0"/>
          </a:p>
          <a:p>
            <a:r>
              <a:rPr lang="en-US" dirty="0" smtClean="0"/>
              <a:t>Environmental chamber data produced under well-characterized and well-controlled conditions can be useful in evaluating mechanisms (Dodge, 2000; Carter et al, 2005). Chamber experiments for mechanism evaluation should be carried out by using atmospherically relevant experimental conditions whenever possible. Emission controls have lowered </a:t>
            </a:r>
            <a:r>
              <a:rPr lang="en-US" dirty="0" err="1" smtClean="0"/>
              <a:t>NOx</a:t>
            </a:r>
            <a:r>
              <a:rPr lang="en-US" dirty="0" smtClean="0"/>
              <a:t> (NO and NO2) concentrations in most areas in the U.S. Therefore, as noted by Carter et al (2005), chamber experimental data produced by using lower initial </a:t>
            </a:r>
            <a:r>
              <a:rPr lang="en-US" dirty="0" err="1" smtClean="0"/>
              <a:t>NOx</a:t>
            </a:r>
            <a:r>
              <a:rPr lang="en-US" dirty="0" smtClean="0"/>
              <a:t> concentrations than previously used need to be expanded, particularly for evaluating mechanisms for aromatics such as toluene and </a:t>
            </a:r>
            <a:r>
              <a:rPr lang="en-US" dirty="0" err="1" smtClean="0"/>
              <a:t>ethylbenzene</a:t>
            </a:r>
            <a:r>
              <a:rPr lang="en-US" dirty="0" smtClean="0"/>
              <a:t> (Carter et al, 2005; Carter, 2010a, Whitten et al, 2010).</a:t>
            </a:r>
          </a:p>
          <a:p>
            <a:endParaRPr lang="en-US" dirty="0" smtClean="0"/>
          </a:p>
          <a:p>
            <a:r>
              <a:rPr lang="en-US" dirty="0" smtClean="0"/>
              <a:t>Detailed field measurement data can be useful to evaluate mechanisms with constrained box modeling, and can also be used to challenge assumptions that are used during mechanism development but are not fully tested by evaluation using environmental chamber data. Rigorous mechanism evaluation using experimental data will contribute to producing evidence of the credibility of chemical mechanisms used in air quality models.</a:t>
            </a:r>
            <a:endParaRPr lang="en-US" dirty="0"/>
          </a:p>
        </p:txBody>
      </p:sp>
      <p:sp>
        <p:nvSpPr>
          <p:cNvPr id="4" name="Slide Number Placeholder 3"/>
          <p:cNvSpPr>
            <a:spLocks noGrp="1"/>
          </p:cNvSpPr>
          <p:nvPr>
            <p:ph type="sldNum" sz="quarter" idx="10"/>
          </p:nvPr>
        </p:nvSpPr>
        <p:spPr/>
        <p:txBody>
          <a:bodyPr/>
          <a:lstStyle/>
          <a:p>
            <a:fld id="{10F7502C-D366-44DC-83E0-C757EF378783}" type="slidenum">
              <a:rPr lang="en-US" smtClean="0"/>
              <a:t>11</a:t>
            </a:fld>
            <a:endParaRPr lang="en-US"/>
          </a:p>
        </p:txBody>
      </p:sp>
    </p:spTree>
    <p:extLst>
      <p:ext uri="{BB962C8B-B14F-4D97-AF65-F5344CB8AC3E}">
        <p14:creationId xmlns:p14="http://schemas.microsoft.com/office/powerpoint/2010/main" val="8113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502C-D366-44DC-83E0-C757EF378783}" type="slidenum">
              <a:rPr lang="en-US" smtClean="0"/>
              <a:t>12</a:t>
            </a:fld>
            <a:endParaRPr lang="en-US"/>
          </a:p>
        </p:txBody>
      </p:sp>
    </p:spTree>
    <p:extLst>
      <p:ext uri="{BB962C8B-B14F-4D97-AF65-F5344CB8AC3E}">
        <p14:creationId xmlns:p14="http://schemas.microsoft.com/office/powerpoint/2010/main" val="8113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502C-D366-44DC-83E0-C757EF378783}" type="slidenum">
              <a:rPr lang="en-US" smtClean="0"/>
              <a:t>13</a:t>
            </a:fld>
            <a:endParaRPr lang="en-US"/>
          </a:p>
        </p:txBody>
      </p:sp>
    </p:spTree>
    <p:extLst>
      <p:ext uri="{BB962C8B-B14F-4D97-AF65-F5344CB8AC3E}">
        <p14:creationId xmlns:p14="http://schemas.microsoft.com/office/powerpoint/2010/main" val="81131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7502C-D366-44DC-83E0-C757EF378783}" type="slidenum">
              <a:rPr lang="en-US" smtClean="0"/>
              <a:t>14</a:t>
            </a:fld>
            <a:endParaRPr lang="en-US"/>
          </a:p>
        </p:txBody>
      </p:sp>
    </p:spTree>
    <p:extLst>
      <p:ext uri="{BB962C8B-B14F-4D97-AF65-F5344CB8AC3E}">
        <p14:creationId xmlns:p14="http://schemas.microsoft.com/office/powerpoint/2010/main" val="8113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dirty="0"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10/15/2012</a:t>
            </a:r>
            <a:endParaRPr lang="en-US"/>
          </a:p>
        </p:txBody>
      </p:sp>
      <p:sp>
        <p:nvSpPr>
          <p:cNvPr id="6" name="Footer Placeholder 5"/>
          <p:cNvSpPr>
            <a:spLocks noGrp="1"/>
          </p:cNvSpPr>
          <p:nvPr>
            <p:ph type="ftr" sz="quarter" idx="11"/>
          </p:nvPr>
        </p:nvSpPr>
        <p:spPr/>
        <p:txBody>
          <a:bodyPr/>
          <a:lstStyle/>
          <a:p>
            <a:r>
              <a:rPr lang="en-US" smtClean="0"/>
              <a:t>CMAS Conference 2012, Chapel Hill, NC</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10/15/2012</a:t>
            </a:r>
            <a:endParaRPr lang="en-US"/>
          </a:p>
        </p:txBody>
      </p:sp>
      <p:sp>
        <p:nvSpPr>
          <p:cNvPr id="8" name="Footer Placeholder 7"/>
          <p:cNvSpPr>
            <a:spLocks noGrp="1"/>
          </p:cNvSpPr>
          <p:nvPr>
            <p:ph type="ftr" sz="quarter" idx="11"/>
          </p:nvPr>
        </p:nvSpPr>
        <p:spPr/>
        <p:txBody>
          <a:bodyPr/>
          <a:lstStyle/>
          <a:p>
            <a:r>
              <a:rPr lang="en-US" smtClean="0"/>
              <a:t>CMAS Conference 2012, Chapel Hill, NC</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10/15/2012</a:t>
            </a:r>
            <a:endParaRPr lang="en-US"/>
          </a:p>
        </p:txBody>
      </p:sp>
      <p:sp>
        <p:nvSpPr>
          <p:cNvPr id="4" name="Footer Placeholder 3"/>
          <p:cNvSpPr>
            <a:spLocks noGrp="1"/>
          </p:cNvSpPr>
          <p:nvPr>
            <p:ph type="ftr" sz="quarter" idx="11"/>
          </p:nvPr>
        </p:nvSpPr>
        <p:spPr/>
        <p:txBody>
          <a:bodyPr/>
          <a:lstStyle/>
          <a:p>
            <a:r>
              <a:rPr lang="en-US" smtClean="0"/>
              <a:t>CMAS Conference 2012, Chapel Hill, NC</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10/15/2012</a:t>
            </a:r>
            <a:endParaRPr lang="en-US"/>
          </a:p>
        </p:txBody>
      </p:sp>
      <p:sp>
        <p:nvSpPr>
          <p:cNvPr id="3" name="Footer Placeholder 2"/>
          <p:cNvSpPr>
            <a:spLocks noGrp="1"/>
          </p:cNvSpPr>
          <p:nvPr>
            <p:ph type="ftr" sz="quarter" idx="11"/>
          </p:nvPr>
        </p:nvSpPr>
        <p:spPr/>
        <p:txBody>
          <a:bodyPr/>
          <a:lstStyle/>
          <a:p>
            <a:r>
              <a:rPr lang="en-US" smtClean="0"/>
              <a:t>CMAS Conference 2012, Chapel Hill, NC</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10/15/2012</a:t>
            </a:r>
            <a:endParaRPr lang="en-US"/>
          </a:p>
        </p:txBody>
      </p:sp>
      <p:sp>
        <p:nvSpPr>
          <p:cNvPr id="6" name="Footer Placeholder 5"/>
          <p:cNvSpPr>
            <a:spLocks noGrp="1"/>
          </p:cNvSpPr>
          <p:nvPr>
            <p:ph type="ftr" sz="quarter" idx="11"/>
          </p:nvPr>
        </p:nvSpPr>
        <p:spPr/>
        <p:txBody>
          <a:bodyPr/>
          <a:lstStyle/>
          <a:p>
            <a:r>
              <a:rPr lang="en-US" smtClean="0"/>
              <a:t>CMAS Conference 2012, Chapel Hill, NC</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10/15/2012</a:t>
            </a:r>
            <a:endParaRPr lang="en-US"/>
          </a:p>
        </p:txBody>
      </p:sp>
      <p:sp>
        <p:nvSpPr>
          <p:cNvPr id="6" name="Footer Placeholder 5"/>
          <p:cNvSpPr>
            <a:spLocks noGrp="1"/>
          </p:cNvSpPr>
          <p:nvPr>
            <p:ph type="ftr" sz="quarter" idx="11"/>
          </p:nvPr>
        </p:nvSpPr>
        <p:spPr/>
        <p:txBody>
          <a:bodyPr/>
          <a:lstStyle/>
          <a:p>
            <a:r>
              <a:rPr lang="en-US" smtClean="0"/>
              <a:t>CMAS Conference 2012, Chapel Hill, NC</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10/15/2012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CMAS Conference 2012, Chapel Hill, NC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13"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088" y="31750"/>
            <a:ext cx="1865313"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03428" y="22622"/>
            <a:ext cx="1888172" cy="41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tmospolres.com/articles/Volume1/issue4/APR-10-026.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cert.ucr.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pa.gov/airtrends/pdfs/Clarification_on_ozone_dvs.pdf" TargetMode="External"/><Relationship Id="rId2" Type="http://schemas.openxmlformats.org/officeDocument/2006/relationships/hyperlink" Target="http://www.epa.gov/airquality/greenbook/define.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ert.ucr.edu/~carter/emitdb" TargetMode="External"/><Relationship Id="rId2" Type="http://schemas.openxmlformats.org/officeDocument/2006/relationships/hyperlink" Target="http://www.epa.gov/ttnchie1/software/speciat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HeoC\CMAS2012\Presentation\PopultaionDensity.year2000da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819400"/>
            <a:ext cx="74676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425575"/>
            <a:ext cx="7772400" cy="1470025"/>
          </a:xfrm>
        </p:spPr>
        <p:txBody>
          <a:bodyPr>
            <a:normAutofit fontScale="90000"/>
          </a:bodyPr>
          <a:lstStyle/>
          <a:p>
            <a:r>
              <a:rPr lang="en-US" b="1" dirty="0"/>
              <a:t>Developing chemical mechanisms that are more robust to changes in </a:t>
            </a:r>
            <a:r>
              <a:rPr lang="en-US" b="1" dirty="0" smtClean="0"/>
              <a:t/>
            </a:r>
            <a:br>
              <a:rPr lang="en-US" b="1" dirty="0" smtClean="0"/>
            </a:br>
            <a:r>
              <a:rPr lang="en-US" b="1" dirty="0" smtClean="0"/>
              <a:t>atmospheric </a:t>
            </a:r>
            <a:r>
              <a:rPr lang="en-US" b="1" dirty="0"/>
              <a:t>composition</a:t>
            </a:r>
          </a:p>
        </p:txBody>
      </p:sp>
      <p:sp>
        <p:nvSpPr>
          <p:cNvPr id="3" name="Subtitle 2"/>
          <p:cNvSpPr>
            <a:spLocks noGrp="1"/>
          </p:cNvSpPr>
          <p:nvPr>
            <p:ph type="subTitle" idx="1"/>
          </p:nvPr>
        </p:nvSpPr>
        <p:spPr>
          <a:xfrm>
            <a:off x="1143000" y="4267200"/>
            <a:ext cx="6858000" cy="1752600"/>
          </a:xfrm>
        </p:spPr>
        <p:txBody>
          <a:bodyPr>
            <a:normAutofit fontScale="92500" lnSpcReduction="10000"/>
          </a:bodyPr>
          <a:lstStyle/>
          <a:p>
            <a:r>
              <a:rPr lang="en-US" b="1" dirty="0" err="1" smtClean="0">
                <a:solidFill>
                  <a:srgbClr val="0000CC"/>
                </a:solidFill>
              </a:rPr>
              <a:t>Gookyoung</a:t>
            </a:r>
            <a:r>
              <a:rPr lang="en-US" b="1" dirty="0" smtClean="0">
                <a:solidFill>
                  <a:srgbClr val="0000CC"/>
                </a:solidFill>
              </a:rPr>
              <a:t> </a:t>
            </a:r>
            <a:r>
              <a:rPr lang="en-US" b="1" dirty="0" err="1" smtClean="0">
                <a:solidFill>
                  <a:srgbClr val="0000CC"/>
                </a:solidFill>
              </a:rPr>
              <a:t>Heo,</a:t>
            </a:r>
            <a:r>
              <a:rPr lang="en-US" b="1" baseline="30000" dirty="0" err="1" smtClean="0">
                <a:solidFill>
                  <a:srgbClr val="0000CC"/>
                </a:solidFill>
              </a:rPr>
              <a:t>a</a:t>
            </a:r>
            <a:r>
              <a:rPr lang="en-US" b="1" dirty="0" smtClean="0">
                <a:solidFill>
                  <a:srgbClr val="0000CC"/>
                </a:solidFill>
              </a:rPr>
              <a:t> William P. L. Carter,</a:t>
            </a:r>
            <a:r>
              <a:rPr lang="en-US" b="1" baseline="30000" dirty="0">
                <a:solidFill>
                  <a:srgbClr val="0000CC"/>
                </a:solidFill>
              </a:rPr>
              <a:t> a</a:t>
            </a:r>
            <a:r>
              <a:rPr lang="en-US" b="1" dirty="0" smtClean="0">
                <a:solidFill>
                  <a:srgbClr val="0000CC"/>
                </a:solidFill>
              </a:rPr>
              <a:t> Greg </a:t>
            </a:r>
            <a:r>
              <a:rPr lang="en-US" b="1" dirty="0" err="1" smtClean="0">
                <a:solidFill>
                  <a:srgbClr val="0000CC"/>
                </a:solidFill>
              </a:rPr>
              <a:t>Yarwood</a:t>
            </a:r>
            <a:r>
              <a:rPr lang="en-US" b="1" baseline="30000" dirty="0" err="1" smtClean="0">
                <a:solidFill>
                  <a:srgbClr val="0000CC"/>
                </a:solidFill>
              </a:rPr>
              <a:t>b</a:t>
            </a:r>
            <a:endParaRPr lang="en-US" b="1" baseline="30000" dirty="0" smtClean="0">
              <a:solidFill>
                <a:srgbClr val="0000CC"/>
              </a:solidFill>
            </a:endParaRPr>
          </a:p>
          <a:p>
            <a:endParaRPr lang="en-US" baseline="30000" dirty="0" smtClean="0">
              <a:solidFill>
                <a:srgbClr val="0000CC"/>
              </a:solidFill>
            </a:endParaRPr>
          </a:p>
          <a:p>
            <a:r>
              <a:rPr lang="en-US" baseline="30000" dirty="0" err="1" smtClean="0">
                <a:solidFill>
                  <a:srgbClr val="0000CC"/>
                </a:solidFill>
              </a:rPr>
              <a:t>a</a:t>
            </a:r>
            <a:r>
              <a:rPr lang="en-US" dirty="0" err="1" smtClean="0">
                <a:solidFill>
                  <a:srgbClr val="0000CC"/>
                </a:solidFill>
              </a:rPr>
              <a:t>Center</a:t>
            </a:r>
            <a:r>
              <a:rPr lang="en-US" dirty="0" smtClean="0">
                <a:solidFill>
                  <a:srgbClr val="0000CC"/>
                </a:solidFill>
              </a:rPr>
              <a:t> </a:t>
            </a:r>
            <a:r>
              <a:rPr lang="en-US" dirty="0">
                <a:solidFill>
                  <a:srgbClr val="0000CC"/>
                </a:solidFill>
              </a:rPr>
              <a:t>for Environmental Research and </a:t>
            </a:r>
            <a:r>
              <a:rPr lang="en-US" dirty="0" smtClean="0">
                <a:solidFill>
                  <a:srgbClr val="0000CC"/>
                </a:solidFill>
              </a:rPr>
              <a:t>Technology, </a:t>
            </a:r>
            <a:r>
              <a:rPr lang="en-US" dirty="0">
                <a:solidFill>
                  <a:srgbClr val="0000CC"/>
                </a:solidFill>
              </a:rPr>
              <a:t>University of California, </a:t>
            </a:r>
            <a:r>
              <a:rPr lang="en-US" dirty="0" smtClean="0">
                <a:solidFill>
                  <a:srgbClr val="0000CC"/>
                </a:solidFill>
              </a:rPr>
              <a:t>Riverside</a:t>
            </a:r>
            <a:endParaRPr lang="en-US" dirty="0">
              <a:solidFill>
                <a:srgbClr val="0000CC"/>
              </a:solidFill>
            </a:endParaRPr>
          </a:p>
          <a:p>
            <a:r>
              <a:rPr lang="en-US" baseline="30000" dirty="0" err="1" smtClean="0">
                <a:solidFill>
                  <a:srgbClr val="0000CC"/>
                </a:solidFill>
              </a:rPr>
              <a:t>a</a:t>
            </a:r>
            <a:r>
              <a:rPr lang="en-US" dirty="0" err="1" smtClean="0">
                <a:solidFill>
                  <a:srgbClr val="0000CC"/>
                </a:solidFill>
              </a:rPr>
              <a:t>ENVIRON</a:t>
            </a:r>
            <a:r>
              <a:rPr lang="en-US" dirty="0" smtClean="0">
                <a:solidFill>
                  <a:srgbClr val="0000CC"/>
                </a:solidFill>
              </a:rPr>
              <a:t> </a:t>
            </a:r>
            <a:r>
              <a:rPr lang="en-US" dirty="0">
                <a:solidFill>
                  <a:srgbClr val="0000CC"/>
                </a:solidFill>
              </a:rPr>
              <a:t>International Corporation</a:t>
            </a:r>
          </a:p>
        </p:txBody>
      </p:sp>
      <p:sp>
        <p:nvSpPr>
          <p:cNvPr id="5" name="TextBox 4"/>
          <p:cNvSpPr txBox="1"/>
          <p:nvPr/>
        </p:nvSpPr>
        <p:spPr>
          <a:xfrm>
            <a:off x="1676400" y="6412468"/>
            <a:ext cx="5748818" cy="369332"/>
          </a:xfrm>
          <a:prstGeom prst="rect">
            <a:avLst/>
          </a:prstGeom>
          <a:noFill/>
        </p:spPr>
        <p:txBody>
          <a:bodyPr wrap="none" rtlCol="0">
            <a:spAutoFit/>
          </a:bodyPr>
          <a:lstStyle/>
          <a:p>
            <a:r>
              <a:rPr lang="en-US" dirty="0" smtClean="0"/>
              <a:t>11</a:t>
            </a:r>
            <a:r>
              <a:rPr lang="en-US" baseline="30000" dirty="0" smtClean="0"/>
              <a:t>th</a:t>
            </a:r>
            <a:r>
              <a:rPr lang="en-US" dirty="0" smtClean="0"/>
              <a:t> CMAS conference, October 15-17, 2012, Chapel Hill, NC</a:t>
            </a:r>
            <a:endParaRPr lang="en-US" dirty="0"/>
          </a:p>
        </p:txBody>
      </p:sp>
      <p:sp>
        <p:nvSpPr>
          <p:cNvPr id="6" name="TextBox 5"/>
          <p:cNvSpPr txBox="1"/>
          <p:nvPr/>
        </p:nvSpPr>
        <p:spPr>
          <a:xfrm>
            <a:off x="838200" y="6093023"/>
            <a:ext cx="7620000" cy="307777"/>
          </a:xfrm>
          <a:prstGeom prst="rect">
            <a:avLst/>
          </a:prstGeom>
          <a:noFill/>
        </p:spPr>
        <p:txBody>
          <a:bodyPr wrap="square" rtlCol="0">
            <a:spAutoFit/>
          </a:bodyPr>
          <a:lstStyle/>
          <a:p>
            <a:r>
              <a:rPr lang="en-US" sz="1400" dirty="0" smtClean="0"/>
              <a:t>Year 2000 population density: </a:t>
            </a:r>
            <a:r>
              <a:rPr lang="en-US" sz="1200" dirty="0" smtClean="0"/>
              <a:t>Image </a:t>
            </a:r>
            <a:r>
              <a:rPr lang="en-US" sz="1200" dirty="0"/>
              <a:t>by Robert </a:t>
            </a:r>
            <a:r>
              <a:rPr lang="en-US" sz="1200" dirty="0" err="1"/>
              <a:t>Simmon</a:t>
            </a:r>
            <a:r>
              <a:rPr lang="en-US" sz="1200" dirty="0"/>
              <a:t>, NASA's Earth </a:t>
            </a:r>
            <a:r>
              <a:rPr lang="en-US" sz="1200" dirty="0" smtClean="0"/>
              <a:t>Observatory (</a:t>
            </a:r>
            <a:r>
              <a:rPr lang="en-US" sz="1200" dirty="0"/>
              <a:t>http://neo.sci.gsfc.nasa.gov)</a:t>
            </a:r>
          </a:p>
        </p:txBody>
      </p:sp>
      <p:sp>
        <p:nvSpPr>
          <p:cNvPr id="7" name="Rectangle 6"/>
          <p:cNvSpPr/>
          <p:nvPr/>
        </p:nvSpPr>
        <p:spPr>
          <a:xfrm>
            <a:off x="0" y="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6"/>
          <p:cNvSpPr txBox="1">
            <a:spLocks noChangeArrowheads="1"/>
          </p:cNvSpPr>
          <p:nvPr/>
        </p:nvSpPr>
        <p:spPr bwMode="auto">
          <a:xfrm>
            <a:off x="6553200" y="1075765"/>
            <a:ext cx="2615653"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dirty="0">
                <a:solidFill>
                  <a:srgbClr val="FF6600"/>
                </a:solidFill>
                <a:effectLst>
                  <a:outerShdw blurRad="38100" dist="38100" dir="2700000" algn="tl">
                    <a:srgbClr val="C0C0C0"/>
                  </a:outerShdw>
                </a:effectLst>
              </a:rPr>
              <a:t>SAPRC / Carbon Bond</a:t>
            </a:r>
            <a:endParaRPr lang="en-US" b="1" baseline="-25000" dirty="0">
              <a:solidFill>
                <a:srgbClr val="FF6600"/>
              </a:solidFill>
              <a:effectLst>
                <a:outerShdw blurRad="38100" dist="38100" dir="2700000" algn="tl">
                  <a:srgbClr val="C0C0C0"/>
                </a:outerShdw>
              </a:effectLst>
            </a:endParaRPr>
          </a:p>
        </p:txBody>
      </p:sp>
      <p:sp>
        <p:nvSpPr>
          <p:cNvPr id="9" name="Text Box 7"/>
          <p:cNvSpPr txBox="1">
            <a:spLocks noChangeArrowheads="1"/>
          </p:cNvSpPr>
          <p:nvPr/>
        </p:nvSpPr>
        <p:spPr bwMode="auto">
          <a:xfrm>
            <a:off x="7162800" y="381000"/>
            <a:ext cx="175260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dirty="0">
                <a:solidFill>
                  <a:srgbClr val="FF6600"/>
                </a:solidFill>
                <a:effectLst>
                  <a:outerShdw blurRad="38100" dist="38100" dir="2700000" algn="tl">
                    <a:srgbClr val="C0C0C0"/>
                  </a:outerShdw>
                </a:effectLst>
              </a:rPr>
              <a:t>Ozone (O</a:t>
            </a:r>
            <a:r>
              <a:rPr lang="en-US" b="1" baseline="-25000" dirty="0">
                <a:solidFill>
                  <a:srgbClr val="FF6600"/>
                </a:solidFill>
                <a:effectLst>
                  <a:outerShdw blurRad="38100" dist="38100" dir="2700000" algn="tl">
                    <a:srgbClr val="C0C0C0"/>
                  </a:outerShdw>
                </a:effectLst>
              </a:rPr>
              <a:t>3</a:t>
            </a:r>
            <a:r>
              <a:rPr lang="en-US" b="1" dirty="0">
                <a:solidFill>
                  <a:srgbClr val="FF6600"/>
                </a:solidFill>
                <a:effectLst>
                  <a:outerShdw blurRad="38100" dist="38100" dir="2700000" algn="tl">
                    <a:srgbClr val="C0C0C0"/>
                  </a:outerShdw>
                </a:effectLst>
              </a:rPr>
              <a:t>)</a:t>
            </a:r>
            <a:endParaRPr lang="en-US" b="1" baseline="-25000" dirty="0">
              <a:solidFill>
                <a:srgbClr val="FF6600"/>
              </a:solidFill>
              <a:effectLst>
                <a:outerShdw blurRad="38100" dist="38100" dir="2700000" algn="tl">
                  <a:srgbClr val="C0C0C0"/>
                </a:outerShdw>
              </a:effectLst>
            </a:endParaRPr>
          </a:p>
        </p:txBody>
      </p:sp>
      <p:sp>
        <p:nvSpPr>
          <p:cNvPr id="10" name="Rectangle 8"/>
          <p:cNvSpPr>
            <a:spLocks noChangeArrowheads="1"/>
          </p:cNvSpPr>
          <p:nvPr/>
        </p:nvSpPr>
        <p:spPr bwMode="auto">
          <a:xfrm>
            <a:off x="171478" y="0"/>
            <a:ext cx="14852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b="1" dirty="0" err="1">
                <a:solidFill>
                  <a:srgbClr val="FF6600"/>
                </a:solidFill>
                <a:effectLst>
                  <a:outerShdw blurRad="38100" dist="38100" dir="2700000" algn="tl">
                    <a:srgbClr val="000000">
                      <a:alpha val="43137"/>
                    </a:srgbClr>
                  </a:outerShdw>
                </a:effectLst>
              </a:rPr>
              <a:t>Ethene</a:t>
            </a:r>
            <a:r>
              <a:rPr lang="en-US" sz="1400" b="1" dirty="0">
                <a:solidFill>
                  <a:srgbClr val="FF6600"/>
                </a:solidFill>
                <a:effectLst>
                  <a:outerShdw blurRad="38100" dist="38100" dir="2700000" algn="tl">
                    <a:srgbClr val="000000">
                      <a:alpha val="43137"/>
                    </a:srgbClr>
                  </a:outerShdw>
                </a:effectLst>
              </a:rPr>
              <a:t> (CH</a:t>
            </a:r>
            <a:r>
              <a:rPr lang="en-US" sz="1400" b="1" baseline="-25000" dirty="0">
                <a:solidFill>
                  <a:srgbClr val="FF6600"/>
                </a:solidFill>
                <a:effectLst>
                  <a:outerShdw blurRad="38100" dist="38100" dir="2700000" algn="tl">
                    <a:srgbClr val="000000">
                      <a:alpha val="43137"/>
                    </a:srgbClr>
                  </a:outerShdw>
                </a:effectLst>
              </a:rPr>
              <a:t>2</a:t>
            </a:r>
            <a:r>
              <a:rPr lang="en-US" sz="1400" b="1" dirty="0">
                <a:solidFill>
                  <a:srgbClr val="FF6600"/>
                </a:solidFill>
                <a:effectLst>
                  <a:outerShdw blurRad="38100" dist="38100" dir="2700000" algn="tl">
                    <a:srgbClr val="000000">
                      <a:alpha val="43137"/>
                    </a:srgbClr>
                  </a:outerShdw>
                </a:effectLst>
              </a:rPr>
              <a:t>=CH</a:t>
            </a:r>
            <a:r>
              <a:rPr lang="en-US" sz="1400" b="1" baseline="-25000" dirty="0">
                <a:solidFill>
                  <a:srgbClr val="FF6600"/>
                </a:solidFill>
                <a:effectLst>
                  <a:outerShdw blurRad="38100" dist="38100" dir="2700000" algn="tl">
                    <a:srgbClr val="000000">
                      <a:alpha val="43137"/>
                    </a:srgbClr>
                  </a:outerShdw>
                </a:effectLst>
              </a:rPr>
              <a:t>2</a:t>
            </a:r>
            <a:r>
              <a:rPr lang="en-US" sz="1400" b="1" dirty="0">
                <a:solidFill>
                  <a:srgbClr val="FF6600"/>
                </a:solidFill>
                <a:effectLst>
                  <a:outerShdw blurRad="38100" dist="38100" dir="2700000" algn="tl">
                    <a:srgbClr val="000000">
                      <a:alpha val="43137"/>
                    </a:srgbClr>
                  </a:outerShdw>
                </a:effectLst>
              </a:rPr>
              <a:t>)</a:t>
            </a:r>
            <a:endParaRPr lang="en-US" sz="1400" b="1" baseline="-25000" dirty="0">
              <a:solidFill>
                <a:srgbClr val="FF6600"/>
              </a:solidFill>
              <a:effectLst>
                <a:outerShdw blurRad="38100" dist="38100" dir="2700000" algn="tl">
                  <a:srgbClr val="000000">
                    <a:alpha val="43137"/>
                  </a:srgbClr>
                </a:outerShdw>
              </a:effectLst>
            </a:endParaRPr>
          </a:p>
        </p:txBody>
      </p:sp>
      <p:sp>
        <p:nvSpPr>
          <p:cNvPr id="11" name="Rectangle 9"/>
          <p:cNvSpPr>
            <a:spLocks noChangeArrowheads="1"/>
          </p:cNvSpPr>
          <p:nvPr/>
        </p:nvSpPr>
        <p:spPr bwMode="auto">
          <a:xfrm>
            <a:off x="283523" y="244475"/>
            <a:ext cx="17999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b="1">
                <a:solidFill>
                  <a:srgbClr val="FF6600"/>
                </a:solidFill>
                <a:effectLst>
                  <a:outerShdw blurRad="38100" dist="38100" dir="2700000" algn="tl">
                    <a:srgbClr val="000000">
                      <a:alpha val="43137"/>
                    </a:srgbClr>
                  </a:outerShdw>
                </a:effectLst>
              </a:rPr>
              <a:t>Propene (CH</a:t>
            </a:r>
            <a:r>
              <a:rPr lang="en-US" sz="1400" b="1" baseline="-25000">
                <a:solidFill>
                  <a:srgbClr val="FF6600"/>
                </a:solidFill>
                <a:effectLst>
                  <a:outerShdw blurRad="38100" dist="38100" dir="2700000" algn="tl">
                    <a:srgbClr val="000000">
                      <a:alpha val="43137"/>
                    </a:srgbClr>
                  </a:outerShdw>
                </a:effectLst>
              </a:rPr>
              <a:t>2</a:t>
            </a:r>
            <a:r>
              <a:rPr lang="en-US" sz="1400" b="1">
                <a:solidFill>
                  <a:srgbClr val="FF6600"/>
                </a:solidFill>
                <a:effectLst>
                  <a:outerShdw blurRad="38100" dist="38100" dir="2700000" algn="tl">
                    <a:srgbClr val="000000">
                      <a:alpha val="43137"/>
                    </a:srgbClr>
                  </a:outerShdw>
                </a:effectLst>
              </a:rPr>
              <a:t>=CHCH</a:t>
            </a:r>
            <a:r>
              <a:rPr lang="en-US" sz="1400" b="1" baseline="-25000">
                <a:solidFill>
                  <a:srgbClr val="FF6600"/>
                </a:solidFill>
                <a:effectLst>
                  <a:outerShdw blurRad="38100" dist="38100" dir="2700000" algn="tl">
                    <a:srgbClr val="000000">
                      <a:alpha val="43137"/>
                    </a:srgbClr>
                  </a:outerShdw>
                </a:effectLst>
              </a:rPr>
              <a:t>3</a:t>
            </a:r>
            <a:r>
              <a:rPr lang="en-US" sz="1400" b="1">
                <a:solidFill>
                  <a:srgbClr val="FF6600"/>
                </a:solidFill>
                <a:effectLst>
                  <a:outerShdw blurRad="38100" dist="38100" dir="2700000" algn="tl">
                    <a:srgbClr val="000000">
                      <a:alpha val="43137"/>
                    </a:srgbClr>
                  </a:outerShdw>
                </a:effectLst>
              </a:rPr>
              <a:t>)</a:t>
            </a:r>
            <a:endParaRPr lang="en-US" sz="1400" b="1" baseline="-25000">
              <a:solidFill>
                <a:srgbClr val="FF6600"/>
              </a:solidFill>
              <a:effectLst>
                <a:outerShdw blurRad="38100" dist="38100" dir="2700000" algn="tl">
                  <a:srgbClr val="000000">
                    <a:alpha val="43137"/>
                  </a:srgbClr>
                </a:outerShdw>
              </a:effectLst>
            </a:endParaRPr>
          </a:p>
        </p:txBody>
      </p:sp>
      <p:sp>
        <p:nvSpPr>
          <p:cNvPr id="12" name="Rectangle 10"/>
          <p:cNvSpPr>
            <a:spLocks noChangeArrowheads="1"/>
          </p:cNvSpPr>
          <p:nvPr/>
        </p:nvSpPr>
        <p:spPr bwMode="auto">
          <a:xfrm>
            <a:off x="4419600" y="0"/>
            <a:ext cx="19778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1400" b="1">
                <a:solidFill>
                  <a:srgbClr val="FF6600"/>
                </a:solidFill>
                <a:effectLst>
                  <a:outerShdw blurRad="38100" dist="38100" dir="2700000" algn="tl">
                    <a:srgbClr val="000000">
                      <a:alpha val="43137"/>
                    </a:srgbClr>
                  </a:outerShdw>
                </a:effectLst>
              </a:rPr>
              <a:t>Isobutene (CH</a:t>
            </a:r>
            <a:r>
              <a:rPr lang="en-US" sz="1400" b="1" baseline="-25000">
                <a:solidFill>
                  <a:srgbClr val="FF6600"/>
                </a:solidFill>
                <a:effectLst>
                  <a:outerShdw blurRad="38100" dist="38100" dir="2700000" algn="tl">
                    <a:srgbClr val="000000">
                      <a:alpha val="43137"/>
                    </a:srgbClr>
                  </a:outerShdw>
                </a:effectLst>
              </a:rPr>
              <a:t>2</a:t>
            </a:r>
            <a:r>
              <a:rPr lang="en-US" sz="1400" b="1">
                <a:solidFill>
                  <a:srgbClr val="FF6600"/>
                </a:solidFill>
                <a:effectLst>
                  <a:outerShdw blurRad="38100" dist="38100" dir="2700000" algn="tl">
                    <a:srgbClr val="000000">
                      <a:alpha val="43137"/>
                    </a:srgbClr>
                  </a:outerShdw>
                </a:effectLst>
              </a:rPr>
              <a:t>=C(CH</a:t>
            </a:r>
            <a:r>
              <a:rPr lang="en-US" sz="1400" b="1" baseline="-25000">
                <a:solidFill>
                  <a:srgbClr val="FF6600"/>
                </a:solidFill>
                <a:effectLst>
                  <a:outerShdw blurRad="38100" dist="38100" dir="2700000" algn="tl">
                    <a:srgbClr val="000000">
                      <a:alpha val="43137"/>
                    </a:srgbClr>
                  </a:outerShdw>
                </a:effectLst>
              </a:rPr>
              <a:t>3</a:t>
            </a:r>
            <a:r>
              <a:rPr lang="en-US" sz="1400" b="1">
                <a:solidFill>
                  <a:srgbClr val="FF6600"/>
                </a:solidFill>
                <a:effectLst>
                  <a:outerShdw blurRad="38100" dist="38100" dir="2700000" algn="tl">
                    <a:srgbClr val="000000">
                      <a:alpha val="43137"/>
                    </a:srgbClr>
                  </a:outerShdw>
                </a:effectLst>
              </a:rPr>
              <a:t>)</a:t>
            </a:r>
            <a:r>
              <a:rPr lang="en-US" sz="1400" b="1" baseline="-25000">
                <a:solidFill>
                  <a:srgbClr val="FF6600"/>
                </a:solidFill>
                <a:effectLst>
                  <a:outerShdw blurRad="38100" dist="38100" dir="2700000" algn="tl">
                    <a:srgbClr val="000000">
                      <a:alpha val="43137"/>
                    </a:srgbClr>
                  </a:outerShdw>
                </a:effectLst>
              </a:rPr>
              <a:t>2</a:t>
            </a:r>
            <a:r>
              <a:rPr lang="en-US" sz="1400" b="1">
                <a:solidFill>
                  <a:srgbClr val="FF6600"/>
                </a:solidFill>
                <a:effectLst>
                  <a:outerShdw blurRad="38100" dist="38100" dir="2700000" algn="tl">
                    <a:srgbClr val="000000">
                      <a:alpha val="43137"/>
                    </a:srgbClr>
                  </a:outerShdw>
                </a:effectLst>
              </a:rPr>
              <a:t>)</a:t>
            </a:r>
            <a:endParaRPr lang="en-US" sz="1400" b="1" baseline="-25000">
              <a:solidFill>
                <a:srgbClr val="FF6600"/>
              </a:solidFill>
              <a:effectLst>
                <a:outerShdw blurRad="38100" dist="38100" dir="2700000" algn="tl">
                  <a:srgbClr val="000000">
                    <a:alpha val="43137"/>
                  </a:srgbClr>
                </a:outerShdw>
              </a:effectLst>
            </a:endParaRPr>
          </a:p>
        </p:txBody>
      </p:sp>
      <p:sp>
        <p:nvSpPr>
          <p:cNvPr id="13" name="Rectangle 11"/>
          <p:cNvSpPr>
            <a:spLocks noChangeArrowheads="1"/>
          </p:cNvSpPr>
          <p:nvPr/>
        </p:nvSpPr>
        <p:spPr bwMode="auto">
          <a:xfrm>
            <a:off x="2133600" y="0"/>
            <a:ext cx="2061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solidFill>
                  <a:srgbClr val="FF6600"/>
                </a:solidFill>
                <a:effectLst>
                  <a:outerShdw blurRad="38100" dist="38100" dir="2700000" algn="tl">
                    <a:srgbClr val="000000">
                      <a:alpha val="43137"/>
                    </a:srgbClr>
                  </a:outerShdw>
                </a:effectLst>
              </a:rPr>
              <a:t>2-Butene (CH</a:t>
            </a:r>
            <a:r>
              <a:rPr lang="en-US" sz="1400" b="1" baseline="-25000" dirty="0">
                <a:solidFill>
                  <a:srgbClr val="FF6600"/>
                </a:solidFill>
                <a:effectLst>
                  <a:outerShdw blurRad="38100" dist="38100" dir="2700000" algn="tl">
                    <a:srgbClr val="000000">
                      <a:alpha val="43137"/>
                    </a:srgbClr>
                  </a:outerShdw>
                </a:effectLst>
              </a:rPr>
              <a:t>3</a:t>
            </a:r>
            <a:r>
              <a:rPr lang="en-US" sz="1400" b="1" dirty="0">
                <a:solidFill>
                  <a:srgbClr val="FF6600"/>
                </a:solidFill>
                <a:effectLst>
                  <a:outerShdw blurRad="38100" dist="38100" dir="2700000" algn="tl">
                    <a:srgbClr val="000000">
                      <a:alpha val="43137"/>
                    </a:srgbClr>
                  </a:outerShdw>
                </a:effectLst>
              </a:rPr>
              <a:t>CH=CHCH</a:t>
            </a:r>
            <a:r>
              <a:rPr lang="en-US" sz="1400" b="1" baseline="-25000" dirty="0">
                <a:solidFill>
                  <a:srgbClr val="FF6600"/>
                </a:solidFill>
                <a:effectLst>
                  <a:outerShdw blurRad="38100" dist="38100" dir="2700000" algn="tl">
                    <a:srgbClr val="000000">
                      <a:alpha val="43137"/>
                    </a:srgbClr>
                  </a:outerShdw>
                </a:effectLst>
              </a:rPr>
              <a:t>3</a:t>
            </a:r>
            <a:r>
              <a:rPr lang="en-US" sz="1400" b="1" dirty="0">
                <a:solidFill>
                  <a:srgbClr val="FF6600"/>
                </a:solidFill>
                <a:effectLst>
                  <a:outerShdw blurRad="38100" dist="38100" dir="2700000" algn="tl">
                    <a:srgbClr val="000000">
                      <a:alpha val="43137"/>
                    </a:srgbClr>
                  </a:outerShdw>
                </a:effectLst>
              </a:rPr>
              <a:t>)</a:t>
            </a:r>
            <a:endParaRPr lang="en-US" sz="1400" b="1" baseline="-25000" dirty="0">
              <a:solidFill>
                <a:srgbClr val="FF6600"/>
              </a:solidFill>
              <a:effectLst>
                <a:outerShdw blurRad="38100" dist="38100" dir="2700000" algn="tl">
                  <a:srgbClr val="000000">
                    <a:alpha val="43137"/>
                  </a:srgbClr>
                </a:outerShdw>
              </a:effectLst>
            </a:endParaRPr>
          </a:p>
        </p:txBody>
      </p:sp>
      <p:sp>
        <p:nvSpPr>
          <p:cNvPr id="14" name="Rectangle 12"/>
          <p:cNvSpPr>
            <a:spLocks noChangeArrowheads="1"/>
          </p:cNvSpPr>
          <p:nvPr/>
        </p:nvSpPr>
        <p:spPr bwMode="auto">
          <a:xfrm>
            <a:off x="4343400" y="228600"/>
            <a:ext cx="25185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1400" b="1">
                <a:solidFill>
                  <a:srgbClr val="FF6600"/>
                </a:solidFill>
                <a:effectLst>
                  <a:outerShdw blurRad="38100" dist="38100" dir="2700000" algn="tl">
                    <a:srgbClr val="000000">
                      <a:alpha val="43137"/>
                    </a:srgbClr>
                  </a:outerShdw>
                </a:effectLst>
              </a:rPr>
              <a:t>1,3-Butadiene (CH</a:t>
            </a:r>
            <a:r>
              <a:rPr lang="en-US" sz="1400" b="1" baseline="-25000">
                <a:solidFill>
                  <a:srgbClr val="FF6600"/>
                </a:solidFill>
                <a:effectLst>
                  <a:outerShdw blurRad="38100" dist="38100" dir="2700000" algn="tl">
                    <a:srgbClr val="000000">
                      <a:alpha val="43137"/>
                    </a:srgbClr>
                  </a:outerShdw>
                </a:effectLst>
              </a:rPr>
              <a:t>2</a:t>
            </a:r>
            <a:r>
              <a:rPr lang="en-US" sz="1400" b="1">
                <a:solidFill>
                  <a:srgbClr val="FF6600"/>
                </a:solidFill>
                <a:effectLst>
                  <a:outerShdw blurRad="38100" dist="38100" dir="2700000" algn="tl">
                    <a:srgbClr val="000000">
                      <a:alpha val="43137"/>
                    </a:srgbClr>
                  </a:outerShdw>
                </a:effectLst>
              </a:rPr>
              <a:t>=CHCH=CH</a:t>
            </a:r>
            <a:r>
              <a:rPr lang="en-US" sz="1400" b="1" baseline="-25000">
                <a:solidFill>
                  <a:srgbClr val="FF6600"/>
                </a:solidFill>
                <a:effectLst>
                  <a:outerShdw blurRad="38100" dist="38100" dir="2700000" algn="tl">
                    <a:srgbClr val="000000">
                      <a:alpha val="43137"/>
                    </a:srgbClr>
                  </a:outerShdw>
                </a:effectLst>
              </a:rPr>
              <a:t>2</a:t>
            </a:r>
            <a:r>
              <a:rPr lang="en-US" sz="1400" b="1">
                <a:solidFill>
                  <a:srgbClr val="FF6600"/>
                </a:solidFill>
                <a:effectLst>
                  <a:outerShdw blurRad="38100" dist="38100" dir="2700000" algn="tl">
                    <a:srgbClr val="000000">
                      <a:alpha val="43137"/>
                    </a:srgbClr>
                  </a:outerShdw>
                </a:effectLst>
              </a:rPr>
              <a:t>)</a:t>
            </a:r>
            <a:endParaRPr lang="en-US" sz="1400" b="1" baseline="-25000">
              <a:solidFill>
                <a:srgbClr val="FF6600"/>
              </a:solidFill>
              <a:effectLst>
                <a:outerShdw blurRad="38100" dist="38100" dir="2700000" algn="tl">
                  <a:srgbClr val="000000">
                    <a:alpha val="43137"/>
                  </a:srgbClr>
                </a:outerShdw>
              </a:effectLst>
            </a:endParaRPr>
          </a:p>
        </p:txBody>
      </p:sp>
      <p:sp>
        <p:nvSpPr>
          <p:cNvPr id="15" name="Rectangle 13"/>
          <p:cNvSpPr>
            <a:spLocks noChangeArrowheads="1"/>
          </p:cNvSpPr>
          <p:nvPr/>
        </p:nvSpPr>
        <p:spPr bwMode="auto">
          <a:xfrm>
            <a:off x="2065338" y="238125"/>
            <a:ext cx="21221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1400" b="1">
                <a:solidFill>
                  <a:srgbClr val="FF6600"/>
                </a:solidFill>
                <a:effectLst>
                  <a:outerShdw blurRad="38100" dist="38100" dir="2700000" algn="tl">
                    <a:srgbClr val="000000">
                      <a:alpha val="43137"/>
                    </a:srgbClr>
                  </a:outerShdw>
                </a:effectLst>
              </a:rPr>
              <a:t>1-Butene (CH</a:t>
            </a:r>
            <a:r>
              <a:rPr lang="en-US" sz="1400" b="1" baseline="-25000">
                <a:solidFill>
                  <a:srgbClr val="FF6600"/>
                </a:solidFill>
                <a:effectLst>
                  <a:outerShdw blurRad="38100" dist="38100" dir="2700000" algn="tl">
                    <a:srgbClr val="000000">
                      <a:alpha val="43137"/>
                    </a:srgbClr>
                  </a:outerShdw>
                </a:effectLst>
              </a:rPr>
              <a:t>2</a:t>
            </a:r>
            <a:r>
              <a:rPr lang="en-US" sz="1400" b="1">
                <a:solidFill>
                  <a:srgbClr val="FF6600"/>
                </a:solidFill>
                <a:effectLst>
                  <a:outerShdw blurRad="38100" dist="38100" dir="2700000" algn="tl">
                    <a:srgbClr val="000000">
                      <a:alpha val="43137"/>
                    </a:srgbClr>
                  </a:outerShdw>
                </a:effectLst>
              </a:rPr>
              <a:t>=CHCH</a:t>
            </a:r>
            <a:r>
              <a:rPr lang="en-US" sz="1400" b="1" baseline="-25000">
                <a:solidFill>
                  <a:srgbClr val="FF6600"/>
                </a:solidFill>
                <a:effectLst>
                  <a:outerShdw blurRad="38100" dist="38100" dir="2700000" algn="tl">
                    <a:srgbClr val="000000">
                      <a:alpha val="43137"/>
                    </a:srgbClr>
                  </a:outerShdw>
                </a:effectLst>
              </a:rPr>
              <a:t>2</a:t>
            </a:r>
            <a:r>
              <a:rPr lang="en-US" sz="1400" b="1">
                <a:solidFill>
                  <a:srgbClr val="FF6600"/>
                </a:solidFill>
                <a:effectLst>
                  <a:outerShdw blurRad="38100" dist="38100" dir="2700000" algn="tl">
                    <a:srgbClr val="000000">
                      <a:alpha val="43137"/>
                    </a:srgbClr>
                  </a:outerShdw>
                </a:effectLst>
              </a:rPr>
              <a:t>CH</a:t>
            </a:r>
            <a:r>
              <a:rPr lang="en-US" sz="1400" b="1" baseline="-25000">
                <a:solidFill>
                  <a:srgbClr val="FF6600"/>
                </a:solidFill>
                <a:effectLst>
                  <a:outerShdw blurRad="38100" dist="38100" dir="2700000" algn="tl">
                    <a:srgbClr val="000000">
                      <a:alpha val="43137"/>
                    </a:srgbClr>
                  </a:outerShdw>
                </a:effectLst>
              </a:rPr>
              <a:t>3</a:t>
            </a:r>
            <a:r>
              <a:rPr lang="en-US" sz="1400" b="1">
                <a:solidFill>
                  <a:srgbClr val="FF6600"/>
                </a:solidFill>
                <a:effectLst>
                  <a:outerShdw blurRad="38100" dist="38100" dir="2700000" algn="tl">
                    <a:srgbClr val="000000">
                      <a:alpha val="43137"/>
                    </a:srgbClr>
                  </a:outerShdw>
                </a:effectLst>
              </a:rPr>
              <a:t>)</a:t>
            </a:r>
            <a:endParaRPr lang="en-US" sz="1400" b="1" baseline="-25000">
              <a:solidFill>
                <a:srgbClr val="FF6600"/>
              </a:solidFill>
              <a:effectLst>
                <a:outerShdw blurRad="38100" dist="38100" dir="2700000" algn="tl">
                  <a:srgbClr val="000000">
                    <a:alpha val="43137"/>
                  </a:srgbClr>
                </a:outerShdw>
              </a:effectLst>
            </a:endParaRPr>
          </a:p>
        </p:txBody>
      </p:sp>
      <p:sp>
        <p:nvSpPr>
          <p:cNvPr id="16" name="Rectangle 14"/>
          <p:cNvSpPr>
            <a:spLocks noChangeArrowheads="1"/>
          </p:cNvSpPr>
          <p:nvPr/>
        </p:nvSpPr>
        <p:spPr bwMode="auto">
          <a:xfrm>
            <a:off x="133350" y="542925"/>
            <a:ext cx="15220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1400" b="1">
                <a:solidFill>
                  <a:srgbClr val="FF6600"/>
                </a:solidFill>
                <a:effectLst>
                  <a:outerShdw blurRad="38100" dist="38100" dir="2700000" algn="tl">
                    <a:srgbClr val="000000">
                      <a:alpha val="43137"/>
                    </a:srgbClr>
                  </a:outerShdw>
                </a:effectLst>
              </a:rPr>
              <a:t>Toluene (C</a:t>
            </a:r>
            <a:r>
              <a:rPr lang="en-US" sz="1400" b="1" baseline="-25000">
                <a:solidFill>
                  <a:srgbClr val="FF6600"/>
                </a:solidFill>
                <a:effectLst>
                  <a:outerShdw blurRad="38100" dist="38100" dir="2700000" algn="tl">
                    <a:srgbClr val="000000">
                      <a:alpha val="43137"/>
                    </a:srgbClr>
                  </a:outerShdw>
                </a:effectLst>
              </a:rPr>
              <a:t>6</a:t>
            </a:r>
            <a:r>
              <a:rPr lang="en-US" sz="1400" b="1">
                <a:solidFill>
                  <a:srgbClr val="FF6600"/>
                </a:solidFill>
                <a:effectLst>
                  <a:outerShdw blurRad="38100" dist="38100" dir="2700000" algn="tl">
                    <a:srgbClr val="000000">
                      <a:alpha val="43137"/>
                    </a:srgbClr>
                  </a:outerShdw>
                </a:effectLst>
              </a:rPr>
              <a:t>H</a:t>
            </a:r>
            <a:r>
              <a:rPr lang="en-US" sz="1400" b="1" baseline="-25000">
                <a:solidFill>
                  <a:srgbClr val="FF6600"/>
                </a:solidFill>
                <a:effectLst>
                  <a:outerShdw blurRad="38100" dist="38100" dir="2700000" algn="tl">
                    <a:srgbClr val="000000">
                      <a:alpha val="43137"/>
                    </a:srgbClr>
                  </a:outerShdw>
                </a:effectLst>
              </a:rPr>
              <a:t>5</a:t>
            </a:r>
            <a:r>
              <a:rPr lang="en-US" sz="1400" b="1">
                <a:solidFill>
                  <a:srgbClr val="FF6600"/>
                </a:solidFill>
                <a:effectLst>
                  <a:outerShdw blurRad="38100" dist="38100" dir="2700000" algn="tl">
                    <a:srgbClr val="000000">
                      <a:alpha val="43137"/>
                    </a:srgbClr>
                  </a:outerShdw>
                </a:effectLst>
              </a:rPr>
              <a:t>CH</a:t>
            </a:r>
            <a:r>
              <a:rPr lang="en-US" sz="1400" b="1" baseline="-25000">
                <a:solidFill>
                  <a:srgbClr val="FF6600"/>
                </a:solidFill>
                <a:effectLst>
                  <a:outerShdw blurRad="38100" dist="38100" dir="2700000" algn="tl">
                    <a:srgbClr val="000000">
                      <a:alpha val="43137"/>
                    </a:srgbClr>
                  </a:outerShdw>
                </a:effectLst>
              </a:rPr>
              <a:t>3</a:t>
            </a:r>
            <a:r>
              <a:rPr lang="en-US" sz="1400" b="1">
                <a:solidFill>
                  <a:srgbClr val="FF6600"/>
                </a:solidFill>
                <a:effectLst>
                  <a:outerShdw blurRad="38100" dist="38100" dir="2700000" algn="tl">
                    <a:srgbClr val="000000">
                      <a:alpha val="43137"/>
                    </a:srgbClr>
                  </a:outerShdw>
                </a:effectLst>
              </a:rPr>
              <a:t>)</a:t>
            </a:r>
            <a:endParaRPr lang="en-US" sz="1400" b="1" baseline="-25000">
              <a:solidFill>
                <a:srgbClr val="FF6600"/>
              </a:solidFill>
              <a:effectLst>
                <a:outerShdw blurRad="38100" dist="38100" dir="2700000" algn="tl">
                  <a:srgbClr val="000000">
                    <a:alpha val="43137"/>
                  </a:srgbClr>
                </a:outerShdw>
              </a:effectLst>
            </a:endParaRPr>
          </a:p>
        </p:txBody>
      </p:sp>
      <p:sp>
        <p:nvSpPr>
          <p:cNvPr id="17" name="Rectangle 15"/>
          <p:cNvSpPr>
            <a:spLocks noChangeArrowheads="1"/>
          </p:cNvSpPr>
          <p:nvPr/>
        </p:nvSpPr>
        <p:spPr bwMode="auto">
          <a:xfrm>
            <a:off x="1838325" y="533400"/>
            <a:ext cx="16809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1400" b="1">
                <a:solidFill>
                  <a:srgbClr val="FF6600"/>
                </a:solidFill>
                <a:effectLst>
                  <a:outerShdw blurRad="38100" dist="38100" dir="2700000" algn="tl">
                    <a:srgbClr val="000000">
                      <a:alpha val="43137"/>
                    </a:srgbClr>
                  </a:outerShdw>
                </a:effectLst>
              </a:rPr>
              <a:t>Xylenes (C</a:t>
            </a:r>
            <a:r>
              <a:rPr lang="en-US" sz="1400" b="1" baseline="-25000">
                <a:solidFill>
                  <a:srgbClr val="FF6600"/>
                </a:solidFill>
                <a:effectLst>
                  <a:outerShdw blurRad="38100" dist="38100" dir="2700000" algn="tl">
                    <a:srgbClr val="000000">
                      <a:alpha val="43137"/>
                    </a:srgbClr>
                  </a:outerShdw>
                </a:effectLst>
              </a:rPr>
              <a:t>6</a:t>
            </a:r>
            <a:r>
              <a:rPr lang="en-US" sz="1400" b="1">
                <a:solidFill>
                  <a:srgbClr val="FF6600"/>
                </a:solidFill>
                <a:effectLst>
                  <a:outerShdw blurRad="38100" dist="38100" dir="2700000" algn="tl">
                    <a:srgbClr val="000000">
                      <a:alpha val="43137"/>
                    </a:srgbClr>
                  </a:outerShdw>
                </a:effectLst>
              </a:rPr>
              <a:t>H</a:t>
            </a:r>
            <a:r>
              <a:rPr lang="en-US" sz="1400" b="1" baseline="-25000">
                <a:solidFill>
                  <a:srgbClr val="FF6600"/>
                </a:solidFill>
                <a:effectLst>
                  <a:outerShdw blurRad="38100" dist="38100" dir="2700000" algn="tl">
                    <a:srgbClr val="000000">
                      <a:alpha val="43137"/>
                    </a:srgbClr>
                  </a:outerShdw>
                </a:effectLst>
              </a:rPr>
              <a:t>4</a:t>
            </a:r>
            <a:r>
              <a:rPr lang="en-US" sz="1400" b="1">
                <a:solidFill>
                  <a:srgbClr val="FF6600"/>
                </a:solidFill>
                <a:effectLst>
                  <a:outerShdw blurRad="38100" dist="38100" dir="2700000" algn="tl">
                    <a:srgbClr val="000000">
                      <a:alpha val="43137"/>
                    </a:srgbClr>
                  </a:outerShdw>
                </a:effectLst>
              </a:rPr>
              <a:t>(CH</a:t>
            </a:r>
            <a:r>
              <a:rPr lang="en-US" sz="1400" b="1" baseline="-25000">
                <a:solidFill>
                  <a:srgbClr val="FF6600"/>
                </a:solidFill>
                <a:effectLst>
                  <a:outerShdw blurRad="38100" dist="38100" dir="2700000" algn="tl">
                    <a:srgbClr val="000000">
                      <a:alpha val="43137"/>
                    </a:srgbClr>
                  </a:outerShdw>
                </a:effectLst>
              </a:rPr>
              <a:t>3</a:t>
            </a:r>
            <a:r>
              <a:rPr lang="en-US" sz="1400" b="1">
                <a:solidFill>
                  <a:srgbClr val="FF6600"/>
                </a:solidFill>
                <a:effectLst>
                  <a:outerShdw blurRad="38100" dist="38100" dir="2700000" algn="tl">
                    <a:srgbClr val="000000">
                      <a:alpha val="43137"/>
                    </a:srgbClr>
                  </a:outerShdw>
                </a:effectLst>
              </a:rPr>
              <a:t>)</a:t>
            </a:r>
            <a:r>
              <a:rPr lang="en-US" sz="1400" b="1" baseline="-25000">
                <a:solidFill>
                  <a:srgbClr val="FF6600"/>
                </a:solidFill>
                <a:effectLst>
                  <a:outerShdw blurRad="38100" dist="38100" dir="2700000" algn="tl">
                    <a:srgbClr val="000000">
                      <a:alpha val="43137"/>
                    </a:srgbClr>
                  </a:outerShdw>
                </a:effectLst>
              </a:rPr>
              <a:t>2</a:t>
            </a:r>
            <a:r>
              <a:rPr lang="en-US" sz="1400" b="1">
                <a:solidFill>
                  <a:srgbClr val="FF6600"/>
                </a:solidFill>
                <a:effectLst>
                  <a:outerShdw blurRad="38100" dist="38100" dir="2700000" algn="tl">
                    <a:srgbClr val="000000">
                      <a:alpha val="43137"/>
                    </a:srgbClr>
                  </a:outerShdw>
                </a:effectLst>
              </a:rPr>
              <a:t>)</a:t>
            </a:r>
            <a:endParaRPr lang="en-US" sz="1400" b="1" baseline="-25000">
              <a:solidFill>
                <a:srgbClr val="FF6600"/>
              </a:solidFill>
              <a:effectLst>
                <a:outerShdw blurRad="38100" dist="38100" dir="2700000" algn="tl">
                  <a:srgbClr val="000000">
                    <a:alpha val="43137"/>
                  </a:srgbClr>
                </a:outerShdw>
              </a:effectLst>
            </a:endParaRPr>
          </a:p>
        </p:txBody>
      </p:sp>
      <p:sp>
        <p:nvSpPr>
          <p:cNvPr id="18" name="Rectangle 16"/>
          <p:cNvSpPr>
            <a:spLocks noChangeArrowheads="1"/>
          </p:cNvSpPr>
          <p:nvPr/>
        </p:nvSpPr>
        <p:spPr bwMode="auto">
          <a:xfrm>
            <a:off x="3692525" y="542925"/>
            <a:ext cx="25160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1400" b="1">
                <a:solidFill>
                  <a:srgbClr val="FF6600"/>
                </a:solidFill>
                <a:effectLst>
                  <a:outerShdw blurRad="38100" dist="38100" dir="2700000" algn="tl">
                    <a:srgbClr val="000000">
                      <a:alpha val="43137"/>
                    </a:srgbClr>
                  </a:outerShdw>
                </a:effectLst>
              </a:rPr>
              <a:t>Trimethylbenzenes (C</a:t>
            </a:r>
            <a:r>
              <a:rPr lang="en-US" sz="1400" b="1" baseline="-25000">
                <a:solidFill>
                  <a:srgbClr val="FF6600"/>
                </a:solidFill>
                <a:effectLst>
                  <a:outerShdw blurRad="38100" dist="38100" dir="2700000" algn="tl">
                    <a:srgbClr val="000000">
                      <a:alpha val="43137"/>
                    </a:srgbClr>
                  </a:outerShdw>
                </a:effectLst>
              </a:rPr>
              <a:t>6</a:t>
            </a:r>
            <a:r>
              <a:rPr lang="en-US" sz="1400" b="1">
                <a:solidFill>
                  <a:srgbClr val="FF6600"/>
                </a:solidFill>
                <a:effectLst>
                  <a:outerShdw blurRad="38100" dist="38100" dir="2700000" algn="tl">
                    <a:srgbClr val="000000">
                      <a:alpha val="43137"/>
                    </a:srgbClr>
                  </a:outerShdw>
                </a:effectLst>
              </a:rPr>
              <a:t>H</a:t>
            </a:r>
            <a:r>
              <a:rPr lang="en-US" sz="1400" b="1" baseline="-25000">
                <a:solidFill>
                  <a:srgbClr val="FF6600"/>
                </a:solidFill>
                <a:effectLst>
                  <a:outerShdw blurRad="38100" dist="38100" dir="2700000" algn="tl">
                    <a:srgbClr val="000000">
                      <a:alpha val="43137"/>
                    </a:srgbClr>
                  </a:outerShdw>
                </a:effectLst>
              </a:rPr>
              <a:t>3</a:t>
            </a:r>
            <a:r>
              <a:rPr lang="en-US" sz="1400" b="1">
                <a:solidFill>
                  <a:srgbClr val="FF6600"/>
                </a:solidFill>
                <a:effectLst>
                  <a:outerShdw blurRad="38100" dist="38100" dir="2700000" algn="tl">
                    <a:srgbClr val="000000">
                      <a:alpha val="43137"/>
                    </a:srgbClr>
                  </a:outerShdw>
                </a:effectLst>
              </a:rPr>
              <a:t>(CH</a:t>
            </a:r>
            <a:r>
              <a:rPr lang="en-US" sz="1400" b="1" baseline="-25000">
                <a:solidFill>
                  <a:srgbClr val="FF6600"/>
                </a:solidFill>
                <a:effectLst>
                  <a:outerShdw blurRad="38100" dist="38100" dir="2700000" algn="tl">
                    <a:srgbClr val="000000">
                      <a:alpha val="43137"/>
                    </a:srgbClr>
                  </a:outerShdw>
                </a:effectLst>
              </a:rPr>
              <a:t>3</a:t>
            </a:r>
            <a:r>
              <a:rPr lang="en-US" sz="1400" b="1">
                <a:solidFill>
                  <a:srgbClr val="FF6600"/>
                </a:solidFill>
                <a:effectLst>
                  <a:outerShdw blurRad="38100" dist="38100" dir="2700000" algn="tl">
                    <a:srgbClr val="000000">
                      <a:alpha val="43137"/>
                    </a:srgbClr>
                  </a:outerShdw>
                </a:effectLst>
              </a:rPr>
              <a:t>)</a:t>
            </a:r>
            <a:r>
              <a:rPr lang="en-US" sz="1400" b="1" baseline="-25000">
                <a:solidFill>
                  <a:srgbClr val="FF6600"/>
                </a:solidFill>
                <a:effectLst>
                  <a:outerShdw blurRad="38100" dist="38100" dir="2700000" algn="tl">
                    <a:srgbClr val="000000">
                      <a:alpha val="43137"/>
                    </a:srgbClr>
                  </a:outerShdw>
                </a:effectLst>
              </a:rPr>
              <a:t>3</a:t>
            </a:r>
            <a:r>
              <a:rPr lang="en-US" sz="1400" b="1">
                <a:solidFill>
                  <a:srgbClr val="FF6600"/>
                </a:solidFill>
                <a:effectLst>
                  <a:outerShdw blurRad="38100" dist="38100" dir="2700000" algn="tl">
                    <a:srgbClr val="000000">
                      <a:alpha val="43137"/>
                    </a:srgbClr>
                  </a:outerShdw>
                </a:effectLst>
              </a:rPr>
              <a:t>)</a:t>
            </a:r>
            <a:endParaRPr lang="en-US" sz="1400" b="1" baseline="-25000">
              <a:solidFill>
                <a:srgbClr val="FF6600"/>
              </a:solidFill>
              <a:effectLst>
                <a:outerShdw blurRad="38100" dist="38100" dir="2700000" algn="tl">
                  <a:srgbClr val="000000">
                    <a:alpha val="43137"/>
                  </a:srgbClr>
                </a:outerShdw>
              </a:effectLst>
            </a:endParaRPr>
          </a:p>
        </p:txBody>
      </p:sp>
      <p:sp>
        <p:nvSpPr>
          <p:cNvPr id="19" name="Rectangle 17"/>
          <p:cNvSpPr>
            <a:spLocks noChangeArrowheads="1"/>
          </p:cNvSpPr>
          <p:nvPr/>
        </p:nvSpPr>
        <p:spPr bwMode="auto">
          <a:xfrm>
            <a:off x="174625" y="838200"/>
            <a:ext cx="36884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1400" b="1">
                <a:solidFill>
                  <a:srgbClr val="FF6600"/>
                </a:solidFill>
                <a:effectLst>
                  <a:outerShdw blurRad="38100" dist="38100" dir="2700000" algn="tl">
                    <a:srgbClr val="000000">
                      <a:alpha val="43137"/>
                    </a:srgbClr>
                  </a:outerShdw>
                </a:effectLst>
              </a:rPr>
              <a:t>Isoprene (CH</a:t>
            </a:r>
            <a:r>
              <a:rPr lang="en-US" sz="1400" b="1" baseline="-25000">
                <a:solidFill>
                  <a:srgbClr val="FF6600"/>
                </a:solidFill>
                <a:effectLst>
                  <a:outerShdw blurRad="38100" dist="38100" dir="2700000" algn="tl">
                    <a:srgbClr val="000000">
                      <a:alpha val="43137"/>
                    </a:srgbClr>
                  </a:outerShdw>
                </a:effectLst>
              </a:rPr>
              <a:t>2</a:t>
            </a:r>
            <a:r>
              <a:rPr lang="en-US" sz="1400" b="1">
                <a:solidFill>
                  <a:srgbClr val="FF6600"/>
                </a:solidFill>
                <a:effectLst>
                  <a:outerShdw blurRad="38100" dist="38100" dir="2700000" algn="tl">
                    <a:srgbClr val="000000">
                      <a:alpha val="43137"/>
                    </a:srgbClr>
                  </a:outerShdw>
                </a:effectLst>
              </a:rPr>
              <a:t>=C(CH</a:t>
            </a:r>
            <a:r>
              <a:rPr lang="en-US" sz="1400" b="1" baseline="-25000">
                <a:solidFill>
                  <a:srgbClr val="FF6600"/>
                </a:solidFill>
                <a:effectLst>
                  <a:outerShdw blurRad="38100" dist="38100" dir="2700000" algn="tl">
                    <a:srgbClr val="000000">
                      <a:alpha val="43137"/>
                    </a:srgbClr>
                  </a:outerShdw>
                </a:effectLst>
              </a:rPr>
              <a:t>3</a:t>
            </a:r>
            <a:r>
              <a:rPr lang="en-US" sz="1400" b="1">
                <a:solidFill>
                  <a:srgbClr val="FF6600"/>
                </a:solidFill>
                <a:effectLst>
                  <a:outerShdw blurRad="38100" dist="38100" dir="2700000" algn="tl">
                    <a:srgbClr val="000000">
                      <a:alpha val="43137"/>
                    </a:srgbClr>
                  </a:outerShdw>
                </a:effectLst>
              </a:rPr>
              <a:t>)CH=CH</a:t>
            </a:r>
            <a:r>
              <a:rPr lang="en-US" sz="1400" b="1" baseline="-25000">
                <a:solidFill>
                  <a:srgbClr val="FF6600"/>
                </a:solidFill>
                <a:effectLst>
                  <a:outerShdw blurRad="38100" dist="38100" dir="2700000" algn="tl">
                    <a:srgbClr val="000000">
                      <a:alpha val="43137"/>
                    </a:srgbClr>
                  </a:outerShdw>
                </a:effectLst>
              </a:rPr>
              <a:t>2</a:t>
            </a:r>
            <a:r>
              <a:rPr lang="en-US" sz="1400" b="1">
                <a:solidFill>
                  <a:srgbClr val="FF6600"/>
                </a:solidFill>
                <a:effectLst>
                  <a:outerShdw blurRad="38100" dist="38100" dir="2700000" algn="tl">
                    <a:srgbClr val="000000">
                      <a:alpha val="43137"/>
                    </a:srgbClr>
                  </a:outerShdw>
                </a:effectLst>
              </a:rPr>
              <a:t>)   …  … … … … … …</a:t>
            </a:r>
            <a:endParaRPr lang="en-US" sz="1400" b="1" baseline="-25000">
              <a:solidFill>
                <a:srgbClr val="FF6600"/>
              </a:solidFill>
              <a:effectLst>
                <a:outerShdw blurRad="38100" dist="38100" dir="2700000" algn="tl">
                  <a:srgbClr val="000000">
                    <a:alpha val="43137"/>
                  </a:srgbClr>
                </a:outerShdw>
              </a:effectLst>
            </a:endParaRPr>
          </a:p>
        </p:txBody>
      </p:sp>
      <p:sp>
        <p:nvSpPr>
          <p:cNvPr id="20" name="Line 18"/>
          <p:cNvSpPr>
            <a:spLocks noChangeShapeType="1"/>
          </p:cNvSpPr>
          <p:nvPr/>
        </p:nvSpPr>
        <p:spPr bwMode="auto">
          <a:xfrm>
            <a:off x="0" y="1143000"/>
            <a:ext cx="9144000" cy="0"/>
          </a:xfrm>
          <a:prstGeom prst="line">
            <a:avLst/>
          </a:prstGeom>
          <a:noFill/>
          <a:ln w="1905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0"/>
          <p:cNvSpPr>
            <a:spLocks noChangeShapeType="1"/>
          </p:cNvSpPr>
          <p:nvPr/>
        </p:nvSpPr>
        <p:spPr bwMode="auto">
          <a:xfrm>
            <a:off x="7391400" y="0"/>
            <a:ext cx="0" cy="1143000"/>
          </a:xfrm>
          <a:prstGeom prst="line">
            <a:avLst/>
          </a:prstGeom>
          <a:noFill/>
          <a:ln w="1905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42451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on developing </a:t>
            </a:r>
            <a:r>
              <a:rPr lang="en-US" dirty="0" smtClean="0"/>
              <a:t/>
            </a:r>
            <a:br>
              <a:rPr lang="en-US" dirty="0" smtClean="0"/>
            </a:br>
            <a:r>
              <a:rPr lang="en-US" dirty="0" smtClean="0"/>
              <a:t>chemical mechanisms</a:t>
            </a:r>
            <a:endParaRPr lang="en-US" dirty="0"/>
          </a:p>
        </p:txBody>
      </p:sp>
      <p:sp>
        <p:nvSpPr>
          <p:cNvPr id="3" name="Content Placeholder 2"/>
          <p:cNvSpPr>
            <a:spLocks noGrp="1"/>
          </p:cNvSpPr>
          <p:nvPr>
            <p:ph idx="1"/>
          </p:nvPr>
        </p:nvSpPr>
        <p:spPr/>
        <p:txBody>
          <a:bodyPr>
            <a:normAutofit/>
          </a:bodyPr>
          <a:lstStyle/>
          <a:p>
            <a:r>
              <a:rPr lang="en-US" sz="2000" b="1" dirty="0" smtClean="0"/>
              <a:t>Lumping strategies</a:t>
            </a:r>
            <a:r>
              <a:rPr lang="en-US" sz="2000" dirty="0" smtClean="0"/>
              <a:t>: Use a </a:t>
            </a:r>
            <a:r>
              <a:rPr lang="en-US" sz="2000" dirty="0"/>
              <a:t>broader range of atmospheric chemical </a:t>
            </a:r>
            <a:r>
              <a:rPr lang="en-US" sz="2000" dirty="0" smtClean="0"/>
              <a:t>composition in constructing lumping rules.</a:t>
            </a:r>
            <a:endParaRPr lang="en-US" sz="2000" dirty="0"/>
          </a:p>
          <a:p>
            <a:r>
              <a:rPr lang="en-US" sz="2000" b="1" dirty="0"/>
              <a:t>Explicit species</a:t>
            </a:r>
            <a:r>
              <a:rPr lang="en-US" sz="2000" dirty="0"/>
              <a:t>: S</a:t>
            </a:r>
            <a:r>
              <a:rPr lang="en-US" sz="2000" dirty="0" smtClean="0"/>
              <a:t>electively increase the </a:t>
            </a:r>
            <a:r>
              <a:rPr lang="en-US" sz="2000" dirty="0"/>
              <a:t>number of </a:t>
            </a:r>
            <a:r>
              <a:rPr lang="en-US" sz="2000" dirty="0" smtClean="0"/>
              <a:t>explicitly </a:t>
            </a:r>
            <a:r>
              <a:rPr lang="en-US" sz="2000" dirty="0"/>
              <a:t>represented compounds (e.g., </a:t>
            </a:r>
            <a:r>
              <a:rPr lang="en-US" sz="2000" dirty="0" err="1"/>
              <a:t>ethene</a:t>
            </a:r>
            <a:r>
              <a:rPr lang="en-US" sz="2000" dirty="0"/>
              <a:t> </a:t>
            </a:r>
            <a:r>
              <a:rPr lang="en-US" sz="2000" dirty="0" smtClean="0"/>
              <a:t>in </a:t>
            </a:r>
            <a:r>
              <a:rPr lang="en-US" sz="2000" dirty="0"/>
              <a:t>SAPRC and CB) </a:t>
            </a:r>
            <a:r>
              <a:rPr lang="en-US" sz="2000" dirty="0" smtClean="0"/>
              <a:t>to </a:t>
            </a:r>
            <a:r>
              <a:rPr lang="en-US" sz="2000" dirty="0"/>
              <a:t>limit the inaccuracy in model results due to lumping with other compounds. </a:t>
            </a:r>
            <a:endParaRPr lang="en-US" sz="2000" dirty="0" smtClean="0"/>
          </a:p>
          <a:p>
            <a:r>
              <a:rPr lang="en-US" sz="2000" b="1" dirty="0" smtClean="0"/>
              <a:t>Optimum size for use in 3-D models</a:t>
            </a:r>
          </a:p>
          <a:p>
            <a:r>
              <a:rPr lang="en-US" sz="2000" b="1" dirty="0" smtClean="0"/>
              <a:t>Data for mechanism </a:t>
            </a:r>
            <a:r>
              <a:rPr lang="en-US" sz="2000" b="1" dirty="0"/>
              <a:t>evaluation</a:t>
            </a:r>
            <a:r>
              <a:rPr lang="en-US" sz="2000" dirty="0"/>
              <a:t>: A</a:t>
            </a:r>
            <a:r>
              <a:rPr lang="en-US" sz="2000" dirty="0" smtClean="0"/>
              <a:t>dditional </a:t>
            </a:r>
            <a:r>
              <a:rPr lang="en-US" sz="2000" dirty="0"/>
              <a:t>mechanism evaluation data are </a:t>
            </a:r>
            <a:r>
              <a:rPr lang="en-US" sz="2000" dirty="0" smtClean="0"/>
              <a:t>needed to evaluate reaction parameters (e.g., for low-</a:t>
            </a:r>
            <a:r>
              <a:rPr lang="en-US" sz="2000" dirty="0" err="1" smtClean="0"/>
              <a:t>NOx</a:t>
            </a:r>
            <a:r>
              <a:rPr lang="en-US" sz="2000" dirty="0" smtClean="0"/>
              <a:t> chemistry). </a:t>
            </a:r>
            <a:endParaRPr lang="en-US" sz="2000" dirty="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343400"/>
            <a:ext cx="4836067" cy="216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350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HeoC\CMAS2012\Presentation\PopultaionDensity.year2000da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5714" y="3619500"/>
            <a:ext cx="5943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Proposed approach to developing </a:t>
            </a:r>
            <a:br>
              <a:rPr lang="en-US" dirty="0" smtClean="0"/>
            </a:br>
            <a:r>
              <a:rPr lang="en-US" dirty="0" smtClean="0"/>
              <a:t>chemical mechanisms</a:t>
            </a:r>
            <a:endParaRPr lang="en-US" dirty="0"/>
          </a:p>
        </p:txBody>
      </p:sp>
      <p:sp>
        <p:nvSpPr>
          <p:cNvPr id="3" name="Content Placeholder 2"/>
          <p:cNvSpPr>
            <a:spLocks noGrp="1"/>
          </p:cNvSpPr>
          <p:nvPr>
            <p:ph idx="1"/>
          </p:nvPr>
        </p:nvSpPr>
        <p:spPr/>
        <p:txBody>
          <a:bodyPr/>
          <a:lstStyle/>
          <a:p>
            <a:r>
              <a:rPr lang="en-US" dirty="0"/>
              <a:t>Examining the </a:t>
            </a:r>
            <a:r>
              <a:rPr lang="en-US" dirty="0" smtClean="0"/>
              <a:t>relative </a:t>
            </a:r>
            <a:r>
              <a:rPr lang="en-US" dirty="0"/>
              <a:t>i</a:t>
            </a:r>
            <a:r>
              <a:rPr lang="en-US" dirty="0" smtClean="0"/>
              <a:t>mportance </a:t>
            </a:r>
            <a:r>
              <a:rPr lang="en-US" dirty="0"/>
              <a:t>of </a:t>
            </a:r>
            <a:r>
              <a:rPr lang="en-US" dirty="0" smtClean="0"/>
              <a:t>different </a:t>
            </a:r>
            <a:r>
              <a:rPr lang="en-US" dirty="0"/>
              <a:t>c</a:t>
            </a:r>
            <a:r>
              <a:rPr lang="en-US" dirty="0" smtClean="0"/>
              <a:t>ompounds</a:t>
            </a:r>
          </a:p>
          <a:p>
            <a:r>
              <a:rPr lang="en-US" dirty="0"/>
              <a:t>Representing </a:t>
            </a:r>
            <a:r>
              <a:rPr lang="en-US" dirty="0" smtClean="0"/>
              <a:t>relatively </a:t>
            </a:r>
            <a:r>
              <a:rPr lang="en-US" dirty="0"/>
              <a:t>i</a:t>
            </a:r>
            <a:r>
              <a:rPr lang="en-US" dirty="0" smtClean="0"/>
              <a:t>mportant compounds</a:t>
            </a:r>
          </a:p>
          <a:p>
            <a:r>
              <a:rPr lang="en-US" dirty="0"/>
              <a:t>Representing </a:t>
            </a:r>
            <a:r>
              <a:rPr lang="en-US" dirty="0" smtClean="0"/>
              <a:t>less important compounds</a:t>
            </a:r>
          </a:p>
          <a:p>
            <a:r>
              <a:rPr lang="en-US" dirty="0"/>
              <a:t>Evaluating </a:t>
            </a:r>
            <a:r>
              <a:rPr lang="en-US" dirty="0" smtClean="0"/>
              <a:t>mechanisms </a:t>
            </a:r>
            <a:r>
              <a:rPr lang="en-US" dirty="0"/>
              <a:t>with </a:t>
            </a:r>
            <a:r>
              <a:rPr lang="en-US" dirty="0" smtClean="0"/>
              <a:t>experimental </a:t>
            </a:r>
            <a:r>
              <a:rPr lang="en-US" dirty="0"/>
              <a:t>d</a:t>
            </a:r>
            <a:r>
              <a:rPr lang="en-US" dirty="0" smtClean="0"/>
              <a:t>ata</a:t>
            </a:r>
            <a:endParaRPr lang="en-US" dirty="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
        <p:nvSpPr>
          <p:cNvPr id="8" name="TextBox 7"/>
          <p:cNvSpPr txBox="1"/>
          <p:nvPr/>
        </p:nvSpPr>
        <p:spPr>
          <a:xfrm>
            <a:off x="4125323" y="5715000"/>
            <a:ext cx="3445367" cy="677108"/>
          </a:xfrm>
          <a:prstGeom prst="rect">
            <a:avLst/>
          </a:prstGeom>
          <a:noFill/>
        </p:spPr>
        <p:txBody>
          <a:bodyPr wrap="none" rtlCol="0">
            <a:spAutoFit/>
          </a:bodyPr>
          <a:lstStyle/>
          <a:p>
            <a:r>
              <a:rPr lang="en-US" sz="1400" dirty="0" smtClean="0"/>
              <a:t>Year 2000 population density: </a:t>
            </a:r>
          </a:p>
          <a:p>
            <a:r>
              <a:rPr lang="en-US" sz="1200" dirty="0" smtClean="0"/>
              <a:t>Image </a:t>
            </a:r>
            <a:r>
              <a:rPr lang="en-US" sz="1200" dirty="0"/>
              <a:t>by Robert </a:t>
            </a:r>
            <a:r>
              <a:rPr lang="en-US" sz="1200" dirty="0" err="1"/>
              <a:t>Simmon</a:t>
            </a:r>
            <a:r>
              <a:rPr lang="en-US" sz="1200" dirty="0"/>
              <a:t>, NASA's Earth </a:t>
            </a:r>
            <a:r>
              <a:rPr lang="en-US" sz="1200" dirty="0" smtClean="0"/>
              <a:t>Observatory</a:t>
            </a:r>
          </a:p>
          <a:p>
            <a:r>
              <a:rPr lang="en-US" sz="1200" dirty="0"/>
              <a:t>(http://neo.sci.gsfc.nasa.gov)</a:t>
            </a:r>
          </a:p>
        </p:txBody>
      </p:sp>
    </p:spTree>
    <p:extLst>
      <p:ext uri="{BB962C8B-B14F-4D97-AF65-F5344CB8AC3E}">
        <p14:creationId xmlns:p14="http://schemas.microsoft.com/office/powerpoint/2010/main" val="630505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approach to developing </a:t>
            </a:r>
            <a:br>
              <a:rPr lang="en-US" dirty="0" smtClean="0"/>
            </a:br>
            <a:r>
              <a:rPr lang="en-US" dirty="0" smtClean="0"/>
              <a:t>chemical </a:t>
            </a:r>
            <a:r>
              <a:rPr lang="en-US" dirty="0"/>
              <a:t>mechanisms</a:t>
            </a:r>
          </a:p>
        </p:txBody>
      </p:sp>
      <p:sp>
        <p:nvSpPr>
          <p:cNvPr id="3" name="Content Placeholder 2"/>
          <p:cNvSpPr>
            <a:spLocks noGrp="1"/>
          </p:cNvSpPr>
          <p:nvPr>
            <p:ph idx="1"/>
          </p:nvPr>
        </p:nvSpPr>
        <p:spPr>
          <a:xfrm>
            <a:off x="457200" y="1722437"/>
            <a:ext cx="8229600" cy="4678363"/>
          </a:xfrm>
        </p:spPr>
        <p:txBody>
          <a:bodyPr>
            <a:normAutofit fontScale="92500"/>
          </a:bodyPr>
          <a:lstStyle/>
          <a:p>
            <a:pPr marL="0" indent="0">
              <a:buNone/>
            </a:pPr>
            <a:r>
              <a:rPr lang="en-US" b="1" dirty="0"/>
              <a:t>Examining the </a:t>
            </a:r>
            <a:r>
              <a:rPr lang="en-US" b="1" dirty="0" smtClean="0"/>
              <a:t>relative </a:t>
            </a:r>
            <a:r>
              <a:rPr lang="en-US" b="1" dirty="0"/>
              <a:t>i</a:t>
            </a:r>
            <a:r>
              <a:rPr lang="en-US" b="1" dirty="0" smtClean="0"/>
              <a:t>mportance </a:t>
            </a:r>
            <a:r>
              <a:rPr lang="en-US" b="1" dirty="0"/>
              <a:t>of </a:t>
            </a:r>
            <a:r>
              <a:rPr lang="en-US" b="1" dirty="0" smtClean="0"/>
              <a:t>different </a:t>
            </a:r>
            <a:r>
              <a:rPr lang="en-US" b="1" dirty="0"/>
              <a:t>c</a:t>
            </a:r>
            <a:r>
              <a:rPr lang="en-US" b="1" dirty="0" smtClean="0"/>
              <a:t>ompounds</a:t>
            </a:r>
            <a:r>
              <a:rPr lang="en-US" dirty="0" smtClean="0"/>
              <a:t>:</a:t>
            </a:r>
          </a:p>
          <a:p>
            <a:pPr lvl="1"/>
            <a:r>
              <a:rPr lang="en-US" sz="2000" dirty="0" smtClean="0">
                <a:solidFill>
                  <a:srgbClr val="0000CC"/>
                </a:solidFill>
              </a:rPr>
              <a:t>Atmospheric </a:t>
            </a:r>
            <a:r>
              <a:rPr lang="en-US" sz="2000" dirty="0">
                <a:solidFill>
                  <a:srgbClr val="0000CC"/>
                </a:solidFill>
              </a:rPr>
              <a:t>abundance </a:t>
            </a:r>
            <a:r>
              <a:rPr lang="en-US" sz="2000" dirty="0"/>
              <a:t>and </a:t>
            </a:r>
            <a:r>
              <a:rPr lang="en-US" sz="2000" dirty="0">
                <a:solidFill>
                  <a:srgbClr val="0000CC"/>
                </a:solidFill>
              </a:rPr>
              <a:t>reactivity</a:t>
            </a:r>
            <a:r>
              <a:rPr lang="en-US" sz="2000" dirty="0"/>
              <a:t> can be used in ranking </a:t>
            </a:r>
            <a:r>
              <a:rPr lang="en-US" sz="2000" dirty="0" smtClean="0"/>
              <a:t>compounds.</a:t>
            </a:r>
          </a:p>
          <a:p>
            <a:pPr lvl="1"/>
            <a:r>
              <a:rPr lang="en-US" sz="2000" dirty="0" smtClean="0"/>
              <a:t>Available useful data: </a:t>
            </a:r>
          </a:p>
          <a:p>
            <a:pPr lvl="2"/>
            <a:r>
              <a:rPr lang="en-US" sz="1800" dirty="0" err="1" smtClean="0"/>
              <a:t>Speciated</a:t>
            </a:r>
            <a:r>
              <a:rPr lang="en-US" sz="1800" dirty="0" smtClean="0"/>
              <a:t> </a:t>
            </a:r>
            <a:r>
              <a:rPr lang="en-US" sz="1800" dirty="0"/>
              <a:t>ambient VOC </a:t>
            </a:r>
            <a:r>
              <a:rPr lang="en-US" sz="1800" dirty="0" smtClean="0"/>
              <a:t>measurements</a:t>
            </a:r>
          </a:p>
          <a:p>
            <a:pPr lvl="2"/>
            <a:r>
              <a:rPr lang="en-US" sz="1800" dirty="0" smtClean="0"/>
              <a:t>Emission </a:t>
            </a:r>
            <a:r>
              <a:rPr lang="en-US" sz="1800" dirty="0"/>
              <a:t>inventories evaluated against ambient </a:t>
            </a:r>
            <a:r>
              <a:rPr lang="en-US" sz="1800" dirty="0" smtClean="0"/>
              <a:t>measurements</a:t>
            </a:r>
          </a:p>
          <a:p>
            <a:pPr lvl="2"/>
            <a:r>
              <a:rPr lang="en-US" sz="1800" dirty="0"/>
              <a:t>S</a:t>
            </a:r>
            <a:r>
              <a:rPr lang="en-US" sz="1800" dirty="0" smtClean="0"/>
              <a:t>peciation </a:t>
            </a:r>
            <a:r>
              <a:rPr lang="en-US" sz="1800" dirty="0"/>
              <a:t>profiles such as those of SPECIATE (U.S. EPA, </a:t>
            </a:r>
            <a:r>
              <a:rPr lang="en-US" sz="1800" dirty="0" smtClean="0"/>
              <a:t>2011)</a:t>
            </a:r>
          </a:p>
          <a:p>
            <a:pPr lvl="2"/>
            <a:r>
              <a:rPr lang="en-US" sz="1800" dirty="0" smtClean="0"/>
              <a:t>Kinetic </a:t>
            </a:r>
            <a:r>
              <a:rPr lang="en-US" sz="1800" dirty="0"/>
              <a:t>and mechanistic information (e.g., </a:t>
            </a:r>
            <a:r>
              <a:rPr lang="en-US" sz="1800" dirty="0" smtClean="0"/>
              <a:t>IUPAC and NASA/JPL evaluations)</a:t>
            </a:r>
          </a:p>
          <a:p>
            <a:pPr lvl="2"/>
            <a:r>
              <a:rPr lang="en-US" sz="1800" dirty="0"/>
              <a:t>R</a:t>
            </a:r>
            <a:r>
              <a:rPr lang="en-US" sz="1800" dirty="0" smtClean="0"/>
              <a:t>elevant </a:t>
            </a:r>
            <a:r>
              <a:rPr lang="en-US" sz="1800" dirty="0"/>
              <a:t>reactivity scales such as the MIR scale (Carter, 1994, 2010a</a:t>
            </a:r>
            <a:r>
              <a:rPr lang="en-US" sz="1800" dirty="0" smtClean="0"/>
              <a:t>). </a:t>
            </a:r>
          </a:p>
          <a:p>
            <a:pPr lvl="1"/>
            <a:r>
              <a:rPr lang="en-US" sz="2000" dirty="0"/>
              <a:t>For </a:t>
            </a:r>
            <a:r>
              <a:rPr lang="en-US" sz="2000" dirty="0" smtClean="0">
                <a:solidFill>
                  <a:srgbClr val="0000CC"/>
                </a:solidFill>
              </a:rPr>
              <a:t>emission </a:t>
            </a:r>
            <a:r>
              <a:rPr lang="en-US" sz="2000" dirty="0">
                <a:solidFill>
                  <a:srgbClr val="0000CC"/>
                </a:solidFill>
              </a:rPr>
              <a:t>sources that are </a:t>
            </a:r>
            <a:r>
              <a:rPr lang="en-US" sz="2000" u="sng" dirty="0">
                <a:solidFill>
                  <a:srgbClr val="0000CC"/>
                </a:solidFill>
              </a:rPr>
              <a:t>highly variable</a:t>
            </a:r>
            <a:r>
              <a:rPr lang="en-US" sz="2000" dirty="0">
                <a:solidFill>
                  <a:srgbClr val="0000CC"/>
                </a:solidFill>
              </a:rPr>
              <a:t> enough to significantly increase atmospheric </a:t>
            </a:r>
            <a:r>
              <a:rPr lang="en-US" sz="2000" dirty="0" smtClean="0">
                <a:solidFill>
                  <a:srgbClr val="0000CC"/>
                </a:solidFill>
              </a:rPr>
              <a:t>reactivity</a:t>
            </a:r>
            <a:r>
              <a:rPr lang="en-US" sz="2000" dirty="0" smtClean="0"/>
              <a:t> (</a:t>
            </a:r>
            <a:r>
              <a:rPr lang="en-US" sz="2000" dirty="0" err="1" smtClean="0"/>
              <a:t>e.g</a:t>
            </a:r>
            <a:r>
              <a:rPr lang="en-US" sz="2000" dirty="0"/>
              <a:t>, Webster et al, 2007, Atmos. Environ., 41, </a:t>
            </a:r>
            <a:r>
              <a:rPr lang="en-US" sz="2000" dirty="0" smtClean="0"/>
              <a:t>9580-9593), </a:t>
            </a:r>
            <a:r>
              <a:rPr lang="en-US" sz="2000" dirty="0"/>
              <a:t>major components of such emissions may need to be treated as relatively important compounds.</a:t>
            </a:r>
          </a:p>
          <a:p>
            <a:pPr lvl="2"/>
            <a:r>
              <a:rPr lang="en-US" sz="1800" dirty="0" smtClean="0"/>
              <a:t>Industrial </a:t>
            </a:r>
            <a:r>
              <a:rPr lang="en-US" sz="1800" u="sng" dirty="0" smtClean="0"/>
              <a:t>upset</a:t>
            </a:r>
            <a:r>
              <a:rPr lang="en-US" sz="1800" dirty="0" smtClean="0"/>
              <a:t> emissions (e.g., from refineries and chemical plants) </a:t>
            </a:r>
            <a:endParaRPr lang="en-US" sz="1800" dirty="0"/>
          </a:p>
          <a:p>
            <a:pPr lvl="2"/>
            <a:r>
              <a:rPr lang="en-US" sz="1800" dirty="0" smtClean="0"/>
              <a:t>Industrial </a:t>
            </a:r>
            <a:r>
              <a:rPr lang="en-US" sz="1800" u="sng" dirty="0" smtClean="0"/>
              <a:t>fugitive</a:t>
            </a:r>
            <a:r>
              <a:rPr lang="en-US" sz="1800" dirty="0" smtClean="0"/>
              <a:t> emissions (e.g., emissions due to leaks)</a:t>
            </a:r>
            <a:endParaRPr lang="en-US" sz="1800" dirty="0"/>
          </a:p>
          <a:p>
            <a:pPr lvl="1"/>
            <a:endParaRPr lang="en-US" dirty="0" smtClean="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4106676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approach to developing </a:t>
            </a:r>
            <a:br>
              <a:rPr lang="en-US" dirty="0" smtClean="0"/>
            </a:br>
            <a:r>
              <a:rPr lang="en-US" dirty="0" smtClean="0"/>
              <a:t>chemical </a:t>
            </a:r>
            <a:r>
              <a:rPr lang="en-US" dirty="0"/>
              <a:t>mechanisms</a:t>
            </a:r>
          </a:p>
        </p:txBody>
      </p:sp>
      <p:sp>
        <p:nvSpPr>
          <p:cNvPr id="3" name="Content Placeholder 2"/>
          <p:cNvSpPr>
            <a:spLocks noGrp="1"/>
          </p:cNvSpPr>
          <p:nvPr>
            <p:ph idx="1"/>
          </p:nvPr>
        </p:nvSpPr>
        <p:spPr/>
        <p:txBody>
          <a:bodyPr>
            <a:normAutofit/>
          </a:bodyPr>
          <a:lstStyle/>
          <a:p>
            <a:pPr marL="0" indent="0">
              <a:buNone/>
            </a:pPr>
            <a:r>
              <a:rPr lang="en-US" b="1" dirty="0" smtClean="0"/>
              <a:t>Representing </a:t>
            </a:r>
            <a:r>
              <a:rPr lang="en-US" b="1" dirty="0"/>
              <a:t>r</a:t>
            </a:r>
            <a:r>
              <a:rPr lang="en-US" b="1" dirty="0" smtClean="0"/>
              <a:t>elatively </a:t>
            </a:r>
            <a:r>
              <a:rPr lang="en-US" b="1" dirty="0"/>
              <a:t>i</a:t>
            </a:r>
            <a:r>
              <a:rPr lang="en-US" b="1" dirty="0" smtClean="0"/>
              <a:t>mportant </a:t>
            </a:r>
            <a:r>
              <a:rPr lang="en-US" b="1" dirty="0"/>
              <a:t>c</a:t>
            </a:r>
            <a:r>
              <a:rPr lang="en-US" b="1" dirty="0" smtClean="0"/>
              <a:t>ompounds</a:t>
            </a:r>
            <a:r>
              <a:rPr lang="en-US" dirty="0" smtClean="0"/>
              <a:t>:</a:t>
            </a:r>
          </a:p>
          <a:p>
            <a:pPr lvl="1"/>
            <a:r>
              <a:rPr lang="en-US" sz="2000" dirty="0"/>
              <a:t>The reactions of </a:t>
            </a:r>
            <a:r>
              <a:rPr lang="en-US" sz="2000" dirty="0">
                <a:solidFill>
                  <a:srgbClr val="0000CC"/>
                </a:solidFill>
              </a:rPr>
              <a:t>relatively important compounds </a:t>
            </a:r>
            <a:r>
              <a:rPr lang="en-US" sz="2000" dirty="0"/>
              <a:t>can be best described by representing those compounds </a:t>
            </a:r>
            <a:r>
              <a:rPr lang="en-US" sz="2000" u="sng" dirty="0"/>
              <a:t>explicitly by their own model </a:t>
            </a:r>
            <a:r>
              <a:rPr lang="en-US" sz="2000" u="sng" dirty="0" smtClean="0"/>
              <a:t>species</a:t>
            </a:r>
            <a:r>
              <a:rPr lang="en-US" sz="2000" dirty="0" smtClean="0"/>
              <a:t> (e.g., </a:t>
            </a:r>
            <a:r>
              <a:rPr lang="en-US" sz="2000" dirty="0" err="1" smtClean="0"/>
              <a:t>Heo</a:t>
            </a:r>
            <a:r>
              <a:rPr lang="en-US" sz="2000" dirty="0" smtClean="0"/>
              <a:t> et al, 2010, 2012).</a:t>
            </a:r>
            <a:endParaRPr lang="en-US" sz="2000" dirty="0"/>
          </a:p>
          <a:p>
            <a:pPr lvl="1"/>
            <a:r>
              <a:rPr lang="en-US" sz="2000" dirty="0"/>
              <a:t>The </a:t>
            </a:r>
            <a:r>
              <a:rPr lang="en-US" sz="2000" dirty="0">
                <a:solidFill>
                  <a:srgbClr val="0000CC"/>
                </a:solidFill>
              </a:rPr>
              <a:t>reaction products </a:t>
            </a:r>
            <a:r>
              <a:rPr lang="en-US" sz="2000" dirty="0"/>
              <a:t>can be represented by explicit model species (e.g., HCHO in SAPRC-07 for formaldehyde) or lumped model species (e.g., RCHO in SAPRC-07 for C3+ aldehydes). </a:t>
            </a:r>
          </a:p>
          <a:p>
            <a:pPr lvl="1"/>
            <a:r>
              <a:rPr lang="en-US" sz="2000" dirty="0" smtClean="0"/>
              <a:t>Note </a:t>
            </a:r>
            <a:r>
              <a:rPr lang="en-US" sz="2000" dirty="0"/>
              <a:t>that </a:t>
            </a:r>
            <a:r>
              <a:rPr lang="en-US" sz="2000" dirty="0" smtClean="0"/>
              <a:t>SAPRC-07T (the </a:t>
            </a:r>
            <a:r>
              <a:rPr lang="en-US" sz="2000" dirty="0"/>
              <a:t>toxics version of </a:t>
            </a:r>
            <a:r>
              <a:rPr lang="en-US" sz="2000" dirty="0" smtClean="0"/>
              <a:t>SAPRC-07, </a:t>
            </a:r>
            <a:r>
              <a:rPr lang="en-US" sz="2000" dirty="0" err="1" smtClean="0"/>
              <a:t>Hutzell</a:t>
            </a:r>
            <a:r>
              <a:rPr lang="en-US" sz="2000" dirty="0" smtClean="0"/>
              <a:t> </a:t>
            </a:r>
            <a:r>
              <a:rPr lang="en-US" sz="2000" dirty="0"/>
              <a:t>et al, 2012</a:t>
            </a:r>
            <a:r>
              <a:rPr lang="en-US" sz="2000" dirty="0" smtClean="0"/>
              <a:t>) and CB6 (</a:t>
            </a:r>
            <a:r>
              <a:rPr lang="en-US" sz="2000" dirty="0" err="1" smtClean="0"/>
              <a:t>Yarwood</a:t>
            </a:r>
            <a:r>
              <a:rPr lang="en-US" sz="2000" dirty="0" smtClean="0"/>
              <a:t> et al, 2010) use more explicit species compared to SAPRC-07 and CB05, respectively. </a:t>
            </a:r>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dirty="0"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493291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approach to </a:t>
            </a:r>
            <a:r>
              <a:rPr lang="en-US" smtClean="0"/>
              <a:t>developing </a:t>
            </a:r>
            <a:r>
              <a:rPr lang="en-US" smtClean="0"/>
              <a:t/>
            </a:r>
            <a:br>
              <a:rPr lang="en-US" smtClean="0"/>
            </a:br>
            <a:r>
              <a:rPr lang="en-US" smtClean="0"/>
              <a:t>chemical </a:t>
            </a:r>
            <a:r>
              <a:rPr lang="en-US"/>
              <a:t>mechanisms</a:t>
            </a:r>
            <a:endParaRPr lang="en-US" dirty="0"/>
          </a:p>
        </p:txBody>
      </p:sp>
      <p:sp>
        <p:nvSpPr>
          <p:cNvPr id="3" name="Content Placeholder 2"/>
          <p:cNvSpPr>
            <a:spLocks noGrp="1"/>
          </p:cNvSpPr>
          <p:nvPr>
            <p:ph idx="1"/>
          </p:nvPr>
        </p:nvSpPr>
        <p:spPr/>
        <p:txBody>
          <a:bodyPr/>
          <a:lstStyle/>
          <a:p>
            <a:pPr marL="0" indent="0">
              <a:buNone/>
            </a:pPr>
            <a:r>
              <a:rPr lang="en-US" b="1" dirty="0" smtClean="0"/>
              <a:t>Representing </a:t>
            </a:r>
            <a:r>
              <a:rPr lang="en-US" b="1" dirty="0"/>
              <a:t>l</a:t>
            </a:r>
            <a:r>
              <a:rPr lang="en-US" b="1" dirty="0" smtClean="0"/>
              <a:t>ess </a:t>
            </a:r>
            <a:r>
              <a:rPr lang="en-US" b="1" dirty="0"/>
              <a:t>i</a:t>
            </a:r>
            <a:r>
              <a:rPr lang="en-US" b="1" dirty="0" smtClean="0"/>
              <a:t>mportant compounds</a:t>
            </a:r>
            <a:r>
              <a:rPr lang="en-US" dirty="0" smtClean="0"/>
              <a:t>:</a:t>
            </a:r>
          </a:p>
          <a:p>
            <a:r>
              <a:rPr lang="en-US" sz="2000" dirty="0" smtClean="0"/>
              <a:t>How </a:t>
            </a:r>
            <a:r>
              <a:rPr lang="en-US" sz="2000" dirty="0" smtClean="0">
                <a:solidFill>
                  <a:srgbClr val="0000CC"/>
                </a:solidFill>
              </a:rPr>
              <a:t>the </a:t>
            </a:r>
            <a:r>
              <a:rPr lang="en-US" sz="2000" dirty="0">
                <a:solidFill>
                  <a:srgbClr val="0000CC"/>
                </a:solidFill>
              </a:rPr>
              <a:t>size of the chemical mechanism </a:t>
            </a:r>
            <a:r>
              <a:rPr lang="en-US" sz="2000" dirty="0"/>
              <a:t>can be constrained </a:t>
            </a:r>
            <a:r>
              <a:rPr lang="en-US" sz="2000" dirty="0" smtClean="0"/>
              <a:t>to be </a:t>
            </a:r>
            <a:r>
              <a:rPr lang="en-US" sz="2000" dirty="0"/>
              <a:t>suitable for use in 3-D </a:t>
            </a:r>
            <a:r>
              <a:rPr lang="en-US" sz="2000" dirty="0" smtClean="0"/>
              <a:t>models?</a:t>
            </a:r>
          </a:p>
          <a:p>
            <a:r>
              <a:rPr lang="en-US" sz="2000" dirty="0"/>
              <a:t>The reactions of relatively less important compounds can be represented by using </a:t>
            </a:r>
            <a:r>
              <a:rPr lang="en-US" sz="2000" dirty="0" smtClean="0">
                <a:solidFill>
                  <a:srgbClr val="0000CC"/>
                </a:solidFill>
              </a:rPr>
              <a:t>lumped </a:t>
            </a:r>
            <a:r>
              <a:rPr lang="en-US" sz="2000" dirty="0">
                <a:solidFill>
                  <a:srgbClr val="0000CC"/>
                </a:solidFill>
              </a:rPr>
              <a:t>model </a:t>
            </a:r>
            <a:r>
              <a:rPr lang="en-US" sz="2000" dirty="0" smtClean="0">
                <a:solidFill>
                  <a:srgbClr val="0000CC"/>
                </a:solidFill>
              </a:rPr>
              <a:t>species</a:t>
            </a:r>
            <a:r>
              <a:rPr lang="en-US" sz="2000" dirty="0" smtClean="0"/>
              <a:t>. </a:t>
            </a:r>
            <a:endParaRPr lang="en-US" sz="2000" dirty="0"/>
          </a:p>
          <a:p>
            <a:r>
              <a:rPr lang="en-US" sz="2000" dirty="0" smtClean="0"/>
              <a:t>Lumped </a:t>
            </a:r>
            <a:r>
              <a:rPr lang="en-US" sz="2000" dirty="0"/>
              <a:t>model species can be used to represent multiple compounds whose atmospheric reactions are kinetically and mechanistically similar to each other. </a:t>
            </a:r>
            <a:endParaRPr lang="en-US" sz="2000" dirty="0" smtClean="0"/>
          </a:p>
          <a:p>
            <a:r>
              <a:rPr lang="en-US" sz="2000" dirty="0" smtClean="0"/>
              <a:t>Lumped </a:t>
            </a:r>
            <a:r>
              <a:rPr lang="en-US" sz="2000" dirty="0"/>
              <a:t>model species can be used to represent numerous compounds (i.e., various alkanes) that are emitted in </a:t>
            </a:r>
            <a:r>
              <a:rPr lang="en-US" sz="2000" dirty="0" smtClean="0"/>
              <a:t>relatively </a:t>
            </a:r>
            <a:r>
              <a:rPr lang="en-US" sz="2000" dirty="0"/>
              <a:t>small </a:t>
            </a:r>
            <a:r>
              <a:rPr lang="en-US" sz="2000" dirty="0" smtClean="0"/>
              <a:t>amounts </a:t>
            </a:r>
            <a:r>
              <a:rPr lang="en-US" sz="2000" dirty="0"/>
              <a:t>and/or have low reactivity. </a:t>
            </a:r>
          </a:p>
          <a:p>
            <a:endParaRPr lang="en-US" dirty="0" smtClean="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680555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approach to developing </a:t>
            </a:r>
            <a:br>
              <a:rPr lang="en-US" dirty="0" smtClean="0"/>
            </a:br>
            <a:r>
              <a:rPr lang="en-US" dirty="0" smtClean="0"/>
              <a:t>chemical </a:t>
            </a:r>
            <a:r>
              <a:rPr lang="en-US" dirty="0"/>
              <a:t>mechanisms</a:t>
            </a:r>
          </a:p>
        </p:txBody>
      </p:sp>
      <p:sp>
        <p:nvSpPr>
          <p:cNvPr id="3" name="Content Placeholder 2"/>
          <p:cNvSpPr>
            <a:spLocks noGrp="1"/>
          </p:cNvSpPr>
          <p:nvPr>
            <p:ph idx="1"/>
          </p:nvPr>
        </p:nvSpPr>
        <p:spPr/>
        <p:txBody>
          <a:bodyPr>
            <a:normAutofit lnSpcReduction="10000"/>
          </a:bodyPr>
          <a:lstStyle/>
          <a:p>
            <a:pPr marL="0" indent="0">
              <a:buNone/>
            </a:pPr>
            <a:r>
              <a:rPr lang="en-US" b="1" dirty="0" smtClean="0"/>
              <a:t>Evaluating </a:t>
            </a:r>
            <a:r>
              <a:rPr lang="en-US" b="1" dirty="0"/>
              <a:t>m</a:t>
            </a:r>
            <a:r>
              <a:rPr lang="en-US" b="1" dirty="0" smtClean="0"/>
              <a:t>echanisms </a:t>
            </a:r>
            <a:r>
              <a:rPr lang="en-US" b="1" dirty="0"/>
              <a:t>with </a:t>
            </a:r>
            <a:r>
              <a:rPr lang="en-US" b="1" dirty="0" smtClean="0"/>
              <a:t>experimental </a:t>
            </a:r>
            <a:r>
              <a:rPr lang="en-US" b="1" dirty="0"/>
              <a:t>d</a:t>
            </a:r>
            <a:r>
              <a:rPr lang="en-US" b="1" dirty="0" smtClean="0"/>
              <a:t>ata</a:t>
            </a:r>
            <a:r>
              <a:rPr lang="en-US" dirty="0" smtClean="0"/>
              <a:t>:</a:t>
            </a:r>
          </a:p>
          <a:p>
            <a:r>
              <a:rPr lang="en-US" sz="2000" dirty="0">
                <a:solidFill>
                  <a:srgbClr val="0000CC"/>
                </a:solidFill>
              </a:rPr>
              <a:t>E</a:t>
            </a:r>
            <a:r>
              <a:rPr lang="en-US" sz="2000" dirty="0" smtClean="0">
                <a:solidFill>
                  <a:srgbClr val="0000CC"/>
                </a:solidFill>
              </a:rPr>
              <a:t>valuating </a:t>
            </a:r>
            <a:r>
              <a:rPr lang="en-US" sz="2000" dirty="0">
                <a:solidFill>
                  <a:srgbClr val="0000CC"/>
                </a:solidFill>
              </a:rPr>
              <a:t>chemical mechanisms with experimental data before incorporation into 3-D models </a:t>
            </a:r>
            <a:r>
              <a:rPr lang="en-US" sz="2000" dirty="0"/>
              <a:t>is a useful approach to </a:t>
            </a:r>
            <a:r>
              <a:rPr lang="en-US" sz="2000" u="sng" dirty="0"/>
              <a:t>evaluating </a:t>
            </a:r>
            <a:r>
              <a:rPr lang="en-US" sz="2000" u="sng" dirty="0" smtClean="0"/>
              <a:t>the predictive capability of chemical </a:t>
            </a:r>
            <a:r>
              <a:rPr lang="en-US" sz="2000" u="sng" dirty="0"/>
              <a:t>mechanisms while focusing on chemistry </a:t>
            </a:r>
            <a:r>
              <a:rPr lang="en-US" sz="2000" dirty="0"/>
              <a:t>and minimizing the impact of uncertainties in emissions and meteorology.</a:t>
            </a:r>
          </a:p>
          <a:p>
            <a:r>
              <a:rPr lang="en-US" sz="2000" dirty="0">
                <a:solidFill>
                  <a:srgbClr val="0000CC"/>
                </a:solidFill>
              </a:rPr>
              <a:t>Environmental chamber data </a:t>
            </a:r>
            <a:r>
              <a:rPr lang="en-US" sz="2000" dirty="0"/>
              <a:t>produced under well-characterized and well-controlled conditions can be useful in evaluating mechanisms (Dodge, 2000; Carter et al, 2005). </a:t>
            </a:r>
            <a:endParaRPr lang="en-US" sz="2000" dirty="0" smtClean="0"/>
          </a:p>
          <a:p>
            <a:r>
              <a:rPr lang="en-US" sz="2000" dirty="0" smtClean="0"/>
              <a:t>Chamber </a:t>
            </a:r>
            <a:r>
              <a:rPr lang="en-US" sz="2000" dirty="0"/>
              <a:t>experimental data produced by using </a:t>
            </a:r>
            <a:r>
              <a:rPr lang="en-US" sz="2000" dirty="0" smtClean="0">
                <a:solidFill>
                  <a:srgbClr val="0000CC"/>
                </a:solidFill>
              </a:rPr>
              <a:t>low </a:t>
            </a:r>
            <a:r>
              <a:rPr lang="en-US" sz="2000" dirty="0">
                <a:solidFill>
                  <a:srgbClr val="0000CC"/>
                </a:solidFill>
              </a:rPr>
              <a:t>initial </a:t>
            </a:r>
            <a:r>
              <a:rPr lang="en-US" sz="2000" dirty="0" err="1">
                <a:solidFill>
                  <a:srgbClr val="0000CC"/>
                </a:solidFill>
              </a:rPr>
              <a:t>NOx</a:t>
            </a:r>
            <a:r>
              <a:rPr lang="en-US" sz="2000" dirty="0">
                <a:solidFill>
                  <a:srgbClr val="0000CC"/>
                </a:solidFill>
              </a:rPr>
              <a:t> concentrations</a:t>
            </a:r>
            <a:r>
              <a:rPr lang="en-US" sz="2000" dirty="0"/>
              <a:t> </a:t>
            </a:r>
            <a:r>
              <a:rPr lang="en-US" sz="2000" dirty="0" smtClean="0"/>
              <a:t>(e.g., &lt; 100 ppb) need </a:t>
            </a:r>
            <a:r>
              <a:rPr lang="en-US" sz="2000" dirty="0"/>
              <a:t>to be expanded, particularly for evaluating mechanisms for aromatics </a:t>
            </a:r>
            <a:r>
              <a:rPr lang="en-US" sz="2000" dirty="0" smtClean="0"/>
              <a:t>(Carter </a:t>
            </a:r>
            <a:r>
              <a:rPr lang="en-US" sz="2000" dirty="0"/>
              <a:t>et al, 2005; Carter, 2010a, </a:t>
            </a:r>
            <a:r>
              <a:rPr lang="en-US" sz="2000" dirty="0" smtClean="0"/>
              <a:t>Whitten </a:t>
            </a:r>
            <a:r>
              <a:rPr lang="en-US" sz="2000" dirty="0"/>
              <a:t>et al, 2010</a:t>
            </a:r>
            <a:r>
              <a:rPr lang="en-US" sz="2000" dirty="0" smtClean="0"/>
              <a:t>).</a:t>
            </a:r>
          </a:p>
          <a:p>
            <a:r>
              <a:rPr lang="en-US" sz="2000" dirty="0">
                <a:solidFill>
                  <a:srgbClr val="0000CC"/>
                </a:solidFill>
              </a:rPr>
              <a:t>Detailed field measurement data </a:t>
            </a:r>
            <a:r>
              <a:rPr lang="en-US" sz="2000" dirty="0"/>
              <a:t>can </a:t>
            </a:r>
            <a:r>
              <a:rPr lang="en-US" sz="2000" dirty="0" smtClean="0"/>
              <a:t>also be </a:t>
            </a:r>
            <a:r>
              <a:rPr lang="en-US" sz="2000" dirty="0"/>
              <a:t>useful to evaluate mechanisms with constrained box </a:t>
            </a:r>
            <a:r>
              <a:rPr lang="en-US" sz="2000" dirty="0" smtClean="0"/>
              <a:t>modeling.</a:t>
            </a:r>
            <a:endParaRPr lang="en-US" sz="2000" dirty="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197008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dirty="0" smtClean="0"/>
              <a:t>UCR EPA chamber</a:t>
            </a:r>
            <a:endParaRPr lang="en-US" dirty="0"/>
          </a:p>
        </p:txBody>
      </p:sp>
      <p:sp>
        <p:nvSpPr>
          <p:cNvPr id="3" name="Content Placeholder 2"/>
          <p:cNvSpPr>
            <a:spLocks noGrp="1"/>
          </p:cNvSpPr>
          <p:nvPr>
            <p:ph idx="1"/>
          </p:nvPr>
        </p:nvSpPr>
        <p:spPr>
          <a:xfrm>
            <a:off x="457200" y="990600"/>
            <a:ext cx="8229600" cy="1173163"/>
          </a:xfrm>
        </p:spPr>
        <p:txBody>
          <a:bodyPr>
            <a:normAutofit/>
          </a:bodyPr>
          <a:lstStyle/>
          <a:p>
            <a:r>
              <a:rPr lang="en-US" sz="2000" dirty="0" smtClean="0"/>
              <a:t>The UCR EPA chamber was designed to carry out chamber experiments for studying </a:t>
            </a:r>
            <a:r>
              <a:rPr lang="en-US" sz="2000" u="sng" dirty="0" smtClean="0"/>
              <a:t>ozone and secondary organic aerosol formation </a:t>
            </a:r>
            <a:r>
              <a:rPr lang="en-US" sz="2000" u="sng" dirty="0" smtClean="0">
                <a:solidFill>
                  <a:srgbClr val="0000CC"/>
                </a:solidFill>
              </a:rPr>
              <a:t>at lower pollutant levels</a:t>
            </a:r>
            <a:r>
              <a:rPr lang="en-US" sz="2000" dirty="0" smtClean="0"/>
              <a:t> </a:t>
            </a:r>
            <a:r>
              <a:rPr lang="en-US" sz="1700" dirty="0" smtClean="0"/>
              <a:t>(Carter </a:t>
            </a:r>
            <a:r>
              <a:rPr lang="en-US" sz="1700" dirty="0"/>
              <a:t>et al, 2005, Atmos. Environ., 39, </a:t>
            </a:r>
            <a:r>
              <a:rPr lang="en-US" sz="1700" dirty="0" smtClean="0"/>
              <a:t>7768-7788)</a:t>
            </a:r>
            <a:r>
              <a:rPr lang="en-US" sz="2000" dirty="0" smtClean="0"/>
              <a:t>. </a:t>
            </a:r>
            <a:endParaRPr lang="en-US" sz="2000" dirty="0"/>
          </a:p>
          <a:p>
            <a:endParaRPr lang="en-US" sz="2000" dirty="0" smtClean="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399" y="2087880"/>
            <a:ext cx="794379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513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Atmospheric composition is not constant and changes temporally and </a:t>
            </a:r>
            <a:r>
              <a:rPr lang="en-US" dirty="0" smtClean="0"/>
              <a:t>spatially.</a:t>
            </a:r>
          </a:p>
          <a:p>
            <a:r>
              <a:rPr lang="en-US" dirty="0" smtClean="0"/>
              <a:t>Proposed approach to developing chemical mechanisms:</a:t>
            </a:r>
            <a:endParaRPr lang="en-US" dirty="0"/>
          </a:p>
          <a:p>
            <a:pPr lvl="1"/>
            <a:r>
              <a:rPr lang="en-US" dirty="0" smtClean="0"/>
              <a:t>Examine </a:t>
            </a:r>
            <a:r>
              <a:rPr lang="en-US" dirty="0"/>
              <a:t>the </a:t>
            </a:r>
            <a:r>
              <a:rPr lang="en-US" dirty="0" smtClean="0"/>
              <a:t>relative </a:t>
            </a:r>
            <a:r>
              <a:rPr lang="en-US" dirty="0"/>
              <a:t>i</a:t>
            </a:r>
            <a:r>
              <a:rPr lang="en-US" dirty="0" smtClean="0"/>
              <a:t>mportance </a:t>
            </a:r>
            <a:r>
              <a:rPr lang="en-US" dirty="0"/>
              <a:t>of </a:t>
            </a:r>
            <a:r>
              <a:rPr lang="en-US" dirty="0" smtClean="0"/>
              <a:t>different compounds.</a:t>
            </a:r>
          </a:p>
          <a:p>
            <a:pPr lvl="1"/>
            <a:r>
              <a:rPr lang="en-US" dirty="0" smtClean="0"/>
              <a:t>More explicitly represent </a:t>
            </a:r>
            <a:r>
              <a:rPr lang="en-US" dirty="0"/>
              <a:t>r</a:t>
            </a:r>
            <a:r>
              <a:rPr lang="en-US" dirty="0" smtClean="0"/>
              <a:t>elatively </a:t>
            </a:r>
            <a:r>
              <a:rPr lang="en-US" dirty="0"/>
              <a:t>i</a:t>
            </a:r>
            <a:r>
              <a:rPr lang="en-US" dirty="0" smtClean="0"/>
              <a:t>mportant compounds.</a:t>
            </a:r>
          </a:p>
          <a:p>
            <a:pPr lvl="1"/>
            <a:r>
              <a:rPr lang="en-US" dirty="0" smtClean="0"/>
              <a:t>Represent less </a:t>
            </a:r>
            <a:r>
              <a:rPr lang="en-US" dirty="0"/>
              <a:t>i</a:t>
            </a:r>
            <a:r>
              <a:rPr lang="en-US" dirty="0" smtClean="0"/>
              <a:t>mportant compounds with lumped species to constrain the size of the chemical mechanism.</a:t>
            </a:r>
          </a:p>
          <a:p>
            <a:pPr lvl="1"/>
            <a:r>
              <a:rPr lang="en-US" dirty="0" smtClean="0"/>
              <a:t>Evaluate </a:t>
            </a:r>
            <a:r>
              <a:rPr lang="en-US" dirty="0"/>
              <a:t>m</a:t>
            </a:r>
            <a:r>
              <a:rPr lang="en-US" dirty="0" smtClean="0"/>
              <a:t>echanisms </a:t>
            </a:r>
            <a:r>
              <a:rPr lang="en-US" dirty="0"/>
              <a:t>with </a:t>
            </a:r>
            <a:r>
              <a:rPr lang="en-US" dirty="0" smtClean="0"/>
              <a:t>experimental data.</a:t>
            </a:r>
            <a:endParaRPr lang="en-US" dirty="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501747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r>
              <a:rPr lang="en-US" dirty="0" smtClean="0"/>
              <a:t>Previous and current funding and </a:t>
            </a:r>
            <a:r>
              <a:rPr lang="en-US" dirty="0"/>
              <a:t>collaboration </a:t>
            </a:r>
            <a:r>
              <a:rPr lang="en-US" dirty="0" smtClean="0"/>
              <a:t>for developing </a:t>
            </a:r>
            <a:r>
              <a:rPr lang="en-US" dirty="0"/>
              <a:t>and evaluating the SAPRC and Carbon Bond chemical </a:t>
            </a:r>
            <a:r>
              <a:rPr lang="en-US" dirty="0" smtClean="0"/>
              <a:t>mechanisms.</a:t>
            </a:r>
          </a:p>
          <a:p>
            <a:r>
              <a:rPr lang="en-US" dirty="0" smtClean="0"/>
              <a:t>Lee Beck, </a:t>
            </a:r>
            <a:r>
              <a:rPr lang="en-US" dirty="0"/>
              <a:t>Ying </a:t>
            </a:r>
            <a:r>
              <a:rPr lang="en-US" dirty="0" smtClean="0"/>
              <a:t>Hsu and Catherine Yanca for discussions on SPECIATE4.3 profiles.</a:t>
            </a:r>
          </a:p>
          <a:p>
            <a:r>
              <a:rPr lang="en-US" dirty="0"/>
              <a:t>Heather Simon for providing further information </a:t>
            </a:r>
            <a:r>
              <a:rPr lang="en-US" dirty="0" smtClean="0"/>
              <a:t>related to a paper on SPECIATE, Simon et al (2010; </a:t>
            </a:r>
            <a:r>
              <a:rPr lang="en-US" sz="1500" dirty="0" smtClean="0"/>
              <a:t>Atmospheric </a:t>
            </a:r>
            <a:r>
              <a:rPr lang="en-US" sz="1500" dirty="0"/>
              <a:t>Pollution Research </a:t>
            </a:r>
            <a:r>
              <a:rPr lang="en-US" sz="1500" dirty="0" smtClean="0"/>
              <a:t>1, 196‐206</a:t>
            </a:r>
            <a:r>
              <a:rPr lang="en-US" sz="1500" dirty="0"/>
              <a:t>, </a:t>
            </a:r>
            <a:r>
              <a:rPr lang="en-US" sz="1500" dirty="0">
                <a:hlinkClick r:id="rId3"/>
              </a:rPr>
              <a:t>http://</a:t>
            </a:r>
            <a:r>
              <a:rPr lang="en-US" sz="1500" dirty="0" smtClean="0">
                <a:hlinkClick r:id="rId3"/>
              </a:rPr>
              <a:t>www.atmospolres.com/articles/Volume1/issue4/APR-10-026.pdf</a:t>
            </a:r>
            <a:r>
              <a:rPr lang="en-US" dirty="0" smtClean="0"/>
              <a:t>).</a:t>
            </a:r>
          </a:p>
          <a:p>
            <a:r>
              <a:rPr lang="en-US" dirty="0" smtClean="0"/>
              <a:t>Center </a:t>
            </a:r>
            <a:r>
              <a:rPr lang="en-US" dirty="0"/>
              <a:t>for Environmental Research and Technology, University of California, Riverside (</a:t>
            </a:r>
            <a:r>
              <a:rPr lang="en-US" dirty="0">
                <a:hlinkClick r:id="rId4"/>
              </a:rPr>
              <a:t>http://www.cert.ucr.edu</a:t>
            </a:r>
            <a:r>
              <a:rPr lang="en-US" dirty="0" smtClean="0">
                <a:hlinkClick r:id="rId4"/>
              </a:rPr>
              <a:t>/</a:t>
            </a:r>
            <a:r>
              <a:rPr lang="en-US" dirty="0" smtClean="0"/>
              <a:t>) for support for travel of G. </a:t>
            </a:r>
            <a:r>
              <a:rPr lang="en-US" dirty="0" err="1" smtClean="0"/>
              <a:t>Heo</a:t>
            </a:r>
            <a:r>
              <a:rPr lang="en-US" dirty="0" smtClean="0"/>
              <a:t>. </a:t>
            </a:r>
            <a:endParaRPr lang="en-US" dirty="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992423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Date Placeholder 2"/>
          <p:cNvSpPr>
            <a:spLocks noGrp="1"/>
          </p:cNvSpPr>
          <p:nvPr>
            <p:ph type="dt" sz="half" idx="10"/>
          </p:nvPr>
        </p:nvSpPr>
        <p:spPr/>
        <p:txBody>
          <a:bodyPr/>
          <a:lstStyle/>
          <a:p>
            <a:r>
              <a:rPr lang="en-US" smtClean="0"/>
              <a:t>10/15/2012</a:t>
            </a:r>
            <a:endParaRPr lang="en-US"/>
          </a:p>
        </p:txBody>
      </p:sp>
      <p:sp>
        <p:nvSpPr>
          <p:cNvPr id="4" name="Footer Placeholder 3"/>
          <p:cNvSpPr>
            <a:spLocks noGrp="1"/>
          </p:cNvSpPr>
          <p:nvPr>
            <p:ph type="ftr" sz="quarter" idx="11"/>
          </p:nvPr>
        </p:nvSpPr>
        <p:spPr/>
        <p:txBody>
          <a:bodyPr/>
          <a:lstStyle/>
          <a:p>
            <a:r>
              <a:rPr lang="en-US" smtClean="0"/>
              <a:t>CMAS Conference 2012, Chapel Hill, NC</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862602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200" dirty="0" smtClean="0"/>
              <a:t>Background: </a:t>
            </a:r>
            <a:r>
              <a:rPr lang="en-US" dirty="0" smtClean="0"/>
              <a:t>ozone pollution</a:t>
            </a:r>
            <a:endParaRPr lang="en-US" sz="3200" dirty="0"/>
          </a:p>
        </p:txBody>
      </p:sp>
      <p:sp>
        <p:nvSpPr>
          <p:cNvPr id="3" name="Content Placeholder 2"/>
          <p:cNvSpPr>
            <a:spLocks noGrp="1"/>
          </p:cNvSpPr>
          <p:nvPr>
            <p:ph idx="1"/>
          </p:nvPr>
        </p:nvSpPr>
        <p:spPr>
          <a:xfrm>
            <a:off x="457200" y="1142999"/>
            <a:ext cx="8229600" cy="1656849"/>
          </a:xfrm>
        </p:spPr>
        <p:txBody>
          <a:bodyPr>
            <a:normAutofit lnSpcReduction="10000"/>
          </a:bodyPr>
          <a:lstStyle/>
          <a:p>
            <a:r>
              <a:rPr lang="en-US" sz="2000" dirty="0" smtClean="0"/>
              <a:t>Many areas in the U.S. and other countries suffer ozone pollution.</a:t>
            </a:r>
          </a:p>
          <a:p>
            <a:r>
              <a:rPr lang="en-US" sz="2000" dirty="0" smtClean="0"/>
              <a:t>123 million people live in 227 ozone nonattainment counties in the U.S. </a:t>
            </a:r>
            <a:r>
              <a:rPr lang="en-US" sz="1500" dirty="0" smtClean="0"/>
              <a:t>(as of July 2012, based on the </a:t>
            </a:r>
            <a:r>
              <a:rPr lang="en-US" sz="1500" dirty="0"/>
              <a:t>2010 census, http://</a:t>
            </a:r>
            <a:r>
              <a:rPr lang="en-US" sz="1500" dirty="0" smtClean="0"/>
              <a:t>www.epa.gov/oar/oaqps/greenbk/hnsum.html)</a:t>
            </a:r>
            <a:r>
              <a:rPr lang="en-US" sz="2000" dirty="0" smtClean="0"/>
              <a:t>. </a:t>
            </a:r>
          </a:p>
          <a:p>
            <a:r>
              <a:rPr lang="en-US" sz="2000" dirty="0" smtClean="0"/>
              <a:t>Gas-phase chemical mechanisms are important in modeling the impact of emissions on secondary pollutants such </a:t>
            </a:r>
            <a:r>
              <a:rPr lang="en-US" sz="2000" dirty="0"/>
              <a:t>as ozone (</a:t>
            </a:r>
            <a:r>
              <a:rPr lang="en-US" sz="2000" dirty="0" smtClean="0"/>
              <a:t>O</a:t>
            </a:r>
            <a:r>
              <a:rPr lang="en-US" sz="2000" baseline="-25000" dirty="0" smtClean="0"/>
              <a:t>3</a:t>
            </a:r>
            <a:r>
              <a:rPr lang="en-US" sz="2000" dirty="0" smtClean="0"/>
              <a:t>). </a:t>
            </a:r>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27469"/>
            <a:ext cx="5689600" cy="339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62400" y="6200001"/>
            <a:ext cx="4953000" cy="276999"/>
          </a:xfrm>
          <a:prstGeom prst="rect">
            <a:avLst/>
          </a:prstGeom>
        </p:spPr>
        <p:txBody>
          <a:bodyPr wrap="square">
            <a:spAutoFit/>
          </a:bodyPr>
          <a:lstStyle/>
          <a:p>
            <a:r>
              <a:rPr lang="en-US" sz="1200" dirty="0" smtClean="0"/>
              <a:t>(Source: http</a:t>
            </a:r>
            <a:r>
              <a:rPr lang="en-US" sz="1200" dirty="0"/>
              <a:t>://</a:t>
            </a:r>
            <a:r>
              <a:rPr lang="en-US" sz="1200" dirty="0" smtClean="0"/>
              <a:t>www.epa.gov/airquality/greenbook/map/map8hr_2008.pdf)</a:t>
            </a:r>
            <a:endParaRPr lang="en-US" sz="1200" dirty="0"/>
          </a:p>
        </p:txBody>
      </p:sp>
      <p:sp>
        <p:nvSpPr>
          <p:cNvPr id="8" name="TextBox 7"/>
          <p:cNvSpPr txBox="1"/>
          <p:nvPr/>
        </p:nvSpPr>
        <p:spPr>
          <a:xfrm>
            <a:off x="2740113" y="2819400"/>
            <a:ext cx="4803687" cy="369332"/>
          </a:xfrm>
          <a:prstGeom prst="rect">
            <a:avLst/>
          </a:prstGeom>
          <a:noFill/>
        </p:spPr>
        <p:txBody>
          <a:bodyPr wrap="none" rtlCol="0">
            <a:spAutoFit/>
          </a:bodyPr>
          <a:lstStyle/>
          <a:p>
            <a:r>
              <a:rPr lang="en-US" b="1" u="sng" dirty="0" smtClean="0"/>
              <a:t>8-HR Ozone Nonattainment Areas (as of 7/2012)</a:t>
            </a:r>
            <a:endParaRPr lang="en-US" b="1" u="sng" dirty="0"/>
          </a:p>
        </p:txBody>
      </p:sp>
    </p:spTree>
    <p:extLst>
      <p:ext uri="{BB962C8B-B14F-4D97-AF65-F5344CB8AC3E}">
        <p14:creationId xmlns:p14="http://schemas.microsoft.com/office/powerpoint/2010/main" val="690472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2008 8-Hour Ozone Classifications</a:t>
            </a:r>
            <a:br>
              <a:rPr lang="en-US" dirty="0"/>
            </a:br>
            <a:endParaRPr lang="en-US" dirty="0"/>
          </a:p>
        </p:txBody>
      </p:sp>
      <p:sp>
        <p:nvSpPr>
          <p:cNvPr id="3" name="Content Placeholder 2"/>
          <p:cNvSpPr>
            <a:spLocks noGrp="1"/>
          </p:cNvSpPr>
          <p:nvPr>
            <p:ph idx="1"/>
          </p:nvPr>
        </p:nvSpPr>
        <p:spPr>
          <a:xfrm>
            <a:off x="457200" y="1143000"/>
            <a:ext cx="8229600" cy="4525963"/>
          </a:xfrm>
        </p:spPr>
        <p:txBody>
          <a:bodyPr>
            <a:noAutofit/>
          </a:bodyPr>
          <a:lstStyle/>
          <a:p>
            <a:r>
              <a:rPr lang="en-US" sz="2000" b="1" dirty="0" smtClean="0"/>
              <a:t>Extreme</a:t>
            </a:r>
            <a:r>
              <a:rPr lang="en-US" sz="2000" dirty="0"/>
              <a:t>: Area has a design value of </a:t>
            </a:r>
            <a:r>
              <a:rPr lang="en-US" sz="2000" dirty="0">
                <a:solidFill>
                  <a:srgbClr val="0000CC"/>
                </a:solidFill>
              </a:rPr>
              <a:t>0.175</a:t>
            </a:r>
            <a:r>
              <a:rPr lang="en-US" sz="2000" dirty="0"/>
              <a:t> ppm and above. </a:t>
            </a:r>
          </a:p>
          <a:p>
            <a:r>
              <a:rPr lang="en-US" sz="2000" b="1" dirty="0" smtClean="0"/>
              <a:t>Severe </a:t>
            </a:r>
            <a:r>
              <a:rPr lang="en-US" sz="2000" b="1" dirty="0"/>
              <a:t>17</a:t>
            </a:r>
            <a:r>
              <a:rPr lang="en-US" sz="2000" dirty="0"/>
              <a:t>: Area has a design value of </a:t>
            </a:r>
            <a:r>
              <a:rPr lang="en-US" sz="2000" dirty="0">
                <a:solidFill>
                  <a:srgbClr val="0000CC"/>
                </a:solidFill>
              </a:rPr>
              <a:t>0.119</a:t>
            </a:r>
            <a:r>
              <a:rPr lang="en-US" sz="2000" dirty="0"/>
              <a:t> up to but not including </a:t>
            </a:r>
            <a:r>
              <a:rPr lang="en-US" sz="2000" dirty="0">
                <a:solidFill>
                  <a:srgbClr val="0000CC"/>
                </a:solidFill>
              </a:rPr>
              <a:t>0.175</a:t>
            </a:r>
            <a:r>
              <a:rPr lang="en-US" sz="2000" dirty="0"/>
              <a:t> ppm</a:t>
            </a:r>
          </a:p>
          <a:p>
            <a:r>
              <a:rPr lang="en-US" sz="2000" b="1" dirty="0" smtClean="0"/>
              <a:t>Severe </a:t>
            </a:r>
            <a:r>
              <a:rPr lang="en-US" sz="2000" b="1" dirty="0"/>
              <a:t>15</a:t>
            </a:r>
            <a:r>
              <a:rPr lang="en-US" sz="2000" dirty="0"/>
              <a:t>: Area has a design value of </a:t>
            </a:r>
            <a:r>
              <a:rPr lang="en-US" sz="2000" dirty="0">
                <a:solidFill>
                  <a:srgbClr val="0000CC"/>
                </a:solidFill>
              </a:rPr>
              <a:t>0.113</a:t>
            </a:r>
            <a:r>
              <a:rPr lang="en-US" sz="2000" dirty="0"/>
              <a:t> up to but not including </a:t>
            </a:r>
            <a:r>
              <a:rPr lang="en-US" sz="2000" dirty="0">
                <a:solidFill>
                  <a:srgbClr val="0000CC"/>
                </a:solidFill>
              </a:rPr>
              <a:t>0.119</a:t>
            </a:r>
            <a:r>
              <a:rPr lang="en-US" sz="2000" dirty="0"/>
              <a:t> ppm</a:t>
            </a:r>
          </a:p>
          <a:p>
            <a:r>
              <a:rPr lang="en-US" sz="2000" b="1" dirty="0" smtClean="0"/>
              <a:t>Serious</a:t>
            </a:r>
            <a:r>
              <a:rPr lang="en-US" sz="2000" dirty="0"/>
              <a:t>: Area has a design value of </a:t>
            </a:r>
            <a:r>
              <a:rPr lang="en-US" sz="2000" dirty="0">
                <a:solidFill>
                  <a:srgbClr val="0000CC"/>
                </a:solidFill>
              </a:rPr>
              <a:t>0.100</a:t>
            </a:r>
            <a:r>
              <a:rPr lang="en-US" sz="2000" dirty="0"/>
              <a:t> up to but not including </a:t>
            </a:r>
            <a:r>
              <a:rPr lang="en-US" sz="2000" dirty="0">
                <a:solidFill>
                  <a:srgbClr val="0000CC"/>
                </a:solidFill>
              </a:rPr>
              <a:t>0.113</a:t>
            </a:r>
            <a:r>
              <a:rPr lang="en-US" sz="2000" dirty="0"/>
              <a:t> ppm. </a:t>
            </a:r>
          </a:p>
          <a:p>
            <a:r>
              <a:rPr lang="en-US" sz="2000" b="1" dirty="0" smtClean="0"/>
              <a:t>Moderate</a:t>
            </a:r>
            <a:r>
              <a:rPr lang="en-US" sz="2000" dirty="0"/>
              <a:t>: Area has a design value of </a:t>
            </a:r>
            <a:r>
              <a:rPr lang="en-US" sz="2000" dirty="0">
                <a:solidFill>
                  <a:srgbClr val="0000CC"/>
                </a:solidFill>
              </a:rPr>
              <a:t>0.086</a:t>
            </a:r>
            <a:r>
              <a:rPr lang="en-US" sz="2000" dirty="0"/>
              <a:t> up to but not including </a:t>
            </a:r>
            <a:r>
              <a:rPr lang="en-US" sz="2000" dirty="0">
                <a:solidFill>
                  <a:srgbClr val="0000CC"/>
                </a:solidFill>
              </a:rPr>
              <a:t>0.100</a:t>
            </a:r>
            <a:r>
              <a:rPr lang="en-US" sz="2000" dirty="0"/>
              <a:t> ppm.</a:t>
            </a:r>
          </a:p>
          <a:p>
            <a:r>
              <a:rPr lang="en-US" sz="2000" b="1" dirty="0" smtClean="0"/>
              <a:t>Marginal</a:t>
            </a:r>
            <a:r>
              <a:rPr lang="en-US" sz="2000" dirty="0"/>
              <a:t>: Area has a design value of </a:t>
            </a:r>
            <a:r>
              <a:rPr lang="en-US" sz="2000" dirty="0">
                <a:solidFill>
                  <a:srgbClr val="0000CC"/>
                </a:solidFill>
              </a:rPr>
              <a:t>0.076</a:t>
            </a:r>
            <a:r>
              <a:rPr lang="en-US" sz="2000" dirty="0"/>
              <a:t> up to but not including </a:t>
            </a:r>
            <a:r>
              <a:rPr lang="en-US" sz="2000" dirty="0">
                <a:solidFill>
                  <a:srgbClr val="0000CC"/>
                </a:solidFill>
              </a:rPr>
              <a:t>0.086</a:t>
            </a:r>
            <a:r>
              <a:rPr lang="en-US" sz="2000" dirty="0"/>
              <a:t> ppm</a:t>
            </a:r>
            <a:r>
              <a:rPr lang="en-US" sz="2000" dirty="0" smtClean="0"/>
              <a:t>.</a:t>
            </a:r>
          </a:p>
          <a:p>
            <a:pPr marL="0" indent="0">
              <a:buNone/>
            </a:pPr>
            <a:r>
              <a:rPr lang="en-US" sz="2000" dirty="0" smtClean="0"/>
              <a:t>*</a:t>
            </a:r>
            <a:r>
              <a:rPr lang="en-US" sz="2000" dirty="0"/>
              <a:t>Note:  </a:t>
            </a:r>
            <a:r>
              <a:rPr lang="en-US" sz="2000" dirty="0" smtClean="0"/>
              <a:t>The </a:t>
            </a:r>
            <a:r>
              <a:rPr lang="en-US" sz="2000" u="sng" dirty="0" smtClean="0"/>
              <a:t>ozone design value </a:t>
            </a:r>
            <a:r>
              <a:rPr lang="en-US" sz="2000" dirty="0" smtClean="0"/>
              <a:t>is the </a:t>
            </a:r>
            <a:r>
              <a:rPr lang="en-US" sz="2000" dirty="0"/>
              <a:t>annual fourth-highest daily maximum 8-hour ozone concentration, expressed in parts per million, averaged over three years</a:t>
            </a:r>
          </a:p>
        </p:txBody>
      </p:sp>
      <p:sp>
        <p:nvSpPr>
          <p:cNvPr id="4" name="Date Placeholder 3"/>
          <p:cNvSpPr>
            <a:spLocks noGrp="1"/>
          </p:cNvSpPr>
          <p:nvPr>
            <p:ph type="dt" sz="half" idx="10"/>
          </p:nvPr>
        </p:nvSpPr>
        <p:spPr/>
        <p:txBody>
          <a:bodyPr/>
          <a:lstStyle/>
          <a:p>
            <a:r>
              <a:rPr lang="en-US" dirty="0" smtClean="0"/>
              <a:t>10/15/2012</a:t>
            </a:r>
            <a:endParaRPr lang="en-US" dirty="0"/>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
        <p:nvSpPr>
          <p:cNvPr id="7" name="TextBox 6"/>
          <p:cNvSpPr txBox="1"/>
          <p:nvPr/>
        </p:nvSpPr>
        <p:spPr>
          <a:xfrm>
            <a:off x="914400" y="5791200"/>
            <a:ext cx="7816371" cy="584775"/>
          </a:xfrm>
          <a:prstGeom prst="rect">
            <a:avLst/>
          </a:prstGeom>
          <a:noFill/>
        </p:spPr>
        <p:txBody>
          <a:bodyPr wrap="none" rtlCol="0">
            <a:spAutoFit/>
          </a:bodyPr>
          <a:lstStyle/>
          <a:p>
            <a:r>
              <a:rPr lang="en-US" sz="1600" dirty="0" smtClean="0"/>
              <a:t>Sources: </a:t>
            </a:r>
            <a:r>
              <a:rPr lang="en-US" sz="1600" dirty="0">
                <a:hlinkClick r:id="rId2"/>
              </a:rPr>
              <a:t>http://</a:t>
            </a:r>
            <a:r>
              <a:rPr lang="en-US" sz="1600" dirty="0" smtClean="0">
                <a:hlinkClick r:id="rId2"/>
              </a:rPr>
              <a:t>www.epa.gov/airquality/greenbook/define.html#Ozone2008Classifications</a:t>
            </a:r>
            <a:r>
              <a:rPr lang="en-US" sz="1600" dirty="0" smtClean="0"/>
              <a:t>; </a:t>
            </a:r>
          </a:p>
          <a:p>
            <a:r>
              <a:rPr lang="en-US" sz="1600" dirty="0">
                <a:hlinkClick r:id="rId3"/>
              </a:rPr>
              <a:t>http://</a:t>
            </a:r>
            <a:r>
              <a:rPr lang="en-US" sz="1600" dirty="0" smtClean="0">
                <a:hlinkClick r:id="rId3"/>
              </a:rPr>
              <a:t>www.epa.gov/airtrends/pdfs/Clarification_on_ozone_dvs.pdf</a:t>
            </a:r>
            <a:r>
              <a:rPr lang="en-US" sz="1600" dirty="0" smtClean="0"/>
              <a:t> </a:t>
            </a:r>
            <a:endParaRPr lang="en-US" sz="1600" dirty="0"/>
          </a:p>
        </p:txBody>
      </p:sp>
    </p:spTree>
    <p:extLst>
      <p:ext uri="{BB962C8B-B14F-4D97-AF65-F5344CB8AC3E}">
        <p14:creationId xmlns:p14="http://schemas.microsoft.com/office/powerpoint/2010/main" val="170645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r>
              <a:rPr lang="en-US" dirty="0" smtClean="0"/>
              <a:t>Top 25 gas and oil fields</a:t>
            </a:r>
            <a:endParaRPr lang="en-US" dirty="0"/>
          </a:p>
        </p:txBody>
      </p:sp>
      <p:sp>
        <p:nvSpPr>
          <p:cNvPr id="3" name="Date Placeholder 2"/>
          <p:cNvSpPr>
            <a:spLocks noGrp="1"/>
          </p:cNvSpPr>
          <p:nvPr>
            <p:ph type="dt" sz="half" idx="10"/>
          </p:nvPr>
        </p:nvSpPr>
        <p:spPr/>
        <p:txBody>
          <a:bodyPr/>
          <a:lstStyle/>
          <a:p>
            <a:r>
              <a:rPr lang="en-US" smtClean="0"/>
              <a:t>10/15/2012</a:t>
            </a:r>
            <a:endParaRPr lang="en-US"/>
          </a:p>
        </p:txBody>
      </p:sp>
      <p:sp>
        <p:nvSpPr>
          <p:cNvPr id="4" name="Footer Placeholder 3"/>
          <p:cNvSpPr>
            <a:spLocks noGrp="1"/>
          </p:cNvSpPr>
          <p:nvPr>
            <p:ph type="ftr" sz="quarter" idx="11"/>
          </p:nvPr>
        </p:nvSpPr>
        <p:spPr/>
        <p:txBody>
          <a:bodyPr/>
          <a:lstStyle/>
          <a:p>
            <a:r>
              <a:rPr lang="en-US" smtClean="0"/>
              <a:t>CMAS Conference 2012, Chapel Hill, NC</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914400"/>
            <a:ext cx="8213725" cy="514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08736" y="6019800"/>
            <a:ext cx="4206664" cy="307777"/>
          </a:xfrm>
          <a:prstGeom prst="rect">
            <a:avLst/>
          </a:prstGeom>
          <a:noFill/>
        </p:spPr>
        <p:txBody>
          <a:bodyPr wrap="none" rtlCol="0">
            <a:spAutoFit/>
          </a:bodyPr>
          <a:lstStyle/>
          <a:p>
            <a:r>
              <a:rPr lang="en-US" sz="1400" dirty="0"/>
              <a:t>(Source: http://</a:t>
            </a:r>
            <a:r>
              <a:rPr lang="en-US" sz="1400" dirty="0" smtClean="0"/>
              <a:t>www.eia.gov/oil_gas/rpd/topfields.pdf)</a:t>
            </a:r>
            <a:endParaRPr lang="en-US" sz="1400" dirty="0"/>
          </a:p>
        </p:txBody>
      </p:sp>
      <p:cxnSp>
        <p:nvCxnSpPr>
          <p:cNvPr id="8" name="Straight Connector 7"/>
          <p:cNvCxnSpPr/>
          <p:nvPr/>
        </p:nvCxnSpPr>
        <p:spPr>
          <a:xfrm>
            <a:off x="533399" y="2133600"/>
            <a:ext cx="39624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020" y="2834640"/>
            <a:ext cx="39624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84723" y="3581400"/>
            <a:ext cx="3962401"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00600" y="2514600"/>
            <a:ext cx="3962401"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00600" y="3200400"/>
            <a:ext cx="3962401"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00600" y="3406140"/>
            <a:ext cx="3962401"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77740" y="5692140"/>
            <a:ext cx="3962401"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7210" y="4099560"/>
            <a:ext cx="39624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398" y="4953000"/>
            <a:ext cx="39624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084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age of light-duty vehicles in operation in the U.S.</a:t>
            </a:r>
            <a:endParaRPr lang="en-US" dirty="0"/>
          </a:p>
        </p:txBody>
      </p:sp>
      <p:sp>
        <p:nvSpPr>
          <p:cNvPr id="3" name="Date Placeholder 2"/>
          <p:cNvSpPr>
            <a:spLocks noGrp="1"/>
          </p:cNvSpPr>
          <p:nvPr>
            <p:ph type="dt" sz="half" idx="10"/>
          </p:nvPr>
        </p:nvSpPr>
        <p:spPr/>
        <p:txBody>
          <a:bodyPr/>
          <a:lstStyle/>
          <a:p>
            <a:r>
              <a:rPr lang="en-US" smtClean="0"/>
              <a:t>10/15/2012</a:t>
            </a:r>
            <a:endParaRPr lang="en-US"/>
          </a:p>
        </p:txBody>
      </p:sp>
      <p:sp>
        <p:nvSpPr>
          <p:cNvPr id="4" name="Footer Placeholder 3"/>
          <p:cNvSpPr>
            <a:spLocks noGrp="1"/>
          </p:cNvSpPr>
          <p:nvPr>
            <p:ph type="ftr" sz="quarter" idx="11"/>
          </p:nvPr>
        </p:nvSpPr>
        <p:spPr/>
        <p:txBody>
          <a:bodyPr/>
          <a:lstStyle/>
          <a:p>
            <a:r>
              <a:rPr lang="en-US" smtClean="0"/>
              <a:t>CMAS Conference 2012, Chapel Hill, NC</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5867400" cy="434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5867400"/>
            <a:ext cx="8433655" cy="553998"/>
          </a:xfrm>
          <a:prstGeom prst="rect">
            <a:avLst/>
          </a:prstGeom>
          <a:noFill/>
        </p:spPr>
        <p:txBody>
          <a:bodyPr wrap="none" rtlCol="0">
            <a:spAutoFit/>
          </a:bodyPr>
          <a:lstStyle/>
          <a:p>
            <a:r>
              <a:rPr lang="en-US" dirty="0" smtClean="0"/>
              <a:t>Source</a:t>
            </a:r>
            <a:r>
              <a:rPr lang="en-US" dirty="0"/>
              <a:t>: Polk, 2012, </a:t>
            </a:r>
            <a:r>
              <a:rPr lang="en-US" dirty="0" smtClean="0"/>
              <a:t>note that figures </a:t>
            </a:r>
            <a:r>
              <a:rPr lang="en-US" dirty="0"/>
              <a:t>are from July 1 each </a:t>
            </a:r>
            <a:r>
              <a:rPr lang="en-US" dirty="0" smtClean="0"/>
              <a:t>year; </a:t>
            </a:r>
          </a:p>
          <a:p>
            <a:r>
              <a:rPr lang="en-US" sz="1200" dirty="0" smtClean="0"/>
              <a:t>https</a:t>
            </a:r>
            <a:r>
              <a:rPr lang="en-US" sz="1200" dirty="0"/>
              <a:t>://www.polk.com/company/news/average_age_of_vehicles_reaches_record_high_according_to_polk, accessed on </a:t>
            </a:r>
            <a:r>
              <a:rPr lang="en-US" sz="1200" dirty="0" smtClean="0"/>
              <a:t>10/9/2012.</a:t>
            </a:r>
            <a:endParaRPr lang="en-US" sz="1200" dirty="0"/>
          </a:p>
        </p:txBody>
      </p:sp>
    </p:spTree>
    <p:extLst>
      <p:ext uri="{BB962C8B-B14F-4D97-AF65-F5344CB8AC3E}">
        <p14:creationId xmlns:p14="http://schemas.microsoft.com/office/powerpoint/2010/main" val="2270507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3200" dirty="0" smtClean="0"/>
              <a:t>Background: Atmospheric composition changes</a:t>
            </a:r>
            <a:endParaRPr lang="en-US" sz="3200" dirty="0"/>
          </a:p>
        </p:txBody>
      </p:sp>
      <p:sp>
        <p:nvSpPr>
          <p:cNvPr id="3" name="Content Placeholder 2"/>
          <p:cNvSpPr>
            <a:spLocks noGrp="1"/>
          </p:cNvSpPr>
          <p:nvPr>
            <p:ph idx="1"/>
          </p:nvPr>
        </p:nvSpPr>
        <p:spPr>
          <a:xfrm>
            <a:off x="457200" y="1112837"/>
            <a:ext cx="8229600" cy="1935163"/>
          </a:xfrm>
        </p:spPr>
        <p:txBody>
          <a:bodyPr>
            <a:normAutofit/>
          </a:bodyPr>
          <a:lstStyle/>
          <a:p>
            <a:r>
              <a:rPr lang="en-US" sz="2000" dirty="0" smtClean="0"/>
              <a:t>Condensed </a:t>
            </a:r>
            <a:r>
              <a:rPr lang="en-US" sz="2000" dirty="0"/>
              <a:t>chemical mechanisms commonly used for air quality modeling </a:t>
            </a:r>
            <a:r>
              <a:rPr lang="en-US" sz="2000" dirty="0" smtClean="0"/>
              <a:t> </a:t>
            </a:r>
            <a:r>
              <a:rPr lang="en-US" sz="2000" dirty="0"/>
              <a:t>are designed to model O</a:t>
            </a:r>
            <a:r>
              <a:rPr lang="en-US" sz="2000" baseline="-25000" dirty="0"/>
              <a:t>3</a:t>
            </a:r>
            <a:r>
              <a:rPr lang="en-US" sz="2000" dirty="0"/>
              <a:t> formation from </a:t>
            </a:r>
            <a:r>
              <a:rPr lang="en-US" sz="2000" u="sng" dirty="0"/>
              <a:t>typical urban ambient VOC </a:t>
            </a:r>
            <a:r>
              <a:rPr lang="en-US" sz="2000" u="sng" dirty="0" smtClean="0"/>
              <a:t>mixtures</a:t>
            </a:r>
            <a:r>
              <a:rPr lang="en-US" sz="2000" dirty="0" smtClean="0"/>
              <a:t>. </a:t>
            </a:r>
            <a:endParaRPr lang="en-US" sz="2000" dirty="0"/>
          </a:p>
          <a:p>
            <a:r>
              <a:rPr lang="en-US" sz="2000" dirty="0" smtClean="0"/>
              <a:t>Atmospheric </a:t>
            </a:r>
            <a:r>
              <a:rPr lang="en-US" sz="2000" dirty="0"/>
              <a:t>composition is not constant and changes temporally and </a:t>
            </a:r>
            <a:r>
              <a:rPr lang="en-US" sz="2000" dirty="0" smtClean="0"/>
              <a:t>spatially.</a:t>
            </a:r>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53047"/>
            <a:ext cx="5107760" cy="218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429000"/>
            <a:ext cx="3429000" cy="260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942005"/>
            <a:ext cx="5031560" cy="7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04800" y="3522655"/>
            <a:ext cx="4532716" cy="369332"/>
          </a:xfrm>
          <a:prstGeom prst="rect">
            <a:avLst/>
          </a:prstGeom>
          <a:noFill/>
        </p:spPr>
        <p:txBody>
          <a:bodyPr wrap="none" rtlCol="0">
            <a:spAutoFit/>
          </a:bodyPr>
          <a:lstStyle/>
          <a:p>
            <a:r>
              <a:rPr lang="en-US" b="1" u="sng" dirty="0" smtClean="0"/>
              <a:t>Industrial emission sources in Houston, Texas </a:t>
            </a:r>
            <a:endParaRPr lang="en-US" b="1" u="sng" dirty="0"/>
          </a:p>
        </p:txBody>
      </p:sp>
      <p:sp>
        <p:nvSpPr>
          <p:cNvPr id="11" name="Rectangle 10"/>
          <p:cNvSpPr/>
          <p:nvPr/>
        </p:nvSpPr>
        <p:spPr>
          <a:xfrm>
            <a:off x="5486400" y="5760256"/>
            <a:ext cx="2476500" cy="276999"/>
          </a:xfrm>
          <a:prstGeom prst="rect">
            <a:avLst/>
          </a:prstGeom>
          <a:solidFill>
            <a:schemeClr val="bg1"/>
          </a:solidFill>
        </p:spPr>
        <p:txBody>
          <a:bodyPr wrap="square">
            <a:spAutoFit/>
          </a:bodyPr>
          <a:lstStyle/>
          <a:p>
            <a:r>
              <a:rPr lang="en-US" sz="1200" dirty="0" smtClean="0"/>
              <a:t>(Source: http://maps.google.com)</a:t>
            </a:r>
            <a:endParaRPr lang="en-US" sz="1200" dirty="0"/>
          </a:p>
        </p:txBody>
      </p:sp>
    </p:spTree>
    <p:extLst>
      <p:ext uri="{BB962C8B-B14F-4D97-AF65-F5344CB8AC3E}">
        <p14:creationId xmlns:p14="http://schemas.microsoft.com/office/powerpoint/2010/main" val="1750898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3200" dirty="0" smtClean="0"/>
              <a:t>Background: Atmospheric composition changes</a:t>
            </a:r>
            <a:endParaRPr lang="en-US" sz="3200" dirty="0"/>
          </a:p>
        </p:txBody>
      </p:sp>
      <p:sp>
        <p:nvSpPr>
          <p:cNvPr id="3" name="Content Placeholder 2"/>
          <p:cNvSpPr>
            <a:spLocks noGrp="1"/>
          </p:cNvSpPr>
          <p:nvPr>
            <p:ph idx="1"/>
          </p:nvPr>
        </p:nvSpPr>
        <p:spPr>
          <a:xfrm>
            <a:off x="457200" y="1265237"/>
            <a:ext cx="8229600" cy="3840163"/>
          </a:xfrm>
        </p:spPr>
        <p:txBody>
          <a:bodyPr>
            <a:normAutofit/>
          </a:bodyPr>
          <a:lstStyle/>
          <a:p>
            <a:r>
              <a:rPr lang="en-US" sz="2000" dirty="0" smtClean="0"/>
              <a:t>Atmospheric emissions can be influenced by changes in fuels, technologies and emission standards over time.</a:t>
            </a:r>
          </a:p>
          <a:p>
            <a:r>
              <a:rPr lang="en-US" sz="2000" dirty="0" smtClean="0"/>
              <a:t>Changes in emissions lead to changes in atmospheric composition:</a:t>
            </a:r>
          </a:p>
          <a:p>
            <a:pPr lvl="1"/>
            <a:r>
              <a:rPr lang="en-US" sz="2000" dirty="0" smtClean="0"/>
              <a:t>Changes in the </a:t>
            </a:r>
            <a:r>
              <a:rPr lang="en-US" sz="2000" u="sng" dirty="0" smtClean="0"/>
              <a:t>total amount</a:t>
            </a:r>
            <a:r>
              <a:rPr lang="en-US" sz="2000" dirty="0" smtClean="0"/>
              <a:t> of emissions </a:t>
            </a:r>
          </a:p>
          <a:p>
            <a:pPr lvl="2"/>
            <a:r>
              <a:rPr lang="en-US" sz="1800" dirty="0" smtClean="0"/>
              <a:t>For example, different reductions for </a:t>
            </a:r>
            <a:r>
              <a:rPr lang="en-US" sz="1800" dirty="0" smtClean="0">
                <a:solidFill>
                  <a:srgbClr val="0000CC"/>
                </a:solidFill>
              </a:rPr>
              <a:t>total </a:t>
            </a:r>
            <a:r>
              <a:rPr lang="en-US" sz="1800" dirty="0" err="1" smtClean="0">
                <a:solidFill>
                  <a:srgbClr val="0000CC"/>
                </a:solidFill>
              </a:rPr>
              <a:t>NOx</a:t>
            </a:r>
            <a:r>
              <a:rPr lang="en-US" sz="1800" dirty="0" smtClean="0">
                <a:solidFill>
                  <a:srgbClr val="0000CC"/>
                </a:solidFill>
              </a:rPr>
              <a:t> </a:t>
            </a:r>
            <a:r>
              <a:rPr lang="en-US" sz="1800" dirty="0" smtClean="0"/>
              <a:t>and </a:t>
            </a:r>
            <a:r>
              <a:rPr lang="en-US" sz="1800" dirty="0" smtClean="0">
                <a:solidFill>
                  <a:srgbClr val="0000CC"/>
                </a:solidFill>
              </a:rPr>
              <a:t>total VOC </a:t>
            </a:r>
            <a:r>
              <a:rPr lang="en-US" sz="1800" dirty="0" smtClean="0"/>
              <a:t>will change the VOC/</a:t>
            </a:r>
            <a:r>
              <a:rPr lang="en-US" sz="1800" dirty="0" err="1" smtClean="0"/>
              <a:t>NOx</a:t>
            </a:r>
            <a:r>
              <a:rPr lang="en-US" sz="1800" dirty="0" smtClean="0"/>
              <a:t> ratio (e.g., 50% </a:t>
            </a:r>
            <a:r>
              <a:rPr lang="en-US" sz="1800" dirty="0" err="1" smtClean="0"/>
              <a:t>NOx</a:t>
            </a:r>
            <a:r>
              <a:rPr lang="en-US" sz="1800" dirty="0" smtClean="0"/>
              <a:t> reduction and 20% VOC reduction =&gt; increase in VOC/</a:t>
            </a:r>
            <a:r>
              <a:rPr lang="en-US" sz="1800" dirty="0" err="1" smtClean="0"/>
              <a:t>NOx</a:t>
            </a:r>
            <a:r>
              <a:rPr lang="en-US" sz="1800" dirty="0" smtClean="0"/>
              <a:t>).</a:t>
            </a:r>
          </a:p>
          <a:p>
            <a:pPr lvl="1"/>
            <a:r>
              <a:rPr lang="en-US" sz="2000" dirty="0" smtClean="0"/>
              <a:t>Changes in the </a:t>
            </a:r>
            <a:r>
              <a:rPr lang="en-US" sz="2000" u="sng" dirty="0" smtClean="0"/>
              <a:t>composition</a:t>
            </a:r>
            <a:r>
              <a:rPr lang="en-US" sz="2000" dirty="0" smtClean="0"/>
              <a:t> of emissions</a:t>
            </a:r>
          </a:p>
          <a:p>
            <a:pPr lvl="2"/>
            <a:r>
              <a:rPr lang="en-US" sz="1800" dirty="0" smtClean="0"/>
              <a:t>Changes in </a:t>
            </a:r>
            <a:r>
              <a:rPr lang="en-US" sz="1800" dirty="0" smtClean="0">
                <a:solidFill>
                  <a:srgbClr val="0000CC"/>
                </a:solidFill>
              </a:rPr>
              <a:t>splitting factors of total </a:t>
            </a:r>
            <a:r>
              <a:rPr lang="en-US" sz="1800" dirty="0" err="1" smtClean="0">
                <a:solidFill>
                  <a:srgbClr val="0000CC"/>
                </a:solidFill>
              </a:rPr>
              <a:t>NOx</a:t>
            </a:r>
            <a:r>
              <a:rPr lang="en-US" sz="1800" dirty="0" smtClean="0"/>
              <a:t> into NO, NO</a:t>
            </a:r>
            <a:r>
              <a:rPr lang="en-US" sz="1800" baseline="-25000" dirty="0" smtClean="0"/>
              <a:t>2</a:t>
            </a:r>
            <a:r>
              <a:rPr lang="en-US" sz="1800" dirty="0" smtClean="0"/>
              <a:t> and HONO.</a:t>
            </a:r>
          </a:p>
          <a:p>
            <a:pPr lvl="2"/>
            <a:r>
              <a:rPr lang="en-US" sz="1800" dirty="0" smtClean="0"/>
              <a:t>Changes in </a:t>
            </a:r>
            <a:r>
              <a:rPr lang="en-US" sz="1800" dirty="0" smtClean="0">
                <a:solidFill>
                  <a:srgbClr val="0000CC"/>
                </a:solidFill>
              </a:rPr>
              <a:t>splitting factors of total VOC</a:t>
            </a:r>
            <a:r>
              <a:rPr lang="en-US" sz="1800" dirty="0" smtClean="0"/>
              <a:t> into specific compounds such as propane, </a:t>
            </a:r>
            <a:r>
              <a:rPr lang="en-US" sz="1800" dirty="0" err="1" smtClean="0"/>
              <a:t>ethene</a:t>
            </a:r>
            <a:r>
              <a:rPr lang="en-US" sz="1800" dirty="0" smtClean="0"/>
              <a:t> and toluene.  </a:t>
            </a:r>
            <a:endParaRPr lang="en-US" sz="2000" dirty="0" smtClean="0"/>
          </a:p>
          <a:p>
            <a:endParaRPr lang="en-US" sz="2000" dirty="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800629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3200" dirty="0" smtClean="0"/>
              <a:t>Background: Atmospheric composition changes</a:t>
            </a:r>
            <a:endParaRPr lang="en-US" sz="3200" dirty="0"/>
          </a:p>
        </p:txBody>
      </p:sp>
      <p:sp>
        <p:nvSpPr>
          <p:cNvPr id="3" name="Content Placeholder 2"/>
          <p:cNvSpPr>
            <a:spLocks noGrp="1"/>
          </p:cNvSpPr>
          <p:nvPr>
            <p:ph idx="1"/>
          </p:nvPr>
        </p:nvSpPr>
        <p:spPr>
          <a:xfrm>
            <a:off x="457200" y="1143000"/>
            <a:ext cx="8229600" cy="1477963"/>
          </a:xfrm>
        </p:spPr>
        <p:txBody>
          <a:bodyPr>
            <a:normAutofit fontScale="92500"/>
          </a:bodyPr>
          <a:lstStyle/>
          <a:p>
            <a:r>
              <a:rPr lang="en-US" sz="2000" dirty="0" smtClean="0"/>
              <a:t>Atmospheric emissions and compositions </a:t>
            </a:r>
            <a:r>
              <a:rPr lang="en-US" sz="2000" dirty="0"/>
              <a:t>can be </a:t>
            </a:r>
            <a:r>
              <a:rPr lang="en-US" sz="2000" dirty="0" smtClean="0"/>
              <a:t>spatially </a:t>
            </a:r>
            <a:r>
              <a:rPr lang="en-US" sz="2000" dirty="0"/>
              <a:t>different </a:t>
            </a:r>
            <a:r>
              <a:rPr lang="en-US" sz="2000" dirty="0" smtClean="0"/>
              <a:t>due </a:t>
            </a:r>
            <a:r>
              <a:rPr lang="en-US" sz="2000" dirty="0"/>
              <a:t>to differences in emission </a:t>
            </a:r>
            <a:r>
              <a:rPr lang="en-US" sz="2000" dirty="0" smtClean="0"/>
              <a:t>activities at different locations.</a:t>
            </a:r>
          </a:p>
          <a:p>
            <a:r>
              <a:rPr lang="en-US" sz="2000" dirty="0" smtClean="0"/>
              <a:t>Industrial emissions from chemical plants and refineries: Houston in TX.</a:t>
            </a:r>
          </a:p>
          <a:p>
            <a:r>
              <a:rPr lang="en-US" sz="2000" dirty="0" smtClean="0"/>
              <a:t>Oil and gas fields: Western Kern County in CA, Upper Green River Basin in WY.   </a:t>
            </a:r>
            <a:endParaRPr lang="en-US" sz="2000" dirty="0"/>
          </a:p>
          <a:p>
            <a:endParaRPr lang="en-US" sz="2000" dirty="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553" y="3067845"/>
            <a:ext cx="4724400" cy="282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752600" y="5819001"/>
            <a:ext cx="5752820" cy="307777"/>
          </a:xfrm>
          <a:prstGeom prst="rect">
            <a:avLst/>
          </a:prstGeom>
        </p:spPr>
        <p:txBody>
          <a:bodyPr wrap="square">
            <a:spAutoFit/>
          </a:bodyPr>
          <a:lstStyle/>
          <a:p>
            <a:r>
              <a:rPr lang="en-US" sz="1400" dirty="0" smtClean="0"/>
              <a:t>(Source: http</a:t>
            </a:r>
            <a:r>
              <a:rPr lang="en-US" sz="1400" dirty="0"/>
              <a:t>://</a:t>
            </a:r>
            <a:r>
              <a:rPr lang="en-US" sz="1400" dirty="0" smtClean="0"/>
              <a:t>www.epa.gov/airquality/greenbook/map/map8hr_2008.pdf)</a:t>
            </a:r>
            <a:endParaRPr lang="en-US" sz="1400" dirty="0"/>
          </a:p>
        </p:txBody>
      </p:sp>
      <p:sp>
        <p:nvSpPr>
          <p:cNvPr id="9" name="TextBox 8"/>
          <p:cNvSpPr txBox="1"/>
          <p:nvPr/>
        </p:nvSpPr>
        <p:spPr>
          <a:xfrm>
            <a:off x="2549894" y="2743200"/>
            <a:ext cx="4803687" cy="369332"/>
          </a:xfrm>
          <a:prstGeom prst="rect">
            <a:avLst/>
          </a:prstGeom>
          <a:noFill/>
        </p:spPr>
        <p:txBody>
          <a:bodyPr wrap="none" rtlCol="0">
            <a:spAutoFit/>
          </a:bodyPr>
          <a:lstStyle/>
          <a:p>
            <a:r>
              <a:rPr lang="en-US" b="1" u="sng" dirty="0" smtClean="0"/>
              <a:t>8-HR Ozone Nonattainment Areas (as of 7/2012)</a:t>
            </a:r>
            <a:endParaRPr lang="en-US" b="1" u="sng" dirty="0"/>
          </a:p>
        </p:txBody>
      </p:sp>
      <p:sp>
        <p:nvSpPr>
          <p:cNvPr id="10" name="TextBox 9"/>
          <p:cNvSpPr txBox="1"/>
          <p:nvPr/>
        </p:nvSpPr>
        <p:spPr>
          <a:xfrm>
            <a:off x="666546" y="4473109"/>
            <a:ext cx="1159163" cy="338554"/>
          </a:xfrm>
          <a:prstGeom prst="rect">
            <a:avLst/>
          </a:prstGeom>
          <a:noFill/>
        </p:spPr>
        <p:txBody>
          <a:bodyPr wrap="none" rtlCol="0">
            <a:spAutoFit/>
          </a:bodyPr>
          <a:lstStyle/>
          <a:p>
            <a:r>
              <a:rPr lang="en-US" sz="1600" dirty="0" smtClean="0">
                <a:solidFill>
                  <a:srgbClr val="0000CC"/>
                </a:solidFill>
              </a:rPr>
              <a:t>Los Angeles</a:t>
            </a:r>
            <a:endParaRPr lang="en-US" sz="1600" dirty="0">
              <a:solidFill>
                <a:srgbClr val="0000CC"/>
              </a:solidFill>
            </a:endParaRPr>
          </a:p>
        </p:txBody>
      </p:sp>
      <p:cxnSp>
        <p:nvCxnSpPr>
          <p:cNvPr id="12" name="Straight Arrow Connector 11"/>
          <p:cNvCxnSpPr/>
          <p:nvPr/>
        </p:nvCxnSpPr>
        <p:spPr>
          <a:xfrm flipV="1">
            <a:off x="1745353" y="4663752"/>
            <a:ext cx="476054" cy="11525"/>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7600" y="5566648"/>
            <a:ext cx="890500" cy="338554"/>
          </a:xfrm>
          <a:prstGeom prst="rect">
            <a:avLst/>
          </a:prstGeom>
          <a:noFill/>
        </p:spPr>
        <p:txBody>
          <a:bodyPr wrap="none" rtlCol="0">
            <a:spAutoFit/>
          </a:bodyPr>
          <a:lstStyle/>
          <a:p>
            <a:r>
              <a:rPr lang="en-US" sz="1600" dirty="0" smtClean="0">
                <a:solidFill>
                  <a:srgbClr val="0000CC"/>
                </a:solidFill>
              </a:rPr>
              <a:t>Houston</a:t>
            </a:r>
            <a:endParaRPr lang="en-US" sz="1600" dirty="0">
              <a:solidFill>
                <a:srgbClr val="0000CC"/>
              </a:solidFill>
            </a:endParaRPr>
          </a:p>
        </p:txBody>
      </p:sp>
      <p:sp>
        <p:nvSpPr>
          <p:cNvPr id="14" name="TextBox 13"/>
          <p:cNvSpPr txBox="1"/>
          <p:nvPr/>
        </p:nvSpPr>
        <p:spPr>
          <a:xfrm>
            <a:off x="3164572" y="4995378"/>
            <a:ext cx="679994" cy="338554"/>
          </a:xfrm>
          <a:prstGeom prst="rect">
            <a:avLst/>
          </a:prstGeom>
          <a:noFill/>
        </p:spPr>
        <p:txBody>
          <a:bodyPr wrap="none" rtlCol="0">
            <a:spAutoFit/>
          </a:bodyPr>
          <a:lstStyle/>
          <a:p>
            <a:r>
              <a:rPr lang="en-US" sz="1600" dirty="0" smtClean="0">
                <a:solidFill>
                  <a:srgbClr val="0000CC"/>
                </a:solidFill>
              </a:rPr>
              <a:t>Dallas</a:t>
            </a:r>
            <a:endParaRPr lang="en-US" sz="1600" dirty="0">
              <a:solidFill>
                <a:srgbClr val="0000CC"/>
              </a:solidFill>
            </a:endParaRPr>
          </a:p>
        </p:txBody>
      </p:sp>
      <p:cxnSp>
        <p:nvCxnSpPr>
          <p:cNvPr id="16" name="Straight Arrow Connector 15"/>
          <p:cNvCxnSpPr/>
          <p:nvPr/>
        </p:nvCxnSpPr>
        <p:spPr>
          <a:xfrm flipV="1">
            <a:off x="3756286" y="5028982"/>
            <a:ext cx="152400" cy="97334"/>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138033" y="5368407"/>
            <a:ext cx="0" cy="292383"/>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48381" y="3055620"/>
            <a:ext cx="833946" cy="338554"/>
          </a:xfrm>
          <a:prstGeom prst="rect">
            <a:avLst/>
          </a:prstGeom>
          <a:noFill/>
        </p:spPr>
        <p:txBody>
          <a:bodyPr wrap="none" rtlCol="0">
            <a:spAutoFit/>
          </a:bodyPr>
          <a:lstStyle/>
          <a:p>
            <a:r>
              <a:rPr lang="en-US" sz="1600" dirty="0" smtClean="0">
                <a:solidFill>
                  <a:srgbClr val="0000CC"/>
                </a:solidFill>
              </a:rPr>
              <a:t>Chicago</a:t>
            </a:r>
            <a:endParaRPr lang="en-US" sz="1600" dirty="0">
              <a:solidFill>
                <a:srgbClr val="0000CC"/>
              </a:solidFill>
            </a:endParaRPr>
          </a:p>
        </p:txBody>
      </p:sp>
      <p:cxnSp>
        <p:nvCxnSpPr>
          <p:cNvPr id="21" name="Straight Arrow Connector 20"/>
          <p:cNvCxnSpPr/>
          <p:nvPr/>
        </p:nvCxnSpPr>
        <p:spPr>
          <a:xfrm flipH="1">
            <a:off x="5750777" y="3669268"/>
            <a:ext cx="795176" cy="301404"/>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46168" y="3429000"/>
            <a:ext cx="971420" cy="338554"/>
          </a:xfrm>
          <a:prstGeom prst="rect">
            <a:avLst/>
          </a:prstGeom>
          <a:noFill/>
        </p:spPr>
        <p:txBody>
          <a:bodyPr wrap="none" rtlCol="0">
            <a:spAutoFit/>
          </a:bodyPr>
          <a:lstStyle/>
          <a:p>
            <a:r>
              <a:rPr lang="en-US" sz="1600" dirty="0" smtClean="0">
                <a:solidFill>
                  <a:srgbClr val="0000CC"/>
                </a:solidFill>
              </a:rPr>
              <a:t>New York</a:t>
            </a:r>
            <a:endParaRPr lang="en-US" sz="1600" dirty="0">
              <a:solidFill>
                <a:srgbClr val="0000CC"/>
              </a:solidFill>
            </a:endParaRPr>
          </a:p>
        </p:txBody>
      </p:sp>
      <p:cxnSp>
        <p:nvCxnSpPr>
          <p:cNvPr id="24" name="Straight Arrow Connector 23"/>
          <p:cNvCxnSpPr/>
          <p:nvPr/>
        </p:nvCxnSpPr>
        <p:spPr>
          <a:xfrm>
            <a:off x="4527242" y="3352800"/>
            <a:ext cx="145461" cy="650927"/>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888353" y="3622209"/>
            <a:ext cx="975203" cy="338554"/>
          </a:xfrm>
          <a:prstGeom prst="rect">
            <a:avLst/>
          </a:prstGeom>
          <a:noFill/>
        </p:spPr>
        <p:txBody>
          <a:bodyPr wrap="none" rtlCol="0">
            <a:spAutoFit/>
          </a:bodyPr>
          <a:lstStyle/>
          <a:p>
            <a:r>
              <a:rPr lang="en-US" sz="1600" dirty="0" smtClean="0"/>
              <a:t>Wyoming</a:t>
            </a:r>
            <a:endParaRPr lang="en-US" sz="1600" dirty="0"/>
          </a:p>
        </p:txBody>
      </p:sp>
      <p:sp>
        <p:nvSpPr>
          <p:cNvPr id="28" name="TextBox 27"/>
          <p:cNvSpPr txBox="1"/>
          <p:nvPr/>
        </p:nvSpPr>
        <p:spPr>
          <a:xfrm>
            <a:off x="2997074" y="4332208"/>
            <a:ext cx="783612" cy="338554"/>
          </a:xfrm>
          <a:prstGeom prst="rect">
            <a:avLst/>
          </a:prstGeom>
          <a:noFill/>
        </p:spPr>
        <p:txBody>
          <a:bodyPr wrap="none" rtlCol="0">
            <a:spAutoFit/>
          </a:bodyPr>
          <a:lstStyle/>
          <a:p>
            <a:r>
              <a:rPr lang="en-US" sz="1600" dirty="0" smtClean="0">
                <a:solidFill>
                  <a:srgbClr val="0000CC"/>
                </a:solidFill>
              </a:rPr>
              <a:t>Denver</a:t>
            </a:r>
            <a:endParaRPr lang="en-US" sz="1600" dirty="0">
              <a:solidFill>
                <a:srgbClr val="0000CC"/>
              </a:solidFill>
            </a:endParaRPr>
          </a:p>
        </p:txBody>
      </p:sp>
      <p:cxnSp>
        <p:nvCxnSpPr>
          <p:cNvPr id="29" name="Straight Arrow Connector 28"/>
          <p:cNvCxnSpPr/>
          <p:nvPr/>
        </p:nvCxnSpPr>
        <p:spPr>
          <a:xfrm flipV="1">
            <a:off x="3307453" y="4244511"/>
            <a:ext cx="38100" cy="234575"/>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4" idx="1"/>
          </p:cNvCxnSpPr>
          <p:nvPr/>
        </p:nvCxnSpPr>
        <p:spPr>
          <a:xfrm flipH="1">
            <a:off x="5600981" y="3903077"/>
            <a:ext cx="718572" cy="158946"/>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19553" y="3733800"/>
            <a:ext cx="1204176" cy="338554"/>
          </a:xfrm>
          <a:prstGeom prst="rect">
            <a:avLst/>
          </a:prstGeom>
          <a:noFill/>
        </p:spPr>
        <p:txBody>
          <a:bodyPr wrap="none" rtlCol="0">
            <a:spAutoFit/>
          </a:bodyPr>
          <a:lstStyle/>
          <a:p>
            <a:r>
              <a:rPr lang="en-US" sz="1600" dirty="0" smtClean="0">
                <a:solidFill>
                  <a:srgbClr val="0000CC"/>
                </a:solidFill>
              </a:rPr>
              <a:t>Philadelphia</a:t>
            </a:r>
            <a:endParaRPr lang="en-US" sz="1600" dirty="0">
              <a:solidFill>
                <a:srgbClr val="0000CC"/>
              </a:solidFill>
            </a:endParaRPr>
          </a:p>
        </p:txBody>
      </p:sp>
      <p:sp>
        <p:nvSpPr>
          <p:cNvPr id="35" name="TextBox 34"/>
          <p:cNvSpPr txBox="1"/>
          <p:nvPr/>
        </p:nvSpPr>
        <p:spPr>
          <a:xfrm>
            <a:off x="4591808" y="5250482"/>
            <a:ext cx="780983" cy="338554"/>
          </a:xfrm>
          <a:prstGeom prst="rect">
            <a:avLst/>
          </a:prstGeom>
          <a:noFill/>
        </p:spPr>
        <p:txBody>
          <a:bodyPr wrap="none" rtlCol="0">
            <a:spAutoFit/>
          </a:bodyPr>
          <a:lstStyle/>
          <a:p>
            <a:r>
              <a:rPr lang="en-US" sz="1600" dirty="0" smtClean="0">
                <a:solidFill>
                  <a:srgbClr val="0000CC"/>
                </a:solidFill>
              </a:rPr>
              <a:t>Atlanta</a:t>
            </a:r>
            <a:endParaRPr lang="en-US" sz="1600" dirty="0">
              <a:solidFill>
                <a:srgbClr val="0000CC"/>
              </a:solidFill>
            </a:endParaRPr>
          </a:p>
        </p:txBody>
      </p:sp>
      <p:cxnSp>
        <p:nvCxnSpPr>
          <p:cNvPr id="36" name="Straight Arrow Connector 35"/>
          <p:cNvCxnSpPr/>
          <p:nvPr/>
        </p:nvCxnSpPr>
        <p:spPr>
          <a:xfrm flipV="1">
            <a:off x="5020195" y="4920746"/>
            <a:ext cx="4766" cy="402062"/>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561193" y="4408577"/>
            <a:ext cx="961866" cy="338554"/>
          </a:xfrm>
          <a:prstGeom prst="rect">
            <a:avLst/>
          </a:prstGeom>
          <a:noFill/>
        </p:spPr>
        <p:txBody>
          <a:bodyPr wrap="none" rtlCol="0">
            <a:spAutoFit/>
          </a:bodyPr>
          <a:lstStyle/>
          <a:p>
            <a:r>
              <a:rPr lang="en-US" sz="1600" dirty="0" smtClean="0">
                <a:solidFill>
                  <a:srgbClr val="0000CC"/>
                </a:solidFill>
              </a:rPr>
              <a:t>Charlotte</a:t>
            </a:r>
            <a:endParaRPr lang="en-US" sz="1600" dirty="0">
              <a:solidFill>
                <a:srgbClr val="0000CC"/>
              </a:solidFill>
            </a:endParaRPr>
          </a:p>
        </p:txBody>
      </p:sp>
      <p:cxnSp>
        <p:nvCxnSpPr>
          <p:cNvPr id="43" name="Straight Arrow Connector 42"/>
          <p:cNvCxnSpPr/>
          <p:nvPr/>
        </p:nvCxnSpPr>
        <p:spPr>
          <a:xfrm flipH="1">
            <a:off x="5340569" y="4551497"/>
            <a:ext cx="1310594" cy="43552"/>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58071" y="4509145"/>
            <a:ext cx="924420" cy="338554"/>
          </a:xfrm>
          <a:prstGeom prst="rect">
            <a:avLst/>
          </a:prstGeom>
          <a:noFill/>
        </p:spPr>
        <p:txBody>
          <a:bodyPr wrap="none" rtlCol="0">
            <a:spAutoFit/>
          </a:bodyPr>
          <a:lstStyle/>
          <a:p>
            <a:r>
              <a:rPr lang="en-US" sz="1600" dirty="0" smtClean="0">
                <a:solidFill>
                  <a:srgbClr val="0000CC"/>
                </a:solidFill>
              </a:rPr>
              <a:t>Knoxville</a:t>
            </a:r>
            <a:endParaRPr lang="en-US" sz="1600" dirty="0">
              <a:solidFill>
                <a:srgbClr val="0000CC"/>
              </a:solidFill>
            </a:endParaRPr>
          </a:p>
        </p:txBody>
      </p:sp>
      <p:sp>
        <p:nvSpPr>
          <p:cNvPr id="47" name="TextBox 46"/>
          <p:cNvSpPr txBox="1"/>
          <p:nvPr/>
        </p:nvSpPr>
        <p:spPr>
          <a:xfrm>
            <a:off x="5663303" y="4708317"/>
            <a:ext cx="966931" cy="338554"/>
          </a:xfrm>
          <a:prstGeom prst="rect">
            <a:avLst/>
          </a:prstGeom>
          <a:noFill/>
        </p:spPr>
        <p:txBody>
          <a:bodyPr wrap="none" rtlCol="0">
            <a:spAutoFit/>
          </a:bodyPr>
          <a:lstStyle/>
          <a:p>
            <a:r>
              <a:rPr lang="en-US" sz="1600" dirty="0" smtClean="0">
                <a:solidFill>
                  <a:srgbClr val="0000CC"/>
                </a:solidFill>
              </a:rPr>
              <a:t>Memphis</a:t>
            </a:r>
            <a:endParaRPr lang="en-US" sz="1600" dirty="0">
              <a:solidFill>
                <a:srgbClr val="0000CC"/>
              </a:solidFill>
            </a:endParaRPr>
          </a:p>
        </p:txBody>
      </p:sp>
      <p:cxnSp>
        <p:nvCxnSpPr>
          <p:cNvPr id="48" name="Straight Arrow Connector 47"/>
          <p:cNvCxnSpPr/>
          <p:nvPr/>
        </p:nvCxnSpPr>
        <p:spPr>
          <a:xfrm flipH="1" flipV="1">
            <a:off x="5021953" y="4663752"/>
            <a:ext cx="705964" cy="44566"/>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7" idx="1"/>
          </p:cNvCxnSpPr>
          <p:nvPr/>
        </p:nvCxnSpPr>
        <p:spPr>
          <a:xfrm flipH="1" flipV="1">
            <a:off x="4564753" y="4728399"/>
            <a:ext cx="1098550" cy="149195"/>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474583" y="5574268"/>
            <a:ext cx="1243995" cy="338554"/>
          </a:xfrm>
          <a:prstGeom prst="rect">
            <a:avLst/>
          </a:prstGeom>
          <a:noFill/>
        </p:spPr>
        <p:txBody>
          <a:bodyPr wrap="none" rtlCol="0">
            <a:spAutoFit/>
          </a:bodyPr>
          <a:lstStyle/>
          <a:p>
            <a:r>
              <a:rPr lang="en-US" sz="1600" dirty="0" smtClean="0">
                <a:solidFill>
                  <a:srgbClr val="0000CC"/>
                </a:solidFill>
              </a:rPr>
              <a:t>Baton Rouge</a:t>
            </a:r>
            <a:endParaRPr lang="en-US" sz="1600" dirty="0">
              <a:solidFill>
                <a:srgbClr val="0000CC"/>
              </a:solidFill>
            </a:endParaRPr>
          </a:p>
        </p:txBody>
      </p:sp>
      <p:cxnSp>
        <p:nvCxnSpPr>
          <p:cNvPr id="61" name="Straight Arrow Connector 60"/>
          <p:cNvCxnSpPr/>
          <p:nvPr/>
        </p:nvCxnSpPr>
        <p:spPr>
          <a:xfrm flipH="1" flipV="1">
            <a:off x="4520303" y="5228422"/>
            <a:ext cx="142371" cy="432368"/>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847477" y="5115063"/>
            <a:ext cx="851515" cy="338554"/>
          </a:xfrm>
          <a:prstGeom prst="rect">
            <a:avLst/>
          </a:prstGeom>
          <a:noFill/>
        </p:spPr>
        <p:txBody>
          <a:bodyPr wrap="none" rtlCol="0">
            <a:spAutoFit/>
          </a:bodyPr>
          <a:lstStyle/>
          <a:p>
            <a:r>
              <a:rPr lang="en-US" sz="1600" dirty="0" smtClean="0">
                <a:solidFill>
                  <a:srgbClr val="0000CC"/>
                </a:solidFill>
              </a:rPr>
              <a:t>Phoenix</a:t>
            </a:r>
            <a:endParaRPr lang="en-US" sz="1600" dirty="0">
              <a:solidFill>
                <a:srgbClr val="0000CC"/>
              </a:solidFill>
            </a:endParaRPr>
          </a:p>
        </p:txBody>
      </p:sp>
      <p:cxnSp>
        <p:nvCxnSpPr>
          <p:cNvPr id="63" name="Straight Arrow Connector 62"/>
          <p:cNvCxnSpPr/>
          <p:nvPr/>
        </p:nvCxnSpPr>
        <p:spPr>
          <a:xfrm flipV="1">
            <a:off x="2504345" y="4848418"/>
            <a:ext cx="155408" cy="399969"/>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933981" y="3056136"/>
            <a:ext cx="875561" cy="338554"/>
          </a:xfrm>
          <a:prstGeom prst="rect">
            <a:avLst/>
          </a:prstGeom>
          <a:noFill/>
        </p:spPr>
        <p:txBody>
          <a:bodyPr wrap="none" rtlCol="0">
            <a:spAutoFit/>
          </a:bodyPr>
          <a:lstStyle/>
          <a:p>
            <a:r>
              <a:rPr lang="en-US" sz="1600" dirty="0" smtClean="0">
                <a:solidFill>
                  <a:srgbClr val="0000CC"/>
                </a:solidFill>
              </a:rPr>
              <a:t>St. Louis</a:t>
            </a:r>
            <a:endParaRPr lang="en-US" sz="1600" dirty="0">
              <a:solidFill>
                <a:srgbClr val="0000CC"/>
              </a:solidFill>
            </a:endParaRPr>
          </a:p>
        </p:txBody>
      </p:sp>
      <p:cxnSp>
        <p:nvCxnSpPr>
          <p:cNvPr id="66" name="Straight Arrow Connector 65"/>
          <p:cNvCxnSpPr/>
          <p:nvPr/>
        </p:nvCxnSpPr>
        <p:spPr>
          <a:xfrm>
            <a:off x="3756286" y="3352800"/>
            <a:ext cx="732267" cy="1032441"/>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414931" y="3084716"/>
            <a:ext cx="1039772" cy="338554"/>
          </a:xfrm>
          <a:prstGeom prst="rect">
            <a:avLst/>
          </a:prstGeom>
          <a:noFill/>
        </p:spPr>
        <p:txBody>
          <a:bodyPr wrap="none" rtlCol="0">
            <a:spAutoFit/>
          </a:bodyPr>
          <a:lstStyle/>
          <a:p>
            <a:r>
              <a:rPr lang="en-US" sz="1600" dirty="0" smtClean="0">
                <a:solidFill>
                  <a:srgbClr val="0000CC"/>
                </a:solidFill>
              </a:rPr>
              <a:t>Pittsburgh</a:t>
            </a:r>
            <a:endParaRPr lang="en-US" sz="1600" dirty="0">
              <a:solidFill>
                <a:srgbClr val="0000CC"/>
              </a:solidFill>
            </a:endParaRPr>
          </a:p>
        </p:txBody>
      </p:sp>
      <p:cxnSp>
        <p:nvCxnSpPr>
          <p:cNvPr id="69" name="Straight Arrow Connector 68"/>
          <p:cNvCxnSpPr/>
          <p:nvPr/>
        </p:nvCxnSpPr>
        <p:spPr>
          <a:xfrm flipH="1">
            <a:off x="5324526" y="3352800"/>
            <a:ext cx="1221427" cy="743751"/>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547579" y="3075186"/>
            <a:ext cx="1015021" cy="338554"/>
          </a:xfrm>
          <a:prstGeom prst="rect">
            <a:avLst/>
          </a:prstGeom>
          <a:noFill/>
        </p:spPr>
        <p:txBody>
          <a:bodyPr wrap="none" rtlCol="0">
            <a:spAutoFit/>
          </a:bodyPr>
          <a:lstStyle/>
          <a:p>
            <a:r>
              <a:rPr lang="en-US" sz="1600" dirty="0" smtClean="0">
                <a:solidFill>
                  <a:srgbClr val="0000CC"/>
                </a:solidFill>
              </a:rPr>
              <a:t>Columbus</a:t>
            </a:r>
            <a:endParaRPr lang="en-US" sz="1600" dirty="0">
              <a:solidFill>
                <a:srgbClr val="0000CC"/>
              </a:solidFill>
            </a:endParaRPr>
          </a:p>
        </p:txBody>
      </p:sp>
      <p:cxnSp>
        <p:nvCxnSpPr>
          <p:cNvPr id="75" name="Straight Arrow Connector 74"/>
          <p:cNvCxnSpPr>
            <a:stCxn id="74" idx="2"/>
          </p:cNvCxnSpPr>
          <p:nvPr/>
        </p:nvCxnSpPr>
        <p:spPr>
          <a:xfrm flipH="1">
            <a:off x="5028136" y="3413740"/>
            <a:ext cx="26954" cy="770703"/>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22246" y="3669268"/>
            <a:ext cx="1305614" cy="338554"/>
          </a:xfrm>
          <a:prstGeom prst="rect">
            <a:avLst/>
          </a:prstGeom>
          <a:noFill/>
        </p:spPr>
        <p:txBody>
          <a:bodyPr wrap="none" rtlCol="0">
            <a:spAutoFit/>
          </a:bodyPr>
          <a:lstStyle/>
          <a:p>
            <a:r>
              <a:rPr lang="en-US" sz="1600" dirty="0" smtClean="0">
                <a:solidFill>
                  <a:srgbClr val="0000CC"/>
                </a:solidFill>
              </a:rPr>
              <a:t>San Francisco</a:t>
            </a:r>
            <a:endParaRPr lang="en-US" sz="1600" dirty="0">
              <a:solidFill>
                <a:srgbClr val="0000CC"/>
              </a:solidFill>
            </a:endParaRPr>
          </a:p>
        </p:txBody>
      </p:sp>
      <p:cxnSp>
        <p:nvCxnSpPr>
          <p:cNvPr id="82" name="Straight Arrow Connector 81"/>
          <p:cNvCxnSpPr/>
          <p:nvPr/>
        </p:nvCxnSpPr>
        <p:spPr>
          <a:xfrm>
            <a:off x="1707777" y="3970672"/>
            <a:ext cx="291380" cy="216688"/>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22022" y="4114800"/>
            <a:ext cx="1209755" cy="338554"/>
          </a:xfrm>
          <a:prstGeom prst="rect">
            <a:avLst/>
          </a:prstGeom>
          <a:noFill/>
        </p:spPr>
        <p:txBody>
          <a:bodyPr wrap="none" rtlCol="0">
            <a:spAutoFit/>
          </a:bodyPr>
          <a:lstStyle/>
          <a:p>
            <a:r>
              <a:rPr lang="en-US" sz="1600" dirty="0" smtClean="0"/>
              <a:t>Kern County</a:t>
            </a:r>
            <a:endParaRPr lang="en-US" sz="1600" dirty="0"/>
          </a:p>
        </p:txBody>
      </p:sp>
      <p:cxnSp>
        <p:nvCxnSpPr>
          <p:cNvPr id="87" name="Straight Arrow Connector 86"/>
          <p:cNvCxnSpPr/>
          <p:nvPr/>
        </p:nvCxnSpPr>
        <p:spPr>
          <a:xfrm>
            <a:off x="1788909" y="4361798"/>
            <a:ext cx="413644" cy="146147"/>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5484343" y="4187360"/>
            <a:ext cx="712920" cy="73282"/>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111521" y="3962400"/>
            <a:ext cx="1509388" cy="338554"/>
          </a:xfrm>
          <a:prstGeom prst="rect">
            <a:avLst/>
          </a:prstGeom>
          <a:noFill/>
        </p:spPr>
        <p:txBody>
          <a:bodyPr wrap="none" rtlCol="0">
            <a:spAutoFit/>
          </a:bodyPr>
          <a:lstStyle/>
          <a:p>
            <a:r>
              <a:rPr lang="en-US" sz="1600" dirty="0" smtClean="0">
                <a:solidFill>
                  <a:srgbClr val="0000CC"/>
                </a:solidFill>
              </a:rPr>
              <a:t>Washington, DC</a:t>
            </a:r>
            <a:endParaRPr lang="en-US" sz="1600" dirty="0">
              <a:solidFill>
                <a:srgbClr val="0000CC"/>
              </a:solidFill>
            </a:endParaRPr>
          </a:p>
        </p:txBody>
      </p:sp>
      <p:sp>
        <p:nvSpPr>
          <p:cNvPr id="108" name="TextBox 107"/>
          <p:cNvSpPr txBox="1"/>
          <p:nvPr/>
        </p:nvSpPr>
        <p:spPr>
          <a:xfrm>
            <a:off x="5677181" y="4202668"/>
            <a:ext cx="1006686" cy="338554"/>
          </a:xfrm>
          <a:prstGeom prst="rect">
            <a:avLst/>
          </a:prstGeom>
          <a:noFill/>
        </p:spPr>
        <p:txBody>
          <a:bodyPr wrap="none" rtlCol="0">
            <a:spAutoFit/>
          </a:bodyPr>
          <a:lstStyle/>
          <a:p>
            <a:r>
              <a:rPr lang="en-US" sz="1600" dirty="0" smtClean="0">
                <a:solidFill>
                  <a:srgbClr val="0000CC"/>
                </a:solidFill>
              </a:rPr>
              <a:t>Cincinnati</a:t>
            </a:r>
            <a:endParaRPr lang="en-US" sz="1600" dirty="0">
              <a:solidFill>
                <a:srgbClr val="0000CC"/>
              </a:solidFill>
            </a:endParaRPr>
          </a:p>
        </p:txBody>
      </p:sp>
      <p:cxnSp>
        <p:nvCxnSpPr>
          <p:cNvPr id="109" name="Straight Arrow Connector 108"/>
          <p:cNvCxnSpPr>
            <a:stCxn id="108" idx="1"/>
          </p:cNvCxnSpPr>
          <p:nvPr/>
        </p:nvCxnSpPr>
        <p:spPr>
          <a:xfrm flipH="1" flipV="1">
            <a:off x="4938041" y="4304194"/>
            <a:ext cx="739140" cy="67751"/>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5482625" y="3080335"/>
            <a:ext cx="994375" cy="338554"/>
          </a:xfrm>
          <a:prstGeom prst="rect">
            <a:avLst/>
          </a:prstGeom>
          <a:noFill/>
        </p:spPr>
        <p:txBody>
          <a:bodyPr wrap="none" rtlCol="0">
            <a:spAutoFit/>
          </a:bodyPr>
          <a:lstStyle/>
          <a:p>
            <a:r>
              <a:rPr lang="en-US" sz="1600" dirty="0" smtClean="0">
                <a:solidFill>
                  <a:srgbClr val="0000CC"/>
                </a:solidFill>
              </a:rPr>
              <a:t>Cleveland</a:t>
            </a:r>
            <a:endParaRPr lang="en-US" sz="1600" dirty="0">
              <a:solidFill>
                <a:srgbClr val="0000CC"/>
              </a:solidFill>
            </a:endParaRPr>
          </a:p>
        </p:txBody>
      </p:sp>
      <p:cxnSp>
        <p:nvCxnSpPr>
          <p:cNvPr id="115" name="Straight Arrow Connector 114"/>
          <p:cNvCxnSpPr/>
          <p:nvPr/>
        </p:nvCxnSpPr>
        <p:spPr>
          <a:xfrm flipH="1">
            <a:off x="5156331" y="3352800"/>
            <a:ext cx="444650" cy="723423"/>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885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924800" cy="538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020762"/>
          </a:xfrm>
        </p:spPr>
        <p:txBody>
          <a:bodyPr>
            <a:normAutofit fontScale="90000"/>
          </a:bodyPr>
          <a:lstStyle/>
          <a:p>
            <a:r>
              <a:rPr lang="en-US" sz="3200" dirty="0" smtClean="0"/>
              <a:t>Background: Atmospheric composition changes</a:t>
            </a:r>
            <a:endParaRPr lang="en-US" sz="3200" dirty="0"/>
          </a:p>
        </p:txBody>
      </p:sp>
      <p:sp>
        <p:nvSpPr>
          <p:cNvPr id="3" name="Content Placeholder 2"/>
          <p:cNvSpPr>
            <a:spLocks noGrp="1"/>
          </p:cNvSpPr>
          <p:nvPr>
            <p:ph idx="1"/>
          </p:nvPr>
        </p:nvSpPr>
        <p:spPr>
          <a:xfrm>
            <a:off x="457200" y="889000"/>
            <a:ext cx="8229600" cy="685801"/>
          </a:xfrm>
        </p:spPr>
        <p:txBody>
          <a:bodyPr>
            <a:normAutofit/>
          </a:bodyPr>
          <a:lstStyle/>
          <a:p>
            <a:r>
              <a:rPr lang="en-US" sz="2000" dirty="0" smtClean="0"/>
              <a:t>Emissions from oil/gas production can influence atmospheric composition.</a:t>
            </a:r>
            <a:endParaRPr lang="en-US" sz="2000" dirty="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67" y="2069592"/>
            <a:ext cx="1469136" cy="90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511870" y="1388534"/>
            <a:ext cx="7663060" cy="369332"/>
          </a:xfrm>
          <a:prstGeom prst="rect">
            <a:avLst/>
          </a:prstGeom>
          <a:solidFill>
            <a:schemeClr val="bg1"/>
          </a:solidFill>
        </p:spPr>
        <p:txBody>
          <a:bodyPr wrap="none" rtlCol="0">
            <a:spAutoFit/>
          </a:bodyPr>
          <a:lstStyle/>
          <a:p>
            <a:r>
              <a:rPr lang="en-US" b="1" u="sng" dirty="0" smtClean="0"/>
              <a:t>Locations in Western U.S. of 100 U.S. Oil &amp; Gas Fields by 2009 Proved Reserves</a:t>
            </a:r>
            <a:endParaRPr lang="en-US" b="1" u="sng" dirty="0"/>
          </a:p>
        </p:txBody>
      </p:sp>
      <p:sp>
        <p:nvSpPr>
          <p:cNvPr id="64" name="TextBox 63"/>
          <p:cNvSpPr txBox="1"/>
          <p:nvPr/>
        </p:nvSpPr>
        <p:spPr>
          <a:xfrm>
            <a:off x="1740999" y="1871246"/>
            <a:ext cx="1781385" cy="584775"/>
          </a:xfrm>
          <a:prstGeom prst="rect">
            <a:avLst/>
          </a:prstGeom>
          <a:solidFill>
            <a:schemeClr val="bg1"/>
          </a:solidFill>
        </p:spPr>
        <p:txBody>
          <a:bodyPr wrap="none" rtlCol="0">
            <a:spAutoFit/>
          </a:bodyPr>
          <a:lstStyle/>
          <a:p>
            <a:r>
              <a:rPr lang="en-US" sz="1600" dirty="0" smtClean="0">
                <a:solidFill>
                  <a:srgbClr val="0000CC"/>
                </a:solidFill>
              </a:rPr>
              <a:t>Upper Green River </a:t>
            </a:r>
          </a:p>
          <a:p>
            <a:r>
              <a:rPr lang="en-US" sz="1600" dirty="0" smtClean="0">
                <a:solidFill>
                  <a:srgbClr val="0000CC"/>
                </a:solidFill>
              </a:rPr>
              <a:t>Basin, Wyoming</a:t>
            </a:r>
            <a:endParaRPr lang="en-US" sz="1600" dirty="0">
              <a:solidFill>
                <a:srgbClr val="0000CC"/>
              </a:solidFill>
            </a:endParaRPr>
          </a:p>
        </p:txBody>
      </p:sp>
      <p:cxnSp>
        <p:nvCxnSpPr>
          <p:cNvPr id="15" name="Straight Arrow Connector 14"/>
          <p:cNvCxnSpPr/>
          <p:nvPr/>
        </p:nvCxnSpPr>
        <p:spPr>
          <a:xfrm>
            <a:off x="3200400" y="2235201"/>
            <a:ext cx="609600" cy="1269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371600" y="3378200"/>
            <a:ext cx="1292918" cy="584775"/>
          </a:xfrm>
          <a:prstGeom prst="rect">
            <a:avLst/>
          </a:prstGeom>
          <a:solidFill>
            <a:schemeClr val="bg1"/>
          </a:solidFill>
        </p:spPr>
        <p:txBody>
          <a:bodyPr wrap="none" rtlCol="0">
            <a:spAutoFit/>
          </a:bodyPr>
          <a:lstStyle/>
          <a:p>
            <a:r>
              <a:rPr lang="en-US" sz="1600" dirty="0" smtClean="0">
                <a:solidFill>
                  <a:srgbClr val="0000CC"/>
                </a:solidFill>
              </a:rPr>
              <a:t>Kern County, </a:t>
            </a:r>
          </a:p>
          <a:p>
            <a:r>
              <a:rPr lang="en-US" sz="1600" dirty="0" smtClean="0">
                <a:solidFill>
                  <a:srgbClr val="0000CC"/>
                </a:solidFill>
              </a:rPr>
              <a:t>California </a:t>
            </a:r>
            <a:endParaRPr lang="en-US" sz="1600" dirty="0">
              <a:solidFill>
                <a:srgbClr val="0000CC"/>
              </a:solidFill>
            </a:endParaRPr>
          </a:p>
        </p:txBody>
      </p:sp>
      <p:cxnSp>
        <p:nvCxnSpPr>
          <p:cNvPr id="70" name="Straight Arrow Connector 69"/>
          <p:cNvCxnSpPr/>
          <p:nvPr/>
        </p:nvCxnSpPr>
        <p:spPr>
          <a:xfrm flipH="1">
            <a:off x="1261534" y="3891558"/>
            <a:ext cx="338666" cy="2486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870536" y="6459469"/>
            <a:ext cx="4206664" cy="307777"/>
          </a:xfrm>
          <a:prstGeom prst="rect">
            <a:avLst/>
          </a:prstGeom>
          <a:noFill/>
        </p:spPr>
        <p:txBody>
          <a:bodyPr wrap="none" rtlCol="0">
            <a:spAutoFit/>
          </a:bodyPr>
          <a:lstStyle/>
          <a:p>
            <a:r>
              <a:rPr lang="en-US" sz="1400" dirty="0"/>
              <a:t>(Source: http://</a:t>
            </a:r>
            <a:r>
              <a:rPr lang="en-US" sz="1400" dirty="0" smtClean="0"/>
              <a:t>www.eia.gov/oil_gas/rpd/topfields.pdf)</a:t>
            </a:r>
            <a:endParaRPr lang="en-US" sz="1400" dirty="0"/>
          </a:p>
        </p:txBody>
      </p:sp>
      <p:sp>
        <p:nvSpPr>
          <p:cNvPr id="8" name="TextBox 7"/>
          <p:cNvSpPr txBox="1"/>
          <p:nvPr/>
        </p:nvSpPr>
        <p:spPr>
          <a:xfrm>
            <a:off x="381000" y="1828800"/>
            <a:ext cx="473206" cy="400110"/>
          </a:xfrm>
          <a:prstGeom prst="rect">
            <a:avLst/>
          </a:prstGeom>
          <a:solidFill>
            <a:schemeClr val="bg1"/>
          </a:solidFill>
        </p:spPr>
        <p:txBody>
          <a:bodyPr wrap="none" rtlCol="0">
            <a:spAutoFit/>
          </a:bodyPr>
          <a:lstStyle/>
          <a:p>
            <a:r>
              <a:rPr lang="en-US" sz="2000" u="sng" dirty="0" smtClean="0"/>
              <a:t>Oil</a:t>
            </a:r>
            <a:endParaRPr lang="en-US" sz="2000" u="sng" dirty="0"/>
          </a:p>
        </p:txBody>
      </p:sp>
      <p:sp>
        <p:nvSpPr>
          <p:cNvPr id="18" name="TextBox 17"/>
          <p:cNvSpPr txBox="1"/>
          <p:nvPr/>
        </p:nvSpPr>
        <p:spPr>
          <a:xfrm>
            <a:off x="1203194" y="1828800"/>
            <a:ext cx="570990" cy="400110"/>
          </a:xfrm>
          <a:prstGeom prst="rect">
            <a:avLst/>
          </a:prstGeom>
          <a:solidFill>
            <a:schemeClr val="bg1"/>
          </a:solidFill>
        </p:spPr>
        <p:txBody>
          <a:bodyPr wrap="none" rtlCol="0">
            <a:spAutoFit/>
          </a:bodyPr>
          <a:lstStyle/>
          <a:p>
            <a:r>
              <a:rPr lang="en-US" sz="2000" u="sng" dirty="0" smtClean="0"/>
              <a:t>Gas</a:t>
            </a:r>
            <a:endParaRPr lang="en-US" sz="2000" u="sng"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300" y="1783075"/>
            <a:ext cx="3707330" cy="1722125"/>
          </a:xfrm>
          <a:prstGeom prst="rect">
            <a:avLst/>
          </a:prstGeom>
          <a:solidFill>
            <a:schemeClr val="bg1"/>
          </a:solidFill>
          <a:ln>
            <a:noFill/>
          </a:ln>
          <a:effectLst/>
        </p:spPr>
      </p:pic>
    </p:spTree>
    <p:extLst>
      <p:ext uri="{BB962C8B-B14F-4D97-AF65-F5344CB8AC3E}">
        <p14:creationId xmlns:p14="http://schemas.microsoft.com/office/powerpoint/2010/main" val="1341024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200" dirty="0" smtClean="0"/>
              <a:t>Background: Chemical composition matters</a:t>
            </a:r>
            <a:endParaRPr lang="en-US" sz="3200" dirty="0"/>
          </a:p>
        </p:txBody>
      </p:sp>
      <p:sp>
        <p:nvSpPr>
          <p:cNvPr id="3" name="Content Placeholder 2"/>
          <p:cNvSpPr>
            <a:spLocks noGrp="1"/>
          </p:cNvSpPr>
          <p:nvPr>
            <p:ph idx="1"/>
          </p:nvPr>
        </p:nvSpPr>
        <p:spPr>
          <a:xfrm>
            <a:off x="457200" y="1143000"/>
            <a:ext cx="8229600" cy="2165866"/>
          </a:xfrm>
        </p:spPr>
        <p:txBody>
          <a:bodyPr>
            <a:normAutofit/>
          </a:bodyPr>
          <a:lstStyle/>
          <a:p>
            <a:r>
              <a:rPr lang="en-US" sz="2000" b="1" dirty="0"/>
              <a:t>D</a:t>
            </a:r>
            <a:r>
              <a:rPr lang="en-US" sz="2000" b="1" dirty="0" smtClean="0"/>
              <a:t>ifferent </a:t>
            </a:r>
            <a:r>
              <a:rPr lang="en-US" sz="2000" b="1" dirty="0"/>
              <a:t>compounds </a:t>
            </a:r>
            <a:r>
              <a:rPr lang="en-US" sz="2000" dirty="0"/>
              <a:t>react </a:t>
            </a:r>
            <a:r>
              <a:rPr lang="en-US" sz="2000" dirty="0" smtClean="0"/>
              <a:t>differently</a:t>
            </a:r>
            <a:r>
              <a:rPr lang="en-US" sz="2000" dirty="0"/>
              <a:t> </a:t>
            </a:r>
            <a:r>
              <a:rPr lang="en-US" sz="2000" dirty="0" smtClean="0"/>
              <a:t>and have </a:t>
            </a:r>
            <a:r>
              <a:rPr lang="en-US" sz="2000" dirty="0"/>
              <a:t>different impact on ozone </a:t>
            </a:r>
            <a:r>
              <a:rPr lang="en-US" sz="2000" dirty="0" smtClean="0"/>
              <a:t>formation (Carter, 1994, 2010a).</a:t>
            </a:r>
          </a:p>
          <a:p>
            <a:r>
              <a:rPr lang="en-US" sz="2000" b="1" dirty="0" smtClean="0"/>
              <a:t>Atmospheric </a:t>
            </a:r>
            <a:r>
              <a:rPr lang="en-US" sz="2000" b="1" dirty="0"/>
              <a:t>composition data </a:t>
            </a:r>
            <a:r>
              <a:rPr lang="en-US" sz="2000" dirty="0"/>
              <a:t>are useful for judging which compounds need more </a:t>
            </a:r>
            <a:r>
              <a:rPr lang="en-US" sz="2000" dirty="0" smtClean="0"/>
              <a:t>attention.</a:t>
            </a:r>
          </a:p>
          <a:p>
            <a:r>
              <a:rPr lang="en-US" sz="2000" b="1" dirty="0" smtClean="0"/>
              <a:t>Temporal and spatial differences in atmospheric composition</a:t>
            </a:r>
            <a:r>
              <a:rPr lang="en-US" sz="2000" dirty="0" smtClean="0"/>
              <a:t> need to be considered during development of chemical mechanisms. </a:t>
            </a:r>
            <a:endParaRPr lang="en-US" sz="2000" dirty="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553" y="3341867"/>
            <a:ext cx="4724400" cy="282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56"/>
          <p:cNvSpPr/>
          <p:nvPr/>
        </p:nvSpPr>
        <p:spPr>
          <a:xfrm>
            <a:off x="1752600" y="6093023"/>
            <a:ext cx="5752820" cy="307777"/>
          </a:xfrm>
          <a:prstGeom prst="rect">
            <a:avLst/>
          </a:prstGeom>
        </p:spPr>
        <p:txBody>
          <a:bodyPr wrap="square">
            <a:spAutoFit/>
          </a:bodyPr>
          <a:lstStyle/>
          <a:p>
            <a:r>
              <a:rPr lang="en-US" sz="1400" dirty="0" smtClean="0"/>
              <a:t>(Source: http</a:t>
            </a:r>
            <a:r>
              <a:rPr lang="en-US" sz="1400" dirty="0"/>
              <a:t>://</a:t>
            </a:r>
            <a:r>
              <a:rPr lang="en-US" sz="1400" dirty="0" smtClean="0"/>
              <a:t>www.epa.gov/airquality/greenbook/map/map8hr_2008.pdf)</a:t>
            </a:r>
            <a:endParaRPr lang="en-US" sz="1400" dirty="0"/>
          </a:p>
        </p:txBody>
      </p:sp>
      <p:sp>
        <p:nvSpPr>
          <p:cNvPr id="58" name="TextBox 57"/>
          <p:cNvSpPr txBox="1"/>
          <p:nvPr/>
        </p:nvSpPr>
        <p:spPr>
          <a:xfrm>
            <a:off x="666546" y="4747131"/>
            <a:ext cx="1159163" cy="338554"/>
          </a:xfrm>
          <a:prstGeom prst="rect">
            <a:avLst/>
          </a:prstGeom>
          <a:noFill/>
        </p:spPr>
        <p:txBody>
          <a:bodyPr wrap="none" rtlCol="0">
            <a:spAutoFit/>
          </a:bodyPr>
          <a:lstStyle/>
          <a:p>
            <a:r>
              <a:rPr lang="en-US" sz="1600" dirty="0" smtClean="0">
                <a:solidFill>
                  <a:srgbClr val="0000CC"/>
                </a:solidFill>
              </a:rPr>
              <a:t>Los Angeles</a:t>
            </a:r>
            <a:endParaRPr lang="en-US" sz="1600" dirty="0">
              <a:solidFill>
                <a:srgbClr val="0000CC"/>
              </a:solidFill>
            </a:endParaRPr>
          </a:p>
        </p:txBody>
      </p:sp>
      <p:cxnSp>
        <p:nvCxnSpPr>
          <p:cNvPr id="59" name="Straight Arrow Connector 58"/>
          <p:cNvCxnSpPr/>
          <p:nvPr/>
        </p:nvCxnSpPr>
        <p:spPr>
          <a:xfrm flipV="1">
            <a:off x="1745353" y="4937774"/>
            <a:ext cx="476054" cy="11525"/>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657600" y="5840670"/>
            <a:ext cx="890500" cy="338554"/>
          </a:xfrm>
          <a:prstGeom prst="rect">
            <a:avLst/>
          </a:prstGeom>
          <a:noFill/>
        </p:spPr>
        <p:txBody>
          <a:bodyPr wrap="none" rtlCol="0">
            <a:spAutoFit/>
          </a:bodyPr>
          <a:lstStyle/>
          <a:p>
            <a:r>
              <a:rPr lang="en-US" sz="1600" dirty="0" smtClean="0">
                <a:solidFill>
                  <a:srgbClr val="0000CC"/>
                </a:solidFill>
              </a:rPr>
              <a:t>Houston</a:t>
            </a:r>
            <a:endParaRPr lang="en-US" sz="1600" dirty="0">
              <a:solidFill>
                <a:srgbClr val="0000CC"/>
              </a:solidFill>
            </a:endParaRPr>
          </a:p>
        </p:txBody>
      </p:sp>
      <p:sp>
        <p:nvSpPr>
          <p:cNvPr id="61" name="TextBox 60"/>
          <p:cNvSpPr txBox="1"/>
          <p:nvPr/>
        </p:nvSpPr>
        <p:spPr>
          <a:xfrm>
            <a:off x="3164572" y="5269400"/>
            <a:ext cx="679994" cy="338554"/>
          </a:xfrm>
          <a:prstGeom prst="rect">
            <a:avLst/>
          </a:prstGeom>
          <a:noFill/>
        </p:spPr>
        <p:txBody>
          <a:bodyPr wrap="none" rtlCol="0">
            <a:spAutoFit/>
          </a:bodyPr>
          <a:lstStyle/>
          <a:p>
            <a:r>
              <a:rPr lang="en-US" sz="1600" dirty="0" smtClean="0">
                <a:solidFill>
                  <a:srgbClr val="0000CC"/>
                </a:solidFill>
              </a:rPr>
              <a:t>Dallas</a:t>
            </a:r>
            <a:endParaRPr lang="en-US" sz="1600" dirty="0">
              <a:solidFill>
                <a:srgbClr val="0000CC"/>
              </a:solidFill>
            </a:endParaRPr>
          </a:p>
        </p:txBody>
      </p:sp>
      <p:cxnSp>
        <p:nvCxnSpPr>
          <p:cNvPr id="62" name="Straight Arrow Connector 61"/>
          <p:cNvCxnSpPr/>
          <p:nvPr/>
        </p:nvCxnSpPr>
        <p:spPr>
          <a:xfrm flipV="1">
            <a:off x="3756286" y="5303004"/>
            <a:ext cx="152400" cy="97334"/>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4138033" y="5642429"/>
            <a:ext cx="0" cy="292383"/>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848381" y="3329642"/>
            <a:ext cx="833946" cy="338554"/>
          </a:xfrm>
          <a:prstGeom prst="rect">
            <a:avLst/>
          </a:prstGeom>
          <a:noFill/>
        </p:spPr>
        <p:txBody>
          <a:bodyPr wrap="none" rtlCol="0">
            <a:spAutoFit/>
          </a:bodyPr>
          <a:lstStyle/>
          <a:p>
            <a:r>
              <a:rPr lang="en-US" sz="1600" dirty="0" smtClean="0">
                <a:solidFill>
                  <a:srgbClr val="0000CC"/>
                </a:solidFill>
              </a:rPr>
              <a:t>Chicago</a:t>
            </a:r>
            <a:endParaRPr lang="en-US" sz="1600" dirty="0">
              <a:solidFill>
                <a:srgbClr val="0000CC"/>
              </a:solidFill>
            </a:endParaRPr>
          </a:p>
        </p:txBody>
      </p:sp>
      <p:cxnSp>
        <p:nvCxnSpPr>
          <p:cNvPr id="65" name="Straight Arrow Connector 64"/>
          <p:cNvCxnSpPr/>
          <p:nvPr/>
        </p:nvCxnSpPr>
        <p:spPr>
          <a:xfrm flipH="1">
            <a:off x="5750777" y="3943290"/>
            <a:ext cx="795176" cy="301404"/>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446168" y="3703022"/>
            <a:ext cx="971420" cy="338554"/>
          </a:xfrm>
          <a:prstGeom prst="rect">
            <a:avLst/>
          </a:prstGeom>
          <a:noFill/>
        </p:spPr>
        <p:txBody>
          <a:bodyPr wrap="none" rtlCol="0">
            <a:spAutoFit/>
          </a:bodyPr>
          <a:lstStyle/>
          <a:p>
            <a:r>
              <a:rPr lang="en-US" sz="1600" dirty="0" smtClean="0">
                <a:solidFill>
                  <a:srgbClr val="0000CC"/>
                </a:solidFill>
              </a:rPr>
              <a:t>New York</a:t>
            </a:r>
            <a:endParaRPr lang="en-US" sz="1600" dirty="0">
              <a:solidFill>
                <a:srgbClr val="0000CC"/>
              </a:solidFill>
            </a:endParaRPr>
          </a:p>
        </p:txBody>
      </p:sp>
      <p:cxnSp>
        <p:nvCxnSpPr>
          <p:cNvPr id="67" name="Straight Arrow Connector 66"/>
          <p:cNvCxnSpPr/>
          <p:nvPr/>
        </p:nvCxnSpPr>
        <p:spPr>
          <a:xfrm>
            <a:off x="4527242" y="3626822"/>
            <a:ext cx="145461" cy="650927"/>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888353" y="3896231"/>
            <a:ext cx="975203" cy="338554"/>
          </a:xfrm>
          <a:prstGeom prst="rect">
            <a:avLst/>
          </a:prstGeom>
          <a:noFill/>
        </p:spPr>
        <p:txBody>
          <a:bodyPr wrap="none" rtlCol="0">
            <a:spAutoFit/>
          </a:bodyPr>
          <a:lstStyle/>
          <a:p>
            <a:r>
              <a:rPr lang="en-US" sz="1600" dirty="0" smtClean="0"/>
              <a:t>Wyoming</a:t>
            </a:r>
            <a:endParaRPr lang="en-US" sz="1600" dirty="0"/>
          </a:p>
        </p:txBody>
      </p:sp>
      <p:sp>
        <p:nvSpPr>
          <p:cNvPr id="69" name="TextBox 68"/>
          <p:cNvSpPr txBox="1"/>
          <p:nvPr/>
        </p:nvSpPr>
        <p:spPr>
          <a:xfrm>
            <a:off x="2997074" y="4606230"/>
            <a:ext cx="783612" cy="338554"/>
          </a:xfrm>
          <a:prstGeom prst="rect">
            <a:avLst/>
          </a:prstGeom>
          <a:noFill/>
        </p:spPr>
        <p:txBody>
          <a:bodyPr wrap="none" rtlCol="0">
            <a:spAutoFit/>
          </a:bodyPr>
          <a:lstStyle/>
          <a:p>
            <a:r>
              <a:rPr lang="en-US" sz="1600" dirty="0" smtClean="0">
                <a:solidFill>
                  <a:srgbClr val="0000CC"/>
                </a:solidFill>
              </a:rPr>
              <a:t>Denver</a:t>
            </a:r>
            <a:endParaRPr lang="en-US" sz="1600" dirty="0">
              <a:solidFill>
                <a:srgbClr val="0000CC"/>
              </a:solidFill>
            </a:endParaRPr>
          </a:p>
        </p:txBody>
      </p:sp>
      <p:cxnSp>
        <p:nvCxnSpPr>
          <p:cNvPr id="70" name="Straight Arrow Connector 69"/>
          <p:cNvCxnSpPr/>
          <p:nvPr/>
        </p:nvCxnSpPr>
        <p:spPr>
          <a:xfrm flipV="1">
            <a:off x="3307453" y="4518533"/>
            <a:ext cx="38100" cy="234575"/>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72" idx="1"/>
          </p:cNvCxnSpPr>
          <p:nvPr/>
        </p:nvCxnSpPr>
        <p:spPr>
          <a:xfrm flipH="1">
            <a:off x="5600981" y="4177099"/>
            <a:ext cx="718572" cy="158946"/>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319553" y="4007822"/>
            <a:ext cx="1204176" cy="338554"/>
          </a:xfrm>
          <a:prstGeom prst="rect">
            <a:avLst/>
          </a:prstGeom>
          <a:noFill/>
        </p:spPr>
        <p:txBody>
          <a:bodyPr wrap="none" rtlCol="0">
            <a:spAutoFit/>
          </a:bodyPr>
          <a:lstStyle/>
          <a:p>
            <a:r>
              <a:rPr lang="en-US" sz="1600" dirty="0" smtClean="0">
                <a:solidFill>
                  <a:srgbClr val="0000CC"/>
                </a:solidFill>
              </a:rPr>
              <a:t>Philadelphia</a:t>
            </a:r>
            <a:endParaRPr lang="en-US" sz="1600" dirty="0">
              <a:solidFill>
                <a:srgbClr val="0000CC"/>
              </a:solidFill>
            </a:endParaRPr>
          </a:p>
        </p:txBody>
      </p:sp>
      <p:sp>
        <p:nvSpPr>
          <p:cNvPr id="73" name="TextBox 72"/>
          <p:cNvSpPr txBox="1"/>
          <p:nvPr/>
        </p:nvSpPr>
        <p:spPr>
          <a:xfrm>
            <a:off x="4591808" y="5524504"/>
            <a:ext cx="780983" cy="338554"/>
          </a:xfrm>
          <a:prstGeom prst="rect">
            <a:avLst/>
          </a:prstGeom>
          <a:noFill/>
        </p:spPr>
        <p:txBody>
          <a:bodyPr wrap="none" rtlCol="0">
            <a:spAutoFit/>
          </a:bodyPr>
          <a:lstStyle/>
          <a:p>
            <a:r>
              <a:rPr lang="en-US" sz="1600" dirty="0" smtClean="0">
                <a:solidFill>
                  <a:srgbClr val="0000CC"/>
                </a:solidFill>
              </a:rPr>
              <a:t>Atlanta</a:t>
            </a:r>
            <a:endParaRPr lang="en-US" sz="1600" dirty="0">
              <a:solidFill>
                <a:srgbClr val="0000CC"/>
              </a:solidFill>
            </a:endParaRPr>
          </a:p>
        </p:txBody>
      </p:sp>
      <p:cxnSp>
        <p:nvCxnSpPr>
          <p:cNvPr id="74" name="Straight Arrow Connector 73"/>
          <p:cNvCxnSpPr/>
          <p:nvPr/>
        </p:nvCxnSpPr>
        <p:spPr>
          <a:xfrm flipV="1">
            <a:off x="5020195" y="5194768"/>
            <a:ext cx="4766" cy="402062"/>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561193" y="4682599"/>
            <a:ext cx="961866" cy="338554"/>
          </a:xfrm>
          <a:prstGeom prst="rect">
            <a:avLst/>
          </a:prstGeom>
          <a:noFill/>
        </p:spPr>
        <p:txBody>
          <a:bodyPr wrap="none" rtlCol="0">
            <a:spAutoFit/>
          </a:bodyPr>
          <a:lstStyle/>
          <a:p>
            <a:r>
              <a:rPr lang="en-US" sz="1600" dirty="0" smtClean="0">
                <a:solidFill>
                  <a:srgbClr val="0000CC"/>
                </a:solidFill>
              </a:rPr>
              <a:t>Charlotte</a:t>
            </a:r>
            <a:endParaRPr lang="en-US" sz="1600" dirty="0">
              <a:solidFill>
                <a:srgbClr val="0000CC"/>
              </a:solidFill>
            </a:endParaRPr>
          </a:p>
        </p:txBody>
      </p:sp>
      <p:cxnSp>
        <p:nvCxnSpPr>
          <p:cNvPr id="76" name="Straight Arrow Connector 75"/>
          <p:cNvCxnSpPr/>
          <p:nvPr/>
        </p:nvCxnSpPr>
        <p:spPr>
          <a:xfrm flipH="1">
            <a:off x="5340569" y="4825519"/>
            <a:ext cx="1310594" cy="43552"/>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658071" y="4783167"/>
            <a:ext cx="924420" cy="338554"/>
          </a:xfrm>
          <a:prstGeom prst="rect">
            <a:avLst/>
          </a:prstGeom>
          <a:noFill/>
        </p:spPr>
        <p:txBody>
          <a:bodyPr wrap="none" rtlCol="0">
            <a:spAutoFit/>
          </a:bodyPr>
          <a:lstStyle/>
          <a:p>
            <a:r>
              <a:rPr lang="en-US" sz="1600" dirty="0" smtClean="0">
                <a:solidFill>
                  <a:srgbClr val="0000CC"/>
                </a:solidFill>
              </a:rPr>
              <a:t>Knoxville</a:t>
            </a:r>
            <a:endParaRPr lang="en-US" sz="1600" dirty="0">
              <a:solidFill>
                <a:srgbClr val="0000CC"/>
              </a:solidFill>
            </a:endParaRPr>
          </a:p>
        </p:txBody>
      </p:sp>
      <p:sp>
        <p:nvSpPr>
          <p:cNvPr id="78" name="TextBox 77"/>
          <p:cNvSpPr txBox="1"/>
          <p:nvPr/>
        </p:nvSpPr>
        <p:spPr>
          <a:xfrm>
            <a:off x="5663303" y="4982339"/>
            <a:ext cx="966931" cy="338554"/>
          </a:xfrm>
          <a:prstGeom prst="rect">
            <a:avLst/>
          </a:prstGeom>
          <a:noFill/>
        </p:spPr>
        <p:txBody>
          <a:bodyPr wrap="none" rtlCol="0">
            <a:spAutoFit/>
          </a:bodyPr>
          <a:lstStyle/>
          <a:p>
            <a:r>
              <a:rPr lang="en-US" sz="1600" dirty="0" smtClean="0">
                <a:solidFill>
                  <a:srgbClr val="0000CC"/>
                </a:solidFill>
              </a:rPr>
              <a:t>Memphis</a:t>
            </a:r>
            <a:endParaRPr lang="en-US" sz="1600" dirty="0">
              <a:solidFill>
                <a:srgbClr val="0000CC"/>
              </a:solidFill>
            </a:endParaRPr>
          </a:p>
        </p:txBody>
      </p:sp>
      <p:cxnSp>
        <p:nvCxnSpPr>
          <p:cNvPr id="79" name="Straight Arrow Connector 78"/>
          <p:cNvCxnSpPr/>
          <p:nvPr/>
        </p:nvCxnSpPr>
        <p:spPr>
          <a:xfrm flipH="1" flipV="1">
            <a:off x="5021953" y="4937774"/>
            <a:ext cx="705964" cy="44566"/>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8" idx="1"/>
          </p:cNvCxnSpPr>
          <p:nvPr/>
        </p:nvCxnSpPr>
        <p:spPr>
          <a:xfrm flipH="1" flipV="1">
            <a:off x="4564753" y="5002421"/>
            <a:ext cx="1098550" cy="149195"/>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474583" y="5848290"/>
            <a:ext cx="1243995" cy="338554"/>
          </a:xfrm>
          <a:prstGeom prst="rect">
            <a:avLst/>
          </a:prstGeom>
          <a:noFill/>
        </p:spPr>
        <p:txBody>
          <a:bodyPr wrap="none" rtlCol="0">
            <a:spAutoFit/>
          </a:bodyPr>
          <a:lstStyle/>
          <a:p>
            <a:r>
              <a:rPr lang="en-US" sz="1600" dirty="0" smtClean="0">
                <a:solidFill>
                  <a:srgbClr val="0000CC"/>
                </a:solidFill>
              </a:rPr>
              <a:t>Baton Rouge</a:t>
            </a:r>
            <a:endParaRPr lang="en-US" sz="1600" dirty="0">
              <a:solidFill>
                <a:srgbClr val="0000CC"/>
              </a:solidFill>
            </a:endParaRPr>
          </a:p>
        </p:txBody>
      </p:sp>
      <p:cxnSp>
        <p:nvCxnSpPr>
          <p:cNvPr id="82" name="Straight Arrow Connector 81"/>
          <p:cNvCxnSpPr/>
          <p:nvPr/>
        </p:nvCxnSpPr>
        <p:spPr>
          <a:xfrm flipH="1" flipV="1">
            <a:off x="4520303" y="5502444"/>
            <a:ext cx="142371" cy="432368"/>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847477" y="5389085"/>
            <a:ext cx="851515" cy="338554"/>
          </a:xfrm>
          <a:prstGeom prst="rect">
            <a:avLst/>
          </a:prstGeom>
          <a:noFill/>
        </p:spPr>
        <p:txBody>
          <a:bodyPr wrap="none" rtlCol="0">
            <a:spAutoFit/>
          </a:bodyPr>
          <a:lstStyle/>
          <a:p>
            <a:r>
              <a:rPr lang="en-US" sz="1600" dirty="0" smtClean="0">
                <a:solidFill>
                  <a:srgbClr val="0000CC"/>
                </a:solidFill>
              </a:rPr>
              <a:t>Phoenix</a:t>
            </a:r>
            <a:endParaRPr lang="en-US" sz="1600" dirty="0">
              <a:solidFill>
                <a:srgbClr val="0000CC"/>
              </a:solidFill>
            </a:endParaRPr>
          </a:p>
        </p:txBody>
      </p:sp>
      <p:cxnSp>
        <p:nvCxnSpPr>
          <p:cNvPr id="84" name="Straight Arrow Connector 83"/>
          <p:cNvCxnSpPr/>
          <p:nvPr/>
        </p:nvCxnSpPr>
        <p:spPr>
          <a:xfrm flipV="1">
            <a:off x="2504345" y="5122440"/>
            <a:ext cx="155408" cy="399969"/>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2933981" y="3330158"/>
            <a:ext cx="875561" cy="338554"/>
          </a:xfrm>
          <a:prstGeom prst="rect">
            <a:avLst/>
          </a:prstGeom>
          <a:noFill/>
        </p:spPr>
        <p:txBody>
          <a:bodyPr wrap="none" rtlCol="0">
            <a:spAutoFit/>
          </a:bodyPr>
          <a:lstStyle/>
          <a:p>
            <a:r>
              <a:rPr lang="en-US" sz="1600" dirty="0" smtClean="0">
                <a:solidFill>
                  <a:srgbClr val="0000CC"/>
                </a:solidFill>
              </a:rPr>
              <a:t>St. Louis</a:t>
            </a:r>
            <a:endParaRPr lang="en-US" sz="1600" dirty="0">
              <a:solidFill>
                <a:srgbClr val="0000CC"/>
              </a:solidFill>
            </a:endParaRPr>
          </a:p>
        </p:txBody>
      </p:sp>
      <p:cxnSp>
        <p:nvCxnSpPr>
          <p:cNvPr id="86" name="Straight Arrow Connector 85"/>
          <p:cNvCxnSpPr/>
          <p:nvPr/>
        </p:nvCxnSpPr>
        <p:spPr>
          <a:xfrm>
            <a:off x="3756286" y="3626822"/>
            <a:ext cx="732267" cy="1032441"/>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414931" y="3358738"/>
            <a:ext cx="1039772" cy="338554"/>
          </a:xfrm>
          <a:prstGeom prst="rect">
            <a:avLst/>
          </a:prstGeom>
          <a:noFill/>
        </p:spPr>
        <p:txBody>
          <a:bodyPr wrap="none" rtlCol="0">
            <a:spAutoFit/>
          </a:bodyPr>
          <a:lstStyle/>
          <a:p>
            <a:r>
              <a:rPr lang="en-US" sz="1600" dirty="0" smtClean="0">
                <a:solidFill>
                  <a:srgbClr val="0000CC"/>
                </a:solidFill>
              </a:rPr>
              <a:t>Pittsburgh</a:t>
            </a:r>
            <a:endParaRPr lang="en-US" sz="1600" dirty="0">
              <a:solidFill>
                <a:srgbClr val="0000CC"/>
              </a:solidFill>
            </a:endParaRPr>
          </a:p>
        </p:txBody>
      </p:sp>
      <p:cxnSp>
        <p:nvCxnSpPr>
          <p:cNvPr id="88" name="Straight Arrow Connector 87"/>
          <p:cNvCxnSpPr/>
          <p:nvPr/>
        </p:nvCxnSpPr>
        <p:spPr>
          <a:xfrm flipH="1">
            <a:off x="5324526" y="3626822"/>
            <a:ext cx="1221427" cy="743751"/>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547579" y="3349208"/>
            <a:ext cx="1015021" cy="338554"/>
          </a:xfrm>
          <a:prstGeom prst="rect">
            <a:avLst/>
          </a:prstGeom>
          <a:noFill/>
        </p:spPr>
        <p:txBody>
          <a:bodyPr wrap="none" rtlCol="0">
            <a:spAutoFit/>
          </a:bodyPr>
          <a:lstStyle/>
          <a:p>
            <a:r>
              <a:rPr lang="en-US" sz="1600" dirty="0" smtClean="0">
                <a:solidFill>
                  <a:srgbClr val="0000CC"/>
                </a:solidFill>
              </a:rPr>
              <a:t>Columbus</a:t>
            </a:r>
            <a:endParaRPr lang="en-US" sz="1600" dirty="0">
              <a:solidFill>
                <a:srgbClr val="0000CC"/>
              </a:solidFill>
            </a:endParaRPr>
          </a:p>
        </p:txBody>
      </p:sp>
      <p:cxnSp>
        <p:nvCxnSpPr>
          <p:cNvPr id="90" name="Straight Arrow Connector 89"/>
          <p:cNvCxnSpPr>
            <a:stCxn id="89" idx="2"/>
          </p:cNvCxnSpPr>
          <p:nvPr/>
        </p:nvCxnSpPr>
        <p:spPr>
          <a:xfrm flipH="1">
            <a:off x="5028136" y="3687762"/>
            <a:ext cx="26954" cy="770703"/>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22246" y="3943290"/>
            <a:ext cx="1305614" cy="338554"/>
          </a:xfrm>
          <a:prstGeom prst="rect">
            <a:avLst/>
          </a:prstGeom>
          <a:noFill/>
        </p:spPr>
        <p:txBody>
          <a:bodyPr wrap="none" rtlCol="0">
            <a:spAutoFit/>
          </a:bodyPr>
          <a:lstStyle/>
          <a:p>
            <a:r>
              <a:rPr lang="en-US" sz="1600" dirty="0" smtClean="0">
                <a:solidFill>
                  <a:srgbClr val="0000CC"/>
                </a:solidFill>
              </a:rPr>
              <a:t>San Francisco</a:t>
            </a:r>
            <a:endParaRPr lang="en-US" sz="1600" dirty="0">
              <a:solidFill>
                <a:srgbClr val="0000CC"/>
              </a:solidFill>
            </a:endParaRPr>
          </a:p>
        </p:txBody>
      </p:sp>
      <p:cxnSp>
        <p:nvCxnSpPr>
          <p:cNvPr id="92" name="Straight Arrow Connector 91"/>
          <p:cNvCxnSpPr/>
          <p:nvPr/>
        </p:nvCxnSpPr>
        <p:spPr>
          <a:xfrm>
            <a:off x="1707777" y="4244694"/>
            <a:ext cx="291380" cy="216688"/>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622022" y="4388822"/>
            <a:ext cx="1209755" cy="338554"/>
          </a:xfrm>
          <a:prstGeom prst="rect">
            <a:avLst/>
          </a:prstGeom>
          <a:noFill/>
        </p:spPr>
        <p:txBody>
          <a:bodyPr wrap="none" rtlCol="0">
            <a:spAutoFit/>
          </a:bodyPr>
          <a:lstStyle/>
          <a:p>
            <a:r>
              <a:rPr lang="en-US" sz="1600" dirty="0" smtClean="0"/>
              <a:t>Kern County</a:t>
            </a:r>
            <a:endParaRPr lang="en-US" sz="1600" dirty="0"/>
          </a:p>
        </p:txBody>
      </p:sp>
      <p:cxnSp>
        <p:nvCxnSpPr>
          <p:cNvPr id="94" name="Straight Arrow Connector 93"/>
          <p:cNvCxnSpPr/>
          <p:nvPr/>
        </p:nvCxnSpPr>
        <p:spPr>
          <a:xfrm>
            <a:off x="1788909" y="4635820"/>
            <a:ext cx="413644" cy="146147"/>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5484343" y="4461382"/>
            <a:ext cx="712920" cy="73282"/>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111521" y="4236422"/>
            <a:ext cx="1509388" cy="338554"/>
          </a:xfrm>
          <a:prstGeom prst="rect">
            <a:avLst/>
          </a:prstGeom>
          <a:noFill/>
        </p:spPr>
        <p:txBody>
          <a:bodyPr wrap="none" rtlCol="0">
            <a:spAutoFit/>
          </a:bodyPr>
          <a:lstStyle/>
          <a:p>
            <a:r>
              <a:rPr lang="en-US" sz="1600" dirty="0" smtClean="0">
                <a:solidFill>
                  <a:srgbClr val="0000CC"/>
                </a:solidFill>
              </a:rPr>
              <a:t>Washington, DC</a:t>
            </a:r>
            <a:endParaRPr lang="en-US" sz="1600" dirty="0">
              <a:solidFill>
                <a:srgbClr val="0000CC"/>
              </a:solidFill>
            </a:endParaRPr>
          </a:p>
        </p:txBody>
      </p:sp>
      <p:sp>
        <p:nvSpPr>
          <p:cNvPr id="97" name="TextBox 96"/>
          <p:cNvSpPr txBox="1"/>
          <p:nvPr/>
        </p:nvSpPr>
        <p:spPr>
          <a:xfrm>
            <a:off x="5677181" y="4476690"/>
            <a:ext cx="1006686" cy="338554"/>
          </a:xfrm>
          <a:prstGeom prst="rect">
            <a:avLst/>
          </a:prstGeom>
          <a:noFill/>
        </p:spPr>
        <p:txBody>
          <a:bodyPr wrap="none" rtlCol="0">
            <a:spAutoFit/>
          </a:bodyPr>
          <a:lstStyle/>
          <a:p>
            <a:r>
              <a:rPr lang="en-US" sz="1600" dirty="0" smtClean="0">
                <a:solidFill>
                  <a:srgbClr val="0000CC"/>
                </a:solidFill>
              </a:rPr>
              <a:t>Cincinnati</a:t>
            </a:r>
            <a:endParaRPr lang="en-US" sz="1600" dirty="0">
              <a:solidFill>
                <a:srgbClr val="0000CC"/>
              </a:solidFill>
            </a:endParaRPr>
          </a:p>
        </p:txBody>
      </p:sp>
      <p:cxnSp>
        <p:nvCxnSpPr>
          <p:cNvPr id="98" name="Straight Arrow Connector 97"/>
          <p:cNvCxnSpPr>
            <a:stCxn id="97" idx="1"/>
          </p:cNvCxnSpPr>
          <p:nvPr/>
        </p:nvCxnSpPr>
        <p:spPr>
          <a:xfrm flipH="1" flipV="1">
            <a:off x="4938041" y="4578216"/>
            <a:ext cx="739140" cy="67751"/>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482625" y="3354357"/>
            <a:ext cx="994375" cy="338554"/>
          </a:xfrm>
          <a:prstGeom prst="rect">
            <a:avLst/>
          </a:prstGeom>
          <a:noFill/>
        </p:spPr>
        <p:txBody>
          <a:bodyPr wrap="none" rtlCol="0">
            <a:spAutoFit/>
          </a:bodyPr>
          <a:lstStyle/>
          <a:p>
            <a:r>
              <a:rPr lang="en-US" sz="1600" dirty="0" smtClean="0">
                <a:solidFill>
                  <a:srgbClr val="0000CC"/>
                </a:solidFill>
              </a:rPr>
              <a:t>Cleveland</a:t>
            </a:r>
            <a:endParaRPr lang="en-US" sz="1600" dirty="0">
              <a:solidFill>
                <a:srgbClr val="0000CC"/>
              </a:solidFill>
            </a:endParaRPr>
          </a:p>
        </p:txBody>
      </p:sp>
      <p:cxnSp>
        <p:nvCxnSpPr>
          <p:cNvPr id="100" name="Straight Arrow Connector 99"/>
          <p:cNvCxnSpPr/>
          <p:nvPr/>
        </p:nvCxnSpPr>
        <p:spPr>
          <a:xfrm flipH="1">
            <a:off x="5156331" y="3626822"/>
            <a:ext cx="444650" cy="723423"/>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221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normAutofit fontScale="90000"/>
          </a:bodyPr>
          <a:lstStyle/>
          <a:p>
            <a:r>
              <a:rPr lang="en-US" dirty="0" smtClean="0"/>
              <a:t>Speciation of emissions for air quality modeling</a:t>
            </a:r>
            <a:endParaRPr lang="en-US" sz="3200" dirty="0"/>
          </a:p>
        </p:txBody>
      </p:sp>
      <p:sp>
        <p:nvSpPr>
          <p:cNvPr id="3" name="Content Placeholder 2"/>
          <p:cNvSpPr>
            <a:spLocks noGrp="1"/>
          </p:cNvSpPr>
          <p:nvPr>
            <p:ph idx="1"/>
          </p:nvPr>
        </p:nvSpPr>
        <p:spPr>
          <a:xfrm>
            <a:off x="381000" y="1066799"/>
            <a:ext cx="8229600" cy="2895601"/>
          </a:xfrm>
        </p:spPr>
        <p:txBody>
          <a:bodyPr>
            <a:normAutofit fontScale="92500" lnSpcReduction="10000"/>
          </a:bodyPr>
          <a:lstStyle/>
          <a:p>
            <a:r>
              <a:rPr lang="en-US" sz="2000" b="1" dirty="0" smtClean="0"/>
              <a:t>Mapping of emissions into model-ready emissions</a:t>
            </a:r>
            <a:r>
              <a:rPr lang="en-US" sz="2000" dirty="0" smtClean="0"/>
              <a:t>:</a:t>
            </a:r>
          </a:p>
          <a:p>
            <a:pPr lvl="1"/>
            <a:r>
              <a:rPr lang="en-US" sz="2000" dirty="0" smtClean="0"/>
              <a:t>Step 1: Representing emissions in terms of specific compounds (e.g., emissions into 40% propane, 30% </a:t>
            </a:r>
            <a:r>
              <a:rPr lang="en-US" sz="2000" dirty="0" err="1" smtClean="0"/>
              <a:t>ethene</a:t>
            </a:r>
            <a:r>
              <a:rPr lang="en-US" sz="2000" dirty="0" smtClean="0"/>
              <a:t>, and 30% toluene) </a:t>
            </a:r>
          </a:p>
          <a:p>
            <a:pPr lvl="1"/>
            <a:r>
              <a:rPr lang="en-US" sz="2000" dirty="0" smtClean="0"/>
              <a:t>Step 2: Representing compounds in terms of model species (e.g., toluene by “TOL” for CB05” or by “ARO1” for SAPRC-07)</a:t>
            </a:r>
          </a:p>
          <a:p>
            <a:r>
              <a:rPr lang="en-US" sz="2000" dirty="0" smtClean="0"/>
              <a:t>For Step 1, </a:t>
            </a:r>
            <a:r>
              <a:rPr lang="en-US" sz="2000" b="1" dirty="0" smtClean="0"/>
              <a:t>chemical composition data (speciation profiles) </a:t>
            </a:r>
            <a:r>
              <a:rPr lang="en-US" sz="2000" dirty="0" smtClean="0"/>
              <a:t>are needed (i.e., SPECIATE (U.S. </a:t>
            </a:r>
            <a:r>
              <a:rPr lang="en-US" sz="2000" dirty="0"/>
              <a:t>EPA, 2011, </a:t>
            </a:r>
            <a:r>
              <a:rPr lang="en-US" sz="2000" dirty="0">
                <a:hlinkClick r:id="rId2"/>
              </a:rPr>
              <a:t>http://</a:t>
            </a:r>
            <a:r>
              <a:rPr lang="en-US" sz="2000" dirty="0" smtClean="0">
                <a:hlinkClick r:id="rId2"/>
              </a:rPr>
              <a:t>www.epa.gov/ttnchie1/software/speciate</a:t>
            </a:r>
            <a:r>
              <a:rPr lang="en-US" sz="2000" dirty="0" smtClean="0"/>
              <a:t>)). </a:t>
            </a:r>
          </a:p>
          <a:p>
            <a:r>
              <a:rPr lang="en-US" sz="2000" dirty="0" smtClean="0"/>
              <a:t>For Step 2, </a:t>
            </a:r>
            <a:r>
              <a:rPr lang="en-US" sz="2000" b="1" dirty="0" smtClean="0"/>
              <a:t>mechanism-dependent mapping rules </a:t>
            </a:r>
            <a:r>
              <a:rPr lang="en-US" sz="2000" dirty="0" smtClean="0"/>
              <a:t>are needed (e.g., see </a:t>
            </a:r>
            <a:r>
              <a:rPr lang="en-US" sz="2000" dirty="0"/>
              <a:t>Carter, </a:t>
            </a:r>
            <a:r>
              <a:rPr lang="en-US" sz="2000" dirty="0" smtClean="0"/>
              <a:t>2011, </a:t>
            </a:r>
            <a:r>
              <a:rPr lang="en-US" sz="2000" dirty="0" smtClean="0">
                <a:hlinkClick r:id="rId3"/>
              </a:rPr>
              <a:t>http</a:t>
            </a:r>
            <a:r>
              <a:rPr lang="en-US" sz="2000" dirty="0">
                <a:hlinkClick r:id="rId3"/>
              </a:rPr>
              <a:t>://www.cert.ucr.edu/~</a:t>
            </a:r>
            <a:r>
              <a:rPr lang="en-US" sz="2000" dirty="0" smtClean="0">
                <a:hlinkClick r:id="rId3"/>
              </a:rPr>
              <a:t>carter/emitdb</a:t>
            </a:r>
            <a:r>
              <a:rPr lang="en-US" sz="2000" dirty="0" smtClean="0"/>
              <a:t>). </a:t>
            </a:r>
          </a:p>
          <a:p>
            <a:endParaRPr lang="en-US" sz="2000" dirty="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01035"/>
            <a:ext cx="8206760"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531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918"/>
            <a:ext cx="8229600" cy="837882"/>
          </a:xfrm>
        </p:spPr>
        <p:txBody>
          <a:bodyPr>
            <a:normAutofit fontScale="90000"/>
          </a:bodyPr>
          <a:lstStyle/>
          <a:p>
            <a:r>
              <a:rPr lang="en-US" dirty="0" smtClean="0"/>
              <a:t>Accuracy of s</a:t>
            </a:r>
            <a:r>
              <a:rPr lang="en-US" sz="3200" dirty="0" smtClean="0"/>
              <a:t>peciation profiles in SPECIATE4.3</a:t>
            </a:r>
            <a:endParaRPr lang="en-US" sz="3200" dirty="0"/>
          </a:p>
        </p:txBody>
      </p:sp>
      <p:sp>
        <p:nvSpPr>
          <p:cNvPr id="3" name="Content Placeholder 2"/>
          <p:cNvSpPr>
            <a:spLocks noGrp="1"/>
          </p:cNvSpPr>
          <p:nvPr>
            <p:ph idx="1"/>
          </p:nvPr>
        </p:nvSpPr>
        <p:spPr>
          <a:xfrm>
            <a:off x="457200" y="883920"/>
            <a:ext cx="8229600" cy="1578967"/>
          </a:xfrm>
        </p:spPr>
        <p:txBody>
          <a:bodyPr>
            <a:normAutofit/>
          </a:bodyPr>
          <a:lstStyle/>
          <a:p>
            <a:r>
              <a:rPr lang="en-US" sz="1800" u="sng" dirty="0" smtClean="0"/>
              <a:t>Profiles 8750 and 8751 for </a:t>
            </a:r>
            <a:r>
              <a:rPr lang="en-US" sz="1800" b="1" u="sng" dirty="0" smtClean="0"/>
              <a:t>gasoline exhaust emissions of pre-Tier 2* light-duty vehicles</a:t>
            </a:r>
            <a:r>
              <a:rPr lang="en-US" sz="1800" dirty="0" smtClean="0"/>
              <a:t>: weight fractions for </a:t>
            </a:r>
            <a:r>
              <a:rPr lang="en-US" sz="1800" dirty="0" smtClean="0">
                <a:solidFill>
                  <a:srgbClr val="0000CC"/>
                </a:solidFill>
              </a:rPr>
              <a:t>3-methyl-1-butene (~6%)</a:t>
            </a:r>
            <a:r>
              <a:rPr lang="en-US" sz="1800" dirty="0" smtClean="0"/>
              <a:t> and </a:t>
            </a:r>
            <a:r>
              <a:rPr lang="en-US" sz="1800" dirty="0" err="1" smtClean="0">
                <a:solidFill>
                  <a:srgbClr val="0000CC"/>
                </a:solidFill>
              </a:rPr>
              <a:t>isopentane</a:t>
            </a:r>
            <a:r>
              <a:rPr lang="en-US" sz="1800" dirty="0" smtClean="0">
                <a:solidFill>
                  <a:srgbClr val="0000CC"/>
                </a:solidFill>
              </a:rPr>
              <a:t> (~0.2%)</a:t>
            </a:r>
            <a:r>
              <a:rPr lang="en-US" sz="1800" dirty="0" smtClean="0"/>
              <a:t> are not consistent with previous tunnel and ambient measurements.</a:t>
            </a:r>
          </a:p>
          <a:p>
            <a:r>
              <a:rPr lang="en-US" sz="1800" dirty="0" smtClean="0"/>
              <a:t>Note that </a:t>
            </a:r>
            <a:r>
              <a:rPr lang="en-US" sz="1800" dirty="0" smtClean="0">
                <a:solidFill>
                  <a:srgbClr val="0000CC"/>
                </a:solidFill>
              </a:rPr>
              <a:t>maximum incremental reactivity </a:t>
            </a:r>
            <a:r>
              <a:rPr lang="en-US" sz="1800" dirty="0" smtClean="0"/>
              <a:t>(MIR, Carter, 2010a) values for 3-methyl-1-butene and </a:t>
            </a:r>
            <a:r>
              <a:rPr lang="en-US" sz="1800" dirty="0" err="1" smtClean="0"/>
              <a:t>isopentane</a:t>
            </a:r>
            <a:r>
              <a:rPr lang="en-US" sz="1800" dirty="0" smtClean="0"/>
              <a:t> are </a:t>
            </a:r>
            <a:r>
              <a:rPr lang="en-US" sz="1800" dirty="0" smtClean="0">
                <a:solidFill>
                  <a:srgbClr val="0000CC"/>
                </a:solidFill>
              </a:rPr>
              <a:t>6.99</a:t>
            </a:r>
            <a:r>
              <a:rPr lang="en-US" sz="1800" dirty="0" smtClean="0"/>
              <a:t> and </a:t>
            </a:r>
            <a:r>
              <a:rPr lang="en-US" sz="1800" dirty="0" smtClean="0">
                <a:solidFill>
                  <a:srgbClr val="0000CC"/>
                </a:solidFill>
              </a:rPr>
              <a:t>1.45</a:t>
            </a:r>
            <a:r>
              <a:rPr lang="en-US" sz="1800" dirty="0" smtClean="0"/>
              <a:t> gO</a:t>
            </a:r>
            <a:r>
              <a:rPr lang="en-US" sz="1800" baseline="-25000" dirty="0" smtClean="0"/>
              <a:t>3</a:t>
            </a:r>
            <a:r>
              <a:rPr lang="en-US" sz="1800" dirty="0" smtClean="0"/>
              <a:t>/</a:t>
            </a:r>
            <a:r>
              <a:rPr lang="en-US" sz="1800" dirty="0" err="1" smtClean="0"/>
              <a:t>gVOC</a:t>
            </a:r>
            <a:r>
              <a:rPr lang="en-US" sz="1800" dirty="0" smtClean="0"/>
              <a:t>, respectively. </a:t>
            </a:r>
            <a:endParaRPr lang="en-US" sz="1800" dirty="0"/>
          </a:p>
        </p:txBody>
      </p:sp>
      <p:sp>
        <p:nvSpPr>
          <p:cNvPr id="4" name="Date Placeholder 3"/>
          <p:cNvSpPr>
            <a:spLocks noGrp="1"/>
          </p:cNvSpPr>
          <p:nvPr>
            <p:ph type="dt" sz="half" idx="10"/>
          </p:nvPr>
        </p:nvSpPr>
        <p:spPr/>
        <p:txBody>
          <a:bodyPr/>
          <a:lstStyle/>
          <a:p>
            <a:r>
              <a:rPr lang="en-US" smtClean="0"/>
              <a:t>10/15/2012</a:t>
            </a:r>
            <a:endParaRPr lang="en-US"/>
          </a:p>
        </p:txBody>
      </p:sp>
      <p:sp>
        <p:nvSpPr>
          <p:cNvPr id="5" name="Footer Placeholder 4"/>
          <p:cNvSpPr>
            <a:spLocks noGrp="1"/>
          </p:cNvSpPr>
          <p:nvPr>
            <p:ph type="ftr" sz="quarter" idx="11"/>
          </p:nvPr>
        </p:nvSpPr>
        <p:spPr/>
        <p:txBody>
          <a:bodyPr/>
          <a:lstStyle/>
          <a:p>
            <a:r>
              <a:rPr lang="en-US" smtClean="0"/>
              <a:t>CMAS Conference 2012, Chapel Hill, NC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TextBox 6"/>
          <p:cNvSpPr txBox="1"/>
          <p:nvPr/>
        </p:nvSpPr>
        <p:spPr>
          <a:xfrm>
            <a:off x="567465" y="2372360"/>
            <a:ext cx="8195535" cy="707886"/>
          </a:xfrm>
          <a:prstGeom prst="rect">
            <a:avLst/>
          </a:prstGeom>
          <a:noFill/>
        </p:spPr>
        <p:txBody>
          <a:bodyPr wrap="square" rtlCol="0">
            <a:spAutoFit/>
          </a:bodyPr>
          <a:lstStyle/>
          <a:p>
            <a:r>
              <a:rPr lang="en-US" sz="1400" dirty="0" smtClean="0"/>
              <a:t>*Tier 2 standards had </a:t>
            </a:r>
            <a:r>
              <a:rPr lang="en-US" sz="1400" dirty="0"/>
              <a:t>been phased in from 2004 to 2009</a:t>
            </a:r>
            <a:r>
              <a:rPr lang="en-US" sz="1200" dirty="0"/>
              <a:t> (http://</a:t>
            </a:r>
            <a:r>
              <a:rPr lang="en-US" sz="1200" dirty="0" smtClean="0"/>
              <a:t>www.epa.gov/otaq/standards/light-duty/tier2stds.htm). </a:t>
            </a:r>
            <a:r>
              <a:rPr lang="en-US" sz="1400" dirty="0"/>
              <a:t>T</a:t>
            </a:r>
            <a:r>
              <a:rPr lang="en-US" sz="1400" dirty="0" smtClean="0"/>
              <a:t>he </a:t>
            </a:r>
            <a:r>
              <a:rPr lang="en-US" sz="1400" dirty="0" smtClean="0">
                <a:solidFill>
                  <a:srgbClr val="0000CC"/>
                </a:solidFill>
              </a:rPr>
              <a:t>average age of light-duty vehicles </a:t>
            </a:r>
            <a:r>
              <a:rPr lang="en-US" sz="1400" dirty="0" smtClean="0"/>
              <a:t>in operation in the U.S. in 2011 was </a:t>
            </a:r>
            <a:r>
              <a:rPr lang="en-US" sz="1400" dirty="0" smtClean="0">
                <a:solidFill>
                  <a:srgbClr val="0000CC"/>
                </a:solidFill>
              </a:rPr>
              <a:t>10.8</a:t>
            </a:r>
            <a:r>
              <a:rPr lang="en-US" sz="1400" dirty="0" smtClean="0"/>
              <a:t> years </a:t>
            </a:r>
            <a:r>
              <a:rPr lang="en-US" sz="1200" dirty="0" smtClean="0"/>
              <a:t>(Polk, </a:t>
            </a:r>
            <a:r>
              <a:rPr lang="en-US" sz="1200" dirty="0"/>
              <a:t>2012, https://</a:t>
            </a:r>
            <a:r>
              <a:rPr lang="en-US" sz="1200" dirty="0" smtClean="0"/>
              <a:t>www.polk.com/company/news/average_age_of_vehicles_reaches_record_high_according_to_polk).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3308840"/>
            <a:ext cx="6781801" cy="32392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216569" y="3024108"/>
            <a:ext cx="3279231" cy="369332"/>
          </a:xfrm>
          <a:prstGeom prst="rect">
            <a:avLst/>
          </a:prstGeom>
        </p:spPr>
        <p:txBody>
          <a:bodyPr wrap="none">
            <a:spAutoFit/>
          </a:bodyPr>
          <a:lstStyle/>
          <a:p>
            <a:r>
              <a:rPr lang="en-US" b="1" dirty="0">
                <a:solidFill>
                  <a:srgbClr val="0000CC"/>
                </a:solidFill>
              </a:rPr>
              <a:t>8750 (for reformulated gasoline)</a:t>
            </a:r>
          </a:p>
        </p:txBody>
      </p:sp>
      <p:sp>
        <p:nvSpPr>
          <p:cNvPr id="9" name="Rectangle 8"/>
          <p:cNvSpPr/>
          <p:nvPr/>
        </p:nvSpPr>
        <p:spPr>
          <a:xfrm>
            <a:off x="4475480" y="3024108"/>
            <a:ext cx="3202095" cy="369332"/>
          </a:xfrm>
          <a:prstGeom prst="rect">
            <a:avLst/>
          </a:prstGeom>
        </p:spPr>
        <p:txBody>
          <a:bodyPr wrap="none">
            <a:spAutoFit/>
          </a:bodyPr>
          <a:lstStyle/>
          <a:p>
            <a:r>
              <a:rPr lang="en-US" b="1" dirty="0">
                <a:solidFill>
                  <a:srgbClr val="0000CC"/>
                </a:solidFill>
              </a:rPr>
              <a:t>8751 (for E10 ethanol gasoline) </a:t>
            </a:r>
          </a:p>
        </p:txBody>
      </p:sp>
    </p:spTree>
    <p:extLst>
      <p:ext uri="{BB962C8B-B14F-4D97-AF65-F5344CB8AC3E}">
        <p14:creationId xmlns:p14="http://schemas.microsoft.com/office/powerpoint/2010/main" val="1257607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1017</TotalTime>
  <Words>4276</Words>
  <Application>Microsoft Office PowerPoint</Application>
  <PresentationFormat>On-screen Show (4:3)</PresentationFormat>
  <Paragraphs>353</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Developing chemical mechanisms that are more robust to changes in  atmospheric composition</vt:lpstr>
      <vt:lpstr>Background: ozone pollution</vt:lpstr>
      <vt:lpstr>Background: Atmospheric composition changes</vt:lpstr>
      <vt:lpstr>Background: Atmospheric composition changes</vt:lpstr>
      <vt:lpstr>Background: Atmospheric composition changes</vt:lpstr>
      <vt:lpstr>Background: Atmospheric composition changes</vt:lpstr>
      <vt:lpstr>Background: Chemical composition matters</vt:lpstr>
      <vt:lpstr>Speciation of emissions for air quality modeling</vt:lpstr>
      <vt:lpstr>Accuracy of speciation profiles in SPECIATE4.3</vt:lpstr>
      <vt:lpstr>Implications on developing  chemical mechanisms</vt:lpstr>
      <vt:lpstr>Proposed approach to developing  chemical mechanisms</vt:lpstr>
      <vt:lpstr>Proposed approach to developing  chemical mechanisms</vt:lpstr>
      <vt:lpstr>Proposed approach to developing  chemical mechanisms</vt:lpstr>
      <vt:lpstr>Proposed approach to developing  chemical mechanisms</vt:lpstr>
      <vt:lpstr>Proposed approach to developing  chemical mechanisms</vt:lpstr>
      <vt:lpstr>UCR EPA chamber</vt:lpstr>
      <vt:lpstr>Summary</vt:lpstr>
      <vt:lpstr>Acknowledgements</vt:lpstr>
      <vt:lpstr>Extra slides</vt:lpstr>
      <vt:lpstr>2008 8-Hour Ozone Classifications </vt:lpstr>
      <vt:lpstr>Top 25 gas and oil fields</vt:lpstr>
      <vt:lpstr>Average age of light-duty vehicles in operation in the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gookyoung</dc:creator>
  <cp:lastModifiedBy>Gookyoung HEO</cp:lastModifiedBy>
  <cp:revision>264</cp:revision>
  <dcterms:created xsi:type="dcterms:W3CDTF">2006-08-16T00:00:00Z</dcterms:created>
  <dcterms:modified xsi:type="dcterms:W3CDTF">2012-10-12T19:29:11Z</dcterms:modified>
</cp:coreProperties>
</file>