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736" r:id="rId4"/>
    <p:sldMasterId id="2147483760" r:id="rId5"/>
    <p:sldMasterId id="2147483772" r:id="rId6"/>
    <p:sldMasterId id="2147483808" r:id="rId7"/>
    <p:sldMasterId id="2147483820" r:id="rId8"/>
  </p:sldMasterIdLst>
  <p:notesMasterIdLst>
    <p:notesMasterId r:id="rId28"/>
  </p:notesMasterIdLst>
  <p:handoutMasterIdLst>
    <p:handoutMasterId r:id="rId29"/>
  </p:handoutMasterIdLst>
  <p:sldIdLst>
    <p:sldId id="290" r:id="rId9"/>
    <p:sldId id="260" r:id="rId10"/>
    <p:sldId id="366" r:id="rId11"/>
    <p:sldId id="322" r:id="rId12"/>
    <p:sldId id="313" r:id="rId13"/>
    <p:sldId id="413" r:id="rId14"/>
    <p:sldId id="329" r:id="rId15"/>
    <p:sldId id="392" r:id="rId16"/>
    <p:sldId id="396" r:id="rId17"/>
    <p:sldId id="346" r:id="rId18"/>
    <p:sldId id="393" r:id="rId19"/>
    <p:sldId id="394" r:id="rId20"/>
    <p:sldId id="395" r:id="rId21"/>
    <p:sldId id="389" r:id="rId22"/>
    <p:sldId id="387" r:id="rId23"/>
    <p:sldId id="414" r:id="rId24"/>
    <p:sldId id="388" r:id="rId25"/>
    <p:sldId id="412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D2872-9285-43A6-8F41-1E6A5E276074}" type="doc">
      <dgm:prSet loTypeId="urn:microsoft.com/office/officeart/2005/8/layout/orgChart1" loCatId="hierarchy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B81859D-F32A-4E9C-A4B1-890F5E6A89D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Uncertainty in </a:t>
          </a:r>
        </a:p>
        <a:p>
          <a:pPr>
            <a:spcAft>
              <a:spcPts val="0"/>
            </a:spcAft>
          </a:pP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Air Quality Model</a:t>
          </a:r>
          <a:endParaRPr lang="en-US" sz="2400" dirty="0"/>
        </a:p>
      </dgm:t>
    </dgm:pt>
    <dgm:pt modelId="{692AF6F2-6AB3-4B73-9AE5-B9A16B7F7A3C}" type="parTrans" cxnId="{59691788-ED3C-430F-A397-BC81CDD948E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79942FF9-BED6-4919-ACF0-FD1193722F3A}" type="sibTrans" cxnId="{59691788-ED3C-430F-A397-BC81CDD948E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0D1B0FBE-0C17-4718-B808-69034AE9199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/>
            <a:t>Structural Uncertainty</a:t>
          </a:r>
        </a:p>
      </dgm:t>
    </dgm:pt>
    <dgm:pt modelId="{AF001F76-6499-4755-8529-48ACC2908150}" type="parTrans" cxnId="{4325C031-19E6-491D-81EB-514F72C5160C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D7776117-BACC-4B54-8D99-9E2FE3BB533E}" type="sibTrans" cxnId="{4325C031-19E6-491D-81EB-514F72C5160C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8E6B4DD4-AC6E-4FF4-904C-F855711BB536}">
      <dgm:prSet phldrT="[Text]" custT="1"/>
      <dgm:spPr/>
      <dgm:t>
        <a:bodyPr/>
        <a:lstStyle/>
        <a:p>
          <a:r>
            <a:rPr lang="en-US" sz="2400" dirty="0" smtClean="0"/>
            <a:t>Model/User Errors </a:t>
          </a:r>
        </a:p>
      </dgm:t>
    </dgm:pt>
    <dgm:pt modelId="{A85ABFB7-E6C7-412E-A73B-94FE342A98C1}" type="parTrans" cxnId="{C1581770-AD04-45E4-B09F-0455A5214B88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06B285B4-9FB3-4924-877A-F8D19893773A}" type="sibTrans" cxnId="{C1581770-AD04-45E4-B09F-0455A5214B88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6127CFFC-2CC4-40E1-83EC-1F1EB76BA35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/>
            <a:t>Parametric Uncertainty</a:t>
          </a:r>
        </a:p>
      </dgm:t>
    </dgm:pt>
    <dgm:pt modelId="{1CBA2BBB-992B-41CD-A1F3-49FEEFDC2B7F}" type="parTrans" cxnId="{32F77DD8-43F6-445B-928B-838469849FA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E668363-35DB-495B-861B-9F3C6E17D3D2}" type="sibTrans" cxnId="{32F77DD8-43F6-445B-928B-838469849FA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47D31272-998A-426B-85E2-E7CC4DF86388}" type="pres">
      <dgm:prSet presAssocID="{C92D2872-9285-43A6-8F41-1E6A5E2760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285900-15F6-48EF-B12A-5089E44D473B}" type="pres">
      <dgm:prSet presAssocID="{2B81859D-F32A-4E9C-A4B1-890F5E6A89DC}" presName="hierRoot1" presStyleCnt="0">
        <dgm:presLayoutVars>
          <dgm:hierBranch val="init"/>
        </dgm:presLayoutVars>
      </dgm:prSet>
      <dgm:spPr/>
    </dgm:pt>
    <dgm:pt modelId="{7C5B163B-07FB-446E-BEC5-4D2E4A014B52}" type="pres">
      <dgm:prSet presAssocID="{2B81859D-F32A-4E9C-A4B1-890F5E6A89DC}" presName="rootComposite1" presStyleCnt="0"/>
      <dgm:spPr/>
    </dgm:pt>
    <dgm:pt modelId="{0549F28A-AEDE-4ABF-A807-D7E354DDBC33}" type="pres">
      <dgm:prSet presAssocID="{2B81859D-F32A-4E9C-A4B1-890F5E6A89DC}" presName="rootText1" presStyleLbl="node0" presStyleIdx="0" presStyleCnt="1" custScaleX="142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C49E3-34A0-420A-A24F-1D29D9AC37DC}" type="pres">
      <dgm:prSet presAssocID="{2B81859D-F32A-4E9C-A4B1-890F5E6A89D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6B211C-45A3-4251-9153-290C116A8F67}" type="pres">
      <dgm:prSet presAssocID="{2B81859D-F32A-4E9C-A4B1-890F5E6A89DC}" presName="hierChild2" presStyleCnt="0"/>
      <dgm:spPr/>
    </dgm:pt>
    <dgm:pt modelId="{C2B52DA5-6842-4ECF-A0BE-4B99B52D3D4F}" type="pres">
      <dgm:prSet presAssocID="{AF001F76-6499-4755-8529-48ACC290815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359A0FA-BDD3-4EF6-A627-265C9421BF18}" type="pres">
      <dgm:prSet presAssocID="{0D1B0FBE-0C17-4718-B808-69034AE9199E}" presName="hierRoot2" presStyleCnt="0">
        <dgm:presLayoutVars>
          <dgm:hierBranch val="init"/>
        </dgm:presLayoutVars>
      </dgm:prSet>
      <dgm:spPr/>
    </dgm:pt>
    <dgm:pt modelId="{532FF8E4-A9B8-4052-AECB-941190302C09}" type="pres">
      <dgm:prSet presAssocID="{0D1B0FBE-0C17-4718-B808-69034AE9199E}" presName="rootComposite" presStyleCnt="0"/>
      <dgm:spPr/>
    </dgm:pt>
    <dgm:pt modelId="{CABD4E79-07F2-4F89-9AD5-83844BA02DC3}" type="pres">
      <dgm:prSet presAssocID="{0D1B0FBE-0C17-4718-B808-69034AE919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476496-48F8-4C2C-91C1-01EAF466FD8B}" type="pres">
      <dgm:prSet presAssocID="{0D1B0FBE-0C17-4718-B808-69034AE9199E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27F124-AB9E-48A8-A3CC-245DEB847F09}" type="pres">
      <dgm:prSet presAssocID="{0D1B0FBE-0C17-4718-B808-69034AE9199E}" presName="hierChild4" presStyleCnt="0"/>
      <dgm:spPr/>
    </dgm:pt>
    <dgm:pt modelId="{E5F8E77D-D3F4-4CA8-929E-4FD144B2897C}" type="pres">
      <dgm:prSet presAssocID="{0D1B0FBE-0C17-4718-B808-69034AE9199E}" presName="hierChild5" presStyleCnt="0"/>
      <dgm:spPr/>
    </dgm:pt>
    <dgm:pt modelId="{1A1A8EF2-D98C-4130-BE76-31725770A3CF}" type="pres">
      <dgm:prSet presAssocID="{A85ABFB7-E6C7-412E-A73B-94FE342A98C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5E8F989-F961-407C-8075-A09EBC0E735D}" type="pres">
      <dgm:prSet presAssocID="{8E6B4DD4-AC6E-4FF4-904C-F855711BB536}" presName="hierRoot2" presStyleCnt="0">
        <dgm:presLayoutVars>
          <dgm:hierBranch val="init"/>
        </dgm:presLayoutVars>
      </dgm:prSet>
      <dgm:spPr/>
    </dgm:pt>
    <dgm:pt modelId="{84E55323-DDE7-4AEC-AF88-0FFFC83E6B02}" type="pres">
      <dgm:prSet presAssocID="{8E6B4DD4-AC6E-4FF4-904C-F855711BB536}" presName="rootComposite" presStyleCnt="0"/>
      <dgm:spPr/>
    </dgm:pt>
    <dgm:pt modelId="{5ADC2B76-158C-478C-AAB2-1F58D716BD37}" type="pres">
      <dgm:prSet presAssocID="{8E6B4DD4-AC6E-4FF4-904C-F855711BB53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56578-9DAB-4752-BAC1-F28225E7F60D}" type="pres">
      <dgm:prSet presAssocID="{8E6B4DD4-AC6E-4FF4-904C-F855711BB536}" presName="rootConnector" presStyleLbl="node2" presStyleIdx="1" presStyleCnt="3"/>
      <dgm:spPr/>
      <dgm:t>
        <a:bodyPr/>
        <a:lstStyle/>
        <a:p>
          <a:endParaRPr lang="en-US"/>
        </a:p>
      </dgm:t>
    </dgm:pt>
    <dgm:pt modelId="{F44B625C-F537-4D8E-A0DC-382810FC6749}" type="pres">
      <dgm:prSet presAssocID="{8E6B4DD4-AC6E-4FF4-904C-F855711BB536}" presName="hierChild4" presStyleCnt="0"/>
      <dgm:spPr/>
    </dgm:pt>
    <dgm:pt modelId="{8549BCD9-1D16-4EDC-8773-61C5974F7150}" type="pres">
      <dgm:prSet presAssocID="{8E6B4DD4-AC6E-4FF4-904C-F855711BB536}" presName="hierChild5" presStyleCnt="0"/>
      <dgm:spPr/>
    </dgm:pt>
    <dgm:pt modelId="{11F107CA-A824-4B6C-8441-F4CAF0AB3390}" type="pres">
      <dgm:prSet presAssocID="{1CBA2BBB-992B-41CD-A1F3-49FEEFDC2B7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72B4C5B-19CA-4A61-876B-FA3E170AC3B4}" type="pres">
      <dgm:prSet presAssocID="{6127CFFC-2CC4-40E1-83EC-1F1EB76BA357}" presName="hierRoot2" presStyleCnt="0">
        <dgm:presLayoutVars>
          <dgm:hierBranch val="init"/>
        </dgm:presLayoutVars>
      </dgm:prSet>
      <dgm:spPr/>
    </dgm:pt>
    <dgm:pt modelId="{D0311714-1588-4649-93DE-B37D5E6BB901}" type="pres">
      <dgm:prSet presAssocID="{6127CFFC-2CC4-40E1-83EC-1F1EB76BA357}" presName="rootComposite" presStyleCnt="0"/>
      <dgm:spPr/>
    </dgm:pt>
    <dgm:pt modelId="{8FCC3ADA-5AAE-48EE-9683-CC1925E262F8}" type="pres">
      <dgm:prSet presAssocID="{6127CFFC-2CC4-40E1-83EC-1F1EB76BA35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90F20-AD73-4184-BA54-C93DBE083BD2}" type="pres">
      <dgm:prSet presAssocID="{6127CFFC-2CC4-40E1-83EC-1F1EB76BA357}" presName="rootConnector" presStyleLbl="node2" presStyleIdx="2" presStyleCnt="3"/>
      <dgm:spPr/>
      <dgm:t>
        <a:bodyPr/>
        <a:lstStyle/>
        <a:p>
          <a:endParaRPr lang="en-US"/>
        </a:p>
      </dgm:t>
    </dgm:pt>
    <dgm:pt modelId="{3FF9D67D-4F61-4219-958F-EFB8AA8F447E}" type="pres">
      <dgm:prSet presAssocID="{6127CFFC-2CC4-40E1-83EC-1F1EB76BA357}" presName="hierChild4" presStyleCnt="0"/>
      <dgm:spPr/>
    </dgm:pt>
    <dgm:pt modelId="{5911B2A7-7A8B-4625-A086-6B9AC7D8269C}" type="pres">
      <dgm:prSet presAssocID="{6127CFFC-2CC4-40E1-83EC-1F1EB76BA357}" presName="hierChild5" presStyleCnt="0"/>
      <dgm:spPr/>
    </dgm:pt>
    <dgm:pt modelId="{C408FF47-44A6-4CA0-AC86-10D7A004A3B5}" type="pres">
      <dgm:prSet presAssocID="{2B81859D-F32A-4E9C-A4B1-890F5E6A89DC}" presName="hierChild3" presStyleCnt="0"/>
      <dgm:spPr/>
    </dgm:pt>
  </dgm:ptLst>
  <dgm:cxnLst>
    <dgm:cxn modelId="{A032BF2E-B9FE-40AC-869E-4A045070ED20}" type="presOf" srcId="{6127CFFC-2CC4-40E1-83EC-1F1EB76BA357}" destId="{6B390F20-AD73-4184-BA54-C93DBE083BD2}" srcOrd="1" destOrd="0" presId="urn:microsoft.com/office/officeart/2005/8/layout/orgChart1"/>
    <dgm:cxn modelId="{ACC46AA7-683C-4F51-9A63-10039240014F}" type="presOf" srcId="{2B81859D-F32A-4E9C-A4B1-890F5E6A89DC}" destId="{0549F28A-AEDE-4ABF-A807-D7E354DDBC33}" srcOrd="0" destOrd="0" presId="urn:microsoft.com/office/officeart/2005/8/layout/orgChart1"/>
    <dgm:cxn modelId="{C5FD21D7-343B-402A-9ADB-750713C369FA}" type="presOf" srcId="{AF001F76-6499-4755-8529-48ACC2908150}" destId="{C2B52DA5-6842-4ECF-A0BE-4B99B52D3D4F}" srcOrd="0" destOrd="0" presId="urn:microsoft.com/office/officeart/2005/8/layout/orgChart1"/>
    <dgm:cxn modelId="{C1581770-AD04-45E4-B09F-0455A5214B88}" srcId="{2B81859D-F32A-4E9C-A4B1-890F5E6A89DC}" destId="{8E6B4DD4-AC6E-4FF4-904C-F855711BB536}" srcOrd="1" destOrd="0" parTransId="{A85ABFB7-E6C7-412E-A73B-94FE342A98C1}" sibTransId="{06B285B4-9FB3-4924-877A-F8D19893773A}"/>
    <dgm:cxn modelId="{D3343C67-950A-42AA-AF1C-9BBFE78F305E}" type="presOf" srcId="{2B81859D-F32A-4E9C-A4B1-890F5E6A89DC}" destId="{269C49E3-34A0-420A-A24F-1D29D9AC37DC}" srcOrd="1" destOrd="0" presId="urn:microsoft.com/office/officeart/2005/8/layout/orgChart1"/>
    <dgm:cxn modelId="{A102D8F5-F981-404F-8830-DD7CBA2D5806}" type="presOf" srcId="{A85ABFB7-E6C7-412E-A73B-94FE342A98C1}" destId="{1A1A8EF2-D98C-4130-BE76-31725770A3CF}" srcOrd="0" destOrd="0" presId="urn:microsoft.com/office/officeart/2005/8/layout/orgChart1"/>
    <dgm:cxn modelId="{F55777BB-D68D-499F-829E-3B2F809596CD}" type="presOf" srcId="{0D1B0FBE-0C17-4718-B808-69034AE9199E}" destId="{CABD4E79-07F2-4F89-9AD5-83844BA02DC3}" srcOrd="0" destOrd="0" presId="urn:microsoft.com/office/officeart/2005/8/layout/orgChart1"/>
    <dgm:cxn modelId="{4325C031-19E6-491D-81EB-514F72C5160C}" srcId="{2B81859D-F32A-4E9C-A4B1-890F5E6A89DC}" destId="{0D1B0FBE-0C17-4718-B808-69034AE9199E}" srcOrd="0" destOrd="0" parTransId="{AF001F76-6499-4755-8529-48ACC2908150}" sibTransId="{D7776117-BACC-4B54-8D99-9E2FE3BB533E}"/>
    <dgm:cxn modelId="{B2466140-292A-4455-9427-7EBF7C03C505}" type="presOf" srcId="{8E6B4DD4-AC6E-4FF4-904C-F855711BB536}" destId="{5ADC2B76-158C-478C-AAB2-1F58D716BD37}" srcOrd="0" destOrd="0" presId="urn:microsoft.com/office/officeart/2005/8/layout/orgChart1"/>
    <dgm:cxn modelId="{A98B52E0-8E54-4BAB-BA2A-1C9EF1386859}" type="presOf" srcId="{1CBA2BBB-992B-41CD-A1F3-49FEEFDC2B7F}" destId="{11F107CA-A824-4B6C-8441-F4CAF0AB3390}" srcOrd="0" destOrd="0" presId="urn:microsoft.com/office/officeart/2005/8/layout/orgChart1"/>
    <dgm:cxn modelId="{D8C6A69C-7B25-4D6E-87F3-EC5D7A9FAF88}" type="presOf" srcId="{C92D2872-9285-43A6-8F41-1E6A5E276074}" destId="{47D31272-998A-426B-85E2-E7CC4DF86388}" srcOrd="0" destOrd="0" presId="urn:microsoft.com/office/officeart/2005/8/layout/orgChart1"/>
    <dgm:cxn modelId="{1552EEB2-0E95-403D-8E49-387E8F10CC50}" type="presOf" srcId="{6127CFFC-2CC4-40E1-83EC-1F1EB76BA357}" destId="{8FCC3ADA-5AAE-48EE-9683-CC1925E262F8}" srcOrd="0" destOrd="0" presId="urn:microsoft.com/office/officeart/2005/8/layout/orgChart1"/>
    <dgm:cxn modelId="{919352E3-8C74-48E4-86C1-9E4B3CFC0AAC}" type="presOf" srcId="{0D1B0FBE-0C17-4718-B808-69034AE9199E}" destId="{CE476496-48F8-4C2C-91C1-01EAF466FD8B}" srcOrd="1" destOrd="0" presId="urn:microsoft.com/office/officeart/2005/8/layout/orgChart1"/>
    <dgm:cxn modelId="{32F77DD8-43F6-445B-928B-838469849FA5}" srcId="{2B81859D-F32A-4E9C-A4B1-890F5E6A89DC}" destId="{6127CFFC-2CC4-40E1-83EC-1F1EB76BA357}" srcOrd="2" destOrd="0" parTransId="{1CBA2BBB-992B-41CD-A1F3-49FEEFDC2B7F}" sibTransId="{9E668363-35DB-495B-861B-9F3C6E17D3D2}"/>
    <dgm:cxn modelId="{BDB7BF7C-CC3F-45F2-A6EF-B5BD98044B94}" type="presOf" srcId="{8E6B4DD4-AC6E-4FF4-904C-F855711BB536}" destId="{88556578-9DAB-4752-BAC1-F28225E7F60D}" srcOrd="1" destOrd="0" presId="urn:microsoft.com/office/officeart/2005/8/layout/orgChart1"/>
    <dgm:cxn modelId="{59691788-ED3C-430F-A397-BC81CDD948E5}" srcId="{C92D2872-9285-43A6-8F41-1E6A5E276074}" destId="{2B81859D-F32A-4E9C-A4B1-890F5E6A89DC}" srcOrd="0" destOrd="0" parTransId="{692AF6F2-6AB3-4B73-9AE5-B9A16B7F7A3C}" sibTransId="{79942FF9-BED6-4919-ACF0-FD1193722F3A}"/>
    <dgm:cxn modelId="{2D62F647-3A0A-48E9-80D5-3304FE933C46}" type="presParOf" srcId="{47D31272-998A-426B-85E2-E7CC4DF86388}" destId="{5C285900-15F6-48EF-B12A-5089E44D473B}" srcOrd="0" destOrd="0" presId="urn:microsoft.com/office/officeart/2005/8/layout/orgChart1"/>
    <dgm:cxn modelId="{6DDEB6BA-EABD-437C-962B-C94443B8ED80}" type="presParOf" srcId="{5C285900-15F6-48EF-B12A-5089E44D473B}" destId="{7C5B163B-07FB-446E-BEC5-4D2E4A014B52}" srcOrd="0" destOrd="0" presId="urn:microsoft.com/office/officeart/2005/8/layout/orgChart1"/>
    <dgm:cxn modelId="{26C7D393-D6C4-4940-A372-77527F822247}" type="presParOf" srcId="{7C5B163B-07FB-446E-BEC5-4D2E4A014B52}" destId="{0549F28A-AEDE-4ABF-A807-D7E354DDBC33}" srcOrd="0" destOrd="0" presId="urn:microsoft.com/office/officeart/2005/8/layout/orgChart1"/>
    <dgm:cxn modelId="{4CB183C2-3394-4D47-84D3-D592E7E2ABAD}" type="presParOf" srcId="{7C5B163B-07FB-446E-BEC5-4D2E4A014B52}" destId="{269C49E3-34A0-420A-A24F-1D29D9AC37DC}" srcOrd="1" destOrd="0" presId="urn:microsoft.com/office/officeart/2005/8/layout/orgChart1"/>
    <dgm:cxn modelId="{6E9065E1-6098-4AD0-AC65-A161502E9B22}" type="presParOf" srcId="{5C285900-15F6-48EF-B12A-5089E44D473B}" destId="{C36B211C-45A3-4251-9153-290C116A8F67}" srcOrd="1" destOrd="0" presId="urn:microsoft.com/office/officeart/2005/8/layout/orgChart1"/>
    <dgm:cxn modelId="{EE3FE84E-1105-41E5-A140-5108EAFFB740}" type="presParOf" srcId="{C36B211C-45A3-4251-9153-290C116A8F67}" destId="{C2B52DA5-6842-4ECF-A0BE-4B99B52D3D4F}" srcOrd="0" destOrd="0" presId="urn:microsoft.com/office/officeart/2005/8/layout/orgChart1"/>
    <dgm:cxn modelId="{475D22B7-8E08-4725-9984-C451E2F2C554}" type="presParOf" srcId="{C36B211C-45A3-4251-9153-290C116A8F67}" destId="{F359A0FA-BDD3-4EF6-A627-265C9421BF18}" srcOrd="1" destOrd="0" presId="urn:microsoft.com/office/officeart/2005/8/layout/orgChart1"/>
    <dgm:cxn modelId="{9B50B13E-4EF0-47CA-A9F0-A6A27DF75684}" type="presParOf" srcId="{F359A0FA-BDD3-4EF6-A627-265C9421BF18}" destId="{532FF8E4-A9B8-4052-AECB-941190302C09}" srcOrd="0" destOrd="0" presId="urn:microsoft.com/office/officeart/2005/8/layout/orgChart1"/>
    <dgm:cxn modelId="{B57C51C7-EB0C-49BB-8A7C-5AC1748F9E6F}" type="presParOf" srcId="{532FF8E4-A9B8-4052-AECB-941190302C09}" destId="{CABD4E79-07F2-4F89-9AD5-83844BA02DC3}" srcOrd="0" destOrd="0" presId="urn:microsoft.com/office/officeart/2005/8/layout/orgChart1"/>
    <dgm:cxn modelId="{56E1077C-574A-4F31-A569-997233F15604}" type="presParOf" srcId="{532FF8E4-A9B8-4052-AECB-941190302C09}" destId="{CE476496-48F8-4C2C-91C1-01EAF466FD8B}" srcOrd="1" destOrd="0" presId="urn:microsoft.com/office/officeart/2005/8/layout/orgChart1"/>
    <dgm:cxn modelId="{525E24B7-4BE6-4486-AB0F-9C7344868EB7}" type="presParOf" srcId="{F359A0FA-BDD3-4EF6-A627-265C9421BF18}" destId="{B827F124-AB9E-48A8-A3CC-245DEB847F09}" srcOrd="1" destOrd="0" presId="urn:microsoft.com/office/officeart/2005/8/layout/orgChart1"/>
    <dgm:cxn modelId="{EC529521-3EAA-4C06-A6FA-541C03AF91F5}" type="presParOf" srcId="{F359A0FA-BDD3-4EF6-A627-265C9421BF18}" destId="{E5F8E77D-D3F4-4CA8-929E-4FD144B2897C}" srcOrd="2" destOrd="0" presId="urn:microsoft.com/office/officeart/2005/8/layout/orgChart1"/>
    <dgm:cxn modelId="{E714A73A-166D-4632-ABE8-9E27678391CB}" type="presParOf" srcId="{C36B211C-45A3-4251-9153-290C116A8F67}" destId="{1A1A8EF2-D98C-4130-BE76-31725770A3CF}" srcOrd="2" destOrd="0" presId="urn:microsoft.com/office/officeart/2005/8/layout/orgChart1"/>
    <dgm:cxn modelId="{A0285F96-567F-4188-9E5B-1189F5379DBE}" type="presParOf" srcId="{C36B211C-45A3-4251-9153-290C116A8F67}" destId="{55E8F989-F961-407C-8075-A09EBC0E735D}" srcOrd="3" destOrd="0" presId="urn:microsoft.com/office/officeart/2005/8/layout/orgChart1"/>
    <dgm:cxn modelId="{48DAC1AC-BE31-4D50-9EAE-6F3B322E4CA6}" type="presParOf" srcId="{55E8F989-F961-407C-8075-A09EBC0E735D}" destId="{84E55323-DDE7-4AEC-AF88-0FFFC83E6B02}" srcOrd="0" destOrd="0" presId="urn:microsoft.com/office/officeart/2005/8/layout/orgChart1"/>
    <dgm:cxn modelId="{1FB458FA-9156-4160-9302-6B6CEC2AF583}" type="presParOf" srcId="{84E55323-DDE7-4AEC-AF88-0FFFC83E6B02}" destId="{5ADC2B76-158C-478C-AAB2-1F58D716BD37}" srcOrd="0" destOrd="0" presId="urn:microsoft.com/office/officeart/2005/8/layout/orgChart1"/>
    <dgm:cxn modelId="{0CC98E17-02B9-4FAA-B05F-0B59135C6778}" type="presParOf" srcId="{84E55323-DDE7-4AEC-AF88-0FFFC83E6B02}" destId="{88556578-9DAB-4752-BAC1-F28225E7F60D}" srcOrd="1" destOrd="0" presId="urn:microsoft.com/office/officeart/2005/8/layout/orgChart1"/>
    <dgm:cxn modelId="{73AC6FA3-CF8B-4CA7-BC89-13D0F272FAE4}" type="presParOf" srcId="{55E8F989-F961-407C-8075-A09EBC0E735D}" destId="{F44B625C-F537-4D8E-A0DC-382810FC6749}" srcOrd="1" destOrd="0" presId="urn:microsoft.com/office/officeart/2005/8/layout/orgChart1"/>
    <dgm:cxn modelId="{5F911D71-7130-4BCF-BD69-E0FB3EEAAB2D}" type="presParOf" srcId="{55E8F989-F961-407C-8075-A09EBC0E735D}" destId="{8549BCD9-1D16-4EDC-8773-61C5974F7150}" srcOrd="2" destOrd="0" presId="urn:microsoft.com/office/officeart/2005/8/layout/orgChart1"/>
    <dgm:cxn modelId="{7CBA1921-31D3-4483-AD32-3DC37B76D6EE}" type="presParOf" srcId="{C36B211C-45A3-4251-9153-290C116A8F67}" destId="{11F107CA-A824-4B6C-8441-F4CAF0AB3390}" srcOrd="4" destOrd="0" presId="urn:microsoft.com/office/officeart/2005/8/layout/orgChart1"/>
    <dgm:cxn modelId="{76189F61-8EB0-45BF-B5EB-7813BB4D3D2B}" type="presParOf" srcId="{C36B211C-45A3-4251-9153-290C116A8F67}" destId="{C72B4C5B-19CA-4A61-876B-FA3E170AC3B4}" srcOrd="5" destOrd="0" presId="urn:microsoft.com/office/officeart/2005/8/layout/orgChart1"/>
    <dgm:cxn modelId="{C6BF1FC5-10BB-4852-893E-CB826CA19D46}" type="presParOf" srcId="{C72B4C5B-19CA-4A61-876B-FA3E170AC3B4}" destId="{D0311714-1588-4649-93DE-B37D5E6BB901}" srcOrd="0" destOrd="0" presId="urn:microsoft.com/office/officeart/2005/8/layout/orgChart1"/>
    <dgm:cxn modelId="{648DCF7E-0C69-4CB5-A5D1-AEC21FE84694}" type="presParOf" srcId="{D0311714-1588-4649-93DE-B37D5E6BB901}" destId="{8FCC3ADA-5AAE-48EE-9683-CC1925E262F8}" srcOrd="0" destOrd="0" presId="urn:microsoft.com/office/officeart/2005/8/layout/orgChart1"/>
    <dgm:cxn modelId="{5F438484-93BE-43F6-B73D-CDD5C888A968}" type="presParOf" srcId="{D0311714-1588-4649-93DE-B37D5E6BB901}" destId="{6B390F20-AD73-4184-BA54-C93DBE083BD2}" srcOrd="1" destOrd="0" presId="urn:microsoft.com/office/officeart/2005/8/layout/orgChart1"/>
    <dgm:cxn modelId="{03F09679-3A61-4B76-AE95-3D767AD68F75}" type="presParOf" srcId="{C72B4C5B-19CA-4A61-876B-FA3E170AC3B4}" destId="{3FF9D67D-4F61-4219-958F-EFB8AA8F447E}" srcOrd="1" destOrd="0" presId="urn:microsoft.com/office/officeart/2005/8/layout/orgChart1"/>
    <dgm:cxn modelId="{3DF913E5-F4DB-42CB-BE79-D50E92634FBA}" type="presParOf" srcId="{C72B4C5B-19CA-4A61-876B-FA3E170AC3B4}" destId="{5911B2A7-7A8B-4625-A086-6B9AC7D8269C}" srcOrd="2" destOrd="0" presId="urn:microsoft.com/office/officeart/2005/8/layout/orgChart1"/>
    <dgm:cxn modelId="{9F71CB34-7912-4DA3-9BD9-33700B7321CB}" type="presParOf" srcId="{5C285900-15F6-48EF-B12A-5089E44D473B}" destId="{C408FF47-44A6-4CA0-AC86-10D7A004A3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107CA-A824-4B6C-8441-F4CAF0AB3390}">
      <dsp:nvSpPr>
        <dsp:cNvPr id="0" name=""/>
        <dsp:cNvSpPr/>
      </dsp:nvSpPr>
      <dsp:spPr>
        <a:xfrm>
          <a:off x="4114800" y="1070723"/>
          <a:ext cx="2589129" cy="44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76"/>
              </a:lnTo>
              <a:lnTo>
                <a:pt x="2589129" y="224676"/>
              </a:lnTo>
              <a:lnTo>
                <a:pt x="2589129" y="44935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A8EF2-D98C-4130-BE76-31725770A3CF}">
      <dsp:nvSpPr>
        <dsp:cNvPr id="0" name=""/>
        <dsp:cNvSpPr/>
      </dsp:nvSpPr>
      <dsp:spPr>
        <a:xfrm>
          <a:off x="4069080" y="1070723"/>
          <a:ext cx="91440" cy="449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35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52DA5-6842-4ECF-A0BE-4B99B52D3D4F}">
      <dsp:nvSpPr>
        <dsp:cNvPr id="0" name=""/>
        <dsp:cNvSpPr/>
      </dsp:nvSpPr>
      <dsp:spPr>
        <a:xfrm>
          <a:off x="1525670" y="1070723"/>
          <a:ext cx="2589129" cy="449353"/>
        </a:xfrm>
        <a:custGeom>
          <a:avLst/>
          <a:gdLst/>
          <a:ahLst/>
          <a:cxnLst/>
          <a:rect l="0" t="0" r="0" b="0"/>
          <a:pathLst>
            <a:path>
              <a:moveTo>
                <a:pt x="2589129" y="0"/>
              </a:moveTo>
              <a:lnTo>
                <a:pt x="2589129" y="224676"/>
              </a:lnTo>
              <a:lnTo>
                <a:pt x="0" y="224676"/>
              </a:lnTo>
              <a:lnTo>
                <a:pt x="0" y="44935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9F28A-AEDE-4ABF-A807-D7E354DDBC33}">
      <dsp:nvSpPr>
        <dsp:cNvPr id="0" name=""/>
        <dsp:cNvSpPr/>
      </dsp:nvSpPr>
      <dsp:spPr>
        <a:xfrm>
          <a:off x="2590797" y="835"/>
          <a:ext cx="3048004" cy="1069888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Uncertainty in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Air Quality Model</a:t>
          </a:r>
          <a:endParaRPr lang="en-US" sz="2400" kern="1200" dirty="0"/>
        </a:p>
      </dsp:txBody>
      <dsp:txXfrm>
        <a:off x="2590797" y="835"/>
        <a:ext cx="3048004" cy="1069888"/>
      </dsp:txXfrm>
    </dsp:sp>
    <dsp:sp modelId="{CABD4E79-07F2-4F89-9AD5-83844BA02DC3}">
      <dsp:nvSpPr>
        <dsp:cNvPr id="0" name=""/>
        <dsp:cNvSpPr/>
      </dsp:nvSpPr>
      <dsp:spPr>
        <a:xfrm>
          <a:off x="455782" y="1520076"/>
          <a:ext cx="2139776" cy="106988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Structural Uncertainty</a:t>
          </a:r>
        </a:p>
      </dsp:txBody>
      <dsp:txXfrm>
        <a:off x="455782" y="1520076"/>
        <a:ext cx="2139776" cy="1069888"/>
      </dsp:txXfrm>
    </dsp:sp>
    <dsp:sp modelId="{5ADC2B76-158C-478C-AAB2-1F58D716BD37}">
      <dsp:nvSpPr>
        <dsp:cNvPr id="0" name=""/>
        <dsp:cNvSpPr/>
      </dsp:nvSpPr>
      <dsp:spPr>
        <a:xfrm>
          <a:off x="3044911" y="1520076"/>
          <a:ext cx="2139776" cy="1069888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Model/User Errors </a:t>
          </a:r>
        </a:p>
      </dsp:txBody>
      <dsp:txXfrm>
        <a:off x="3044911" y="1520076"/>
        <a:ext cx="2139776" cy="1069888"/>
      </dsp:txXfrm>
    </dsp:sp>
    <dsp:sp modelId="{8FCC3ADA-5AAE-48EE-9683-CC1925E262F8}">
      <dsp:nvSpPr>
        <dsp:cNvPr id="0" name=""/>
        <dsp:cNvSpPr/>
      </dsp:nvSpPr>
      <dsp:spPr>
        <a:xfrm>
          <a:off x="5634041" y="1520076"/>
          <a:ext cx="2139776" cy="106988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Parametric Uncertainty</a:t>
          </a:r>
        </a:p>
      </dsp:txBody>
      <dsp:txXfrm>
        <a:off x="5634041" y="1520076"/>
        <a:ext cx="2139776" cy="106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99FCE-7BFE-4B40-9083-ADE7CC9DD75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7C93-5045-4A50-8217-570259C6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71CAA-F4B3-40CA-AFFE-D0E82820C1A3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BDD7D-A218-45BC-8196-F13A53B61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F20ED-6F24-4B54-B7B0-DE4C0E4CA43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16DE9-7582-4899-A19E-8ED406FA2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200A-CCF9-4CE9-9E54-48265BFAB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B04B-5C03-4DB4-AC54-47012C803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DE00B-3B33-454E-A03B-40861A690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FE7E-E6EA-42EF-B045-4147DE7A1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33D7-9F57-4B05-868D-1B825EE7F0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CD578-E96C-4587-A99A-190830BCE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5B78-ED1E-40E5-BC59-9084CA55F1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43DD3-A7BE-4EF0-A89C-BC733145D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28DD-9F77-4EF1-83AD-B9B7AFDE7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75336-FA74-4715-9BE9-90A479F22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B63B-FDA3-40FF-92EE-21102ECE4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182E-67DB-45C0-95E9-11F270F9A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3B55-6EBB-4ADC-B2EF-BF87AE1DB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4C96-C790-4A01-8F4D-1AD49D1B20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3D50-8D7E-4FC3-BE46-DEBB9BA7C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4E25-631F-4D58-B255-483052DD2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DB03-3C0E-4D6A-BE1A-B71E8A69A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FAD6-5D29-48FE-AA8A-0AB25DF757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BCFF-65FE-4682-8F43-D9BC9FA47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D5B2-DE5D-4754-BF33-98FE1D38D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98D9-AEB0-4F3A-A212-AE29F814F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4155-2D7A-4D60-B2B1-B40E7B0F57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6C57-7027-4748-9989-D41418E9E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050F-CFA6-4270-B532-1D63498A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FB5E-0DD5-4FA3-86B2-A584B56B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5894-7182-43FB-84CD-E1A90EB3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C033-60D9-482D-BFDB-341E587EB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52F3-5E3C-421F-A9A1-ACC454C8E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B01F-C579-41A0-B462-7AA889C6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3A1F-2F42-4981-9807-9ED324FA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3430-8CDE-4B38-BE37-9BE97355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4965-5966-4C69-A0B9-108581F76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D62E-9224-4FAE-A690-54D0BD80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C27-A8D7-4528-93DC-6B385E1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26E-6505-42F4-919C-04D6355E69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2024"/>
            <a:ext cx="11614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D54-DDCE-4EDE-8B76-40CAB967B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8E28-B28C-4AB6-98BA-FE35A7867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0B92-C4D8-4E1B-98A6-6C8371AD0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933D-B59E-4F33-83EE-5259FAA522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EAE8-EC6A-440E-95D5-736EA1C62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962-64F0-4519-AD5E-F3582456A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A2-C2B0-4A00-8D8B-2D5363745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96D7-7763-4FE3-8465-36069F3C8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FA7-6A97-4316-BC6B-5F6315E83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C27-A8D7-4528-93DC-6B385E1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26E-6505-42F4-919C-04D6355E69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2024"/>
            <a:ext cx="11614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D54-DDCE-4EDE-8B76-40CAB967B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8E28-B28C-4AB6-98BA-FE35A7867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0B92-C4D8-4E1B-98A6-6C8371AD0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933D-B59E-4F33-83EE-5259FAA522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EAE8-EC6A-440E-95D5-736EA1C62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962-64F0-4519-AD5E-F3582456A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A2-C2B0-4A00-8D8B-2D5363745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96D7-7763-4FE3-8465-36069F3C8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FA7-6A97-4316-BC6B-5F6315E83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C27-A8D7-4528-93DC-6B385E1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26E-6505-42F4-919C-04D6355E69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2024"/>
            <a:ext cx="11614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D54-DDCE-4EDE-8B76-40CAB967B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8E28-B28C-4AB6-98BA-FE35A7867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0B92-C4D8-4E1B-98A6-6C8371AD0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933D-B59E-4F33-83EE-5259FAA522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EAE8-EC6A-440E-95D5-736EA1C62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962-64F0-4519-AD5E-F3582456A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A2-C2B0-4A00-8D8B-2D5363745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96D7-7763-4FE3-8465-36069F3C8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FA7-6A97-4316-BC6B-5F6315E83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C27-A8D7-4528-93DC-6B385E1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26E-6505-42F4-919C-04D6355E69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2024"/>
            <a:ext cx="11614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D54-DDCE-4EDE-8B76-40CAB967B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8E28-B28C-4AB6-98BA-FE35A7867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0B92-C4D8-4E1B-98A6-6C8371AD0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933D-B59E-4F33-83EE-5259FAA522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EAE8-EC6A-440E-95D5-736EA1C62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962-64F0-4519-AD5E-F3582456A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A2-C2B0-4A00-8D8B-2D5363745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96D7-7763-4FE3-8465-36069F3C8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FA7-6A97-4316-BC6B-5F6315E83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92024"/>
            <a:ext cx="92917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51A4-514D-4FE9-AF0D-9F0BDD580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cePP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BB4170-2375-4646-AAA0-65CA0824FE59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40900-C4C3-4D3B-9416-9896FD8805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14" descr="RiceLogo50072dpi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6096000"/>
            <a:ext cx="1524000" cy="62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AC08F-C2AC-4BCD-9000-9009C5AEE3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22BB-5298-477D-B3EF-0EFBC0B70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22BB-5298-477D-B3EF-0EFBC0B70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22BB-5298-477D-B3EF-0EFBC0B70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22BB-5298-477D-B3EF-0EFBC0B70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9.tiff"/><Relationship Id="rId4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8458200" cy="14700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Observation-constrained probabilistic evaluation of modeled concentrations and sensitivities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0"/>
            <a:ext cx="7162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Daniel Cohan and Antara Digar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CMAS Conference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16,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DFW sensitivities under each structural case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50"/>
            <a:ext cx="4810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3409950"/>
            <a:ext cx="4810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066800"/>
            <a:ext cx="77244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All show predominately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-limited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CB-6 favors VOC sensitivity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MEGAN favors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sensitivity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Boundary conditions do not affect sensitivities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Zhang deposition affects sensitivities only at night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Similar trends for Houston sensitivities (Aug-Sept episode)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46917" y="4267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CB-6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3550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CB-6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34200" y="4572000"/>
            <a:ext cx="1524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2590800" y="4202668"/>
            <a:ext cx="81742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3810000"/>
            <a:ext cx="9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MEGAN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1983677" y="4179332"/>
            <a:ext cx="302323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600" y="5715000"/>
            <a:ext cx="9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MEGAN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05600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64124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Zhang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914400" y="6260068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Metric 1 (Bayesian Inference Method)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854075" y="1898650"/>
          <a:ext cx="4845050" cy="935038"/>
        </p:xfrm>
        <a:graphic>
          <a:graphicData uri="http://schemas.openxmlformats.org/presentationml/2006/ole">
            <p:oleObj spid="_x0000_s189442" name="Equation" r:id="rId3" imgW="3111480" imgH="596880" progId="">
              <p:embed/>
            </p:oleObj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295400" y="5410200"/>
          <a:ext cx="3429000" cy="1134070"/>
        </p:xfrm>
        <a:graphic>
          <a:graphicData uri="http://schemas.openxmlformats.org/presentationml/2006/ole">
            <p:oleObj spid="_x0000_s189443" name="Equation" r:id="rId4" imgW="1981200" imgH="647700" progId="">
              <p:embed/>
            </p:oleObj>
          </a:graphicData>
        </a:graphic>
      </p:graphicFrame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en-US" sz="90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43000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Likelihood that a model prediction (C) is correct given observation (O),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76800"/>
            <a:ext cx="602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posteriori  probability for C (applying </a:t>
            </a:r>
            <a:r>
              <a:rPr lang="en-US" dirty="0" err="1" smtClean="0">
                <a:solidFill>
                  <a:prstClr val="black"/>
                </a:solidFill>
              </a:rPr>
              <a:t>Bayes</a:t>
            </a:r>
            <a:r>
              <a:rPr lang="en-US" dirty="0" smtClean="0">
                <a:solidFill>
                  <a:prstClr val="black"/>
                </a:solidFill>
              </a:rPr>
              <a:t>’ Theorem),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6858000" y="5791200"/>
          <a:ext cx="1077913" cy="562953"/>
        </p:xfrm>
        <a:graphic>
          <a:graphicData uri="http://schemas.openxmlformats.org/presentationml/2006/ole">
            <p:oleObj spid="_x0000_s189444" name="Equation" r:id="rId5" imgW="761760" imgH="39348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Prior probability,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2334161"/>
            <a:ext cx="2590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sym typeface="Symbol"/>
              </a:rPr>
              <a:t>For 8-hr O</a:t>
            </a:r>
            <a:r>
              <a:rPr lang="en-US" sz="1600" baseline="-25000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, </a:t>
            </a:r>
            <a:r>
              <a:rPr lang="en-US" sz="1600" dirty="0" smtClean="0">
                <a:solidFill>
                  <a:prstClr val="black"/>
                </a:solidFill>
              </a:rPr>
              <a:t> = 7.2 ppb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For 24-hr </a:t>
            </a:r>
            <a:r>
              <a:rPr lang="en-US" sz="1600" dirty="0" err="1" smtClean="0">
                <a:solidFill>
                  <a:prstClr val="black"/>
                </a:solidFill>
              </a:rPr>
              <a:t>NOx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sz="1600" dirty="0" smtClean="0">
                <a:solidFill>
                  <a:prstClr val="black"/>
                </a:solidFill>
              </a:rPr>
              <a:t> = 8.2 ppb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Based on 5 years of data (2004 – 2008)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320040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Bergin et al. 1999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Assumption: </a:t>
            </a:r>
            <a:r>
              <a:rPr lang="en-US" dirty="0" smtClean="0">
                <a:solidFill>
                  <a:prstClr val="black"/>
                </a:solidFill>
              </a:rPr>
              <a:t>errors in the interpolated observed concentrations are independent  &amp; normally distribution with mean zero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3858161"/>
            <a:ext cx="2590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sym typeface="Symbol"/>
              </a:rPr>
              <a:t>Episode-average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sym typeface="Symbol"/>
              </a:rPr>
              <a:t>8-hr O</a:t>
            </a:r>
            <a:r>
              <a:rPr lang="en-US" b="1" baseline="-25000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 and 24-hr </a:t>
            </a:r>
            <a:r>
              <a:rPr lang="en-US" b="1" dirty="0" err="1" smtClean="0">
                <a:solidFill>
                  <a:prstClr val="black"/>
                </a:solidFill>
              </a:rPr>
              <a:t>NOx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at 11 sites</a:t>
            </a:r>
          </a:p>
          <a:p>
            <a:pPr algn="ctr"/>
            <a:endParaRPr lang="en-US" sz="800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N = 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600" y="1795046"/>
            <a:ext cx="1600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M = 4000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Metric 2 (EPA Screening)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533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Screening cases that </a:t>
            </a:r>
            <a:r>
              <a:rPr lang="en-US" u="sng" dirty="0" smtClean="0"/>
              <a:t>pass all of the following test criteria </a:t>
            </a:r>
            <a:r>
              <a:rPr lang="en-US" dirty="0" smtClean="0"/>
              <a:t>for 8-hr Ozone,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54063" y="2209800"/>
          <a:ext cx="3513137" cy="789376"/>
        </p:xfrm>
        <a:graphic>
          <a:graphicData uri="http://schemas.openxmlformats.org/presentationml/2006/ole">
            <p:oleObj spid="_x0000_s190466" name="Equation" r:id="rId3" imgW="2425680" imgH="533160" progId="">
              <p:embed/>
            </p:oleObj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62000" y="3654425"/>
          <a:ext cx="3276600" cy="653513"/>
        </p:xfrm>
        <a:graphic>
          <a:graphicData uri="http://schemas.openxmlformats.org/presentationml/2006/ole">
            <p:oleObj spid="_x0000_s190467" name="Equation" r:id="rId4" imgW="2286000" imgH="457200" progId="">
              <p:embed/>
            </p:oleObj>
          </a:graphicData>
        </a:graphic>
      </p:graphicFrame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809625" y="4938842"/>
          <a:ext cx="3076575" cy="666922"/>
        </p:xfrm>
        <a:graphic>
          <a:graphicData uri="http://schemas.openxmlformats.org/presentationml/2006/ole">
            <p:oleObj spid="_x0000_s190468" name="Equation" r:id="rId5" imgW="2120760" imgH="46980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5943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Note: MNB and MNGE were computed for model results (Model) when O</a:t>
            </a:r>
            <a:r>
              <a:rPr lang="en-US" sz="1600" baseline="-25000" dirty="0" smtClean="0">
                <a:solidFill>
                  <a:prstClr val="black"/>
                </a:solidFill>
              </a:rPr>
              <a:t>3</a:t>
            </a:r>
            <a:r>
              <a:rPr lang="en-US" sz="1600" dirty="0" smtClean="0">
                <a:solidFill>
                  <a:prstClr val="black"/>
                </a:solidFill>
              </a:rPr>
              <a:t> observations (</a:t>
            </a:r>
            <a:r>
              <a:rPr lang="en-US" sz="1600" dirty="0" err="1" smtClean="0">
                <a:solidFill>
                  <a:prstClr val="black"/>
                </a:solidFill>
              </a:rPr>
              <a:t>Obs</a:t>
            </a:r>
            <a:r>
              <a:rPr lang="en-US" sz="1600" dirty="0" smtClean="0">
                <a:solidFill>
                  <a:prstClr val="black"/>
                </a:solidFill>
              </a:rPr>
              <a:t>) were greater than the recommended threshold of 60 ppb [</a:t>
            </a:r>
            <a:r>
              <a:rPr lang="en-US" sz="1600" i="1" dirty="0" smtClean="0">
                <a:solidFill>
                  <a:prstClr val="black"/>
                </a:solidFill>
              </a:rPr>
              <a:t>USEPA</a:t>
            </a:r>
            <a:r>
              <a:rPr lang="en-US" sz="1600" dirty="0" smtClean="0">
                <a:solidFill>
                  <a:prstClr val="black"/>
                </a:solidFill>
              </a:rPr>
              <a:t>, 2007]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828800"/>
            <a:ext cx="3048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Mean Normalized Gross Error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00400"/>
            <a:ext cx="2438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Mean Normalized  Bias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583668"/>
            <a:ext cx="29718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Unpaired Peak Accuracy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4800600" y="1676400"/>
            <a:ext cx="3429000" cy="3276600"/>
            <a:chOff x="4648200" y="1905000"/>
            <a:chExt cx="3657600" cy="3516085"/>
          </a:xfrm>
        </p:grpSpPr>
        <p:sp>
          <p:nvSpPr>
            <p:cNvPr id="9" name="Oval 8"/>
            <p:cNvSpPr/>
            <p:nvPr/>
          </p:nvSpPr>
          <p:spPr>
            <a:xfrm>
              <a:off x="5257800" y="1905000"/>
              <a:ext cx="2286000" cy="228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3135085"/>
              <a:ext cx="2286000" cy="228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48200" y="3124200"/>
              <a:ext cx="2286000" cy="228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6705" y="2388326"/>
              <a:ext cx="19816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-5% &lt; MNGE &lt; +5%</a:t>
              </a:r>
              <a:endParaRPr lang="en-US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43490" y="4078069"/>
              <a:ext cx="12763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MNB &lt; 30%</a:t>
              </a:r>
              <a:endParaRPr lang="en-US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8071291">
              <a:off x="6364028" y="4049675"/>
              <a:ext cx="19934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-15% &lt; UPA &lt; +15%</a:t>
              </a:r>
              <a:endParaRPr lang="en-US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32810" y="3345366"/>
              <a:ext cx="880946" cy="858644"/>
            </a:xfrm>
            <a:custGeom>
              <a:avLst/>
              <a:gdLst>
                <a:gd name="connsiteX0" fmla="*/ 446049 w 880946"/>
                <a:gd name="connsiteY0" fmla="*/ 0 h 858644"/>
                <a:gd name="connsiteX1" fmla="*/ 278780 w 880946"/>
                <a:gd name="connsiteY1" fmla="*/ 167268 h 858644"/>
                <a:gd name="connsiteX2" fmla="*/ 144966 w 880946"/>
                <a:gd name="connsiteY2" fmla="*/ 345688 h 858644"/>
                <a:gd name="connsiteX3" fmla="*/ 89210 w 880946"/>
                <a:gd name="connsiteY3" fmla="*/ 446049 h 858644"/>
                <a:gd name="connsiteX4" fmla="*/ 55756 w 880946"/>
                <a:gd name="connsiteY4" fmla="*/ 579863 h 858644"/>
                <a:gd name="connsiteX5" fmla="*/ 0 w 880946"/>
                <a:gd name="connsiteY5" fmla="*/ 769434 h 858644"/>
                <a:gd name="connsiteX6" fmla="*/ 167268 w 880946"/>
                <a:gd name="connsiteY6" fmla="*/ 847493 h 858644"/>
                <a:gd name="connsiteX7" fmla="*/ 379141 w 880946"/>
                <a:gd name="connsiteY7" fmla="*/ 858644 h 858644"/>
                <a:gd name="connsiteX8" fmla="*/ 579863 w 880946"/>
                <a:gd name="connsiteY8" fmla="*/ 825190 h 858644"/>
                <a:gd name="connsiteX9" fmla="*/ 836341 w 880946"/>
                <a:gd name="connsiteY9" fmla="*/ 758283 h 858644"/>
                <a:gd name="connsiteX10" fmla="*/ 880946 w 880946"/>
                <a:gd name="connsiteY10" fmla="*/ 735980 h 858644"/>
                <a:gd name="connsiteX11" fmla="*/ 847492 w 880946"/>
                <a:gd name="connsiteY11" fmla="*/ 579863 h 858644"/>
                <a:gd name="connsiteX12" fmla="*/ 802888 w 880946"/>
                <a:gd name="connsiteY12" fmla="*/ 446049 h 858644"/>
                <a:gd name="connsiteX13" fmla="*/ 724829 w 880946"/>
                <a:gd name="connsiteY13" fmla="*/ 312234 h 858644"/>
                <a:gd name="connsiteX14" fmla="*/ 613317 w 880946"/>
                <a:gd name="connsiteY14" fmla="*/ 167268 h 858644"/>
                <a:gd name="connsiteX15" fmla="*/ 524107 w 880946"/>
                <a:gd name="connsiteY15" fmla="*/ 89210 h 858644"/>
                <a:gd name="connsiteX16" fmla="*/ 446049 w 880946"/>
                <a:gd name="connsiteY16" fmla="*/ 0 h 85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0946" h="858644">
                  <a:moveTo>
                    <a:pt x="446049" y="0"/>
                  </a:moveTo>
                  <a:lnTo>
                    <a:pt x="278780" y="167268"/>
                  </a:lnTo>
                  <a:lnTo>
                    <a:pt x="144966" y="345688"/>
                  </a:lnTo>
                  <a:lnTo>
                    <a:pt x="89210" y="446049"/>
                  </a:lnTo>
                  <a:lnTo>
                    <a:pt x="55756" y="579863"/>
                  </a:lnTo>
                  <a:lnTo>
                    <a:pt x="0" y="769434"/>
                  </a:lnTo>
                  <a:lnTo>
                    <a:pt x="167268" y="847493"/>
                  </a:lnTo>
                  <a:lnTo>
                    <a:pt x="379141" y="858644"/>
                  </a:lnTo>
                  <a:lnTo>
                    <a:pt x="579863" y="825190"/>
                  </a:lnTo>
                  <a:lnTo>
                    <a:pt x="836341" y="758283"/>
                  </a:lnTo>
                  <a:lnTo>
                    <a:pt x="880946" y="735980"/>
                  </a:lnTo>
                  <a:lnTo>
                    <a:pt x="847492" y="579863"/>
                  </a:lnTo>
                  <a:lnTo>
                    <a:pt x="802888" y="446049"/>
                  </a:lnTo>
                  <a:lnTo>
                    <a:pt x="724829" y="312234"/>
                  </a:lnTo>
                  <a:lnTo>
                    <a:pt x="613317" y="167268"/>
                  </a:lnTo>
                  <a:lnTo>
                    <a:pt x="524107" y="89210"/>
                  </a:lnTo>
                  <a:lnTo>
                    <a:pt x="446049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5144037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8-hr O</a:t>
            </a:r>
            <a:r>
              <a:rPr lang="en-US" sz="1600" b="1" baseline="-25000" dirty="0" smtClean="0">
                <a:solidFill>
                  <a:prstClr val="black"/>
                </a:solidFill>
                <a:sym typeface="Symbol"/>
              </a:rPr>
              <a:t>3 </a:t>
            </a:r>
            <a:r>
              <a:rPr lang="en-US" sz="1600" b="1" dirty="0" smtClean="0">
                <a:solidFill>
                  <a:prstClr val="black"/>
                </a:solidFill>
              </a:rPr>
              <a:t>at all sites and days</a:t>
            </a:r>
          </a:p>
          <a:p>
            <a:pPr algn="ctr"/>
            <a:endParaRPr lang="en-US" sz="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 = 289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Metric 3 (Cramer-von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Mises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587625" y="4302125"/>
          <a:ext cx="5184775" cy="727075"/>
        </p:xfrm>
        <a:graphic>
          <a:graphicData uri="http://schemas.openxmlformats.org/presentationml/2006/ole">
            <p:oleObj spid="_x0000_s191490" name="Equation" r:id="rId3" imgW="3377880" imgH="482400" progId="">
              <p:embed/>
            </p:oleObj>
          </a:graphicData>
        </a:graphic>
      </p:graphicFrame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 l="51774" b="59877"/>
          <a:stretch>
            <a:fillRect/>
          </a:stretch>
        </p:blipFill>
        <p:spPr bwMode="auto">
          <a:xfrm>
            <a:off x="1447800" y="1981200"/>
            <a:ext cx="2740660" cy="199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5312833" y="1981200"/>
            <a:ext cx="0" cy="1809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12833" y="3790927"/>
            <a:ext cx="24595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295694" y="2106010"/>
            <a:ext cx="2336160" cy="1674263"/>
          </a:xfrm>
          <a:custGeom>
            <a:avLst/>
            <a:gdLst>
              <a:gd name="connsiteX0" fmla="*/ 0 w 2185639"/>
              <a:gd name="connsiteY0" fmla="*/ 1828799 h 1828799"/>
              <a:gd name="connsiteX1" fmla="*/ 211873 w 2185639"/>
              <a:gd name="connsiteY1" fmla="*/ 1817648 h 1828799"/>
              <a:gd name="connsiteX2" fmla="*/ 512956 w 2185639"/>
              <a:gd name="connsiteY2" fmla="*/ 1806497 h 1828799"/>
              <a:gd name="connsiteX3" fmla="*/ 735980 w 2185639"/>
              <a:gd name="connsiteY3" fmla="*/ 1728438 h 1828799"/>
              <a:gd name="connsiteX4" fmla="*/ 880946 w 2185639"/>
              <a:gd name="connsiteY4" fmla="*/ 1460809 h 1828799"/>
              <a:gd name="connsiteX5" fmla="*/ 959005 w 2185639"/>
              <a:gd name="connsiteY5" fmla="*/ 1115121 h 1828799"/>
              <a:gd name="connsiteX6" fmla="*/ 1037063 w 2185639"/>
              <a:gd name="connsiteY6" fmla="*/ 579863 h 1828799"/>
              <a:gd name="connsiteX7" fmla="*/ 1126273 w 2185639"/>
              <a:gd name="connsiteY7" fmla="*/ 323385 h 1828799"/>
              <a:gd name="connsiteX8" fmla="*/ 1293541 w 2185639"/>
              <a:gd name="connsiteY8" fmla="*/ 144965 h 1828799"/>
              <a:gd name="connsiteX9" fmla="*/ 1505414 w 2185639"/>
              <a:gd name="connsiteY9" fmla="*/ 22302 h 1828799"/>
              <a:gd name="connsiteX10" fmla="*/ 1851102 w 2185639"/>
              <a:gd name="connsiteY10" fmla="*/ 11150 h 1828799"/>
              <a:gd name="connsiteX11" fmla="*/ 2185639 w 2185639"/>
              <a:gd name="connsiteY11" fmla="*/ 11150 h 18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5639" h="1828799">
                <a:moveTo>
                  <a:pt x="0" y="1828799"/>
                </a:moveTo>
                <a:lnTo>
                  <a:pt x="211873" y="1817648"/>
                </a:lnTo>
                <a:cubicBezTo>
                  <a:pt x="297366" y="1813931"/>
                  <a:pt x="425605" y="1821365"/>
                  <a:pt x="512956" y="1806497"/>
                </a:cubicBezTo>
                <a:cubicBezTo>
                  <a:pt x="600307" y="1791629"/>
                  <a:pt x="674648" y="1786053"/>
                  <a:pt x="735980" y="1728438"/>
                </a:cubicBezTo>
                <a:cubicBezTo>
                  <a:pt x="797312" y="1670823"/>
                  <a:pt x="843775" y="1563029"/>
                  <a:pt x="880946" y="1460809"/>
                </a:cubicBezTo>
                <a:cubicBezTo>
                  <a:pt x="918117" y="1358590"/>
                  <a:pt x="932986" y="1261945"/>
                  <a:pt x="959005" y="1115121"/>
                </a:cubicBezTo>
                <a:cubicBezTo>
                  <a:pt x="985024" y="968297"/>
                  <a:pt x="1009185" y="711819"/>
                  <a:pt x="1037063" y="579863"/>
                </a:cubicBezTo>
                <a:cubicBezTo>
                  <a:pt x="1064941" y="447907"/>
                  <a:pt x="1083527" y="395868"/>
                  <a:pt x="1126273" y="323385"/>
                </a:cubicBezTo>
                <a:cubicBezTo>
                  <a:pt x="1169019" y="250902"/>
                  <a:pt x="1230351" y="195145"/>
                  <a:pt x="1293541" y="144965"/>
                </a:cubicBezTo>
                <a:cubicBezTo>
                  <a:pt x="1356731" y="94785"/>
                  <a:pt x="1412487" y="44604"/>
                  <a:pt x="1505414" y="22302"/>
                </a:cubicBezTo>
                <a:cubicBezTo>
                  <a:pt x="1598341" y="0"/>
                  <a:pt x="1737731" y="13009"/>
                  <a:pt x="1851102" y="11150"/>
                </a:cubicBezTo>
                <a:cubicBezTo>
                  <a:pt x="1964473" y="9291"/>
                  <a:pt x="2146610" y="13008"/>
                  <a:pt x="2185639" y="111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134360" y="2480435"/>
            <a:ext cx="0" cy="13104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42447" y="3229287"/>
            <a:ext cx="0" cy="5616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47" y="2106009"/>
            <a:ext cx="0" cy="1684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28893" y="2355626"/>
            <a:ext cx="112437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CDF of 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3107" y="2605244"/>
            <a:ext cx="843280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G(y)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>
            <a:stCxn id="23" idx="7"/>
          </p:cNvCxnSpPr>
          <p:nvPr/>
        </p:nvCxnSpPr>
        <p:spPr>
          <a:xfrm>
            <a:off x="6499531" y="2402068"/>
            <a:ext cx="7949" cy="13888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9"/>
          </p:cNvCxnSpPr>
          <p:nvPr/>
        </p:nvCxnSpPr>
        <p:spPr>
          <a:xfrm>
            <a:off x="6904783" y="2126427"/>
            <a:ext cx="24337" cy="1664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4"/>
          </p:cNvCxnSpPr>
          <p:nvPr/>
        </p:nvCxnSpPr>
        <p:spPr>
          <a:xfrm flipH="1">
            <a:off x="6226387" y="3443379"/>
            <a:ext cx="10923" cy="3475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01900" y="3728522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3813" y="3728522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6000" y="3728522"/>
            <a:ext cx="49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</a:rPr>
              <a:t>n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5840" y="3736134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6933" y="3728522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9940" y="3728522"/>
            <a:ext cx="49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y</a:t>
            </a:r>
            <a:r>
              <a:rPr lang="en-US" baseline="-25000" dirty="0" err="1" smtClean="0">
                <a:solidFill>
                  <a:prstClr val="black"/>
                </a:solidFill>
              </a:rPr>
              <a:t>n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415453" y="2230817"/>
            <a:ext cx="0" cy="1560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74907" y="3728522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</a:t>
            </a:r>
            <a:r>
              <a:rPr lang="en-US" baseline="-25000" dirty="0" smtClean="0">
                <a:solidFill>
                  <a:prstClr val="black"/>
                </a:solidFill>
              </a:rPr>
              <a:t>i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>
            <a:stCxn id="23" idx="10"/>
          </p:cNvCxnSpPr>
          <p:nvPr/>
        </p:nvCxnSpPr>
        <p:spPr>
          <a:xfrm>
            <a:off x="7274278" y="2116217"/>
            <a:ext cx="6208" cy="16747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8573" y="3728522"/>
            <a:ext cx="49191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</a:rPr>
              <a:t>i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42560" y="2293222"/>
            <a:ext cx="1124373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CDF of 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9167" y="2667648"/>
            <a:ext cx="843280" cy="30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F(x)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6400" y="51932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One rejects the null hypothesis that F(x)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G(y) if T is too large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" y="5715000"/>
            <a:ext cx="541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select only those cases that yields p-values &gt;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0.1</a:t>
            </a:r>
            <a:r>
              <a:rPr lang="en-US" dirty="0" smtClean="0">
                <a:solidFill>
                  <a:prstClr val="black"/>
                </a:solidFill>
              </a:rPr>
              <a:t>, for both of the two observational constraints (O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and NO</a:t>
            </a:r>
            <a:r>
              <a:rPr lang="en-US" baseline="-25000" dirty="0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248652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Model Predictions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(x)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67600" y="255546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 Observations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(y)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600" y="94843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The </a:t>
            </a:r>
            <a:r>
              <a:rPr lang="en-US" sz="1600" dirty="0" err="1" smtClean="0">
                <a:solidFill>
                  <a:prstClr val="black"/>
                </a:solidFill>
              </a:rPr>
              <a:t>Cramér</a:t>
            </a:r>
            <a:r>
              <a:rPr lang="en-US" sz="1600" dirty="0" smtClean="0">
                <a:solidFill>
                  <a:prstClr val="black"/>
                </a:solidFill>
              </a:rPr>
              <a:t>-von </a:t>
            </a:r>
            <a:r>
              <a:rPr lang="en-US" sz="1600" dirty="0" err="1" smtClean="0">
                <a:solidFill>
                  <a:prstClr val="black"/>
                </a:solidFill>
              </a:rPr>
              <a:t>Mises</a:t>
            </a:r>
            <a:r>
              <a:rPr lang="en-US" sz="1600" dirty="0" smtClean="0">
                <a:solidFill>
                  <a:prstClr val="black"/>
                </a:solidFill>
              </a:rPr>
              <a:t> (</a:t>
            </a:r>
            <a:r>
              <a:rPr lang="en-US" sz="1600" dirty="0" err="1" smtClean="0">
                <a:solidFill>
                  <a:prstClr val="black"/>
                </a:solidFill>
              </a:rPr>
              <a:t>CvM</a:t>
            </a:r>
            <a:r>
              <a:rPr lang="en-US" sz="1600" dirty="0" smtClean="0">
                <a:solidFill>
                  <a:prstClr val="black"/>
                </a:solidFill>
              </a:rPr>
              <a:t>) criterion [</a:t>
            </a:r>
            <a:r>
              <a:rPr lang="en-US" sz="1600" i="1" dirty="0" smtClean="0">
                <a:solidFill>
                  <a:prstClr val="black"/>
                </a:solidFill>
              </a:rPr>
              <a:t>Anderson,</a:t>
            </a:r>
            <a:r>
              <a:rPr lang="en-US" sz="1600" dirty="0" smtClean="0">
                <a:solidFill>
                  <a:prstClr val="black"/>
                </a:solidFill>
              </a:rPr>
              <a:t> 1962] provides a non-parametric test of the null hypothesis (H</a:t>
            </a:r>
            <a:r>
              <a:rPr lang="en-US" sz="1600" baseline="-25000" dirty="0" smtClean="0">
                <a:solidFill>
                  <a:prstClr val="black"/>
                </a:solidFill>
              </a:rPr>
              <a:t>0</a:t>
            </a:r>
            <a:r>
              <a:rPr lang="en-US" sz="1600" dirty="0" smtClean="0">
                <a:solidFill>
                  <a:prstClr val="black"/>
                </a:solidFill>
              </a:rPr>
              <a:t>) that two samples are drawn from the same (unspecified) distribution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57150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8-hr O</a:t>
            </a:r>
            <a:r>
              <a:rPr lang="en-US" sz="1600" b="1" baseline="-25000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</a:rPr>
              <a:t>N = 289)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and 24-hr </a:t>
            </a:r>
            <a:r>
              <a:rPr lang="en-US" sz="1600" b="1" dirty="0" err="1" smtClean="0">
                <a:solidFill>
                  <a:prstClr val="black"/>
                </a:solidFill>
              </a:rPr>
              <a:t>NOx</a:t>
            </a:r>
            <a:r>
              <a:rPr lang="en-US" sz="1600" b="1" dirty="0" smtClean="0">
                <a:solidFill>
                  <a:prstClr val="black"/>
                </a:solidFill>
              </a:rPr>
              <a:t> (N = 303)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at all sites and days</a:t>
            </a:r>
          </a:p>
        </p:txBody>
      </p:sp>
      <p:sp>
        <p:nvSpPr>
          <p:cNvPr id="45" name="Oval 44"/>
          <p:cNvSpPr/>
          <p:nvPr/>
        </p:nvSpPr>
        <p:spPr>
          <a:xfrm>
            <a:off x="3280608" y="1981200"/>
            <a:ext cx="304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781800" y="1981200"/>
            <a:ext cx="304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F(y</a:t>
            </a:r>
            <a:r>
              <a:rPr lang="en-US" baseline="-25000" dirty="0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600" y="1840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G(x</a:t>
            </a:r>
            <a:r>
              <a:rPr lang="en-US" baseline="-25000" dirty="0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4495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For each m</a:t>
            </a:r>
            <a:r>
              <a:rPr lang="en-US" sz="1600" baseline="30000" dirty="0" smtClean="0">
                <a:solidFill>
                  <a:prstClr val="black"/>
                </a:solidFill>
              </a:rPr>
              <a:t>th</a:t>
            </a:r>
            <a:r>
              <a:rPr lang="en-US" sz="1600" dirty="0" smtClean="0">
                <a:solidFill>
                  <a:prstClr val="black"/>
                </a:solidFill>
              </a:rPr>
              <a:t> simulation,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4" grpId="0" animBg="1"/>
      <p:bldP spid="45" grpId="0" animBg="1"/>
      <p:bldP spid="48" grpId="0" animBg="1"/>
      <p:bldP spid="55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Episode-Average 8-hr Ozone </a:t>
            </a:r>
            <a:br>
              <a:rPr lang="en-US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Prediction at Denton</a:t>
            </a:r>
            <a:endParaRPr lang="en-US" sz="3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onc_pdfs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371600"/>
            <a:ext cx="4673600" cy="35052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5029200"/>
          <a:ext cx="4038600" cy="1524000"/>
        </p:xfrm>
        <a:graphic>
          <a:graphicData uri="http://schemas.openxmlformats.org/drawingml/2006/table">
            <a:tbl>
              <a:tblPr/>
              <a:tblGrid>
                <a:gridCol w="1344799"/>
                <a:gridCol w="1344799"/>
                <a:gridCol w="1349002"/>
              </a:tblGrid>
              <a:tr h="4354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Metric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 Concentration (ppb)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Obs = 70.11 ppb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/>
                          <a:ea typeface="Calibri"/>
                          <a:cs typeface="Times New Roman"/>
                        </a:rPr>
                        <a:t>a priori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Calibri"/>
                          <a:cs typeface="Times New Roman"/>
                        </a:rPr>
                        <a:t>a posteriori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Metric 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65.51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7.33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65.53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2.16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Metric 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69.04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2.03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Metric 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68.85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1.87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4" marR="49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onc_cdfs.tif"/>
          <p:cNvPicPr/>
          <p:nvPr/>
        </p:nvPicPr>
        <p:blipFill>
          <a:blip r:embed="rId3" cstate="print"/>
          <a:srcRect l="59660" t="26077" r="6913" b="53288"/>
          <a:stretch>
            <a:fillRect/>
          </a:stretch>
        </p:blipFill>
        <p:spPr>
          <a:xfrm>
            <a:off x="6629400" y="1524000"/>
            <a:ext cx="1562100" cy="723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5757446"/>
            <a:ext cx="6934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4950" indent="-234950" algn="ctr">
              <a:spcAft>
                <a:spcPts val="6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Higher </a:t>
            </a:r>
            <a:r>
              <a:rPr lang="en-US" b="1" dirty="0" err="1" smtClean="0">
                <a:solidFill>
                  <a:prstClr val="black"/>
                </a:solidFill>
              </a:rPr>
              <a:t>NOx</a:t>
            </a:r>
            <a:r>
              <a:rPr lang="en-US" b="1" dirty="0" smtClean="0">
                <a:solidFill>
                  <a:prstClr val="black"/>
                </a:solidFill>
              </a:rPr>
              <a:t> emissions were needed to better match with observations (particularly for Metrics 2 and 3)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61427"/>
            <a:ext cx="7391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Observation-constrained distribution of NO</a:t>
            </a:r>
            <a:r>
              <a:rPr lang="en-US" sz="3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Emission Scaling Factors</a:t>
            </a:r>
            <a:endParaRPr lang="en-US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707990" y="1981200"/>
            <a:ext cx="6140610" cy="3581400"/>
            <a:chOff x="1796382" y="1524000"/>
            <a:chExt cx="4202029" cy="2209800"/>
          </a:xfrm>
        </p:grpSpPr>
        <p:pic>
          <p:nvPicPr>
            <p:cNvPr id="12" name="Picture 11" descr="ENOx_all3metric.tif"/>
            <p:cNvPicPr/>
            <p:nvPr/>
          </p:nvPicPr>
          <p:blipFill>
            <a:blip r:embed="rId2" cstate="print"/>
            <a:srcRect l="54143" t="2694" r="4932" b="75084"/>
            <a:stretch>
              <a:fillRect/>
            </a:stretch>
          </p:blipFill>
          <p:spPr>
            <a:xfrm>
              <a:off x="4712536" y="1524000"/>
              <a:ext cx="1285875" cy="523875"/>
            </a:xfrm>
            <a:prstGeom prst="rect">
              <a:avLst/>
            </a:prstGeom>
          </p:spPr>
        </p:pic>
        <p:grpSp>
          <p:nvGrpSpPr>
            <p:cNvPr id="3" name="Group 7"/>
            <p:cNvGrpSpPr/>
            <p:nvPr/>
          </p:nvGrpSpPr>
          <p:grpSpPr>
            <a:xfrm>
              <a:off x="1796382" y="1524000"/>
              <a:ext cx="2928018" cy="2209800"/>
              <a:chOff x="3107991" y="2324100"/>
              <a:chExt cx="2928018" cy="2209800"/>
            </a:xfrm>
          </p:grpSpPr>
          <p:pic>
            <p:nvPicPr>
              <p:cNvPr id="29" name="Picture 4" descr="ENOx_all3metric.tif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07991" y="2324100"/>
                <a:ext cx="2928018" cy="2209800"/>
              </a:xfrm>
              <a:prstGeom prst="rect">
                <a:avLst/>
              </a:prstGeom>
            </p:spPr>
          </p:pic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3581400" y="2514600"/>
                <a:ext cx="533400" cy="247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ENO</a:t>
                </a:r>
                <a:r>
                  <a:rPr lang="en-US" b="1" baseline="-25000" dirty="0" smtClean="0">
                    <a:solidFill>
                      <a:prstClr val="black"/>
                    </a:solidFill>
                  </a:rPr>
                  <a:t>X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0" y="6488668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Digar et al., JGR in revision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 priori</a:t>
            </a:r>
            <a:r>
              <a:rPr lang="en-US" dirty="0" smtClean="0">
                <a:solidFill>
                  <a:schemeClr val="tx2"/>
                </a:solidFill>
              </a:rPr>
              <a:t> ozone sensitivity ratios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at Denton monitor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2994" name="Picture 12" descr="sens_scatter-plot.tif"/>
          <p:cNvPicPr>
            <a:picLocks noChangeAspect="1" noChangeArrowheads="1"/>
          </p:cNvPicPr>
          <p:nvPr/>
        </p:nvPicPr>
        <p:blipFill>
          <a:blip r:embed="rId2" cstate="print"/>
          <a:srcRect l="3693" r="6454"/>
          <a:stretch>
            <a:fillRect/>
          </a:stretch>
        </p:blipFill>
        <p:spPr bwMode="auto">
          <a:xfrm>
            <a:off x="1867606" y="1676399"/>
            <a:ext cx="5142794" cy="42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Digar et al., JGR in revision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28600" y="2413000"/>
            <a:ext cx="8339637" cy="2540000"/>
            <a:chOff x="1246632" y="4495800"/>
            <a:chExt cx="5471160" cy="1524000"/>
          </a:xfrm>
        </p:grpSpPr>
        <p:pic>
          <p:nvPicPr>
            <p:cNvPr id="9" name="Picture 8" descr="ratio_SNOx-SVOC_CDF.ti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632" y="4495800"/>
              <a:ext cx="2032000" cy="1524000"/>
            </a:xfrm>
            <a:prstGeom prst="rect">
              <a:avLst/>
            </a:prstGeom>
          </p:spPr>
        </p:pic>
        <p:pic>
          <p:nvPicPr>
            <p:cNvPr id="10" name="Picture 9" descr="ratio_SNOx-SVOC_CDF_final.tif"/>
            <p:cNvPicPr/>
            <p:nvPr/>
          </p:nvPicPr>
          <p:blipFill>
            <a:blip r:embed="rId3" cstate="print"/>
            <a:srcRect l="13050"/>
            <a:stretch>
              <a:fillRect/>
            </a:stretch>
          </p:blipFill>
          <p:spPr>
            <a:xfrm>
              <a:off x="3209543" y="4495800"/>
              <a:ext cx="1766824" cy="1524000"/>
            </a:xfrm>
            <a:prstGeom prst="rect">
              <a:avLst/>
            </a:prstGeom>
          </p:spPr>
        </p:pic>
        <p:pic>
          <p:nvPicPr>
            <p:cNvPr id="11" name="Picture 10" descr="ratio_SNOx-SVOC_CDF.tif"/>
            <p:cNvPicPr/>
            <p:nvPr/>
          </p:nvPicPr>
          <p:blipFill>
            <a:blip r:embed="rId4" cstate="print"/>
            <a:srcRect l="13150"/>
            <a:stretch>
              <a:fillRect/>
            </a:stretch>
          </p:blipFill>
          <p:spPr>
            <a:xfrm>
              <a:off x="4953000" y="4495800"/>
              <a:ext cx="1764792" cy="1524000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Observation-constrained sensitivity ratio S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O3,NOx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/S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O3,VOC</a:t>
            </a:r>
            <a:endParaRPr lang="en-US" sz="40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0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	Negative shift in the posterior CDFs (particularly for Metric 2 and 3) indicate slight preference towards SVOC, although the region is predominantly </a:t>
            </a:r>
            <a:r>
              <a:rPr lang="en-US" sz="1600" dirty="0" err="1" smtClean="0"/>
              <a:t>NO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-limited (i.e. SNOx : SVOC &gt; 1.0 )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42956" y="1955800"/>
            <a:ext cx="62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Cumulative Distribution Functions for Ratio (</a:t>
            </a:r>
            <a:r>
              <a:rPr lang="en-US" b="1" dirty="0" err="1" smtClean="0"/>
              <a:t>SNOx</a:t>
            </a:r>
            <a:r>
              <a:rPr lang="en-US" b="1" dirty="0" smtClean="0"/>
              <a:t> : SVOC)</a:t>
            </a:r>
            <a:endParaRPr lang="en-US" b="1" dirty="0"/>
          </a:p>
        </p:txBody>
      </p:sp>
      <p:pic>
        <p:nvPicPr>
          <p:cNvPr id="15" name="Picture 14" descr="conc_cdfs.tif"/>
          <p:cNvPicPr/>
          <p:nvPr/>
        </p:nvPicPr>
        <p:blipFill>
          <a:blip r:embed="rId5" cstate="print"/>
          <a:srcRect l="61291" t="27163" r="15882" b="62922"/>
          <a:stretch>
            <a:fillRect/>
          </a:stretch>
        </p:blipFill>
        <p:spPr>
          <a:xfrm>
            <a:off x="7315200" y="3690769"/>
            <a:ext cx="1066800" cy="3478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88668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Digar et al., JGR in revision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Efficient reduced form model for probabilistic characterization of concentrations and sensitivities</a:t>
            </a:r>
          </a:p>
          <a:p>
            <a:r>
              <a:rPr lang="en-US" sz="2800" dirty="0" smtClean="0"/>
              <a:t>Observation-based constraints can adjust distributions of input parameters, concentrations, and sensitivities</a:t>
            </a:r>
          </a:p>
          <a:p>
            <a:r>
              <a:rPr lang="en-US" sz="2800" dirty="0" smtClean="0"/>
              <a:t>Limitations: </a:t>
            </a:r>
          </a:p>
          <a:p>
            <a:pPr lvl="1"/>
            <a:r>
              <a:rPr lang="en-US" sz="2400" dirty="0" smtClean="0"/>
              <a:t>Results depend on choice of observational metric</a:t>
            </a:r>
          </a:p>
          <a:p>
            <a:pPr lvl="1"/>
            <a:r>
              <a:rPr lang="en-US" sz="2400" dirty="0" smtClean="0"/>
              <a:t>Does performance </a:t>
            </a:r>
            <a:r>
              <a:rPr lang="en-US" sz="2400" dirty="0" err="1" smtClean="0"/>
              <a:t>vs</a:t>
            </a:r>
            <a:r>
              <a:rPr lang="en-US" sz="2400" dirty="0" smtClean="0"/>
              <a:t> observed concentrations indicate better inputs and sensitivities, or compensating errors? </a:t>
            </a:r>
          </a:p>
          <a:p>
            <a:pPr lvl="1"/>
            <a:r>
              <a:rPr lang="en-US" sz="2400" dirty="0" smtClean="0"/>
              <a:t>RFM only as good as the underlying model</a:t>
            </a:r>
          </a:p>
          <a:p>
            <a:r>
              <a:rPr lang="en-US" sz="2800" dirty="0" smtClean="0"/>
              <a:t>Future research could link uncertainty analysis with dynamic evaluation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2"/>
                </a:solidFill>
              </a:rPr>
              <a:t>Acknowledgments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371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Dr. Xue Xiao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Dr. Kristen Foley, US EPA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Dr. Greg Yarwood and Dr. Bonyoung Koo, ENVIRON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TCEQ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Funding: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 smtClean="0"/>
              <a:t> US EPA STAR Grant #R833665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 smtClean="0"/>
              <a:t> NSF CAREER Award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 smtClean="0"/>
              <a:t> Texas Air Quality Research Program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Causes of Uncertainty in Modeled Concentrations &amp; Sensitivities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26275"/>
          <a:ext cx="822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4445675"/>
            <a:ext cx="2971800" cy="218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Imperfections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numerical </a:t>
            </a:r>
            <a:r>
              <a:rPr lang="en-US" dirty="0">
                <a:latin typeface="Arial" pitchFamily="34" charset="0"/>
                <a:cs typeface="Arial" pitchFamily="34" charset="0"/>
              </a:rPr>
              <a:t>representations of atmospheric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processes: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Emission model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Chemical mechanism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Transport schemes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Meteorology model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94425" y="3183613"/>
            <a:ext cx="20574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019800" y="4369475"/>
            <a:ext cx="2971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Error </a:t>
            </a:r>
            <a:r>
              <a:rPr lang="en-US" dirty="0">
                <a:latin typeface="Arial" pitchFamily="34" charset="0"/>
                <a:cs typeface="Arial" pitchFamily="34" charset="0"/>
              </a:rPr>
              <a:t>in model input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parameters: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Emission rates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Reaction rate constants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Boundary conditions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Deposition velocities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3226475"/>
            <a:ext cx="20574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19446"/>
            <a:ext cx="4593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Arial" charset="0"/>
              </a:rPr>
              <a:t>Cohan et al., Atmos. Environ. (2010), 3101-3109</a:t>
            </a:r>
            <a:endParaRPr lang="en-US" sz="1600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50604"/>
            <a:ext cx="6553200" cy="47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5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sensitivities more responsive than concentrations to uncertain reaction rates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248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8-hour results averaged over episode for 2-km Houston domain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852F3-5E3C-421F-A9A1-ACC454C8E6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Reduced Form Model approach to characterize </a:t>
            </a:r>
            <a:r>
              <a:rPr lang="en-US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parametric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uncertainty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05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56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Digar et al., ES&amp;T 2011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Taylor Series Expansions: 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434044"/>
            <a:ext cx="6553200" cy="622371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99" y="6064333"/>
            <a:ext cx="4526845" cy="79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Performance of Reduced Form Model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52400" y="1828800"/>
            <a:ext cx="213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Impact </a:t>
            </a:r>
            <a:r>
              <a:rPr lang="en-US" sz="2000" dirty="0"/>
              <a:t>of </a:t>
            </a:r>
            <a:r>
              <a:rPr lang="en-US" sz="2000" dirty="0" smtClean="0"/>
              <a:t>-</a:t>
            </a:r>
            <a:r>
              <a:rPr lang="en-US" sz="2000" dirty="0"/>
              <a:t>50% Atlanta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if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NOx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VOC</a:t>
            </a:r>
            <a:r>
              <a:rPr lang="en-US" sz="2000" dirty="0" smtClean="0"/>
              <a:t>, and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phot</a:t>
            </a:r>
            <a:r>
              <a:rPr lang="en-US" sz="2000" dirty="0" smtClean="0"/>
              <a:t> all +50</a:t>
            </a:r>
            <a:r>
              <a:rPr lang="en-US" sz="2000" dirty="0"/>
              <a:t>% </a:t>
            </a:r>
          </a:p>
        </p:txBody>
      </p:sp>
      <p:pic>
        <p:nvPicPr>
          <p:cNvPr id="27650" name="Picture 12" descr="6a.gif"/>
          <p:cNvPicPr>
            <a:picLocks noChangeAspect="1" noChangeArrowheads="1"/>
          </p:cNvPicPr>
          <p:nvPr/>
        </p:nvPicPr>
        <p:blipFill>
          <a:blip r:embed="rId2" cstate="print"/>
          <a:srcRect t="20222" r="9151"/>
          <a:stretch>
            <a:fillRect/>
          </a:stretch>
        </p:blipFill>
        <p:spPr bwMode="auto">
          <a:xfrm>
            <a:off x="2286000" y="1023097"/>
            <a:ext cx="3124200" cy="26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5" descr="mon4.gif"/>
          <p:cNvPicPr>
            <a:picLocks noChangeAspect="1" noChangeArrowheads="1"/>
          </p:cNvPicPr>
          <p:nvPr/>
        </p:nvPicPr>
        <p:blipFill>
          <a:blip r:embed="rId3" cstate="print"/>
          <a:srcRect l="15437" t="20000" r="9586"/>
          <a:stretch>
            <a:fillRect/>
          </a:stretch>
        </p:blipFill>
        <p:spPr bwMode="auto">
          <a:xfrm>
            <a:off x="5486400" y="1023097"/>
            <a:ext cx="2590800" cy="27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153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8-hour Ozone </a:t>
            </a:r>
            <a:endParaRPr lang="en-US" u="sng" dirty="0"/>
          </a:p>
        </p:txBody>
      </p:sp>
      <p:pic>
        <p:nvPicPr>
          <p:cNvPr id="50178" name="Picture 18" descr="7a.gif"/>
          <p:cNvPicPr>
            <a:picLocks noChangeAspect="1" noChangeArrowheads="1"/>
          </p:cNvPicPr>
          <p:nvPr/>
        </p:nvPicPr>
        <p:blipFill>
          <a:blip r:embed="rId4" cstate="print"/>
          <a:srcRect t="20222" r="9586"/>
          <a:stretch>
            <a:fillRect/>
          </a:stretch>
        </p:blipFill>
        <p:spPr bwMode="auto">
          <a:xfrm>
            <a:off x="2286000" y="3809999"/>
            <a:ext cx="3124200" cy="27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7" descr="7c.gif"/>
          <p:cNvPicPr>
            <a:picLocks noChangeAspect="1" noChangeArrowheads="1"/>
          </p:cNvPicPr>
          <p:nvPr/>
        </p:nvPicPr>
        <p:blipFill>
          <a:blip r:embed="rId5" cstate="print"/>
          <a:srcRect l="15468" t="20222" r="9367"/>
          <a:stretch>
            <a:fillRect/>
          </a:stretch>
        </p:blipFill>
        <p:spPr bwMode="auto">
          <a:xfrm>
            <a:off x="5486400" y="3812588"/>
            <a:ext cx="259970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4278868"/>
            <a:ext cx="208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24-hour PM Sulfate </a:t>
            </a:r>
            <a:endParaRPr lang="en-US" u="sng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6200" y="4775537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Impact </a:t>
            </a:r>
            <a:r>
              <a:rPr lang="en-US" sz="2000" dirty="0"/>
              <a:t>of </a:t>
            </a:r>
            <a:r>
              <a:rPr lang="en-US" sz="2000" dirty="0" smtClean="0"/>
              <a:t>-</a:t>
            </a:r>
            <a:r>
              <a:rPr lang="en-US" sz="2000" dirty="0"/>
              <a:t>50% Atlanta SO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if E</a:t>
            </a:r>
            <a:r>
              <a:rPr lang="en-US" sz="2000" baseline="-25000" dirty="0" smtClean="0"/>
              <a:t>SO2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NH3</a:t>
            </a:r>
            <a:r>
              <a:rPr lang="en-US" sz="2000" dirty="0" smtClean="0"/>
              <a:t>, and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phot</a:t>
            </a:r>
            <a:r>
              <a:rPr lang="en-US" sz="2000" dirty="0" smtClean="0"/>
              <a:t> all </a:t>
            </a:r>
            <a:r>
              <a:rPr lang="en-US" sz="2000" dirty="0"/>
              <a:t>+50%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685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Reduced Form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34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&gt; 0.99, NME &lt; 10% in each case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65194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Digar and Cohan, ES&amp;T 2010</a:t>
            </a:r>
            <a:endParaRPr lang="en-US" sz="1600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Retrospective case study: Likelihood of achieving 1.5 ppb target in Atlanta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2895600"/>
            <a:ext cx="7572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181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245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Digar et al., ES&amp;T 2011a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Observation-Constrained Monte Carlo with </a:t>
            </a:r>
            <a:r>
              <a:rPr lang="en-US" sz="3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structural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3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parametric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uncertainties</a:t>
            </a:r>
            <a:endParaRPr lang="en-US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1553" name="Group 5"/>
          <p:cNvGrpSpPr>
            <a:grpSpLocks/>
          </p:cNvGrpSpPr>
          <p:nvPr/>
        </p:nvGrpSpPr>
        <p:grpSpPr bwMode="auto">
          <a:xfrm>
            <a:off x="838200" y="1219200"/>
            <a:ext cx="7620000" cy="5257800"/>
            <a:chOff x="18704" y="16423"/>
            <a:chExt cx="54032" cy="35733"/>
          </a:xfrm>
        </p:grpSpPr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18704" y="16423"/>
              <a:ext cx="54032" cy="35733"/>
              <a:chOff x="18704" y="16423"/>
              <a:chExt cx="54031" cy="35733"/>
            </a:xfrm>
          </p:grpSpPr>
          <p:pic>
            <p:nvPicPr>
              <p:cNvPr id="34" name="Picture 3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704" y="16423"/>
                <a:ext cx="54031" cy="35733"/>
              </a:xfrm>
              <a:prstGeom prst="rect">
                <a:avLst/>
              </a:prstGeom>
              <a:noFill/>
            </p:spPr>
          </p:pic>
          <p:sp>
            <p:nvSpPr>
              <p:cNvPr id="35" name="TextBox 2"/>
              <p:cNvSpPr txBox="1">
                <a:spLocks noChangeArrowheads="1"/>
              </p:cNvSpPr>
              <p:nvPr/>
            </p:nvSpPr>
            <p:spPr bwMode="auto">
              <a:xfrm>
                <a:off x="59438" y="33950"/>
                <a:ext cx="11429" cy="25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constrained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57915" y="45380"/>
              <a:ext cx="11430" cy="25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constrained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488668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Digar et al., JGR in revision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05200" y="4038600"/>
            <a:ext cx="1905000" cy="1371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Modeling and Observations </a:t>
            </a:r>
            <a:b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(8-h 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24-h NO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120825"/>
            <a:ext cx="8077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Note: NO</a:t>
            </a:r>
            <a:r>
              <a:rPr lang="en-US" sz="1600" baseline="-25000" dirty="0" smtClean="0">
                <a:solidFill>
                  <a:prstClr val="black"/>
                </a:solidFill>
              </a:rPr>
              <a:t>X</a:t>
            </a:r>
            <a:r>
              <a:rPr lang="en-US" sz="1600" dirty="0" smtClean="0">
                <a:solidFill>
                  <a:prstClr val="black"/>
                </a:solidFill>
              </a:rPr>
              <a:t> concentrations were bias-corrected for interference with other nitrogen species based on the work of </a:t>
            </a:r>
            <a:r>
              <a:rPr lang="en-US" sz="1600" dirty="0" err="1" smtClean="0">
                <a:solidFill>
                  <a:prstClr val="black"/>
                </a:solidFill>
              </a:rPr>
              <a:t>Lamsal</a:t>
            </a:r>
            <a:r>
              <a:rPr lang="en-US" sz="1600" dirty="0" smtClean="0">
                <a:solidFill>
                  <a:prstClr val="black"/>
                </a:solidFill>
              </a:rPr>
              <a:t> et al., JGR, 2008.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1970" name="Picture 1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7239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0" descr="Site_Map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486275" cy="3465512"/>
          </a:xfrm>
          <a:prstGeom prst="rect">
            <a:avLst/>
          </a:prstGeom>
          <a:noFill/>
          <a:ln w="25400">
            <a:solidFill>
              <a:srgbClr val="4A7EBB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Uncertainties Considered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B851-7613-4DAE-9C01-07152C969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Structural Scenarios</a:t>
            </a:r>
          </a:p>
          <a:p>
            <a:pPr lvl="1"/>
            <a:r>
              <a:rPr lang="en-US" dirty="0" smtClean="0"/>
              <a:t>MOZART* and GEOS-</a:t>
            </a:r>
            <a:r>
              <a:rPr lang="en-US" dirty="0" err="1" smtClean="0"/>
              <a:t>Chem</a:t>
            </a:r>
            <a:r>
              <a:rPr lang="en-US" dirty="0" smtClean="0"/>
              <a:t> boundary conditions</a:t>
            </a:r>
          </a:p>
          <a:p>
            <a:pPr lvl="1"/>
            <a:r>
              <a:rPr lang="en-US" dirty="0" err="1" smtClean="0"/>
              <a:t>GloBEIS</a:t>
            </a:r>
            <a:r>
              <a:rPr lang="en-US" dirty="0" smtClean="0"/>
              <a:t>* and MEGAN biogenic emissions</a:t>
            </a:r>
          </a:p>
          <a:p>
            <a:pPr lvl="1"/>
            <a:r>
              <a:rPr lang="en-US" dirty="0" smtClean="0"/>
              <a:t>CB-05* and CB-6 chemical mechanisms</a:t>
            </a:r>
          </a:p>
          <a:p>
            <a:pPr lvl="1"/>
            <a:r>
              <a:rPr lang="en-US" dirty="0" err="1" smtClean="0"/>
              <a:t>Slinn</a:t>
            </a:r>
            <a:r>
              <a:rPr lang="en-US" dirty="0" smtClean="0"/>
              <a:t>* and Zhang deposition schemes</a:t>
            </a:r>
          </a:p>
          <a:p>
            <a:r>
              <a:rPr lang="en-US" dirty="0" smtClean="0"/>
              <a:t>Parametric Uncertainties</a:t>
            </a:r>
          </a:p>
          <a:p>
            <a:pPr lvl="1"/>
            <a:r>
              <a:rPr lang="en-US" dirty="0" smtClean="0"/>
              <a:t>Emissions: Domain-wide NO</a:t>
            </a:r>
            <a:r>
              <a:rPr lang="en-US" baseline="-25000" dirty="0" smtClean="0"/>
              <a:t>x</a:t>
            </a:r>
            <a:r>
              <a:rPr lang="en-US" dirty="0" smtClean="0"/>
              <a:t>, BVOC, and AVOC</a:t>
            </a:r>
          </a:p>
          <a:p>
            <a:pPr lvl="1"/>
            <a:r>
              <a:rPr lang="en-US" dirty="0" smtClean="0"/>
              <a:t>Chemical reaction rate constants: R(OH+NO</a:t>
            </a:r>
            <a:r>
              <a:rPr lang="en-US" baseline="-25000" dirty="0" smtClean="0"/>
              <a:t>2</a:t>
            </a:r>
            <a:r>
              <a:rPr lang="en-US" dirty="0" smtClean="0"/>
              <a:t>), R(NO+O3), R(</a:t>
            </a:r>
            <a:r>
              <a:rPr lang="en-US" dirty="0" err="1" smtClean="0"/>
              <a:t>VOCs+OH</a:t>
            </a:r>
            <a:r>
              <a:rPr lang="en-US" dirty="0" smtClean="0"/>
              <a:t>), J(photolysis)</a:t>
            </a:r>
          </a:p>
          <a:p>
            <a:pPr lvl="1"/>
            <a:r>
              <a:rPr lang="en-US" dirty="0" smtClean="0"/>
              <a:t>Boundary conditions: 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dirty="0" smtClean="0"/>
              <a:t>, PAN, HONO,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0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*: Default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</TotalTime>
  <Words>950</Words>
  <Application>Microsoft Office PowerPoint</Application>
  <PresentationFormat>On-screen Show (4:3)</PresentationFormat>
  <Paragraphs>181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Office Theme</vt:lpstr>
      <vt:lpstr>Blank Presentation</vt:lpstr>
      <vt:lpstr>Default Design</vt:lpstr>
      <vt:lpstr>1_Office Theme</vt:lpstr>
      <vt:lpstr>2_Office Theme</vt:lpstr>
      <vt:lpstr>3_Office Theme</vt:lpstr>
      <vt:lpstr>6_Office Theme</vt:lpstr>
      <vt:lpstr>7_Office Theme</vt:lpstr>
      <vt:lpstr>Equation</vt:lpstr>
      <vt:lpstr>Observation-constrained probabilistic evaluation of modeled concentrations and sensitivities</vt:lpstr>
      <vt:lpstr>Causes of Uncertainty in Modeled Concentrations &amp; Sensitivities</vt:lpstr>
      <vt:lpstr>O3 sensitivities more responsive than concentrations to uncertain reaction rates</vt:lpstr>
      <vt:lpstr>Reduced Form Model approach to characterize parametric uncertainty</vt:lpstr>
      <vt:lpstr>Performance of Reduced Form Model</vt:lpstr>
      <vt:lpstr>Retrospective case study: Likelihood of achieving 1.5 ppb target in Atlanta</vt:lpstr>
      <vt:lpstr>Observation-Constrained Monte Carlo with structural &amp; parametric uncertainties</vt:lpstr>
      <vt:lpstr>Modeling and Observations  (8-h O3 &amp; 24-h NOX)</vt:lpstr>
      <vt:lpstr>Uncertainties Considered</vt:lpstr>
      <vt:lpstr>DFW sensitivities under each structural case</vt:lpstr>
      <vt:lpstr>Metric 1 (Bayesian Inference Method)</vt:lpstr>
      <vt:lpstr>Metric 2 (EPA Screening)</vt:lpstr>
      <vt:lpstr>Metric 3 (Cramer-von Mises)</vt:lpstr>
      <vt:lpstr>Episode-Average 8-hr Ozone  Prediction at Denton</vt:lpstr>
      <vt:lpstr>Slide 15</vt:lpstr>
      <vt:lpstr>A priori ozone sensitivity ratios  at Denton monitor</vt:lpstr>
      <vt:lpstr>Observation-constrained sensitivity ratio SO3,NOx/SO3,VOC</vt:lpstr>
      <vt:lpstr>Conclusions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Antara Digar</dc:creator>
  <cp:lastModifiedBy>Dan</cp:lastModifiedBy>
  <cp:revision>291</cp:revision>
  <dcterms:created xsi:type="dcterms:W3CDTF">2010-01-11T21:24:51Z</dcterms:created>
  <dcterms:modified xsi:type="dcterms:W3CDTF">2012-10-16T01:39:03Z</dcterms:modified>
</cp:coreProperties>
</file>