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994" r:id="rId1"/>
  </p:sldMasterIdLst>
  <p:notesMasterIdLst>
    <p:notesMasterId r:id="rId15"/>
  </p:notesMasterIdLst>
  <p:handoutMasterIdLst>
    <p:handoutMasterId r:id="rId16"/>
  </p:handoutMasterIdLst>
  <p:sldIdLst>
    <p:sldId id="447" r:id="rId2"/>
    <p:sldId id="550" r:id="rId3"/>
    <p:sldId id="556" r:id="rId4"/>
    <p:sldId id="506" r:id="rId5"/>
    <p:sldId id="548" r:id="rId6"/>
    <p:sldId id="498" r:id="rId7"/>
    <p:sldId id="499" r:id="rId8"/>
    <p:sldId id="553" r:id="rId9"/>
    <p:sldId id="557" r:id="rId10"/>
    <p:sldId id="555" r:id="rId11"/>
    <p:sldId id="501" r:id="rId12"/>
    <p:sldId id="554" r:id="rId13"/>
    <p:sldId id="487" r:id="rId14"/>
  </p:sldIdLst>
  <p:sldSz cx="9144000" cy="6858000" type="letter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3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FF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7" autoAdjust="0"/>
    <p:restoredTop sz="94648" autoAdjust="0"/>
  </p:normalViewPr>
  <p:slideViewPr>
    <p:cSldViewPr>
      <p:cViewPr varScale="1">
        <p:scale>
          <a:sx n="83" d="100"/>
          <a:sy n="83" d="100"/>
        </p:scale>
        <p:origin x="-146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>
      <p:cViewPr>
        <p:scale>
          <a:sx n="85" d="100"/>
          <a:sy n="85" d="100"/>
        </p:scale>
        <p:origin x="-1926" y="-72"/>
      </p:cViewPr>
      <p:guideLst>
        <p:guide orient="horz" pos="2929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6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Mission of NOAA ARLFRD at </a:t>
            </a:r>
          </a:p>
          <a:p>
            <a:pPr>
              <a:defRPr/>
            </a:pPr>
            <a:r>
              <a:rPr lang="en-US"/>
              <a:t>DOE Idaho National Lab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34" y="1"/>
            <a:ext cx="297226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r"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February 2, 2005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138"/>
            <a:ext cx="297226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FRD Core Competencies Review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34" y="8832138"/>
            <a:ext cx="297226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r"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5EAC29B-4995-4AB3-83EC-7D3DFC34B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08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226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8075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023" y="4415274"/>
            <a:ext cx="5027956" cy="41831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734" y="1"/>
            <a:ext cx="297226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r"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15 July 1999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138"/>
            <a:ext cx="297226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734" y="8832138"/>
            <a:ext cx="2972267" cy="464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r" defTabSz="931856" eaLnBrk="0" hangingPunct="0">
              <a:spcBef>
                <a:spcPct val="0"/>
              </a:spcBef>
              <a:buClrTx/>
              <a:buFontTx/>
              <a:buNone/>
              <a:defRPr kumimoji="0" sz="120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0797C49-C543-4C8B-9CC5-541279B91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17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21AED6-0C06-458F-B97A-05136D1C8BC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3EBED-40AE-4FA1-B72A-D3934E6ACBCA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3EBED-40AE-4FA1-B72A-D3934E6ACBCA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3EBED-40AE-4FA1-B72A-D3934E6ACBC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CF865-7D51-604E-8D5A-D3C26EEBE726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6D22C-41A4-2241-B12B-836F111D8530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6D31B-FB0D-C944-8A4B-DF64315A7658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3EBED-40AE-4FA1-B72A-D3934E6ACBCA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3EBED-40AE-4FA1-B72A-D3934E6ACBCA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July 1999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3EBED-40AE-4FA1-B72A-D3934E6ACBCA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3/3/10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8F361-4BD9-438C-914F-BABEFDCC8D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88412-D231-4B7A-AE27-0E71F871B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2726D-725C-470B-8380-F244BA860C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6924-25C0-47C2-98FF-F063ADB3F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6924-25C0-47C2-98FF-F063ADB3F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6924-25C0-47C2-98FF-F063ADB3F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6924-25C0-47C2-98FF-F063ADB3F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6924-25C0-47C2-98FF-F063ADB3F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6924-25C0-47C2-98FF-F063ADB3F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–"/>
              <a:defRPr/>
            </a:lvl1pPr>
          </a:lstStyle>
          <a:p>
            <a:pPr>
              <a:defRPr/>
            </a:pPr>
            <a:r>
              <a:rPr lang="en-US"/>
              <a:t>3/3/10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6924-25C0-47C2-98FF-F063ADB3F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Page#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79C78-1017-439F-811D-BADD745EC1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90414-94BE-4159-8F15-82CEE3274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61144-6337-4581-901B-AC4ED657D0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F16F8-FC80-4CE2-B8F8-30AFEEB45D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9BB39-CD98-4DAD-B164-ED833F337B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0356F-8F33-474F-80D5-11616242DE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EAF1179-3F8C-49E1-A565-15864EA943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3/3/10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Page#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 descr="NOAA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2743200" y="6473825"/>
            <a:ext cx="3733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11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Air Resources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5" r:id="rId1"/>
    <p:sldLayoutId id="2147486996" r:id="rId2"/>
    <p:sldLayoutId id="2147486997" r:id="rId3"/>
    <p:sldLayoutId id="2147486998" r:id="rId4"/>
    <p:sldLayoutId id="2147486999" r:id="rId5"/>
    <p:sldLayoutId id="2147487000" r:id="rId6"/>
    <p:sldLayoutId id="2147487001" r:id="rId7"/>
    <p:sldLayoutId id="2147487002" r:id="rId8"/>
    <p:sldLayoutId id="2147487003" r:id="rId9"/>
    <p:sldLayoutId id="2147487004" r:id="rId10"/>
    <p:sldLayoutId id="2147487005" r:id="rId11"/>
    <p:sldLayoutId id="2147487006" r:id="rId12"/>
    <p:sldLayoutId id="2147487008" r:id="rId13"/>
    <p:sldLayoutId id="2147487009" r:id="rId14"/>
    <p:sldLayoutId id="2147487010" r:id="rId15"/>
    <p:sldLayoutId id="2147487011" r:id="rId16"/>
    <p:sldLayoutId id="2147487012" r:id="rId17"/>
    <p:sldLayoutId id="2147487013" r:id="rId18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681913" cy="12954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kumimoji="0" lang="en-US" sz="36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3352800"/>
            <a:ext cx="8534400" cy="30480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2012 CMAS meeting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Yunsoo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Choi, Assistant Professor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Department of Earth and Atmospheric Sciences, University of Houston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NOAA Air quality forecasting and NASA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OMI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satellite group members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Acknowledge: TEMIS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GOME-2 satellite and EPA AQS group members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October 16, 2012</a:t>
            </a: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572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40000"/>
              </a:spcBef>
              <a:buClr>
                <a:schemeClr val="tx1"/>
              </a:buClr>
              <a:defRPr/>
            </a:pP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High </a:t>
            </a:r>
            <a:r>
              <a:rPr lang="en-US" sz="4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NO</a:t>
            </a:r>
            <a:r>
              <a:rPr lang="en-US" sz="4800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x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emissions bias of the EPA NEI 2005: two case studies over Los Angeles and Houston</a:t>
            </a:r>
          </a:p>
        </p:txBody>
      </p:sp>
    </p:spTree>
  </p:cSld>
  <p:clrMapOvr>
    <a:masterClrMapping/>
  </p:clrMapOvr>
  <p:transition advTm="300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9BC03A9-56B2-436E-98B7-82C72CEDE89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0" y="4648200"/>
            <a:ext cx="4876800" cy="7620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76200" y="228600"/>
            <a:ext cx="8991600" cy="609600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E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mission impacts on daytime O</a:t>
            </a:r>
            <a:r>
              <a:rPr kumimoji="0"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3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 over LA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228600" y="5257800"/>
            <a:ext cx="86868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 fontScale="85000" lnSpcReduction="20000"/>
          </a:bodyPr>
          <a:lstStyle/>
          <a:p>
            <a:pPr marL="273050" indent="-273050" algn="just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600" b="1" dirty="0" smtClean="0">
                <a:latin typeface="+mj-lt"/>
                <a:cs typeface="Tahoma" pitchFamily="34" charset="0"/>
              </a:rPr>
              <a:t>CMAQ </a:t>
            </a:r>
            <a:r>
              <a:rPr kumimoji="0" lang="en-US" sz="2600" b="1" dirty="0" err="1" smtClean="0">
                <a:latin typeface="+mj-lt"/>
                <a:cs typeface="Tahoma" pitchFamily="34" charset="0"/>
              </a:rPr>
              <a:t>underpredicts</a:t>
            </a:r>
            <a:r>
              <a:rPr kumimoji="0" lang="en-US" sz="2600" b="1" dirty="0" smtClean="0">
                <a:latin typeface="+mj-lt"/>
                <a:cs typeface="Tahoma" pitchFamily="34" charset="0"/>
              </a:rPr>
              <a:t> surface O</a:t>
            </a:r>
            <a:r>
              <a:rPr kumimoji="0" lang="en-US" sz="2600" b="1" baseline="-25000" dirty="0" smtClean="0">
                <a:latin typeface="+mj-lt"/>
                <a:cs typeface="Tahoma" pitchFamily="34" charset="0"/>
              </a:rPr>
              <a:t>3</a:t>
            </a:r>
            <a:r>
              <a:rPr kumimoji="0" lang="en-US" sz="2600" b="1" dirty="0" smtClean="0">
                <a:latin typeface="+mj-lt"/>
                <a:cs typeface="Tahoma" pitchFamily="34" charset="0"/>
              </a:rPr>
              <a:t> over LA and the impact of the large </a:t>
            </a:r>
            <a:r>
              <a:rPr kumimoji="0" lang="en-US" sz="26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6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600" b="1" dirty="0" smtClean="0">
                <a:latin typeface="+mj-lt"/>
                <a:cs typeface="Tahoma" pitchFamily="34" charset="0"/>
              </a:rPr>
              <a:t> emissions reduction increases surface O</a:t>
            </a:r>
            <a:r>
              <a:rPr kumimoji="0" lang="en-US" sz="2600" b="1" baseline="-25000" dirty="0" smtClean="0">
                <a:latin typeface="+mj-lt"/>
                <a:cs typeface="Tahoma" pitchFamily="34" charset="0"/>
              </a:rPr>
              <a:t>3</a:t>
            </a:r>
            <a:r>
              <a:rPr kumimoji="0" lang="en-US" sz="2600" b="1" dirty="0" smtClean="0">
                <a:latin typeface="+mj-lt"/>
                <a:cs typeface="Tahoma" pitchFamily="34" charset="0"/>
              </a:rPr>
              <a:t>, which mitigates the discrepancy between surface O</a:t>
            </a:r>
            <a:r>
              <a:rPr kumimoji="0" lang="en-US" sz="2600" b="1" baseline="-25000" dirty="0" smtClean="0">
                <a:latin typeface="+mj-lt"/>
                <a:cs typeface="Tahoma" pitchFamily="34" charset="0"/>
              </a:rPr>
              <a:t>3</a:t>
            </a:r>
            <a:r>
              <a:rPr kumimoji="0" lang="en-US" sz="2600" b="1" dirty="0" smtClean="0">
                <a:latin typeface="+mj-lt"/>
                <a:cs typeface="Tahoma" pitchFamily="34" charset="0"/>
              </a:rPr>
              <a:t> of model and observation.</a:t>
            </a: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1900" dirty="0">
              <a:latin typeface="Calibri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2" y="1169476"/>
            <a:ext cx="8077202" cy="385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027"/>
          <p:cNvSpPr txBox="1">
            <a:spLocks noChangeArrowheads="1"/>
          </p:cNvSpPr>
          <p:nvPr/>
        </p:nvSpPr>
        <p:spPr>
          <a:xfrm>
            <a:off x="5257800" y="4062046"/>
            <a:ext cx="3090361" cy="339969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 smtClean="0">
                <a:latin typeface="+mj-lt"/>
                <a:cs typeface="Tahoma" pitchFamily="34" charset="0"/>
              </a:rPr>
              <a:t>Circle: CMAQ – AQS </a:t>
            </a:r>
            <a:r>
              <a:rPr kumimoji="0" lang="en-US" sz="2000" dirty="0" err="1" smtClean="0">
                <a:latin typeface="+mj-lt"/>
                <a:cs typeface="Tahoma" pitchFamily="34" charset="0"/>
              </a:rPr>
              <a:t>obs</a:t>
            </a:r>
            <a:endParaRPr kumimoji="0" lang="en-US" sz="2000" dirty="0" smtClean="0">
              <a:latin typeface="+mj-lt"/>
              <a:cs typeface="Tahoma" pitchFamily="34" charset="0"/>
            </a:endParaRP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dirty="0">
              <a:latin typeface="Calibri" charset="0"/>
            </a:endParaRP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>
          <a:xfrm>
            <a:off x="1447800" y="4097215"/>
            <a:ext cx="1981200" cy="3048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 smtClean="0">
                <a:latin typeface="+mj-lt"/>
                <a:cs typeface="Tahoma" pitchFamily="34" charset="0"/>
              </a:rPr>
              <a:t>Circle: AQS </a:t>
            </a:r>
            <a:r>
              <a:rPr kumimoji="0" lang="en-US" sz="2000" dirty="0" err="1" smtClean="0">
                <a:latin typeface="+mj-lt"/>
                <a:cs typeface="Tahoma" pitchFamily="34" charset="0"/>
              </a:rPr>
              <a:t>obs</a:t>
            </a:r>
            <a:endParaRPr kumimoji="0" lang="en-US" sz="2000" dirty="0" smtClean="0">
              <a:latin typeface="+mj-lt"/>
              <a:cs typeface="Tahoma" pitchFamily="34" charset="0"/>
            </a:endParaRP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35877"/>
      </p:ext>
    </p:extLst>
  </p:cSld>
  <p:clrMapOvr>
    <a:masterClrMapping/>
  </p:clrMapOvr>
  <p:transition advTm="7043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9BC03A9-56B2-436E-98B7-82C72CEDE89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0" y="4648200"/>
            <a:ext cx="4876800" cy="7620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95794" y="228600"/>
            <a:ext cx="8991600" cy="609600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E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mission impacts on </a:t>
            </a:r>
            <a:r>
              <a:rPr kumimoji="0"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NO</a:t>
            </a:r>
            <a:r>
              <a:rPr kumimoji="0" lang="en-US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x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 over Housto</a:t>
            </a:r>
            <a:r>
              <a:rPr kumimoji="0"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ahoma" pitchFamily="34" charset="0"/>
              </a:rPr>
              <a:t>n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228600" y="5257800"/>
            <a:ext cx="8763000" cy="12192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 fontScale="92500" lnSpcReduction="20000"/>
          </a:bodyPr>
          <a:lstStyle/>
          <a:p>
            <a:pPr marL="273050" indent="-273050" algn="just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600" b="1" dirty="0" smtClean="0">
                <a:latin typeface="+mj-lt"/>
                <a:cs typeface="Tahoma" pitchFamily="34" charset="0"/>
              </a:rPr>
              <a:t>The large </a:t>
            </a:r>
            <a:r>
              <a:rPr kumimoji="0" lang="en-US" sz="26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6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600" b="1" dirty="0" smtClean="0">
                <a:latin typeface="+mj-lt"/>
                <a:cs typeface="Tahoma" pitchFamily="34" charset="0"/>
              </a:rPr>
              <a:t> emissions reduction decrease surface </a:t>
            </a:r>
            <a:r>
              <a:rPr kumimoji="0" lang="en-US" sz="26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6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600" b="1" dirty="0" smtClean="0">
                <a:latin typeface="+mj-lt"/>
                <a:cs typeface="Tahoma" pitchFamily="34" charset="0"/>
              </a:rPr>
              <a:t> concentrations over Houston, which mitigates the discrepancy between surface </a:t>
            </a:r>
            <a:r>
              <a:rPr kumimoji="0" lang="en-US" sz="26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6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600" b="1" dirty="0" smtClean="0">
                <a:latin typeface="+mj-lt"/>
                <a:cs typeface="Tahoma" pitchFamily="34" charset="0"/>
              </a:rPr>
              <a:t> of model and observations.</a:t>
            </a: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1900" dirty="0">
              <a:latin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6" y="1066800"/>
            <a:ext cx="833854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27"/>
          <p:cNvSpPr txBox="1">
            <a:spLocks noChangeArrowheads="1"/>
          </p:cNvSpPr>
          <p:nvPr/>
        </p:nvSpPr>
        <p:spPr>
          <a:xfrm>
            <a:off x="5334000" y="4191000"/>
            <a:ext cx="2895600" cy="3048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 smtClean="0">
                <a:latin typeface="+mj-lt"/>
                <a:cs typeface="Tahoma" pitchFamily="34" charset="0"/>
              </a:rPr>
              <a:t>Circle: CMAQ – AQS </a:t>
            </a:r>
            <a:r>
              <a:rPr kumimoji="0" lang="en-US" sz="2000" dirty="0" err="1" smtClean="0">
                <a:latin typeface="+mj-lt"/>
                <a:cs typeface="Tahoma" pitchFamily="34" charset="0"/>
              </a:rPr>
              <a:t>obs</a:t>
            </a:r>
            <a:endParaRPr kumimoji="0" lang="en-US" sz="2000" dirty="0" smtClean="0">
              <a:latin typeface="+mj-lt"/>
              <a:cs typeface="Tahoma" pitchFamily="34" charset="0"/>
            </a:endParaRP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dirty="0">
              <a:latin typeface="Calibri" charset="0"/>
            </a:endParaRPr>
          </a:p>
        </p:txBody>
      </p:sp>
    </p:spTree>
  </p:cSld>
  <p:clrMapOvr>
    <a:masterClrMapping/>
  </p:clrMapOvr>
  <p:transition advTm="7043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9BC03A9-56B2-436E-98B7-82C72CEDE89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0" y="4648200"/>
            <a:ext cx="4876800" cy="7620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76200" y="304800"/>
            <a:ext cx="8991600" cy="533400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E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mission impacts on O</a:t>
            </a:r>
            <a:r>
              <a:rPr kumimoji="0"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3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 over Houston 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152400" y="5257800"/>
            <a:ext cx="8839200" cy="12192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 fontScale="85000" lnSpcReduction="20000"/>
          </a:bodyPr>
          <a:lstStyle/>
          <a:p>
            <a:pPr marL="273050" indent="-273050" algn="just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800" b="1" dirty="0" smtClean="0">
                <a:latin typeface="+mj-lt"/>
                <a:cs typeface="Tahoma" pitchFamily="34" charset="0"/>
              </a:rPr>
              <a:t>CMAQ </a:t>
            </a:r>
            <a:r>
              <a:rPr kumimoji="0" lang="en-US" sz="2800" b="1" dirty="0" err="1" smtClean="0">
                <a:latin typeface="+mj-lt"/>
                <a:cs typeface="Tahoma" pitchFamily="34" charset="0"/>
              </a:rPr>
              <a:t>overepredicts</a:t>
            </a:r>
            <a:r>
              <a:rPr kumimoji="0" lang="en-US" sz="2800" b="1" dirty="0" smtClean="0">
                <a:latin typeface="+mj-lt"/>
                <a:cs typeface="Tahoma" pitchFamily="34" charset="0"/>
              </a:rPr>
              <a:t> surface O</a:t>
            </a:r>
            <a:r>
              <a:rPr kumimoji="0" lang="en-US" sz="2800" b="1" baseline="-25000" dirty="0" smtClean="0">
                <a:latin typeface="+mj-lt"/>
                <a:cs typeface="Tahoma" pitchFamily="34" charset="0"/>
              </a:rPr>
              <a:t>3</a:t>
            </a:r>
            <a:r>
              <a:rPr kumimoji="0" lang="en-US" sz="2800" b="1" dirty="0" smtClean="0">
                <a:latin typeface="+mj-lt"/>
                <a:cs typeface="Tahoma" pitchFamily="34" charset="0"/>
              </a:rPr>
              <a:t> and the large </a:t>
            </a:r>
            <a:r>
              <a:rPr kumimoji="0" lang="en-US" sz="28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8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800" b="1" dirty="0" smtClean="0">
                <a:latin typeface="+mj-lt"/>
                <a:cs typeface="Tahoma" pitchFamily="34" charset="0"/>
              </a:rPr>
              <a:t> emissions reduction increases surface O</a:t>
            </a:r>
            <a:r>
              <a:rPr kumimoji="0" lang="en-US" sz="2800" b="1" baseline="-25000" dirty="0" smtClean="0">
                <a:latin typeface="+mj-lt"/>
                <a:cs typeface="Tahoma" pitchFamily="34" charset="0"/>
              </a:rPr>
              <a:t>3 </a:t>
            </a:r>
            <a:r>
              <a:rPr kumimoji="0" lang="en-US" sz="2800" b="1" dirty="0" smtClean="0">
                <a:latin typeface="+mj-lt"/>
                <a:cs typeface="Tahoma" pitchFamily="34" charset="0"/>
              </a:rPr>
              <a:t>over Houston, which worsen the discrepancy between surface O</a:t>
            </a:r>
            <a:r>
              <a:rPr kumimoji="0" lang="en-US" sz="2800" b="1" baseline="-25000" dirty="0" smtClean="0">
                <a:latin typeface="+mj-lt"/>
                <a:cs typeface="Tahoma" pitchFamily="34" charset="0"/>
              </a:rPr>
              <a:t>3</a:t>
            </a:r>
            <a:r>
              <a:rPr kumimoji="0" lang="en-US" sz="2800" b="1" dirty="0" smtClean="0">
                <a:latin typeface="+mj-lt"/>
                <a:cs typeface="Tahoma" pitchFamily="34" charset="0"/>
              </a:rPr>
              <a:t> of model and observation.</a:t>
            </a: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1900" dirty="0">
              <a:latin typeface="Calibri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8" y="1142999"/>
            <a:ext cx="8113724" cy="391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027"/>
          <p:cNvSpPr txBox="1">
            <a:spLocks noChangeArrowheads="1"/>
          </p:cNvSpPr>
          <p:nvPr/>
        </p:nvSpPr>
        <p:spPr>
          <a:xfrm>
            <a:off x="5196841" y="4079632"/>
            <a:ext cx="2743200" cy="3048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 smtClean="0">
                <a:latin typeface="+mj-lt"/>
                <a:cs typeface="Tahoma" pitchFamily="34" charset="0"/>
              </a:rPr>
              <a:t>Circle: CMAQ – AQS </a:t>
            </a:r>
            <a:r>
              <a:rPr kumimoji="0" lang="en-US" sz="2000" dirty="0" err="1" smtClean="0">
                <a:latin typeface="+mj-lt"/>
                <a:cs typeface="Tahoma" pitchFamily="34" charset="0"/>
              </a:rPr>
              <a:t>obs</a:t>
            </a:r>
            <a:endParaRPr kumimoji="0" lang="en-US" sz="2000" dirty="0" smtClean="0">
              <a:latin typeface="+mj-lt"/>
              <a:cs typeface="Tahoma" pitchFamily="34" charset="0"/>
            </a:endParaRP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dirty="0">
              <a:latin typeface="Calibri" charset="0"/>
            </a:endParaRP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>
          <a:xfrm>
            <a:off x="1600200" y="4079630"/>
            <a:ext cx="1752600" cy="304801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 smtClean="0">
                <a:latin typeface="+mj-lt"/>
                <a:cs typeface="Tahoma" pitchFamily="34" charset="0"/>
              </a:rPr>
              <a:t>Circle: AQS </a:t>
            </a:r>
            <a:r>
              <a:rPr kumimoji="0" lang="en-US" sz="2000" dirty="0" err="1" smtClean="0">
                <a:latin typeface="+mj-lt"/>
                <a:cs typeface="Tahoma" pitchFamily="34" charset="0"/>
              </a:rPr>
              <a:t>obs</a:t>
            </a:r>
            <a:endParaRPr kumimoji="0" lang="en-US" sz="2000" dirty="0" smtClean="0">
              <a:latin typeface="+mj-lt"/>
              <a:cs typeface="Tahoma" pitchFamily="34" charset="0"/>
            </a:endParaRP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04404"/>
      </p:ext>
    </p:extLst>
  </p:cSld>
  <p:clrMapOvr>
    <a:masterClrMapping/>
  </p:clrMapOvr>
  <p:transition advTm="7043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Conclusion and future works</a:t>
            </a:r>
            <a:endParaRPr 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65F55F98-01F9-0941-ADD5-EB132854495A}" type="slidenum">
              <a:rPr lang="en-US"/>
              <a:pPr/>
              <a:t>13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8600" y="990600"/>
            <a:ext cx="8763000" cy="54102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kumimoji="0" lang="en-US" sz="2400" b="1" dirty="0" smtClean="0">
                <a:latin typeface="+mj-lt"/>
                <a:cs typeface="Tahoma" pitchFamily="34" charset="0"/>
              </a:rPr>
              <a:t>The high bias of EPA NEI 2005 is shown over the Low Middle US.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2400" b="1" dirty="0">
              <a:latin typeface="+mj-lt"/>
              <a:cs typeface="Tahoma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kumimoji="0" lang="en-US" sz="2400" b="1" dirty="0" smtClean="0">
                <a:latin typeface="+mj-lt"/>
                <a:cs typeface="Tahoma" pitchFamily="34" charset="0"/>
              </a:rPr>
              <a:t>CMAQ with GOME-2 derived emissions mitigates the discrepancy between simulated and observed surface </a:t>
            </a:r>
            <a:r>
              <a:rPr kumimoji="0" lang="en-US" sz="24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4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over both Los Angeles and Houston. </a:t>
            </a:r>
          </a:p>
          <a:p>
            <a:pPr marL="273050" indent="-27305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endParaRPr kumimoji="0" lang="en-US" sz="2400" b="1" dirty="0">
              <a:latin typeface="+mj-lt"/>
              <a:cs typeface="Tahoma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kumimoji="0" lang="en-US" sz="2400" b="1" dirty="0">
                <a:latin typeface="+mj-lt"/>
                <a:cs typeface="Tahoma" pitchFamily="34" charset="0"/>
              </a:rPr>
              <a:t>L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arge </a:t>
            </a:r>
            <a:r>
              <a:rPr kumimoji="0" lang="en-US" sz="24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4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emission reduction mitigates surface O</a:t>
            </a:r>
            <a:r>
              <a:rPr kumimoji="0" lang="en-US" sz="2400" b="1" baseline="-25000" dirty="0" smtClean="0">
                <a:latin typeface="+mj-lt"/>
                <a:cs typeface="Tahoma" pitchFamily="34" charset="0"/>
              </a:rPr>
              <a:t>3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discrepancies over Los Angeles, but worsens them over Houston. </a:t>
            </a:r>
            <a:r>
              <a:rPr kumimoji="0" lang="en-US" sz="2400" b="1" dirty="0">
                <a:latin typeface="+mj-lt"/>
                <a:cs typeface="Tahoma" pitchFamily="34" charset="0"/>
              </a:rPr>
              <a:t>A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nother cause for high overestimated surface O</a:t>
            </a:r>
            <a:r>
              <a:rPr kumimoji="0" lang="en-US" sz="2400" b="1" baseline="-25000" dirty="0" smtClean="0">
                <a:latin typeface="+mj-lt"/>
                <a:cs typeface="Tahoma" pitchFamily="34" charset="0"/>
              </a:rPr>
              <a:t>3</a:t>
            </a:r>
            <a:r>
              <a:rPr kumimoji="0" lang="en-US" sz="2400" b="1" dirty="0">
                <a:latin typeface="+mj-lt"/>
                <a:cs typeface="Tahoma" pitchFamily="34" charset="0"/>
              </a:rPr>
              <a:t> 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over Houston needs to be found.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2400" b="1" dirty="0">
              <a:latin typeface="+mj-lt"/>
              <a:cs typeface="Tahoma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</a:pPr>
            <a:r>
              <a:rPr kumimoji="0" lang="en-US" sz="2400" b="1" dirty="0" smtClean="0">
                <a:latin typeface="+mj-lt"/>
                <a:cs typeface="Tahoma" pitchFamily="34" charset="0"/>
              </a:rPr>
              <a:t>We will utilize data assimilation to derive physically reasonable emission inventory and investigate how NEI 2008 and TCEQ emission are different 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from NEI2005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over Texas.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2600" dirty="0">
              <a:latin typeface="Calibri" charset="0"/>
            </a:endParaRP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2600" dirty="0">
              <a:latin typeface="Calibri" charset="0"/>
            </a:endParaRPr>
          </a:p>
        </p:txBody>
      </p:sp>
    </p:spTree>
  </p:cSld>
  <p:clrMapOvr>
    <a:masterClrMapping/>
  </p:clrMapOvr>
  <p:transition advTm="911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30624892-9897-F544-9C53-33E53E2AA44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kumimoji="0" lang="en-US" sz="3200" dirty="0" smtClean="0"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LA and Houston are a Smog Capital </a:t>
            </a:r>
            <a:endParaRPr kumimoji="0"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066800"/>
            <a:ext cx="8610600" cy="47244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54" y="2090737"/>
            <a:ext cx="51816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509"/>
            <a:ext cx="6578154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772" y="397136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http://airwolf.lmtonline.com/news/archive/1028/pagea6.pdf </a:t>
            </a:r>
            <a:endParaRPr lang="en-US" sz="2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9743" y="5973762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http://texasvox.files.wordpress.com/2010/02/hou-smog.jpg</a:t>
            </a:r>
            <a:endParaRPr lang="en-US" sz="20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512" y="4697785"/>
            <a:ext cx="366848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Air pollutants have an adverse impact on human health [US EPA]</a:t>
            </a:r>
            <a:endParaRPr lang="en-US" sz="2400" b="1" dirty="0" smtClean="0">
              <a:latin typeface="+mj-lt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endParaRPr lang="en-US" sz="2000" dirty="0"/>
          </a:p>
        </p:txBody>
      </p:sp>
    </p:spTree>
  </p:cSld>
  <p:clrMapOvr>
    <a:masterClrMapping/>
  </p:clrMapOvr>
  <p:transition advTm="1507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30624892-9897-F544-9C53-33E53E2AA44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kumimoji="0" lang="en-US" sz="3200" dirty="0" smtClean="0"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Motivation</a:t>
            </a:r>
            <a:r>
              <a:rPr kumimoji="0"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ahoma" pitchFamily="34" charset="0"/>
              </a:rPr>
              <a:t> </a:t>
            </a:r>
            <a:endParaRPr kumimoji="0"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066800"/>
            <a:ext cx="8610600" cy="47244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990600"/>
            <a:ext cx="8686800" cy="54711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1" dirty="0" smtClean="0">
                <a:latin typeface="+mj-lt"/>
                <a:cs typeface="Tahoma" pitchFamily="34" charset="0"/>
              </a:rPr>
              <a:t>A “bottom-up” emissions are produced through SMOKE modeling system, which considers the estimates of various levels of activities for each source (e.g., area sources, biogenic sources, point source and mobile sources).</a:t>
            </a:r>
            <a:endParaRPr kumimoji="0" lang="en-US" sz="2400" b="1" dirty="0">
              <a:latin typeface="+mj-lt"/>
              <a:cs typeface="Tahoma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400" b="1" dirty="0" smtClean="0">
              <a:latin typeface="+mj-lt"/>
              <a:cs typeface="Tahoma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4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emissions uncertainties are up to a factor of two (e.g., Hanna et al., 2001; </a:t>
            </a:r>
            <a:r>
              <a:rPr kumimoji="0" lang="en-US" sz="2400" b="1" dirty="0" err="1" smtClean="0">
                <a:latin typeface="+mj-lt"/>
                <a:cs typeface="Tahoma" pitchFamily="34" charset="0"/>
              </a:rPr>
              <a:t>Napelenok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et al., 2008).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400" b="1" dirty="0">
              <a:latin typeface="+mj-lt"/>
              <a:cs typeface="Tahoma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1" dirty="0" smtClean="0">
                <a:latin typeface="+mj-lt"/>
                <a:cs typeface="Tahoma" pitchFamily="34" charset="0"/>
              </a:rPr>
              <a:t>Wondering how the </a:t>
            </a:r>
            <a:r>
              <a:rPr kumimoji="0" lang="en-US" sz="24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4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emission uncertainty is identified, which region/urban city has the largest, and how the uncertainty impacts on surface </a:t>
            </a:r>
            <a:r>
              <a:rPr kumimoji="0" lang="en-US" sz="24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4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and O</a:t>
            </a:r>
            <a:r>
              <a:rPr kumimoji="0" lang="en-US" sz="2400" b="1" baseline="-25000" dirty="0" smtClean="0">
                <a:latin typeface="+mj-lt"/>
                <a:cs typeface="Tahoma" pitchFamily="34" charset="0"/>
              </a:rPr>
              <a:t>3</a:t>
            </a:r>
            <a:r>
              <a:rPr kumimoji="0" lang="en-US" sz="2400" b="1" dirty="0">
                <a:latin typeface="+mj-lt"/>
                <a:cs typeface="Tahoma" pitchFamily="34" charset="0"/>
              </a:rPr>
              <a:t>.</a:t>
            </a:r>
            <a:endParaRPr kumimoji="0" lang="en-US" sz="2400" b="1" baseline="-25000" dirty="0" smtClean="0">
              <a:latin typeface="+mj-lt"/>
              <a:cs typeface="Tahoma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400" b="1" dirty="0">
              <a:latin typeface="+mj-lt"/>
              <a:cs typeface="Tahoma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1" dirty="0" smtClean="0">
                <a:latin typeface="+mj-lt"/>
                <a:cs typeface="Tahoma" pitchFamily="34" charset="0"/>
              </a:rPr>
              <a:t>A “top-down” approach utilizing remote sensing is a need.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400" b="1" dirty="0">
              <a:cs typeface="Tahoma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400" b="1" dirty="0" smtClean="0">
              <a:cs typeface="Tahoma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b="1" dirty="0" smtClean="0">
              <a:cs typeface="Tahoma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65569"/>
      </p:ext>
    </p:extLst>
  </p:cSld>
  <p:clrMapOvr>
    <a:masterClrMapping/>
  </p:clrMapOvr>
  <p:transition advTm="1507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30624892-9897-F544-9C53-33E53E2AA44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kumimoji="0" lang="en-US" sz="3200" dirty="0" smtClean="0"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Uncertainty of </a:t>
            </a:r>
            <a:r>
              <a:rPr kumimoji="0"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NO</a:t>
            </a:r>
            <a:r>
              <a:rPr kumimoji="0" lang="en-US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x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 emission inventory</a:t>
            </a:r>
            <a:endParaRPr kumimoji="0"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66800"/>
            <a:ext cx="8686800" cy="53340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b="1" dirty="0" smtClean="0">
              <a:cs typeface="Tahoma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en-US" sz="2000" b="1" dirty="0" smtClean="0">
              <a:cs typeface="Tahoma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kumimoji="0" lang="en-US" sz="2000" b="1" dirty="0" smtClean="0">
              <a:cs typeface="Tahoma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399"/>
            <a:ext cx="6019800" cy="362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818017" y="5486400"/>
            <a:ext cx="3276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Which region has the largest uncertainty?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486400"/>
            <a:ext cx="335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Uncertainty of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NO</a:t>
            </a:r>
            <a:r>
              <a:rPr lang="en-US" sz="2400" baseline="-25000" dirty="0" err="1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emission inventory?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305300" y="48768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556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30624892-9897-F544-9C53-33E53E2AA44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kumimoji="0" lang="en-US" sz="3200" dirty="0" smtClean="0"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Satellite derived </a:t>
            </a:r>
            <a:r>
              <a:rPr kumimoji="0"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NO</a:t>
            </a:r>
            <a:r>
              <a:rPr kumimoji="0" lang="en-US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x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 emission</a:t>
            </a:r>
            <a:endParaRPr kumimoji="0"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66800"/>
            <a:ext cx="8686800" cy="5334000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b="1" dirty="0" smtClean="0">
              <a:cs typeface="Tahoma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b="1" dirty="0" smtClean="0">
              <a:cs typeface="Tahoma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400" b="1" dirty="0" smtClean="0">
                <a:latin typeface="+mj-lt"/>
                <a:cs typeface="Tahoma" pitchFamily="34" charset="0"/>
              </a:rPr>
              <a:t>Assuming that </a:t>
            </a:r>
            <a:r>
              <a:rPr kumimoji="0" lang="en-US" sz="24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4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concentrations are proportional to </a:t>
            </a:r>
            <a:r>
              <a:rPr kumimoji="0" lang="en-US" sz="24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4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emissions.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kumimoji="0" lang="en-US" sz="24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4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emissions are adjusted by comparing satellite and CMAQ  NO</a:t>
            </a:r>
            <a:r>
              <a:rPr kumimoji="0" lang="en-US" sz="2400" b="1" baseline="-25000" dirty="0" smtClean="0">
                <a:latin typeface="+mj-lt"/>
                <a:cs typeface="Tahoma" pitchFamily="34" charset="0"/>
              </a:rPr>
              <a:t>2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column.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000" dirty="0" smtClean="0"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4648200"/>
            <a:ext cx="289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National Emission Inventory (NEI) 2005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67400" y="46482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GOME-2 adjusted emissions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191000" y="4800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14600" y="3886200"/>
            <a:ext cx="4191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New emission = emission X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  <a:latin typeface="+mj-lt"/>
              </a:rPr>
              <a:t>Ω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(GOME-2)/</a:t>
            </a:r>
            <a:r>
              <a:rPr lang="el-GR" sz="2400" dirty="0" smtClean="0">
                <a:solidFill>
                  <a:srgbClr val="FF0000"/>
                </a:solidFill>
                <a:latin typeface="+mj-lt"/>
              </a:rPr>
              <a:t>Ω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(CMAQ)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advTm="2556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GOME-2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adjusted </a:t>
            </a:r>
            <a:r>
              <a:rPr lang="en-US" sz="4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emission inventory</a:t>
            </a:r>
            <a:endParaRPr 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D5FF44F-C900-F847-BF08-221070B89D9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304800" y="4953000"/>
            <a:ext cx="84582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kumimoji="0" lang="en-US" sz="2000" b="1" dirty="0" smtClean="0">
              <a:cs typeface="Tahoma" pitchFamily="34" charset="0"/>
            </a:endParaRP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b="1" dirty="0">
              <a:latin typeface="Calibri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77" y="1600200"/>
            <a:ext cx="8630823" cy="26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6400800" y="4343400"/>
            <a:ext cx="2590800" cy="3048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 smtClean="0">
                <a:latin typeface="+mj-lt"/>
                <a:cs typeface="Tahoma" pitchFamily="34" charset="0"/>
              </a:rPr>
              <a:t>[Choi et al., ACP, 2012] </a:t>
            </a: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dirty="0">
              <a:latin typeface="Calibri" charset="0"/>
            </a:endParaRP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>
          <a:xfrm>
            <a:off x="381000" y="5334000"/>
            <a:ext cx="8382000" cy="8382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/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400" b="1" dirty="0" smtClean="0">
                <a:latin typeface="+mj-lt"/>
                <a:cs typeface="Tahoma" pitchFamily="34" charset="0"/>
              </a:rPr>
              <a:t>NO emissions particularly decrease in the urban areas over the southern US and in Los Angeles.</a:t>
            </a: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dirty="0">
              <a:latin typeface="Calibri" charset="0"/>
            </a:endParaRPr>
          </a:p>
        </p:txBody>
      </p:sp>
    </p:spTree>
  </p:cSld>
  <p:clrMapOvr>
    <a:masterClrMapping/>
  </p:clrMapOvr>
  <p:transition advTm="3284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9BC03A9-56B2-436E-98B7-82C72CEDE89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NEI2005(</a:t>
            </a:r>
            <a:r>
              <a:rPr kumimoji="0"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blue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) and GOME-2 emissions(</a:t>
            </a:r>
            <a:r>
              <a:rPr kumimoji="0"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red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0" y="4648200"/>
            <a:ext cx="4876800" cy="7620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430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743200"/>
            <a:ext cx="2090946" cy="111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 bwMode="auto">
          <a:xfrm rot="16200000" flipV="1">
            <a:off x="2866703" y="2010097"/>
            <a:ext cx="898808" cy="8410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0800000">
            <a:off x="2743200" y="3276600"/>
            <a:ext cx="1376526" cy="6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029200" y="3505200"/>
            <a:ext cx="15240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257800" y="3048000"/>
            <a:ext cx="1219202" cy="11430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 flipV="1">
            <a:off x="3581400" y="3657600"/>
            <a:ext cx="840664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4876800" y="2057400"/>
            <a:ext cx="1219201" cy="8788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1027"/>
          <p:cNvSpPr txBox="1">
            <a:spLocks noChangeArrowheads="1"/>
          </p:cNvSpPr>
          <p:nvPr/>
        </p:nvSpPr>
        <p:spPr>
          <a:xfrm>
            <a:off x="381000" y="6019800"/>
            <a:ext cx="8610600" cy="4572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4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4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400" b="1" dirty="0" smtClean="0">
                <a:latin typeface="+mj-lt"/>
                <a:cs typeface="Tahoma" pitchFamily="34" charset="0"/>
              </a:rPr>
              <a:t> emissions from NEI2005 over Low Middle US are high biased.</a:t>
            </a: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dirty="0">
              <a:latin typeface="Calibri" charset="0"/>
            </a:endParaRPr>
          </a:p>
        </p:txBody>
      </p:sp>
      <p:sp>
        <p:nvSpPr>
          <p:cNvPr id="24" name="Rectangle 1027"/>
          <p:cNvSpPr txBox="1">
            <a:spLocks noChangeArrowheads="1"/>
          </p:cNvSpPr>
          <p:nvPr/>
        </p:nvSpPr>
        <p:spPr>
          <a:xfrm>
            <a:off x="5466806" y="5647509"/>
            <a:ext cx="3372394" cy="3048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 smtClean="0">
                <a:latin typeface="+mj-lt"/>
                <a:cs typeface="Tahoma" pitchFamily="34" charset="0"/>
              </a:rPr>
              <a:t>[In preparation for publication]</a:t>
            </a: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dirty="0">
              <a:latin typeface="Calibri" charset="0"/>
            </a:endParaRPr>
          </a:p>
        </p:txBody>
      </p:sp>
    </p:spTree>
  </p:cSld>
  <p:clrMapOvr>
    <a:masterClrMapping/>
  </p:clrMapOvr>
  <p:transition advTm="6209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9BC03A9-56B2-436E-98B7-82C72CEDE89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62200" y="4648200"/>
            <a:ext cx="4876800" cy="7620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76200" y="304800"/>
            <a:ext cx="9067800" cy="533400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O</a:t>
            </a:r>
            <a:r>
              <a:rPr kumimoji="0" lang="en-US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3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 sensitivity over chemical regimes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4419600"/>
            <a:ext cx="289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NO</a:t>
            </a:r>
            <a:r>
              <a:rPr lang="en-US" sz="2400" baseline="-25000" dirty="0" err="1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 saturated:</a:t>
            </a:r>
          </a:p>
          <a:p>
            <a:pPr algn="ctr"/>
            <a:r>
              <a:rPr lang="en-US" sz="2400" dirty="0" smtClean="0">
                <a:latin typeface="+mj-lt"/>
              </a:rPr>
              <a:t>VOC &lt;&lt; </a:t>
            </a:r>
            <a:r>
              <a:rPr lang="en-US" sz="2400" dirty="0" err="1" smtClean="0">
                <a:latin typeface="+mj-lt"/>
              </a:rPr>
              <a:t>NO</a:t>
            </a:r>
            <a:r>
              <a:rPr lang="en-US" sz="2400" baseline="-25000" dirty="0" err="1" smtClean="0">
                <a:latin typeface="+mj-lt"/>
              </a:rPr>
              <a:t>x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362200"/>
            <a:ext cx="289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NO</a:t>
            </a:r>
            <a:r>
              <a:rPr lang="en-US" sz="2400" baseline="-25000" dirty="0" err="1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 sensitive:</a:t>
            </a:r>
          </a:p>
          <a:p>
            <a:pPr algn="ctr"/>
            <a:r>
              <a:rPr lang="en-US" sz="2400" dirty="0" smtClean="0">
                <a:latin typeface="+mj-lt"/>
              </a:rPr>
              <a:t>VOC &gt;&gt; </a:t>
            </a:r>
            <a:r>
              <a:rPr lang="en-US" sz="2400" dirty="0" err="1" smtClean="0">
                <a:latin typeface="+mj-lt"/>
              </a:rPr>
              <a:t>NO</a:t>
            </a:r>
            <a:r>
              <a:rPr lang="en-US" sz="2400" baseline="-25000" dirty="0" err="1" smtClean="0">
                <a:latin typeface="+mj-lt"/>
              </a:rPr>
              <a:t>x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44196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i</a:t>
            </a:r>
            <a:r>
              <a:rPr lang="en-US" sz="2400" dirty="0" smtClean="0">
                <a:latin typeface="+mj-lt"/>
              </a:rPr>
              <a:t>ncrease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O</a:t>
            </a:r>
            <a:r>
              <a:rPr lang="en-US" sz="2400" baseline="-25000" dirty="0" smtClean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23622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decrease </a:t>
            </a:r>
            <a:r>
              <a:rPr lang="en-US" sz="2400" dirty="0" smtClean="0">
                <a:latin typeface="+mj-lt"/>
              </a:rPr>
              <a:t>O</a:t>
            </a:r>
            <a:r>
              <a:rPr lang="en-US" sz="2400" baseline="-25000" dirty="0" smtClean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191000" y="2514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91000" y="47244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74944" y="3402496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decrease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NO</a:t>
            </a:r>
            <a:r>
              <a:rPr lang="en-US" sz="2400" baseline="-25000" dirty="0" err="1">
                <a:latin typeface="+mj-lt"/>
              </a:rPr>
              <a:t>x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5460088"/>
      </p:ext>
    </p:extLst>
  </p:cSld>
  <p:clrMapOvr>
    <a:masterClrMapping/>
  </p:clrMapOvr>
  <p:transition advTm="7043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10/16/12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9BC03A9-56B2-436E-98B7-82C72CEDE89B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0" y="4648200"/>
            <a:ext cx="4876800" cy="7620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cs typeface="+mn-cs"/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76200" y="304800"/>
            <a:ext cx="9067800" cy="533400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Emission impacts on daytime </a:t>
            </a:r>
            <a:r>
              <a:rPr kumimoji="0"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NO</a:t>
            </a:r>
            <a:r>
              <a:rPr kumimoji="0" lang="en-US" sz="40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x</a:t>
            </a:r>
            <a:r>
              <a:rPr kumimoji="0"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 over LA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228600" y="5334000"/>
            <a:ext cx="8686800" cy="1143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 fontScale="77500" lnSpcReduction="20000"/>
          </a:bodyPr>
          <a:lstStyle/>
          <a:p>
            <a:pPr marL="273050" indent="-273050" algn="just">
              <a:lnSpc>
                <a:spcPct val="12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800" b="1" dirty="0" smtClean="0">
                <a:latin typeface="+mj-lt"/>
                <a:cs typeface="Tahoma" pitchFamily="34" charset="0"/>
              </a:rPr>
              <a:t>Both </a:t>
            </a:r>
            <a:r>
              <a:rPr kumimoji="0" lang="en-US" sz="28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8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800" b="1" dirty="0" smtClean="0">
                <a:latin typeface="+mj-lt"/>
                <a:cs typeface="Tahoma" pitchFamily="34" charset="0"/>
              </a:rPr>
              <a:t> emissions and surface </a:t>
            </a:r>
            <a:r>
              <a:rPr kumimoji="0" lang="en-US" sz="28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8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800" b="1" dirty="0" smtClean="0">
                <a:latin typeface="+mj-lt"/>
                <a:cs typeface="Tahoma" pitchFamily="34" charset="0"/>
              </a:rPr>
              <a:t> concentrations over LA are significantly reduced, which mitigates the discrepancies between surface </a:t>
            </a:r>
            <a:r>
              <a:rPr kumimoji="0" lang="en-US" sz="2800" b="1" dirty="0" err="1" smtClean="0">
                <a:latin typeface="+mj-lt"/>
                <a:cs typeface="Tahoma" pitchFamily="34" charset="0"/>
              </a:rPr>
              <a:t>NO</a:t>
            </a:r>
            <a:r>
              <a:rPr kumimoji="0" lang="en-US" sz="2800" b="1" baseline="-25000" dirty="0" err="1" smtClean="0">
                <a:latin typeface="+mj-lt"/>
                <a:cs typeface="Tahoma" pitchFamily="34" charset="0"/>
              </a:rPr>
              <a:t>x</a:t>
            </a:r>
            <a:r>
              <a:rPr kumimoji="0" lang="en-US" sz="2800" b="1" dirty="0" smtClean="0">
                <a:latin typeface="+mj-lt"/>
                <a:cs typeface="Tahoma" pitchFamily="34" charset="0"/>
              </a:rPr>
              <a:t> of model and observation.</a:t>
            </a:r>
          </a:p>
          <a:p>
            <a:pPr lvl="2" indent="-246063">
              <a:lnSpc>
                <a:spcPct val="70000"/>
              </a:lnSpc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1900" dirty="0">
              <a:latin typeface="Calibri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8488"/>
            <a:ext cx="8229600" cy="388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027"/>
          <p:cNvSpPr txBox="1">
            <a:spLocks noChangeArrowheads="1"/>
          </p:cNvSpPr>
          <p:nvPr/>
        </p:nvSpPr>
        <p:spPr>
          <a:xfrm>
            <a:off x="5257800" y="4197198"/>
            <a:ext cx="2743200" cy="298602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Autofit/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kumimoji="0" lang="en-US" sz="2000" dirty="0" smtClean="0">
                <a:latin typeface="+mj-lt"/>
                <a:cs typeface="Tahoma" pitchFamily="34" charset="0"/>
              </a:rPr>
              <a:t>Circle: CMAQ – AQS </a:t>
            </a:r>
            <a:r>
              <a:rPr kumimoji="0" lang="en-US" sz="2000" dirty="0" err="1" smtClean="0">
                <a:latin typeface="+mj-lt"/>
                <a:cs typeface="Tahoma" pitchFamily="34" charset="0"/>
              </a:rPr>
              <a:t>obs</a:t>
            </a:r>
            <a:endParaRPr kumimoji="0" lang="en-US" sz="2000" dirty="0" smtClean="0">
              <a:latin typeface="+mj-lt"/>
              <a:cs typeface="Tahoma" pitchFamily="34" charset="0"/>
            </a:endParaRPr>
          </a:p>
          <a:p>
            <a:pPr lvl="2" indent="-246063">
              <a:spcBef>
                <a:spcPct val="20000"/>
              </a:spcBef>
              <a:buClr>
                <a:schemeClr val="accent2"/>
              </a:buClr>
              <a:buSzPct val="70000"/>
            </a:pPr>
            <a:endParaRPr kumimoji="0"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68147"/>
      </p:ext>
    </p:extLst>
  </p:cSld>
  <p:clrMapOvr>
    <a:masterClrMapping/>
  </p:clrMapOvr>
  <p:transition advTm="7043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20630</TotalTime>
  <Words>669</Words>
  <Application>Microsoft Office PowerPoint</Application>
  <PresentationFormat>Letter Paper (8.5x11 in)</PresentationFormat>
  <Paragraphs>180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GOME-2 adjusted emission inventory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and future works</vt:lpstr>
    </vt:vector>
  </TitlesOfParts>
  <Company>NOAA/ARLFRD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NOAA/INL Meteorological Research Partnership</dc:title>
  <dc:subject>Partnership Overview</dc:subject>
  <dc:creator>Kirk L. Clawson, Ph.D.</dc:creator>
  <dc:description>Presentation for ASER Meeting, Idaho National Laboratory, October 2008</dc:description>
  <cp:lastModifiedBy>Yunsoo</cp:lastModifiedBy>
  <cp:revision>2840</cp:revision>
  <cp:lastPrinted>1999-08-25T14:15:12Z</cp:lastPrinted>
  <dcterms:created xsi:type="dcterms:W3CDTF">1999-07-01T22:13:00Z</dcterms:created>
  <dcterms:modified xsi:type="dcterms:W3CDTF">2012-10-16T11:29:40Z</dcterms:modified>
</cp:coreProperties>
</file>