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60" r:id="rId2"/>
    <p:sldId id="380" r:id="rId3"/>
    <p:sldId id="381" r:id="rId4"/>
    <p:sldId id="399" r:id="rId5"/>
    <p:sldId id="383" r:id="rId6"/>
    <p:sldId id="384" r:id="rId7"/>
    <p:sldId id="385" r:id="rId8"/>
    <p:sldId id="387" r:id="rId9"/>
    <p:sldId id="388" r:id="rId10"/>
    <p:sldId id="398" r:id="rId11"/>
    <p:sldId id="377" r:id="rId12"/>
    <p:sldId id="378" r:id="rId13"/>
    <p:sldId id="379" r:id="rId14"/>
    <p:sldId id="401" r:id="rId15"/>
    <p:sldId id="402" r:id="rId16"/>
    <p:sldId id="403" r:id="rId17"/>
    <p:sldId id="397" r:id="rId18"/>
    <p:sldId id="400" r:id="rId19"/>
    <p:sldId id="3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7" autoAdjust="0"/>
    <p:restoredTop sz="86102" autoAdjust="0"/>
  </p:normalViewPr>
  <p:slideViewPr>
    <p:cSldViewPr>
      <p:cViewPr varScale="1">
        <p:scale>
          <a:sx n="62" d="100"/>
          <a:sy n="62" d="100"/>
        </p:scale>
        <p:origin x="-3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DC63-5220-4D44-BB95-1971E560EE9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68C90-F160-400A-9168-041FF0882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9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8C90-F160-400A-9168-041FF088281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A9C25-DB99-4408-BA12-FFA863284781}" type="slidenum">
              <a:rPr lang="en-US"/>
              <a:pPr/>
              <a:t>19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Calculate differences between forecasts (B) and observations (O) at each AIRNOW station as a time series</a:t>
            </a:r>
          </a:p>
          <a:p>
            <a:r>
              <a:rPr lang="en-US"/>
              <a:t> Pair up AIRNOW stations, and calculate the correlation coefficients between the two time series at the paired stations</a:t>
            </a:r>
          </a:p>
          <a:p>
            <a:r>
              <a:rPr lang="en-US"/>
              <a:t> Plot the correlation as a function of the distance between the two stations, </a:t>
            </a:r>
          </a:p>
          <a:p>
            <a:r>
              <a:rPr lang="en-US"/>
              <a:t> Intercept Rz can be used to calculate the ratio between model error (EB) and and observational error (including representative error)</a:t>
            </a:r>
          </a:p>
          <a:p>
            <a:r>
              <a:rPr lang="en-US"/>
              <a:t> Horizontal length scale can be inferred as well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485B-8A43-4B08-93E1-DB7D3FDA24D2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524000"/>
            <a:ext cx="8229600" cy="438912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C1D54-128B-427C-9A2A-6AE0DB2B782B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38912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BD90-9A33-4AF6-8C96-32056E5C90B4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5C0D9-27AD-4C5C-AEEA-E99791D8D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A8878E4-3905-4BA8-97CB-22AC7EC303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2E70-F309-487C-8387-A657D1DD6C67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FF8F-F7BF-4DEB-A7F9-0E6D4FE763E3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01384-5899-439B-8B4F-3AF06687C6BE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A7DA-6342-4CDC-B8EE-6B81135DE92D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B043-8606-4A35-B374-18178DA45BC7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18DE-2FE2-4869-815D-EF4A5A710EB2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FF8-5A8F-40E7-93DF-7C6532BB8B94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2EAE-CAD7-49D0-9CF1-CAFD09982ED0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25000">
                <a:srgbClr val="33CCCC">
                  <a:tint val="66000"/>
                  <a:satMod val="160000"/>
                </a:srgbClr>
              </a:gs>
              <a:gs pos="50000">
                <a:srgbClr val="33CCCC">
                  <a:tint val="44500"/>
                  <a:satMod val="160000"/>
                </a:srgbClr>
              </a:gs>
              <a:gs pos="100000">
                <a:srgbClr val="33CC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2C1D54-128B-427C-9A2A-6AE0DB2B782B}" type="datetime1">
              <a:rPr lang="en-US" smtClean="0"/>
              <a:pPr/>
              <a:t>10/17/2012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dirty="0" smtClean="0"/>
              <a:t>Air Resources Laboratory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b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7EE49B-C32B-495C-9640-ABBF50F57D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7" descr="NOAA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762000" cy="762000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6" name="Title Placeholder 8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458200" cy="1752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r>
              <a:rPr kumimoji="0" lang="en-US" dirty="0" smtClean="0"/>
              <a:t>Chemical Data </a:t>
            </a:r>
            <a:r>
              <a:rPr kumimoji="0" lang="en-US" dirty="0" err="1" smtClean="0"/>
              <a:t>Assimition</a:t>
            </a:r>
            <a:r>
              <a:rPr kumimoji="0" lang="en-US" dirty="0" smtClean="0"/>
              <a:t> of MODIS AOD with CMAQ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  <p:sldLayoutId id="2147483685" r:id="rId11"/>
    <p:sldLayoutId id="2147483691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990600"/>
            <a:ext cx="8991600" cy="2286000"/>
          </a:xfrm>
        </p:spPr>
        <p:txBody>
          <a:bodyPr>
            <a:normAutofit/>
          </a:bodyPr>
          <a:lstStyle/>
          <a:p>
            <a:pPr algn="ctr"/>
            <a:r>
              <a:rPr lang="en-US" sz="4900" dirty="0" smtClean="0"/>
              <a:t>Chemical Data Assimilation with CMAQ and MODIS Aerosol Optical Depth Observations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8001000" cy="2667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Tianfeng</a:t>
            </a:r>
            <a:r>
              <a:rPr lang="en-US" dirty="0" smtClean="0"/>
              <a:t> </a:t>
            </a:r>
            <a:r>
              <a:rPr lang="en-US" dirty="0" err="1" smtClean="0"/>
              <a:t>Chai</a:t>
            </a:r>
            <a:r>
              <a:rPr lang="en-US" dirty="0" smtClean="0"/>
              <a:t> </a:t>
            </a:r>
            <a:r>
              <a:rPr lang="en-US" baseline="30000" dirty="0" smtClean="0"/>
              <a:t>1,2</a:t>
            </a:r>
            <a:r>
              <a:rPr lang="en-US" dirty="0" smtClean="0"/>
              <a:t>, Hyun-</a:t>
            </a:r>
            <a:r>
              <a:rPr lang="en-US" dirty="0" err="1" smtClean="0"/>
              <a:t>Cheol</a:t>
            </a:r>
            <a:r>
              <a:rPr lang="en-US" dirty="0" smtClean="0"/>
              <a:t> Kim</a:t>
            </a:r>
            <a:r>
              <a:rPr lang="en-US" baseline="30000" dirty="0" smtClean="0"/>
              <a:t>1,2</a:t>
            </a:r>
            <a:r>
              <a:rPr lang="en-US" dirty="0" smtClean="0"/>
              <a:t>, Pius Lee</a:t>
            </a:r>
            <a:r>
              <a:rPr lang="en-US" baseline="30000" dirty="0" smtClean="0"/>
              <a:t>1</a:t>
            </a:r>
            <a:r>
              <a:rPr lang="en-US" dirty="0" smtClean="0"/>
              <a:t>, and Li Pan</a:t>
            </a:r>
            <a:r>
              <a:rPr lang="en-US" baseline="30000" dirty="0" smtClean="0"/>
              <a:t>1,3</a:t>
            </a:r>
          </a:p>
          <a:p>
            <a:pPr algn="ctr"/>
            <a:r>
              <a:rPr lang="en-US" dirty="0" smtClean="0"/>
              <a:t>1: NOAA OAR/ARL, NCWCP, College Park, MD </a:t>
            </a:r>
          </a:p>
          <a:p>
            <a:pPr algn="ctr"/>
            <a:r>
              <a:rPr lang="en-US" dirty="0" smtClean="0"/>
              <a:t>2: Earth Resources Technology, Laurel, MD</a:t>
            </a:r>
          </a:p>
          <a:p>
            <a:pPr algn="ctr"/>
            <a:r>
              <a:rPr lang="en-US" dirty="0" smtClean="0"/>
              <a:t>3: Cooperative Institute for Climate and Satellites, University of Maryland, College Park, Maryland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University of Maryland, AOSC </a:t>
            </a:r>
            <a:r>
              <a:rPr lang="en-US" dirty="0">
                <a:solidFill>
                  <a:srgbClr val="C00000"/>
                </a:solidFill>
              </a:rPr>
              <a:t>Brown Bag Seminar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915400" cy="1219200"/>
          </a:xfrm>
        </p:spPr>
        <p:txBody>
          <a:bodyPr/>
          <a:lstStyle/>
          <a:p>
            <a:r>
              <a:rPr lang="en-US" dirty="0" smtClean="0"/>
              <a:t> Scaling factors (analysis/forecast ) are used to adjust 49 parameters in 22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133600"/>
            <a:ext cx="3810000" cy="4724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ASO4I, ANO3I, ANH4I, AORGPAI, AECI, ACLI  (6)</a:t>
            </a:r>
          </a:p>
          <a:p>
            <a:r>
              <a:rPr lang="en-US" dirty="0" smtClean="0"/>
              <a:t>ASO4J, ANO3J, ANH4J, AORGPAJ, AECJ, ANAJ, ACLJ, A25J (8)</a:t>
            </a:r>
          </a:p>
          <a:p>
            <a:r>
              <a:rPr lang="en-US" dirty="0" smtClean="0"/>
              <a:t>AORGAT: AXYL1J, AXYL2J, AXYL3J, ATOL1J, ATOL2J, ATOL3J, ABNZ1J, ABNZ2J, ABNZ3J, AALKJ, AOLGAJ (11)</a:t>
            </a:r>
          </a:p>
          <a:p>
            <a:r>
              <a:rPr lang="en-US" dirty="0" smtClean="0"/>
              <a:t>AORGBT: AISO1J, AISO2J, AISO3J, ATRP1J, ATRP2J, ASQTJ, AOLGBJ  (7)</a:t>
            </a:r>
          </a:p>
          <a:p>
            <a:r>
              <a:rPr lang="en-US" dirty="0" smtClean="0"/>
              <a:t>AORGCT: AORGCJ (1)</a:t>
            </a:r>
          </a:p>
          <a:p>
            <a:r>
              <a:rPr lang="en-US" dirty="0" smtClean="0"/>
              <a:t>ASO4K, ANO3K, ANH4K, ANAK, ACLK, ACORS, ASOIL (7)</a:t>
            </a:r>
          </a:p>
          <a:p>
            <a:r>
              <a:rPr lang="en-US" dirty="0" smtClean="0"/>
              <a:t>NUMATKN,  NUMACC, NUMCOR (3)</a:t>
            </a:r>
          </a:p>
          <a:p>
            <a:r>
              <a:rPr lang="en-US" dirty="0" smtClean="0"/>
              <a:t>SRFATKN, SRFACC, SRFCOR (3)</a:t>
            </a:r>
          </a:p>
          <a:p>
            <a:r>
              <a:rPr lang="en-US" dirty="0" smtClean="0"/>
              <a:t>AH2OJ, AH2OI, AH2OK (3)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551849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77200" cy="780288"/>
          </a:xfrm>
        </p:spPr>
        <p:txBody>
          <a:bodyPr>
            <a:normAutofit/>
          </a:bodyPr>
          <a:lstStyle/>
          <a:p>
            <a:r>
              <a:rPr lang="en-US" dirty="0" smtClean="0"/>
              <a:t>MODIS fine mode AOD assimilation tests</a:t>
            </a:r>
            <a:endParaRPr lang="en-US" dirty="0"/>
          </a:p>
        </p:txBody>
      </p:sp>
      <p:pic>
        <p:nvPicPr>
          <p:cNvPr id="4" name="Picture 3" descr="TS_AOD_bias.wmf"/>
          <p:cNvPicPr>
            <a:picLocks noChangeAspect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>
          <a:xfrm>
            <a:off x="0" y="2468448"/>
            <a:ext cx="4663418" cy="4389552"/>
          </a:xfrm>
          <a:prstGeom prst="rect">
            <a:avLst/>
          </a:prstGeom>
        </p:spPr>
      </p:pic>
      <p:pic>
        <p:nvPicPr>
          <p:cNvPr id="6" name="Picture 5" descr="TS_AOD_rmse.wmf"/>
          <p:cNvPicPr>
            <a:picLocks noChangeAspect="1"/>
          </p:cNvPicPr>
          <p:nvPr/>
        </p:nvPicPr>
        <p:blipFill>
          <a:blip r:embed="rId3" cstate="print"/>
          <a:srcRect r="10000"/>
          <a:stretch>
            <a:fillRect/>
          </a:stretch>
        </p:blipFill>
        <p:spPr>
          <a:xfrm>
            <a:off x="4700016" y="2468448"/>
            <a:ext cx="4443984" cy="4389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828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case:     CMAQ4.7.1 without any data assimilation</a:t>
            </a:r>
          </a:p>
          <a:p>
            <a:r>
              <a:rPr lang="en-US" dirty="0" smtClean="0"/>
              <a:t>OI forecast:   CMAQ results after assimilating previous day AOD observations</a:t>
            </a:r>
          </a:p>
          <a:p>
            <a:r>
              <a:rPr lang="en-US" dirty="0" smtClean="0"/>
              <a:t>OI Analysis:   CMAQ results after assimilating same day AOD, for next day forecast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0"/>
            <a:ext cx="1752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7/4/11</a:t>
            </a:r>
            <a:endParaRPr lang="en-US" dirty="0"/>
          </a:p>
        </p:txBody>
      </p:sp>
      <p:pic>
        <p:nvPicPr>
          <p:cNvPr id="4" name="Content Placeholder 3" descr="MODIS_2011070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4510088" cy="3156360"/>
          </a:xfrm>
        </p:spPr>
      </p:pic>
      <p:pic>
        <p:nvPicPr>
          <p:cNvPr id="5" name="Picture 4" descr="AOD_Base_201107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1512" y="609600"/>
            <a:ext cx="4662488" cy="3263016"/>
          </a:xfrm>
          <a:prstGeom prst="rect">
            <a:avLst/>
          </a:prstGeom>
        </p:spPr>
      </p:pic>
      <p:pic>
        <p:nvPicPr>
          <p:cNvPr id="6" name="Picture 5" descr="AOD_FORE_2011070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04983"/>
            <a:ext cx="4648200" cy="3253017"/>
          </a:xfrm>
          <a:prstGeom prst="rect">
            <a:avLst/>
          </a:prstGeom>
        </p:spPr>
      </p:pic>
      <p:pic>
        <p:nvPicPr>
          <p:cNvPr id="7" name="Picture 6" descr="AOD_Anal_201107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2102" y="3581400"/>
            <a:ext cx="4681897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762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Base Case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10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Forecast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733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Analysis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1600200" cy="667512"/>
          </a:xfrm>
        </p:spPr>
        <p:txBody>
          <a:bodyPr>
            <a:normAutofit/>
          </a:bodyPr>
          <a:lstStyle/>
          <a:p>
            <a:r>
              <a:rPr lang="en-US" dirty="0" smtClean="0"/>
              <a:t>7/9/11</a:t>
            </a:r>
            <a:endParaRPr lang="en-US" dirty="0"/>
          </a:p>
        </p:txBody>
      </p:sp>
      <p:pic>
        <p:nvPicPr>
          <p:cNvPr id="4" name="Content Placeholder 3" descr="MODIS_201107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572000" cy="3199689"/>
          </a:xfrm>
        </p:spPr>
      </p:pic>
      <p:pic>
        <p:nvPicPr>
          <p:cNvPr id="6" name="Picture 5" descr="AOD_Anal_201107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58311"/>
            <a:ext cx="4572000" cy="3199689"/>
          </a:xfrm>
          <a:prstGeom prst="rect">
            <a:avLst/>
          </a:prstGeom>
        </p:spPr>
      </p:pic>
      <p:pic>
        <p:nvPicPr>
          <p:cNvPr id="7" name="Picture 6" descr="AOD_Base_201107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05313" y="533400"/>
            <a:ext cx="4738687" cy="3316344"/>
          </a:xfrm>
          <a:prstGeom prst="rect">
            <a:avLst/>
          </a:prstGeom>
        </p:spPr>
      </p:pic>
      <p:pic>
        <p:nvPicPr>
          <p:cNvPr id="8" name="Picture 7" descr="AOD_FORE_201107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58311"/>
            <a:ext cx="4572000" cy="3199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762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Base Case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3810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Analysis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733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Forecast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77200" cy="780288"/>
          </a:xfrm>
        </p:spPr>
        <p:txBody>
          <a:bodyPr>
            <a:normAutofit/>
          </a:bodyPr>
          <a:lstStyle/>
          <a:p>
            <a:r>
              <a:rPr lang="en-US" dirty="0" smtClean="0"/>
              <a:t>Total AOD assimilation tests</a:t>
            </a:r>
            <a:endParaRPr lang="en-US" dirty="0"/>
          </a:p>
        </p:txBody>
      </p:sp>
      <p:pic>
        <p:nvPicPr>
          <p:cNvPr id="4" name="Picture 3" descr="TS_AOD_bias.wmf"/>
          <p:cNvPicPr>
            <a:picLocks noChangeAspect="1"/>
          </p:cNvPicPr>
          <p:nvPr/>
        </p:nvPicPr>
        <p:blipFill>
          <a:blip r:embed="rId2" cstate="print"/>
          <a:srcRect r="5556"/>
          <a:stretch>
            <a:fillRect/>
          </a:stretch>
        </p:blipFill>
        <p:spPr>
          <a:xfrm>
            <a:off x="0" y="2468448"/>
            <a:ext cx="4663418" cy="4389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524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case:     CMAQ4.7.1 without any data assimilation</a:t>
            </a:r>
          </a:p>
          <a:p>
            <a:r>
              <a:rPr lang="en-US" dirty="0" smtClean="0"/>
              <a:t>OI forecast:   CMAQ results after assimilating previous day AOD observations</a:t>
            </a:r>
          </a:p>
          <a:p>
            <a:r>
              <a:rPr lang="en-US" dirty="0" smtClean="0"/>
              <a:t>OI Analysis:   CMAQ results after assimilating same day AOD, for next day forecast </a:t>
            </a:r>
            <a:endParaRPr lang="en-US" dirty="0"/>
          </a:p>
        </p:txBody>
      </p:sp>
      <p:pic>
        <p:nvPicPr>
          <p:cNvPr id="8" name="Picture 7" descr="TS_AOD_bias_b.wmf"/>
          <p:cNvPicPr>
            <a:picLocks noChangeAspect="1"/>
          </p:cNvPicPr>
          <p:nvPr/>
        </p:nvPicPr>
        <p:blipFill>
          <a:blip r:embed="rId3" cstate="print"/>
          <a:srcRect r="4444"/>
          <a:stretch>
            <a:fillRect/>
          </a:stretch>
        </p:blipFill>
        <p:spPr>
          <a:xfrm>
            <a:off x="4429590" y="2514600"/>
            <a:ext cx="4668634" cy="4343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2590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Total</a:t>
            </a:r>
            <a:r>
              <a:rPr lang="en-US" sz="2400" dirty="0" smtClean="0"/>
              <a:t> AOD assimilation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514601"/>
            <a:ext cx="396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Fine mode </a:t>
            </a:r>
            <a:r>
              <a:rPr lang="en-US" sz="2400" dirty="0" smtClean="0"/>
              <a:t>AOD assimilation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780288"/>
          </a:xfrm>
        </p:spPr>
        <p:txBody>
          <a:bodyPr>
            <a:normAutofit/>
          </a:bodyPr>
          <a:lstStyle/>
          <a:p>
            <a:r>
              <a:rPr lang="en-US" dirty="0" smtClean="0"/>
              <a:t>Total AOD assimilation tests</a:t>
            </a:r>
            <a:endParaRPr lang="en-US" dirty="0"/>
          </a:p>
        </p:txBody>
      </p:sp>
      <p:pic>
        <p:nvPicPr>
          <p:cNvPr id="6" name="Picture 5" descr="TS_AOD_rmse.wmf"/>
          <p:cNvPicPr>
            <a:picLocks noChangeAspect="1"/>
          </p:cNvPicPr>
          <p:nvPr/>
        </p:nvPicPr>
        <p:blipFill>
          <a:blip r:embed="rId2" cstate="print"/>
          <a:srcRect r="10000"/>
          <a:stretch>
            <a:fillRect/>
          </a:stretch>
        </p:blipFill>
        <p:spPr>
          <a:xfrm>
            <a:off x="0" y="2468448"/>
            <a:ext cx="4443984" cy="4389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case:     CMAQ4.7.1 without any data assimilation</a:t>
            </a:r>
          </a:p>
          <a:p>
            <a:r>
              <a:rPr lang="en-US" dirty="0" smtClean="0"/>
              <a:t>OI forecast:   CMAQ results after assimilating previous day AOD observations</a:t>
            </a:r>
          </a:p>
          <a:p>
            <a:r>
              <a:rPr lang="en-US" dirty="0" smtClean="0"/>
              <a:t>OI Analysis:   CMAQ results after assimilating same day AOD, for next day forecast </a:t>
            </a:r>
            <a:endParaRPr lang="en-US" dirty="0"/>
          </a:p>
        </p:txBody>
      </p:sp>
      <p:pic>
        <p:nvPicPr>
          <p:cNvPr id="8" name="Picture 7" descr="TS_AOD_rmse_b.wmf"/>
          <p:cNvPicPr>
            <a:picLocks noChangeAspect="1"/>
          </p:cNvPicPr>
          <p:nvPr/>
        </p:nvPicPr>
        <p:blipFill>
          <a:blip r:embed="rId3" cstate="print"/>
          <a:srcRect r="8889"/>
          <a:stretch>
            <a:fillRect/>
          </a:stretch>
        </p:blipFill>
        <p:spPr>
          <a:xfrm>
            <a:off x="4648199" y="2471374"/>
            <a:ext cx="4495801" cy="4386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514601"/>
            <a:ext cx="396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Fine mode </a:t>
            </a:r>
            <a:r>
              <a:rPr lang="en-US" sz="2400" dirty="0" smtClean="0"/>
              <a:t>AOD assimilation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2514600"/>
            <a:ext cx="396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Total </a:t>
            </a:r>
            <a:r>
              <a:rPr lang="en-US" sz="2400" dirty="0" smtClean="0"/>
              <a:t>AOD assimilation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A7DA-6342-4CDC-B8EE-6B81135DE92D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PM25_mean.wmf"/>
          <p:cNvPicPr>
            <a:picLocks noChangeAspect="1"/>
          </p:cNvPicPr>
          <p:nvPr/>
        </p:nvPicPr>
        <p:blipFill>
          <a:blip r:embed="rId2" cstate="print"/>
          <a:srcRect t="9999"/>
          <a:stretch>
            <a:fillRect/>
          </a:stretch>
        </p:blipFill>
        <p:spPr>
          <a:xfrm>
            <a:off x="0" y="1675839"/>
            <a:ext cx="6476999" cy="5182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762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PM2.5 Predictions after AOD assimilation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905000"/>
            <a:ext cx="3200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Mean </a:t>
            </a:r>
            <a:r>
              <a:rPr lang="en-US" sz="2000" b="1" dirty="0" err="1" smtClean="0"/>
              <a:t>Obs</a:t>
            </a:r>
            <a:r>
              <a:rPr lang="en-US" sz="2000" dirty="0" smtClean="0"/>
              <a:t>:  CONUS and daily averaged </a:t>
            </a:r>
            <a:r>
              <a:rPr lang="en-US" sz="2000" dirty="0" err="1" smtClean="0"/>
              <a:t>AIRNow</a:t>
            </a:r>
            <a:r>
              <a:rPr lang="en-US" sz="2000" dirty="0" smtClean="0"/>
              <a:t> observations</a:t>
            </a:r>
          </a:p>
          <a:p>
            <a:endParaRPr lang="en-US" sz="2000" dirty="0" smtClean="0"/>
          </a:p>
          <a:p>
            <a:r>
              <a:rPr lang="en-US" sz="2000" b="1" dirty="0" err="1" smtClean="0"/>
              <a:t>Mean_base</a:t>
            </a:r>
            <a:r>
              <a:rPr lang="en-US" sz="2000" dirty="0" smtClean="0"/>
              <a:t>: Base case without assimilation</a:t>
            </a:r>
          </a:p>
          <a:p>
            <a:endParaRPr lang="en-US" sz="2000" dirty="0" smtClean="0"/>
          </a:p>
          <a:p>
            <a:r>
              <a:rPr lang="en-US" sz="2000" b="1" dirty="0" err="1" smtClean="0"/>
              <a:t>Mean_OI_f</a:t>
            </a:r>
            <a:r>
              <a:rPr lang="en-US" sz="2000" dirty="0" smtClean="0"/>
              <a:t>: After assimilation of fine mode AOD</a:t>
            </a:r>
          </a:p>
          <a:p>
            <a:endParaRPr lang="en-US" sz="2000" dirty="0" smtClean="0"/>
          </a:p>
          <a:p>
            <a:r>
              <a:rPr lang="en-US" sz="2000" b="1" dirty="0" err="1" smtClean="0"/>
              <a:t>Mean_OI_t</a:t>
            </a:r>
            <a:r>
              <a:rPr lang="en-US" sz="2000" dirty="0" smtClean="0"/>
              <a:t>: After assimilation of total AOD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704088"/>
          </a:xfrm>
        </p:spPr>
        <p:txBody>
          <a:bodyPr/>
          <a:lstStyle/>
          <a:p>
            <a:r>
              <a:rPr lang="en-US" dirty="0" smtClean="0"/>
              <a:t>Summary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Assimilating MODIS AOD using OI method is able to improve AOD predictions/forecasts</a:t>
            </a:r>
          </a:p>
          <a:p>
            <a:r>
              <a:rPr lang="en-US" dirty="0" smtClean="0"/>
              <a:t>AOD assimilation helps improve PM2.5 simulations </a:t>
            </a:r>
          </a:p>
          <a:p>
            <a:r>
              <a:rPr lang="en-US" dirty="0" smtClean="0"/>
              <a:t>In terms of their impact on PM2.5 predictions during the test period, assimilation of total AOD has a better performance than assimilation of fine mode AOD</a:t>
            </a:r>
          </a:p>
          <a:p>
            <a:r>
              <a:rPr lang="en-US" dirty="0" smtClean="0"/>
              <a:t>Assimilation of both </a:t>
            </a:r>
            <a:r>
              <a:rPr lang="en-US" dirty="0" err="1" smtClean="0"/>
              <a:t>AIRNow</a:t>
            </a:r>
            <a:r>
              <a:rPr lang="en-US" dirty="0" smtClean="0"/>
              <a:t> surface measurement and MODIS AOD will be tested</a:t>
            </a:r>
          </a:p>
          <a:p>
            <a:r>
              <a:rPr lang="en-US" dirty="0" smtClean="0"/>
              <a:t>Utilization of aerosol speciation and their vertical profiles in chemical data assimilation will be explored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A7DA-6342-4CDC-B8EE-6B81135DE92D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Acknowledgement:  </a:t>
            </a:r>
          </a:p>
        </p:txBody>
      </p:sp>
      <p:sp>
        <p:nvSpPr>
          <p:cNvPr id="132098" name="AutoShape 2" descr="https://mail.google.com/mail/u/0/?ui=2&amp;ik=cc5da877be&amp;view=att&amp;th=13a6cada36726715&amp;attid=0.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0" name="AutoShape 4" descr="https://mail.google.com/mail/u/0/?ui=2&amp;ik=cc5da877be&amp;view=att&amp;th=13a6cada36726715&amp;attid=0.0.1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2286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work is partially supported through NASA Air Quality Applied Sciences Team (AQAST)  Tiger Team project.  </a:t>
            </a:r>
            <a:endParaRPr lang="en-US" sz="2400" dirty="0"/>
          </a:p>
        </p:txBody>
      </p:sp>
      <p:pic>
        <p:nvPicPr>
          <p:cNvPr id="9" name="Picture 8" descr="Aqast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3657600"/>
            <a:ext cx="2590800" cy="2524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3888" cy="131445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Estimate Model Error Statistics w/ Hollingsworth-</a:t>
            </a:r>
            <a:r>
              <a:rPr lang="en-US" sz="3600" dirty="0" err="1">
                <a:solidFill>
                  <a:srgbClr val="000000"/>
                </a:solidFill>
              </a:rPr>
              <a:t>Lonnberg</a:t>
            </a:r>
            <a:r>
              <a:rPr lang="en-US" sz="3600" dirty="0">
                <a:solidFill>
                  <a:srgbClr val="000000"/>
                </a:solidFill>
              </a:rPr>
              <a:t> Method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2981325" cy="1252538"/>
          </a:xfrm>
          <a:prstGeom prst="rect">
            <a:avLst/>
          </a:prstGeom>
          <a:noFill/>
        </p:spPr>
      </p:pic>
      <p:pic>
        <p:nvPicPr>
          <p:cNvPr id="54276" name="Picture 4" descr="Assim_concepts8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362200" y="2667000"/>
            <a:ext cx="8991600" cy="3386138"/>
          </a:xfrm>
          <a:prstGeom prst="rect">
            <a:avLst/>
          </a:prstGeom>
          <a:noFill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267200" y="2362200"/>
            <a:ext cx="487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6538" indent="-236538">
              <a:buFontTx/>
              <a:buChar char="•"/>
              <a:tabLst>
                <a:tab pos="23653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At each </a:t>
            </a:r>
            <a:r>
              <a:rPr lang="en-US" sz="2400" dirty="0" smtClean="0">
                <a:solidFill>
                  <a:srgbClr val="000000"/>
                </a:solidFill>
              </a:rPr>
              <a:t>data point, </a:t>
            </a:r>
            <a:r>
              <a:rPr lang="en-US" sz="2400" dirty="0">
                <a:solidFill>
                  <a:srgbClr val="000000"/>
                </a:solidFill>
              </a:rPr>
              <a:t>calculate differences between forecasts (B) and observations (O) </a:t>
            </a:r>
          </a:p>
          <a:p>
            <a:pPr marL="236538" indent="-236538">
              <a:buFontTx/>
              <a:buChar char="•"/>
              <a:tabLst>
                <a:tab pos="23653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Pair up </a:t>
            </a:r>
            <a:r>
              <a:rPr lang="en-US" sz="2400" dirty="0" smtClean="0">
                <a:solidFill>
                  <a:srgbClr val="000000"/>
                </a:solidFill>
              </a:rPr>
              <a:t>data points, </a:t>
            </a:r>
            <a:r>
              <a:rPr lang="en-US" sz="2400" dirty="0">
                <a:solidFill>
                  <a:srgbClr val="000000"/>
                </a:solidFill>
              </a:rPr>
              <a:t>and calculate the correlation coefficients between the two time </a:t>
            </a:r>
            <a:r>
              <a:rPr lang="en-US" sz="2400" dirty="0" smtClean="0">
                <a:solidFill>
                  <a:srgbClr val="000000"/>
                </a:solidFill>
              </a:rPr>
              <a:t>series</a:t>
            </a:r>
            <a:endParaRPr lang="en-US" sz="2400" dirty="0">
              <a:solidFill>
                <a:srgbClr val="000000"/>
              </a:solidFill>
            </a:endParaRPr>
          </a:p>
          <a:p>
            <a:pPr marL="236538" indent="-236538">
              <a:buFontTx/>
              <a:buChar char="•"/>
              <a:tabLst>
                <a:tab pos="23653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Plot the correlation as a function of the distance between the two stations, </a:t>
            </a:r>
          </a:p>
          <a:p>
            <a:pPr marL="236538" indent="-236538">
              <a:tabLst>
                <a:tab pos="236538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305800" cy="6858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029200"/>
          </a:xfrm>
        </p:spPr>
        <p:txBody>
          <a:bodyPr/>
          <a:lstStyle/>
          <a:p>
            <a:r>
              <a:rPr lang="en-US" dirty="0" smtClean="0"/>
              <a:t>CMAQ PM2.5 predictions are much worse than ozone predictions during the NAQFC experimental runs and need improvement</a:t>
            </a:r>
          </a:p>
          <a:p>
            <a:r>
              <a:rPr lang="en-US" dirty="0" smtClean="0"/>
              <a:t>Preliminary tests that assimilate </a:t>
            </a:r>
            <a:r>
              <a:rPr lang="en-US" dirty="0" err="1" smtClean="0"/>
              <a:t>AIRNow</a:t>
            </a:r>
            <a:r>
              <a:rPr lang="en-US" dirty="0" smtClean="0"/>
              <a:t> PM2.5 with CMAQ using GSI show positive impact, but do not last long </a:t>
            </a:r>
          </a:p>
          <a:p>
            <a:r>
              <a:rPr lang="en-US" dirty="0" smtClean="0"/>
              <a:t>An earlier MODIS AOD assimilation test using Optimal Interpolation shows minimal impact on PM2.5 predictions</a:t>
            </a:r>
          </a:p>
          <a:p>
            <a:r>
              <a:rPr lang="en-US" dirty="0" smtClean="0"/>
              <a:t>Aerosol vertical profiles from DISCOVER-AQ field experiments were planned to be used to improve the AOD assimilation before an updated AOD tests show promising results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80772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MODIS (Moderate Resolution Imaging </a:t>
            </a:r>
            <a:r>
              <a:rPr lang="en-US" dirty="0" err="1" smtClean="0"/>
              <a:t>Spectroradiometer</a:t>
            </a:r>
            <a:r>
              <a:rPr lang="en-US" dirty="0" smtClean="0"/>
              <a:t>) AOD 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62600" y="3352800"/>
            <a:ext cx="3045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http://terra.nasa.gov/About/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676400"/>
          <a:ext cx="4267200" cy="2133599"/>
        </p:xfrm>
        <a:graphic>
          <a:graphicData uri="http://schemas.openxmlformats.org/drawingml/2006/table">
            <a:tbl>
              <a:tblPr/>
              <a:tblGrid>
                <a:gridCol w="1312984"/>
                <a:gridCol w="2954216"/>
              </a:tblGrid>
              <a:tr h="79317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Orbit:</a:t>
                      </a:r>
                      <a:endParaRPr lang="en-US" sz="1600" dirty="0"/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705 km, </a:t>
                      </a:r>
                      <a:r>
                        <a:rPr lang="en-US" sz="1600" b="1" dirty="0"/>
                        <a:t>10:30 a.m</a:t>
                      </a:r>
                      <a:r>
                        <a:rPr lang="en-US" sz="1600" dirty="0"/>
                        <a:t>. descending node (</a:t>
                      </a:r>
                      <a:r>
                        <a:rPr lang="en-US" sz="1600" b="1" dirty="0"/>
                        <a:t>Terra</a:t>
                      </a:r>
                      <a:r>
                        <a:rPr lang="en-US" sz="1600" dirty="0"/>
                        <a:t>) or </a:t>
                      </a:r>
                      <a:r>
                        <a:rPr lang="en-US" sz="1600" b="1" dirty="0"/>
                        <a:t>1:30 p.m</a:t>
                      </a:r>
                      <a:r>
                        <a:rPr lang="en-US" sz="1600" dirty="0"/>
                        <a:t>. ascending node (</a:t>
                      </a:r>
                      <a:r>
                        <a:rPr lang="en-US" sz="1600" b="1" dirty="0"/>
                        <a:t>Aqua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24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Swath Dimensions:</a:t>
                      </a:r>
                      <a:endParaRPr lang="en-US" sz="1600" dirty="0"/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2330 km (cross track) by 10 km (along track at nadir)</a:t>
                      </a:r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317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Spatial Resolution:</a:t>
                      </a:r>
                      <a:endParaRPr lang="en-US" sz="1600" dirty="0"/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250 m (bands 1-2)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500 m (bands 3-7)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1000 m (bands 8-36)</a:t>
                      </a:r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7620"/>
            <a:ext cx="4343400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17620"/>
            <a:ext cx="4343400" cy="30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667000" y="6488668"/>
            <a:ext cx="4568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http://www.star.nesdis.noaa.gov/smcd/spb/aq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A7DA-6342-4CDC-B8EE-6B81135DE92D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Air Resources Laboratory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E49B-C32B-495C-9640-ABBF50F57D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914400"/>
            <a:ext cx="6465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CMAQ AOD assimilation setup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Model:  	 	CMAQ 4.7.1,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Domain: 		CONUS, 442x265 grid, 12 km, 22 layers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Observations: 	Terra AOD (total and fine mode)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Time period: 		Jul. 1, 2011 – Jul. 12, 2011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Assimilation method: Optimal Interpolation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8100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Major updates: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Updated model from CMAQ4.6 to CMAQ4.7.1 and removed Raleigh extinction in  AOD calculation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AOD re-gridding method has been updated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AOD assimilation is now continuous,  with earlier observations affecting all later day simulations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Both fine mode and total AOD are assimilated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Optimal Interpolation (OI)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49580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OI is a sequential data assimilation method. At each time step, we solve an analysis problem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We assume observations far away (beyond </a:t>
            </a:r>
            <a:r>
              <a:rPr lang="en-US" sz="2800" dirty="0" smtClean="0">
                <a:solidFill>
                  <a:srgbClr val="000000"/>
                </a:solidFill>
              </a:rPr>
              <a:t>background </a:t>
            </a:r>
            <a:r>
              <a:rPr lang="en-US" sz="2800" dirty="0">
                <a:solidFill>
                  <a:srgbClr val="000000"/>
                </a:solidFill>
              </a:rPr>
              <a:t>error correlation length scale) have no effect  in the analysis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 the current study, the </a:t>
            </a:r>
            <a:r>
              <a:rPr lang="en-US" sz="2800" dirty="0" smtClean="0">
                <a:solidFill>
                  <a:srgbClr val="000000"/>
                </a:solidFill>
              </a:rPr>
              <a:t>data injection takes place at 1700Z daily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189444" name="Rectangle 4"/>
          <p:cNvGraphicFramePr>
            <a:graphicFrameLocks noGrp="1"/>
          </p:cNvGraphicFramePr>
          <p:nvPr>
            <p:ph sz="quarter" idx="2"/>
          </p:nvPr>
        </p:nvGraphicFramePr>
        <p:xfrm>
          <a:off x="5053013" y="2693988"/>
          <a:ext cx="322580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2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2693988"/>
                        <a:ext cx="322580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6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04900" y="2787650"/>
          <a:ext cx="69342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Equation" r:id="rId4" imgW="2489040" imgH="228600" progId="Equation.3">
                  <p:embed/>
                </p:oleObj>
              </mc:Choice>
              <mc:Fallback>
                <p:oleObj name="Equation" r:id="rId4" imgW="2489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787650"/>
                        <a:ext cx="6934200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914400"/>
            <a:ext cx="9067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MODIS total and fine mode AOD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Mod_fine.png"/>
          <p:cNvPicPr>
            <a:picLocks noChangeAspect="1"/>
          </p:cNvPicPr>
          <p:nvPr/>
        </p:nvPicPr>
        <p:blipFill>
          <a:blip r:embed="rId2" cstate="print"/>
          <a:srcRect r="5972"/>
          <a:stretch>
            <a:fillRect/>
          </a:stretch>
        </p:blipFill>
        <p:spPr>
          <a:xfrm>
            <a:off x="0" y="2438400"/>
            <a:ext cx="4709432" cy="3505200"/>
          </a:xfrm>
          <a:prstGeom prst="rect">
            <a:avLst/>
          </a:prstGeom>
        </p:spPr>
      </p:pic>
      <p:pic>
        <p:nvPicPr>
          <p:cNvPr id="12" name="Picture 11" descr="Mod_total.png"/>
          <p:cNvPicPr>
            <a:picLocks noChangeAspect="1"/>
          </p:cNvPicPr>
          <p:nvPr/>
        </p:nvPicPr>
        <p:blipFill>
          <a:blip r:embed="rId3" cstate="print"/>
          <a:srcRect r="5972"/>
          <a:stretch>
            <a:fillRect/>
          </a:stretch>
        </p:blipFill>
        <p:spPr>
          <a:xfrm>
            <a:off x="4486792" y="2438400"/>
            <a:ext cx="4657208" cy="346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D_Recon_over_AOD_Mie.wmf"/>
          <p:cNvPicPr>
            <a:picLocks noChangeAspect="1"/>
          </p:cNvPicPr>
          <p:nvPr/>
        </p:nvPicPr>
        <p:blipFill>
          <a:blip r:embed="rId2" cstate="print"/>
          <a:srcRect l="4444" t="11249" r="11111" b="3750"/>
          <a:stretch>
            <a:fillRect/>
          </a:stretch>
        </p:blipFill>
        <p:spPr>
          <a:xfrm>
            <a:off x="1600200" y="1352618"/>
            <a:ext cx="5867400" cy="525033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CMAQ AOD from Mie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&amp; Recon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762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Horizontal Error Statistics</a:t>
            </a:r>
            <a:endParaRPr lang="en-US" sz="4000" dirty="0"/>
          </a:p>
        </p:txBody>
      </p:sp>
      <p:pic>
        <p:nvPicPr>
          <p:cNvPr id="6" name="Picture 5" descr="NMC_1D.jpg"/>
          <p:cNvPicPr>
            <a:picLocks noChangeAspect="1"/>
          </p:cNvPicPr>
          <p:nvPr/>
        </p:nvPicPr>
        <p:blipFill>
          <a:blip r:embed="rId2" cstate="print"/>
          <a:srcRect l="3600" r="8400"/>
          <a:stretch>
            <a:fillRect/>
          </a:stretch>
        </p:blipFill>
        <p:spPr>
          <a:xfrm>
            <a:off x="0" y="1295400"/>
            <a:ext cx="4689627" cy="4736251"/>
          </a:xfrm>
          <a:prstGeom prst="rect">
            <a:avLst/>
          </a:prstGeom>
        </p:spPr>
      </p:pic>
      <p:pic>
        <p:nvPicPr>
          <p:cNvPr id="7" name="Picture 6" descr="Hollingsworth.jpg"/>
          <p:cNvPicPr>
            <a:picLocks noChangeAspect="1"/>
          </p:cNvPicPr>
          <p:nvPr/>
        </p:nvPicPr>
        <p:blipFill>
          <a:blip r:embed="rId3" cstate="print"/>
          <a:srcRect l="4794" r="8390"/>
          <a:stretch>
            <a:fillRect/>
          </a:stretch>
        </p:blipFill>
        <p:spPr>
          <a:xfrm>
            <a:off x="4592355" y="1295400"/>
            <a:ext cx="4551646" cy="46601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6019800"/>
            <a:ext cx="419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39775"/>
            <a:r>
              <a:rPr lang="en-US" dirty="0" smtClean="0">
                <a:latin typeface="Arial" charset="0"/>
              </a:rPr>
              <a:t>AOD error statistics results w/ NMC</a:t>
            </a:r>
            <a:endParaRPr lang="en-US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58674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39775"/>
            <a:r>
              <a:rPr lang="en-US" dirty="0" smtClean="0">
                <a:latin typeface="Arial" charset="0"/>
              </a:rPr>
              <a:t>AOD error statistics results through Hollingsworth-</a:t>
            </a:r>
            <a:r>
              <a:rPr lang="en-US" dirty="0" err="1" smtClean="0">
                <a:latin typeface="Arial" charset="0"/>
              </a:rPr>
              <a:t>Lönnberg</a:t>
            </a:r>
            <a:r>
              <a:rPr lang="en-US" dirty="0" smtClean="0">
                <a:latin typeface="Arial" charset="0"/>
              </a:rPr>
              <a:t> approach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457200"/>
            <a:ext cx="12954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7/2/2011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6781800" y="2819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1676400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9050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343400" y="27432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152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 Input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2971800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Input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30480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output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53200" y="198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OI</a:t>
            </a:r>
            <a:endParaRPr lang="en-US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267200" cy="26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94722"/>
            <a:ext cx="4257675" cy="306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1" y="3870157"/>
            <a:ext cx="4191000" cy="29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3116</TotalTime>
  <Words>921</Words>
  <Application>Microsoft Office PowerPoint</Application>
  <PresentationFormat>On-screen Show (4:3)</PresentationFormat>
  <Paragraphs>117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1_Flow</vt:lpstr>
      <vt:lpstr>Equation</vt:lpstr>
      <vt:lpstr>Chemical Data Assimilation with CMAQ and MODIS Aerosol Optical Depth Observations</vt:lpstr>
      <vt:lpstr>Introduction</vt:lpstr>
      <vt:lpstr>MODIS (Moderate Resolution Imaging Spectroradiometer) AOD </vt:lpstr>
      <vt:lpstr>PowerPoint Presentation</vt:lpstr>
      <vt:lpstr>Optimal Interpolation (OI)</vt:lpstr>
      <vt:lpstr>PowerPoint Presentation</vt:lpstr>
      <vt:lpstr>PowerPoint Presentation</vt:lpstr>
      <vt:lpstr>PowerPoint Presentation</vt:lpstr>
      <vt:lpstr>PowerPoint Presentation</vt:lpstr>
      <vt:lpstr> Scaling factors (analysis/forecast ) are used to adjust 49 parameters in 22 layers</vt:lpstr>
      <vt:lpstr>MODIS fine mode AOD assimilation tests</vt:lpstr>
      <vt:lpstr>7/4/11</vt:lpstr>
      <vt:lpstr>7/9/11</vt:lpstr>
      <vt:lpstr>Total AOD assimilation tests</vt:lpstr>
      <vt:lpstr>Total AOD assimilation tests</vt:lpstr>
      <vt:lpstr>PowerPoint Presentation</vt:lpstr>
      <vt:lpstr>Summary and future work</vt:lpstr>
      <vt:lpstr>PowerPoint Presentation</vt:lpstr>
      <vt:lpstr>Estimate Model Error Statistics w/ Hollingsworth-Lonnberg Method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mkerchne</dc:creator>
  <cp:lastModifiedBy>Lenovo User</cp:lastModifiedBy>
  <cp:revision>89</cp:revision>
  <dcterms:created xsi:type="dcterms:W3CDTF">2010-03-05T18:03:08Z</dcterms:created>
  <dcterms:modified xsi:type="dcterms:W3CDTF">2012-10-17T18:30:34Z</dcterms:modified>
</cp:coreProperties>
</file>