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56" r:id="rId2"/>
    <p:sldId id="257" r:id="rId3"/>
    <p:sldId id="259" r:id="rId4"/>
    <p:sldId id="261" r:id="rId5"/>
    <p:sldId id="265" r:id="rId6"/>
    <p:sldId id="267" r:id="rId7"/>
    <p:sldId id="268" r:id="rId8"/>
    <p:sldId id="258" r:id="rId9"/>
    <p:sldId id="274" r:id="rId10"/>
    <p:sldId id="275" r:id="rId11"/>
    <p:sldId id="276" r:id="rId12"/>
    <p:sldId id="277" r:id="rId13"/>
    <p:sldId id="278" r:id="rId14"/>
    <p:sldId id="279" r:id="rId15"/>
    <p:sldId id="280" r:id="rId16"/>
    <p:sldId id="272" r:id="rId17"/>
    <p:sldId id="282" r:id="rId1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5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5" tIns="48328" rIns="96655" bIns="48328" rtlCol="0"/>
          <a:lstStyle>
            <a:lvl1pPr algn="l">
              <a:defRPr sz="1200"/>
            </a:lvl1pPr>
          </a:lstStyle>
          <a:p>
            <a:endParaRPr lang="en-US"/>
          </a:p>
        </p:txBody>
      </p:sp>
      <p:sp>
        <p:nvSpPr>
          <p:cNvPr id="3" name="Date Placeholder 2"/>
          <p:cNvSpPr>
            <a:spLocks noGrp="1"/>
          </p:cNvSpPr>
          <p:nvPr>
            <p:ph type="dt" idx="1"/>
          </p:nvPr>
        </p:nvSpPr>
        <p:spPr>
          <a:xfrm>
            <a:off x="4143587" y="0"/>
            <a:ext cx="3169921" cy="480060"/>
          </a:xfrm>
          <a:prstGeom prst="rect">
            <a:avLst/>
          </a:prstGeom>
        </p:spPr>
        <p:txBody>
          <a:bodyPr vert="horz" lIns="96655" tIns="48328" rIns="96655" bIns="48328" rtlCol="0"/>
          <a:lstStyle>
            <a:lvl1pPr algn="r">
              <a:defRPr sz="1200"/>
            </a:lvl1pPr>
          </a:lstStyle>
          <a:p>
            <a:fld id="{2436D3E9-CB12-4D00-BBC7-908BEF9F6C96}" type="datetimeFigureOut">
              <a:rPr lang="en-US" smtClean="0"/>
              <a:pPr/>
              <a:t>10/16/2012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5" tIns="48328" rIns="96655" bIns="48328"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5" tIns="48328" rIns="96655" bIns="483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55" tIns="48328" rIns="96655"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1" cy="480060"/>
          </a:xfrm>
          <a:prstGeom prst="rect">
            <a:avLst/>
          </a:prstGeom>
        </p:spPr>
        <p:txBody>
          <a:bodyPr vert="horz" lIns="96655" tIns="48328" rIns="96655" bIns="48328" rtlCol="0" anchor="b"/>
          <a:lstStyle>
            <a:lvl1pPr algn="r">
              <a:defRPr sz="1200"/>
            </a:lvl1pPr>
          </a:lstStyle>
          <a:p>
            <a:fld id="{73EA15AF-0272-478E-B290-46A7CD40D62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73EA15AF-0272-478E-B290-46A7CD40D629}"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Several used by US EPA for 1998 evaluation study of CALPUFF v5.8</a:t>
            </a:r>
          </a:p>
          <a:p>
            <a:pPr lvl="1"/>
            <a:r>
              <a:rPr lang="en-US" dirty="0" smtClean="0"/>
              <a:t>Savannah River Laboratory 1975 (SRL75)</a:t>
            </a:r>
          </a:p>
          <a:p>
            <a:pPr lvl="1"/>
            <a:r>
              <a:rPr lang="en-US" dirty="0" smtClean="0"/>
              <a:t>Great Plaines 1980 (GP80)</a:t>
            </a:r>
          </a:p>
          <a:p>
            <a:r>
              <a:rPr lang="en-US" dirty="0" smtClean="0"/>
              <a:t>1983 Cross-Appalachia Tracer Experiment (CAPTEX) used extensively to test MM5 and WRF FDDA</a:t>
            </a:r>
          </a:p>
          <a:p>
            <a:r>
              <a:rPr lang="en-US" dirty="0" smtClean="0"/>
              <a:t>1994 European Tracer Experiment (ETEX) </a:t>
            </a:r>
          </a:p>
          <a:p>
            <a:endParaRPr lang="en-US" dirty="0"/>
          </a:p>
        </p:txBody>
      </p:sp>
      <p:sp>
        <p:nvSpPr>
          <p:cNvPr id="4" name="Slide Number Placeholder 3"/>
          <p:cNvSpPr>
            <a:spLocks noGrp="1"/>
          </p:cNvSpPr>
          <p:nvPr>
            <p:ph type="sldNum" sz="quarter" idx="10"/>
          </p:nvPr>
        </p:nvSpPr>
        <p:spPr/>
        <p:txBody>
          <a:bodyPr/>
          <a:lstStyle/>
          <a:p>
            <a:fld id="{73EA15AF-0272-478E-B290-46A7CD40D629}"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err="1" smtClean="0"/>
              <a:t>CAMx</a:t>
            </a:r>
            <a:r>
              <a:rPr lang="en-US" dirty="0" smtClean="0"/>
              <a:t> using YSU </a:t>
            </a:r>
            <a:r>
              <a:rPr lang="en-US" dirty="0" err="1" smtClean="0"/>
              <a:t>Kz</a:t>
            </a:r>
            <a:r>
              <a:rPr lang="en-US" dirty="0" smtClean="0"/>
              <a:t> values (left) does well at capturing plume placement</a:t>
            </a:r>
          </a:p>
          <a:p>
            <a:pPr>
              <a:buFont typeface="Arial" pitchFamily="34" charset="0"/>
              <a:buChar char="•"/>
            </a:pPr>
            <a:r>
              <a:rPr lang="en-US" dirty="0" err="1" smtClean="0"/>
              <a:t>Kz</a:t>
            </a:r>
            <a:r>
              <a:rPr lang="en-US" dirty="0" smtClean="0"/>
              <a:t> values using OB70 approach (right) </a:t>
            </a:r>
            <a:r>
              <a:rPr lang="en-US" dirty="0" err="1" smtClean="0"/>
              <a:t>advect</a:t>
            </a:r>
            <a:r>
              <a:rPr lang="en-US" dirty="0" smtClean="0"/>
              <a:t> mass too far to the SE at 600 km arc</a:t>
            </a:r>
          </a:p>
          <a:p>
            <a:pPr>
              <a:buFont typeface="Arial" pitchFamily="34" charset="0"/>
              <a:buChar char="•"/>
            </a:pPr>
            <a:r>
              <a:rPr lang="en-US" dirty="0" smtClean="0"/>
              <a:t>Performance of tracer suggest underlying WRF wind fields are well characterized</a:t>
            </a:r>
          </a:p>
          <a:p>
            <a:endParaRPr lang="en-US" dirty="0"/>
          </a:p>
        </p:txBody>
      </p:sp>
      <p:sp>
        <p:nvSpPr>
          <p:cNvPr id="4" name="Slide Number Placeholder 3"/>
          <p:cNvSpPr>
            <a:spLocks noGrp="1"/>
          </p:cNvSpPr>
          <p:nvPr>
            <p:ph type="sldNum" sz="quarter" idx="10"/>
          </p:nvPr>
        </p:nvSpPr>
        <p:spPr/>
        <p:txBody>
          <a:bodyPr/>
          <a:lstStyle/>
          <a:p>
            <a:fld id="{73EA15AF-0272-478E-B290-46A7CD40D629}"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Application of photochemical modeling systems for single source O3 and PM2.5 assessments using a plume measurement field study (1999 TVA helicopter observations)</a:t>
            </a:r>
          </a:p>
          <a:p>
            <a:r>
              <a:rPr lang="en-US" dirty="0" smtClean="0"/>
              <a:t>Source sensitivity: CMAQ and </a:t>
            </a:r>
            <a:r>
              <a:rPr lang="en-US" dirty="0" err="1" smtClean="0"/>
              <a:t>CAMx</a:t>
            </a:r>
            <a:r>
              <a:rPr lang="en-US" dirty="0" smtClean="0"/>
              <a:t> brute force and DDM emissions sensitivity</a:t>
            </a:r>
          </a:p>
          <a:p>
            <a:r>
              <a:rPr lang="en-US" dirty="0" smtClean="0"/>
              <a:t>Source contribution: CMAQ and </a:t>
            </a:r>
            <a:r>
              <a:rPr lang="en-US" dirty="0" err="1" smtClean="0"/>
              <a:t>CAMx</a:t>
            </a:r>
            <a:r>
              <a:rPr lang="en-US" dirty="0" smtClean="0"/>
              <a:t> source apportionment</a:t>
            </a:r>
          </a:p>
          <a:p>
            <a:r>
              <a:rPr lang="en-US" dirty="0" err="1" smtClean="0"/>
              <a:t>CAMx</a:t>
            </a:r>
            <a:r>
              <a:rPr lang="en-US" dirty="0" smtClean="0"/>
              <a:t> flexi-nesting &amp; sub-grid plume treatment</a:t>
            </a:r>
          </a:p>
          <a:p>
            <a:r>
              <a:rPr lang="en-US" dirty="0" smtClean="0"/>
              <a:t>When available, CMAQ sub-grid plume treatment (APT approach developed by EPRI)</a:t>
            </a:r>
          </a:p>
          <a:p>
            <a:endParaRPr lang="en-US" dirty="0"/>
          </a:p>
        </p:txBody>
      </p:sp>
      <p:sp>
        <p:nvSpPr>
          <p:cNvPr id="4" name="Slide Number Placeholder 3"/>
          <p:cNvSpPr>
            <a:spLocks noGrp="1"/>
          </p:cNvSpPr>
          <p:nvPr>
            <p:ph type="sldNum" sz="quarter" idx="10"/>
          </p:nvPr>
        </p:nvSpPr>
        <p:spPr/>
        <p:txBody>
          <a:bodyPr/>
          <a:lstStyle/>
          <a:p>
            <a:fld id="{73EA15AF-0272-478E-B290-46A7CD40D629}"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48"/>
            <a:r>
              <a:rPr lang="en-US" b="1" dirty="0" smtClean="0"/>
              <a:t>Comparison of the train of </a:t>
            </a:r>
            <a:r>
              <a:rPr lang="en-US" b="1" dirty="0" err="1" smtClean="0"/>
              <a:t>CAMx</a:t>
            </a:r>
            <a:r>
              <a:rPr lang="en-US" b="1" dirty="0" smtClean="0"/>
              <a:t> </a:t>
            </a:r>
            <a:r>
              <a:rPr lang="en-US" b="1" dirty="0" err="1" smtClean="0"/>
              <a:t>PiG</a:t>
            </a:r>
            <a:r>
              <a:rPr lang="en-US" b="1" dirty="0" smtClean="0"/>
              <a:t> puff dimensions (ellipses) against the high resolution NO</a:t>
            </a:r>
            <a:r>
              <a:rPr lang="en-US" b="1" baseline="-25000" dirty="0" smtClean="0"/>
              <a:t>2</a:t>
            </a:r>
            <a:r>
              <a:rPr lang="en-US" b="1" dirty="0" smtClean="0"/>
              <a:t> plume (colored contours in ppb) in </a:t>
            </a:r>
            <a:r>
              <a:rPr lang="en-US" b="1" dirty="0" err="1" smtClean="0"/>
              <a:t>CAMx</a:t>
            </a:r>
            <a:r>
              <a:rPr lang="en-US" b="1" dirty="0" smtClean="0"/>
              <a:t> layer 5 at 2200 LST October 10.  Puffs are the same as shown in Figure 4-12.</a:t>
            </a:r>
          </a:p>
          <a:p>
            <a:pPr defTabSz="966548"/>
            <a:endParaRPr lang="en-US" b="1" dirty="0" smtClean="0"/>
          </a:p>
          <a:p>
            <a:pPr defTabSz="966548"/>
            <a:r>
              <a:rPr lang="en-US" dirty="0" smtClean="0"/>
              <a:t>Another high resolution test was conducted in which all explicit horizontal diffusion was set to zero.  The resulting </a:t>
            </a:r>
            <a:r>
              <a:rPr lang="en-US" dirty="0" err="1" smtClean="0"/>
              <a:t>NO</a:t>
            </a:r>
            <a:r>
              <a:rPr lang="en-US" baseline="-25000" dirty="0" err="1" smtClean="0"/>
              <a:t>x</a:t>
            </a:r>
            <a:r>
              <a:rPr lang="en-US" dirty="0" smtClean="0"/>
              <a:t> plume was not significantly altered by this change, suggesting that plume spread is dictated by grid resolution and numerical diffusion associated with the advection solver (PPM in this case) under these nocturnal stable conditions.</a:t>
            </a:r>
          </a:p>
          <a:p>
            <a:pPr defTabSz="966548"/>
            <a:endParaRPr lang="en-US" b="1" dirty="0" smtClean="0"/>
          </a:p>
          <a:p>
            <a:endParaRPr lang="en-US" dirty="0"/>
          </a:p>
        </p:txBody>
      </p:sp>
      <p:sp>
        <p:nvSpPr>
          <p:cNvPr id="4" name="Slide Number Placeholder 3"/>
          <p:cNvSpPr>
            <a:spLocks noGrp="1"/>
          </p:cNvSpPr>
          <p:nvPr>
            <p:ph type="sldNum" sz="quarter" idx="10"/>
          </p:nvPr>
        </p:nvSpPr>
        <p:spPr/>
        <p:txBody>
          <a:bodyPr/>
          <a:lstStyle/>
          <a:p>
            <a:fld id="{73EA15AF-0272-478E-B290-46A7CD40D629}"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Footer Placeholder 4"/>
          <p:cNvSpPr>
            <a:spLocks noGrp="1"/>
          </p:cNvSpPr>
          <p:nvPr>
            <p:ph type="ftr" sz="quarter" idx="11"/>
          </p:nvPr>
        </p:nvSpPr>
        <p:spPr/>
        <p:txBody>
          <a:bodyPr/>
          <a:lstStyle/>
          <a:p>
            <a:r>
              <a:rPr lang="en-US" smtClean="0"/>
              <a:t>All material shown is preliminary</a:t>
            </a:r>
            <a:endParaRPr lang="en-US"/>
          </a:p>
        </p:txBody>
      </p:sp>
      <p:sp>
        <p:nvSpPr>
          <p:cNvPr id="6" name="Slide Number Placeholder 5"/>
          <p:cNvSpPr>
            <a:spLocks noGrp="1"/>
          </p:cNvSpPr>
          <p:nvPr>
            <p:ph type="sldNum" sz="quarter" idx="12"/>
          </p:nvPr>
        </p:nvSpPr>
        <p:spPr/>
        <p:txBody>
          <a:bodyPr/>
          <a:lstStyle/>
          <a:p>
            <a:fld id="{5EACFC81-95EC-4A3F-896F-27999520AA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Footer Placeholder 4"/>
          <p:cNvSpPr>
            <a:spLocks noGrp="1"/>
          </p:cNvSpPr>
          <p:nvPr>
            <p:ph type="ftr" sz="quarter" idx="11"/>
          </p:nvPr>
        </p:nvSpPr>
        <p:spPr/>
        <p:txBody>
          <a:bodyPr/>
          <a:lstStyle/>
          <a:p>
            <a:r>
              <a:rPr lang="en-US" smtClean="0"/>
              <a:t>All material shown is preliminary</a:t>
            </a:r>
            <a:endParaRPr lang="en-US"/>
          </a:p>
        </p:txBody>
      </p:sp>
      <p:sp>
        <p:nvSpPr>
          <p:cNvPr id="6" name="Slide Number Placeholder 5"/>
          <p:cNvSpPr>
            <a:spLocks noGrp="1"/>
          </p:cNvSpPr>
          <p:nvPr>
            <p:ph type="sldNum" sz="quarter" idx="12"/>
          </p:nvPr>
        </p:nvSpPr>
        <p:spPr/>
        <p:txBody>
          <a:bodyPr/>
          <a:lstStyle/>
          <a:p>
            <a:fld id="{5EACFC81-95EC-4A3F-896F-27999520AA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Footer Placeholder 4"/>
          <p:cNvSpPr>
            <a:spLocks noGrp="1"/>
          </p:cNvSpPr>
          <p:nvPr>
            <p:ph type="ftr" sz="quarter" idx="11"/>
          </p:nvPr>
        </p:nvSpPr>
        <p:spPr/>
        <p:txBody>
          <a:bodyPr/>
          <a:lstStyle/>
          <a:p>
            <a:r>
              <a:rPr lang="en-US" smtClean="0"/>
              <a:t>All material shown is preliminary</a:t>
            </a:r>
            <a:endParaRPr lang="en-US"/>
          </a:p>
        </p:txBody>
      </p:sp>
      <p:sp>
        <p:nvSpPr>
          <p:cNvPr id="6" name="Slide Number Placeholder 5"/>
          <p:cNvSpPr>
            <a:spLocks noGrp="1"/>
          </p:cNvSpPr>
          <p:nvPr>
            <p:ph type="sldNum" sz="quarter" idx="12"/>
          </p:nvPr>
        </p:nvSpPr>
        <p:spPr/>
        <p:txBody>
          <a:bodyPr/>
          <a:lstStyle/>
          <a:p>
            <a:fld id="{5EACFC81-95EC-4A3F-896F-27999520AA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Footer Placeholder 4"/>
          <p:cNvSpPr>
            <a:spLocks noGrp="1"/>
          </p:cNvSpPr>
          <p:nvPr>
            <p:ph type="ftr" sz="quarter" idx="11"/>
          </p:nvPr>
        </p:nvSpPr>
        <p:spPr/>
        <p:txBody>
          <a:bodyPr/>
          <a:lstStyle/>
          <a:p>
            <a:r>
              <a:rPr lang="en-US" smtClean="0"/>
              <a:t>All material shown is preliminary</a:t>
            </a:r>
            <a:endParaRPr lang="en-US"/>
          </a:p>
        </p:txBody>
      </p:sp>
      <p:sp>
        <p:nvSpPr>
          <p:cNvPr id="6" name="Slide Number Placeholder 5"/>
          <p:cNvSpPr>
            <a:spLocks noGrp="1"/>
          </p:cNvSpPr>
          <p:nvPr>
            <p:ph type="sldNum" sz="quarter" idx="12"/>
          </p:nvPr>
        </p:nvSpPr>
        <p:spPr/>
        <p:txBody>
          <a:bodyPr/>
          <a:lstStyle/>
          <a:p>
            <a:fld id="{5EACFC81-95EC-4A3F-896F-27999520AA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Footer Placeholder 4"/>
          <p:cNvSpPr>
            <a:spLocks noGrp="1"/>
          </p:cNvSpPr>
          <p:nvPr>
            <p:ph type="ftr" sz="quarter" idx="11"/>
          </p:nvPr>
        </p:nvSpPr>
        <p:spPr/>
        <p:txBody>
          <a:bodyPr/>
          <a:lstStyle/>
          <a:p>
            <a:r>
              <a:rPr lang="en-US" smtClean="0"/>
              <a:t>All material shown is preliminary</a:t>
            </a:r>
            <a:endParaRPr lang="en-US"/>
          </a:p>
        </p:txBody>
      </p:sp>
      <p:sp>
        <p:nvSpPr>
          <p:cNvPr id="6" name="Slide Number Placeholder 5"/>
          <p:cNvSpPr>
            <a:spLocks noGrp="1"/>
          </p:cNvSpPr>
          <p:nvPr>
            <p:ph type="sldNum" sz="quarter" idx="12"/>
          </p:nvPr>
        </p:nvSpPr>
        <p:spPr/>
        <p:txBody>
          <a:bodyPr/>
          <a:lstStyle/>
          <a:p>
            <a:fld id="{5EACFC81-95EC-4A3F-896F-27999520AA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10/15/2012</a:t>
            </a:r>
            <a:endParaRPr lang="en-US"/>
          </a:p>
        </p:txBody>
      </p:sp>
      <p:sp>
        <p:nvSpPr>
          <p:cNvPr id="6" name="Footer Placeholder 5"/>
          <p:cNvSpPr>
            <a:spLocks noGrp="1"/>
          </p:cNvSpPr>
          <p:nvPr>
            <p:ph type="ftr" sz="quarter" idx="11"/>
          </p:nvPr>
        </p:nvSpPr>
        <p:spPr/>
        <p:txBody>
          <a:bodyPr/>
          <a:lstStyle/>
          <a:p>
            <a:r>
              <a:rPr lang="en-US" smtClean="0"/>
              <a:t>All material shown is preliminary</a:t>
            </a:r>
            <a:endParaRPr lang="en-US"/>
          </a:p>
        </p:txBody>
      </p:sp>
      <p:sp>
        <p:nvSpPr>
          <p:cNvPr id="7" name="Slide Number Placeholder 6"/>
          <p:cNvSpPr>
            <a:spLocks noGrp="1"/>
          </p:cNvSpPr>
          <p:nvPr>
            <p:ph type="sldNum" sz="quarter" idx="12"/>
          </p:nvPr>
        </p:nvSpPr>
        <p:spPr/>
        <p:txBody>
          <a:bodyPr/>
          <a:lstStyle/>
          <a:p>
            <a:fld id="{5EACFC81-95EC-4A3F-896F-27999520AA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10/15/2012</a:t>
            </a:r>
            <a:endParaRPr lang="en-US"/>
          </a:p>
        </p:txBody>
      </p:sp>
      <p:sp>
        <p:nvSpPr>
          <p:cNvPr id="8" name="Footer Placeholder 7"/>
          <p:cNvSpPr>
            <a:spLocks noGrp="1"/>
          </p:cNvSpPr>
          <p:nvPr>
            <p:ph type="ftr" sz="quarter" idx="11"/>
          </p:nvPr>
        </p:nvSpPr>
        <p:spPr/>
        <p:txBody>
          <a:bodyPr/>
          <a:lstStyle/>
          <a:p>
            <a:r>
              <a:rPr lang="en-US" smtClean="0"/>
              <a:t>All material shown is preliminary</a:t>
            </a:r>
            <a:endParaRPr lang="en-US"/>
          </a:p>
        </p:txBody>
      </p:sp>
      <p:sp>
        <p:nvSpPr>
          <p:cNvPr id="9" name="Slide Number Placeholder 8"/>
          <p:cNvSpPr>
            <a:spLocks noGrp="1"/>
          </p:cNvSpPr>
          <p:nvPr>
            <p:ph type="sldNum" sz="quarter" idx="12"/>
          </p:nvPr>
        </p:nvSpPr>
        <p:spPr/>
        <p:txBody>
          <a:bodyPr/>
          <a:lstStyle/>
          <a:p>
            <a:fld id="{5EACFC81-95EC-4A3F-896F-27999520AA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10/15/2012</a:t>
            </a:r>
            <a:endParaRPr lang="en-US"/>
          </a:p>
        </p:txBody>
      </p:sp>
      <p:sp>
        <p:nvSpPr>
          <p:cNvPr id="4" name="Footer Placeholder 3"/>
          <p:cNvSpPr>
            <a:spLocks noGrp="1"/>
          </p:cNvSpPr>
          <p:nvPr>
            <p:ph type="ftr" sz="quarter" idx="11"/>
          </p:nvPr>
        </p:nvSpPr>
        <p:spPr/>
        <p:txBody>
          <a:bodyPr/>
          <a:lstStyle/>
          <a:p>
            <a:r>
              <a:rPr lang="en-US" smtClean="0"/>
              <a:t>All material shown is preliminary</a:t>
            </a:r>
            <a:endParaRPr lang="en-US"/>
          </a:p>
        </p:txBody>
      </p:sp>
      <p:sp>
        <p:nvSpPr>
          <p:cNvPr id="5" name="Slide Number Placeholder 4"/>
          <p:cNvSpPr>
            <a:spLocks noGrp="1"/>
          </p:cNvSpPr>
          <p:nvPr>
            <p:ph type="sldNum" sz="quarter" idx="12"/>
          </p:nvPr>
        </p:nvSpPr>
        <p:spPr/>
        <p:txBody>
          <a:bodyPr/>
          <a:lstStyle/>
          <a:p>
            <a:fld id="{5EACFC81-95EC-4A3F-896F-27999520AA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10/15/2012</a:t>
            </a:r>
            <a:endParaRPr lang="en-US"/>
          </a:p>
        </p:txBody>
      </p:sp>
      <p:sp>
        <p:nvSpPr>
          <p:cNvPr id="3" name="Footer Placeholder 2"/>
          <p:cNvSpPr>
            <a:spLocks noGrp="1"/>
          </p:cNvSpPr>
          <p:nvPr>
            <p:ph type="ftr" sz="quarter" idx="11"/>
          </p:nvPr>
        </p:nvSpPr>
        <p:spPr/>
        <p:txBody>
          <a:bodyPr/>
          <a:lstStyle/>
          <a:p>
            <a:r>
              <a:rPr lang="en-US" smtClean="0"/>
              <a:t>All material shown is preliminary</a:t>
            </a:r>
            <a:endParaRPr lang="en-US"/>
          </a:p>
        </p:txBody>
      </p:sp>
      <p:sp>
        <p:nvSpPr>
          <p:cNvPr id="4" name="Slide Number Placeholder 3"/>
          <p:cNvSpPr>
            <a:spLocks noGrp="1"/>
          </p:cNvSpPr>
          <p:nvPr>
            <p:ph type="sldNum" sz="quarter" idx="12"/>
          </p:nvPr>
        </p:nvSpPr>
        <p:spPr/>
        <p:txBody>
          <a:bodyPr/>
          <a:lstStyle/>
          <a:p>
            <a:fld id="{5EACFC81-95EC-4A3F-896F-27999520AA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10/15/2012</a:t>
            </a:r>
            <a:endParaRPr lang="en-US"/>
          </a:p>
        </p:txBody>
      </p:sp>
      <p:sp>
        <p:nvSpPr>
          <p:cNvPr id="6" name="Footer Placeholder 5"/>
          <p:cNvSpPr>
            <a:spLocks noGrp="1"/>
          </p:cNvSpPr>
          <p:nvPr>
            <p:ph type="ftr" sz="quarter" idx="11"/>
          </p:nvPr>
        </p:nvSpPr>
        <p:spPr/>
        <p:txBody>
          <a:bodyPr/>
          <a:lstStyle/>
          <a:p>
            <a:r>
              <a:rPr lang="en-US" smtClean="0"/>
              <a:t>All material shown is preliminary</a:t>
            </a:r>
            <a:endParaRPr lang="en-US"/>
          </a:p>
        </p:txBody>
      </p:sp>
      <p:sp>
        <p:nvSpPr>
          <p:cNvPr id="7" name="Slide Number Placeholder 6"/>
          <p:cNvSpPr>
            <a:spLocks noGrp="1"/>
          </p:cNvSpPr>
          <p:nvPr>
            <p:ph type="sldNum" sz="quarter" idx="12"/>
          </p:nvPr>
        </p:nvSpPr>
        <p:spPr/>
        <p:txBody>
          <a:bodyPr/>
          <a:lstStyle/>
          <a:p>
            <a:fld id="{5EACFC81-95EC-4A3F-896F-27999520AA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10/15/2012</a:t>
            </a:r>
            <a:endParaRPr lang="en-US"/>
          </a:p>
        </p:txBody>
      </p:sp>
      <p:sp>
        <p:nvSpPr>
          <p:cNvPr id="6" name="Footer Placeholder 5"/>
          <p:cNvSpPr>
            <a:spLocks noGrp="1"/>
          </p:cNvSpPr>
          <p:nvPr>
            <p:ph type="ftr" sz="quarter" idx="11"/>
          </p:nvPr>
        </p:nvSpPr>
        <p:spPr/>
        <p:txBody>
          <a:bodyPr/>
          <a:lstStyle/>
          <a:p>
            <a:r>
              <a:rPr lang="en-US" smtClean="0"/>
              <a:t>All material shown is preliminary</a:t>
            </a:r>
            <a:endParaRPr lang="en-US"/>
          </a:p>
        </p:txBody>
      </p:sp>
      <p:sp>
        <p:nvSpPr>
          <p:cNvPr id="7" name="Slide Number Placeholder 6"/>
          <p:cNvSpPr>
            <a:spLocks noGrp="1"/>
          </p:cNvSpPr>
          <p:nvPr>
            <p:ph type="sldNum" sz="quarter" idx="12"/>
          </p:nvPr>
        </p:nvSpPr>
        <p:spPr/>
        <p:txBody>
          <a:bodyPr/>
          <a:lstStyle/>
          <a:p>
            <a:fld id="{5EACFC81-95EC-4A3F-896F-27999520AA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10/15/2012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All material shown is preliminary</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ACFC81-95EC-4A3F-896F-27999520AA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pa.gov/ttn/scram/reports/EPA-454_R-12-003.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kbaker\Desktop\epa_logo.jpg"/>
          <p:cNvPicPr>
            <a:picLocks noChangeAspect="1" noChangeArrowheads="1"/>
          </p:cNvPicPr>
          <p:nvPr/>
        </p:nvPicPr>
        <p:blipFill>
          <a:blip r:embed="rId2" cstate="print"/>
          <a:srcRect/>
          <a:stretch>
            <a:fillRect/>
          </a:stretch>
        </p:blipFill>
        <p:spPr bwMode="auto">
          <a:xfrm>
            <a:off x="3429000" y="4191000"/>
            <a:ext cx="2143125" cy="2143125"/>
          </a:xfrm>
          <a:prstGeom prst="rect">
            <a:avLst/>
          </a:prstGeom>
          <a:noFill/>
        </p:spPr>
      </p:pic>
      <p:sp>
        <p:nvSpPr>
          <p:cNvPr id="2" name="Title 1"/>
          <p:cNvSpPr>
            <a:spLocks noGrp="1"/>
          </p:cNvSpPr>
          <p:nvPr>
            <p:ph type="ctrTitle"/>
          </p:nvPr>
        </p:nvSpPr>
        <p:spPr>
          <a:xfrm>
            <a:off x="685800" y="1292225"/>
            <a:ext cx="7772400" cy="1470025"/>
          </a:xfrm>
        </p:spPr>
        <p:txBody>
          <a:bodyPr>
            <a:normAutofit fontScale="90000"/>
          </a:bodyPr>
          <a:lstStyle/>
          <a:p>
            <a:r>
              <a:rPr lang="en-US" dirty="0" smtClean="0"/>
              <a:t>Estimating Single Source Impacts on Secondary Pollutants (O3, PM2.5)</a:t>
            </a:r>
            <a:endParaRPr lang="en-US" dirty="0"/>
          </a:p>
        </p:txBody>
      </p:sp>
      <p:sp>
        <p:nvSpPr>
          <p:cNvPr id="3" name="Subtitle 2"/>
          <p:cNvSpPr>
            <a:spLocks noGrp="1"/>
          </p:cNvSpPr>
          <p:nvPr>
            <p:ph type="subTitle" idx="1"/>
          </p:nvPr>
        </p:nvSpPr>
        <p:spPr>
          <a:xfrm>
            <a:off x="1371600" y="3048000"/>
            <a:ext cx="6400800" cy="1752600"/>
          </a:xfrm>
        </p:spPr>
        <p:txBody>
          <a:bodyPr>
            <a:normAutofit/>
          </a:bodyPr>
          <a:lstStyle/>
          <a:p>
            <a:r>
              <a:rPr lang="en-US" sz="2800" dirty="0" smtClean="0"/>
              <a:t>Kirk Baker</a:t>
            </a:r>
          </a:p>
          <a:p>
            <a:r>
              <a:rPr lang="en-US" sz="2800" dirty="0" smtClean="0"/>
              <a:t>U.S. Environmental Protection Agency</a:t>
            </a:r>
            <a:endParaRPr lang="en-US" sz="2800" dirty="0"/>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Slide Number Placeholder 4"/>
          <p:cNvSpPr>
            <a:spLocks noGrp="1"/>
          </p:cNvSpPr>
          <p:nvPr>
            <p:ph type="sldNum" sz="quarter" idx="12"/>
          </p:nvPr>
        </p:nvSpPr>
        <p:spPr/>
        <p:txBody>
          <a:bodyPr/>
          <a:lstStyle/>
          <a:p>
            <a:fld id="{5EACFC81-95EC-4A3F-896F-27999520AA6A}"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FILES\tempftp\pics\nox_max.gases.png"/>
          <p:cNvPicPr>
            <a:picLocks noChangeAspect="1" noChangeArrowheads="1"/>
          </p:cNvPicPr>
          <p:nvPr/>
        </p:nvPicPr>
        <p:blipFill>
          <a:blip r:embed="rId2" cstate="print"/>
          <a:srcRect/>
          <a:stretch>
            <a:fillRect/>
          </a:stretch>
        </p:blipFill>
        <p:spPr bwMode="auto">
          <a:xfrm>
            <a:off x="1143000" y="762000"/>
            <a:ext cx="7289483" cy="5434965"/>
          </a:xfrm>
          <a:prstGeom prst="rect">
            <a:avLst/>
          </a:prstGeom>
          <a:noFill/>
        </p:spPr>
      </p:pic>
      <p:sp>
        <p:nvSpPr>
          <p:cNvPr id="4" name="Date Placeholder 3"/>
          <p:cNvSpPr>
            <a:spLocks noGrp="1"/>
          </p:cNvSpPr>
          <p:nvPr>
            <p:ph type="dt" sz="half" idx="10"/>
          </p:nvPr>
        </p:nvSpPr>
        <p:spPr/>
        <p:txBody>
          <a:bodyPr/>
          <a:lstStyle/>
          <a:p>
            <a:r>
              <a:rPr lang="en-US" smtClean="0"/>
              <a:t>10/15/2012</a:t>
            </a:r>
            <a:endParaRPr lang="en-US"/>
          </a:p>
        </p:txBody>
      </p:sp>
      <p:sp>
        <p:nvSpPr>
          <p:cNvPr id="5" name="Slide Number Placeholder 4"/>
          <p:cNvSpPr>
            <a:spLocks noGrp="1"/>
          </p:cNvSpPr>
          <p:nvPr>
            <p:ph type="sldNum" sz="quarter" idx="12"/>
          </p:nvPr>
        </p:nvSpPr>
        <p:spPr/>
        <p:txBody>
          <a:bodyPr/>
          <a:lstStyle/>
          <a:p>
            <a:fld id="{5EDA4F96-07D7-4A25-A0F5-1807D97936B8}" type="slidenum">
              <a:rPr lang="en-US" smtClean="0"/>
              <a:pPr/>
              <a:t>10</a:t>
            </a:fld>
            <a:endParaRPr lang="en-US"/>
          </a:p>
        </p:txBody>
      </p:sp>
      <p:sp>
        <p:nvSpPr>
          <p:cNvPr id="7" name="TextBox 6"/>
          <p:cNvSpPr txBox="1"/>
          <p:nvPr/>
        </p:nvSpPr>
        <p:spPr>
          <a:xfrm>
            <a:off x="762000" y="6096000"/>
            <a:ext cx="8001000" cy="369332"/>
          </a:xfrm>
          <a:prstGeom prst="rect">
            <a:avLst/>
          </a:prstGeom>
          <a:noFill/>
        </p:spPr>
        <p:txBody>
          <a:bodyPr wrap="square" rtlCol="0">
            <a:spAutoFit/>
          </a:bodyPr>
          <a:lstStyle/>
          <a:p>
            <a:pPr algn="ctr"/>
            <a:r>
              <a:rPr lang="en-US" dirty="0" smtClean="0"/>
              <a:t>2 week (July 1999) episode maximum impact on </a:t>
            </a:r>
            <a:r>
              <a:rPr lang="en-US" b="1" dirty="0" smtClean="0"/>
              <a:t>NOX</a:t>
            </a:r>
            <a:r>
              <a:rPr lang="en-US" dirty="0" smtClean="0"/>
              <a:t> (NO+NO2) from source NOX</a:t>
            </a:r>
            <a:endParaRPr lang="en-US" dirty="0"/>
          </a:p>
        </p:txBody>
      </p:sp>
      <p:sp>
        <p:nvSpPr>
          <p:cNvPr id="11" name="TextBox 10"/>
          <p:cNvSpPr txBox="1"/>
          <p:nvPr/>
        </p:nvSpPr>
        <p:spPr>
          <a:xfrm>
            <a:off x="7696200" y="3048000"/>
            <a:ext cx="1447800" cy="461665"/>
          </a:xfrm>
          <a:prstGeom prst="rect">
            <a:avLst/>
          </a:prstGeom>
          <a:noFill/>
        </p:spPr>
        <p:txBody>
          <a:bodyPr wrap="square" rtlCol="0">
            <a:spAutoFit/>
          </a:bodyPr>
          <a:lstStyle/>
          <a:p>
            <a:r>
              <a:rPr lang="en-US" sz="1200" b="1" i="1" dirty="0" smtClean="0"/>
              <a:t>*red dot indicates source location </a:t>
            </a:r>
            <a:endParaRPr lang="en-US" sz="1200" b="1" i="1" dirty="0"/>
          </a:p>
        </p:txBody>
      </p:sp>
      <p:sp>
        <p:nvSpPr>
          <p:cNvPr id="8" name="TextBox 7"/>
          <p:cNvSpPr txBox="1"/>
          <p:nvPr/>
        </p:nvSpPr>
        <p:spPr>
          <a:xfrm>
            <a:off x="609600" y="164068"/>
            <a:ext cx="8534400" cy="369332"/>
          </a:xfrm>
          <a:prstGeom prst="rect">
            <a:avLst/>
          </a:prstGeom>
          <a:noFill/>
        </p:spPr>
        <p:txBody>
          <a:bodyPr wrap="square" rtlCol="0">
            <a:spAutoFit/>
          </a:bodyPr>
          <a:lstStyle/>
          <a:p>
            <a:r>
              <a:rPr lang="en-US" b="1" dirty="0" smtClean="0"/>
              <a:t>Similar spatial patterns of single source impacts using multiple models and techniques</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FILES\tempftp\pics\o3_max.gases.png"/>
          <p:cNvPicPr>
            <a:picLocks noChangeAspect="1" noChangeArrowheads="1"/>
          </p:cNvPicPr>
          <p:nvPr/>
        </p:nvPicPr>
        <p:blipFill>
          <a:blip r:embed="rId2" cstate="print"/>
          <a:srcRect/>
          <a:stretch>
            <a:fillRect/>
          </a:stretch>
        </p:blipFill>
        <p:spPr bwMode="auto">
          <a:xfrm>
            <a:off x="1371600" y="685800"/>
            <a:ext cx="7289483" cy="5434965"/>
          </a:xfrm>
          <a:prstGeom prst="rect">
            <a:avLst/>
          </a:prstGeom>
          <a:noFill/>
        </p:spPr>
      </p:pic>
      <p:sp>
        <p:nvSpPr>
          <p:cNvPr id="2" name="Date Placeholder 1"/>
          <p:cNvSpPr>
            <a:spLocks noGrp="1"/>
          </p:cNvSpPr>
          <p:nvPr>
            <p:ph type="dt" sz="half" idx="10"/>
          </p:nvPr>
        </p:nvSpPr>
        <p:spPr/>
        <p:txBody>
          <a:bodyPr/>
          <a:lstStyle/>
          <a:p>
            <a:r>
              <a:rPr lang="en-US" smtClean="0"/>
              <a:t>10/15/2012</a:t>
            </a:r>
            <a:endParaRPr lang="en-US"/>
          </a:p>
        </p:txBody>
      </p:sp>
      <p:sp>
        <p:nvSpPr>
          <p:cNvPr id="4" name="Slide Number Placeholder 3"/>
          <p:cNvSpPr>
            <a:spLocks noGrp="1"/>
          </p:cNvSpPr>
          <p:nvPr>
            <p:ph type="sldNum" sz="quarter" idx="12"/>
          </p:nvPr>
        </p:nvSpPr>
        <p:spPr/>
        <p:txBody>
          <a:bodyPr/>
          <a:lstStyle/>
          <a:p>
            <a:fld id="{5EDA4F96-07D7-4A25-A0F5-1807D97936B8}" type="slidenum">
              <a:rPr lang="en-US" smtClean="0"/>
              <a:pPr/>
              <a:t>11</a:t>
            </a:fld>
            <a:endParaRPr lang="en-US"/>
          </a:p>
        </p:txBody>
      </p:sp>
      <p:sp>
        <p:nvSpPr>
          <p:cNvPr id="6" name="TextBox 5"/>
          <p:cNvSpPr txBox="1"/>
          <p:nvPr/>
        </p:nvSpPr>
        <p:spPr>
          <a:xfrm>
            <a:off x="7696200" y="3048000"/>
            <a:ext cx="1447800" cy="461665"/>
          </a:xfrm>
          <a:prstGeom prst="rect">
            <a:avLst/>
          </a:prstGeom>
          <a:noFill/>
        </p:spPr>
        <p:txBody>
          <a:bodyPr wrap="square" rtlCol="0">
            <a:spAutoFit/>
          </a:bodyPr>
          <a:lstStyle/>
          <a:p>
            <a:r>
              <a:rPr lang="en-US" sz="1200" b="1" i="1" dirty="0" smtClean="0"/>
              <a:t>*red dot indicates source location </a:t>
            </a:r>
            <a:endParaRPr lang="en-US" sz="1200" b="1" i="1" dirty="0"/>
          </a:p>
        </p:txBody>
      </p:sp>
      <p:sp>
        <p:nvSpPr>
          <p:cNvPr id="7" name="TextBox 6"/>
          <p:cNvSpPr txBox="1"/>
          <p:nvPr/>
        </p:nvSpPr>
        <p:spPr>
          <a:xfrm>
            <a:off x="685800" y="6096000"/>
            <a:ext cx="8001000" cy="369332"/>
          </a:xfrm>
          <a:prstGeom prst="rect">
            <a:avLst/>
          </a:prstGeom>
          <a:noFill/>
        </p:spPr>
        <p:txBody>
          <a:bodyPr wrap="square" rtlCol="0">
            <a:spAutoFit/>
          </a:bodyPr>
          <a:lstStyle/>
          <a:p>
            <a:pPr algn="ctr"/>
            <a:r>
              <a:rPr lang="en-US" dirty="0" smtClean="0"/>
              <a:t>2 week (July 1999) episode maximum impact on </a:t>
            </a:r>
            <a:r>
              <a:rPr lang="en-US" b="1" dirty="0" smtClean="0"/>
              <a:t>ozone</a:t>
            </a:r>
            <a:r>
              <a:rPr lang="en-US" dirty="0" smtClean="0"/>
              <a:t> from source NOX</a:t>
            </a:r>
            <a:endParaRPr lang="en-US" dirty="0"/>
          </a:p>
        </p:txBody>
      </p:sp>
      <p:sp>
        <p:nvSpPr>
          <p:cNvPr id="8" name="TextBox 7"/>
          <p:cNvSpPr txBox="1"/>
          <p:nvPr/>
        </p:nvSpPr>
        <p:spPr>
          <a:xfrm>
            <a:off x="5715000" y="1419761"/>
            <a:ext cx="1981200" cy="1323439"/>
          </a:xfrm>
          <a:prstGeom prst="rect">
            <a:avLst/>
          </a:prstGeom>
          <a:noFill/>
        </p:spPr>
        <p:txBody>
          <a:bodyPr wrap="square" rtlCol="0">
            <a:spAutoFit/>
          </a:bodyPr>
          <a:lstStyle/>
          <a:p>
            <a:pPr algn="ctr"/>
            <a:r>
              <a:rPr lang="en-US" sz="2000" dirty="0" smtClean="0"/>
              <a:t>Ozone tracking has not been implemented yet in CMAQ</a:t>
            </a:r>
            <a:endParaRPr lang="en-US" sz="2000" dirty="0"/>
          </a:p>
        </p:txBody>
      </p:sp>
      <p:sp>
        <p:nvSpPr>
          <p:cNvPr id="9" name="TextBox 8"/>
          <p:cNvSpPr txBox="1"/>
          <p:nvPr/>
        </p:nvSpPr>
        <p:spPr>
          <a:xfrm>
            <a:off x="609600" y="39469"/>
            <a:ext cx="8229600" cy="646331"/>
          </a:xfrm>
          <a:prstGeom prst="rect">
            <a:avLst/>
          </a:prstGeom>
          <a:noFill/>
        </p:spPr>
        <p:txBody>
          <a:bodyPr wrap="square" rtlCol="0">
            <a:spAutoFit/>
          </a:bodyPr>
          <a:lstStyle/>
          <a:p>
            <a:pPr algn="ctr"/>
            <a:r>
              <a:rPr lang="en-US" b="1" dirty="0" smtClean="0"/>
              <a:t>Less consistency between model attribution approaches, evaluation with field measurements important</a:t>
            </a:r>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FILES\tempftp\pics\pec_max.gases.png"/>
          <p:cNvPicPr>
            <a:picLocks noChangeAspect="1" noChangeArrowheads="1"/>
          </p:cNvPicPr>
          <p:nvPr/>
        </p:nvPicPr>
        <p:blipFill>
          <a:blip r:embed="rId2" cstate="print"/>
          <a:srcRect/>
          <a:stretch>
            <a:fillRect/>
          </a:stretch>
        </p:blipFill>
        <p:spPr bwMode="auto">
          <a:xfrm>
            <a:off x="896969" y="498538"/>
            <a:ext cx="8018431" cy="5978462"/>
          </a:xfrm>
          <a:prstGeom prst="rect">
            <a:avLst/>
          </a:prstGeom>
          <a:noFill/>
        </p:spPr>
      </p:pic>
      <p:sp>
        <p:nvSpPr>
          <p:cNvPr id="2" name="Date Placeholder 1"/>
          <p:cNvSpPr>
            <a:spLocks noGrp="1"/>
          </p:cNvSpPr>
          <p:nvPr>
            <p:ph type="dt" sz="half" idx="10"/>
          </p:nvPr>
        </p:nvSpPr>
        <p:spPr/>
        <p:txBody>
          <a:bodyPr/>
          <a:lstStyle/>
          <a:p>
            <a:r>
              <a:rPr lang="en-US" smtClean="0"/>
              <a:t>10/15/2012</a:t>
            </a:r>
            <a:endParaRPr lang="en-US"/>
          </a:p>
        </p:txBody>
      </p:sp>
      <p:sp>
        <p:nvSpPr>
          <p:cNvPr id="3" name="Slide Number Placeholder 2"/>
          <p:cNvSpPr>
            <a:spLocks noGrp="1"/>
          </p:cNvSpPr>
          <p:nvPr>
            <p:ph type="sldNum" sz="quarter" idx="12"/>
          </p:nvPr>
        </p:nvSpPr>
        <p:spPr/>
        <p:txBody>
          <a:bodyPr/>
          <a:lstStyle/>
          <a:p>
            <a:fld id="{5EDA4F96-07D7-4A25-A0F5-1807D97936B8}" type="slidenum">
              <a:rPr lang="en-US" smtClean="0"/>
              <a:pPr/>
              <a:t>12</a:t>
            </a:fld>
            <a:endParaRPr lang="en-US"/>
          </a:p>
        </p:txBody>
      </p:sp>
      <p:sp>
        <p:nvSpPr>
          <p:cNvPr id="5" name="TextBox 4"/>
          <p:cNvSpPr txBox="1"/>
          <p:nvPr/>
        </p:nvSpPr>
        <p:spPr>
          <a:xfrm>
            <a:off x="685800" y="87868"/>
            <a:ext cx="8001000" cy="369332"/>
          </a:xfrm>
          <a:prstGeom prst="rect">
            <a:avLst/>
          </a:prstGeom>
          <a:noFill/>
        </p:spPr>
        <p:txBody>
          <a:bodyPr wrap="square" rtlCol="0">
            <a:spAutoFit/>
          </a:bodyPr>
          <a:lstStyle/>
          <a:p>
            <a:pPr algn="ctr"/>
            <a:r>
              <a:rPr lang="en-US" dirty="0" smtClean="0"/>
              <a:t>2 week (July 1999) episode maximum impact on </a:t>
            </a:r>
            <a:r>
              <a:rPr lang="en-US" b="1" dirty="0" smtClean="0"/>
              <a:t>elemental carbon </a:t>
            </a:r>
            <a:r>
              <a:rPr lang="en-US" dirty="0" smtClean="0"/>
              <a:t>from source EC</a:t>
            </a:r>
            <a:endParaRPr lang="en-US" dirty="0"/>
          </a:p>
        </p:txBody>
      </p:sp>
      <p:sp>
        <p:nvSpPr>
          <p:cNvPr id="6" name="TextBox 5"/>
          <p:cNvSpPr txBox="1"/>
          <p:nvPr/>
        </p:nvSpPr>
        <p:spPr>
          <a:xfrm>
            <a:off x="7696200" y="3048000"/>
            <a:ext cx="1447800" cy="461665"/>
          </a:xfrm>
          <a:prstGeom prst="rect">
            <a:avLst/>
          </a:prstGeom>
          <a:noFill/>
        </p:spPr>
        <p:txBody>
          <a:bodyPr wrap="square" rtlCol="0">
            <a:spAutoFit/>
          </a:bodyPr>
          <a:lstStyle/>
          <a:p>
            <a:r>
              <a:rPr lang="en-US" sz="1200" b="1" i="1" dirty="0" smtClean="0"/>
              <a:t>*red dot indicates source location </a:t>
            </a:r>
            <a:endParaRPr lang="en-US" sz="1200" b="1" i="1" dirty="0"/>
          </a:p>
        </p:txBody>
      </p:sp>
      <p:sp>
        <p:nvSpPr>
          <p:cNvPr id="10" name="TextBox 9"/>
          <p:cNvSpPr txBox="1"/>
          <p:nvPr/>
        </p:nvSpPr>
        <p:spPr>
          <a:xfrm>
            <a:off x="3429000" y="4297740"/>
            <a:ext cx="2133600" cy="1569660"/>
          </a:xfrm>
          <a:prstGeom prst="rect">
            <a:avLst/>
          </a:prstGeom>
          <a:noFill/>
        </p:spPr>
        <p:txBody>
          <a:bodyPr wrap="square" rtlCol="0">
            <a:spAutoFit/>
          </a:bodyPr>
          <a:lstStyle/>
          <a:p>
            <a:pPr algn="ctr"/>
            <a:r>
              <a:rPr lang="en-US" sz="2400" dirty="0" smtClean="0"/>
              <a:t>Current version of </a:t>
            </a:r>
            <a:r>
              <a:rPr lang="en-US" sz="2400" dirty="0" err="1" smtClean="0"/>
              <a:t>CAMx</a:t>
            </a:r>
            <a:r>
              <a:rPr lang="en-US" sz="2400" dirty="0" smtClean="0"/>
              <a:t> (5.40) only includes DDM for gases</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FILES\tempftp\pics\pso4_max.gases.png"/>
          <p:cNvPicPr>
            <a:picLocks noChangeAspect="1" noChangeArrowheads="1"/>
          </p:cNvPicPr>
          <p:nvPr/>
        </p:nvPicPr>
        <p:blipFill>
          <a:blip r:embed="rId2" cstate="print"/>
          <a:srcRect/>
          <a:stretch>
            <a:fillRect/>
          </a:stretch>
        </p:blipFill>
        <p:spPr bwMode="auto">
          <a:xfrm>
            <a:off x="896969" y="498538"/>
            <a:ext cx="8018431" cy="5978462"/>
          </a:xfrm>
          <a:prstGeom prst="rect">
            <a:avLst/>
          </a:prstGeom>
          <a:noFill/>
        </p:spPr>
      </p:pic>
      <p:sp>
        <p:nvSpPr>
          <p:cNvPr id="2" name="Date Placeholder 1"/>
          <p:cNvSpPr>
            <a:spLocks noGrp="1"/>
          </p:cNvSpPr>
          <p:nvPr>
            <p:ph type="dt" sz="half" idx="10"/>
          </p:nvPr>
        </p:nvSpPr>
        <p:spPr/>
        <p:txBody>
          <a:bodyPr/>
          <a:lstStyle/>
          <a:p>
            <a:r>
              <a:rPr lang="en-US" smtClean="0"/>
              <a:t>10/15/2012</a:t>
            </a:r>
            <a:endParaRPr lang="en-US"/>
          </a:p>
        </p:txBody>
      </p:sp>
      <p:sp>
        <p:nvSpPr>
          <p:cNvPr id="4" name="Slide Number Placeholder 3"/>
          <p:cNvSpPr>
            <a:spLocks noGrp="1"/>
          </p:cNvSpPr>
          <p:nvPr>
            <p:ph type="sldNum" sz="quarter" idx="12"/>
          </p:nvPr>
        </p:nvSpPr>
        <p:spPr/>
        <p:txBody>
          <a:bodyPr/>
          <a:lstStyle/>
          <a:p>
            <a:fld id="{5EDA4F96-07D7-4A25-A0F5-1807D97936B8}" type="slidenum">
              <a:rPr lang="en-US" smtClean="0"/>
              <a:pPr/>
              <a:t>13</a:t>
            </a:fld>
            <a:endParaRPr lang="en-US"/>
          </a:p>
        </p:txBody>
      </p:sp>
      <p:sp>
        <p:nvSpPr>
          <p:cNvPr id="6" name="TextBox 5"/>
          <p:cNvSpPr txBox="1"/>
          <p:nvPr/>
        </p:nvSpPr>
        <p:spPr>
          <a:xfrm>
            <a:off x="7696200" y="3048000"/>
            <a:ext cx="1447800" cy="461665"/>
          </a:xfrm>
          <a:prstGeom prst="rect">
            <a:avLst/>
          </a:prstGeom>
          <a:noFill/>
        </p:spPr>
        <p:txBody>
          <a:bodyPr wrap="square" rtlCol="0">
            <a:spAutoFit/>
          </a:bodyPr>
          <a:lstStyle/>
          <a:p>
            <a:r>
              <a:rPr lang="en-US" sz="1200" b="1" i="1" dirty="0" smtClean="0"/>
              <a:t>*red dot indicates source location </a:t>
            </a:r>
            <a:endParaRPr lang="en-US" sz="1200" b="1" i="1" dirty="0"/>
          </a:p>
        </p:txBody>
      </p:sp>
      <p:sp>
        <p:nvSpPr>
          <p:cNvPr id="7" name="TextBox 6"/>
          <p:cNvSpPr txBox="1"/>
          <p:nvPr/>
        </p:nvSpPr>
        <p:spPr>
          <a:xfrm>
            <a:off x="685800" y="87868"/>
            <a:ext cx="8001000" cy="369332"/>
          </a:xfrm>
          <a:prstGeom prst="rect">
            <a:avLst/>
          </a:prstGeom>
          <a:noFill/>
        </p:spPr>
        <p:txBody>
          <a:bodyPr wrap="square" rtlCol="0">
            <a:spAutoFit/>
          </a:bodyPr>
          <a:lstStyle/>
          <a:p>
            <a:pPr algn="ctr"/>
            <a:r>
              <a:rPr lang="en-US" dirty="0" smtClean="0"/>
              <a:t>2 week (July 1999) episode maximum impact on </a:t>
            </a:r>
            <a:r>
              <a:rPr lang="en-US" b="1" dirty="0" smtClean="0"/>
              <a:t>PM2.5 sulfate </a:t>
            </a:r>
            <a:r>
              <a:rPr lang="en-US" dirty="0" smtClean="0"/>
              <a:t>from source SOX</a:t>
            </a:r>
            <a:endParaRPr lang="en-US" dirty="0"/>
          </a:p>
        </p:txBody>
      </p:sp>
      <p:sp>
        <p:nvSpPr>
          <p:cNvPr id="8" name="TextBox 7"/>
          <p:cNvSpPr txBox="1"/>
          <p:nvPr/>
        </p:nvSpPr>
        <p:spPr>
          <a:xfrm>
            <a:off x="3429000" y="4297740"/>
            <a:ext cx="2133600" cy="1569660"/>
          </a:xfrm>
          <a:prstGeom prst="rect">
            <a:avLst/>
          </a:prstGeom>
          <a:noFill/>
        </p:spPr>
        <p:txBody>
          <a:bodyPr wrap="square" rtlCol="0">
            <a:spAutoFit/>
          </a:bodyPr>
          <a:lstStyle/>
          <a:p>
            <a:pPr algn="ctr"/>
            <a:r>
              <a:rPr lang="en-US" sz="2400" dirty="0" smtClean="0"/>
              <a:t>Current version of </a:t>
            </a:r>
            <a:r>
              <a:rPr lang="en-US" sz="2400" dirty="0" err="1" smtClean="0"/>
              <a:t>CAMx</a:t>
            </a:r>
            <a:r>
              <a:rPr lang="en-US" sz="2400" dirty="0" smtClean="0"/>
              <a:t> (5.40) only includes DDM for gases</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953000" y="1447800"/>
            <a:ext cx="3450240" cy="4861441"/>
          </a:xfrm>
          <a:prstGeom prst="rect">
            <a:avLst/>
          </a:prstGeom>
          <a:noFill/>
          <a:ln w="9525">
            <a:noFill/>
            <a:miter lim="800000"/>
            <a:headEnd/>
            <a:tailEnd/>
          </a:ln>
          <a:effectLst/>
        </p:spPr>
      </p:pic>
      <p:sp>
        <p:nvSpPr>
          <p:cNvPr id="5" name="Title 4"/>
          <p:cNvSpPr>
            <a:spLocks noGrp="1"/>
          </p:cNvSpPr>
          <p:nvPr>
            <p:ph type="title"/>
          </p:nvPr>
        </p:nvSpPr>
        <p:spPr>
          <a:solidFill>
            <a:srgbClr val="FFC000"/>
          </a:solidFill>
        </p:spPr>
        <p:txBody>
          <a:bodyPr>
            <a:normAutofit/>
          </a:bodyPr>
          <a:lstStyle/>
          <a:p>
            <a:r>
              <a:rPr lang="en-US" sz="3600" dirty="0" smtClean="0"/>
              <a:t>Source/Receptor Proximity Issues in CTM</a:t>
            </a:r>
            <a:endParaRPr lang="en-US" sz="3600" dirty="0"/>
          </a:p>
        </p:txBody>
      </p:sp>
      <p:sp>
        <p:nvSpPr>
          <p:cNvPr id="6" name="Content Placeholder 5"/>
          <p:cNvSpPr>
            <a:spLocks noGrp="1"/>
          </p:cNvSpPr>
          <p:nvPr>
            <p:ph idx="1"/>
          </p:nvPr>
        </p:nvSpPr>
        <p:spPr>
          <a:xfrm>
            <a:off x="457200" y="1600200"/>
            <a:ext cx="4343400" cy="4525963"/>
          </a:xfrm>
        </p:spPr>
        <p:txBody>
          <a:bodyPr>
            <a:normAutofit fontScale="77500" lnSpcReduction="20000"/>
          </a:bodyPr>
          <a:lstStyle/>
          <a:p>
            <a:r>
              <a:rPr lang="en-US" dirty="0" smtClean="0"/>
              <a:t>Sub-grid plume treatment and sub-grid sampling provide information about source concentration at receptors within the same cell as the source</a:t>
            </a:r>
          </a:p>
          <a:p>
            <a:r>
              <a:rPr lang="en-US" dirty="0" smtClean="0"/>
              <a:t>Plot shows </a:t>
            </a:r>
            <a:r>
              <a:rPr lang="en-US" dirty="0" err="1" smtClean="0"/>
              <a:t>PiG</a:t>
            </a:r>
            <a:r>
              <a:rPr lang="en-US" dirty="0" smtClean="0"/>
              <a:t> puffs using 2 different approaches to estimating wind shear impacts on the plume</a:t>
            </a:r>
          </a:p>
          <a:p>
            <a:r>
              <a:rPr lang="en-US" dirty="0" smtClean="0"/>
              <a:t>The </a:t>
            </a:r>
            <a:r>
              <a:rPr lang="en-US" dirty="0" err="1" smtClean="0"/>
              <a:t>PiG</a:t>
            </a:r>
            <a:r>
              <a:rPr lang="en-US" dirty="0" smtClean="0"/>
              <a:t> plume continues to be far wider than aircraft measurements suggest.</a:t>
            </a:r>
          </a:p>
        </p:txBody>
      </p:sp>
      <p:sp>
        <p:nvSpPr>
          <p:cNvPr id="7" name="Date Placeholder 6"/>
          <p:cNvSpPr>
            <a:spLocks noGrp="1"/>
          </p:cNvSpPr>
          <p:nvPr>
            <p:ph type="dt" sz="half" idx="10"/>
          </p:nvPr>
        </p:nvSpPr>
        <p:spPr/>
        <p:txBody>
          <a:bodyPr/>
          <a:lstStyle/>
          <a:p>
            <a:r>
              <a:rPr lang="en-US" smtClean="0"/>
              <a:t>10/15/2012</a:t>
            </a:r>
            <a:endParaRPr lang="en-US"/>
          </a:p>
        </p:txBody>
      </p:sp>
      <p:sp>
        <p:nvSpPr>
          <p:cNvPr id="8" name="Slide Number Placeholder 7"/>
          <p:cNvSpPr>
            <a:spLocks noGrp="1"/>
          </p:cNvSpPr>
          <p:nvPr>
            <p:ph type="sldNum" sz="quarter" idx="12"/>
          </p:nvPr>
        </p:nvSpPr>
        <p:spPr/>
        <p:txBody>
          <a:bodyPr/>
          <a:lstStyle/>
          <a:p>
            <a:fld id="{5EACFC81-95EC-4A3F-896F-27999520AA6A}" type="slidenum">
              <a:rPr lang="en-US" smtClean="0"/>
              <a:pPr/>
              <a:t>14</a:t>
            </a:fld>
            <a:endParaRPr lang="en-US"/>
          </a:p>
        </p:txBody>
      </p:sp>
      <p:sp>
        <p:nvSpPr>
          <p:cNvPr id="9" name="TextBox 8"/>
          <p:cNvSpPr txBox="1"/>
          <p:nvPr/>
        </p:nvSpPr>
        <p:spPr>
          <a:xfrm>
            <a:off x="533400" y="5791200"/>
            <a:ext cx="4343400" cy="769441"/>
          </a:xfrm>
          <a:prstGeom prst="rect">
            <a:avLst/>
          </a:prstGeom>
          <a:noFill/>
        </p:spPr>
        <p:txBody>
          <a:bodyPr wrap="square" rtlCol="0">
            <a:spAutoFit/>
          </a:bodyPr>
          <a:lstStyle/>
          <a:p>
            <a:r>
              <a:rPr lang="en-US" sz="1100" dirty="0" smtClean="0"/>
              <a:t>Plot courtesy of ENVIRON. Taken from </a:t>
            </a:r>
            <a:r>
              <a:rPr lang="en-US" sz="1100" b="1" dirty="0" smtClean="0"/>
              <a:t>Evaluation of Chemical Dispersion Models using Atmospheric Plume Measurements from Field Experiments</a:t>
            </a:r>
            <a:r>
              <a:rPr lang="en-US" sz="1100" dirty="0" smtClean="0"/>
              <a:t>, EPA Contract No: EP-D-07-102, WA No: 4-06 and 5-08</a:t>
            </a:r>
          </a:p>
          <a:p>
            <a:endParaRPr lang="en-US" sz="1100" dirty="0"/>
          </a:p>
        </p:txBody>
      </p:sp>
      <p:sp>
        <p:nvSpPr>
          <p:cNvPr id="10" name="5-Point Star 9"/>
          <p:cNvSpPr/>
          <p:nvPr/>
        </p:nvSpPr>
        <p:spPr>
          <a:xfrm>
            <a:off x="6477000" y="2133600"/>
            <a:ext cx="2286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5-Point Star 10"/>
          <p:cNvSpPr/>
          <p:nvPr/>
        </p:nvSpPr>
        <p:spPr>
          <a:xfrm>
            <a:off x="5943600" y="2133600"/>
            <a:ext cx="2286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001719" y="1463159"/>
            <a:ext cx="3761281" cy="4861441"/>
          </a:xfrm>
          <a:prstGeom prst="rect">
            <a:avLst/>
          </a:prstGeom>
          <a:noFill/>
          <a:ln w="9525">
            <a:noFill/>
            <a:miter lim="800000"/>
            <a:headEnd/>
            <a:tailEnd/>
          </a:ln>
          <a:effectLst/>
        </p:spPr>
      </p:pic>
      <p:sp>
        <p:nvSpPr>
          <p:cNvPr id="3" name="Title 2"/>
          <p:cNvSpPr>
            <a:spLocks noGrp="1"/>
          </p:cNvSpPr>
          <p:nvPr>
            <p:ph type="title"/>
          </p:nvPr>
        </p:nvSpPr>
        <p:spPr>
          <a:solidFill>
            <a:srgbClr val="FFC000"/>
          </a:solidFill>
        </p:spPr>
        <p:txBody>
          <a:bodyPr>
            <a:normAutofit/>
          </a:bodyPr>
          <a:lstStyle/>
          <a:p>
            <a:r>
              <a:rPr lang="en-US" sz="3600" dirty="0" smtClean="0"/>
              <a:t>Source/Receptor Proximity Issues in CTM</a:t>
            </a:r>
            <a:endParaRPr lang="en-US" sz="3600" dirty="0"/>
          </a:p>
        </p:txBody>
      </p:sp>
      <p:sp>
        <p:nvSpPr>
          <p:cNvPr id="4" name="Content Placeholder 3"/>
          <p:cNvSpPr>
            <a:spLocks noGrp="1"/>
          </p:cNvSpPr>
          <p:nvPr>
            <p:ph idx="1"/>
          </p:nvPr>
        </p:nvSpPr>
        <p:spPr>
          <a:xfrm>
            <a:off x="457200" y="1600200"/>
            <a:ext cx="4495800" cy="4525963"/>
          </a:xfrm>
        </p:spPr>
        <p:txBody>
          <a:bodyPr>
            <a:normAutofit fontScale="70000" lnSpcReduction="20000"/>
          </a:bodyPr>
          <a:lstStyle/>
          <a:p>
            <a:r>
              <a:rPr lang="en-US" dirty="0" smtClean="0"/>
              <a:t>200 m high-resolution grid </a:t>
            </a:r>
            <a:r>
              <a:rPr lang="en-US" dirty="0" err="1" smtClean="0"/>
              <a:t>sensitivitiy</a:t>
            </a:r>
            <a:r>
              <a:rPr lang="en-US" dirty="0" smtClean="0"/>
              <a:t> shown with color contours</a:t>
            </a:r>
          </a:p>
          <a:p>
            <a:r>
              <a:rPr lang="en-US" dirty="0" smtClean="0"/>
              <a:t>While the standard </a:t>
            </a:r>
            <a:r>
              <a:rPr lang="en-US" dirty="0" err="1" smtClean="0"/>
              <a:t>PiG</a:t>
            </a:r>
            <a:r>
              <a:rPr lang="en-US" dirty="0" smtClean="0"/>
              <a:t> run tracks the centerline well, it is about six times wider than the high resolution plume.</a:t>
            </a:r>
          </a:p>
          <a:p>
            <a:r>
              <a:rPr lang="en-US" dirty="0" smtClean="0"/>
              <a:t>The </a:t>
            </a:r>
            <a:r>
              <a:rPr lang="en-US" dirty="0" err="1" smtClean="0"/>
              <a:t>PiG</a:t>
            </a:r>
            <a:r>
              <a:rPr lang="en-US" dirty="0" smtClean="0"/>
              <a:t> puff width with all shear-induced growth removed matches the high resolution results better.</a:t>
            </a:r>
          </a:p>
          <a:p>
            <a:r>
              <a:rPr lang="en-US" b="1" dirty="0" smtClean="0">
                <a:solidFill>
                  <a:srgbClr val="FF0000"/>
                </a:solidFill>
              </a:rPr>
              <a:t>What is an appropriate configuration of sub-grid plume treatment for multi-year regulatory modeling applications?</a:t>
            </a:r>
          </a:p>
          <a:p>
            <a:endParaRPr lang="en-US" dirty="0" smtClean="0"/>
          </a:p>
        </p:txBody>
      </p:sp>
      <p:sp>
        <p:nvSpPr>
          <p:cNvPr id="6" name="Date Placeholder 5"/>
          <p:cNvSpPr>
            <a:spLocks noGrp="1"/>
          </p:cNvSpPr>
          <p:nvPr>
            <p:ph type="dt" sz="half" idx="10"/>
          </p:nvPr>
        </p:nvSpPr>
        <p:spPr/>
        <p:txBody>
          <a:bodyPr/>
          <a:lstStyle/>
          <a:p>
            <a:r>
              <a:rPr lang="en-US" smtClean="0"/>
              <a:t>10/15/2012</a:t>
            </a:r>
            <a:endParaRPr lang="en-US"/>
          </a:p>
        </p:txBody>
      </p:sp>
      <p:sp>
        <p:nvSpPr>
          <p:cNvPr id="7" name="Slide Number Placeholder 6"/>
          <p:cNvSpPr>
            <a:spLocks noGrp="1"/>
          </p:cNvSpPr>
          <p:nvPr>
            <p:ph type="sldNum" sz="quarter" idx="12"/>
          </p:nvPr>
        </p:nvSpPr>
        <p:spPr/>
        <p:txBody>
          <a:bodyPr/>
          <a:lstStyle/>
          <a:p>
            <a:fld id="{5EACFC81-95EC-4A3F-896F-27999520AA6A}" type="slidenum">
              <a:rPr lang="en-US" smtClean="0"/>
              <a:pPr/>
              <a:t>15</a:t>
            </a:fld>
            <a:endParaRPr lang="en-US"/>
          </a:p>
        </p:txBody>
      </p:sp>
      <p:sp>
        <p:nvSpPr>
          <p:cNvPr id="5" name="TextBox 4"/>
          <p:cNvSpPr txBox="1"/>
          <p:nvPr/>
        </p:nvSpPr>
        <p:spPr>
          <a:xfrm>
            <a:off x="533400" y="5715001"/>
            <a:ext cx="4343400" cy="769441"/>
          </a:xfrm>
          <a:prstGeom prst="rect">
            <a:avLst/>
          </a:prstGeom>
          <a:noFill/>
        </p:spPr>
        <p:txBody>
          <a:bodyPr wrap="square" rtlCol="0">
            <a:spAutoFit/>
          </a:bodyPr>
          <a:lstStyle/>
          <a:p>
            <a:r>
              <a:rPr lang="en-US" sz="1100" dirty="0" smtClean="0"/>
              <a:t>Plot courtesy of ENVIRON. Taken from </a:t>
            </a:r>
            <a:r>
              <a:rPr lang="en-US" sz="1100" b="1" dirty="0" smtClean="0"/>
              <a:t>Evaluation of Chemical Dispersion Models using Atmospheric Plume Measurements from Field Experiments</a:t>
            </a:r>
            <a:r>
              <a:rPr lang="en-US" sz="1100" dirty="0" smtClean="0"/>
              <a:t>, EPA Contract No: EP-D-07-102, WA No: 4-06 and 5-08</a:t>
            </a:r>
          </a:p>
          <a:p>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a:bodyPr>
          <a:lstStyle/>
          <a:p>
            <a:r>
              <a:rPr lang="en-US" dirty="0" smtClean="0"/>
              <a:t>Single Source Screening Level Tool</a:t>
            </a:r>
            <a:endParaRPr lang="en-US" dirty="0"/>
          </a:p>
        </p:txBody>
      </p:sp>
      <p:sp>
        <p:nvSpPr>
          <p:cNvPr id="3" name="Content Placeholder 2"/>
          <p:cNvSpPr>
            <a:spLocks noGrp="1"/>
          </p:cNvSpPr>
          <p:nvPr>
            <p:ph idx="1"/>
          </p:nvPr>
        </p:nvSpPr>
        <p:spPr/>
        <p:txBody>
          <a:bodyPr>
            <a:noAutofit/>
          </a:bodyPr>
          <a:lstStyle/>
          <a:p>
            <a:pPr algn="ctr">
              <a:buNone/>
            </a:pPr>
            <a:r>
              <a:rPr lang="en-US" sz="2400" b="1" dirty="0" smtClean="0"/>
              <a:t>Are screening level tools for single source estimates of secondary PM2.5 and ozone feasible? </a:t>
            </a:r>
          </a:p>
          <a:p>
            <a:r>
              <a:rPr lang="en-US" sz="2000" dirty="0" smtClean="0"/>
              <a:t>A screening tool would ideally provide a quick, reasonable, credible, and appropriately conservative assessment of single source secondary impacts before more complex applications are required</a:t>
            </a:r>
          </a:p>
          <a:p>
            <a:r>
              <a:rPr lang="en-US" sz="2000" dirty="0" smtClean="0"/>
              <a:t>ENVIRON presented a reduced form single source screening model that estimates ozone impacts from single source emissions of VOC and/or NOX based on </a:t>
            </a:r>
            <a:r>
              <a:rPr lang="en-US" sz="2000" dirty="0" err="1" smtClean="0"/>
              <a:t>CAMx</a:t>
            </a:r>
            <a:r>
              <a:rPr lang="en-US" sz="2000" dirty="0" smtClean="0"/>
              <a:t>-HDDM</a:t>
            </a:r>
          </a:p>
          <a:p>
            <a:pPr lvl="1"/>
            <a:r>
              <a:rPr lang="en-US" sz="1600" dirty="0" smtClean="0"/>
              <a:t>http://www.epa.gov/ttn/scram/10thmodconf/presentations/2-21-Morris_Ozone_Screen_New_Srcs_EPA_10th_AQMC_Mar_2012.pdf</a:t>
            </a:r>
          </a:p>
          <a:p>
            <a:r>
              <a:rPr lang="en-US" sz="2000" dirty="0" smtClean="0"/>
              <a:t>OAQPS plans to explore this approach for ozone and PM2.5 to support single source NSR/PSD screening assessments</a:t>
            </a:r>
          </a:p>
          <a:p>
            <a:r>
              <a:rPr lang="en-US" sz="2000" dirty="0" smtClean="0"/>
              <a:t>This modeling may provide some information for developing appropriate </a:t>
            </a:r>
            <a:r>
              <a:rPr lang="en-US" sz="2000" dirty="0" err="1" smtClean="0"/>
              <a:t>interpollutant</a:t>
            </a:r>
            <a:r>
              <a:rPr lang="en-US" sz="2000" dirty="0" smtClean="0"/>
              <a:t> trading ratios for PM2.5</a:t>
            </a:r>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Slide Number Placeholder 4"/>
          <p:cNvSpPr>
            <a:spLocks noGrp="1"/>
          </p:cNvSpPr>
          <p:nvPr>
            <p:ph type="sldNum" sz="quarter" idx="12"/>
          </p:nvPr>
        </p:nvSpPr>
        <p:spPr/>
        <p:txBody>
          <a:bodyPr/>
          <a:lstStyle/>
          <a:p>
            <a:fld id="{5EDA4F96-07D7-4A25-A0F5-1807D97936B8}"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Evaluate single source models on a 1) theoretical fit for purpose basis and 2) operationally against field studies (or other innovate approaches)</a:t>
            </a:r>
          </a:p>
          <a:p>
            <a:r>
              <a:rPr lang="en-US" dirty="0" smtClean="0"/>
              <a:t>Compromises may be necessary between approaches used to capture field measurements and multi-year regulatory modeling requirements</a:t>
            </a:r>
          </a:p>
          <a:p>
            <a:r>
              <a:rPr lang="en-US" dirty="0" smtClean="0"/>
              <a:t>Need to identify credible “screening level” approach for single source secondary impacts on ozone and PM2.5</a:t>
            </a:r>
          </a:p>
          <a:p>
            <a:r>
              <a:rPr lang="en-US" dirty="0" smtClean="0"/>
              <a:t>Need to continue to evaluate fine scale modeling (&lt;= 4km) and sub-grid plume treatment approaches </a:t>
            </a:r>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Slide Number Placeholder 4"/>
          <p:cNvSpPr>
            <a:spLocks noGrp="1"/>
          </p:cNvSpPr>
          <p:nvPr>
            <p:ph type="sldNum" sz="quarter" idx="12"/>
          </p:nvPr>
        </p:nvSpPr>
        <p:spPr/>
        <p:txBody>
          <a:bodyPr/>
          <a:lstStyle/>
          <a:p>
            <a:fld id="{5EACFC81-95EC-4A3F-896F-27999520AA6A}" type="slidenum">
              <a:rPr lang="en-US" smtClean="0"/>
              <a:pPr/>
              <a:t>17</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a:normAutofit fontScale="90000"/>
          </a:bodyPr>
          <a:lstStyle/>
          <a:p>
            <a:r>
              <a:rPr lang="en-US" dirty="0" smtClean="0">
                <a:solidFill>
                  <a:schemeClr val="bg1"/>
                </a:solidFill>
              </a:rPr>
              <a:t>Motivation for Estimating Single Source Secondary Impacts</a:t>
            </a:r>
            <a:endParaRPr lang="en-US" dirty="0">
              <a:solidFill>
                <a:schemeClr val="bg1"/>
              </a:solidFill>
            </a:endParaRPr>
          </a:p>
        </p:txBody>
      </p:sp>
      <p:sp>
        <p:nvSpPr>
          <p:cNvPr id="3" name="Content Placeholder 2"/>
          <p:cNvSpPr>
            <a:spLocks noGrp="1"/>
          </p:cNvSpPr>
          <p:nvPr>
            <p:ph idx="1"/>
          </p:nvPr>
        </p:nvSpPr>
        <p:spPr/>
        <p:txBody>
          <a:bodyPr>
            <a:normAutofit fontScale="77500" lnSpcReduction="20000"/>
          </a:bodyPr>
          <a:lstStyle/>
          <a:p>
            <a:r>
              <a:rPr lang="en-US" b="1" dirty="0" smtClean="0"/>
              <a:t>New Source Review </a:t>
            </a:r>
            <a:r>
              <a:rPr lang="en-US" dirty="0" smtClean="0"/>
              <a:t>(NSR) and </a:t>
            </a:r>
            <a:r>
              <a:rPr lang="en-US" b="1" dirty="0" smtClean="0"/>
              <a:t>Prevention of Significant Deterioration </a:t>
            </a:r>
            <a:r>
              <a:rPr lang="en-US" dirty="0" smtClean="0"/>
              <a:t>(PSD) programs</a:t>
            </a:r>
          </a:p>
          <a:p>
            <a:pPr lvl="1"/>
            <a:r>
              <a:rPr lang="en-US" dirty="0" smtClean="0"/>
              <a:t>Assess the air quality impacts of new or modified sources</a:t>
            </a:r>
          </a:p>
          <a:p>
            <a:pPr lvl="1"/>
            <a:r>
              <a:rPr lang="en-US" dirty="0" smtClean="0"/>
              <a:t>EPA granted Sierra Club petition with commitment to update Appendix W to address O3 and secondary PM2.5 impacts</a:t>
            </a:r>
          </a:p>
          <a:p>
            <a:pPr lvl="1"/>
            <a:r>
              <a:rPr lang="en-US" dirty="0" err="1" smtClean="0"/>
              <a:t>Interpollutant</a:t>
            </a:r>
            <a:r>
              <a:rPr lang="en-US" dirty="0" smtClean="0"/>
              <a:t> trading (NSR offset) provisions</a:t>
            </a:r>
          </a:p>
          <a:p>
            <a:r>
              <a:rPr lang="en-US" b="1" dirty="0" smtClean="0"/>
              <a:t>National Environmental Policy Act </a:t>
            </a:r>
            <a:r>
              <a:rPr lang="en-US" dirty="0" smtClean="0"/>
              <a:t>(NEPA)</a:t>
            </a:r>
          </a:p>
          <a:p>
            <a:pPr lvl="1"/>
            <a:r>
              <a:rPr lang="en-US" dirty="0" smtClean="0"/>
              <a:t>Assess the environmental impacts of new or modified sources </a:t>
            </a:r>
          </a:p>
          <a:p>
            <a:r>
              <a:rPr lang="en-US" dirty="0" smtClean="0"/>
              <a:t>Title VI of </a:t>
            </a:r>
            <a:r>
              <a:rPr lang="en-US" b="1" dirty="0" smtClean="0"/>
              <a:t>1964 Civil Rights Act</a:t>
            </a:r>
            <a:endParaRPr lang="en-US" b="1" dirty="0"/>
          </a:p>
          <a:p>
            <a:pPr lvl="1"/>
            <a:r>
              <a:rPr lang="en-US" dirty="0" smtClean="0"/>
              <a:t>Complaints related to permits issued to facilities that receive Federal funding have disproportionate environmental impacts on certain communities</a:t>
            </a:r>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Slide Number Placeholder 4"/>
          <p:cNvSpPr>
            <a:spLocks noGrp="1"/>
          </p:cNvSpPr>
          <p:nvPr>
            <p:ph type="sldNum" sz="quarter" idx="12"/>
          </p:nvPr>
        </p:nvSpPr>
        <p:spPr/>
        <p:txBody>
          <a:bodyPr/>
          <a:lstStyle/>
          <a:p>
            <a:fld id="{5EACFC81-95EC-4A3F-896F-27999520AA6A}"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r>
              <a:rPr lang="en-US" dirty="0" smtClean="0">
                <a:solidFill>
                  <a:schemeClr val="bg1"/>
                </a:solidFill>
              </a:rPr>
              <a:t>What tools?</a:t>
            </a:r>
            <a:endParaRPr lang="en-US" dirty="0">
              <a:solidFill>
                <a:schemeClr val="bg1"/>
              </a:solidFill>
            </a:endParaRPr>
          </a:p>
        </p:txBody>
      </p:sp>
      <p:sp>
        <p:nvSpPr>
          <p:cNvPr id="3" name="Content Placeholder 2"/>
          <p:cNvSpPr>
            <a:spLocks noGrp="1"/>
          </p:cNvSpPr>
          <p:nvPr>
            <p:ph idx="1"/>
          </p:nvPr>
        </p:nvSpPr>
        <p:spPr/>
        <p:txBody>
          <a:bodyPr>
            <a:normAutofit fontScale="62500" lnSpcReduction="20000"/>
          </a:bodyPr>
          <a:lstStyle/>
          <a:p>
            <a:r>
              <a:rPr lang="en-US" dirty="0" smtClean="0"/>
              <a:t>Air quality models exist to assess urban-scale impacts of primarily emitted pollutants from single sources for permit related purposes (AERMOD) </a:t>
            </a:r>
          </a:p>
          <a:p>
            <a:r>
              <a:rPr lang="en-US" dirty="0" smtClean="0"/>
              <a:t>What tools are appropriate for estimating the impacts of secondarily formed pollutants (PM2.5 and ozone) from single sources on urban and regional scales? </a:t>
            </a:r>
          </a:p>
          <a:p>
            <a:pPr lvl="1"/>
            <a:r>
              <a:rPr lang="en-US" b="1" dirty="0" smtClean="0"/>
              <a:t>Photochemical box models</a:t>
            </a:r>
          </a:p>
          <a:p>
            <a:pPr lvl="2"/>
            <a:r>
              <a:rPr lang="en-US" b="1" dirty="0" smtClean="0"/>
              <a:t>OZIPR</a:t>
            </a:r>
          </a:p>
          <a:p>
            <a:pPr lvl="1"/>
            <a:r>
              <a:rPr lang="en-US" b="1" dirty="0" smtClean="0"/>
              <a:t>Lagrangian models</a:t>
            </a:r>
          </a:p>
          <a:p>
            <a:pPr lvl="2"/>
            <a:r>
              <a:rPr lang="en-US" b="1" dirty="0" smtClean="0"/>
              <a:t>CALPUFF</a:t>
            </a:r>
          </a:p>
          <a:p>
            <a:pPr lvl="2"/>
            <a:r>
              <a:rPr lang="en-US" b="1" dirty="0" smtClean="0"/>
              <a:t>SCIPUFF/SCICHEM</a:t>
            </a:r>
          </a:p>
          <a:p>
            <a:pPr lvl="2"/>
            <a:r>
              <a:rPr lang="en-US" b="1" dirty="0" smtClean="0"/>
              <a:t>HYSPLIT &amp; FLEXPART</a:t>
            </a:r>
          </a:p>
          <a:p>
            <a:pPr lvl="1"/>
            <a:r>
              <a:rPr lang="en-US" b="1" dirty="0" smtClean="0"/>
              <a:t>Photochemical transport models</a:t>
            </a:r>
          </a:p>
          <a:p>
            <a:pPr lvl="2"/>
            <a:r>
              <a:rPr lang="en-US" b="1" dirty="0" smtClean="0"/>
              <a:t>CMAQ and </a:t>
            </a:r>
            <a:r>
              <a:rPr lang="en-US" b="1" dirty="0" err="1" smtClean="0"/>
              <a:t>CAMx</a:t>
            </a:r>
            <a:endParaRPr lang="en-US" b="1" dirty="0" smtClean="0"/>
          </a:p>
          <a:p>
            <a:r>
              <a:rPr lang="en-US" dirty="0" smtClean="0"/>
              <a:t>How are these different approaches are comparable and how best to apply models for permit modeling?</a:t>
            </a:r>
          </a:p>
          <a:p>
            <a:r>
              <a:rPr lang="en-US" dirty="0" smtClean="0"/>
              <a:t>Tools must be able to be applied for a minimum of an entire year or ozone season</a:t>
            </a:r>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Slide Number Placeholder 4"/>
          <p:cNvSpPr>
            <a:spLocks noGrp="1"/>
          </p:cNvSpPr>
          <p:nvPr>
            <p:ph type="sldNum" sz="quarter" idx="12"/>
          </p:nvPr>
        </p:nvSpPr>
        <p:spPr/>
        <p:txBody>
          <a:bodyPr/>
          <a:lstStyle/>
          <a:p>
            <a:fld id="{5EACFC81-95EC-4A3F-896F-27999520AA6A}" type="slidenum">
              <a:rPr lang="en-US" smtClean="0"/>
              <a:pPr/>
              <a:t>3</a:t>
            </a:fld>
            <a:endParaRPr lang="en-US"/>
          </a:p>
        </p:txBody>
      </p:sp>
      <p:pic>
        <p:nvPicPr>
          <p:cNvPr id="3074" name="Picture 2" descr="C:\FILES\meetings\2012 May - Chicago RSL\weird pics\pcsystem.jpg"/>
          <p:cNvPicPr>
            <a:picLocks noChangeAspect="1" noChangeArrowheads="1"/>
          </p:cNvPicPr>
          <p:nvPr/>
        </p:nvPicPr>
        <p:blipFill>
          <a:blip r:embed="rId3" cstate="print"/>
          <a:srcRect/>
          <a:stretch>
            <a:fillRect/>
          </a:stretch>
        </p:blipFill>
        <p:spPr bwMode="auto">
          <a:xfrm>
            <a:off x="5486400" y="2895600"/>
            <a:ext cx="2032000" cy="185928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fontScale="90000"/>
          </a:bodyPr>
          <a:lstStyle/>
          <a:p>
            <a:r>
              <a:rPr lang="en-US" dirty="0" smtClean="0">
                <a:solidFill>
                  <a:schemeClr val="bg1"/>
                </a:solidFill>
              </a:rPr>
              <a:t>Questions and Evaluation Challenges</a:t>
            </a:r>
            <a:endParaRPr lang="en-US" dirty="0">
              <a:solidFill>
                <a:schemeClr val="bg1"/>
              </a:solidFill>
            </a:endParaRPr>
          </a:p>
        </p:txBody>
      </p:sp>
      <p:sp>
        <p:nvSpPr>
          <p:cNvPr id="3" name="Content Placeholder 2"/>
          <p:cNvSpPr>
            <a:spLocks noGrp="1"/>
          </p:cNvSpPr>
          <p:nvPr>
            <p:ph idx="1"/>
          </p:nvPr>
        </p:nvSpPr>
        <p:spPr/>
        <p:txBody>
          <a:bodyPr>
            <a:normAutofit fontScale="85000" lnSpcReduction="10000"/>
          </a:bodyPr>
          <a:lstStyle/>
          <a:p>
            <a:r>
              <a:rPr lang="en-US" dirty="0" smtClean="0"/>
              <a:t>How far away from a source are the highest impacts of primary and secondary PM2.5 and ozone? Does this change based on stack characteristics or co-emissions?</a:t>
            </a:r>
          </a:p>
          <a:p>
            <a:r>
              <a:rPr lang="en-US" dirty="0" smtClean="0"/>
              <a:t>How well are near-field and long-range pollutant transport characterized by Lagrangian and Eulerian modeling systems? </a:t>
            </a:r>
          </a:p>
          <a:p>
            <a:r>
              <a:rPr lang="en-US" dirty="0" smtClean="0"/>
              <a:t>How well do Eulerian and Lagrangian modeling systems characterize plume chemistry?</a:t>
            </a:r>
          </a:p>
          <a:p>
            <a:r>
              <a:rPr lang="en-US" dirty="0" smtClean="0"/>
              <a:t>How well do Lagrangian modeling systems characterize the chemical and physical environment around the plume?</a:t>
            </a:r>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Slide Number Placeholder 4"/>
          <p:cNvSpPr>
            <a:spLocks noGrp="1"/>
          </p:cNvSpPr>
          <p:nvPr>
            <p:ph type="sldNum" sz="quarter" idx="12"/>
          </p:nvPr>
        </p:nvSpPr>
        <p:spPr/>
        <p:txBody>
          <a:bodyPr/>
          <a:lstStyle/>
          <a:p>
            <a:fld id="{5EACFC81-95EC-4A3F-896F-27999520AA6A}"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US" sz="3600" dirty="0" smtClean="0"/>
              <a:t>Regional Inert Tracer Field Experiments</a:t>
            </a:r>
            <a:endParaRPr lang="en-US" sz="3600" dirty="0"/>
          </a:p>
        </p:txBody>
      </p:sp>
      <p:sp>
        <p:nvSpPr>
          <p:cNvPr id="3" name="Content Placeholder 2"/>
          <p:cNvSpPr>
            <a:spLocks noGrp="1"/>
          </p:cNvSpPr>
          <p:nvPr>
            <p:ph idx="1"/>
          </p:nvPr>
        </p:nvSpPr>
        <p:spPr/>
        <p:txBody>
          <a:bodyPr>
            <a:normAutofit fontScale="77500" lnSpcReduction="20000"/>
          </a:bodyPr>
          <a:lstStyle/>
          <a:p>
            <a:r>
              <a:rPr lang="en-US" dirty="0" smtClean="0"/>
              <a:t>Inert tracer release experiments provide a useful independent evaluation of long range transport and dispersion algorithms</a:t>
            </a:r>
          </a:p>
          <a:p>
            <a:pPr lvl="1"/>
            <a:r>
              <a:rPr lang="en-US" dirty="0" smtClean="0"/>
              <a:t>A known amount of tracer gas is released</a:t>
            </a:r>
          </a:p>
          <a:p>
            <a:pPr lvl="1"/>
            <a:r>
              <a:rPr lang="en-US" dirty="0" smtClean="0"/>
              <a:t>Release characteristics are typically well known</a:t>
            </a:r>
          </a:p>
          <a:p>
            <a:pPr lvl="1"/>
            <a:r>
              <a:rPr lang="en-US" dirty="0" smtClean="0"/>
              <a:t>Measured at downwind receptor sites</a:t>
            </a:r>
          </a:p>
          <a:p>
            <a:r>
              <a:rPr lang="en-US" dirty="0" smtClean="0"/>
              <a:t>New </a:t>
            </a:r>
            <a:r>
              <a:rPr lang="en-US" dirty="0" smtClean="0"/>
              <a:t>EPA report details the evaluation of multiple LRT dispersion modeling systems using multiple tracer field studies: CALPUFF, SCIPUFF, HYSPLIT, FLEXPART, </a:t>
            </a:r>
            <a:r>
              <a:rPr lang="en-US" dirty="0" err="1" smtClean="0"/>
              <a:t>CAMx</a:t>
            </a:r>
            <a:r>
              <a:rPr lang="en-US" dirty="0" smtClean="0"/>
              <a:t>, and CALGRID</a:t>
            </a:r>
          </a:p>
          <a:p>
            <a:pPr lvl="1"/>
            <a:r>
              <a:rPr lang="en-US" sz="2900" dirty="0" smtClean="0"/>
              <a:t>Draft final report “</a:t>
            </a:r>
            <a:r>
              <a:rPr lang="en-US" sz="2900" u="sng" dirty="0" smtClean="0"/>
              <a:t>Documentation of CALPUFF and Other Long Range Transport Models using Tracer Test Experiment Data</a:t>
            </a:r>
            <a:r>
              <a:rPr lang="en-US" sz="2900" dirty="0" smtClean="0"/>
              <a:t>” </a:t>
            </a:r>
            <a:r>
              <a:rPr lang="en-US" sz="2900" dirty="0" smtClean="0">
                <a:hlinkClick r:id="rId3"/>
              </a:rPr>
              <a:t>http://www.epa.gov/ttn/scram/reports/EPA-454_R-12-003.pdf</a:t>
            </a:r>
            <a:endParaRPr lang="en-US" sz="2900" dirty="0" smtClean="0"/>
          </a:p>
          <a:p>
            <a:endParaRPr lang="en-US" dirty="0" smtClean="0"/>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Slide Number Placeholder 4"/>
          <p:cNvSpPr>
            <a:spLocks noGrp="1"/>
          </p:cNvSpPr>
          <p:nvPr>
            <p:ph type="sldNum" sz="quarter" idx="12"/>
          </p:nvPr>
        </p:nvSpPr>
        <p:spPr/>
        <p:txBody>
          <a:bodyPr/>
          <a:lstStyle/>
          <a:p>
            <a:fld id="{5EACFC81-95EC-4A3F-896F-27999520AA6A}"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l="47831" r="4901" b="61624"/>
          <a:stretch>
            <a:fillRect/>
          </a:stretch>
        </p:blipFill>
        <p:spPr bwMode="auto">
          <a:xfrm>
            <a:off x="550169" y="1752600"/>
            <a:ext cx="2956625" cy="1867545"/>
          </a:xfrm>
          <a:prstGeom prst="rect">
            <a:avLst/>
          </a:prstGeom>
          <a:noFill/>
          <a:ln w="9525">
            <a:noFill/>
            <a:miter lim="800000"/>
            <a:headEnd/>
            <a:tailEnd/>
          </a:ln>
          <a:effectLst/>
        </p:spPr>
      </p:pic>
      <p:pic>
        <p:nvPicPr>
          <p:cNvPr id="6" name="Picture 5"/>
          <p:cNvPicPr/>
          <p:nvPr/>
        </p:nvPicPr>
        <p:blipFill>
          <a:blip r:embed="rId3" cstate="print"/>
          <a:srcRect l="25053" t="25684" r="28367" b="41213"/>
          <a:stretch>
            <a:fillRect/>
          </a:stretch>
        </p:blipFill>
        <p:spPr bwMode="auto">
          <a:xfrm>
            <a:off x="3595727" y="1752600"/>
            <a:ext cx="2364642" cy="1684555"/>
          </a:xfrm>
          <a:prstGeom prst="rect">
            <a:avLst/>
          </a:prstGeom>
          <a:noFill/>
          <a:ln w="9525">
            <a:noFill/>
            <a:miter lim="800000"/>
            <a:headEnd/>
            <a:tailEnd/>
          </a:ln>
        </p:spPr>
      </p:pic>
      <p:pic>
        <p:nvPicPr>
          <p:cNvPr id="7" name="Picture 6"/>
          <p:cNvPicPr/>
          <p:nvPr/>
        </p:nvPicPr>
        <p:blipFill>
          <a:blip r:embed="rId4" cstate="print"/>
          <a:srcRect l="2788" t="1994" r="2639" b="4277"/>
          <a:stretch>
            <a:fillRect/>
          </a:stretch>
        </p:blipFill>
        <p:spPr bwMode="auto">
          <a:xfrm>
            <a:off x="6265169" y="1676400"/>
            <a:ext cx="2193031" cy="1917504"/>
          </a:xfrm>
          <a:prstGeom prst="rect">
            <a:avLst/>
          </a:prstGeom>
          <a:noFill/>
          <a:ln w="9525">
            <a:noFill/>
            <a:miter lim="800000"/>
            <a:headEnd/>
            <a:tailEnd/>
          </a:ln>
        </p:spPr>
      </p:pic>
      <p:pic>
        <p:nvPicPr>
          <p:cNvPr id="8" name="Picture 7"/>
          <p:cNvPicPr/>
          <p:nvPr/>
        </p:nvPicPr>
        <p:blipFill>
          <a:blip r:embed="rId2" cstate="print"/>
          <a:srcRect l="47484" t="38217" r="4901" b="22922"/>
          <a:stretch>
            <a:fillRect/>
          </a:stretch>
        </p:blipFill>
        <p:spPr bwMode="auto">
          <a:xfrm>
            <a:off x="490851" y="4193159"/>
            <a:ext cx="2972123" cy="1891173"/>
          </a:xfrm>
          <a:prstGeom prst="rect">
            <a:avLst/>
          </a:prstGeom>
          <a:noFill/>
          <a:ln w="9525">
            <a:noFill/>
            <a:miter lim="800000"/>
            <a:headEnd/>
            <a:tailEnd/>
          </a:ln>
          <a:effectLst/>
        </p:spPr>
      </p:pic>
      <p:pic>
        <p:nvPicPr>
          <p:cNvPr id="9" name="Picture 8"/>
          <p:cNvPicPr/>
          <p:nvPr/>
        </p:nvPicPr>
        <p:blipFill>
          <a:blip r:embed="rId5" cstate="print"/>
          <a:srcRect l="26149" t="25117" r="23135" b="40829"/>
          <a:stretch>
            <a:fillRect/>
          </a:stretch>
        </p:blipFill>
        <p:spPr bwMode="auto">
          <a:xfrm>
            <a:off x="3538851" y="4193159"/>
            <a:ext cx="2653812" cy="1786415"/>
          </a:xfrm>
          <a:prstGeom prst="rect">
            <a:avLst/>
          </a:prstGeom>
          <a:noFill/>
          <a:ln w="9525">
            <a:noFill/>
            <a:miter lim="800000"/>
            <a:headEnd/>
            <a:tailEnd/>
          </a:ln>
        </p:spPr>
      </p:pic>
      <p:pic>
        <p:nvPicPr>
          <p:cNvPr id="10" name="Picture 9"/>
          <p:cNvPicPr/>
          <p:nvPr/>
        </p:nvPicPr>
        <p:blipFill>
          <a:blip r:embed="rId6" cstate="print"/>
          <a:srcRect l="1809" t="1577" r="1901" b="4732"/>
          <a:stretch>
            <a:fillRect/>
          </a:stretch>
        </p:blipFill>
        <p:spPr bwMode="auto">
          <a:xfrm>
            <a:off x="6434451" y="4193159"/>
            <a:ext cx="2099949" cy="1799848"/>
          </a:xfrm>
          <a:prstGeom prst="rect">
            <a:avLst/>
          </a:prstGeom>
          <a:noFill/>
          <a:ln w="9525">
            <a:noFill/>
            <a:miter lim="800000"/>
            <a:headEnd/>
            <a:tailEnd/>
          </a:ln>
        </p:spPr>
      </p:pic>
      <p:sp>
        <p:nvSpPr>
          <p:cNvPr id="12" name="TextBox 11"/>
          <p:cNvSpPr txBox="1"/>
          <p:nvPr/>
        </p:nvSpPr>
        <p:spPr>
          <a:xfrm>
            <a:off x="304800" y="1447800"/>
            <a:ext cx="7924800" cy="369332"/>
          </a:xfrm>
          <a:prstGeom prst="rect">
            <a:avLst/>
          </a:prstGeom>
          <a:noFill/>
        </p:spPr>
        <p:txBody>
          <a:bodyPr wrap="square" rtlCol="0">
            <a:spAutoFit/>
          </a:bodyPr>
          <a:lstStyle/>
          <a:p>
            <a:r>
              <a:rPr lang="en-US" dirty="0" smtClean="0"/>
              <a:t>             Observations (+36 hours)	     SCIPUFF		</a:t>
            </a:r>
            <a:r>
              <a:rPr lang="en-US" dirty="0" err="1" smtClean="0"/>
              <a:t>CAMx</a:t>
            </a:r>
            <a:endParaRPr lang="en-US" dirty="0"/>
          </a:p>
        </p:txBody>
      </p:sp>
      <p:sp>
        <p:nvSpPr>
          <p:cNvPr id="13" name="TextBox 12"/>
          <p:cNvSpPr txBox="1"/>
          <p:nvPr/>
        </p:nvSpPr>
        <p:spPr>
          <a:xfrm>
            <a:off x="304800" y="3821668"/>
            <a:ext cx="7924800" cy="369332"/>
          </a:xfrm>
          <a:prstGeom prst="rect">
            <a:avLst/>
          </a:prstGeom>
          <a:noFill/>
        </p:spPr>
        <p:txBody>
          <a:bodyPr wrap="square" rtlCol="0">
            <a:spAutoFit/>
          </a:bodyPr>
          <a:lstStyle/>
          <a:p>
            <a:r>
              <a:rPr lang="en-US" dirty="0" smtClean="0"/>
              <a:t>             Observations (+60 hours)	     SCIPUFF		</a:t>
            </a:r>
            <a:r>
              <a:rPr lang="en-US" dirty="0" err="1" smtClean="0"/>
              <a:t>CAMx</a:t>
            </a:r>
            <a:endParaRPr lang="en-US" dirty="0"/>
          </a:p>
        </p:txBody>
      </p:sp>
      <p:sp>
        <p:nvSpPr>
          <p:cNvPr id="14" name="Title 13"/>
          <p:cNvSpPr>
            <a:spLocks noGrp="1"/>
          </p:cNvSpPr>
          <p:nvPr>
            <p:ph type="title"/>
          </p:nvPr>
        </p:nvSpPr>
        <p:spPr>
          <a:solidFill>
            <a:srgbClr val="FFFF00"/>
          </a:solidFill>
        </p:spPr>
        <p:txBody>
          <a:bodyPr>
            <a:normAutofit/>
          </a:bodyPr>
          <a:lstStyle/>
          <a:p>
            <a:r>
              <a:rPr lang="en-US" sz="4000" dirty="0" smtClean="0"/>
              <a:t>ETEX 1994</a:t>
            </a:r>
            <a:endParaRPr lang="en-US" sz="4000" dirty="0"/>
          </a:p>
        </p:txBody>
      </p:sp>
      <p:sp>
        <p:nvSpPr>
          <p:cNvPr id="15" name="Date Placeholder 14"/>
          <p:cNvSpPr>
            <a:spLocks noGrp="1"/>
          </p:cNvSpPr>
          <p:nvPr>
            <p:ph type="dt" sz="half" idx="10"/>
          </p:nvPr>
        </p:nvSpPr>
        <p:spPr/>
        <p:txBody>
          <a:bodyPr/>
          <a:lstStyle/>
          <a:p>
            <a:r>
              <a:rPr lang="en-US" smtClean="0"/>
              <a:t>10/15/2012</a:t>
            </a:r>
            <a:endParaRPr lang="en-US"/>
          </a:p>
        </p:txBody>
      </p:sp>
      <p:sp>
        <p:nvSpPr>
          <p:cNvPr id="16" name="Slide Number Placeholder 15"/>
          <p:cNvSpPr>
            <a:spLocks noGrp="1"/>
          </p:cNvSpPr>
          <p:nvPr>
            <p:ph type="sldNum" sz="quarter" idx="12"/>
          </p:nvPr>
        </p:nvSpPr>
        <p:spPr/>
        <p:txBody>
          <a:bodyPr/>
          <a:lstStyle/>
          <a:p>
            <a:fld id="{5EDA4F96-07D7-4A25-A0F5-1807D97936B8}" type="slidenum">
              <a:rPr lang="en-US" smtClean="0"/>
              <a:pPr/>
              <a:t>6</a:t>
            </a:fld>
            <a:endParaRPr lang="en-US"/>
          </a:p>
        </p:txBody>
      </p:sp>
      <p:sp>
        <p:nvSpPr>
          <p:cNvPr id="11" name="TextBox 10"/>
          <p:cNvSpPr txBox="1"/>
          <p:nvPr/>
        </p:nvSpPr>
        <p:spPr>
          <a:xfrm>
            <a:off x="2438400" y="6019800"/>
            <a:ext cx="4419600" cy="307777"/>
          </a:xfrm>
          <a:prstGeom prst="rect">
            <a:avLst/>
          </a:prstGeom>
          <a:noFill/>
        </p:spPr>
        <p:txBody>
          <a:bodyPr wrap="square" rtlCol="0">
            <a:spAutoFit/>
          </a:bodyPr>
          <a:lstStyle/>
          <a:p>
            <a:pPr algn="ctr"/>
            <a:r>
              <a:rPr lang="en-US" sz="1400" dirty="0" smtClean="0"/>
              <a:t>*Figures courtesy of ENVIRON</a:t>
            </a:r>
            <a:endParaRPr lang="en-US" sz="1400" dirty="0"/>
          </a:p>
        </p:txBody>
      </p:sp>
      <p:cxnSp>
        <p:nvCxnSpPr>
          <p:cNvPr id="19" name="Straight Connector 18"/>
          <p:cNvCxnSpPr/>
          <p:nvPr/>
        </p:nvCxnSpPr>
        <p:spPr>
          <a:xfrm>
            <a:off x="228600" y="38100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FILES\single source\tracer\pics\spatial.obsonly.png"/>
          <p:cNvPicPr>
            <a:picLocks noChangeAspect="1" noChangeArrowheads="1"/>
          </p:cNvPicPr>
          <p:nvPr/>
        </p:nvPicPr>
        <p:blipFill>
          <a:blip r:embed="rId3" cstate="print"/>
          <a:srcRect l="6400"/>
          <a:stretch>
            <a:fillRect/>
          </a:stretch>
        </p:blipFill>
        <p:spPr bwMode="auto">
          <a:xfrm>
            <a:off x="152400" y="1981200"/>
            <a:ext cx="4546854" cy="4857750"/>
          </a:xfrm>
          <a:prstGeom prst="rect">
            <a:avLst/>
          </a:prstGeom>
          <a:noFill/>
        </p:spPr>
      </p:pic>
      <p:sp>
        <p:nvSpPr>
          <p:cNvPr id="6" name="Title 5"/>
          <p:cNvSpPr>
            <a:spLocks noGrp="1"/>
          </p:cNvSpPr>
          <p:nvPr>
            <p:ph type="title"/>
          </p:nvPr>
        </p:nvSpPr>
        <p:spPr>
          <a:solidFill>
            <a:srgbClr val="FFFF00"/>
          </a:solidFill>
        </p:spPr>
        <p:txBody>
          <a:bodyPr/>
          <a:lstStyle/>
          <a:p>
            <a:r>
              <a:rPr lang="en-US" dirty="0" smtClean="0"/>
              <a:t>Great Plains 1980</a:t>
            </a:r>
            <a:endParaRPr lang="en-US" dirty="0"/>
          </a:p>
        </p:txBody>
      </p:sp>
      <p:sp>
        <p:nvSpPr>
          <p:cNvPr id="7" name="Content Placeholder 6"/>
          <p:cNvSpPr>
            <a:spLocks noGrp="1"/>
          </p:cNvSpPr>
          <p:nvPr>
            <p:ph idx="1"/>
          </p:nvPr>
        </p:nvSpPr>
        <p:spPr/>
        <p:txBody>
          <a:bodyPr>
            <a:normAutofit/>
          </a:bodyPr>
          <a:lstStyle/>
          <a:p>
            <a:r>
              <a:rPr lang="en-US" sz="2000" dirty="0" smtClean="0"/>
              <a:t>Maximum field measurements of tracers shown at left for all monitors in the study and maximum model estimates (</a:t>
            </a:r>
            <a:r>
              <a:rPr lang="en-US" sz="2000" dirty="0" err="1" smtClean="0"/>
              <a:t>CAMx</a:t>
            </a:r>
            <a:r>
              <a:rPr lang="en-US" sz="2000" dirty="0" smtClean="0"/>
              <a:t>) at right)</a:t>
            </a:r>
          </a:p>
        </p:txBody>
      </p:sp>
      <p:sp>
        <p:nvSpPr>
          <p:cNvPr id="5" name="Date Placeholder 4"/>
          <p:cNvSpPr>
            <a:spLocks noGrp="1"/>
          </p:cNvSpPr>
          <p:nvPr>
            <p:ph type="dt" sz="half" idx="10"/>
          </p:nvPr>
        </p:nvSpPr>
        <p:spPr/>
        <p:txBody>
          <a:bodyPr/>
          <a:lstStyle/>
          <a:p>
            <a:r>
              <a:rPr lang="en-US" smtClean="0"/>
              <a:t>10/15/2012</a:t>
            </a:r>
            <a:endParaRPr lang="en-US"/>
          </a:p>
        </p:txBody>
      </p:sp>
      <p:sp>
        <p:nvSpPr>
          <p:cNvPr id="8" name="Slide Number Placeholder 7"/>
          <p:cNvSpPr>
            <a:spLocks noGrp="1"/>
          </p:cNvSpPr>
          <p:nvPr>
            <p:ph type="sldNum" sz="quarter" idx="12"/>
          </p:nvPr>
        </p:nvSpPr>
        <p:spPr/>
        <p:txBody>
          <a:bodyPr/>
          <a:lstStyle/>
          <a:p>
            <a:fld id="{5EDA4F96-07D7-4A25-A0F5-1807D97936B8}" type="slidenum">
              <a:rPr lang="en-US" smtClean="0"/>
              <a:pPr/>
              <a:t>7</a:t>
            </a:fld>
            <a:endParaRPr lang="en-US"/>
          </a:p>
        </p:txBody>
      </p:sp>
      <p:pic>
        <p:nvPicPr>
          <p:cNvPr id="1026" name="Picture 2" descr="C:\Documents and Settings\kbaker\Desktop\Picture1.png"/>
          <p:cNvPicPr>
            <a:picLocks noChangeAspect="1" noChangeArrowheads="1"/>
          </p:cNvPicPr>
          <p:nvPr/>
        </p:nvPicPr>
        <p:blipFill>
          <a:blip r:embed="rId4" cstate="print"/>
          <a:srcRect/>
          <a:stretch>
            <a:fillRect/>
          </a:stretch>
        </p:blipFill>
        <p:spPr bwMode="auto">
          <a:xfrm>
            <a:off x="5029200" y="2389187"/>
            <a:ext cx="3554412" cy="3706813"/>
          </a:xfrm>
          <a:prstGeom prst="rect">
            <a:avLst/>
          </a:prstGeom>
          <a:noFill/>
        </p:spPr>
      </p:pic>
      <p:cxnSp>
        <p:nvCxnSpPr>
          <p:cNvPr id="10" name="Straight Arrow Connector 9"/>
          <p:cNvCxnSpPr/>
          <p:nvPr/>
        </p:nvCxnSpPr>
        <p:spPr>
          <a:xfrm flipV="1">
            <a:off x="1371600" y="3581400"/>
            <a:ext cx="3048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248400" y="4191000"/>
            <a:ext cx="3048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r>
              <a:rPr lang="en-US" sz="3600" dirty="0" smtClean="0"/>
              <a:t>Using a chemical transport model (CTM)</a:t>
            </a:r>
            <a:endParaRPr lang="en-US" sz="3600" dirty="0"/>
          </a:p>
        </p:txBody>
      </p:sp>
      <p:sp>
        <p:nvSpPr>
          <p:cNvPr id="3" name="Content Placeholder 2"/>
          <p:cNvSpPr>
            <a:spLocks noGrp="1"/>
          </p:cNvSpPr>
          <p:nvPr>
            <p:ph idx="1"/>
          </p:nvPr>
        </p:nvSpPr>
        <p:spPr/>
        <p:txBody>
          <a:bodyPr>
            <a:normAutofit fontScale="85000" lnSpcReduction="10000"/>
          </a:bodyPr>
          <a:lstStyle/>
          <a:p>
            <a:r>
              <a:rPr lang="en-US" dirty="0" smtClean="0"/>
              <a:t>Need to isolate the contribution/impacts of single sources</a:t>
            </a:r>
          </a:p>
          <a:p>
            <a:pPr lvl="1"/>
            <a:r>
              <a:rPr lang="en-US" dirty="0" smtClean="0"/>
              <a:t>Source apportionment</a:t>
            </a:r>
          </a:p>
          <a:p>
            <a:pPr lvl="1"/>
            <a:r>
              <a:rPr lang="en-US" dirty="0" smtClean="0"/>
              <a:t>Brute force emissions adjustment</a:t>
            </a:r>
          </a:p>
          <a:p>
            <a:pPr lvl="1"/>
            <a:r>
              <a:rPr lang="en-US" dirty="0" smtClean="0"/>
              <a:t>HDDM</a:t>
            </a:r>
          </a:p>
          <a:p>
            <a:endParaRPr lang="en-US" dirty="0" smtClean="0"/>
          </a:p>
          <a:p>
            <a:r>
              <a:rPr lang="en-US" dirty="0" smtClean="0"/>
              <a:t>Need techniques or an approach for situations when sources and key receptors are in very close proximity (within the same grid cell or in neighboring grid cells)</a:t>
            </a:r>
          </a:p>
          <a:p>
            <a:pPr lvl="1"/>
            <a:r>
              <a:rPr lang="en-US" dirty="0" smtClean="0"/>
              <a:t>Sub-grid plume treatment (</a:t>
            </a:r>
            <a:r>
              <a:rPr lang="en-US" dirty="0" err="1" smtClean="0"/>
              <a:t>CAMx</a:t>
            </a:r>
            <a:r>
              <a:rPr lang="en-US" dirty="0" smtClean="0"/>
              <a:t> </a:t>
            </a:r>
            <a:r>
              <a:rPr lang="en-US" dirty="0" err="1" smtClean="0"/>
              <a:t>PiG</a:t>
            </a:r>
            <a:r>
              <a:rPr lang="en-US" dirty="0" smtClean="0"/>
              <a:t>, CMAQ APT)</a:t>
            </a:r>
          </a:p>
          <a:p>
            <a:pPr lvl="1"/>
            <a:r>
              <a:rPr lang="en-US" dirty="0" smtClean="0"/>
              <a:t>Nesting to finer grids</a:t>
            </a:r>
            <a:endParaRPr lang="en-US" dirty="0"/>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Slide Number Placeholder 4"/>
          <p:cNvSpPr>
            <a:spLocks noGrp="1"/>
          </p:cNvSpPr>
          <p:nvPr>
            <p:ph type="sldNum" sz="quarter" idx="12"/>
          </p:nvPr>
        </p:nvSpPr>
        <p:spPr/>
        <p:txBody>
          <a:bodyPr/>
          <a:lstStyle/>
          <a:p>
            <a:fld id="{5EACFC81-95EC-4A3F-896F-27999520AA6A}"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r>
              <a:rPr lang="en-US" sz="3600" dirty="0" smtClean="0"/>
              <a:t>Isolating Single Source Impacts in a CTM</a:t>
            </a:r>
            <a:endParaRPr lang="en-US" sz="3600" dirty="0"/>
          </a:p>
        </p:txBody>
      </p:sp>
      <p:sp>
        <p:nvSpPr>
          <p:cNvPr id="3" name="Content Placeholder 2"/>
          <p:cNvSpPr>
            <a:spLocks noGrp="1"/>
          </p:cNvSpPr>
          <p:nvPr>
            <p:ph sz="half" idx="1"/>
          </p:nvPr>
        </p:nvSpPr>
        <p:spPr>
          <a:xfrm>
            <a:off x="457200" y="1600200"/>
            <a:ext cx="4191000" cy="4525963"/>
          </a:xfrm>
        </p:spPr>
        <p:txBody>
          <a:bodyPr>
            <a:normAutofit fontScale="77500" lnSpcReduction="20000"/>
          </a:bodyPr>
          <a:lstStyle/>
          <a:p>
            <a:r>
              <a:rPr lang="en-US" dirty="0" smtClean="0"/>
              <a:t>Photochemical models used: CMAQ v.4.7.1 and </a:t>
            </a:r>
            <a:r>
              <a:rPr lang="en-US" dirty="0" err="1" smtClean="0"/>
              <a:t>CAMx</a:t>
            </a:r>
            <a:r>
              <a:rPr lang="en-US" dirty="0" smtClean="0"/>
              <a:t> v5.40</a:t>
            </a:r>
          </a:p>
          <a:p>
            <a:r>
              <a:rPr lang="en-US" dirty="0" smtClean="0"/>
              <a:t>Domains (34 layers): 36 km CONUS </a:t>
            </a:r>
            <a:r>
              <a:rPr lang="en-US" dirty="0" smtClean="0">
                <a:sym typeface="Wingdings" pitchFamily="2" charset="2"/>
              </a:rPr>
              <a:t></a:t>
            </a:r>
            <a:r>
              <a:rPr lang="en-US" dirty="0" smtClean="0"/>
              <a:t> 12 </a:t>
            </a:r>
            <a:r>
              <a:rPr lang="en-US" dirty="0" smtClean="0">
                <a:sym typeface="Wingdings" pitchFamily="2" charset="2"/>
              </a:rPr>
              <a:t></a:t>
            </a:r>
            <a:r>
              <a:rPr lang="en-US" dirty="0" smtClean="0"/>
              <a:t> </a:t>
            </a:r>
            <a:r>
              <a:rPr lang="en-US" b="1" dirty="0" smtClean="0">
                <a:solidFill>
                  <a:srgbClr val="FF0000"/>
                </a:solidFill>
              </a:rPr>
              <a:t>4 km</a:t>
            </a:r>
            <a:endParaRPr lang="en-US" dirty="0" smtClean="0"/>
          </a:p>
          <a:p>
            <a:r>
              <a:rPr lang="en-US" dirty="0" smtClean="0"/>
              <a:t>1999 hour specific CEM emissions for TVA Cumberland</a:t>
            </a:r>
          </a:p>
          <a:p>
            <a:r>
              <a:rPr lang="en-US" dirty="0" smtClean="0"/>
              <a:t>1999 hour specific </a:t>
            </a:r>
            <a:r>
              <a:rPr lang="en-US" dirty="0" err="1" smtClean="0"/>
              <a:t>biogenics</a:t>
            </a:r>
            <a:r>
              <a:rPr lang="en-US" dirty="0" smtClean="0"/>
              <a:t> estimated with BEIS model</a:t>
            </a:r>
          </a:p>
          <a:p>
            <a:r>
              <a:rPr lang="en-US" dirty="0" smtClean="0"/>
              <a:t>2001 NEI based anthropogenic emissions</a:t>
            </a:r>
          </a:p>
          <a:p>
            <a:r>
              <a:rPr lang="en-US" dirty="0" smtClean="0"/>
              <a:t>Meteorological inputs generated using the WRF model version 3.3</a:t>
            </a:r>
          </a:p>
        </p:txBody>
      </p:sp>
      <p:sp>
        <p:nvSpPr>
          <p:cNvPr id="6" name="Date Placeholder 5"/>
          <p:cNvSpPr>
            <a:spLocks noGrp="1"/>
          </p:cNvSpPr>
          <p:nvPr>
            <p:ph type="dt" sz="half" idx="10"/>
          </p:nvPr>
        </p:nvSpPr>
        <p:spPr/>
        <p:txBody>
          <a:bodyPr/>
          <a:lstStyle/>
          <a:p>
            <a:r>
              <a:rPr lang="en-US" smtClean="0"/>
              <a:t>10/15/2012</a:t>
            </a:r>
            <a:endParaRPr lang="en-US"/>
          </a:p>
        </p:txBody>
      </p:sp>
      <p:sp>
        <p:nvSpPr>
          <p:cNvPr id="7" name="Slide Number Placeholder 6"/>
          <p:cNvSpPr>
            <a:spLocks noGrp="1"/>
          </p:cNvSpPr>
          <p:nvPr>
            <p:ph type="sldNum" sz="quarter" idx="12"/>
          </p:nvPr>
        </p:nvSpPr>
        <p:spPr/>
        <p:txBody>
          <a:bodyPr/>
          <a:lstStyle/>
          <a:p>
            <a:fld id="{5EDA4F96-07D7-4A25-A0F5-1807D97936B8}" type="slidenum">
              <a:rPr lang="en-US" smtClean="0"/>
              <a:pPr/>
              <a:t>9</a:t>
            </a:fld>
            <a:endParaRPr lang="en-US"/>
          </a:p>
        </p:txBody>
      </p:sp>
      <p:pic>
        <p:nvPicPr>
          <p:cNvPr id="5" name="Picture 2" descr="C:\FILES\plume\domains.tif"/>
          <p:cNvPicPr>
            <a:picLocks noChangeAspect="1" noChangeArrowheads="1"/>
          </p:cNvPicPr>
          <p:nvPr/>
        </p:nvPicPr>
        <p:blipFill>
          <a:blip r:embed="rId3" cstate="print"/>
          <a:srcRect b="9091"/>
          <a:stretch>
            <a:fillRect/>
          </a:stretch>
        </p:blipFill>
        <p:spPr bwMode="auto">
          <a:xfrm>
            <a:off x="4800600" y="1508781"/>
            <a:ext cx="3963924" cy="4663419"/>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TotalTime>
  <Words>1365</Words>
  <Application>Microsoft Office PowerPoint</Application>
  <PresentationFormat>On-screen Show (4:3)</PresentationFormat>
  <Paragraphs>150</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Estimating Single Source Impacts on Secondary Pollutants (O3, PM2.5)</vt:lpstr>
      <vt:lpstr>Motivation for Estimating Single Source Secondary Impacts</vt:lpstr>
      <vt:lpstr>What tools?</vt:lpstr>
      <vt:lpstr>Questions and Evaluation Challenges</vt:lpstr>
      <vt:lpstr>Regional Inert Tracer Field Experiments</vt:lpstr>
      <vt:lpstr>ETEX 1994</vt:lpstr>
      <vt:lpstr>Great Plains 1980</vt:lpstr>
      <vt:lpstr>Using a chemical transport model (CTM)</vt:lpstr>
      <vt:lpstr>Isolating Single Source Impacts in a CTM</vt:lpstr>
      <vt:lpstr>Slide 10</vt:lpstr>
      <vt:lpstr>Slide 11</vt:lpstr>
      <vt:lpstr>Slide 12</vt:lpstr>
      <vt:lpstr>Slide 13</vt:lpstr>
      <vt:lpstr>Source/Receptor Proximity Issues in CTM</vt:lpstr>
      <vt:lpstr>Source/Receptor Proximity Issues in CTM</vt:lpstr>
      <vt:lpstr>Single Source Screening Level Tool</vt:lpstr>
      <vt:lpstr>Future Directions</vt:lpstr>
    </vt:vector>
  </TitlesOfParts>
  <Company>US-EPA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Estimating Single Source Impacts on Secondary Pollutants (O3, PM2.5)</dc:title>
  <dc:creator>EPA</dc:creator>
  <cp:lastModifiedBy>carlton</cp:lastModifiedBy>
  <cp:revision>74</cp:revision>
  <dcterms:created xsi:type="dcterms:W3CDTF">2012-08-08T18:47:42Z</dcterms:created>
  <dcterms:modified xsi:type="dcterms:W3CDTF">2012-10-16T12:30:14Z</dcterms:modified>
</cp:coreProperties>
</file>