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handoutMasterIdLst>
    <p:handoutMasterId r:id="rId26"/>
  </p:handoutMasterIdLst>
  <p:sldIdLst>
    <p:sldId id="258" r:id="rId2"/>
    <p:sldId id="283" r:id="rId3"/>
    <p:sldId id="257" r:id="rId4"/>
    <p:sldId id="259" r:id="rId5"/>
    <p:sldId id="265" r:id="rId6"/>
    <p:sldId id="260" r:id="rId7"/>
    <p:sldId id="280" r:id="rId8"/>
    <p:sldId id="276" r:id="rId9"/>
    <p:sldId id="266" r:id="rId10"/>
    <p:sldId id="277" r:id="rId11"/>
    <p:sldId id="273" r:id="rId12"/>
    <p:sldId id="264" r:id="rId13"/>
    <p:sldId id="261" r:id="rId14"/>
    <p:sldId id="262" r:id="rId15"/>
    <p:sldId id="272" r:id="rId16"/>
    <p:sldId id="275" r:id="rId17"/>
    <p:sldId id="274" r:id="rId18"/>
    <p:sldId id="270" r:id="rId19"/>
    <p:sldId id="278" r:id="rId20"/>
    <p:sldId id="269" r:id="rId21"/>
    <p:sldId id="268" r:id="rId22"/>
    <p:sldId id="279" r:id="rId23"/>
    <p:sldId id="284"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05" autoAdjust="0"/>
  </p:normalViewPr>
  <p:slideViewPr>
    <p:cSldViewPr snapToGrid="0" snapToObjects="1">
      <p:cViewPr>
        <p:scale>
          <a:sx n="100" d="100"/>
          <a:sy n="100" d="100"/>
        </p:scale>
        <p:origin x="-80"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C01099-E749-8E41-AA32-7EFB732308F2}" type="datetimeFigureOut">
              <a:rPr lang="en-US" smtClean="0"/>
              <a:t>10/16/12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4949498-2AB4-A746-82E5-F2FC2D753A75}" type="slidenum">
              <a:rPr lang="en-US" smtClean="0"/>
              <a:t>‹#›</a:t>
            </a:fld>
            <a:endParaRPr lang="en-US"/>
          </a:p>
        </p:txBody>
      </p:sp>
    </p:spTree>
    <p:extLst>
      <p:ext uri="{BB962C8B-B14F-4D97-AF65-F5344CB8AC3E}">
        <p14:creationId xmlns:p14="http://schemas.microsoft.com/office/powerpoint/2010/main" val="35375813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B8EFA4-7BA5-324E-B0E0-B9CB75936F28}" type="datetimeFigureOut">
              <a:rPr lang="en-US" smtClean="0"/>
              <a:t>10/16/12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9E23DA-83EC-8F44-A1D0-5124DA122BDB}" type="slidenum">
              <a:rPr lang="en-US" smtClean="0"/>
              <a:t>‹#›</a:t>
            </a:fld>
            <a:endParaRPr lang="en-US"/>
          </a:p>
        </p:txBody>
      </p:sp>
    </p:spTree>
    <p:extLst>
      <p:ext uri="{BB962C8B-B14F-4D97-AF65-F5344CB8AC3E}">
        <p14:creationId xmlns:p14="http://schemas.microsoft.com/office/powerpoint/2010/main" val="157456716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a:t>
            </a:r>
            <a:r>
              <a:rPr lang="en-US" baseline="0" dirty="0" smtClean="0"/>
              <a:t> population = 311 million</a:t>
            </a:r>
            <a:endParaRPr lang="en-US" dirty="0"/>
          </a:p>
        </p:txBody>
      </p:sp>
      <p:sp>
        <p:nvSpPr>
          <p:cNvPr id="4" name="Slide Number Placeholder 3"/>
          <p:cNvSpPr>
            <a:spLocks noGrp="1"/>
          </p:cNvSpPr>
          <p:nvPr>
            <p:ph type="sldNum" sz="quarter" idx="10"/>
          </p:nvPr>
        </p:nvSpPr>
        <p:spPr/>
        <p:txBody>
          <a:bodyPr/>
          <a:lstStyle/>
          <a:p>
            <a:fld id="{28085C47-80AD-4EB2-A45F-53A20A4679C7}" type="slidenum">
              <a:rPr lang="en-US" smtClean="0"/>
              <a:t>2</a:t>
            </a:fld>
            <a:endParaRPr lang="en-US" dirty="0"/>
          </a:p>
        </p:txBody>
      </p:sp>
    </p:spTree>
    <p:extLst>
      <p:ext uri="{BB962C8B-B14F-4D97-AF65-F5344CB8AC3E}">
        <p14:creationId xmlns:p14="http://schemas.microsoft.com/office/powerpoint/2010/main" val="2469039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Airport</a:t>
            </a:r>
            <a:r>
              <a:rPr lang="en-US" baseline="0" dirty="0" smtClean="0"/>
              <a:t> elevation is used to calculate AGL altitude. Used terrain height from MCIP to calculate AGL during cruising. </a:t>
            </a:r>
          </a:p>
          <a:p>
            <a:r>
              <a:rPr lang="en-US" baseline="0" dirty="0" smtClean="0"/>
              <a:t>For a proper </a:t>
            </a:r>
            <a:r>
              <a:rPr lang="en-US" baseline="0" smtClean="0"/>
              <a:t>LTO height It </a:t>
            </a:r>
            <a:r>
              <a:rPr lang="en-US" baseline="0" dirty="0" smtClean="0"/>
              <a:t>is critical for Denver airport due to the elevation height </a:t>
            </a:r>
            <a:endParaRPr lang="en-US" dirty="0"/>
          </a:p>
        </p:txBody>
      </p:sp>
      <p:sp>
        <p:nvSpPr>
          <p:cNvPr id="4" name="Slide Number Placeholder 3"/>
          <p:cNvSpPr>
            <a:spLocks noGrp="1"/>
          </p:cNvSpPr>
          <p:nvPr>
            <p:ph type="sldNum" sz="quarter" idx="10"/>
          </p:nvPr>
        </p:nvSpPr>
        <p:spPr/>
        <p:txBody>
          <a:bodyPr/>
          <a:lstStyle/>
          <a:p>
            <a:fld id="{C39E23DA-83EC-8F44-A1D0-5124DA122BDB}" type="slidenum">
              <a:rPr lang="en-US" smtClean="0"/>
              <a:t>12</a:t>
            </a:fld>
            <a:endParaRPr lang="en-US"/>
          </a:p>
        </p:txBody>
      </p:sp>
    </p:spTree>
    <p:extLst>
      <p:ext uri="{BB962C8B-B14F-4D97-AF65-F5344CB8AC3E}">
        <p14:creationId xmlns:p14="http://schemas.microsoft.com/office/powerpoint/2010/main" val="3299447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r>
              <a:rPr lang="en-US" smtClean="0"/>
              <a:t>October 16, 2012</a:t>
            </a:r>
            <a:endParaRPr lang="en-US" dirty="0"/>
          </a:p>
        </p:txBody>
      </p:sp>
      <p:sp>
        <p:nvSpPr>
          <p:cNvPr id="8" name="Slide Number Placeholder 7"/>
          <p:cNvSpPr>
            <a:spLocks noGrp="1"/>
          </p:cNvSpPr>
          <p:nvPr>
            <p:ph type="sldNum" sz="quarter" idx="11"/>
          </p:nvPr>
        </p:nvSpPr>
        <p:spPr/>
        <p:txBody>
          <a:bodyPr/>
          <a:lstStyle/>
          <a:p>
            <a:fld id="{9E947861-20FD-BD4B-A90B-9FE82F442DEB}" type="slidenum">
              <a:rPr lang="en-US" smtClean="0"/>
              <a:t>‹#›</a:t>
            </a:fld>
            <a:endParaRPr lang="en-US" dirty="0"/>
          </a:p>
        </p:txBody>
      </p:sp>
      <p:sp>
        <p:nvSpPr>
          <p:cNvPr id="9" name="Footer Placeholder 8"/>
          <p:cNvSpPr>
            <a:spLocks noGrp="1"/>
          </p:cNvSpPr>
          <p:nvPr>
            <p:ph type="ftr" sz="quarter" idx="12"/>
          </p:nvPr>
        </p:nvSpPr>
        <p:spPr/>
        <p:txBody>
          <a:bodyPr/>
          <a:lstStyle/>
          <a:p>
            <a:r>
              <a:rPr lang="en-US" dirty="0" smtClean="0"/>
              <a:t>The 11</a:t>
            </a:r>
            <a:r>
              <a:rPr lang="en-US" baseline="30000" dirty="0" smtClean="0"/>
              <a:t>th</a:t>
            </a:r>
            <a:r>
              <a:rPr lang="en-US" dirty="0" smtClean="0"/>
              <a:t> Annual CMAS Conference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16, 2012</a:t>
            </a:r>
            <a:endParaRPr lang="en-US"/>
          </a:p>
        </p:txBody>
      </p:sp>
      <p:sp>
        <p:nvSpPr>
          <p:cNvPr id="5" name="Footer Placeholder 4"/>
          <p:cNvSpPr>
            <a:spLocks noGrp="1"/>
          </p:cNvSpPr>
          <p:nvPr>
            <p:ph type="ftr" sz="quarter" idx="11"/>
          </p:nvPr>
        </p:nvSpPr>
        <p:spPr/>
        <p:txBody>
          <a:bodyPr/>
          <a:lstStyle/>
          <a:p>
            <a:r>
              <a:rPr lang="en-US" smtClean="0"/>
              <a:t>The 11th Annual CMAS Conference</a:t>
            </a:r>
            <a:endParaRPr lang="en-US"/>
          </a:p>
        </p:txBody>
      </p:sp>
      <p:sp>
        <p:nvSpPr>
          <p:cNvPr id="6" name="Slide Number Placeholder 5"/>
          <p:cNvSpPr>
            <a:spLocks noGrp="1"/>
          </p:cNvSpPr>
          <p:nvPr>
            <p:ph type="sldNum" sz="quarter" idx="12"/>
          </p:nvPr>
        </p:nvSpPr>
        <p:spPr/>
        <p:txBody>
          <a:bodyPr/>
          <a:lstStyle/>
          <a:p>
            <a:fld id="{9E947861-20FD-BD4B-A90B-9FE82F442DE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October 16, 2012</a:t>
            </a:r>
            <a:endParaRPr lang="en-US"/>
          </a:p>
        </p:txBody>
      </p:sp>
      <p:sp>
        <p:nvSpPr>
          <p:cNvPr id="5" name="Footer Placeholder 4"/>
          <p:cNvSpPr>
            <a:spLocks noGrp="1"/>
          </p:cNvSpPr>
          <p:nvPr>
            <p:ph type="ftr" sz="quarter" idx="11"/>
          </p:nvPr>
        </p:nvSpPr>
        <p:spPr/>
        <p:txBody>
          <a:bodyPr/>
          <a:lstStyle/>
          <a:p>
            <a:r>
              <a:rPr lang="en-US" smtClean="0"/>
              <a:t>The 11th Annual CMAS Conference</a:t>
            </a:r>
            <a:endParaRPr lang="en-US"/>
          </a:p>
        </p:txBody>
      </p:sp>
      <p:sp>
        <p:nvSpPr>
          <p:cNvPr id="6" name="Slide Number Placeholder 5"/>
          <p:cNvSpPr>
            <a:spLocks noGrp="1"/>
          </p:cNvSpPr>
          <p:nvPr>
            <p:ph type="sldNum" sz="quarter" idx="12"/>
          </p:nvPr>
        </p:nvSpPr>
        <p:spPr/>
        <p:txBody>
          <a:bodyPr/>
          <a:lstStyle/>
          <a:p>
            <a:fld id="{9E947861-20FD-BD4B-A90B-9FE82F442DE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7966"/>
            <a:ext cx="8229600" cy="829455"/>
          </a:xfrm>
        </p:spPr>
        <p:txBody>
          <a:bodyPr/>
          <a:lstStyle/>
          <a:p>
            <a:r>
              <a:rPr lang="en-US" dirty="0" smtClean="0"/>
              <a:t>Click to edit Master title</a:t>
            </a:r>
            <a:endParaRPr lang="en-US" dirty="0"/>
          </a:p>
        </p:txBody>
      </p:sp>
      <p:sp>
        <p:nvSpPr>
          <p:cNvPr id="3" name="Content Placeholder 2"/>
          <p:cNvSpPr>
            <a:spLocks noGrp="1"/>
          </p:cNvSpPr>
          <p:nvPr>
            <p:ph idx="1"/>
          </p:nvPr>
        </p:nvSpPr>
        <p:spPr>
          <a:xfrm>
            <a:off x="457200" y="1057422"/>
            <a:ext cx="8229600" cy="5068742"/>
          </a:xfrm>
        </p:spPr>
        <p:txBody>
          <a:bodyPr/>
          <a:lstStyle>
            <a:lvl5pPr>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10"/>
          </p:nvPr>
        </p:nvSpPr>
        <p:spPr/>
        <p:txBody>
          <a:bodyPr/>
          <a:lstStyle/>
          <a:p>
            <a:r>
              <a:rPr lang="en-US" smtClean="0"/>
              <a:t>October 16, 2012</a:t>
            </a:r>
            <a:endParaRPr lang="en-US"/>
          </a:p>
        </p:txBody>
      </p:sp>
      <p:sp>
        <p:nvSpPr>
          <p:cNvPr id="5" name="Footer Placeholder 4"/>
          <p:cNvSpPr>
            <a:spLocks noGrp="1"/>
          </p:cNvSpPr>
          <p:nvPr>
            <p:ph type="ftr" sz="quarter" idx="11"/>
          </p:nvPr>
        </p:nvSpPr>
        <p:spPr/>
        <p:txBody>
          <a:bodyPr/>
          <a:lstStyle/>
          <a:p>
            <a:r>
              <a:rPr lang="en-US" smtClean="0"/>
              <a:t>The 11th Annual CMAS Conference</a:t>
            </a:r>
            <a:endParaRPr lang="en-US"/>
          </a:p>
        </p:txBody>
      </p:sp>
      <p:sp>
        <p:nvSpPr>
          <p:cNvPr id="6" name="Slide Number Placeholder 5"/>
          <p:cNvSpPr>
            <a:spLocks noGrp="1"/>
          </p:cNvSpPr>
          <p:nvPr>
            <p:ph type="sldNum" sz="quarter" idx="12"/>
          </p:nvPr>
        </p:nvSpPr>
        <p:spPr/>
        <p:txBody>
          <a:bodyPr/>
          <a:lstStyle/>
          <a:p>
            <a:fld id="{9E947861-20FD-BD4B-A90B-9FE82F442DE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October 16, 2012</a:t>
            </a:r>
            <a:endParaRPr lang="en-US"/>
          </a:p>
        </p:txBody>
      </p:sp>
      <p:sp>
        <p:nvSpPr>
          <p:cNvPr id="5" name="Footer Placeholder 4"/>
          <p:cNvSpPr>
            <a:spLocks noGrp="1"/>
          </p:cNvSpPr>
          <p:nvPr>
            <p:ph type="ftr" sz="quarter" idx="11"/>
          </p:nvPr>
        </p:nvSpPr>
        <p:spPr/>
        <p:txBody>
          <a:bodyPr/>
          <a:lstStyle/>
          <a:p>
            <a:r>
              <a:rPr lang="en-US" smtClean="0"/>
              <a:t>The 11th Annual CMAS Conference</a:t>
            </a:r>
            <a:endParaRPr lang="en-US"/>
          </a:p>
        </p:txBody>
      </p:sp>
      <p:sp>
        <p:nvSpPr>
          <p:cNvPr id="6" name="Slide Number Placeholder 5"/>
          <p:cNvSpPr>
            <a:spLocks noGrp="1"/>
          </p:cNvSpPr>
          <p:nvPr>
            <p:ph type="sldNum" sz="quarter" idx="12"/>
          </p:nvPr>
        </p:nvSpPr>
        <p:spPr/>
        <p:txBody>
          <a:bodyPr/>
          <a:lstStyle/>
          <a:p>
            <a:fld id="{9E947861-20FD-BD4B-A90B-9FE82F442DEB}"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1389"/>
            <a:ext cx="8229600" cy="933578"/>
          </a:xfrm>
        </p:spPr>
        <p:txBody>
          <a:bodyPr/>
          <a:lstStyle/>
          <a:p>
            <a:r>
              <a:rPr lang="en-US" dirty="0" smtClean="0"/>
              <a:t>Click to edit Master title</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r>
              <a:rPr lang="en-US" smtClean="0"/>
              <a:t>October 16, 2012</a:t>
            </a:r>
            <a:endParaRPr lang="en-US"/>
          </a:p>
        </p:txBody>
      </p:sp>
      <p:sp>
        <p:nvSpPr>
          <p:cNvPr id="6" name="Footer Placeholder 5"/>
          <p:cNvSpPr>
            <a:spLocks noGrp="1"/>
          </p:cNvSpPr>
          <p:nvPr>
            <p:ph type="ftr" sz="quarter" idx="11"/>
          </p:nvPr>
        </p:nvSpPr>
        <p:spPr/>
        <p:txBody>
          <a:bodyPr/>
          <a:lstStyle/>
          <a:p>
            <a:r>
              <a:rPr lang="en-US" smtClean="0"/>
              <a:t>The 11th Annual CMAS Conference</a:t>
            </a:r>
            <a:endParaRPr lang="en-US"/>
          </a:p>
        </p:txBody>
      </p:sp>
      <p:sp>
        <p:nvSpPr>
          <p:cNvPr id="7" name="Slide Number Placeholder 6"/>
          <p:cNvSpPr>
            <a:spLocks noGrp="1"/>
          </p:cNvSpPr>
          <p:nvPr>
            <p:ph type="sldNum" sz="quarter" idx="12"/>
          </p:nvPr>
        </p:nvSpPr>
        <p:spPr/>
        <p:txBody>
          <a:bodyPr/>
          <a:lstStyle/>
          <a:p>
            <a:fld id="{9E947861-20FD-BD4B-A90B-9FE82F442DEB}"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r>
              <a:rPr lang="en-US" smtClean="0"/>
              <a:t>October 16, 2012</a:t>
            </a:r>
            <a:endParaRPr lang="en-US"/>
          </a:p>
        </p:txBody>
      </p:sp>
      <p:sp>
        <p:nvSpPr>
          <p:cNvPr id="8" name="Footer Placeholder 7"/>
          <p:cNvSpPr>
            <a:spLocks noGrp="1"/>
          </p:cNvSpPr>
          <p:nvPr>
            <p:ph type="ftr" sz="quarter" idx="11"/>
          </p:nvPr>
        </p:nvSpPr>
        <p:spPr/>
        <p:txBody>
          <a:bodyPr/>
          <a:lstStyle/>
          <a:p>
            <a:r>
              <a:rPr lang="en-US" smtClean="0"/>
              <a:t>The 11th Annual CMAS Conference</a:t>
            </a:r>
            <a:endParaRPr lang="en-US"/>
          </a:p>
        </p:txBody>
      </p:sp>
      <p:sp>
        <p:nvSpPr>
          <p:cNvPr id="9" name="Slide Number Placeholder 8"/>
          <p:cNvSpPr>
            <a:spLocks noGrp="1"/>
          </p:cNvSpPr>
          <p:nvPr>
            <p:ph type="sldNum" sz="quarter" idx="12"/>
          </p:nvPr>
        </p:nvSpPr>
        <p:spPr/>
        <p:txBody>
          <a:bodyPr/>
          <a:lstStyle/>
          <a:p>
            <a:fld id="{9E947861-20FD-BD4B-A90B-9FE82F442DEB}"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October 16, 2012</a:t>
            </a:r>
            <a:endParaRPr lang="en-US"/>
          </a:p>
        </p:txBody>
      </p:sp>
      <p:sp>
        <p:nvSpPr>
          <p:cNvPr id="4" name="Footer Placeholder 3"/>
          <p:cNvSpPr>
            <a:spLocks noGrp="1"/>
          </p:cNvSpPr>
          <p:nvPr>
            <p:ph type="ftr" sz="quarter" idx="11"/>
          </p:nvPr>
        </p:nvSpPr>
        <p:spPr/>
        <p:txBody>
          <a:bodyPr/>
          <a:lstStyle/>
          <a:p>
            <a:r>
              <a:rPr lang="en-US" smtClean="0"/>
              <a:t>The 11th Annual CMAS Conference</a:t>
            </a:r>
            <a:endParaRPr lang="en-US"/>
          </a:p>
        </p:txBody>
      </p:sp>
      <p:sp>
        <p:nvSpPr>
          <p:cNvPr id="5" name="Slide Number Placeholder 4"/>
          <p:cNvSpPr>
            <a:spLocks noGrp="1"/>
          </p:cNvSpPr>
          <p:nvPr>
            <p:ph type="sldNum" sz="quarter" idx="12"/>
          </p:nvPr>
        </p:nvSpPr>
        <p:spPr/>
        <p:txBody>
          <a:bodyPr/>
          <a:lstStyle/>
          <a:p>
            <a:fld id="{9E947861-20FD-BD4B-A90B-9FE82F442DE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October 16, 2012</a:t>
            </a:r>
            <a:endParaRPr lang="en-US"/>
          </a:p>
        </p:txBody>
      </p:sp>
      <p:sp>
        <p:nvSpPr>
          <p:cNvPr id="3" name="Footer Placeholder 2"/>
          <p:cNvSpPr>
            <a:spLocks noGrp="1"/>
          </p:cNvSpPr>
          <p:nvPr>
            <p:ph type="ftr" sz="quarter" idx="11"/>
          </p:nvPr>
        </p:nvSpPr>
        <p:spPr/>
        <p:txBody>
          <a:bodyPr/>
          <a:lstStyle/>
          <a:p>
            <a:r>
              <a:rPr lang="en-US" smtClean="0"/>
              <a:t>The 11th Annual CMAS Conference</a:t>
            </a:r>
            <a:endParaRPr lang="en-US"/>
          </a:p>
        </p:txBody>
      </p:sp>
      <p:sp>
        <p:nvSpPr>
          <p:cNvPr id="4" name="Slide Number Placeholder 3"/>
          <p:cNvSpPr>
            <a:spLocks noGrp="1"/>
          </p:cNvSpPr>
          <p:nvPr>
            <p:ph type="sldNum" sz="quarter" idx="12"/>
          </p:nvPr>
        </p:nvSpPr>
        <p:spPr/>
        <p:txBody>
          <a:bodyPr/>
          <a:lstStyle/>
          <a:p>
            <a:fld id="{9E947861-20FD-BD4B-A90B-9FE82F442DE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October 16, 2012</a:t>
            </a:r>
            <a:endParaRPr lang="en-US"/>
          </a:p>
        </p:txBody>
      </p:sp>
      <p:sp>
        <p:nvSpPr>
          <p:cNvPr id="6" name="Footer Placeholder 5"/>
          <p:cNvSpPr>
            <a:spLocks noGrp="1"/>
          </p:cNvSpPr>
          <p:nvPr>
            <p:ph type="ftr" sz="quarter" idx="11"/>
          </p:nvPr>
        </p:nvSpPr>
        <p:spPr/>
        <p:txBody>
          <a:bodyPr/>
          <a:lstStyle/>
          <a:p>
            <a:r>
              <a:rPr lang="en-US" smtClean="0"/>
              <a:t>The 11th Annual CMAS Conference</a:t>
            </a:r>
            <a:endParaRPr lang="en-US"/>
          </a:p>
        </p:txBody>
      </p:sp>
      <p:sp>
        <p:nvSpPr>
          <p:cNvPr id="7" name="Slide Number Placeholder 6"/>
          <p:cNvSpPr>
            <a:spLocks noGrp="1"/>
          </p:cNvSpPr>
          <p:nvPr>
            <p:ph type="sldNum" sz="quarter" idx="12"/>
          </p:nvPr>
        </p:nvSpPr>
        <p:spPr/>
        <p:txBody>
          <a:bodyPr/>
          <a:lstStyle/>
          <a:p>
            <a:fld id="{9E947861-20FD-BD4B-A90B-9FE82F442DE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October 16, 2012</a:t>
            </a:r>
            <a:endParaRPr lang="en-US"/>
          </a:p>
        </p:txBody>
      </p:sp>
      <p:sp>
        <p:nvSpPr>
          <p:cNvPr id="6" name="Footer Placeholder 5"/>
          <p:cNvSpPr>
            <a:spLocks noGrp="1"/>
          </p:cNvSpPr>
          <p:nvPr>
            <p:ph type="ftr" sz="quarter" idx="11"/>
          </p:nvPr>
        </p:nvSpPr>
        <p:spPr/>
        <p:txBody>
          <a:bodyPr/>
          <a:lstStyle/>
          <a:p>
            <a:r>
              <a:rPr lang="en-US" smtClean="0"/>
              <a:t>The 11th Annual CMAS Conference</a:t>
            </a:r>
            <a:endParaRPr lang="en-US"/>
          </a:p>
        </p:txBody>
      </p:sp>
      <p:sp>
        <p:nvSpPr>
          <p:cNvPr id="7" name="Slide Number Placeholder 6"/>
          <p:cNvSpPr>
            <a:spLocks noGrp="1"/>
          </p:cNvSpPr>
          <p:nvPr>
            <p:ph type="sldNum" sz="quarter" idx="12"/>
          </p:nvPr>
        </p:nvSpPr>
        <p:spPr/>
        <p:txBody>
          <a:bodyPr/>
          <a:lstStyle/>
          <a:p>
            <a:fld id="{9E947861-20FD-BD4B-A90B-9FE82F442DE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6358073"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r>
              <a:rPr lang="en-US" dirty="0" smtClean="0"/>
              <a:t>October 16, 2012</a:t>
            </a:r>
            <a:endParaRPr lang="en-US" dirty="0"/>
          </a:p>
        </p:txBody>
      </p:sp>
      <p:sp>
        <p:nvSpPr>
          <p:cNvPr id="5" name="Footer Placeholder 4"/>
          <p:cNvSpPr>
            <a:spLocks noGrp="1"/>
          </p:cNvSpPr>
          <p:nvPr>
            <p:ph type="ftr" sz="quarter" idx="3"/>
          </p:nvPr>
        </p:nvSpPr>
        <p:spPr>
          <a:xfrm>
            <a:off x="653891"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dirty="0" smtClean="0"/>
              <a:t>The 11th Annual CMAS Conference</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E947861-20FD-BD4B-A90B-9FE82F442DEB}"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p:cNvPicPr>
            <a:picLocks noChangeAspect="1" noChangeArrowheads="1"/>
          </p:cNvPicPr>
          <p:nvPr userDrawn="1"/>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28792" y="-48273"/>
            <a:ext cx="1515208" cy="55627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ts val="600"/>
        </a:spcBef>
        <a:spcAft>
          <a:spcPts val="600"/>
        </a:spcAft>
        <a:buFont typeface="Arial" pitchFamily="34" charset="0"/>
        <a:buChar char="•"/>
        <a:defRPr sz="2400" kern="1200">
          <a:solidFill>
            <a:schemeClr val="tx1">
              <a:lumMod val="75000"/>
              <a:lumOff val="25000"/>
            </a:schemeClr>
          </a:solidFill>
          <a:latin typeface="+mj-lt"/>
          <a:ea typeface="+mn-ea"/>
          <a:cs typeface="+mn-cs"/>
        </a:defRPr>
      </a:lvl1pPr>
      <a:lvl2pPr marL="742950" indent="-285750" algn="l" defTabSz="914400" rtl="0" eaLnBrk="1" latinLnBrk="0" hangingPunct="1">
        <a:spcBef>
          <a:spcPts val="600"/>
        </a:spcBef>
        <a:spcAft>
          <a:spcPts val="600"/>
        </a:spcAft>
        <a:buFont typeface="Courier New" pitchFamily="49" charset="0"/>
        <a:buChar char="o"/>
        <a:defRPr sz="1600" kern="1200">
          <a:solidFill>
            <a:schemeClr val="tx1">
              <a:lumMod val="75000"/>
              <a:lumOff val="25000"/>
            </a:schemeClr>
          </a:solidFill>
          <a:latin typeface="+mj-lt"/>
          <a:ea typeface="+mn-ea"/>
          <a:cs typeface="+mn-cs"/>
        </a:defRPr>
      </a:lvl2pPr>
      <a:lvl3pPr marL="1143000" indent="-228600" algn="l" defTabSz="914400" rtl="0" eaLnBrk="1" latinLnBrk="0" hangingPunct="1">
        <a:spcBef>
          <a:spcPts val="600"/>
        </a:spcBef>
        <a:spcAft>
          <a:spcPts val="600"/>
        </a:spcAft>
        <a:buFont typeface="Arial" pitchFamily="34" charset="0"/>
        <a:buChar char="•"/>
        <a:defRPr sz="1600" kern="1200">
          <a:solidFill>
            <a:schemeClr val="tx1">
              <a:lumMod val="75000"/>
              <a:lumOff val="25000"/>
            </a:schemeClr>
          </a:solidFill>
          <a:latin typeface="+mj-lt"/>
          <a:ea typeface="+mn-ea"/>
          <a:cs typeface="+mn-cs"/>
        </a:defRPr>
      </a:lvl3pPr>
      <a:lvl4pPr marL="1600200" indent="-228600" algn="l" defTabSz="914400" rtl="0" eaLnBrk="1" latinLnBrk="0" hangingPunct="1">
        <a:spcBef>
          <a:spcPts val="600"/>
        </a:spcBef>
        <a:spcAft>
          <a:spcPts val="600"/>
        </a:spcAft>
        <a:buFont typeface="Courier New" pitchFamily="49" charset="0"/>
        <a:buChar char="o"/>
        <a:defRPr sz="1600" kern="1200">
          <a:solidFill>
            <a:schemeClr val="tx1">
              <a:lumMod val="75000"/>
              <a:lumOff val="25000"/>
            </a:schemeClr>
          </a:solidFill>
          <a:latin typeface="+mj-lt"/>
          <a:ea typeface="+mn-ea"/>
          <a:cs typeface="+mn-cs"/>
        </a:defRPr>
      </a:lvl4pPr>
      <a:lvl5pPr marL="2057400" indent="-228600" algn="l" defTabSz="914400" rtl="0" eaLnBrk="1" latinLnBrk="0" hangingPunct="1">
        <a:spcBef>
          <a:spcPts val="600"/>
        </a:spcBef>
        <a:spcAft>
          <a:spcPts val="600"/>
        </a:spcAft>
        <a:buFont typeface="Arial" pitchFamily="34" charset="0"/>
        <a:buChar char="•"/>
        <a:defRPr sz="1600" kern="1200">
          <a:solidFill>
            <a:schemeClr val="tx1">
              <a:lumMod val="75000"/>
              <a:lumOff val="25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emf"/><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aircraft"/>
          <p:cNvPicPr>
            <a:picLocks noChangeAspect="1" noChangeArrowheads="1"/>
          </p:cNvPicPr>
          <p:nvPr/>
        </p:nvPicPr>
        <p:blipFill>
          <a:blip r:embed="rId2">
            <a:lum bright="36000" contrast="-30000"/>
            <a:alphaModFix amt="45000"/>
            <a:extLst>
              <a:ext uri="{28A0092B-C50C-407E-A947-70E740481C1C}">
                <a14:useLocalDpi xmlns:a14="http://schemas.microsoft.com/office/drawing/2010/main" val="0"/>
              </a:ext>
            </a:extLst>
          </a:blip>
          <a:srcRect b="33904"/>
          <a:stretch>
            <a:fillRect/>
          </a:stretch>
        </p:blipFill>
        <p:spPr bwMode="auto">
          <a:xfrm>
            <a:off x="0" y="0"/>
            <a:ext cx="9144000" cy="4532313"/>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p:cNvSpPr>
            <a:spLocks noGrp="1" noChangeArrowheads="1"/>
          </p:cNvSpPr>
          <p:nvPr>
            <p:ph type="ctrTitle"/>
          </p:nvPr>
        </p:nvSpPr>
        <p:spPr>
          <a:xfrm>
            <a:off x="533865" y="1187584"/>
            <a:ext cx="8132430" cy="1994036"/>
          </a:xfrm>
          <a:noFill/>
          <a:ln/>
        </p:spPr>
        <p:txBody>
          <a:bodyPr/>
          <a:lstStyle/>
          <a:p>
            <a:r>
              <a:rPr lang="en-US" sz="3200" dirty="0">
                <a:effectLst/>
              </a:rPr>
              <a:t>A New </a:t>
            </a:r>
            <a:r>
              <a:rPr lang="en-US" sz="3200" dirty="0" smtClean="0">
                <a:effectLst/>
              </a:rPr>
              <a:t>Interface </a:t>
            </a:r>
            <a:r>
              <a:rPr lang="en-US" sz="3200" dirty="0">
                <a:effectLst/>
              </a:rPr>
              <a:t>to Model Global Commercial Aircraft Emissions from the FAA Aviation Environmental Design Tool (AEDT) in Air Quality </a:t>
            </a:r>
            <a:r>
              <a:rPr lang="en-US" sz="3200" dirty="0" smtClean="0">
                <a:effectLst/>
              </a:rPr>
              <a:t>Models</a:t>
            </a:r>
            <a:endParaRPr lang="en-US" sz="3200" dirty="0">
              <a:latin typeface="Verdana" charset="0"/>
            </a:endParaRPr>
          </a:p>
        </p:txBody>
      </p:sp>
      <p:sp>
        <p:nvSpPr>
          <p:cNvPr id="159748" name="Rectangle 4"/>
          <p:cNvSpPr>
            <a:spLocks noChangeArrowheads="1"/>
          </p:cNvSpPr>
          <p:nvPr/>
        </p:nvSpPr>
        <p:spPr bwMode="auto">
          <a:xfrm>
            <a:off x="0" y="4060808"/>
            <a:ext cx="9174782" cy="2797192"/>
          </a:xfrm>
          <a:prstGeom prst="rect">
            <a:avLst/>
          </a:prstGeom>
          <a:solidFill>
            <a:srgbClr val="6699FF"/>
          </a:solidFill>
          <a:ln w="9525">
            <a:solidFill>
              <a:srgbClr val="6699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9749" name="Rectangle 5"/>
          <p:cNvSpPr>
            <a:spLocks noChangeArrowheads="1"/>
          </p:cNvSpPr>
          <p:nvPr/>
        </p:nvSpPr>
        <p:spPr bwMode="auto">
          <a:xfrm>
            <a:off x="3501866" y="4212844"/>
            <a:ext cx="5642134" cy="236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r">
              <a:spcBef>
                <a:spcPct val="40000"/>
              </a:spcBef>
              <a:buClr>
                <a:srgbClr val="292929"/>
              </a:buClr>
              <a:buSzPct val="130000"/>
            </a:pPr>
            <a:r>
              <a:rPr lang="en-US" sz="2000" dirty="0" smtClean="0">
                <a:solidFill>
                  <a:schemeClr val="tx1">
                    <a:lumMod val="95000"/>
                    <a:lumOff val="5000"/>
                  </a:schemeClr>
                </a:solidFill>
                <a:effectLst>
                  <a:outerShdw blurRad="38100" dist="38100" dir="2700000" algn="tl">
                    <a:srgbClr val="DDDDDD"/>
                  </a:outerShdw>
                </a:effectLst>
                <a:latin typeface="Verdana" charset="0"/>
              </a:rPr>
              <a:t>B.H</a:t>
            </a:r>
            <a:r>
              <a:rPr lang="en-US" sz="2000" dirty="0">
                <a:solidFill>
                  <a:schemeClr val="tx1">
                    <a:lumMod val="95000"/>
                    <a:lumOff val="5000"/>
                  </a:schemeClr>
                </a:solidFill>
                <a:effectLst>
                  <a:outerShdw blurRad="38100" dist="38100" dir="2700000" algn="tl">
                    <a:srgbClr val="DDDDDD"/>
                  </a:outerShdw>
                </a:effectLst>
                <a:latin typeface="Verdana" charset="0"/>
              </a:rPr>
              <a:t>. Baek</a:t>
            </a:r>
            <a:r>
              <a:rPr lang="en-US" sz="2000" dirty="0" smtClean="0">
                <a:solidFill>
                  <a:schemeClr val="tx1">
                    <a:lumMod val="95000"/>
                    <a:lumOff val="5000"/>
                  </a:schemeClr>
                </a:solidFill>
                <a:effectLst>
                  <a:outerShdw blurRad="38100" dist="38100" dir="2700000" algn="tl">
                    <a:srgbClr val="DDDDDD"/>
                  </a:outerShdw>
                </a:effectLst>
                <a:latin typeface="Verdana" charset="0"/>
              </a:rPr>
              <a:t>, </a:t>
            </a:r>
            <a:r>
              <a:rPr lang="en-US" sz="2000" dirty="0" err="1">
                <a:solidFill>
                  <a:schemeClr val="tx1">
                    <a:lumMod val="95000"/>
                    <a:lumOff val="5000"/>
                  </a:schemeClr>
                </a:solidFill>
                <a:effectLst>
                  <a:outerShdw blurRad="38100" dist="38100" dir="2700000" algn="tl">
                    <a:srgbClr val="DDDDDD"/>
                  </a:outerShdw>
                </a:effectLst>
                <a:latin typeface="Verdana" charset="0"/>
              </a:rPr>
              <a:t>Saravanan</a:t>
            </a:r>
            <a:r>
              <a:rPr lang="en-US" sz="2000" dirty="0">
                <a:solidFill>
                  <a:schemeClr val="tx1">
                    <a:lumMod val="95000"/>
                    <a:lumOff val="5000"/>
                  </a:schemeClr>
                </a:solidFill>
                <a:effectLst>
                  <a:outerShdw blurRad="38100" dist="38100" dir="2700000" algn="tl">
                    <a:srgbClr val="DDDDDD"/>
                  </a:outerShdw>
                </a:effectLst>
                <a:latin typeface="Verdana" charset="0"/>
              </a:rPr>
              <a:t> </a:t>
            </a:r>
            <a:r>
              <a:rPr lang="en-US" sz="2000" dirty="0" err="1">
                <a:solidFill>
                  <a:schemeClr val="tx1">
                    <a:lumMod val="95000"/>
                    <a:lumOff val="5000"/>
                  </a:schemeClr>
                </a:solidFill>
                <a:effectLst>
                  <a:outerShdw blurRad="38100" dist="38100" dir="2700000" algn="tl">
                    <a:srgbClr val="DDDDDD"/>
                  </a:outerShdw>
                </a:effectLst>
                <a:latin typeface="Verdana" charset="0"/>
              </a:rPr>
              <a:t>Arunachalam</a:t>
            </a:r>
            <a:r>
              <a:rPr lang="en-US" sz="2000" dirty="0">
                <a:solidFill>
                  <a:schemeClr val="tx1">
                    <a:lumMod val="95000"/>
                    <a:lumOff val="5000"/>
                  </a:schemeClr>
                </a:solidFill>
                <a:effectLst>
                  <a:outerShdw blurRad="38100" dist="38100" dir="2700000" algn="tl">
                    <a:srgbClr val="DDDDDD"/>
                  </a:outerShdw>
                </a:effectLst>
                <a:latin typeface="Verdana" charset="0"/>
              </a:rPr>
              <a:t>, </a:t>
            </a:r>
            <a:r>
              <a:rPr lang="en-US" sz="2000" dirty="0" smtClean="0">
                <a:solidFill>
                  <a:schemeClr val="tx1">
                    <a:lumMod val="95000"/>
                    <a:lumOff val="5000"/>
                  </a:schemeClr>
                </a:solidFill>
                <a:effectLst>
                  <a:outerShdw blurRad="38100" dist="38100" dir="2700000" algn="tl">
                    <a:srgbClr val="DDDDDD"/>
                  </a:outerShdw>
                </a:effectLst>
                <a:latin typeface="Verdana" charset="0"/>
              </a:rPr>
              <a:t>   Matt Woody, </a:t>
            </a:r>
            <a:r>
              <a:rPr lang="en-US" sz="2000" dirty="0" err="1" smtClean="0">
                <a:solidFill>
                  <a:schemeClr val="tx1">
                    <a:lumMod val="95000"/>
                    <a:lumOff val="5000"/>
                  </a:schemeClr>
                </a:solidFill>
                <a:effectLst>
                  <a:outerShdw blurRad="38100" dist="38100" dir="2700000" algn="tl">
                    <a:srgbClr val="DDDDDD"/>
                  </a:outerShdw>
                </a:effectLst>
                <a:latin typeface="Verdana" charset="0"/>
              </a:rPr>
              <a:t>Pradeepa</a:t>
            </a:r>
            <a:r>
              <a:rPr lang="en-US" sz="2000" dirty="0" smtClean="0">
                <a:solidFill>
                  <a:schemeClr val="tx1">
                    <a:lumMod val="95000"/>
                    <a:lumOff val="5000"/>
                  </a:schemeClr>
                </a:solidFill>
                <a:effectLst>
                  <a:outerShdw blurRad="38100" dist="38100" dir="2700000" algn="tl">
                    <a:srgbClr val="DDDDDD"/>
                  </a:outerShdw>
                </a:effectLst>
                <a:latin typeface="Verdana" charset="0"/>
              </a:rPr>
              <a:t> </a:t>
            </a:r>
            <a:r>
              <a:rPr lang="en-US" sz="2000" dirty="0" err="1" smtClean="0">
                <a:solidFill>
                  <a:schemeClr val="tx1">
                    <a:lumMod val="95000"/>
                    <a:lumOff val="5000"/>
                  </a:schemeClr>
                </a:solidFill>
                <a:effectLst>
                  <a:outerShdw blurRad="38100" dist="38100" dir="2700000" algn="tl">
                    <a:srgbClr val="DDDDDD"/>
                  </a:outerShdw>
                </a:effectLst>
                <a:latin typeface="Verdana" charset="0"/>
              </a:rPr>
              <a:t>Lakshimi</a:t>
            </a:r>
            <a:r>
              <a:rPr lang="en-US" sz="2000" dirty="0" smtClean="0">
                <a:solidFill>
                  <a:schemeClr val="tx1">
                    <a:lumMod val="95000"/>
                    <a:lumOff val="5000"/>
                  </a:schemeClr>
                </a:solidFill>
                <a:effectLst>
                  <a:outerShdw blurRad="38100" dist="38100" dir="2700000" algn="tl">
                    <a:srgbClr val="DDDDDD"/>
                  </a:outerShdw>
                </a:effectLst>
                <a:latin typeface="Verdana" charset="0"/>
              </a:rPr>
              <a:t>, Mohammad </a:t>
            </a:r>
            <a:r>
              <a:rPr lang="en-US" sz="2000" dirty="0" err="1" smtClean="0">
                <a:solidFill>
                  <a:schemeClr val="tx1">
                    <a:lumMod val="95000"/>
                    <a:lumOff val="5000"/>
                  </a:schemeClr>
                </a:solidFill>
                <a:effectLst>
                  <a:outerShdw blurRad="38100" dist="38100" dir="2700000" algn="tl">
                    <a:srgbClr val="DDDDDD"/>
                  </a:outerShdw>
                </a:effectLst>
                <a:latin typeface="Verdana" charset="0"/>
              </a:rPr>
              <a:t>Omary</a:t>
            </a:r>
            <a:r>
              <a:rPr lang="en-US" sz="2000" dirty="0" smtClean="0">
                <a:solidFill>
                  <a:schemeClr val="tx1">
                    <a:lumMod val="95000"/>
                    <a:lumOff val="5000"/>
                  </a:schemeClr>
                </a:solidFill>
                <a:effectLst>
                  <a:outerShdw blurRad="38100" dist="38100" dir="2700000" algn="tl">
                    <a:srgbClr val="DDDDDD"/>
                  </a:outerShdw>
                </a:effectLst>
                <a:latin typeface="Verdana" charset="0"/>
              </a:rPr>
              <a:t>,  </a:t>
            </a:r>
            <a:r>
              <a:rPr lang="en-US" altLang="ko-KR" sz="2000" dirty="0" smtClean="0">
                <a:solidFill>
                  <a:schemeClr val="tx1">
                    <a:lumMod val="95000"/>
                    <a:lumOff val="5000"/>
                  </a:schemeClr>
                </a:solidFill>
                <a:effectLst>
                  <a:outerShdw blurRad="38100" dist="38100" dir="2700000" algn="tl">
                    <a:srgbClr val="DDDDDD"/>
                  </a:outerShdw>
                </a:effectLst>
                <a:latin typeface="Verdana" charset="0"/>
                <a:ea typeface="굴림" charset="0"/>
                <a:cs typeface="굴림" charset="0"/>
              </a:rPr>
              <a:t>Frank </a:t>
            </a:r>
            <a:r>
              <a:rPr lang="en-US" altLang="ko-KR" sz="2000" dirty="0" err="1" smtClean="0">
                <a:solidFill>
                  <a:schemeClr val="tx1">
                    <a:lumMod val="95000"/>
                    <a:lumOff val="5000"/>
                  </a:schemeClr>
                </a:solidFill>
                <a:effectLst>
                  <a:outerShdw blurRad="38100" dist="38100" dir="2700000" algn="tl">
                    <a:srgbClr val="DDDDDD"/>
                  </a:outerShdw>
                </a:effectLst>
                <a:latin typeface="Verdana" charset="0"/>
                <a:ea typeface="굴림" charset="0"/>
                <a:cs typeface="굴림" charset="0"/>
              </a:rPr>
              <a:t>Binkowski</a:t>
            </a:r>
            <a:endParaRPr lang="en-US" altLang="ko-KR" sz="2000" dirty="0">
              <a:solidFill>
                <a:schemeClr val="tx1">
                  <a:lumMod val="95000"/>
                  <a:lumOff val="5000"/>
                </a:schemeClr>
              </a:solidFill>
              <a:effectLst>
                <a:outerShdw blurRad="38100" dist="38100" dir="2700000" algn="tl">
                  <a:srgbClr val="DDDDDD"/>
                </a:outerShdw>
              </a:effectLst>
              <a:latin typeface="Verdana" charset="0"/>
              <a:ea typeface="굴림" charset="0"/>
              <a:cs typeface="굴림" charset="0"/>
            </a:endParaRPr>
          </a:p>
          <a:p>
            <a:pPr algn="r" eaLnBrk="1" hangingPunct="1">
              <a:spcBef>
                <a:spcPct val="40000"/>
              </a:spcBef>
              <a:buClr>
                <a:srgbClr val="292929"/>
              </a:buClr>
              <a:buSzPct val="130000"/>
              <a:buFont typeface="Wingdings" charset="0"/>
              <a:buNone/>
            </a:pPr>
            <a:endParaRPr lang="en-US" sz="1000" dirty="0">
              <a:solidFill>
                <a:schemeClr val="tx1">
                  <a:lumMod val="95000"/>
                  <a:lumOff val="5000"/>
                </a:schemeClr>
              </a:solidFill>
              <a:effectLst>
                <a:outerShdw blurRad="38100" dist="38100" dir="2700000" algn="tl">
                  <a:srgbClr val="DDDDDD"/>
                </a:outerShdw>
              </a:effectLst>
              <a:latin typeface="Verdana" charset="0"/>
              <a:ea typeface="굴림" charset="0"/>
              <a:cs typeface="굴림" charset="0"/>
            </a:endParaRPr>
          </a:p>
          <a:p>
            <a:pPr algn="r" eaLnBrk="1" hangingPunct="1">
              <a:spcBef>
                <a:spcPct val="40000"/>
              </a:spcBef>
              <a:buClr>
                <a:srgbClr val="292929"/>
              </a:buClr>
              <a:buSzPct val="130000"/>
              <a:buFont typeface="Wingdings" charset="0"/>
              <a:buNone/>
            </a:pPr>
            <a:r>
              <a:rPr lang="en-US" sz="2000" b="0" dirty="0" smtClean="0">
                <a:solidFill>
                  <a:srgbClr val="292929"/>
                </a:solidFill>
                <a:effectLst>
                  <a:outerShdw blurRad="38100" dist="38100" dir="2700000" algn="tl">
                    <a:srgbClr val="DDDDDD"/>
                  </a:outerShdw>
                </a:effectLst>
                <a:latin typeface="Verdana" charset="0"/>
              </a:rPr>
              <a:t>Gregg Fleming</a:t>
            </a:r>
            <a:endParaRPr lang="en-US" sz="2000" dirty="0">
              <a:solidFill>
                <a:srgbClr val="292929"/>
              </a:solidFill>
              <a:effectLst>
                <a:outerShdw blurRad="38100" dist="38100" dir="2700000" algn="tl">
                  <a:srgbClr val="DDDDDD"/>
                </a:outerShdw>
              </a:effectLst>
              <a:latin typeface="Verdana" charset="0"/>
            </a:endParaRPr>
          </a:p>
          <a:p>
            <a:pPr algn="r" eaLnBrk="1" hangingPunct="1">
              <a:spcBef>
                <a:spcPct val="40000"/>
              </a:spcBef>
              <a:buClr>
                <a:srgbClr val="292929"/>
              </a:buClr>
              <a:buSzPct val="130000"/>
              <a:buFont typeface="Wingdings" charset="0"/>
              <a:buNone/>
            </a:pPr>
            <a:r>
              <a:rPr lang="en-US" altLang="ko-KR" sz="1800" b="0" dirty="0" smtClean="0">
                <a:solidFill>
                  <a:srgbClr val="000000"/>
                </a:solidFill>
                <a:effectLst>
                  <a:outerShdw blurRad="38100" dist="38100" dir="2700000" algn="tl">
                    <a:srgbClr val="DDDDDD"/>
                  </a:outerShdw>
                </a:effectLst>
                <a:latin typeface="Verdana" charset="0"/>
                <a:ea typeface="굴림" charset="0"/>
                <a:cs typeface="굴림" charset="0"/>
              </a:rPr>
              <a:t>Volpe National Transportation System Center</a:t>
            </a:r>
            <a:endParaRPr lang="en-US" altLang="ko-KR" sz="1800" b="0" dirty="0">
              <a:solidFill>
                <a:srgbClr val="292929"/>
              </a:solidFill>
              <a:effectLst>
                <a:outerShdw blurRad="38100" dist="38100" dir="2700000" algn="tl">
                  <a:srgbClr val="DDDDDD"/>
                </a:outerShdw>
              </a:effectLst>
              <a:latin typeface="Verdana" charset="0"/>
              <a:ea typeface="굴림" charset="0"/>
              <a:cs typeface="굴림" charset="0"/>
            </a:endParaRPr>
          </a:p>
        </p:txBody>
      </p:sp>
      <p:pic>
        <p:nvPicPr>
          <p:cNvPr id="9" name="Picture 6"/>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77666" y="4130027"/>
            <a:ext cx="3124200" cy="117316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October 16, 2012</a:t>
            </a:r>
            <a:endParaRPr lang="en-US" dirty="0"/>
          </a:p>
        </p:txBody>
      </p:sp>
      <p:sp>
        <p:nvSpPr>
          <p:cNvPr id="3" name="Footer Placeholder 2"/>
          <p:cNvSpPr>
            <a:spLocks noGrp="1"/>
          </p:cNvSpPr>
          <p:nvPr>
            <p:ph type="ftr" sz="quarter" idx="12"/>
          </p:nvPr>
        </p:nvSpPr>
        <p:spPr/>
        <p:txBody>
          <a:bodyPr/>
          <a:lstStyle/>
          <a:p>
            <a:r>
              <a:rPr lang="en-US" dirty="0" smtClean="0"/>
              <a:t>The 11</a:t>
            </a:r>
            <a:r>
              <a:rPr lang="en-US" baseline="30000" dirty="0" smtClean="0"/>
              <a:t>th</a:t>
            </a:r>
            <a:r>
              <a:rPr lang="en-US" dirty="0" smtClean="0"/>
              <a:t> Annual CMAS Conference</a:t>
            </a:r>
            <a:endParaRPr lang="en-US" dirty="0"/>
          </a:p>
        </p:txBody>
      </p:sp>
      <p:sp>
        <p:nvSpPr>
          <p:cNvPr id="4" name="Slide Number Placeholder 3"/>
          <p:cNvSpPr>
            <a:spLocks noGrp="1"/>
          </p:cNvSpPr>
          <p:nvPr>
            <p:ph type="sldNum" sz="quarter" idx="11"/>
          </p:nvPr>
        </p:nvSpPr>
        <p:spPr/>
        <p:txBody>
          <a:bodyPr/>
          <a:lstStyle/>
          <a:p>
            <a:fld id="{9E947861-20FD-BD4B-A90B-9FE82F442DEB}" type="slidenum">
              <a:rPr lang="en-US" smtClean="0"/>
              <a:t>1</a:t>
            </a:fld>
            <a:endParaRPr lang="en-US" dirty="0"/>
          </a:p>
        </p:txBody>
      </p:sp>
    </p:spTree>
    <p:extLst>
      <p:ext uri="{BB962C8B-B14F-4D97-AF65-F5344CB8AC3E}">
        <p14:creationId xmlns:p14="http://schemas.microsoft.com/office/powerpoint/2010/main" val="19407622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October 16, 2012</a:t>
            </a:r>
            <a:endParaRPr lang="en-US"/>
          </a:p>
        </p:txBody>
      </p:sp>
      <p:sp>
        <p:nvSpPr>
          <p:cNvPr id="5" name="Footer Placeholder 4"/>
          <p:cNvSpPr>
            <a:spLocks noGrp="1"/>
          </p:cNvSpPr>
          <p:nvPr>
            <p:ph type="ftr" sz="quarter" idx="11"/>
          </p:nvPr>
        </p:nvSpPr>
        <p:spPr/>
        <p:txBody>
          <a:bodyPr/>
          <a:lstStyle/>
          <a:p>
            <a:r>
              <a:rPr lang="en-US" smtClean="0"/>
              <a:t>The 11th Annual CMAS Conference</a:t>
            </a:r>
            <a:endParaRPr lang="en-US"/>
          </a:p>
        </p:txBody>
      </p:sp>
      <p:sp>
        <p:nvSpPr>
          <p:cNvPr id="6" name="Slide Number Placeholder 5"/>
          <p:cNvSpPr>
            <a:spLocks noGrp="1"/>
          </p:cNvSpPr>
          <p:nvPr>
            <p:ph type="sldNum" sz="quarter" idx="12"/>
          </p:nvPr>
        </p:nvSpPr>
        <p:spPr/>
        <p:txBody>
          <a:bodyPr/>
          <a:lstStyle/>
          <a:p>
            <a:fld id="{9E947861-20FD-BD4B-A90B-9FE82F442DEB}" type="slidenum">
              <a:rPr lang="en-US" smtClean="0"/>
              <a:t>10</a:t>
            </a:fld>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3548449923"/>
              </p:ext>
            </p:extLst>
          </p:nvPr>
        </p:nvGraphicFramePr>
        <p:xfrm>
          <a:off x="653891" y="1319925"/>
          <a:ext cx="7971323" cy="4848320"/>
        </p:xfrm>
        <a:graphic>
          <a:graphicData uri="http://schemas.openxmlformats.org/drawingml/2006/table">
            <a:tbl>
              <a:tblPr firstRow="1" bandRow="1">
                <a:tableStyleId>{5C22544A-7EE6-4342-B048-85BDC9FD1C3A}</a:tableStyleId>
              </a:tblPr>
              <a:tblGrid>
                <a:gridCol w="1768075"/>
                <a:gridCol w="859065"/>
                <a:gridCol w="5344183"/>
              </a:tblGrid>
              <a:tr h="424926">
                <a:tc>
                  <a:txBody>
                    <a:bodyPr/>
                    <a:lstStyle/>
                    <a:p>
                      <a:pPr algn="l"/>
                      <a:r>
                        <a:rPr lang="en-US" sz="1200" dirty="0" smtClean="0">
                          <a:latin typeface="+mj-lt"/>
                        </a:rPr>
                        <a:t>Emissions</a:t>
                      </a:r>
                      <a:r>
                        <a:rPr lang="en-US" sz="1200" baseline="0" dirty="0" smtClean="0">
                          <a:latin typeface="+mj-lt"/>
                        </a:rPr>
                        <a:t> </a:t>
                      </a:r>
                      <a:r>
                        <a:rPr lang="en-US" sz="1200" dirty="0" smtClean="0">
                          <a:latin typeface="+mj-lt"/>
                        </a:rPr>
                        <a:t>Mode</a:t>
                      </a:r>
                      <a:endParaRPr lang="en-US" sz="1200" dirty="0">
                        <a:latin typeface="+mj-lt"/>
                      </a:endParaRPr>
                    </a:p>
                  </a:txBody>
                  <a:tcPr anchor="ctr"/>
                </a:tc>
                <a:tc>
                  <a:txBody>
                    <a:bodyPr/>
                    <a:lstStyle/>
                    <a:p>
                      <a:pPr algn="ctr"/>
                      <a:r>
                        <a:rPr lang="en-US" sz="1200" dirty="0" smtClean="0">
                          <a:latin typeface="+mj-lt"/>
                        </a:rPr>
                        <a:t>Value</a:t>
                      </a:r>
                      <a:endParaRPr lang="en-US" sz="1200" dirty="0">
                        <a:latin typeface="+mj-lt"/>
                      </a:endParaRPr>
                    </a:p>
                  </a:txBody>
                  <a:tcPr anchor="ctr"/>
                </a:tc>
                <a:tc>
                  <a:txBody>
                    <a:bodyPr/>
                    <a:lstStyle/>
                    <a:p>
                      <a:pPr algn="l"/>
                      <a:r>
                        <a:rPr lang="en-US" sz="1200" dirty="0" smtClean="0">
                          <a:latin typeface="+mj-lt"/>
                        </a:rPr>
                        <a:t>Description</a:t>
                      </a:r>
                      <a:endParaRPr lang="en-US" sz="1200" dirty="0">
                        <a:latin typeface="+mj-lt"/>
                      </a:endParaRPr>
                    </a:p>
                  </a:txBody>
                  <a:tcPr anchor="ctr"/>
                </a:tc>
              </a:tr>
              <a:tr h="455914">
                <a:tc>
                  <a:txBody>
                    <a:bodyPr/>
                    <a:lstStyle/>
                    <a:p>
                      <a:r>
                        <a:rPr lang="en-US" sz="1200" dirty="0" smtClean="0">
                          <a:latin typeface="+mj-lt"/>
                        </a:rPr>
                        <a:t>Taxi</a:t>
                      </a:r>
                      <a:r>
                        <a:rPr lang="en-US" sz="1200" baseline="0" dirty="0" smtClean="0">
                          <a:latin typeface="+mj-lt"/>
                        </a:rPr>
                        <a:t> </a:t>
                      </a:r>
                      <a:endParaRPr lang="en-US" sz="1200" dirty="0">
                        <a:latin typeface="+mj-lt"/>
                      </a:endParaRPr>
                    </a:p>
                  </a:txBody>
                  <a:tcPr marL="12700" marR="12700" marT="12700" marB="0" anchor="ctr"/>
                </a:tc>
                <a:tc>
                  <a:txBody>
                    <a:bodyPr/>
                    <a:lstStyle/>
                    <a:p>
                      <a:pPr algn="ctr"/>
                      <a:r>
                        <a:rPr lang="en-US" sz="1200" dirty="0" smtClean="0">
                          <a:latin typeface="+mj-lt"/>
                        </a:rPr>
                        <a:t>0</a:t>
                      </a:r>
                      <a:endParaRPr lang="en-US" sz="1200" dirty="0">
                        <a:latin typeface="+mj-lt"/>
                      </a:endParaRPr>
                    </a:p>
                  </a:txBody>
                  <a:tcPr marL="12700" marR="12700" marT="12700" marB="0" anchor="ctr"/>
                </a:tc>
                <a:tc>
                  <a:txBody>
                    <a:bodyPr/>
                    <a:lstStyle/>
                    <a:p>
                      <a:pPr algn="l" fontAlgn="b"/>
                      <a:r>
                        <a:rPr lang="en-US" sz="1200" b="0" i="0" u="none" strike="noStrike" dirty="0" smtClean="0">
                          <a:solidFill>
                            <a:srgbClr val="000000"/>
                          </a:solidFill>
                          <a:effectLst/>
                          <a:latin typeface="+mj-lt"/>
                        </a:rPr>
                        <a:t>Starting and ending altitude = 0 </a:t>
                      </a:r>
                      <a:r>
                        <a:rPr lang="en-US" sz="1200" b="0" i="0" u="none" strike="noStrike" dirty="0" err="1" smtClean="0">
                          <a:solidFill>
                            <a:srgbClr val="000000"/>
                          </a:solidFill>
                          <a:effectLst/>
                          <a:latin typeface="+mj-lt"/>
                        </a:rPr>
                        <a:t>ft</a:t>
                      </a:r>
                      <a:r>
                        <a:rPr lang="en-US" sz="1200" b="0" i="0" u="none" strike="noStrike" dirty="0" smtClean="0">
                          <a:solidFill>
                            <a:srgbClr val="000000"/>
                          </a:solidFill>
                          <a:effectLst/>
                          <a:latin typeface="+mj-lt"/>
                        </a:rPr>
                        <a:t> AFE (</a:t>
                      </a:r>
                      <a:r>
                        <a:rPr lang="en-US" sz="1200" b="0" i="0" u="none" strike="noStrike" kern="1200" dirty="0" smtClean="0">
                          <a:solidFill>
                            <a:schemeClr val="dk1"/>
                          </a:solidFill>
                          <a:effectLst/>
                          <a:latin typeface="+mj-lt"/>
                          <a:ea typeface="+mn-ea"/>
                          <a:cs typeface="+mn-cs"/>
                        </a:rPr>
                        <a:t>A</a:t>
                      </a:r>
                      <a:r>
                        <a:rPr lang="en-US" sz="1200" kern="1200" dirty="0" smtClean="0">
                          <a:solidFill>
                            <a:schemeClr val="dk1"/>
                          </a:solidFill>
                          <a:effectLst/>
                          <a:latin typeface="+mj-lt"/>
                          <a:ea typeface="+mn-ea"/>
                          <a:cs typeface="+mn-cs"/>
                        </a:rPr>
                        <a:t>ltimeter Field Elevation )</a:t>
                      </a:r>
                      <a:endParaRPr lang="en-US" sz="1200" b="0" i="0" u="none" strike="noStrike" dirty="0" smtClean="0">
                        <a:solidFill>
                          <a:srgbClr val="000000"/>
                        </a:solidFill>
                        <a:effectLst/>
                        <a:latin typeface="+mj-lt"/>
                      </a:endParaRPr>
                    </a:p>
                    <a:p>
                      <a:pPr algn="l" fontAlgn="b"/>
                      <a:r>
                        <a:rPr lang="en-US" sz="1200" b="0" i="0" u="none" strike="noStrike" dirty="0" smtClean="0">
                          <a:solidFill>
                            <a:srgbClr val="000000"/>
                          </a:solidFill>
                          <a:effectLst/>
                          <a:latin typeface="+mj-lt"/>
                        </a:rPr>
                        <a:t>Thrust setting = Taxi, aircraft weight &gt;= takeoff weight</a:t>
                      </a:r>
                      <a:endParaRPr lang="en-US" sz="1200" b="0" i="0" u="none" strike="noStrike" dirty="0">
                        <a:solidFill>
                          <a:srgbClr val="000000"/>
                        </a:solidFill>
                        <a:effectLst/>
                        <a:latin typeface="+mj-lt"/>
                      </a:endParaRPr>
                    </a:p>
                  </a:txBody>
                  <a:tcPr marL="12700" marR="12700" marT="12700" marB="0" anchor="ctr"/>
                </a:tc>
              </a:tr>
              <a:tr h="315153">
                <a:tc>
                  <a:txBody>
                    <a:bodyPr/>
                    <a:lstStyle/>
                    <a:p>
                      <a:r>
                        <a:rPr lang="en-US" sz="1200" dirty="0" smtClean="0">
                          <a:latin typeface="+mj-lt"/>
                        </a:rPr>
                        <a:t>Takeoff Ground Roll</a:t>
                      </a:r>
                      <a:endParaRPr lang="en-US" sz="1200" dirty="0">
                        <a:latin typeface="+mj-lt"/>
                      </a:endParaRPr>
                    </a:p>
                  </a:txBody>
                  <a:tcPr marL="12700" marR="12700" marT="12700" marB="0" anchor="ctr"/>
                </a:tc>
                <a:tc>
                  <a:txBody>
                    <a:bodyPr/>
                    <a:lstStyle/>
                    <a:p>
                      <a:pPr algn="ctr"/>
                      <a:r>
                        <a:rPr lang="en-US" sz="1200" b="0" dirty="0" smtClean="0">
                          <a:latin typeface="+mj-lt"/>
                        </a:rPr>
                        <a:t>1</a:t>
                      </a:r>
                      <a:endParaRPr lang="en-US" sz="1200" b="0" dirty="0">
                        <a:latin typeface="+mj-lt"/>
                      </a:endParaRPr>
                    </a:p>
                  </a:txBody>
                  <a:tcPr marL="12700" marR="12700" marT="12700" marB="0" anchor="ctr"/>
                </a:tc>
                <a:tc>
                  <a:txBody>
                    <a:bodyPr/>
                    <a:lstStyle/>
                    <a:p>
                      <a:pPr algn="l" fontAlgn="b"/>
                      <a:r>
                        <a:rPr lang="en-US" sz="1200" b="0" i="0" u="none" strike="noStrike" dirty="0" smtClean="0">
                          <a:solidFill>
                            <a:srgbClr val="000000"/>
                          </a:solidFill>
                          <a:effectLst/>
                          <a:latin typeface="+mj-lt"/>
                        </a:rPr>
                        <a:t>Starting and ending altitude = 0 </a:t>
                      </a:r>
                      <a:r>
                        <a:rPr lang="en-US" sz="1200" b="0" i="0" u="none" strike="noStrike" dirty="0" err="1" smtClean="0">
                          <a:solidFill>
                            <a:srgbClr val="000000"/>
                          </a:solidFill>
                          <a:effectLst/>
                          <a:latin typeface="+mj-lt"/>
                        </a:rPr>
                        <a:t>ft</a:t>
                      </a:r>
                      <a:r>
                        <a:rPr lang="en-US" sz="1200" b="0" i="0" u="none" strike="noStrike" dirty="0" smtClean="0">
                          <a:solidFill>
                            <a:srgbClr val="000000"/>
                          </a:solidFill>
                          <a:effectLst/>
                          <a:latin typeface="+mj-lt"/>
                        </a:rPr>
                        <a:t> AFE</a:t>
                      </a:r>
                    </a:p>
                    <a:p>
                      <a:pPr algn="l" fontAlgn="b"/>
                      <a:r>
                        <a:rPr lang="en-US" sz="1200" b="0" i="0" u="none" strike="noStrike" dirty="0" smtClean="0">
                          <a:solidFill>
                            <a:srgbClr val="000000"/>
                          </a:solidFill>
                          <a:effectLst/>
                          <a:latin typeface="+mj-lt"/>
                        </a:rPr>
                        <a:t>Thrust setting = </a:t>
                      </a:r>
                      <a:r>
                        <a:rPr lang="en-US" sz="1200" b="0" i="0" u="none" strike="noStrike" dirty="0" err="1" smtClean="0">
                          <a:solidFill>
                            <a:srgbClr val="000000"/>
                          </a:solidFill>
                          <a:effectLst/>
                          <a:latin typeface="+mj-lt"/>
                        </a:rPr>
                        <a:t>MaxTakeoff</a:t>
                      </a:r>
                      <a:endParaRPr lang="en-US" sz="1200" b="0" i="0" u="none" strike="noStrike" dirty="0">
                        <a:solidFill>
                          <a:srgbClr val="000000"/>
                        </a:solidFill>
                        <a:effectLst/>
                        <a:latin typeface="+mj-lt"/>
                      </a:endParaRPr>
                    </a:p>
                  </a:txBody>
                  <a:tcPr marL="12700" marR="12700" marT="12700" marB="0" anchor="ctr"/>
                </a:tc>
              </a:tr>
              <a:tr h="345341">
                <a:tc>
                  <a:txBody>
                    <a:bodyPr/>
                    <a:lstStyle/>
                    <a:p>
                      <a:endParaRPr lang="en-US" sz="1200" dirty="0" smtClean="0">
                        <a:latin typeface="+mj-lt"/>
                      </a:endParaRPr>
                    </a:p>
                    <a:p>
                      <a:r>
                        <a:rPr lang="en-US" sz="1200" dirty="0" smtClean="0">
                          <a:latin typeface="+mj-lt"/>
                        </a:rPr>
                        <a:t>Take</a:t>
                      </a:r>
                      <a:r>
                        <a:rPr lang="en-US" sz="1200" baseline="0" dirty="0" smtClean="0">
                          <a:latin typeface="+mj-lt"/>
                        </a:rPr>
                        <a:t>off Airborne</a:t>
                      </a:r>
                      <a:endParaRPr lang="en-US" sz="1200" dirty="0">
                        <a:latin typeface="+mj-lt"/>
                      </a:endParaRPr>
                    </a:p>
                  </a:txBody>
                  <a:tcPr marL="12700" marR="12700" marT="12700" marB="0" anchor="ctr"/>
                </a:tc>
                <a:tc>
                  <a:txBody>
                    <a:bodyPr/>
                    <a:lstStyle/>
                    <a:p>
                      <a:pPr algn="ctr"/>
                      <a:r>
                        <a:rPr lang="en-US" sz="1200" b="0" dirty="0" smtClean="0">
                          <a:latin typeface="+mj-lt"/>
                        </a:rPr>
                        <a:t>2</a:t>
                      </a:r>
                      <a:endParaRPr lang="en-US" sz="1200" b="0" dirty="0">
                        <a:latin typeface="+mj-lt"/>
                      </a:endParaRPr>
                    </a:p>
                  </a:txBody>
                  <a:tcPr marL="12700" marR="12700" marT="12700" marB="0" anchor="ctr"/>
                </a:tc>
                <a:tc>
                  <a:txBody>
                    <a:bodyPr/>
                    <a:lstStyle/>
                    <a:p>
                      <a:pPr algn="l" fontAlgn="b"/>
                      <a:r>
                        <a:rPr lang="en-US" sz="1200" b="0" i="0" u="none" strike="noStrike" dirty="0" smtClean="0">
                          <a:solidFill>
                            <a:srgbClr val="000000"/>
                          </a:solidFill>
                          <a:effectLst/>
                          <a:latin typeface="+mj-lt"/>
                        </a:rPr>
                        <a:t>Starting altitude &gt;= 0 </a:t>
                      </a:r>
                      <a:r>
                        <a:rPr lang="en-US" sz="1200" b="0" i="0" u="none" strike="noStrike" dirty="0" err="1" smtClean="0">
                          <a:solidFill>
                            <a:srgbClr val="000000"/>
                          </a:solidFill>
                          <a:effectLst/>
                          <a:latin typeface="+mj-lt"/>
                        </a:rPr>
                        <a:t>ft</a:t>
                      </a:r>
                      <a:r>
                        <a:rPr lang="en-US" sz="1200" b="0" i="0" u="none" strike="noStrike" dirty="0" smtClean="0">
                          <a:solidFill>
                            <a:srgbClr val="000000"/>
                          </a:solidFill>
                          <a:effectLst/>
                          <a:latin typeface="+mj-lt"/>
                        </a:rPr>
                        <a:t> AFE; Ending altitude &gt; 0 </a:t>
                      </a:r>
                      <a:r>
                        <a:rPr lang="en-US" sz="1200" b="0" i="0" u="none" strike="noStrike" dirty="0" err="1" smtClean="0">
                          <a:solidFill>
                            <a:srgbClr val="000000"/>
                          </a:solidFill>
                          <a:effectLst/>
                          <a:latin typeface="+mj-lt"/>
                        </a:rPr>
                        <a:t>ft</a:t>
                      </a:r>
                      <a:r>
                        <a:rPr lang="en-US" sz="1200" b="0" i="0" u="none" strike="noStrike" dirty="0" smtClean="0">
                          <a:solidFill>
                            <a:srgbClr val="000000"/>
                          </a:solidFill>
                          <a:effectLst/>
                          <a:latin typeface="+mj-lt"/>
                        </a:rPr>
                        <a:t> AFE</a:t>
                      </a:r>
                    </a:p>
                    <a:p>
                      <a:pPr algn="l" fontAlgn="b"/>
                      <a:r>
                        <a:rPr lang="en-US" sz="1200" b="0" i="0" u="none" strike="noStrike" dirty="0" smtClean="0">
                          <a:solidFill>
                            <a:srgbClr val="000000"/>
                          </a:solidFill>
                          <a:effectLst/>
                          <a:latin typeface="+mj-lt"/>
                        </a:rPr>
                        <a:t>Thrust setting = </a:t>
                      </a:r>
                      <a:r>
                        <a:rPr lang="en-US" sz="1200" b="0" i="0" u="none" strike="noStrike" dirty="0" err="1" smtClean="0">
                          <a:solidFill>
                            <a:srgbClr val="000000"/>
                          </a:solidFill>
                          <a:effectLst/>
                          <a:latin typeface="+mj-lt"/>
                        </a:rPr>
                        <a:t>MaxTakeoff</a:t>
                      </a:r>
                      <a:endParaRPr lang="en-US" sz="1200" b="0" i="0" u="none" strike="noStrike" dirty="0">
                        <a:solidFill>
                          <a:srgbClr val="000000"/>
                        </a:solidFill>
                        <a:effectLst/>
                        <a:latin typeface="+mj-lt"/>
                      </a:endParaRPr>
                    </a:p>
                  </a:txBody>
                  <a:tcPr marL="12700" marR="12700" marT="12700" marB="0" anchor="ctr"/>
                </a:tc>
              </a:tr>
              <a:tr h="345341">
                <a:tc>
                  <a:txBody>
                    <a:bodyPr/>
                    <a:lstStyle/>
                    <a:p>
                      <a:r>
                        <a:rPr lang="en-US" sz="1200" dirty="0" smtClean="0">
                          <a:latin typeface="+mj-lt"/>
                        </a:rPr>
                        <a:t>Terminal Climb</a:t>
                      </a:r>
                      <a:endParaRPr lang="en-US" sz="1200" dirty="0">
                        <a:latin typeface="+mj-lt"/>
                      </a:endParaRPr>
                    </a:p>
                  </a:txBody>
                  <a:tcPr marL="12700" marR="12700" marT="12700" marB="0" anchor="ctr"/>
                </a:tc>
                <a:tc>
                  <a:txBody>
                    <a:bodyPr/>
                    <a:lstStyle/>
                    <a:p>
                      <a:pPr algn="ctr"/>
                      <a:r>
                        <a:rPr lang="en-US" sz="1200" b="0" dirty="0" smtClean="0">
                          <a:latin typeface="+mj-lt"/>
                        </a:rPr>
                        <a:t>3</a:t>
                      </a:r>
                      <a:endParaRPr lang="en-US" sz="1200" b="0" dirty="0">
                        <a:latin typeface="+mj-lt"/>
                      </a:endParaRPr>
                    </a:p>
                  </a:txBody>
                  <a:tcPr marL="12700" marR="12700" marT="12700" marB="0" anchor="ctr"/>
                </a:tc>
                <a:tc>
                  <a:txBody>
                    <a:bodyPr/>
                    <a:lstStyle/>
                    <a:p>
                      <a:pPr algn="l" fontAlgn="b"/>
                      <a:r>
                        <a:rPr lang="en-US" sz="1200" b="0" i="0" u="none" strike="noStrike" dirty="0" smtClean="0">
                          <a:solidFill>
                            <a:srgbClr val="000000"/>
                          </a:solidFill>
                          <a:effectLst/>
                          <a:latin typeface="+mj-lt"/>
                        </a:rPr>
                        <a:t>Starting altitude &gt; 0 </a:t>
                      </a:r>
                      <a:r>
                        <a:rPr lang="en-US" sz="1200" b="0" i="0" u="none" strike="noStrike" dirty="0" err="1" smtClean="0">
                          <a:solidFill>
                            <a:srgbClr val="000000"/>
                          </a:solidFill>
                          <a:effectLst/>
                          <a:latin typeface="+mj-lt"/>
                        </a:rPr>
                        <a:t>ft</a:t>
                      </a:r>
                      <a:r>
                        <a:rPr lang="en-US" sz="1200" b="0" i="0" u="none" strike="noStrike" dirty="0" smtClean="0">
                          <a:solidFill>
                            <a:srgbClr val="000000"/>
                          </a:solidFill>
                          <a:effectLst/>
                          <a:latin typeface="+mj-lt"/>
                        </a:rPr>
                        <a:t> AFE</a:t>
                      </a:r>
                    </a:p>
                    <a:p>
                      <a:pPr algn="l" fontAlgn="b"/>
                      <a:r>
                        <a:rPr lang="en-US" sz="1200" b="0" i="0" u="none" strike="noStrike" dirty="0" smtClean="0">
                          <a:solidFill>
                            <a:srgbClr val="000000"/>
                          </a:solidFill>
                          <a:effectLst/>
                          <a:latin typeface="+mj-lt"/>
                        </a:rPr>
                        <a:t>Ending altitude &gt;= starting altitude and &lt;= 10,000 </a:t>
                      </a:r>
                      <a:r>
                        <a:rPr lang="en-US" sz="1200" b="0" i="0" u="none" strike="noStrike" dirty="0" err="1" smtClean="0">
                          <a:solidFill>
                            <a:srgbClr val="000000"/>
                          </a:solidFill>
                          <a:effectLst/>
                          <a:latin typeface="+mj-lt"/>
                        </a:rPr>
                        <a:t>ft</a:t>
                      </a:r>
                      <a:r>
                        <a:rPr lang="en-US" sz="1200" b="0" i="0" u="none" strike="noStrike" dirty="0" smtClean="0">
                          <a:solidFill>
                            <a:srgbClr val="000000"/>
                          </a:solidFill>
                          <a:effectLst/>
                          <a:latin typeface="+mj-lt"/>
                        </a:rPr>
                        <a:t> AFE</a:t>
                      </a:r>
                    </a:p>
                    <a:p>
                      <a:pPr algn="l" fontAlgn="b"/>
                      <a:r>
                        <a:rPr lang="en-US" sz="1200" b="0" i="0" u="none" strike="noStrike" dirty="0" smtClean="0">
                          <a:solidFill>
                            <a:srgbClr val="000000"/>
                          </a:solidFill>
                          <a:effectLst/>
                          <a:latin typeface="+mj-lt"/>
                        </a:rPr>
                        <a:t>Thrust setting = </a:t>
                      </a:r>
                      <a:r>
                        <a:rPr lang="en-US" sz="1200" b="0" i="0" u="none" strike="noStrike" dirty="0" err="1" smtClean="0">
                          <a:solidFill>
                            <a:srgbClr val="000000"/>
                          </a:solidFill>
                          <a:effectLst/>
                          <a:latin typeface="+mj-lt"/>
                        </a:rPr>
                        <a:t>MaxClimb</a:t>
                      </a:r>
                      <a:r>
                        <a:rPr lang="en-US" sz="1200" b="0" i="0" u="none" strike="noStrike" dirty="0" smtClean="0">
                          <a:solidFill>
                            <a:srgbClr val="000000"/>
                          </a:solidFill>
                          <a:effectLst/>
                          <a:latin typeface="+mj-lt"/>
                        </a:rPr>
                        <a:t> </a:t>
                      </a:r>
                      <a:endParaRPr lang="en-US" sz="1200" b="0" i="0" u="none" strike="noStrike" dirty="0">
                        <a:solidFill>
                          <a:srgbClr val="000000"/>
                        </a:solidFill>
                        <a:effectLst/>
                        <a:latin typeface="+mj-lt"/>
                      </a:endParaRPr>
                    </a:p>
                  </a:txBody>
                  <a:tcPr marL="12700" marR="12700" marT="12700" marB="0" anchor="ctr"/>
                </a:tc>
              </a:tr>
              <a:tr h="345341">
                <a:tc>
                  <a:txBody>
                    <a:bodyPr/>
                    <a:lstStyle/>
                    <a:p>
                      <a:r>
                        <a:rPr lang="en-US" sz="1200" dirty="0" smtClean="0">
                          <a:latin typeface="+mj-lt"/>
                        </a:rPr>
                        <a:t>En Route Climb</a:t>
                      </a:r>
                      <a:endParaRPr lang="en-US" sz="1200" dirty="0">
                        <a:latin typeface="+mj-lt"/>
                      </a:endParaRPr>
                    </a:p>
                  </a:txBody>
                  <a:tcPr marL="12700" marR="12700" marT="12700" marB="0" anchor="ctr"/>
                </a:tc>
                <a:tc>
                  <a:txBody>
                    <a:bodyPr/>
                    <a:lstStyle/>
                    <a:p>
                      <a:pPr algn="ctr"/>
                      <a:r>
                        <a:rPr lang="en-US" sz="1200" b="0" dirty="0" smtClean="0">
                          <a:latin typeface="+mj-lt"/>
                        </a:rPr>
                        <a:t>4</a:t>
                      </a:r>
                      <a:endParaRPr lang="en-US" sz="1200" b="0" dirty="0">
                        <a:latin typeface="+mj-lt"/>
                      </a:endParaRPr>
                    </a:p>
                  </a:txBody>
                  <a:tcPr marL="12700" marR="12700" marT="12700" marB="0" anchor="ctr"/>
                </a:tc>
                <a:tc>
                  <a:txBody>
                    <a:bodyPr/>
                    <a:lstStyle/>
                    <a:p>
                      <a:pPr algn="l" fontAlgn="b"/>
                      <a:r>
                        <a:rPr lang="en-US" sz="1200" b="0" i="0" u="none" strike="noStrike" dirty="0" smtClean="0">
                          <a:solidFill>
                            <a:srgbClr val="000000"/>
                          </a:solidFill>
                          <a:effectLst/>
                          <a:latin typeface="+mj-lt"/>
                        </a:rPr>
                        <a:t>Starting altitude &gt;= 10,000 </a:t>
                      </a:r>
                      <a:r>
                        <a:rPr lang="en-US" sz="1200" b="0" i="0" u="none" strike="noStrike" dirty="0" err="1" smtClean="0">
                          <a:solidFill>
                            <a:srgbClr val="000000"/>
                          </a:solidFill>
                          <a:effectLst/>
                          <a:latin typeface="+mj-lt"/>
                        </a:rPr>
                        <a:t>ft</a:t>
                      </a:r>
                      <a:r>
                        <a:rPr lang="en-US" sz="1200" b="0" i="0" u="none" strike="noStrike" dirty="0" smtClean="0">
                          <a:solidFill>
                            <a:srgbClr val="000000"/>
                          </a:solidFill>
                          <a:effectLst/>
                          <a:latin typeface="+mj-lt"/>
                        </a:rPr>
                        <a:t> AFE</a:t>
                      </a:r>
                    </a:p>
                    <a:p>
                      <a:pPr algn="l" fontAlgn="b"/>
                      <a:r>
                        <a:rPr lang="en-US" sz="1200" b="0" i="0" u="none" strike="noStrike" dirty="0" smtClean="0">
                          <a:solidFill>
                            <a:srgbClr val="000000"/>
                          </a:solidFill>
                          <a:effectLst/>
                          <a:latin typeface="+mj-lt"/>
                        </a:rPr>
                        <a:t>Ending altitude &gt;= starting altitude and &lt;= cruise altitude</a:t>
                      </a:r>
                      <a:endParaRPr lang="en-US" sz="1200" b="0" i="0" u="none" strike="noStrike" dirty="0">
                        <a:solidFill>
                          <a:srgbClr val="000000"/>
                        </a:solidFill>
                        <a:effectLst/>
                        <a:latin typeface="+mj-lt"/>
                      </a:endParaRPr>
                    </a:p>
                  </a:txBody>
                  <a:tcPr marL="12700" marR="12700" marT="12700" marB="0" anchor="ctr"/>
                </a:tc>
              </a:tr>
              <a:tr h="345341">
                <a:tc>
                  <a:txBody>
                    <a:bodyPr/>
                    <a:lstStyle/>
                    <a:p>
                      <a:r>
                        <a:rPr lang="en-US" sz="1200" dirty="0" smtClean="0">
                          <a:latin typeface="+mj-lt"/>
                        </a:rPr>
                        <a:t>Cruise</a:t>
                      </a:r>
                      <a:endParaRPr lang="en-US" sz="1200" dirty="0">
                        <a:latin typeface="+mj-lt"/>
                      </a:endParaRPr>
                    </a:p>
                  </a:txBody>
                  <a:tcPr marL="12700" marR="12700" marT="12700" marB="0" anchor="ctr"/>
                </a:tc>
                <a:tc>
                  <a:txBody>
                    <a:bodyPr/>
                    <a:lstStyle/>
                    <a:p>
                      <a:pPr algn="ctr"/>
                      <a:r>
                        <a:rPr lang="en-US" sz="1200" b="0" dirty="0" smtClean="0">
                          <a:latin typeface="+mj-lt"/>
                        </a:rPr>
                        <a:t>5</a:t>
                      </a:r>
                      <a:endParaRPr lang="en-US" sz="1200" b="0" dirty="0">
                        <a:latin typeface="+mj-lt"/>
                      </a:endParaRPr>
                    </a:p>
                  </a:txBody>
                  <a:tcPr marL="12700" marR="12700" marT="12700" marB="0" anchor="ctr"/>
                </a:tc>
                <a:tc>
                  <a:txBody>
                    <a:bodyPr/>
                    <a:lstStyle/>
                    <a:p>
                      <a:pPr algn="l" fontAlgn="b"/>
                      <a:r>
                        <a:rPr lang="en-US" sz="1200" b="0" i="0" u="none" strike="noStrike" dirty="0" smtClean="0">
                          <a:solidFill>
                            <a:srgbClr val="000000"/>
                          </a:solidFill>
                          <a:effectLst/>
                          <a:latin typeface="+mj-lt"/>
                        </a:rPr>
                        <a:t>Starting altitude = cruise altitude</a:t>
                      </a:r>
                    </a:p>
                    <a:p>
                      <a:pPr algn="l" fontAlgn="b"/>
                      <a:r>
                        <a:rPr lang="en-US" sz="1200" b="0" i="0" u="none" strike="noStrike" dirty="0" smtClean="0">
                          <a:solidFill>
                            <a:srgbClr val="000000"/>
                          </a:solidFill>
                          <a:effectLst/>
                          <a:latin typeface="+mj-lt"/>
                        </a:rPr>
                        <a:t>Ending altitude = cruise altitude</a:t>
                      </a:r>
                      <a:endParaRPr lang="en-US" sz="1200" b="0" i="0" u="none" strike="noStrike" dirty="0">
                        <a:solidFill>
                          <a:srgbClr val="000000"/>
                        </a:solidFill>
                        <a:effectLst/>
                        <a:latin typeface="+mj-lt"/>
                      </a:endParaRPr>
                    </a:p>
                  </a:txBody>
                  <a:tcPr marL="12700" marR="12700" marT="12700" marB="0" anchor="ctr"/>
                </a:tc>
              </a:tr>
              <a:tr h="315153">
                <a:tc>
                  <a:txBody>
                    <a:bodyPr/>
                    <a:lstStyle/>
                    <a:p>
                      <a:r>
                        <a:rPr lang="en-US" sz="1200" dirty="0" smtClean="0">
                          <a:latin typeface="+mj-lt"/>
                        </a:rPr>
                        <a:t>En Route Descent</a:t>
                      </a:r>
                      <a:endParaRPr lang="en-US" sz="1200" dirty="0">
                        <a:latin typeface="+mj-lt"/>
                      </a:endParaRPr>
                    </a:p>
                  </a:txBody>
                  <a:tcPr marL="12700" marR="12700" marT="12700" marB="0" anchor="ctr"/>
                </a:tc>
                <a:tc>
                  <a:txBody>
                    <a:bodyPr/>
                    <a:lstStyle/>
                    <a:p>
                      <a:pPr algn="ctr"/>
                      <a:r>
                        <a:rPr lang="en-US" sz="1200" b="0" dirty="0" smtClean="0">
                          <a:latin typeface="+mj-lt"/>
                        </a:rPr>
                        <a:t>6</a:t>
                      </a:r>
                      <a:endParaRPr lang="en-US" sz="1200" b="0" dirty="0">
                        <a:latin typeface="+mj-lt"/>
                      </a:endParaRPr>
                    </a:p>
                  </a:txBody>
                  <a:tcPr marL="12700" marR="12700" marT="12700" marB="0" anchor="ctr"/>
                </a:tc>
                <a:tc>
                  <a:txBody>
                    <a:bodyPr/>
                    <a:lstStyle/>
                    <a:p>
                      <a:pPr algn="l" fontAlgn="b"/>
                      <a:r>
                        <a:rPr lang="en-US" sz="1200" b="0" i="0" u="none" strike="noStrike" dirty="0" smtClean="0">
                          <a:solidFill>
                            <a:srgbClr val="000000"/>
                          </a:solidFill>
                          <a:effectLst/>
                          <a:latin typeface="+mj-lt"/>
                        </a:rPr>
                        <a:t>Starting altitude &lt;= cruise altitude</a:t>
                      </a:r>
                    </a:p>
                    <a:p>
                      <a:pPr algn="l" fontAlgn="b"/>
                      <a:r>
                        <a:rPr lang="en-US" sz="1200" b="0" i="0" u="none" strike="noStrike" dirty="0" smtClean="0">
                          <a:solidFill>
                            <a:srgbClr val="000000"/>
                          </a:solidFill>
                          <a:effectLst/>
                          <a:latin typeface="+mj-lt"/>
                        </a:rPr>
                        <a:t>Ending altitude &lt; cruise altitude and &lt;= starting altitude and &gt;= 10,000 </a:t>
                      </a:r>
                      <a:r>
                        <a:rPr lang="en-US" sz="1200" b="0" i="0" u="none" strike="noStrike" dirty="0" err="1" smtClean="0">
                          <a:solidFill>
                            <a:srgbClr val="000000"/>
                          </a:solidFill>
                          <a:effectLst/>
                          <a:latin typeface="+mj-lt"/>
                        </a:rPr>
                        <a:t>ft</a:t>
                      </a:r>
                      <a:endParaRPr lang="en-US" sz="1200" b="0" i="0" u="none" strike="noStrike" dirty="0">
                        <a:solidFill>
                          <a:srgbClr val="000000"/>
                        </a:solidFill>
                        <a:effectLst/>
                        <a:latin typeface="+mj-lt"/>
                      </a:endParaRPr>
                    </a:p>
                  </a:txBody>
                  <a:tcPr marL="12700" marR="12700" marT="12700" marB="0" anchor="ctr"/>
                </a:tc>
              </a:tr>
              <a:tr h="315153">
                <a:tc>
                  <a:txBody>
                    <a:bodyPr/>
                    <a:lstStyle/>
                    <a:p>
                      <a:r>
                        <a:rPr lang="en-US" sz="1200" dirty="0" smtClean="0">
                          <a:latin typeface="+mj-lt"/>
                        </a:rPr>
                        <a:t>Approach</a:t>
                      </a:r>
                      <a:endParaRPr lang="en-US" sz="1200" dirty="0">
                        <a:latin typeface="+mj-lt"/>
                      </a:endParaRPr>
                    </a:p>
                  </a:txBody>
                  <a:tcPr marL="12700" marR="12700" marT="12700" marB="0" anchor="ctr"/>
                </a:tc>
                <a:tc>
                  <a:txBody>
                    <a:bodyPr/>
                    <a:lstStyle/>
                    <a:p>
                      <a:pPr algn="ctr"/>
                      <a:r>
                        <a:rPr lang="en-US" sz="1200" b="0" dirty="0" smtClean="0">
                          <a:latin typeface="+mj-lt"/>
                        </a:rPr>
                        <a:t>7</a:t>
                      </a:r>
                      <a:endParaRPr lang="en-US" sz="1200" b="0" dirty="0">
                        <a:latin typeface="+mj-lt"/>
                      </a:endParaRPr>
                    </a:p>
                  </a:txBody>
                  <a:tcPr marL="12700" marR="12700" marT="12700" marB="0" anchor="ctr"/>
                </a:tc>
                <a:tc>
                  <a:txBody>
                    <a:bodyPr/>
                    <a:lstStyle/>
                    <a:p>
                      <a:pPr algn="l" fontAlgn="b"/>
                      <a:r>
                        <a:rPr lang="en-US" sz="1200" b="0" i="0" u="none" strike="noStrike" dirty="0" smtClean="0">
                          <a:solidFill>
                            <a:srgbClr val="000000"/>
                          </a:solidFill>
                          <a:effectLst/>
                          <a:latin typeface="+mj-lt"/>
                        </a:rPr>
                        <a:t>Starting altitude &lt;= 10,000 </a:t>
                      </a:r>
                      <a:r>
                        <a:rPr lang="en-US" sz="1200" b="0" i="0" u="none" strike="noStrike" dirty="0" err="1" smtClean="0">
                          <a:solidFill>
                            <a:srgbClr val="000000"/>
                          </a:solidFill>
                          <a:effectLst/>
                          <a:latin typeface="+mj-lt"/>
                        </a:rPr>
                        <a:t>ft</a:t>
                      </a:r>
                      <a:r>
                        <a:rPr lang="en-US" sz="1200" b="0" i="0" u="none" strike="noStrike" dirty="0" smtClean="0">
                          <a:solidFill>
                            <a:srgbClr val="000000"/>
                          </a:solidFill>
                          <a:effectLst/>
                          <a:latin typeface="+mj-lt"/>
                        </a:rPr>
                        <a:t> AFE, starting altitude &gt; 0 </a:t>
                      </a:r>
                      <a:r>
                        <a:rPr lang="en-US" sz="1200" b="0" i="0" u="none" strike="noStrike" dirty="0" err="1" smtClean="0">
                          <a:solidFill>
                            <a:srgbClr val="000000"/>
                          </a:solidFill>
                          <a:effectLst/>
                          <a:latin typeface="+mj-lt"/>
                        </a:rPr>
                        <a:t>ft</a:t>
                      </a:r>
                      <a:endParaRPr lang="en-US" sz="1200" b="0" i="0" u="none" strike="noStrike" dirty="0" smtClean="0">
                        <a:solidFill>
                          <a:srgbClr val="000000"/>
                        </a:solidFill>
                        <a:effectLst/>
                        <a:latin typeface="+mj-lt"/>
                      </a:endParaRPr>
                    </a:p>
                    <a:p>
                      <a:pPr algn="l" fontAlgn="b"/>
                      <a:r>
                        <a:rPr lang="en-US" sz="1200" b="0" i="0" u="none" strike="noStrike" dirty="0" smtClean="0">
                          <a:solidFill>
                            <a:srgbClr val="000000"/>
                          </a:solidFill>
                          <a:effectLst/>
                          <a:latin typeface="+mj-lt"/>
                        </a:rPr>
                        <a:t>Ending altitude &lt;= starting altitude, ending altitude &gt;= 0 </a:t>
                      </a:r>
                      <a:r>
                        <a:rPr lang="en-US" sz="1200" b="0" i="0" u="none" strike="noStrike" dirty="0" err="1" smtClean="0">
                          <a:solidFill>
                            <a:srgbClr val="000000"/>
                          </a:solidFill>
                          <a:effectLst/>
                          <a:latin typeface="+mj-lt"/>
                        </a:rPr>
                        <a:t>ft</a:t>
                      </a:r>
                      <a:endParaRPr lang="en-US" sz="1200" b="0" i="0" u="none" strike="noStrike" dirty="0" smtClean="0">
                        <a:solidFill>
                          <a:srgbClr val="000000"/>
                        </a:solidFill>
                        <a:effectLst/>
                        <a:latin typeface="+mj-lt"/>
                      </a:endParaRPr>
                    </a:p>
                  </a:txBody>
                  <a:tcPr marL="12700" marR="12700" marT="12700" marB="0" anchor="ctr"/>
                </a:tc>
              </a:tr>
              <a:tr h="345341">
                <a:tc>
                  <a:txBody>
                    <a:bodyPr/>
                    <a:lstStyle/>
                    <a:p>
                      <a:r>
                        <a:rPr lang="en-US" sz="1200" dirty="0" smtClean="0">
                          <a:latin typeface="+mj-lt"/>
                        </a:rPr>
                        <a:t>Landing</a:t>
                      </a:r>
                      <a:r>
                        <a:rPr lang="en-US" sz="1200" baseline="0" dirty="0" smtClean="0">
                          <a:latin typeface="+mj-lt"/>
                        </a:rPr>
                        <a:t> Ground Roll</a:t>
                      </a:r>
                      <a:endParaRPr lang="en-US" sz="1200" dirty="0">
                        <a:latin typeface="+mj-lt"/>
                      </a:endParaRPr>
                    </a:p>
                  </a:txBody>
                  <a:tcPr marL="12700" marR="12700" marT="12700" marB="0" anchor="ctr"/>
                </a:tc>
                <a:tc>
                  <a:txBody>
                    <a:bodyPr/>
                    <a:lstStyle/>
                    <a:p>
                      <a:pPr algn="ctr"/>
                      <a:r>
                        <a:rPr lang="en-US" sz="1200" b="0" dirty="0" smtClean="0">
                          <a:latin typeface="+mj-lt"/>
                        </a:rPr>
                        <a:t>8</a:t>
                      </a:r>
                      <a:endParaRPr lang="en-US" sz="1200" b="0" dirty="0">
                        <a:latin typeface="+mj-lt"/>
                      </a:endParaRPr>
                    </a:p>
                  </a:txBody>
                  <a:tcPr marL="12700" marR="12700" marT="12700" marB="0" anchor="ctr"/>
                </a:tc>
                <a:tc>
                  <a:txBody>
                    <a:bodyPr/>
                    <a:lstStyle/>
                    <a:p>
                      <a:pPr algn="l" fontAlgn="b"/>
                      <a:r>
                        <a:rPr lang="en-US" sz="1200" b="0" i="0" u="none" strike="noStrike" dirty="0" smtClean="0">
                          <a:solidFill>
                            <a:srgbClr val="000000"/>
                          </a:solidFill>
                          <a:effectLst/>
                          <a:latin typeface="+mj-lt"/>
                        </a:rPr>
                        <a:t>Starting and ending altitude = 0 </a:t>
                      </a:r>
                      <a:r>
                        <a:rPr lang="en-US" sz="1200" b="0" i="0" u="none" strike="noStrike" dirty="0" err="1" smtClean="0">
                          <a:solidFill>
                            <a:srgbClr val="000000"/>
                          </a:solidFill>
                          <a:effectLst/>
                          <a:latin typeface="+mj-lt"/>
                        </a:rPr>
                        <a:t>ft</a:t>
                      </a:r>
                      <a:r>
                        <a:rPr lang="en-US" sz="1200" b="0" i="0" u="none" strike="noStrike" dirty="0" smtClean="0">
                          <a:solidFill>
                            <a:srgbClr val="000000"/>
                          </a:solidFill>
                          <a:effectLst/>
                          <a:latin typeface="+mj-lt"/>
                        </a:rPr>
                        <a:t> AFE</a:t>
                      </a:r>
                    </a:p>
                    <a:p>
                      <a:pPr algn="l" fontAlgn="b"/>
                      <a:r>
                        <a:rPr lang="en-US" sz="1200" b="0" i="0" u="none" strike="noStrike" dirty="0" smtClean="0">
                          <a:solidFill>
                            <a:srgbClr val="000000"/>
                          </a:solidFill>
                          <a:effectLst/>
                          <a:latin typeface="+mj-lt"/>
                        </a:rPr>
                        <a:t>Thrust type = Approach</a:t>
                      </a:r>
                      <a:endParaRPr lang="en-US" sz="1200" b="0" i="0" u="none" strike="noStrike" dirty="0">
                        <a:solidFill>
                          <a:srgbClr val="000000"/>
                        </a:solidFill>
                        <a:effectLst/>
                        <a:latin typeface="+mj-lt"/>
                      </a:endParaRPr>
                    </a:p>
                  </a:txBody>
                  <a:tcPr marL="12700" marR="12700" marT="12700" marB="0" anchor="ctr"/>
                </a:tc>
              </a:tr>
              <a:tr h="3453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dk1"/>
                          </a:solidFill>
                          <a:latin typeface="+mj-lt"/>
                          <a:ea typeface="+mn-ea"/>
                          <a:cs typeface="+mn-cs"/>
                        </a:rPr>
                        <a:t>Landing</a:t>
                      </a:r>
                      <a:r>
                        <a:rPr lang="en-US" sz="1200" kern="1200" baseline="0" dirty="0" smtClean="0">
                          <a:solidFill>
                            <a:schemeClr val="dk1"/>
                          </a:solidFill>
                          <a:latin typeface="+mj-lt"/>
                          <a:ea typeface="+mn-ea"/>
                          <a:cs typeface="+mn-cs"/>
                        </a:rPr>
                        <a:t> Ground Roll with Reverse Thrust</a:t>
                      </a:r>
                      <a:endParaRPr lang="en-US" sz="1200" kern="1200" dirty="0" smtClean="0">
                        <a:solidFill>
                          <a:schemeClr val="dk1"/>
                        </a:solidFill>
                        <a:latin typeface="+mj-lt"/>
                        <a:ea typeface="+mn-ea"/>
                        <a:cs typeface="+mn-cs"/>
                      </a:endParaRPr>
                    </a:p>
                  </a:txBody>
                  <a:tcPr marL="12700" marR="12700" marT="12700" marB="0" anchor="ctr"/>
                </a:tc>
                <a:tc>
                  <a:txBody>
                    <a:bodyPr/>
                    <a:lstStyle/>
                    <a:p>
                      <a:pPr algn="ctr"/>
                      <a:r>
                        <a:rPr lang="en-US" sz="1200" b="0" dirty="0" smtClean="0">
                          <a:latin typeface="+mj-lt"/>
                        </a:rPr>
                        <a:t>9</a:t>
                      </a:r>
                      <a:endParaRPr lang="en-US" sz="1200" b="0" dirty="0">
                        <a:latin typeface="+mj-lt"/>
                      </a:endParaRPr>
                    </a:p>
                  </a:txBody>
                  <a:tcPr marL="12700" marR="12700" marT="12700" marB="0" anchor="ctr"/>
                </a:tc>
                <a:tc>
                  <a:txBody>
                    <a:bodyPr/>
                    <a:lstStyle/>
                    <a:p>
                      <a:pPr algn="l" fontAlgn="b"/>
                      <a:r>
                        <a:rPr lang="en-US" sz="1200" b="0" i="0" u="none" strike="noStrike" dirty="0" smtClean="0">
                          <a:solidFill>
                            <a:srgbClr val="000000"/>
                          </a:solidFill>
                          <a:effectLst/>
                          <a:latin typeface="+mj-lt"/>
                        </a:rPr>
                        <a:t>Starting and ending altitude = 0 </a:t>
                      </a:r>
                      <a:r>
                        <a:rPr lang="en-US" sz="1200" b="0" i="0" u="none" strike="noStrike" dirty="0" err="1" smtClean="0">
                          <a:solidFill>
                            <a:srgbClr val="000000"/>
                          </a:solidFill>
                          <a:effectLst/>
                          <a:latin typeface="+mj-lt"/>
                        </a:rPr>
                        <a:t>ft</a:t>
                      </a:r>
                      <a:r>
                        <a:rPr lang="en-US" sz="1200" b="0" i="0" u="none" strike="noStrike" dirty="0" smtClean="0">
                          <a:solidFill>
                            <a:srgbClr val="000000"/>
                          </a:solidFill>
                          <a:effectLst/>
                          <a:latin typeface="+mj-lt"/>
                        </a:rPr>
                        <a:t> AFE</a:t>
                      </a:r>
                    </a:p>
                    <a:p>
                      <a:pPr algn="l" fontAlgn="b"/>
                      <a:r>
                        <a:rPr lang="en-US" sz="1200" b="0" i="0" u="none" strike="noStrike" dirty="0" smtClean="0">
                          <a:solidFill>
                            <a:srgbClr val="000000"/>
                          </a:solidFill>
                          <a:effectLst/>
                          <a:latin typeface="+mj-lt"/>
                        </a:rPr>
                        <a:t>Thrust type = Reverse</a:t>
                      </a:r>
                      <a:endParaRPr lang="en-US" sz="1200" b="0" i="0" u="none" strike="noStrike" dirty="0">
                        <a:solidFill>
                          <a:srgbClr val="000000"/>
                        </a:solidFill>
                        <a:effectLst/>
                        <a:latin typeface="+mj-lt"/>
                      </a:endParaRPr>
                    </a:p>
                  </a:txBody>
                  <a:tcPr marL="12700" marR="12700" marT="12700" marB="0" anchor="ctr"/>
                </a:tc>
              </a:tr>
              <a:tr h="345341">
                <a:tc>
                  <a:txBody>
                    <a:bodyPr/>
                    <a:lstStyle/>
                    <a:p>
                      <a:r>
                        <a:rPr lang="en-US" sz="1200" dirty="0" smtClean="0">
                          <a:latin typeface="+mj-lt"/>
                        </a:rPr>
                        <a:t>Taxi in</a:t>
                      </a:r>
                      <a:endParaRPr lang="en-US" sz="1200" dirty="0">
                        <a:latin typeface="+mj-lt"/>
                      </a:endParaRPr>
                    </a:p>
                  </a:txBody>
                  <a:tcPr marL="12700" marR="12700" marT="12700" marB="0" anchor="ctr"/>
                </a:tc>
                <a:tc>
                  <a:txBody>
                    <a:bodyPr/>
                    <a:lstStyle/>
                    <a:p>
                      <a:pPr algn="ctr"/>
                      <a:r>
                        <a:rPr lang="en-US" sz="1200" b="0" dirty="0" smtClean="0">
                          <a:latin typeface="+mj-lt"/>
                        </a:rPr>
                        <a:t>10</a:t>
                      </a:r>
                      <a:endParaRPr lang="en-US" sz="1200" b="0" dirty="0">
                        <a:latin typeface="+mj-lt"/>
                      </a:endParaRPr>
                    </a:p>
                  </a:txBody>
                  <a:tcPr marL="12700" marR="12700" marT="12700" marB="0" anchor="ctr"/>
                </a:tc>
                <a:tc>
                  <a:txBody>
                    <a:bodyPr/>
                    <a:lstStyle/>
                    <a:p>
                      <a:pPr algn="l" fontAlgn="b"/>
                      <a:r>
                        <a:rPr lang="en-US" sz="1200" b="0" i="0" u="none" strike="noStrike" dirty="0" smtClean="0">
                          <a:solidFill>
                            <a:srgbClr val="000000"/>
                          </a:solidFill>
                          <a:effectLst/>
                          <a:latin typeface="+mj-lt"/>
                        </a:rPr>
                        <a:t>Starting and ending altitude = 0 </a:t>
                      </a:r>
                      <a:r>
                        <a:rPr lang="en-US" sz="1200" b="0" i="0" u="none" strike="noStrike" dirty="0" err="1" smtClean="0">
                          <a:solidFill>
                            <a:srgbClr val="000000"/>
                          </a:solidFill>
                          <a:effectLst/>
                          <a:latin typeface="+mj-lt"/>
                        </a:rPr>
                        <a:t>ft</a:t>
                      </a:r>
                      <a:r>
                        <a:rPr lang="en-US" sz="1200" b="0" i="0" u="none" strike="noStrike" dirty="0" smtClean="0">
                          <a:solidFill>
                            <a:srgbClr val="000000"/>
                          </a:solidFill>
                          <a:effectLst/>
                          <a:latin typeface="+mj-lt"/>
                        </a:rPr>
                        <a:t> AFE,</a:t>
                      </a:r>
                    </a:p>
                    <a:p>
                      <a:pPr algn="l" fontAlgn="b"/>
                      <a:r>
                        <a:rPr lang="en-US" sz="1200" b="0" i="0" u="none" strike="noStrike" dirty="0" smtClean="0">
                          <a:solidFill>
                            <a:srgbClr val="000000"/>
                          </a:solidFill>
                          <a:effectLst/>
                          <a:latin typeface="+mj-lt"/>
                        </a:rPr>
                        <a:t>Thrust setting = Taxi, aircraft weight &lt; takeoff weight</a:t>
                      </a:r>
                      <a:endParaRPr lang="en-US" sz="1200" b="0" i="0" u="none" strike="noStrike" dirty="0">
                        <a:solidFill>
                          <a:srgbClr val="000000"/>
                        </a:solidFill>
                        <a:effectLst/>
                        <a:latin typeface="+mj-lt"/>
                      </a:endParaRPr>
                    </a:p>
                  </a:txBody>
                  <a:tcPr marL="12700" marR="12700" marT="12700" marB="0" anchor="ctr"/>
                </a:tc>
              </a:tr>
            </a:tbl>
          </a:graphicData>
        </a:graphic>
      </p:graphicFrame>
      <p:sp>
        <p:nvSpPr>
          <p:cNvPr id="18" name="Title 1"/>
          <p:cNvSpPr>
            <a:spLocks noGrp="1"/>
          </p:cNvSpPr>
          <p:nvPr>
            <p:ph type="title"/>
          </p:nvPr>
        </p:nvSpPr>
        <p:spPr>
          <a:xfrm>
            <a:off x="457200" y="436275"/>
            <a:ext cx="8229600" cy="664994"/>
          </a:xfrm>
        </p:spPr>
        <p:txBody>
          <a:bodyPr/>
          <a:lstStyle/>
          <a:p>
            <a:r>
              <a:rPr lang="en-US" sz="3200" dirty="0" smtClean="0"/>
              <a:t>AEDT Emissions Mode</a:t>
            </a:r>
            <a:endParaRPr lang="en-US" sz="3200" dirty="0"/>
          </a:p>
        </p:txBody>
      </p:sp>
    </p:spTree>
    <p:extLst>
      <p:ext uri="{BB962C8B-B14F-4D97-AF65-F5344CB8AC3E}">
        <p14:creationId xmlns:p14="http://schemas.microsoft.com/office/powerpoint/2010/main" val="36498078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AEDT Pollutants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6524762"/>
              </p:ext>
            </p:extLst>
          </p:nvPr>
        </p:nvGraphicFramePr>
        <p:xfrm>
          <a:off x="457200" y="1633429"/>
          <a:ext cx="8229600" cy="333756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r>
                        <a:rPr lang="en-US" sz="1600" dirty="0" smtClean="0">
                          <a:latin typeface="+mj-lt"/>
                        </a:rPr>
                        <a:t>Model</a:t>
                      </a:r>
                      <a:r>
                        <a:rPr lang="en-US" sz="1600" baseline="0" dirty="0" smtClean="0">
                          <a:latin typeface="+mj-lt"/>
                        </a:rPr>
                        <a:t> </a:t>
                      </a:r>
                      <a:r>
                        <a:rPr lang="en-US" sz="1600" dirty="0" smtClean="0">
                          <a:latin typeface="+mj-lt"/>
                        </a:rPr>
                        <a:t>Species</a:t>
                      </a:r>
                    </a:p>
                  </a:txBody>
                  <a:tcPr/>
                </a:tc>
                <a:tc>
                  <a:txBody>
                    <a:bodyPr/>
                    <a:lstStyle/>
                    <a:p>
                      <a:r>
                        <a:rPr lang="en-US" sz="1600" dirty="0" smtClean="0">
                          <a:latin typeface="+mj-lt"/>
                        </a:rPr>
                        <a:t>LTO</a:t>
                      </a:r>
                      <a:endParaRPr lang="en-US" sz="1600" dirty="0">
                        <a:latin typeface="+mj-lt"/>
                      </a:endParaRPr>
                    </a:p>
                  </a:txBody>
                  <a:tcPr/>
                </a:tc>
                <a:tc>
                  <a:txBody>
                    <a:bodyPr/>
                    <a:lstStyle/>
                    <a:p>
                      <a:r>
                        <a:rPr lang="en-US" sz="1600" dirty="0" smtClean="0">
                          <a:latin typeface="+mj-lt"/>
                        </a:rPr>
                        <a:t>Above LTO</a:t>
                      </a:r>
                      <a:endParaRPr lang="en-US" sz="1600" dirty="0">
                        <a:latin typeface="+mj-lt"/>
                      </a:endParaRPr>
                    </a:p>
                  </a:txBody>
                  <a:tcPr/>
                </a:tc>
              </a:tr>
              <a:tr h="370840">
                <a:tc>
                  <a:txBody>
                    <a:bodyPr/>
                    <a:lstStyle/>
                    <a:p>
                      <a:r>
                        <a:rPr lang="en-US" sz="1600" dirty="0" smtClean="0">
                          <a:latin typeface="+mj-lt"/>
                        </a:rPr>
                        <a:t>NO</a:t>
                      </a:r>
                      <a:endParaRPr lang="en-US" sz="1600" dirty="0">
                        <a:latin typeface="+mj-lt"/>
                      </a:endParaRPr>
                    </a:p>
                  </a:txBody>
                  <a:tcPr/>
                </a:tc>
                <a:tc>
                  <a:txBody>
                    <a:bodyPr/>
                    <a:lstStyle/>
                    <a:p>
                      <a:r>
                        <a:rPr lang="en-US" sz="1600" dirty="0" smtClean="0">
                          <a:latin typeface="+mj-lt"/>
                        </a:rPr>
                        <a:t>76%</a:t>
                      </a:r>
                      <a:r>
                        <a:rPr lang="en-US" sz="1600" baseline="0" dirty="0" smtClean="0">
                          <a:latin typeface="+mj-lt"/>
                        </a:rPr>
                        <a:t> of </a:t>
                      </a:r>
                      <a:r>
                        <a:rPr lang="en-US" sz="1600" baseline="0" dirty="0" err="1" smtClean="0">
                          <a:latin typeface="+mj-lt"/>
                        </a:rPr>
                        <a:t>NOx</a:t>
                      </a:r>
                      <a:endParaRPr lang="en-US" sz="1600" dirty="0">
                        <a:latin typeface="+mj-lt"/>
                      </a:endParaRPr>
                    </a:p>
                  </a:txBody>
                  <a:tcPr/>
                </a:tc>
                <a:tc>
                  <a:txBody>
                    <a:bodyPr/>
                    <a:lstStyle/>
                    <a:p>
                      <a:r>
                        <a:rPr lang="en-US" sz="1600" dirty="0" smtClean="0">
                          <a:latin typeface="+mj-lt"/>
                        </a:rPr>
                        <a:t>90% of</a:t>
                      </a:r>
                      <a:r>
                        <a:rPr lang="en-US" sz="1600" baseline="0" dirty="0" smtClean="0">
                          <a:latin typeface="+mj-lt"/>
                        </a:rPr>
                        <a:t> </a:t>
                      </a:r>
                      <a:r>
                        <a:rPr lang="en-US" sz="1600" baseline="0" dirty="0" err="1" smtClean="0">
                          <a:latin typeface="+mj-lt"/>
                        </a:rPr>
                        <a:t>NOx</a:t>
                      </a:r>
                      <a:endParaRPr lang="en-US" sz="1600" dirty="0">
                        <a:latin typeface="+mj-lt"/>
                      </a:endParaRPr>
                    </a:p>
                  </a:txBody>
                  <a:tcPr/>
                </a:tc>
              </a:tr>
              <a:tr h="370840">
                <a:tc>
                  <a:txBody>
                    <a:bodyPr/>
                    <a:lstStyle/>
                    <a:p>
                      <a:r>
                        <a:rPr lang="en-US" sz="1600" dirty="0" smtClean="0">
                          <a:latin typeface="+mj-lt"/>
                        </a:rPr>
                        <a:t>NO2</a:t>
                      </a:r>
                      <a:endParaRPr lang="en-US" sz="1600" dirty="0">
                        <a:latin typeface="+mj-lt"/>
                      </a:endParaRPr>
                    </a:p>
                  </a:txBody>
                  <a:tcPr/>
                </a:tc>
                <a:tc>
                  <a:txBody>
                    <a:bodyPr/>
                    <a:lstStyle/>
                    <a:p>
                      <a:r>
                        <a:rPr lang="en-US" sz="1600" dirty="0" smtClean="0">
                          <a:latin typeface="+mj-lt"/>
                        </a:rPr>
                        <a:t>23% of </a:t>
                      </a:r>
                      <a:r>
                        <a:rPr lang="en-US" sz="1600" dirty="0" err="1" smtClean="0">
                          <a:latin typeface="+mj-lt"/>
                        </a:rPr>
                        <a:t>NOx</a:t>
                      </a:r>
                      <a:endParaRPr lang="en-US" sz="1600" dirty="0">
                        <a:latin typeface="+mj-lt"/>
                      </a:endParaRPr>
                    </a:p>
                  </a:txBody>
                  <a:tcPr/>
                </a:tc>
                <a:tc>
                  <a:txBody>
                    <a:bodyPr/>
                    <a:lstStyle/>
                    <a:p>
                      <a:r>
                        <a:rPr lang="en-US" sz="1600" dirty="0" smtClean="0">
                          <a:latin typeface="+mj-lt"/>
                        </a:rPr>
                        <a:t>9% of </a:t>
                      </a:r>
                      <a:r>
                        <a:rPr lang="en-US" sz="1600" dirty="0" err="1" smtClean="0">
                          <a:latin typeface="+mj-lt"/>
                        </a:rPr>
                        <a:t>NOx</a:t>
                      </a:r>
                      <a:endParaRPr lang="en-US" sz="1600" dirty="0">
                        <a:latin typeface="+mj-lt"/>
                      </a:endParaRPr>
                    </a:p>
                  </a:txBody>
                  <a:tcPr/>
                </a:tc>
              </a:tr>
              <a:tr h="370840">
                <a:tc>
                  <a:txBody>
                    <a:bodyPr/>
                    <a:lstStyle/>
                    <a:p>
                      <a:r>
                        <a:rPr lang="en-US" sz="1600" dirty="0" smtClean="0">
                          <a:latin typeface="+mj-lt"/>
                        </a:rPr>
                        <a:t>HONO</a:t>
                      </a:r>
                      <a:endParaRPr lang="en-US" sz="1600" dirty="0">
                        <a:latin typeface="+mj-lt"/>
                      </a:endParaRPr>
                    </a:p>
                  </a:txBody>
                  <a:tcPr/>
                </a:tc>
                <a:tc>
                  <a:txBody>
                    <a:bodyPr/>
                    <a:lstStyle/>
                    <a:p>
                      <a:r>
                        <a:rPr lang="en-US" sz="1600" dirty="0" smtClean="0">
                          <a:latin typeface="+mj-lt"/>
                        </a:rPr>
                        <a:t>1%</a:t>
                      </a:r>
                      <a:r>
                        <a:rPr lang="en-US" sz="1600" baseline="0" dirty="0" smtClean="0">
                          <a:latin typeface="+mj-lt"/>
                        </a:rPr>
                        <a:t> of </a:t>
                      </a:r>
                      <a:r>
                        <a:rPr lang="en-US" sz="1600" baseline="0" dirty="0" err="1" smtClean="0">
                          <a:latin typeface="+mj-lt"/>
                        </a:rPr>
                        <a:t>NOx</a:t>
                      </a:r>
                      <a:endParaRPr lang="en-US" sz="1600" dirty="0">
                        <a:latin typeface="+mj-lt"/>
                      </a:endParaRPr>
                    </a:p>
                  </a:txBody>
                  <a:tcPr/>
                </a:tc>
                <a:tc>
                  <a:txBody>
                    <a:bodyPr/>
                    <a:lstStyle/>
                    <a:p>
                      <a:r>
                        <a:rPr lang="en-US" sz="1600" dirty="0" smtClean="0">
                          <a:latin typeface="+mj-lt"/>
                        </a:rPr>
                        <a:t>1%</a:t>
                      </a:r>
                      <a:r>
                        <a:rPr lang="en-US" sz="1600" baseline="0" dirty="0" smtClean="0">
                          <a:latin typeface="+mj-lt"/>
                        </a:rPr>
                        <a:t> of </a:t>
                      </a:r>
                      <a:r>
                        <a:rPr lang="en-US" sz="1600" baseline="0" dirty="0" err="1" smtClean="0">
                          <a:latin typeface="+mj-lt"/>
                        </a:rPr>
                        <a:t>NOx</a:t>
                      </a:r>
                      <a:endParaRPr lang="en-US" sz="1600" dirty="0">
                        <a:latin typeface="+mj-lt"/>
                      </a:endParaRPr>
                    </a:p>
                  </a:txBody>
                  <a:tcPr/>
                </a:tc>
              </a:tr>
              <a:tr h="370840">
                <a:tc>
                  <a:txBody>
                    <a:bodyPr/>
                    <a:lstStyle/>
                    <a:p>
                      <a:r>
                        <a:rPr lang="en-US" sz="1600" dirty="0" smtClean="0">
                          <a:latin typeface="+mj-lt"/>
                        </a:rPr>
                        <a:t>PEC</a:t>
                      </a:r>
                      <a:endParaRPr lang="en-US" sz="1600" dirty="0">
                        <a:latin typeface="+mj-lt"/>
                      </a:endParaRPr>
                    </a:p>
                  </a:txBody>
                  <a:tcPr/>
                </a:tc>
                <a:tc>
                  <a:txBody>
                    <a:bodyPr/>
                    <a:lstStyle/>
                    <a:p>
                      <a:r>
                        <a:rPr lang="en-US" sz="1600" dirty="0" smtClean="0">
                          <a:latin typeface="+mj-lt"/>
                        </a:rPr>
                        <a:t>PEC</a:t>
                      </a:r>
                      <a:endParaRPr lang="en-US" sz="1600" dirty="0">
                        <a:latin typeface="+mj-lt"/>
                      </a:endParaRPr>
                    </a:p>
                  </a:txBody>
                  <a:tcPr/>
                </a:tc>
                <a:tc>
                  <a:txBody>
                    <a:bodyPr/>
                    <a:lstStyle/>
                    <a:p>
                      <a:r>
                        <a:rPr lang="en-US" sz="1600" dirty="0" smtClean="0">
                          <a:latin typeface="+mj-lt"/>
                        </a:rPr>
                        <a:t>0.03 * Fuel</a:t>
                      </a:r>
                      <a:r>
                        <a:rPr lang="en-US" sz="1600" baseline="0" dirty="0" smtClean="0">
                          <a:latin typeface="+mj-lt"/>
                        </a:rPr>
                        <a:t> Burn</a:t>
                      </a:r>
                      <a:endParaRPr lang="en-US" sz="1600" dirty="0">
                        <a:latin typeface="+mj-lt"/>
                      </a:endParaRPr>
                    </a:p>
                  </a:txBody>
                  <a:tcPr/>
                </a:tc>
              </a:tr>
              <a:tr h="370840">
                <a:tc>
                  <a:txBody>
                    <a:bodyPr/>
                    <a:lstStyle/>
                    <a:p>
                      <a:r>
                        <a:rPr lang="en-US" sz="1600" dirty="0" smtClean="0">
                          <a:latin typeface="+mj-lt"/>
                        </a:rPr>
                        <a:t>POC</a:t>
                      </a:r>
                      <a:endParaRPr lang="en-US" sz="1600" dirty="0">
                        <a:latin typeface="+mj-lt"/>
                      </a:endParaRPr>
                    </a:p>
                  </a:txBody>
                  <a:tcPr/>
                </a:tc>
                <a:tc>
                  <a:txBody>
                    <a:bodyPr/>
                    <a:lstStyle/>
                    <a:p>
                      <a:r>
                        <a:rPr lang="en-US" sz="1600" dirty="0" smtClean="0">
                          <a:latin typeface="+mj-lt"/>
                        </a:rPr>
                        <a:t>POC</a:t>
                      </a:r>
                      <a:endParaRPr lang="en-US" sz="1600" dirty="0">
                        <a:latin typeface="+mj-lt"/>
                      </a:endParaRPr>
                    </a:p>
                  </a:txBody>
                  <a:tcPr/>
                </a:tc>
                <a:tc>
                  <a:txBody>
                    <a:bodyPr/>
                    <a:lstStyle/>
                    <a:p>
                      <a:r>
                        <a:rPr lang="en-US" sz="1600" dirty="0" smtClean="0">
                          <a:latin typeface="+mj-lt"/>
                        </a:rPr>
                        <a:t>0.03</a:t>
                      </a:r>
                      <a:r>
                        <a:rPr lang="en-US" sz="1600" baseline="0" dirty="0" smtClean="0">
                          <a:latin typeface="+mj-lt"/>
                        </a:rPr>
                        <a:t> * Fuel Burn</a:t>
                      </a:r>
                      <a:endParaRPr lang="en-US" sz="1600" dirty="0">
                        <a:latin typeface="+mj-lt"/>
                      </a:endParaRPr>
                    </a:p>
                  </a:txBody>
                  <a:tcPr/>
                </a:tc>
              </a:tr>
              <a:tr h="370840">
                <a:tc>
                  <a:txBody>
                    <a:bodyPr/>
                    <a:lstStyle/>
                    <a:p>
                      <a:r>
                        <a:rPr lang="en-US" sz="1600" dirty="0" smtClean="0">
                          <a:latin typeface="+mj-lt"/>
                        </a:rPr>
                        <a:t>SO2</a:t>
                      </a:r>
                      <a:endParaRPr lang="en-US" sz="1600" dirty="0">
                        <a:latin typeface="+mj-lt"/>
                      </a:endParaRPr>
                    </a:p>
                  </a:txBody>
                  <a:tcPr/>
                </a:tc>
                <a:tc gridSpan="2">
                  <a:txBody>
                    <a:bodyPr/>
                    <a:lstStyle/>
                    <a:p>
                      <a:pPr algn="ctr"/>
                      <a:r>
                        <a:rPr lang="en-US" sz="1600" dirty="0" smtClean="0">
                          <a:latin typeface="+mj-lt"/>
                        </a:rPr>
                        <a:t>FSC/1000 * [(100-E)/100] * Fuel</a:t>
                      </a:r>
                      <a:r>
                        <a:rPr lang="en-US" sz="1600" baseline="0" dirty="0" smtClean="0">
                          <a:latin typeface="+mj-lt"/>
                        </a:rPr>
                        <a:t> Burn * (64/32)</a:t>
                      </a:r>
                      <a:endParaRPr lang="en-US" sz="1600" dirty="0">
                        <a:latin typeface="+mj-lt"/>
                      </a:endParaRPr>
                    </a:p>
                  </a:txBody>
                  <a:tcPr/>
                </a:tc>
                <a:tc hMerge="1">
                  <a:txBody>
                    <a:bodyPr/>
                    <a:lstStyle/>
                    <a:p>
                      <a:endParaRPr lang="en-US" dirty="0"/>
                    </a:p>
                  </a:txBody>
                  <a:tcPr/>
                </a:tc>
              </a:tr>
              <a:tr h="370840">
                <a:tc>
                  <a:txBody>
                    <a:bodyPr/>
                    <a:lstStyle/>
                    <a:p>
                      <a:r>
                        <a:rPr lang="en-US" sz="1600" dirty="0" smtClean="0">
                          <a:latin typeface="+mj-lt"/>
                        </a:rPr>
                        <a:t>SO4</a:t>
                      </a:r>
                      <a:endParaRPr lang="en-US" sz="1600" dirty="0">
                        <a:latin typeface="+mj-lt"/>
                      </a:endParaRPr>
                    </a:p>
                  </a:txBody>
                  <a:tcPr/>
                </a:tc>
                <a:tc gridSpan="2">
                  <a:txBody>
                    <a:bodyPr/>
                    <a:lstStyle/>
                    <a:p>
                      <a:pPr algn="ctr"/>
                      <a:r>
                        <a:rPr lang="en-US" sz="1600" dirty="0" smtClean="0">
                          <a:latin typeface="+mj-lt"/>
                        </a:rPr>
                        <a:t>FCS/1000 * (E/100)</a:t>
                      </a:r>
                      <a:r>
                        <a:rPr lang="en-US" sz="1600" baseline="0" dirty="0" smtClean="0">
                          <a:latin typeface="+mj-lt"/>
                        </a:rPr>
                        <a:t> * Fuel Burn * (98/32)</a:t>
                      </a:r>
                      <a:endParaRPr lang="en-US" sz="1600" dirty="0">
                        <a:latin typeface="+mj-lt"/>
                      </a:endParaRPr>
                    </a:p>
                  </a:txBody>
                  <a:tcPr/>
                </a:tc>
                <a:tc hMerge="1">
                  <a:txBody>
                    <a:bodyPr/>
                    <a:lstStyle/>
                    <a:p>
                      <a:endParaRPr lang="en-US" dirty="0"/>
                    </a:p>
                  </a:txBody>
                  <a:tcPr/>
                </a:tc>
              </a:tr>
              <a:tr h="370840">
                <a:tc>
                  <a:txBody>
                    <a:bodyPr/>
                    <a:lstStyle/>
                    <a:p>
                      <a:r>
                        <a:rPr lang="en-US" sz="1600" dirty="0" smtClean="0">
                          <a:latin typeface="+mj-lt"/>
                        </a:rPr>
                        <a:t>TOG</a:t>
                      </a:r>
                      <a:endParaRPr lang="en-US" sz="1600" dirty="0">
                        <a:latin typeface="+mj-lt"/>
                      </a:endParaRPr>
                    </a:p>
                  </a:txBody>
                  <a:tcPr/>
                </a:tc>
                <a:tc gridSpan="2">
                  <a:txBody>
                    <a:bodyPr/>
                    <a:lstStyle/>
                    <a:p>
                      <a:pPr algn="ctr"/>
                      <a:r>
                        <a:rPr lang="en-US" sz="1600" dirty="0" smtClean="0">
                          <a:latin typeface="+mj-lt"/>
                        </a:rPr>
                        <a:t>1.16</a:t>
                      </a:r>
                      <a:r>
                        <a:rPr lang="en-US" sz="1600" baseline="0" dirty="0" smtClean="0">
                          <a:latin typeface="+mj-lt"/>
                        </a:rPr>
                        <a:t> * HC</a:t>
                      </a:r>
                      <a:endParaRPr lang="en-US" sz="1600" dirty="0">
                        <a:latin typeface="+mj-lt"/>
                      </a:endParaRPr>
                    </a:p>
                  </a:txBody>
                  <a:tcPr/>
                </a:tc>
                <a:tc hMerge="1">
                  <a:txBody>
                    <a:bodyPr/>
                    <a:lstStyle/>
                    <a:p>
                      <a:endParaRPr lang="en-US"/>
                    </a:p>
                  </a:txBody>
                  <a:tcPr/>
                </a:tc>
              </a:tr>
            </a:tbl>
          </a:graphicData>
        </a:graphic>
      </p:graphicFrame>
      <p:sp>
        <p:nvSpPr>
          <p:cNvPr id="5" name="TextBox 4"/>
          <p:cNvSpPr txBox="1"/>
          <p:nvPr/>
        </p:nvSpPr>
        <p:spPr>
          <a:xfrm>
            <a:off x="1963733" y="5067807"/>
            <a:ext cx="5307374" cy="646331"/>
          </a:xfrm>
          <a:prstGeom prst="rect">
            <a:avLst/>
          </a:prstGeom>
          <a:noFill/>
        </p:spPr>
        <p:txBody>
          <a:bodyPr wrap="none" rtlCol="0">
            <a:spAutoFit/>
          </a:bodyPr>
          <a:lstStyle/>
          <a:p>
            <a:r>
              <a:rPr lang="en-US" i="1" dirty="0" smtClean="0"/>
              <a:t>*FSC (Fuel Sulfur Concentration) = 600 in mg/kg-fuel</a:t>
            </a:r>
          </a:p>
          <a:p>
            <a:r>
              <a:rPr lang="en-US" i="1" dirty="0"/>
              <a:t>*</a:t>
            </a:r>
            <a:r>
              <a:rPr lang="en-US" i="1" dirty="0" smtClean="0"/>
              <a:t>E = 2.0 in % of the fuel sulfur is emitted</a:t>
            </a:r>
            <a:endParaRPr lang="en-US" i="1" dirty="0"/>
          </a:p>
        </p:txBody>
      </p:sp>
      <p:sp>
        <p:nvSpPr>
          <p:cNvPr id="6" name="Date Placeholder 5"/>
          <p:cNvSpPr>
            <a:spLocks noGrp="1"/>
          </p:cNvSpPr>
          <p:nvPr>
            <p:ph type="dt" sz="half" idx="10"/>
          </p:nvPr>
        </p:nvSpPr>
        <p:spPr/>
        <p:txBody>
          <a:bodyPr/>
          <a:lstStyle/>
          <a:p>
            <a:r>
              <a:rPr lang="en-US" smtClean="0"/>
              <a:t>October 16, 2012</a:t>
            </a:r>
            <a:endParaRPr lang="en-US"/>
          </a:p>
        </p:txBody>
      </p:sp>
      <p:sp>
        <p:nvSpPr>
          <p:cNvPr id="7" name="Footer Placeholder 6"/>
          <p:cNvSpPr>
            <a:spLocks noGrp="1"/>
          </p:cNvSpPr>
          <p:nvPr>
            <p:ph type="ftr" sz="quarter" idx="11"/>
          </p:nvPr>
        </p:nvSpPr>
        <p:spPr/>
        <p:txBody>
          <a:bodyPr/>
          <a:lstStyle/>
          <a:p>
            <a:r>
              <a:rPr lang="en-US" smtClean="0"/>
              <a:t>The 11th Annual CMAS Conference</a:t>
            </a:r>
            <a:endParaRPr lang="en-US"/>
          </a:p>
        </p:txBody>
      </p:sp>
      <p:sp>
        <p:nvSpPr>
          <p:cNvPr id="8" name="Slide Number Placeholder 7"/>
          <p:cNvSpPr>
            <a:spLocks noGrp="1"/>
          </p:cNvSpPr>
          <p:nvPr>
            <p:ph type="sldNum" sz="quarter" idx="12"/>
          </p:nvPr>
        </p:nvSpPr>
        <p:spPr/>
        <p:txBody>
          <a:bodyPr/>
          <a:lstStyle/>
          <a:p>
            <a:fld id="{9E947861-20FD-BD4B-A90B-9FE82F442DEB}" type="slidenum">
              <a:rPr lang="en-US" smtClean="0"/>
              <a:t>11</a:t>
            </a:fld>
            <a:endParaRPr lang="en-US"/>
          </a:p>
        </p:txBody>
      </p:sp>
    </p:spTree>
    <p:extLst>
      <p:ext uri="{BB962C8B-B14F-4D97-AF65-F5344CB8AC3E}">
        <p14:creationId xmlns:p14="http://schemas.microsoft.com/office/powerpoint/2010/main" val="10307284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AEDTproc</a:t>
            </a:r>
            <a:endParaRPr lang="en-US" dirty="0"/>
          </a:p>
        </p:txBody>
      </p:sp>
      <p:pic>
        <p:nvPicPr>
          <p:cNvPr id="4" name="Content Placeholder 3"/>
          <p:cNvPicPr>
            <a:picLocks noGrp="1" noChangeAspect="1"/>
          </p:cNvPicPr>
          <p:nvPr>
            <p:ph idx="1"/>
          </p:nvPr>
        </p:nvPicPr>
        <p:blipFill>
          <a:blip r:embed="rId3"/>
          <a:srcRect t="2748" b="2748"/>
          <a:stretch>
            <a:fillRect/>
          </a:stretch>
        </p:blipFill>
        <p:spPr>
          <a:xfrm>
            <a:off x="746413" y="1692491"/>
            <a:ext cx="7480045" cy="4113737"/>
          </a:xfrm>
        </p:spPr>
      </p:pic>
      <p:sp>
        <p:nvSpPr>
          <p:cNvPr id="5" name="Date Placeholder 4"/>
          <p:cNvSpPr>
            <a:spLocks noGrp="1"/>
          </p:cNvSpPr>
          <p:nvPr>
            <p:ph type="dt" sz="half" idx="10"/>
          </p:nvPr>
        </p:nvSpPr>
        <p:spPr/>
        <p:txBody>
          <a:bodyPr/>
          <a:lstStyle/>
          <a:p>
            <a:r>
              <a:rPr lang="en-US" smtClean="0"/>
              <a:t>October 16, 2012</a:t>
            </a:r>
            <a:endParaRPr lang="en-US"/>
          </a:p>
        </p:txBody>
      </p:sp>
      <p:sp>
        <p:nvSpPr>
          <p:cNvPr id="6" name="Footer Placeholder 5"/>
          <p:cNvSpPr>
            <a:spLocks noGrp="1"/>
          </p:cNvSpPr>
          <p:nvPr>
            <p:ph type="ftr" sz="quarter" idx="11"/>
          </p:nvPr>
        </p:nvSpPr>
        <p:spPr/>
        <p:txBody>
          <a:bodyPr/>
          <a:lstStyle/>
          <a:p>
            <a:r>
              <a:rPr lang="en-US" smtClean="0"/>
              <a:t>The 11th Annual CMAS Conference</a:t>
            </a:r>
            <a:endParaRPr lang="en-US"/>
          </a:p>
        </p:txBody>
      </p:sp>
      <p:sp>
        <p:nvSpPr>
          <p:cNvPr id="7" name="Slide Number Placeholder 6"/>
          <p:cNvSpPr>
            <a:spLocks noGrp="1"/>
          </p:cNvSpPr>
          <p:nvPr>
            <p:ph type="sldNum" sz="quarter" idx="12"/>
          </p:nvPr>
        </p:nvSpPr>
        <p:spPr/>
        <p:txBody>
          <a:bodyPr/>
          <a:lstStyle/>
          <a:p>
            <a:fld id="{9E947861-20FD-BD4B-A90B-9FE82F442DEB}" type="slidenum">
              <a:rPr lang="en-US" smtClean="0"/>
              <a:t>12</a:t>
            </a:fld>
            <a:endParaRPr lang="en-US"/>
          </a:p>
        </p:txBody>
      </p:sp>
    </p:spTree>
    <p:extLst>
      <p:ext uri="{BB962C8B-B14F-4D97-AF65-F5344CB8AC3E}">
        <p14:creationId xmlns:p14="http://schemas.microsoft.com/office/powerpoint/2010/main" val="140294238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779"/>
            <a:ext cx="8229600" cy="829455"/>
          </a:xfrm>
        </p:spPr>
        <p:txBody>
          <a:bodyPr/>
          <a:lstStyle/>
          <a:p>
            <a:r>
              <a:rPr lang="en-US" sz="4800" dirty="0" smtClean="0"/>
              <a:t>TOG Chemical Speciation</a:t>
            </a:r>
            <a:endParaRPr lang="en-US" sz="4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71637555"/>
              </p:ext>
            </p:extLst>
          </p:nvPr>
        </p:nvGraphicFramePr>
        <p:xfrm>
          <a:off x="586547" y="1111702"/>
          <a:ext cx="7950400" cy="5188651"/>
        </p:xfrm>
        <a:graphic>
          <a:graphicData uri="http://schemas.openxmlformats.org/drawingml/2006/table">
            <a:tbl>
              <a:tblPr firstRow="1" bandRow="1">
                <a:tableStyleId>{5C22544A-7EE6-4342-B048-85BDC9FD1C3A}</a:tableStyleId>
              </a:tblPr>
              <a:tblGrid>
                <a:gridCol w="1306633"/>
                <a:gridCol w="1705038"/>
                <a:gridCol w="1669761"/>
                <a:gridCol w="1678888"/>
                <a:gridCol w="1590080"/>
              </a:tblGrid>
              <a:tr h="613675">
                <a:tc>
                  <a:txBody>
                    <a:bodyPr/>
                    <a:lstStyle/>
                    <a:p>
                      <a:pPr algn="ctr"/>
                      <a:r>
                        <a:rPr lang="en-US" sz="1400" dirty="0" smtClean="0">
                          <a:latin typeface="+mj-lt"/>
                        </a:rPr>
                        <a:t>Model Species</a:t>
                      </a:r>
                      <a:endParaRPr lang="en-US" sz="1400" dirty="0">
                        <a:latin typeface="+mj-lt"/>
                      </a:endParaRPr>
                    </a:p>
                  </a:txBody>
                  <a:tcPr/>
                </a:tc>
                <a:tc>
                  <a:txBody>
                    <a:bodyPr/>
                    <a:lstStyle/>
                    <a:p>
                      <a:pPr algn="ctr"/>
                      <a:r>
                        <a:rPr lang="en-US" sz="1400" dirty="0" smtClean="0">
                          <a:latin typeface="+mj-lt"/>
                        </a:rPr>
                        <a:t>Turbine Engine</a:t>
                      </a:r>
                    </a:p>
                    <a:p>
                      <a:pPr algn="ctr"/>
                      <a:r>
                        <a:rPr lang="en-US" sz="1400" dirty="0" smtClean="0">
                          <a:latin typeface="+mj-lt"/>
                        </a:rPr>
                        <a:t>Mass</a:t>
                      </a:r>
                      <a:r>
                        <a:rPr lang="en-US" sz="1400" baseline="0" dirty="0" smtClean="0">
                          <a:latin typeface="+mj-lt"/>
                        </a:rPr>
                        <a:t> Fraction</a:t>
                      </a:r>
                      <a:endParaRPr lang="en-US" sz="1400" dirty="0">
                        <a:latin typeface="+mj-lt"/>
                      </a:endParaRPr>
                    </a:p>
                  </a:txBody>
                  <a:tcPr/>
                </a:tc>
                <a:tc>
                  <a:txBody>
                    <a:bodyPr/>
                    <a:lstStyle/>
                    <a:p>
                      <a:pPr algn="ctr"/>
                      <a:r>
                        <a:rPr lang="en-US" sz="1400" dirty="0" smtClean="0">
                          <a:latin typeface="+mj-lt"/>
                        </a:rPr>
                        <a:t>Turbine Engine</a:t>
                      </a:r>
                    </a:p>
                    <a:p>
                      <a:pPr algn="ctr"/>
                      <a:r>
                        <a:rPr lang="en-US" sz="1400" dirty="0" smtClean="0">
                          <a:latin typeface="+mj-lt"/>
                        </a:rPr>
                        <a:t>M.W.</a:t>
                      </a:r>
                      <a:endParaRPr lang="en-US" sz="1400" dirty="0">
                        <a:latin typeface="+mj-lt"/>
                      </a:endParaRPr>
                    </a:p>
                  </a:txBody>
                  <a:tcPr/>
                </a:tc>
                <a:tc>
                  <a:txBody>
                    <a:bodyPr/>
                    <a:lstStyle/>
                    <a:p>
                      <a:pPr algn="ctr"/>
                      <a:r>
                        <a:rPr lang="en-US" sz="1400" dirty="0" smtClean="0">
                          <a:latin typeface="+mj-lt"/>
                        </a:rPr>
                        <a:t>Piston Engine</a:t>
                      </a:r>
                    </a:p>
                    <a:p>
                      <a:pPr algn="ctr"/>
                      <a:r>
                        <a:rPr lang="en-US" sz="1400" dirty="0" smtClean="0">
                          <a:latin typeface="+mj-lt"/>
                        </a:rPr>
                        <a:t>Mass Fraction</a:t>
                      </a:r>
                      <a:endParaRPr lang="en-US" sz="1400" dirty="0">
                        <a:latin typeface="+mj-lt"/>
                      </a:endParaRPr>
                    </a:p>
                  </a:txBody>
                  <a:tcPr/>
                </a:tc>
                <a:tc>
                  <a:txBody>
                    <a:bodyPr/>
                    <a:lstStyle/>
                    <a:p>
                      <a:pPr algn="ctr"/>
                      <a:r>
                        <a:rPr lang="en-US" sz="1400" dirty="0" smtClean="0">
                          <a:latin typeface="+mj-lt"/>
                        </a:rPr>
                        <a:t>Piston Engine</a:t>
                      </a:r>
                    </a:p>
                    <a:p>
                      <a:pPr algn="ctr"/>
                      <a:r>
                        <a:rPr lang="en-US" sz="1400" dirty="0" smtClean="0">
                          <a:latin typeface="+mj-lt"/>
                        </a:rPr>
                        <a:t>M.W.</a:t>
                      </a:r>
                      <a:endParaRPr lang="en-US" sz="1400" dirty="0">
                        <a:latin typeface="+mj-lt"/>
                      </a:endParaRPr>
                    </a:p>
                  </a:txBody>
                  <a:tcPr/>
                </a:tc>
              </a:tr>
              <a:tr h="335509">
                <a:tc>
                  <a:txBody>
                    <a:bodyPr/>
                    <a:lstStyle/>
                    <a:p>
                      <a:pPr marL="0" marR="0" algn="ctr">
                        <a:spcBef>
                          <a:spcPts val="600"/>
                        </a:spcBef>
                        <a:spcAft>
                          <a:spcPts val="600"/>
                        </a:spcAft>
                      </a:pPr>
                      <a:r>
                        <a:rPr lang="en-US" sz="1400" dirty="0">
                          <a:effectLst/>
                          <a:latin typeface="+mj-lt"/>
                          <a:ea typeface="Cambria"/>
                          <a:cs typeface="Times New Roman"/>
                        </a:rPr>
                        <a:t>ALD2</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0.0435</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43.6298</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0.0444</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43.3667</a:t>
                      </a:r>
                      <a:endParaRPr lang="en-US" sz="1400" dirty="0">
                        <a:effectLst/>
                        <a:latin typeface="+mj-lt"/>
                        <a:ea typeface="ＭＳ 明朝"/>
                        <a:cs typeface="Times New Roman"/>
                      </a:endParaRPr>
                    </a:p>
                  </a:txBody>
                  <a:tcPr marL="68580" marR="68580" marT="0" marB="0" anchor="ctr"/>
                </a:tc>
              </a:tr>
              <a:tr h="335509">
                <a:tc>
                  <a:txBody>
                    <a:bodyPr/>
                    <a:lstStyle/>
                    <a:p>
                      <a:pPr marL="0" marR="0" algn="ctr">
                        <a:spcBef>
                          <a:spcPts val="600"/>
                        </a:spcBef>
                        <a:spcAft>
                          <a:spcPts val="600"/>
                        </a:spcAft>
                      </a:pPr>
                      <a:r>
                        <a:rPr lang="en-US" sz="1400" dirty="0">
                          <a:effectLst/>
                          <a:latin typeface="+mj-lt"/>
                          <a:ea typeface="Cambria"/>
                          <a:cs typeface="Times New Roman"/>
                        </a:rPr>
                        <a:t>ALDX</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0.0585</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35.2256</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0.0264</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37.2487</a:t>
                      </a:r>
                      <a:endParaRPr lang="en-US" sz="1400">
                        <a:effectLst/>
                        <a:latin typeface="+mj-lt"/>
                        <a:ea typeface="ＭＳ 明朝"/>
                        <a:cs typeface="Times New Roman"/>
                      </a:endParaRPr>
                    </a:p>
                  </a:txBody>
                  <a:tcPr marL="68580" marR="68580" marT="0" marB="0" anchor="ctr"/>
                </a:tc>
              </a:tr>
              <a:tr h="335509">
                <a:tc>
                  <a:txBody>
                    <a:bodyPr/>
                    <a:lstStyle/>
                    <a:p>
                      <a:pPr marL="0" marR="0" algn="ctr">
                        <a:spcBef>
                          <a:spcPts val="600"/>
                        </a:spcBef>
                        <a:spcAft>
                          <a:spcPts val="600"/>
                        </a:spcAft>
                      </a:pPr>
                      <a:r>
                        <a:rPr lang="en-US" sz="1400">
                          <a:effectLst/>
                          <a:latin typeface="+mj-lt"/>
                          <a:ea typeface="Cambria"/>
                          <a:cs typeface="Times New Roman"/>
                        </a:rPr>
                        <a:t>CH4</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smtClean="0">
                          <a:effectLst/>
                          <a:latin typeface="+mj-lt"/>
                          <a:ea typeface="Cambria"/>
                          <a:cs typeface="Times New Roman"/>
                        </a:rPr>
                        <a:t>N/A</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smtClean="0">
                          <a:effectLst/>
                          <a:latin typeface="+mj-lt"/>
                          <a:ea typeface="Cambria"/>
                          <a:cs typeface="Times New Roman"/>
                        </a:rPr>
                        <a:t>N/A</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0.1095</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16.0425</a:t>
                      </a:r>
                      <a:endParaRPr lang="en-US" sz="1400" dirty="0">
                        <a:effectLst/>
                        <a:latin typeface="+mj-lt"/>
                        <a:ea typeface="ＭＳ 明朝"/>
                        <a:cs typeface="Times New Roman"/>
                      </a:endParaRPr>
                    </a:p>
                  </a:txBody>
                  <a:tcPr marL="68580" marR="68580" marT="0" marB="0" anchor="ctr"/>
                </a:tc>
              </a:tr>
              <a:tr h="335509">
                <a:tc>
                  <a:txBody>
                    <a:bodyPr/>
                    <a:lstStyle/>
                    <a:p>
                      <a:pPr marL="0" marR="0" algn="ctr">
                        <a:spcBef>
                          <a:spcPts val="600"/>
                        </a:spcBef>
                        <a:spcAft>
                          <a:spcPts val="600"/>
                        </a:spcAft>
                      </a:pPr>
                      <a:r>
                        <a:rPr lang="en-US" sz="1400">
                          <a:effectLst/>
                          <a:latin typeface="+mj-lt"/>
                          <a:ea typeface="Cambria"/>
                          <a:cs typeface="Times New Roman"/>
                        </a:rPr>
                        <a:t>ETH</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0.1546</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28.0532</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0.155</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28.0532</a:t>
                      </a:r>
                      <a:endParaRPr lang="en-US" sz="1400" dirty="0">
                        <a:effectLst/>
                        <a:latin typeface="+mj-lt"/>
                        <a:ea typeface="ＭＳ 明朝"/>
                        <a:cs typeface="Times New Roman"/>
                      </a:endParaRPr>
                    </a:p>
                  </a:txBody>
                  <a:tcPr marL="68580" marR="68580" marT="0" marB="0" anchor="ctr"/>
                </a:tc>
              </a:tr>
              <a:tr h="335509">
                <a:tc>
                  <a:txBody>
                    <a:bodyPr/>
                    <a:lstStyle/>
                    <a:p>
                      <a:pPr marL="0" marR="0" algn="ctr">
                        <a:spcBef>
                          <a:spcPts val="600"/>
                        </a:spcBef>
                        <a:spcAft>
                          <a:spcPts val="600"/>
                        </a:spcAft>
                      </a:pPr>
                      <a:r>
                        <a:rPr lang="en-US" sz="1400">
                          <a:effectLst/>
                          <a:latin typeface="+mj-lt"/>
                          <a:ea typeface="Cambria"/>
                          <a:cs typeface="Times New Roman"/>
                        </a:rPr>
                        <a:t>ETHA</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0.0052</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30.0690</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0.0091999</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30.069</a:t>
                      </a:r>
                      <a:endParaRPr lang="en-US" sz="1400" dirty="0">
                        <a:effectLst/>
                        <a:latin typeface="+mj-lt"/>
                        <a:ea typeface="ＭＳ 明朝"/>
                        <a:cs typeface="Times New Roman"/>
                      </a:endParaRPr>
                    </a:p>
                  </a:txBody>
                  <a:tcPr marL="68580" marR="68580" marT="0" marB="0" anchor="ctr"/>
                </a:tc>
              </a:tr>
              <a:tr h="335509">
                <a:tc>
                  <a:txBody>
                    <a:bodyPr/>
                    <a:lstStyle/>
                    <a:p>
                      <a:pPr marL="0" marR="0" algn="ctr">
                        <a:spcBef>
                          <a:spcPts val="600"/>
                        </a:spcBef>
                        <a:spcAft>
                          <a:spcPts val="600"/>
                        </a:spcAft>
                      </a:pPr>
                      <a:r>
                        <a:rPr lang="en-US" sz="1400">
                          <a:effectLst/>
                          <a:latin typeface="+mj-lt"/>
                          <a:ea typeface="Cambria"/>
                          <a:cs typeface="Times New Roman"/>
                        </a:rPr>
                        <a:t>ETOH</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smtClean="0">
                          <a:effectLst/>
                          <a:latin typeface="+mj-lt"/>
                          <a:ea typeface="Cambria"/>
                          <a:cs typeface="Times New Roman"/>
                        </a:rPr>
                        <a:t>N/A</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smtClean="0">
                          <a:effectLst/>
                          <a:latin typeface="+mj-lt"/>
                          <a:ea typeface="Cambria"/>
                          <a:cs typeface="Times New Roman"/>
                        </a:rPr>
                        <a:t>N/A</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4.00E-05</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28.7623</a:t>
                      </a:r>
                      <a:endParaRPr lang="en-US" sz="1400" dirty="0">
                        <a:effectLst/>
                        <a:latin typeface="+mj-lt"/>
                        <a:ea typeface="ＭＳ 明朝"/>
                        <a:cs typeface="Times New Roman"/>
                      </a:endParaRPr>
                    </a:p>
                  </a:txBody>
                  <a:tcPr marL="68580" marR="68580" marT="0" marB="0" anchor="ctr"/>
                </a:tc>
              </a:tr>
              <a:tr h="335509">
                <a:tc>
                  <a:txBody>
                    <a:bodyPr/>
                    <a:lstStyle/>
                    <a:p>
                      <a:pPr marL="0" marR="0" algn="ctr">
                        <a:spcBef>
                          <a:spcPts val="600"/>
                        </a:spcBef>
                        <a:spcAft>
                          <a:spcPts val="600"/>
                        </a:spcAft>
                      </a:pPr>
                      <a:r>
                        <a:rPr lang="en-US" sz="1400">
                          <a:effectLst/>
                          <a:latin typeface="+mj-lt"/>
                          <a:ea typeface="Cambria"/>
                          <a:cs typeface="Times New Roman"/>
                        </a:rPr>
                        <a:t>FORM</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0.1389</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29.3904</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0.1543</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29.8843</a:t>
                      </a:r>
                      <a:endParaRPr lang="en-US" sz="1400" dirty="0">
                        <a:effectLst/>
                        <a:latin typeface="+mj-lt"/>
                        <a:ea typeface="ＭＳ 明朝"/>
                        <a:cs typeface="Times New Roman"/>
                      </a:endParaRPr>
                    </a:p>
                  </a:txBody>
                  <a:tcPr marL="68580" marR="68580" marT="0" marB="0" anchor="ctr"/>
                </a:tc>
              </a:tr>
              <a:tr h="335509">
                <a:tc>
                  <a:txBody>
                    <a:bodyPr/>
                    <a:lstStyle/>
                    <a:p>
                      <a:pPr marL="0" marR="0" algn="ctr">
                        <a:spcBef>
                          <a:spcPts val="600"/>
                        </a:spcBef>
                        <a:spcAft>
                          <a:spcPts val="600"/>
                        </a:spcAft>
                      </a:pPr>
                      <a:r>
                        <a:rPr lang="en-US" sz="1400">
                          <a:effectLst/>
                          <a:latin typeface="+mj-lt"/>
                          <a:ea typeface="Cambria"/>
                          <a:cs typeface="Times New Roman"/>
                        </a:rPr>
                        <a:t>IOLE</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0.0246</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56.1063</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0.0090426</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56.1092</a:t>
                      </a:r>
                      <a:endParaRPr lang="en-US" sz="1400" dirty="0">
                        <a:effectLst/>
                        <a:latin typeface="+mj-lt"/>
                        <a:ea typeface="ＭＳ 明朝"/>
                        <a:cs typeface="Times New Roman"/>
                      </a:endParaRPr>
                    </a:p>
                  </a:txBody>
                  <a:tcPr marL="68580" marR="68580" marT="0" marB="0" anchor="ctr"/>
                </a:tc>
              </a:tr>
              <a:tr h="335509">
                <a:tc>
                  <a:txBody>
                    <a:bodyPr/>
                    <a:lstStyle/>
                    <a:p>
                      <a:pPr marL="0" marR="0" algn="ctr">
                        <a:spcBef>
                          <a:spcPts val="600"/>
                        </a:spcBef>
                        <a:spcAft>
                          <a:spcPts val="600"/>
                        </a:spcAft>
                      </a:pPr>
                      <a:r>
                        <a:rPr lang="en-US" sz="1400">
                          <a:effectLst/>
                          <a:latin typeface="+mj-lt"/>
                          <a:ea typeface="Cambria"/>
                          <a:cs typeface="Times New Roman"/>
                        </a:rPr>
                        <a:t>MEOH</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0.0181</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32.0419</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4.46E-06</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14.3811</a:t>
                      </a:r>
                      <a:endParaRPr lang="en-US" sz="1400" dirty="0">
                        <a:effectLst/>
                        <a:latin typeface="+mj-lt"/>
                        <a:ea typeface="ＭＳ 明朝"/>
                        <a:cs typeface="Times New Roman"/>
                      </a:endParaRPr>
                    </a:p>
                  </a:txBody>
                  <a:tcPr marL="68580" marR="68580" marT="0" marB="0" anchor="ctr"/>
                </a:tc>
              </a:tr>
              <a:tr h="335509">
                <a:tc>
                  <a:txBody>
                    <a:bodyPr/>
                    <a:lstStyle/>
                    <a:p>
                      <a:pPr marL="0" marR="0" algn="ctr">
                        <a:spcBef>
                          <a:spcPts val="600"/>
                        </a:spcBef>
                        <a:spcAft>
                          <a:spcPts val="600"/>
                        </a:spcAft>
                      </a:pPr>
                      <a:r>
                        <a:rPr lang="en-US" sz="1400">
                          <a:effectLst/>
                          <a:latin typeface="+mj-lt"/>
                          <a:ea typeface="Cambria"/>
                          <a:cs typeface="Times New Roman"/>
                        </a:rPr>
                        <a:t>OLE</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0.0876</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28.5737</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0.0848</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29.894</a:t>
                      </a:r>
                      <a:endParaRPr lang="en-US" sz="1400" dirty="0">
                        <a:effectLst/>
                        <a:latin typeface="+mj-lt"/>
                        <a:ea typeface="ＭＳ 明朝"/>
                        <a:cs typeface="Times New Roman"/>
                      </a:endParaRPr>
                    </a:p>
                  </a:txBody>
                  <a:tcPr marL="68580" marR="68580" marT="0" marB="0" anchor="ctr"/>
                </a:tc>
              </a:tr>
              <a:tr h="335509">
                <a:tc>
                  <a:txBody>
                    <a:bodyPr/>
                    <a:lstStyle/>
                    <a:p>
                      <a:pPr marL="0" marR="0" algn="ctr">
                        <a:spcBef>
                          <a:spcPts val="600"/>
                        </a:spcBef>
                        <a:spcAft>
                          <a:spcPts val="600"/>
                        </a:spcAft>
                      </a:pPr>
                      <a:r>
                        <a:rPr lang="en-US" sz="1400">
                          <a:effectLst/>
                          <a:latin typeface="+mj-lt"/>
                          <a:ea typeface="Cambria"/>
                          <a:cs typeface="Times New Roman"/>
                        </a:rPr>
                        <a:t>PAR</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0.3729</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14.3326</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0.1818</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15.4652</a:t>
                      </a:r>
                      <a:endParaRPr lang="en-US" sz="1400" dirty="0">
                        <a:effectLst/>
                        <a:latin typeface="+mj-lt"/>
                        <a:ea typeface="ＭＳ 明朝"/>
                        <a:cs typeface="Times New Roman"/>
                      </a:endParaRPr>
                    </a:p>
                  </a:txBody>
                  <a:tcPr marL="68580" marR="68580" marT="0" marB="0" anchor="ctr"/>
                </a:tc>
              </a:tr>
              <a:tr h="335509">
                <a:tc>
                  <a:txBody>
                    <a:bodyPr/>
                    <a:lstStyle/>
                    <a:p>
                      <a:pPr marL="0" marR="0" algn="ctr">
                        <a:spcBef>
                          <a:spcPts val="600"/>
                        </a:spcBef>
                        <a:spcAft>
                          <a:spcPts val="600"/>
                        </a:spcAft>
                      </a:pPr>
                      <a:r>
                        <a:rPr lang="en-US" sz="1400">
                          <a:effectLst/>
                          <a:latin typeface="+mj-lt"/>
                          <a:ea typeface="Cambria"/>
                          <a:cs typeface="Times New Roman"/>
                        </a:rPr>
                        <a:t>TOL</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0.0223</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98.1480</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0.0175</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96.2053</a:t>
                      </a:r>
                      <a:endParaRPr lang="en-US" sz="1400">
                        <a:effectLst/>
                        <a:latin typeface="+mj-lt"/>
                        <a:ea typeface="ＭＳ 明朝"/>
                        <a:cs typeface="Times New Roman"/>
                      </a:endParaRPr>
                    </a:p>
                  </a:txBody>
                  <a:tcPr marL="68580" marR="68580" marT="0" marB="0" anchor="ctr"/>
                </a:tc>
              </a:tr>
              <a:tr h="335509">
                <a:tc>
                  <a:txBody>
                    <a:bodyPr/>
                    <a:lstStyle/>
                    <a:p>
                      <a:pPr marL="0" marR="0" algn="ctr">
                        <a:spcBef>
                          <a:spcPts val="600"/>
                        </a:spcBef>
                        <a:spcAft>
                          <a:spcPts val="600"/>
                        </a:spcAft>
                      </a:pPr>
                      <a:r>
                        <a:rPr lang="en-US" sz="1400">
                          <a:effectLst/>
                          <a:latin typeface="+mj-lt"/>
                          <a:ea typeface="Cambria"/>
                          <a:cs typeface="Times New Roman"/>
                        </a:rPr>
                        <a:t>UNR</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0.0430</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13.4366</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0.1961</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27.7326</a:t>
                      </a:r>
                      <a:endParaRPr lang="en-US" sz="1400">
                        <a:effectLst/>
                        <a:latin typeface="+mj-lt"/>
                        <a:ea typeface="ＭＳ 明朝"/>
                        <a:cs typeface="Times New Roman"/>
                      </a:endParaRPr>
                    </a:p>
                  </a:txBody>
                  <a:tcPr marL="68580" marR="68580" marT="0" marB="0" anchor="ctr"/>
                </a:tc>
              </a:tr>
              <a:tr h="207461">
                <a:tc>
                  <a:txBody>
                    <a:bodyPr/>
                    <a:lstStyle/>
                    <a:p>
                      <a:pPr marL="0" marR="0" algn="ctr">
                        <a:spcBef>
                          <a:spcPts val="600"/>
                        </a:spcBef>
                        <a:spcAft>
                          <a:spcPts val="600"/>
                        </a:spcAft>
                      </a:pPr>
                      <a:r>
                        <a:rPr lang="en-US" sz="1400" dirty="0">
                          <a:effectLst/>
                          <a:latin typeface="+mj-lt"/>
                          <a:ea typeface="Cambria"/>
                          <a:cs typeface="Times New Roman"/>
                        </a:rPr>
                        <a:t>XYL</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a:effectLst/>
                          <a:latin typeface="+mj-lt"/>
                          <a:ea typeface="Cambria"/>
                          <a:cs typeface="Times New Roman"/>
                        </a:rPr>
                        <a:t>0.0278</a:t>
                      </a:r>
                      <a:endParaRPr lang="en-US" sz="140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105.7999</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0.0119</a:t>
                      </a:r>
                      <a:endParaRPr lang="en-US" sz="1400" dirty="0">
                        <a:effectLst/>
                        <a:latin typeface="+mj-lt"/>
                        <a:ea typeface="ＭＳ 明朝"/>
                        <a:cs typeface="Times New Roman"/>
                      </a:endParaRPr>
                    </a:p>
                  </a:txBody>
                  <a:tcPr marL="68580" marR="68580" marT="0" marB="0" anchor="ctr"/>
                </a:tc>
                <a:tc>
                  <a:txBody>
                    <a:bodyPr/>
                    <a:lstStyle/>
                    <a:p>
                      <a:pPr marL="0" marR="0" algn="ctr">
                        <a:spcBef>
                          <a:spcPts val="600"/>
                        </a:spcBef>
                        <a:spcAft>
                          <a:spcPts val="600"/>
                        </a:spcAft>
                      </a:pPr>
                      <a:r>
                        <a:rPr lang="en-US" sz="1400" dirty="0">
                          <a:effectLst/>
                          <a:latin typeface="+mj-lt"/>
                          <a:ea typeface="Cambria"/>
                          <a:cs typeface="Times New Roman"/>
                        </a:rPr>
                        <a:t>104.3208</a:t>
                      </a:r>
                      <a:endParaRPr lang="en-US" sz="1400" dirty="0">
                        <a:effectLst/>
                        <a:latin typeface="+mj-lt"/>
                        <a:ea typeface="ＭＳ 明朝"/>
                        <a:cs typeface="Times New Roman"/>
                      </a:endParaRPr>
                    </a:p>
                  </a:txBody>
                  <a:tcPr marL="68580" marR="68580" marT="0" marB="0" anchor="ctr"/>
                </a:tc>
              </a:tr>
            </a:tbl>
          </a:graphicData>
        </a:graphic>
      </p:graphicFrame>
      <p:sp>
        <p:nvSpPr>
          <p:cNvPr id="6" name="Date Placeholder 5"/>
          <p:cNvSpPr>
            <a:spLocks noGrp="1"/>
          </p:cNvSpPr>
          <p:nvPr>
            <p:ph type="dt" sz="half" idx="10"/>
          </p:nvPr>
        </p:nvSpPr>
        <p:spPr/>
        <p:txBody>
          <a:bodyPr/>
          <a:lstStyle/>
          <a:p>
            <a:r>
              <a:rPr lang="en-US" smtClean="0"/>
              <a:t>October 16, 2012</a:t>
            </a:r>
            <a:endParaRPr lang="en-US"/>
          </a:p>
        </p:txBody>
      </p:sp>
      <p:sp>
        <p:nvSpPr>
          <p:cNvPr id="7" name="Footer Placeholder 6"/>
          <p:cNvSpPr>
            <a:spLocks noGrp="1"/>
          </p:cNvSpPr>
          <p:nvPr>
            <p:ph type="ftr" sz="quarter" idx="11"/>
          </p:nvPr>
        </p:nvSpPr>
        <p:spPr/>
        <p:txBody>
          <a:bodyPr/>
          <a:lstStyle/>
          <a:p>
            <a:r>
              <a:rPr lang="en-US" smtClean="0"/>
              <a:t>The 11th Annual CMAS Conference</a:t>
            </a:r>
            <a:endParaRPr lang="en-US"/>
          </a:p>
        </p:txBody>
      </p:sp>
      <p:sp>
        <p:nvSpPr>
          <p:cNvPr id="8" name="Slide Number Placeholder 7"/>
          <p:cNvSpPr>
            <a:spLocks noGrp="1"/>
          </p:cNvSpPr>
          <p:nvPr>
            <p:ph type="sldNum" sz="quarter" idx="12"/>
          </p:nvPr>
        </p:nvSpPr>
        <p:spPr/>
        <p:txBody>
          <a:bodyPr/>
          <a:lstStyle/>
          <a:p>
            <a:fld id="{9E947861-20FD-BD4B-A90B-9FE82F442DEB}" type="slidenum">
              <a:rPr lang="en-US" smtClean="0"/>
              <a:t>13</a:t>
            </a:fld>
            <a:endParaRPr lang="en-US"/>
          </a:p>
        </p:txBody>
      </p:sp>
    </p:spTree>
    <p:extLst>
      <p:ext uri="{BB962C8B-B14F-4D97-AF65-F5344CB8AC3E}">
        <p14:creationId xmlns:p14="http://schemas.microsoft.com/office/powerpoint/2010/main" val="14711542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Horizontal and Vertical Allocations</a:t>
            </a:r>
            <a:endParaRPr lang="en-US" sz="4000" dirty="0"/>
          </a:p>
        </p:txBody>
      </p:sp>
      <p:pic>
        <p:nvPicPr>
          <p:cNvPr id="6" name="Picture 5"/>
          <p:cNvPicPr>
            <a:picLocks noChangeAspect="1"/>
          </p:cNvPicPr>
          <p:nvPr/>
        </p:nvPicPr>
        <p:blipFill>
          <a:blip r:embed="rId2"/>
          <a:stretch>
            <a:fillRect/>
          </a:stretch>
        </p:blipFill>
        <p:spPr>
          <a:xfrm>
            <a:off x="1025366" y="1464270"/>
            <a:ext cx="2476500" cy="4356100"/>
          </a:xfrm>
          <a:prstGeom prst="rect">
            <a:avLst/>
          </a:prstGeom>
        </p:spPr>
      </p:pic>
      <p:sp>
        <p:nvSpPr>
          <p:cNvPr id="8" name="Date Placeholder 7"/>
          <p:cNvSpPr>
            <a:spLocks noGrp="1"/>
          </p:cNvSpPr>
          <p:nvPr>
            <p:ph type="dt" sz="half" idx="10"/>
          </p:nvPr>
        </p:nvSpPr>
        <p:spPr/>
        <p:txBody>
          <a:bodyPr/>
          <a:lstStyle/>
          <a:p>
            <a:r>
              <a:rPr lang="en-US" smtClean="0"/>
              <a:t>October 16, 2012</a:t>
            </a:r>
            <a:endParaRPr lang="en-US"/>
          </a:p>
        </p:txBody>
      </p:sp>
      <p:sp>
        <p:nvSpPr>
          <p:cNvPr id="9" name="Footer Placeholder 8"/>
          <p:cNvSpPr>
            <a:spLocks noGrp="1"/>
          </p:cNvSpPr>
          <p:nvPr>
            <p:ph type="ftr" sz="quarter" idx="11"/>
          </p:nvPr>
        </p:nvSpPr>
        <p:spPr/>
        <p:txBody>
          <a:bodyPr/>
          <a:lstStyle/>
          <a:p>
            <a:r>
              <a:rPr lang="en-US" smtClean="0"/>
              <a:t>The 11th Annual CMAS Conference</a:t>
            </a:r>
            <a:endParaRPr lang="en-US"/>
          </a:p>
        </p:txBody>
      </p:sp>
      <p:sp>
        <p:nvSpPr>
          <p:cNvPr id="10" name="Slide Number Placeholder 9"/>
          <p:cNvSpPr>
            <a:spLocks noGrp="1"/>
          </p:cNvSpPr>
          <p:nvPr>
            <p:ph type="sldNum" sz="quarter" idx="12"/>
          </p:nvPr>
        </p:nvSpPr>
        <p:spPr/>
        <p:txBody>
          <a:bodyPr/>
          <a:lstStyle/>
          <a:p>
            <a:fld id="{9E947861-20FD-BD4B-A90B-9FE82F442DEB}" type="slidenum">
              <a:rPr lang="en-US" smtClean="0"/>
              <a:t>14</a:t>
            </a:fld>
            <a:endParaRPr lang="en-US"/>
          </a:p>
        </p:txBody>
      </p:sp>
      <p:sp>
        <p:nvSpPr>
          <p:cNvPr id="11" name="TextBox 10"/>
          <p:cNvSpPr txBox="1"/>
          <p:nvPr/>
        </p:nvSpPr>
        <p:spPr>
          <a:xfrm>
            <a:off x="4365502" y="2132900"/>
            <a:ext cx="3985142" cy="2031325"/>
          </a:xfrm>
          <a:prstGeom prst="rect">
            <a:avLst/>
          </a:prstGeom>
          <a:noFill/>
        </p:spPr>
        <p:txBody>
          <a:bodyPr wrap="square" rtlCol="0">
            <a:spAutoFit/>
          </a:bodyPr>
          <a:lstStyle/>
          <a:p>
            <a:r>
              <a:rPr lang="en-US" dirty="0" smtClean="0"/>
              <a:t>1</a:t>
            </a:r>
            <a:r>
              <a:rPr lang="en-US" baseline="30000" dirty="0" smtClean="0"/>
              <a:t>st</a:t>
            </a:r>
            <a:r>
              <a:rPr lang="en-US" dirty="0" smtClean="0"/>
              <a:t>  Segment: 4 Grid cells intersected</a:t>
            </a:r>
          </a:p>
          <a:p>
            <a:endParaRPr lang="en-US" dirty="0" smtClean="0"/>
          </a:p>
          <a:p>
            <a:r>
              <a:rPr lang="en-US" dirty="0" smtClean="0"/>
              <a:t>2</a:t>
            </a:r>
            <a:r>
              <a:rPr lang="en-US" baseline="30000" dirty="0" smtClean="0"/>
              <a:t>nd</a:t>
            </a:r>
            <a:r>
              <a:rPr lang="en-US" dirty="0" smtClean="0"/>
              <a:t> Segment: 5 Grid cells intersected</a:t>
            </a:r>
          </a:p>
          <a:p>
            <a:endParaRPr lang="en-US" dirty="0" smtClean="0"/>
          </a:p>
          <a:p>
            <a:r>
              <a:rPr lang="en-US" dirty="0" smtClean="0"/>
              <a:t>3</a:t>
            </a:r>
            <a:r>
              <a:rPr lang="en-US" baseline="30000" dirty="0" smtClean="0"/>
              <a:t>rd</a:t>
            </a:r>
            <a:r>
              <a:rPr lang="en-US" dirty="0" smtClean="0"/>
              <a:t> Segment: 3 Grid cells intersected</a:t>
            </a:r>
          </a:p>
          <a:p>
            <a:endParaRPr lang="en-US" dirty="0" smtClean="0"/>
          </a:p>
          <a:p>
            <a:r>
              <a:rPr lang="en-US" dirty="0" smtClean="0"/>
              <a:t>4</a:t>
            </a:r>
            <a:r>
              <a:rPr lang="en-US" baseline="30000" dirty="0" smtClean="0"/>
              <a:t>th</a:t>
            </a:r>
            <a:r>
              <a:rPr lang="en-US" dirty="0" smtClean="0"/>
              <a:t> Segment: 2 Grid cells intersected</a:t>
            </a:r>
            <a:endParaRPr lang="en-US" dirty="0"/>
          </a:p>
        </p:txBody>
      </p:sp>
    </p:spTree>
    <p:extLst>
      <p:ext uri="{BB962C8B-B14F-4D97-AF65-F5344CB8AC3E}">
        <p14:creationId xmlns:p14="http://schemas.microsoft.com/office/powerpoint/2010/main" val="375108154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cintosh HD:Users:bhbaek:Desktop:Screen Shot 2012-09-24 at 4.24.49 PM.png"/>
          <p:cNvPicPr/>
          <p:nvPr/>
        </p:nvPicPr>
        <p:blipFill>
          <a:blip r:embed="rId2">
            <a:extLst>
              <a:ext uri="{28A0092B-C50C-407E-A947-70E740481C1C}">
                <a14:useLocalDpi xmlns:a14="http://schemas.microsoft.com/office/drawing/2010/main" val="0"/>
              </a:ext>
            </a:extLst>
          </a:blip>
          <a:srcRect/>
          <a:stretch>
            <a:fillRect/>
          </a:stretch>
        </p:blipFill>
        <p:spPr bwMode="auto">
          <a:xfrm>
            <a:off x="1454666" y="604282"/>
            <a:ext cx="5749290" cy="2743200"/>
          </a:xfrm>
          <a:prstGeom prst="rect">
            <a:avLst/>
          </a:prstGeom>
          <a:noFill/>
          <a:ln>
            <a:noFill/>
          </a:ln>
        </p:spPr>
      </p:pic>
      <p:sp>
        <p:nvSpPr>
          <p:cNvPr id="12" name="Date Placeholder 11"/>
          <p:cNvSpPr>
            <a:spLocks noGrp="1"/>
          </p:cNvSpPr>
          <p:nvPr>
            <p:ph type="dt" sz="half" idx="10"/>
          </p:nvPr>
        </p:nvSpPr>
        <p:spPr/>
        <p:txBody>
          <a:bodyPr/>
          <a:lstStyle/>
          <a:p>
            <a:r>
              <a:rPr lang="en-US" smtClean="0"/>
              <a:t>October 16, 2012</a:t>
            </a:r>
            <a:endParaRPr lang="en-US"/>
          </a:p>
        </p:txBody>
      </p:sp>
      <p:sp>
        <p:nvSpPr>
          <p:cNvPr id="13" name="Footer Placeholder 12"/>
          <p:cNvSpPr>
            <a:spLocks noGrp="1"/>
          </p:cNvSpPr>
          <p:nvPr>
            <p:ph type="ftr" sz="quarter" idx="11"/>
          </p:nvPr>
        </p:nvSpPr>
        <p:spPr/>
        <p:txBody>
          <a:bodyPr/>
          <a:lstStyle/>
          <a:p>
            <a:r>
              <a:rPr lang="en-US" smtClean="0"/>
              <a:t>The 11th Annual CMAS Conference</a:t>
            </a:r>
            <a:endParaRPr lang="en-US"/>
          </a:p>
        </p:txBody>
      </p:sp>
      <p:sp>
        <p:nvSpPr>
          <p:cNvPr id="14" name="Slide Number Placeholder 13"/>
          <p:cNvSpPr>
            <a:spLocks noGrp="1"/>
          </p:cNvSpPr>
          <p:nvPr>
            <p:ph type="sldNum" sz="quarter" idx="12"/>
          </p:nvPr>
        </p:nvSpPr>
        <p:spPr/>
        <p:txBody>
          <a:bodyPr/>
          <a:lstStyle/>
          <a:p>
            <a:fld id="{9E947861-20FD-BD4B-A90B-9FE82F442DEB}" type="slidenum">
              <a:rPr lang="en-US" smtClean="0"/>
              <a:t>15</a:t>
            </a:fld>
            <a:endParaRPr lang="en-US"/>
          </a:p>
        </p:txBody>
      </p:sp>
      <p:sp>
        <p:nvSpPr>
          <p:cNvPr id="3" name="TextBox 2"/>
          <p:cNvSpPr txBox="1"/>
          <p:nvPr/>
        </p:nvSpPr>
        <p:spPr>
          <a:xfrm>
            <a:off x="1270000" y="4076700"/>
            <a:ext cx="184666" cy="369332"/>
          </a:xfrm>
          <a:prstGeom prst="rect">
            <a:avLst/>
          </a:prstGeom>
          <a:noFill/>
        </p:spPr>
        <p:txBody>
          <a:bodyPr wrap="none" rtlCol="0">
            <a:spAutoFit/>
          </a:bodyPr>
          <a:lstStyle/>
          <a:p>
            <a:endParaRPr lang="en-US" dirty="0"/>
          </a:p>
        </p:txBody>
      </p:sp>
      <p:pic>
        <p:nvPicPr>
          <p:cNvPr id="15" name="Picture 14" descr="Macintosh HD:Users:bhbaek:Desktop:Screen Shot 2012-09-24 at 4.23.23 PM.png"/>
          <p:cNvPicPr/>
          <p:nvPr/>
        </p:nvPicPr>
        <p:blipFill>
          <a:blip r:embed="rId3">
            <a:extLst>
              <a:ext uri="{28A0092B-C50C-407E-A947-70E740481C1C}">
                <a14:useLocalDpi xmlns:a14="http://schemas.microsoft.com/office/drawing/2010/main" val="0"/>
              </a:ext>
            </a:extLst>
          </a:blip>
          <a:srcRect/>
          <a:stretch>
            <a:fillRect/>
          </a:stretch>
        </p:blipFill>
        <p:spPr bwMode="auto">
          <a:xfrm>
            <a:off x="1277501" y="3431752"/>
            <a:ext cx="5926455" cy="2726055"/>
          </a:xfrm>
          <a:prstGeom prst="rect">
            <a:avLst/>
          </a:prstGeom>
          <a:noFill/>
          <a:ln>
            <a:noFill/>
          </a:ln>
        </p:spPr>
      </p:pic>
      <p:pic>
        <p:nvPicPr>
          <p:cNvPr id="6" name="Picture 5"/>
          <p:cNvPicPr>
            <a:picLocks noChangeAspect="1"/>
          </p:cNvPicPr>
          <p:nvPr/>
        </p:nvPicPr>
        <p:blipFill>
          <a:blip r:embed="rId4"/>
          <a:stretch>
            <a:fillRect/>
          </a:stretch>
        </p:blipFill>
        <p:spPr>
          <a:xfrm>
            <a:off x="2001972" y="3507952"/>
            <a:ext cx="4356101" cy="276675"/>
          </a:xfrm>
          <a:prstGeom prst="rect">
            <a:avLst/>
          </a:prstGeom>
        </p:spPr>
      </p:pic>
    </p:spTree>
    <p:extLst>
      <p:ext uri="{BB962C8B-B14F-4D97-AF65-F5344CB8AC3E}">
        <p14:creationId xmlns:p14="http://schemas.microsoft.com/office/powerpoint/2010/main" val="9841128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Altitude Calculation</a:t>
            </a:r>
            <a:endParaRPr lang="en-US" dirty="0"/>
          </a:p>
        </p:txBody>
      </p:sp>
      <p:sp>
        <p:nvSpPr>
          <p:cNvPr id="3" name="Content Placeholder 2"/>
          <p:cNvSpPr>
            <a:spLocks noGrp="1"/>
          </p:cNvSpPr>
          <p:nvPr>
            <p:ph idx="1"/>
          </p:nvPr>
        </p:nvSpPr>
        <p:spPr>
          <a:xfrm>
            <a:off x="457200" y="1284272"/>
            <a:ext cx="8229600" cy="5068742"/>
          </a:xfrm>
        </p:spPr>
        <p:txBody>
          <a:bodyPr/>
          <a:lstStyle/>
          <a:p>
            <a:pPr marL="457200" indent="-457200">
              <a:buFont typeface="+mj-lt"/>
              <a:buAutoNum type="arabicPeriod"/>
            </a:pPr>
            <a:r>
              <a:rPr lang="en-US" dirty="0" smtClean="0"/>
              <a:t>AEDT Altitude</a:t>
            </a:r>
          </a:p>
          <a:p>
            <a:pPr marL="457200" indent="-457200">
              <a:buFont typeface="+mj-lt"/>
              <a:buAutoNum type="arabicPeriod"/>
            </a:pPr>
            <a:r>
              <a:rPr lang="en-US" dirty="0" smtClean="0"/>
              <a:t>AEDT Pressure-based Altitude above LTO</a:t>
            </a:r>
          </a:p>
          <a:p>
            <a:pPr marL="457200" indent="-457200">
              <a:buFont typeface="+mj-lt"/>
              <a:buAutoNum type="arabicPeriod"/>
            </a:pPr>
            <a:endParaRPr lang="en-US" dirty="0" smtClean="0"/>
          </a:p>
          <a:p>
            <a:endParaRPr lang="en-US" dirty="0" smtClean="0"/>
          </a:p>
          <a:p>
            <a:endParaRPr lang="en-US" dirty="0"/>
          </a:p>
        </p:txBody>
      </p:sp>
      <p:pic>
        <p:nvPicPr>
          <p:cNvPr id="4" name="Picture 3"/>
          <p:cNvPicPr>
            <a:picLocks noChangeAspect="1"/>
          </p:cNvPicPr>
          <p:nvPr/>
        </p:nvPicPr>
        <p:blipFill>
          <a:blip r:embed="rId2"/>
          <a:stretch>
            <a:fillRect/>
          </a:stretch>
        </p:blipFill>
        <p:spPr>
          <a:xfrm>
            <a:off x="2963237" y="2357603"/>
            <a:ext cx="3678237" cy="1036635"/>
          </a:xfrm>
          <a:prstGeom prst="rect">
            <a:avLst/>
          </a:prstGeom>
        </p:spPr>
      </p:pic>
      <p:sp>
        <p:nvSpPr>
          <p:cNvPr id="6" name="Rectangle 5"/>
          <p:cNvSpPr/>
          <p:nvPr/>
        </p:nvSpPr>
        <p:spPr>
          <a:xfrm>
            <a:off x="653891" y="3384876"/>
            <a:ext cx="7498661" cy="2862323"/>
          </a:xfrm>
          <a:prstGeom prst="rect">
            <a:avLst/>
          </a:prstGeom>
        </p:spPr>
        <p:txBody>
          <a:bodyPr wrap="square">
            <a:spAutoFit/>
          </a:bodyPr>
          <a:lstStyle/>
          <a:p>
            <a:r>
              <a:rPr lang="en-US" dirty="0" smtClean="0"/>
              <a:t>T</a:t>
            </a:r>
            <a:r>
              <a:rPr lang="en-US" baseline="-25000" dirty="0" smtClean="0"/>
              <a:t>o</a:t>
            </a:r>
            <a:r>
              <a:rPr lang="en-US" dirty="0" smtClean="0"/>
              <a:t> =the </a:t>
            </a:r>
            <a:r>
              <a:rPr lang="en-US" dirty="0"/>
              <a:t>sea level standard </a:t>
            </a:r>
            <a:r>
              <a:rPr lang="en-US" dirty="0" smtClean="0"/>
              <a:t>temperature</a:t>
            </a:r>
          </a:p>
          <a:p>
            <a:r>
              <a:rPr lang="en-US" dirty="0" smtClean="0"/>
              <a:t>LR  = the </a:t>
            </a:r>
            <a:r>
              <a:rPr lang="en-US" dirty="0"/>
              <a:t>temperature lapse </a:t>
            </a:r>
            <a:r>
              <a:rPr lang="en-US" dirty="0" smtClean="0"/>
              <a:t>rate</a:t>
            </a:r>
          </a:p>
          <a:p>
            <a:r>
              <a:rPr lang="en-US" dirty="0" smtClean="0"/>
              <a:t>P = Atmospheric pressure</a:t>
            </a:r>
          </a:p>
          <a:p>
            <a:r>
              <a:rPr lang="en-US" dirty="0" smtClean="0"/>
              <a:t>P</a:t>
            </a:r>
            <a:r>
              <a:rPr lang="en-US" baseline="-25000" dirty="0" smtClean="0"/>
              <a:t>o</a:t>
            </a:r>
            <a:r>
              <a:rPr lang="en-US" dirty="0" smtClean="0"/>
              <a:t> = he </a:t>
            </a:r>
            <a:r>
              <a:rPr lang="en-US" dirty="0"/>
              <a:t>sea level standard atmospheric </a:t>
            </a:r>
            <a:r>
              <a:rPr lang="en-US" dirty="0" smtClean="0"/>
              <a:t>pressure</a:t>
            </a:r>
          </a:p>
          <a:p>
            <a:r>
              <a:rPr lang="en-US" dirty="0" smtClean="0"/>
              <a:t>R</a:t>
            </a:r>
            <a:r>
              <a:rPr lang="en-US" baseline="-25000" dirty="0" smtClean="0"/>
              <a:t>d</a:t>
            </a:r>
            <a:r>
              <a:rPr lang="en-US" dirty="0" smtClean="0"/>
              <a:t> </a:t>
            </a:r>
            <a:r>
              <a:rPr lang="en-US" dirty="0"/>
              <a:t>=</a:t>
            </a:r>
            <a:r>
              <a:rPr lang="en-US" dirty="0" smtClean="0"/>
              <a:t> </a:t>
            </a:r>
            <a:r>
              <a:rPr lang="en-US" dirty="0"/>
              <a:t>the specific gas constant for dry </a:t>
            </a:r>
            <a:r>
              <a:rPr lang="en-US" dirty="0" smtClean="0"/>
              <a:t>air</a:t>
            </a:r>
          </a:p>
          <a:p>
            <a:r>
              <a:rPr lang="en-US" dirty="0" smtClean="0"/>
              <a:t>G = the </a:t>
            </a:r>
            <a:r>
              <a:rPr lang="en-US" dirty="0"/>
              <a:t>Earth-surface gravitational acceleration. </a:t>
            </a:r>
            <a:endParaRPr lang="en-US" dirty="0" smtClean="0"/>
          </a:p>
          <a:p>
            <a:endParaRPr lang="en-US" dirty="0"/>
          </a:p>
          <a:p>
            <a:r>
              <a:rPr lang="en-US" dirty="0" smtClean="0"/>
              <a:t>For </a:t>
            </a:r>
            <a:r>
              <a:rPr lang="en-US" dirty="0"/>
              <a:t>the International Standard Atmosphere (ISA</a:t>
            </a:r>
            <a:r>
              <a:rPr lang="en-US" dirty="0" smtClean="0"/>
              <a:t>)</a:t>
            </a:r>
          </a:p>
          <a:p>
            <a:r>
              <a:rPr lang="en-US" dirty="0" smtClean="0"/>
              <a:t>T</a:t>
            </a:r>
            <a:r>
              <a:rPr lang="en-US" baseline="-25000" dirty="0" smtClean="0"/>
              <a:t>o</a:t>
            </a:r>
            <a:r>
              <a:rPr lang="en-US" dirty="0" smtClean="0"/>
              <a:t> </a:t>
            </a:r>
            <a:r>
              <a:rPr lang="en-US" dirty="0"/>
              <a:t>= 288.15 K, LR = 0.0065 K/m, P</a:t>
            </a:r>
            <a:r>
              <a:rPr lang="en-US" baseline="-25000" dirty="0"/>
              <a:t>o</a:t>
            </a:r>
            <a:r>
              <a:rPr lang="en-US" dirty="0"/>
              <a:t> = 1013.25 </a:t>
            </a:r>
            <a:r>
              <a:rPr lang="en-US" dirty="0" err="1"/>
              <a:t>hPa</a:t>
            </a:r>
            <a:r>
              <a:rPr lang="en-US" dirty="0"/>
              <a:t>, R</a:t>
            </a:r>
            <a:r>
              <a:rPr lang="en-US" baseline="-25000" dirty="0"/>
              <a:t>d</a:t>
            </a:r>
            <a:r>
              <a:rPr lang="en-US" dirty="0"/>
              <a:t> = 287.05307 J/(kg K), and g = 9.80065 m/s</a:t>
            </a:r>
            <a:r>
              <a:rPr lang="en-US" baseline="30000" dirty="0"/>
              <a:t>2</a:t>
            </a:r>
            <a:r>
              <a:rPr lang="en-US" dirty="0"/>
              <a:t>. </a:t>
            </a:r>
          </a:p>
        </p:txBody>
      </p:sp>
      <p:sp>
        <p:nvSpPr>
          <p:cNvPr id="8" name="Date Placeholder 7"/>
          <p:cNvSpPr>
            <a:spLocks noGrp="1"/>
          </p:cNvSpPr>
          <p:nvPr>
            <p:ph type="dt" sz="half" idx="10"/>
          </p:nvPr>
        </p:nvSpPr>
        <p:spPr/>
        <p:txBody>
          <a:bodyPr/>
          <a:lstStyle/>
          <a:p>
            <a:r>
              <a:rPr lang="en-US" smtClean="0"/>
              <a:t>October 16, 2012</a:t>
            </a:r>
            <a:endParaRPr lang="en-US"/>
          </a:p>
        </p:txBody>
      </p:sp>
      <p:sp>
        <p:nvSpPr>
          <p:cNvPr id="9" name="Footer Placeholder 8"/>
          <p:cNvSpPr>
            <a:spLocks noGrp="1"/>
          </p:cNvSpPr>
          <p:nvPr>
            <p:ph type="ftr" sz="quarter" idx="11"/>
          </p:nvPr>
        </p:nvSpPr>
        <p:spPr/>
        <p:txBody>
          <a:bodyPr/>
          <a:lstStyle/>
          <a:p>
            <a:r>
              <a:rPr lang="en-US" smtClean="0"/>
              <a:t>The 11th Annual CMAS Conference</a:t>
            </a:r>
            <a:endParaRPr lang="en-US"/>
          </a:p>
        </p:txBody>
      </p:sp>
      <p:sp>
        <p:nvSpPr>
          <p:cNvPr id="10" name="Slide Number Placeholder 9"/>
          <p:cNvSpPr>
            <a:spLocks noGrp="1"/>
          </p:cNvSpPr>
          <p:nvPr>
            <p:ph type="sldNum" sz="quarter" idx="12"/>
          </p:nvPr>
        </p:nvSpPr>
        <p:spPr/>
        <p:txBody>
          <a:bodyPr/>
          <a:lstStyle/>
          <a:p>
            <a:fld id="{9E947861-20FD-BD4B-A90B-9FE82F442DEB}" type="slidenum">
              <a:rPr lang="en-US" smtClean="0"/>
              <a:t>16</a:t>
            </a:fld>
            <a:endParaRPr lang="en-US"/>
          </a:p>
        </p:txBody>
      </p:sp>
    </p:spTree>
    <p:extLst>
      <p:ext uri="{BB962C8B-B14F-4D97-AF65-F5344CB8AC3E}">
        <p14:creationId xmlns:p14="http://schemas.microsoft.com/office/powerpoint/2010/main" val="193651588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Altitude Adjustment</a:t>
            </a:r>
            <a:endParaRPr lang="en-US"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57421"/>
            <a:ext cx="4393553" cy="54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5954" y="1057421"/>
            <a:ext cx="4559299" cy="54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p:cNvSpPr>
            <a:spLocks noGrp="1"/>
          </p:cNvSpPr>
          <p:nvPr>
            <p:ph type="dt" sz="half" idx="10"/>
          </p:nvPr>
        </p:nvSpPr>
        <p:spPr/>
        <p:txBody>
          <a:bodyPr/>
          <a:lstStyle/>
          <a:p>
            <a:r>
              <a:rPr lang="en-US" smtClean="0"/>
              <a:t>October 16, 2012</a:t>
            </a:r>
            <a:endParaRPr lang="en-US"/>
          </a:p>
        </p:txBody>
      </p:sp>
      <p:sp>
        <p:nvSpPr>
          <p:cNvPr id="8" name="Footer Placeholder 7"/>
          <p:cNvSpPr>
            <a:spLocks noGrp="1"/>
          </p:cNvSpPr>
          <p:nvPr>
            <p:ph type="ftr" sz="quarter" idx="11"/>
          </p:nvPr>
        </p:nvSpPr>
        <p:spPr/>
        <p:txBody>
          <a:bodyPr/>
          <a:lstStyle/>
          <a:p>
            <a:r>
              <a:rPr lang="en-US" smtClean="0"/>
              <a:t>The 11th Annual CMAS Conference</a:t>
            </a:r>
            <a:endParaRPr lang="en-US"/>
          </a:p>
        </p:txBody>
      </p:sp>
      <p:sp>
        <p:nvSpPr>
          <p:cNvPr id="9" name="Slide Number Placeholder 8"/>
          <p:cNvSpPr>
            <a:spLocks noGrp="1"/>
          </p:cNvSpPr>
          <p:nvPr>
            <p:ph type="sldNum" sz="quarter" idx="12"/>
          </p:nvPr>
        </p:nvSpPr>
        <p:spPr/>
        <p:txBody>
          <a:bodyPr/>
          <a:lstStyle/>
          <a:p>
            <a:fld id="{9E947861-20FD-BD4B-A90B-9FE82F442DEB}" type="slidenum">
              <a:rPr lang="en-US" smtClean="0"/>
              <a:t>17</a:t>
            </a:fld>
            <a:endParaRPr lang="en-US"/>
          </a:p>
        </p:txBody>
      </p:sp>
    </p:spTree>
    <p:extLst>
      <p:ext uri="{BB962C8B-B14F-4D97-AF65-F5344CB8AC3E}">
        <p14:creationId xmlns:p14="http://schemas.microsoft.com/office/powerpoint/2010/main" val="24359317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October 16, 2012</a:t>
            </a:r>
            <a:endParaRPr lang="en-US"/>
          </a:p>
        </p:txBody>
      </p:sp>
      <p:sp>
        <p:nvSpPr>
          <p:cNvPr id="6" name="Footer Placeholder 5"/>
          <p:cNvSpPr>
            <a:spLocks noGrp="1"/>
          </p:cNvSpPr>
          <p:nvPr>
            <p:ph type="ftr" sz="quarter" idx="11"/>
          </p:nvPr>
        </p:nvSpPr>
        <p:spPr/>
        <p:txBody>
          <a:bodyPr/>
          <a:lstStyle/>
          <a:p>
            <a:r>
              <a:rPr lang="en-US" smtClean="0"/>
              <a:t>The 11th Annual CMAS Conference</a:t>
            </a:r>
            <a:endParaRPr lang="en-US"/>
          </a:p>
        </p:txBody>
      </p:sp>
      <p:sp>
        <p:nvSpPr>
          <p:cNvPr id="7" name="Slide Number Placeholder 6"/>
          <p:cNvSpPr>
            <a:spLocks noGrp="1"/>
          </p:cNvSpPr>
          <p:nvPr>
            <p:ph type="sldNum" sz="quarter" idx="12"/>
          </p:nvPr>
        </p:nvSpPr>
        <p:spPr/>
        <p:txBody>
          <a:bodyPr/>
          <a:lstStyle/>
          <a:p>
            <a:fld id="{9E947861-20FD-BD4B-A90B-9FE82F442DEB}" type="slidenum">
              <a:rPr lang="en-US" smtClean="0"/>
              <a:t>18</a:t>
            </a:fld>
            <a:endParaRPr lang="en-US"/>
          </a:p>
        </p:txBody>
      </p:sp>
      <p:pic>
        <p:nvPicPr>
          <p:cNvPr id="1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2573" r="-12573"/>
          <a:stretch>
            <a:fillRect/>
          </a:stretch>
        </p:blipFill>
        <p:spPr>
          <a:xfrm>
            <a:off x="-475507" y="0"/>
            <a:ext cx="7954745" cy="6356350"/>
          </a:xfrm>
        </p:spPr>
      </p:pic>
      <p:sp>
        <p:nvSpPr>
          <p:cNvPr id="13" name="TextBox 5"/>
          <p:cNvSpPr txBox="1">
            <a:spLocks noChangeArrowheads="1"/>
          </p:cNvSpPr>
          <p:nvPr/>
        </p:nvSpPr>
        <p:spPr bwMode="auto">
          <a:xfrm>
            <a:off x="6718300" y="1930400"/>
            <a:ext cx="2590800"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Comparison of surface layer and cruise altitude layer emissions:</a:t>
            </a:r>
          </a:p>
          <a:p>
            <a:pPr eaLnBrk="1" hangingPunct="1"/>
            <a:endParaRPr lang="en-US" sz="1800" dirty="0"/>
          </a:p>
          <a:p>
            <a:pPr eaLnBrk="1" hangingPunct="1"/>
            <a:r>
              <a:rPr lang="en-US" sz="1800" b="1" dirty="0" err="1"/>
              <a:t>CO</a:t>
            </a:r>
            <a:r>
              <a:rPr lang="en-US" sz="1800" b="1" baseline="-25000" dirty="0" err="1"/>
              <a:t>surface</a:t>
            </a:r>
            <a:r>
              <a:rPr lang="en-US" sz="1800" b="1" baseline="-25000" dirty="0"/>
              <a:t>  </a:t>
            </a:r>
            <a:r>
              <a:rPr lang="en-US" sz="1800" b="1" dirty="0"/>
              <a:t>&gt; </a:t>
            </a:r>
            <a:r>
              <a:rPr lang="en-US" sz="1800" b="1" dirty="0" err="1"/>
              <a:t>CO</a:t>
            </a:r>
            <a:r>
              <a:rPr lang="en-US" sz="1800" b="1" baseline="-25000" dirty="0" err="1"/>
              <a:t>cruise</a:t>
            </a:r>
            <a:endParaRPr lang="en-US" sz="1800" b="1" dirty="0"/>
          </a:p>
          <a:p>
            <a:pPr eaLnBrk="1" hangingPunct="1"/>
            <a:r>
              <a:rPr lang="en-US" sz="1800" b="1" dirty="0" err="1"/>
              <a:t>VOC</a:t>
            </a:r>
            <a:r>
              <a:rPr lang="en-US" sz="1800" b="1" baseline="-25000" dirty="0" err="1"/>
              <a:t>surface</a:t>
            </a:r>
            <a:r>
              <a:rPr lang="en-US" sz="1800" b="1" dirty="0"/>
              <a:t> &gt; </a:t>
            </a:r>
            <a:r>
              <a:rPr lang="en-US" sz="1800" b="1" dirty="0" err="1" smtClean="0"/>
              <a:t>VOC</a:t>
            </a:r>
            <a:r>
              <a:rPr lang="en-US" sz="1800" b="1" baseline="-25000" dirty="0" err="1" smtClean="0"/>
              <a:t>cruise</a:t>
            </a:r>
            <a:endParaRPr lang="en-US" sz="1800" b="1" baseline="-25000" dirty="0" smtClean="0"/>
          </a:p>
          <a:p>
            <a:pPr eaLnBrk="1" hangingPunct="1"/>
            <a:r>
              <a:rPr lang="en-US" sz="1800" b="1" dirty="0" smtClean="0"/>
              <a:t>SO2</a:t>
            </a:r>
            <a:r>
              <a:rPr lang="en-US" sz="1800" b="1" baseline="-25000" dirty="0" smtClean="0"/>
              <a:t>surface</a:t>
            </a:r>
            <a:r>
              <a:rPr lang="en-US" sz="1800" b="1" dirty="0" smtClean="0"/>
              <a:t> &lt; SO2</a:t>
            </a:r>
            <a:r>
              <a:rPr lang="en-US" sz="1800" b="1" baseline="-25000" dirty="0" smtClean="0"/>
              <a:t>cruise</a:t>
            </a:r>
            <a:endParaRPr lang="en-US" sz="1800" b="1" baseline="-25000" dirty="0"/>
          </a:p>
          <a:p>
            <a:pPr eaLnBrk="1" hangingPunct="1"/>
            <a:r>
              <a:rPr lang="en-US" sz="1800" b="1" dirty="0" err="1" smtClean="0"/>
              <a:t>PM</a:t>
            </a:r>
            <a:r>
              <a:rPr lang="en-US" sz="1800" b="1" baseline="-25000" dirty="0" err="1" smtClean="0"/>
              <a:t>surface</a:t>
            </a:r>
            <a:r>
              <a:rPr lang="en-US" sz="1800" b="1" dirty="0" smtClean="0"/>
              <a:t>  &lt; </a:t>
            </a:r>
            <a:r>
              <a:rPr lang="en-US" sz="1800" b="1" dirty="0" err="1"/>
              <a:t>PM</a:t>
            </a:r>
            <a:r>
              <a:rPr lang="en-US" sz="1800" b="1" baseline="-25000" dirty="0" err="1"/>
              <a:t>cruise</a:t>
            </a:r>
            <a:endParaRPr lang="en-US" sz="1800" b="1" baseline="-25000" dirty="0"/>
          </a:p>
          <a:p>
            <a:pPr eaLnBrk="1" hangingPunct="1"/>
            <a:r>
              <a:rPr lang="en-US" sz="1800" b="1" dirty="0" err="1"/>
              <a:t>NOx</a:t>
            </a:r>
            <a:r>
              <a:rPr lang="en-US" sz="1800" b="1" baseline="-25000" dirty="0" err="1"/>
              <a:t>surface</a:t>
            </a:r>
            <a:r>
              <a:rPr lang="en-US" sz="1800" b="1" baseline="-25000" dirty="0"/>
              <a:t> </a:t>
            </a:r>
            <a:r>
              <a:rPr lang="en-US" sz="1800" b="1" dirty="0"/>
              <a:t>&lt; </a:t>
            </a:r>
            <a:r>
              <a:rPr lang="en-US" sz="1800" b="1" dirty="0" err="1"/>
              <a:t>NOx</a:t>
            </a:r>
            <a:r>
              <a:rPr lang="en-US" sz="1800" b="1" baseline="-25000" dirty="0" err="1"/>
              <a:t>cruise</a:t>
            </a:r>
            <a:endParaRPr lang="en-US" sz="1800" b="1" baseline="-25000" dirty="0"/>
          </a:p>
          <a:p>
            <a:pPr eaLnBrk="1" hangingPunct="1"/>
            <a:endParaRPr lang="en-US" sz="1800" dirty="0"/>
          </a:p>
        </p:txBody>
      </p:sp>
    </p:spTree>
    <p:extLst>
      <p:ext uri="{BB962C8B-B14F-4D97-AF65-F5344CB8AC3E}">
        <p14:creationId xmlns:p14="http://schemas.microsoft.com/office/powerpoint/2010/main" val="13013685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AEDTproc</a:t>
            </a:r>
            <a:endParaRPr lang="en-US" dirty="0"/>
          </a:p>
        </p:txBody>
      </p:sp>
      <p:sp>
        <p:nvSpPr>
          <p:cNvPr id="8" name="Date Placeholder 7"/>
          <p:cNvSpPr>
            <a:spLocks noGrp="1"/>
          </p:cNvSpPr>
          <p:nvPr>
            <p:ph type="dt" sz="half" idx="10"/>
          </p:nvPr>
        </p:nvSpPr>
        <p:spPr/>
        <p:txBody>
          <a:bodyPr/>
          <a:lstStyle/>
          <a:p>
            <a:r>
              <a:rPr lang="en-US" smtClean="0"/>
              <a:t>October 16, 2012</a:t>
            </a:r>
            <a:endParaRPr lang="en-US"/>
          </a:p>
        </p:txBody>
      </p:sp>
      <p:sp>
        <p:nvSpPr>
          <p:cNvPr id="9" name="Footer Placeholder 8"/>
          <p:cNvSpPr>
            <a:spLocks noGrp="1"/>
          </p:cNvSpPr>
          <p:nvPr>
            <p:ph type="ftr" sz="quarter" idx="11"/>
          </p:nvPr>
        </p:nvSpPr>
        <p:spPr/>
        <p:txBody>
          <a:bodyPr/>
          <a:lstStyle/>
          <a:p>
            <a:r>
              <a:rPr lang="en-US" smtClean="0"/>
              <a:t>The 11th Annual CMAS Conference</a:t>
            </a:r>
            <a:endParaRPr lang="en-US"/>
          </a:p>
        </p:txBody>
      </p:sp>
      <p:sp>
        <p:nvSpPr>
          <p:cNvPr id="10" name="Slide Number Placeholder 9"/>
          <p:cNvSpPr>
            <a:spLocks noGrp="1"/>
          </p:cNvSpPr>
          <p:nvPr>
            <p:ph type="sldNum" sz="quarter" idx="12"/>
          </p:nvPr>
        </p:nvSpPr>
        <p:spPr/>
        <p:txBody>
          <a:bodyPr/>
          <a:lstStyle/>
          <a:p>
            <a:fld id="{9E947861-20FD-BD4B-A90B-9FE82F442DEB}" type="slidenum">
              <a:rPr lang="en-US" smtClean="0"/>
              <a:t>19</a:t>
            </a:fld>
            <a:endParaRPr lang="en-US"/>
          </a:p>
        </p:txBody>
      </p:sp>
      <p:sp>
        <p:nvSpPr>
          <p:cNvPr id="11" name="TextBox 10"/>
          <p:cNvSpPr txBox="1"/>
          <p:nvPr/>
        </p:nvSpPr>
        <p:spPr>
          <a:xfrm>
            <a:off x="653891" y="1259270"/>
            <a:ext cx="7790157" cy="5016758"/>
          </a:xfrm>
          <a:prstGeom prst="rect">
            <a:avLst/>
          </a:prstGeom>
          <a:noFill/>
        </p:spPr>
        <p:txBody>
          <a:bodyPr wrap="square" rtlCol="0">
            <a:spAutoFit/>
          </a:bodyPr>
          <a:lstStyle/>
          <a:p>
            <a:pPr marL="285750" lvl="0" indent="-285750">
              <a:buFont typeface="Arial"/>
              <a:buChar char="•"/>
            </a:pPr>
            <a:r>
              <a:rPr lang="en-US" sz="2000" b="1" dirty="0">
                <a:latin typeface="+mj-lt"/>
              </a:rPr>
              <a:t>CUTOFF_ALTITUDE</a:t>
            </a:r>
            <a:r>
              <a:rPr lang="en-US" sz="2000" dirty="0"/>
              <a:t> [default: 70,000</a:t>
            </a:r>
            <a:r>
              <a:rPr lang="en-US" sz="2000" dirty="0" smtClean="0"/>
              <a:t>]</a:t>
            </a:r>
          </a:p>
          <a:p>
            <a:pPr lvl="1"/>
            <a:r>
              <a:rPr lang="en-US" sz="2000" dirty="0" smtClean="0"/>
              <a:t>: </a:t>
            </a:r>
            <a:r>
              <a:rPr lang="en-US" sz="2000" dirty="0"/>
              <a:t>Determines the cutoff height in unit of feet. This option will allow users to discard AEDT data above cutoff height.</a:t>
            </a:r>
          </a:p>
          <a:p>
            <a:pPr marL="285750" lvl="0" indent="-285750">
              <a:buFont typeface="Arial"/>
              <a:buChar char="•"/>
            </a:pPr>
            <a:endParaRPr lang="en-US" sz="2000" dirty="0" smtClean="0"/>
          </a:p>
          <a:p>
            <a:pPr marL="285750" lvl="0" indent="-285750">
              <a:buFont typeface="Arial"/>
              <a:buChar char="•"/>
            </a:pPr>
            <a:r>
              <a:rPr lang="en-US" sz="2000" b="1" dirty="0" smtClean="0">
                <a:latin typeface="+mj-lt"/>
              </a:rPr>
              <a:t>LTO_ALTITUDE</a:t>
            </a:r>
            <a:r>
              <a:rPr lang="en-US" sz="2000" dirty="0" smtClean="0"/>
              <a:t> </a:t>
            </a:r>
            <a:r>
              <a:rPr lang="en-US" sz="2000" dirty="0"/>
              <a:t>[Default: 10,000</a:t>
            </a:r>
            <a:r>
              <a:rPr lang="en-US" sz="2000" dirty="0" smtClean="0"/>
              <a:t>]</a:t>
            </a:r>
          </a:p>
          <a:p>
            <a:pPr lvl="1"/>
            <a:r>
              <a:rPr lang="en-US" sz="2000" dirty="0" smtClean="0"/>
              <a:t>: </a:t>
            </a:r>
            <a:r>
              <a:rPr lang="en-US" sz="2000" dirty="0"/>
              <a:t>Determines the LTO height in unit of feet. The definition of LTO height impacts the </a:t>
            </a:r>
            <a:r>
              <a:rPr lang="en-US" sz="2000" dirty="0" err="1"/>
              <a:t>NOx</a:t>
            </a:r>
            <a:r>
              <a:rPr lang="en-US" sz="2000" dirty="0"/>
              <a:t> speciation profile that converts </a:t>
            </a:r>
            <a:r>
              <a:rPr lang="en-US" sz="2000" dirty="0" err="1"/>
              <a:t>NOx</a:t>
            </a:r>
            <a:r>
              <a:rPr lang="en-US" sz="2000" dirty="0"/>
              <a:t> to NO, NO2 and HONO and equations to estimate PEC and </a:t>
            </a:r>
            <a:r>
              <a:rPr lang="en-US" sz="2000" dirty="0" smtClean="0"/>
              <a:t>POC.</a:t>
            </a:r>
            <a:endParaRPr lang="en-US" sz="2000" dirty="0"/>
          </a:p>
          <a:p>
            <a:pPr lvl="0"/>
            <a:endParaRPr lang="en-US" sz="2000" b="1" dirty="0" smtClean="0">
              <a:latin typeface="+mj-lt"/>
            </a:endParaRPr>
          </a:p>
          <a:p>
            <a:pPr marL="285750" lvl="0" indent="-285750">
              <a:buFont typeface="Arial"/>
              <a:buChar char="•"/>
            </a:pPr>
            <a:r>
              <a:rPr lang="en-US" sz="2000" b="1" dirty="0" smtClean="0">
                <a:latin typeface="+mj-lt"/>
              </a:rPr>
              <a:t>SIGMA_VERT_ALLOC_YN </a:t>
            </a:r>
            <a:r>
              <a:rPr lang="en-US" sz="2000" dirty="0"/>
              <a:t>[default: Y</a:t>
            </a:r>
            <a:r>
              <a:rPr lang="en-US" sz="2000" dirty="0" smtClean="0"/>
              <a:t>]</a:t>
            </a:r>
          </a:p>
          <a:p>
            <a:pPr lvl="1"/>
            <a:r>
              <a:rPr lang="en-US" sz="2000" dirty="0" smtClean="0"/>
              <a:t>: </a:t>
            </a:r>
            <a:r>
              <a:rPr lang="en-US" sz="2000" dirty="0"/>
              <a:t>Determines whether sigma-layer vertical allocation or not. If this flag is set to Y, user must provide MET_CRO_2D input file to provide surface pressure (PRSFC) and top pressure (VGTOP) data to compute sigma layer.</a:t>
            </a:r>
          </a:p>
          <a:p>
            <a:endParaRPr lang="en-US" sz="2000" dirty="0"/>
          </a:p>
        </p:txBody>
      </p:sp>
    </p:spTree>
    <p:extLst>
      <p:ext uri="{BB962C8B-B14F-4D97-AF65-F5344CB8AC3E}">
        <p14:creationId xmlns:p14="http://schemas.microsoft.com/office/powerpoint/2010/main" val="21214490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a:xfrm>
            <a:off x="4662670" y="1219200"/>
            <a:ext cx="4456309" cy="2286000"/>
          </a:xfrm>
        </p:spPr>
        <p:txBody>
          <a:bodyPr>
            <a:normAutofit fontScale="62500" lnSpcReduction="20000"/>
          </a:bodyPr>
          <a:lstStyle/>
          <a:p>
            <a:pPr>
              <a:lnSpc>
                <a:spcPct val="130000"/>
              </a:lnSpc>
            </a:pPr>
            <a:r>
              <a:rPr lang="en-US" dirty="0"/>
              <a:t>725 million </a:t>
            </a:r>
            <a:r>
              <a:rPr lang="en-US" dirty="0" smtClean="0"/>
              <a:t>passengers, 67 </a:t>
            </a:r>
            <a:r>
              <a:rPr lang="en-US" dirty="0"/>
              <a:t>million tons of </a:t>
            </a:r>
            <a:r>
              <a:rPr lang="en-US" dirty="0" smtClean="0"/>
              <a:t>cargo, 18 </a:t>
            </a:r>
            <a:r>
              <a:rPr lang="en-US" dirty="0"/>
              <a:t>million flights in the U.S. in 2011 </a:t>
            </a:r>
            <a:r>
              <a:rPr lang="en-US" dirty="0" smtClean="0"/>
              <a:t>(</a:t>
            </a:r>
            <a:r>
              <a:rPr lang="en-US" dirty="0"/>
              <a:t>FAA, </a:t>
            </a:r>
            <a:r>
              <a:rPr lang="en-US" dirty="0" smtClean="0"/>
              <a:t>2012a)</a:t>
            </a:r>
            <a:r>
              <a:rPr lang="en-US" dirty="0"/>
              <a:t>. </a:t>
            </a:r>
            <a:endParaRPr lang="en-US" dirty="0" smtClean="0"/>
          </a:p>
          <a:p>
            <a:pPr>
              <a:lnSpc>
                <a:spcPct val="130000"/>
              </a:lnSpc>
            </a:pPr>
            <a:r>
              <a:rPr lang="en-US" dirty="0" smtClean="0"/>
              <a:t>3.1% per year passenger growth from 2011 to 2032 </a:t>
            </a:r>
            <a:r>
              <a:rPr lang="en-US" dirty="0"/>
              <a:t>(FAA, </a:t>
            </a:r>
            <a:r>
              <a:rPr lang="en-US" dirty="0" smtClean="0"/>
              <a:t>2012b)</a:t>
            </a:r>
          </a:p>
          <a:p>
            <a:pPr>
              <a:lnSpc>
                <a:spcPct val="130000"/>
              </a:lnSpc>
            </a:pPr>
            <a:r>
              <a:rPr lang="en-US" dirty="0" smtClean="0"/>
              <a:t>1 </a:t>
            </a:r>
            <a:r>
              <a:rPr lang="en-US" dirty="0"/>
              <a:t>billion passengers in </a:t>
            </a:r>
            <a:r>
              <a:rPr lang="en-US" dirty="0" smtClean="0"/>
              <a:t>2024 (FAA, 2012b)</a:t>
            </a:r>
            <a:endParaRPr lang="en-US" dirty="0"/>
          </a:p>
        </p:txBody>
      </p:sp>
      <p:pic>
        <p:nvPicPr>
          <p:cNvPr id="3074" name="Picture 2" descr="D:\Users\matt\Desktop\non-attainment_ap.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269" t="8952" r="5149" b="20986"/>
          <a:stretch/>
        </p:blipFill>
        <p:spPr bwMode="auto">
          <a:xfrm>
            <a:off x="0" y="1097365"/>
            <a:ext cx="4510271" cy="301743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246" y="3429000"/>
            <a:ext cx="481042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4114800"/>
            <a:ext cx="4662670" cy="584775"/>
          </a:xfrm>
          <a:prstGeom prst="rect">
            <a:avLst/>
          </a:prstGeom>
          <a:noFill/>
        </p:spPr>
        <p:txBody>
          <a:bodyPr wrap="square" rtlCol="0">
            <a:spAutoFit/>
          </a:bodyPr>
          <a:lstStyle/>
          <a:p>
            <a:pPr algn="ctr"/>
            <a:r>
              <a:rPr lang="en-US" sz="1600" dirty="0" smtClean="0">
                <a:latin typeface="Calibri" pitchFamily="34" charset="0"/>
              </a:rPr>
              <a:t>PM</a:t>
            </a:r>
            <a:r>
              <a:rPr lang="en-US" sz="1600" baseline="-25000" dirty="0" smtClean="0">
                <a:latin typeface="Calibri" pitchFamily="34" charset="0"/>
              </a:rPr>
              <a:t>2.5</a:t>
            </a:r>
            <a:r>
              <a:rPr lang="en-US" sz="1600" dirty="0" smtClean="0">
                <a:latin typeface="Calibri" pitchFamily="34" charset="0"/>
              </a:rPr>
              <a:t> Non-attainment areas (1997 Standard) and Major U.S. Airports</a:t>
            </a:r>
            <a:endParaRPr lang="en-US" sz="1600" dirty="0">
              <a:latin typeface="Calibri" pitchFamily="34" charset="0"/>
            </a:endParaRPr>
          </a:p>
        </p:txBody>
      </p:sp>
      <p:sp>
        <p:nvSpPr>
          <p:cNvPr id="9" name="Content Placeholder 2"/>
          <p:cNvSpPr txBox="1">
            <a:spLocks/>
          </p:cNvSpPr>
          <p:nvPr/>
        </p:nvSpPr>
        <p:spPr bwMode="auto">
          <a:xfrm>
            <a:off x="-13648" y="4876800"/>
            <a:ext cx="4456309" cy="18288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normAutofit/>
          </a:bodyPr>
          <a:lstStyle>
            <a:lvl1pPr marL="342900" indent="-342900" algn="l" rtl="0" eaLnBrk="1" fontAlgn="base" hangingPunct="1">
              <a:spcBef>
                <a:spcPct val="50000"/>
              </a:spcBef>
              <a:spcAft>
                <a:spcPct val="0"/>
              </a:spcAft>
              <a:buClr>
                <a:schemeClr val="tx1"/>
              </a:buClr>
              <a:buFont typeface="Helvetica CY" charset="-52"/>
              <a:buChar char="•"/>
              <a:defRPr sz="2400">
                <a:solidFill>
                  <a:schemeClr val="tx1"/>
                </a:solidFill>
                <a:latin typeface="+mn-lt"/>
                <a:ea typeface="ＭＳ Ｐゴシック" charset="-128"/>
                <a:cs typeface="ＭＳ Ｐゴシック" charset="-128"/>
              </a:defRPr>
            </a:lvl1pPr>
            <a:lvl2pPr marL="742950" indent="-285750" algn="l" rtl="0" eaLnBrk="1" fontAlgn="base" hangingPunct="1">
              <a:spcBef>
                <a:spcPct val="0"/>
              </a:spcBef>
              <a:spcAft>
                <a:spcPct val="0"/>
              </a:spcAft>
              <a:buClr>
                <a:schemeClr val="tx1"/>
              </a:buClr>
              <a:buFont typeface="Helvetica CY" charset="-52"/>
              <a:buChar char="–"/>
              <a:defRPr sz="2000">
                <a:solidFill>
                  <a:schemeClr val="tx1"/>
                </a:solidFill>
                <a:latin typeface="+mn-lt"/>
                <a:ea typeface="ＭＳ Ｐゴシック" charset="-128"/>
              </a:defRPr>
            </a:lvl2pPr>
            <a:lvl3pPr marL="1143000" indent="-228600" algn="l" rtl="0" eaLnBrk="1" fontAlgn="base" hangingPunct="1">
              <a:spcBef>
                <a:spcPct val="0"/>
              </a:spcBef>
              <a:spcAft>
                <a:spcPct val="0"/>
              </a:spcAft>
              <a:buClr>
                <a:schemeClr val="tx1"/>
              </a:buClr>
              <a:buFont typeface="Helvetica CY" charset="-52"/>
              <a:buChar char="•"/>
              <a:defRPr>
                <a:solidFill>
                  <a:schemeClr val="tx1"/>
                </a:solidFill>
                <a:latin typeface="+mn-lt"/>
                <a:ea typeface="ＭＳ Ｐゴシック" charset="-128"/>
              </a:defRPr>
            </a:lvl3pPr>
            <a:lvl4pPr marL="1600200" indent="-228600" algn="l" rtl="0" eaLnBrk="1" fontAlgn="base" hangingPunct="1">
              <a:spcBef>
                <a:spcPct val="0"/>
              </a:spcBef>
              <a:spcAft>
                <a:spcPct val="0"/>
              </a:spcAft>
              <a:buClr>
                <a:schemeClr val="tx1"/>
              </a:buClr>
              <a:buFont typeface="Helvetica CY" charset="-52"/>
              <a:buChar char="–"/>
              <a:defRPr sz="1600">
                <a:solidFill>
                  <a:schemeClr val="tx1"/>
                </a:solidFill>
                <a:latin typeface="+mn-lt"/>
                <a:ea typeface="ＭＳ Ｐゴシック" charset="-128"/>
              </a:defRPr>
            </a:lvl4pPr>
            <a:lvl5pPr marL="2057400" indent="-228600" algn="l" rtl="0" eaLnBrk="1" fontAlgn="base" hangingPunct="1">
              <a:spcBef>
                <a:spcPct val="0"/>
              </a:spcBef>
              <a:spcAft>
                <a:spcPct val="0"/>
              </a:spcAft>
              <a:buClr>
                <a:schemeClr val="tx1"/>
              </a:buClr>
              <a:buFont typeface="Helvetica CY" charset="-52"/>
              <a:buChar char="»"/>
              <a:defRPr sz="1600">
                <a:solidFill>
                  <a:schemeClr val="tx1"/>
                </a:solidFill>
                <a:latin typeface="+mn-lt"/>
                <a:ea typeface="ＭＳ Ｐゴシック" charset="-128"/>
              </a:defRPr>
            </a:lvl5pPr>
            <a:lvl6pPr marL="2514600" indent="-228600" algn="l" rtl="0" eaLnBrk="1" fontAlgn="base" hangingPunct="1">
              <a:spcBef>
                <a:spcPct val="0"/>
              </a:spcBef>
              <a:spcAft>
                <a:spcPct val="0"/>
              </a:spcAft>
              <a:buClr>
                <a:schemeClr val="tx1"/>
              </a:buClr>
              <a:buFont typeface="Helvetica CY" charset="-52"/>
              <a:buChar char="»"/>
              <a:defRPr sz="1600">
                <a:solidFill>
                  <a:schemeClr val="tx1"/>
                </a:solidFill>
                <a:latin typeface="+mn-lt"/>
              </a:defRPr>
            </a:lvl6pPr>
            <a:lvl7pPr marL="2971800" indent="-228600" algn="l" rtl="0" eaLnBrk="1" fontAlgn="base" hangingPunct="1">
              <a:spcBef>
                <a:spcPct val="0"/>
              </a:spcBef>
              <a:spcAft>
                <a:spcPct val="0"/>
              </a:spcAft>
              <a:buClr>
                <a:schemeClr val="tx1"/>
              </a:buClr>
              <a:buFont typeface="Helvetica CY" charset="-52"/>
              <a:buChar char="»"/>
              <a:defRPr sz="1600">
                <a:solidFill>
                  <a:schemeClr val="tx1"/>
                </a:solidFill>
                <a:latin typeface="+mn-lt"/>
              </a:defRPr>
            </a:lvl7pPr>
            <a:lvl8pPr marL="3429000" indent="-228600" algn="l" rtl="0" eaLnBrk="1" fontAlgn="base" hangingPunct="1">
              <a:spcBef>
                <a:spcPct val="0"/>
              </a:spcBef>
              <a:spcAft>
                <a:spcPct val="0"/>
              </a:spcAft>
              <a:buClr>
                <a:schemeClr val="tx1"/>
              </a:buClr>
              <a:buFont typeface="Helvetica CY" charset="-52"/>
              <a:buChar char="»"/>
              <a:defRPr sz="1600">
                <a:solidFill>
                  <a:schemeClr val="tx1"/>
                </a:solidFill>
                <a:latin typeface="+mn-lt"/>
              </a:defRPr>
            </a:lvl8pPr>
            <a:lvl9pPr marL="3886200" indent="-228600" algn="l" rtl="0" eaLnBrk="1" fontAlgn="base" hangingPunct="1">
              <a:spcBef>
                <a:spcPct val="0"/>
              </a:spcBef>
              <a:spcAft>
                <a:spcPct val="0"/>
              </a:spcAft>
              <a:buClr>
                <a:schemeClr val="tx1"/>
              </a:buClr>
              <a:buFont typeface="Helvetica CY" charset="-52"/>
              <a:buChar char="»"/>
              <a:defRPr sz="1600">
                <a:solidFill>
                  <a:schemeClr val="tx1"/>
                </a:solidFill>
                <a:latin typeface="+mn-lt"/>
              </a:defRPr>
            </a:lvl9pPr>
          </a:lstStyle>
          <a:p>
            <a:pPr>
              <a:lnSpc>
                <a:spcPct val="130000"/>
              </a:lnSpc>
            </a:pPr>
            <a:r>
              <a:rPr lang="en-US" sz="1700" dirty="0" smtClean="0"/>
              <a:t>Aviation emissions </a:t>
            </a:r>
            <a:r>
              <a:rPr lang="en-US" sz="1700" dirty="0"/>
              <a:t>include CO, NO</a:t>
            </a:r>
            <a:r>
              <a:rPr lang="en-US" sz="1700" baseline="-25000" dirty="0"/>
              <a:t>x</a:t>
            </a:r>
            <a:r>
              <a:rPr lang="en-US" sz="1700" dirty="0"/>
              <a:t>, SO</a:t>
            </a:r>
            <a:r>
              <a:rPr lang="en-US" sz="1700" baseline="-25000" dirty="0"/>
              <a:t>2</a:t>
            </a:r>
            <a:r>
              <a:rPr lang="en-US" sz="1700" dirty="0"/>
              <a:t>, VOCs (</a:t>
            </a:r>
            <a:r>
              <a:rPr lang="en-US" sz="1700" dirty="0">
                <a:solidFill>
                  <a:srgbClr val="0070C0"/>
                </a:solidFill>
              </a:rPr>
              <a:t>SOA precursors</a:t>
            </a:r>
            <a:r>
              <a:rPr lang="en-US" sz="1700" dirty="0"/>
              <a:t>) and PM</a:t>
            </a:r>
            <a:r>
              <a:rPr lang="en-US" sz="1700" baseline="-25000" dirty="0"/>
              <a:t>2.5</a:t>
            </a:r>
            <a:r>
              <a:rPr lang="en-US" sz="1700" dirty="0"/>
              <a:t> (</a:t>
            </a:r>
            <a:r>
              <a:rPr lang="en-US" sz="1700" dirty="0">
                <a:solidFill>
                  <a:srgbClr val="0070C0"/>
                </a:solidFill>
              </a:rPr>
              <a:t>primary organics</a:t>
            </a:r>
            <a:r>
              <a:rPr lang="en-US" sz="1700" dirty="0"/>
              <a:t>, elemental carbon, sulfate aerosol)</a:t>
            </a:r>
          </a:p>
          <a:p>
            <a:pPr>
              <a:lnSpc>
                <a:spcPct val="130000"/>
              </a:lnSpc>
            </a:pPr>
            <a:endParaRPr lang="en-US" dirty="0"/>
          </a:p>
        </p:txBody>
      </p:sp>
    </p:spTree>
    <p:extLst>
      <p:ext uri="{BB962C8B-B14F-4D97-AF65-F5344CB8AC3E}">
        <p14:creationId xmlns:p14="http://schemas.microsoft.com/office/powerpoint/2010/main" val="9622444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October 16, 2012</a:t>
            </a:r>
            <a:endParaRPr lang="en-US"/>
          </a:p>
        </p:txBody>
      </p:sp>
      <p:sp>
        <p:nvSpPr>
          <p:cNvPr id="3" name="Footer Placeholder 2"/>
          <p:cNvSpPr>
            <a:spLocks noGrp="1"/>
          </p:cNvSpPr>
          <p:nvPr>
            <p:ph type="ftr" sz="quarter" idx="11"/>
          </p:nvPr>
        </p:nvSpPr>
        <p:spPr/>
        <p:txBody>
          <a:bodyPr/>
          <a:lstStyle/>
          <a:p>
            <a:r>
              <a:rPr lang="en-US" smtClean="0"/>
              <a:t>The 11th Annual CMAS Conference</a:t>
            </a:r>
            <a:endParaRPr lang="en-US"/>
          </a:p>
        </p:txBody>
      </p:sp>
      <p:sp>
        <p:nvSpPr>
          <p:cNvPr id="4" name="Slide Number Placeholder 3"/>
          <p:cNvSpPr>
            <a:spLocks noGrp="1"/>
          </p:cNvSpPr>
          <p:nvPr>
            <p:ph type="sldNum" sz="quarter" idx="12"/>
          </p:nvPr>
        </p:nvSpPr>
        <p:spPr/>
        <p:txBody>
          <a:bodyPr/>
          <a:lstStyle/>
          <a:p>
            <a:fld id="{9E947861-20FD-BD4B-A90B-9FE82F442DEB}" type="slidenum">
              <a:rPr lang="en-US" smtClean="0"/>
              <a:t>20</a:t>
            </a:fld>
            <a:endParaRPr lang="en-US"/>
          </a:p>
        </p:txBody>
      </p:sp>
      <p:pic>
        <p:nvPicPr>
          <p:cNvPr id="5" name="Picture 4" descr="CONUS.anim.slow.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30635"/>
          </a:xfrm>
          <a:prstGeom prst="rect">
            <a:avLst/>
          </a:prstGeom>
        </p:spPr>
      </p:pic>
    </p:spTree>
    <p:extLst>
      <p:ext uri="{BB962C8B-B14F-4D97-AF65-F5344CB8AC3E}">
        <p14:creationId xmlns:p14="http://schemas.microsoft.com/office/powerpoint/2010/main" val="21494785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flights.CO.108km.2006003.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6281"/>
            <a:ext cx="9144000" cy="705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half" idx="10"/>
          </p:nvPr>
        </p:nvSpPr>
        <p:spPr/>
        <p:txBody>
          <a:bodyPr/>
          <a:lstStyle/>
          <a:p>
            <a:r>
              <a:rPr lang="en-US" dirty="0" smtClean="0"/>
              <a:t>October 16, 2012</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947861-20FD-BD4B-A90B-9FE82F442DEB}" type="slidenum">
              <a:rPr lang="en-US" smtClean="0"/>
              <a:t>21</a:t>
            </a:fld>
            <a:endParaRPr lang="en-US"/>
          </a:p>
        </p:txBody>
      </p:sp>
    </p:spTree>
    <p:extLst>
      <p:ext uri="{BB962C8B-B14F-4D97-AF65-F5344CB8AC3E}">
        <p14:creationId xmlns:p14="http://schemas.microsoft.com/office/powerpoint/2010/main" val="14283754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October 16, 2012</a:t>
            </a:r>
            <a:endParaRPr lang="en-US"/>
          </a:p>
        </p:txBody>
      </p:sp>
      <p:sp>
        <p:nvSpPr>
          <p:cNvPr id="3" name="Footer Placeholder 2"/>
          <p:cNvSpPr>
            <a:spLocks noGrp="1"/>
          </p:cNvSpPr>
          <p:nvPr>
            <p:ph type="ftr" sz="quarter" idx="11"/>
          </p:nvPr>
        </p:nvSpPr>
        <p:spPr/>
        <p:txBody>
          <a:bodyPr/>
          <a:lstStyle/>
          <a:p>
            <a:r>
              <a:rPr lang="en-US" smtClean="0"/>
              <a:t>The 11th Annual CMAS Conference</a:t>
            </a:r>
            <a:endParaRPr lang="en-US"/>
          </a:p>
        </p:txBody>
      </p:sp>
      <p:sp>
        <p:nvSpPr>
          <p:cNvPr id="4" name="Slide Number Placeholder 3"/>
          <p:cNvSpPr>
            <a:spLocks noGrp="1"/>
          </p:cNvSpPr>
          <p:nvPr>
            <p:ph type="sldNum" sz="quarter" idx="12"/>
          </p:nvPr>
        </p:nvSpPr>
        <p:spPr/>
        <p:txBody>
          <a:bodyPr/>
          <a:lstStyle/>
          <a:p>
            <a:fld id="{9E947861-20FD-BD4B-A90B-9FE82F442DEB}" type="slidenum">
              <a:rPr lang="en-US" smtClean="0"/>
              <a:t>22</a:t>
            </a:fld>
            <a:endParaRPr lang="en-US"/>
          </a:p>
        </p:txBody>
      </p:sp>
      <p:pic>
        <p:nvPicPr>
          <p:cNvPr id="6" name="Picture 5" descr="hemi.anim.slow.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81800"/>
          </a:xfrm>
          <a:prstGeom prst="rect">
            <a:avLst/>
          </a:prstGeom>
        </p:spPr>
      </p:pic>
    </p:spTree>
    <p:extLst>
      <p:ext uri="{BB962C8B-B14F-4D97-AF65-F5344CB8AC3E}">
        <p14:creationId xmlns:p14="http://schemas.microsoft.com/office/powerpoint/2010/main" val="20792701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5" name="TextBox 4"/>
          <p:cNvSpPr txBox="1"/>
          <p:nvPr/>
        </p:nvSpPr>
        <p:spPr>
          <a:xfrm>
            <a:off x="8436690" y="6543309"/>
            <a:ext cx="184666" cy="369332"/>
          </a:xfrm>
          <a:prstGeom prst="rect">
            <a:avLst/>
          </a:prstGeom>
          <a:noFill/>
        </p:spPr>
        <p:txBody>
          <a:bodyPr wrap="none" rtlCol="0">
            <a:spAutoFit/>
          </a:bodyPr>
          <a:lstStyle/>
          <a:p>
            <a:endParaRPr lang="en-US" dirty="0"/>
          </a:p>
        </p:txBody>
      </p:sp>
      <p:sp>
        <p:nvSpPr>
          <p:cNvPr id="4" name="Date Placeholder 3"/>
          <p:cNvSpPr>
            <a:spLocks noGrp="1"/>
          </p:cNvSpPr>
          <p:nvPr>
            <p:ph type="dt" sz="half" idx="10"/>
          </p:nvPr>
        </p:nvSpPr>
        <p:spPr/>
        <p:txBody>
          <a:bodyPr/>
          <a:lstStyle/>
          <a:p>
            <a:r>
              <a:rPr lang="en-US" smtClean="0"/>
              <a:t>October 16, 2012</a:t>
            </a:r>
            <a:endParaRPr lang="en-US"/>
          </a:p>
        </p:txBody>
      </p:sp>
      <p:sp>
        <p:nvSpPr>
          <p:cNvPr id="6" name="Footer Placeholder 5"/>
          <p:cNvSpPr>
            <a:spLocks noGrp="1"/>
          </p:cNvSpPr>
          <p:nvPr>
            <p:ph type="ftr" sz="quarter" idx="11"/>
          </p:nvPr>
        </p:nvSpPr>
        <p:spPr/>
        <p:txBody>
          <a:bodyPr/>
          <a:lstStyle/>
          <a:p>
            <a:r>
              <a:rPr lang="en-US" dirty="0" smtClean="0"/>
              <a:t>The 11th Annual CMAS Conference</a:t>
            </a:r>
            <a:endParaRPr lang="en-US" dirty="0"/>
          </a:p>
        </p:txBody>
      </p:sp>
      <p:sp>
        <p:nvSpPr>
          <p:cNvPr id="7" name="Slide Number Placeholder 6"/>
          <p:cNvSpPr>
            <a:spLocks noGrp="1"/>
          </p:cNvSpPr>
          <p:nvPr>
            <p:ph type="sldNum" sz="quarter" idx="12"/>
          </p:nvPr>
        </p:nvSpPr>
        <p:spPr/>
        <p:txBody>
          <a:bodyPr/>
          <a:lstStyle/>
          <a:p>
            <a:fld id="{9E947861-20FD-BD4B-A90B-9FE82F442DEB}" type="slidenum">
              <a:rPr lang="en-US" smtClean="0"/>
              <a:t>23</a:t>
            </a:fld>
            <a:endParaRPr lang="en-US"/>
          </a:p>
        </p:txBody>
      </p:sp>
      <p:sp>
        <p:nvSpPr>
          <p:cNvPr id="9" name="TextBox 8"/>
          <p:cNvSpPr txBox="1"/>
          <p:nvPr/>
        </p:nvSpPr>
        <p:spPr>
          <a:xfrm>
            <a:off x="423506" y="1244600"/>
            <a:ext cx="8197850" cy="1923604"/>
          </a:xfrm>
          <a:prstGeom prst="rect">
            <a:avLst/>
          </a:prstGeom>
          <a:solidFill>
            <a:schemeClr val="accent1"/>
          </a:solidFill>
        </p:spPr>
        <p:txBody>
          <a:bodyPr wrap="square" rtlCol="0">
            <a:spAutoFit/>
          </a:bodyPr>
          <a:lstStyle/>
          <a:p>
            <a:pPr algn="ctr"/>
            <a:r>
              <a:rPr lang="en-US" sz="1700" dirty="0" smtClean="0"/>
              <a:t>The emissions inventories used for this work were provided by US DOT Volpe Center and are based on data provided by the US Federal Aviation Administration and EUROCONTROL in support of the objectives of the International Civil Aviation Organization Committee on Aviation Environmental Projection CO2 Task Group. Any opinions, finding, and conclusions or recommendations expressed in this material are those of the author(s) and do not necessarily reflect the views of the US DOT, Volpe Center, the US FAA, EUROCONTROL or ICAO</a:t>
            </a:r>
            <a:r>
              <a:rPr lang="en-US" sz="1700" dirty="0"/>
              <a:t>.</a:t>
            </a:r>
          </a:p>
        </p:txBody>
      </p:sp>
      <p:sp>
        <p:nvSpPr>
          <p:cNvPr id="10" name="Rectangle 3"/>
          <p:cNvSpPr>
            <a:spLocks noChangeArrowheads="1"/>
          </p:cNvSpPr>
          <p:nvPr/>
        </p:nvSpPr>
        <p:spPr bwMode="auto">
          <a:xfrm>
            <a:off x="423506" y="3198694"/>
            <a:ext cx="8197850" cy="2185214"/>
          </a:xfrm>
          <a:prstGeom prst="rect">
            <a:avLst/>
          </a:prstGeom>
          <a:solidFill>
            <a:srgbClr val="E2B7A3"/>
          </a:solidFill>
          <a:ln w="12700">
            <a:noFill/>
            <a:miter lim="800000"/>
            <a:headEnd type="none" w="sm" len="sm"/>
            <a:tailEnd type="none" w="med" len="sm"/>
          </a:ln>
        </p:spPr>
        <p:txBody>
          <a:bodyPr>
            <a:spAutoFit/>
          </a:bodyPr>
          <a:lstStyle/>
          <a:p>
            <a:pPr algn="ctr"/>
            <a:r>
              <a:rPr lang="en-US" sz="1700" dirty="0" smtClean="0"/>
              <a:t>The Partnership for Air Transportation Noise and Emissions Reduction is an FAA/NASA/Transport Canada/US DOD/EPA-sponsored Center of Excellence.</a:t>
            </a:r>
          </a:p>
          <a:p>
            <a:pPr algn="ctr"/>
            <a:endParaRPr lang="en-US" sz="1700" dirty="0" smtClean="0"/>
          </a:p>
          <a:p>
            <a:pPr algn="ctr" eaLnBrk="0" hangingPunct="0"/>
            <a:r>
              <a:rPr lang="en-US" sz="1700" dirty="0"/>
              <a:t>This work was funded by FAA and Transport Canada </a:t>
            </a:r>
            <a:r>
              <a:rPr lang="en-US" sz="1700" dirty="0" smtClean="0"/>
              <a:t>under 07</a:t>
            </a:r>
            <a:r>
              <a:rPr lang="en-US" sz="1700" dirty="0"/>
              <a:t>-C-NE-UNC Amendment Nos. 001 to 004, and 09-CE-NE-UNC Amendment Nos. </a:t>
            </a:r>
            <a:r>
              <a:rPr lang="en-US" sz="1700" dirty="0" smtClean="0"/>
              <a:t>001-004.</a:t>
            </a:r>
            <a:endParaRPr lang="en-US" sz="1700" dirty="0"/>
          </a:p>
          <a:p>
            <a:pPr algn="ctr"/>
            <a:endParaRPr lang="en-US" sz="1700" dirty="0"/>
          </a:p>
          <a:p>
            <a:pPr algn="ctr" eaLnBrk="0" hangingPunct="0"/>
            <a:r>
              <a:rPr lang="en-US" sz="1700" dirty="0"/>
              <a:t>The Investigation of Aviation Emissions Air Quality Impacts project is managed by Christopher Sequeira</a:t>
            </a:r>
            <a:r>
              <a:rPr lang="en-US" sz="1700" dirty="0" smtClean="0"/>
              <a:t>.</a:t>
            </a:r>
            <a:endParaRPr lang="en-US" sz="1700" dirty="0"/>
          </a:p>
        </p:txBody>
      </p:sp>
      <p:sp>
        <p:nvSpPr>
          <p:cNvPr id="11" name="Rectangle 2"/>
          <p:cNvSpPr>
            <a:spLocks noChangeArrowheads="1"/>
          </p:cNvSpPr>
          <p:nvPr/>
        </p:nvSpPr>
        <p:spPr bwMode="auto">
          <a:xfrm>
            <a:off x="457200" y="5480270"/>
            <a:ext cx="8197850" cy="877163"/>
          </a:xfrm>
          <a:prstGeom prst="rect">
            <a:avLst/>
          </a:prstGeom>
          <a:solidFill>
            <a:srgbClr val="95D0A9"/>
          </a:solidFill>
          <a:ln w="12700">
            <a:noFill/>
            <a:miter lim="800000"/>
            <a:headEnd type="none" w="sm" len="sm"/>
            <a:tailEnd type="none" w="med" len="sm"/>
          </a:ln>
        </p:spPr>
        <p:txBody>
          <a:bodyPr wrap="square">
            <a:spAutoFit/>
          </a:bodyPr>
          <a:lstStyle/>
          <a:p>
            <a:r>
              <a:rPr lang="en-US" sz="1700" dirty="0"/>
              <a:t>Opinions, findings, conclusions and recommendations expressed in this material are those of the author(s), and do not necessarily reflect the views of PARTNER sponsor organizations.</a:t>
            </a:r>
          </a:p>
        </p:txBody>
      </p:sp>
    </p:spTree>
    <p:extLst>
      <p:ext uri="{BB962C8B-B14F-4D97-AF65-F5344CB8AC3E}">
        <p14:creationId xmlns:p14="http://schemas.microsoft.com/office/powerpoint/2010/main" val="15752892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a:xfrm>
            <a:off x="457200" y="1543634"/>
            <a:ext cx="8229600" cy="3726866"/>
          </a:xfrm>
        </p:spPr>
        <p:txBody>
          <a:bodyPr>
            <a:noAutofit/>
          </a:bodyPr>
          <a:lstStyle/>
          <a:p>
            <a:pPr marL="342900" lvl="1" indent="-342900">
              <a:spcBef>
                <a:spcPts val="600"/>
              </a:spcBef>
              <a:spcAft>
                <a:spcPts val="600"/>
              </a:spcAft>
              <a:buFont typeface="Arial" pitchFamily="34" charset="0"/>
              <a:buChar char="•"/>
            </a:pPr>
            <a:r>
              <a:rPr lang="en-US" sz="2200" dirty="0" smtClean="0"/>
              <a:t>Vital to understand the impacts </a:t>
            </a:r>
            <a:r>
              <a:rPr lang="en-US" sz="2200" dirty="0"/>
              <a:t>of aviation emissions on ambient air </a:t>
            </a:r>
            <a:r>
              <a:rPr lang="en-US" sz="2200" dirty="0" smtClean="0"/>
              <a:t>quality to protect the public health.</a:t>
            </a:r>
          </a:p>
          <a:p>
            <a:pPr marL="342900" lvl="1" indent="-342900">
              <a:spcBef>
                <a:spcPts val="600"/>
              </a:spcBef>
              <a:spcAft>
                <a:spcPts val="600"/>
              </a:spcAft>
              <a:buFont typeface="Arial" pitchFamily="34" charset="0"/>
              <a:buChar char="•"/>
            </a:pPr>
            <a:endParaRPr lang="en-US" sz="800" dirty="0"/>
          </a:p>
          <a:p>
            <a:pPr marL="342900" lvl="1" indent="-342900">
              <a:spcBef>
                <a:spcPts val="600"/>
              </a:spcBef>
              <a:spcAft>
                <a:spcPts val="600"/>
              </a:spcAft>
              <a:buFont typeface="Arial" pitchFamily="34" charset="0"/>
              <a:buChar char="•"/>
            </a:pPr>
            <a:r>
              <a:rPr lang="en-US" sz="2200" dirty="0" smtClean="0"/>
              <a:t>Current </a:t>
            </a:r>
            <a:r>
              <a:rPr lang="en-US" sz="2200" dirty="0"/>
              <a:t>representation of aviation emissions in existing air quality models includes several simplified </a:t>
            </a:r>
            <a:r>
              <a:rPr lang="en-US" sz="2200" dirty="0" smtClean="0"/>
              <a:t>assumptions</a:t>
            </a:r>
            <a:endParaRPr lang="en-US" sz="2200" dirty="0"/>
          </a:p>
          <a:p>
            <a:pPr lvl="1">
              <a:spcBef>
                <a:spcPts val="600"/>
              </a:spcBef>
              <a:spcAft>
                <a:spcPts val="600"/>
              </a:spcAft>
            </a:pPr>
            <a:r>
              <a:rPr lang="en-US" sz="2200" dirty="0" smtClean="0"/>
              <a:t>Treated as area sources [</a:t>
            </a:r>
            <a:r>
              <a:rPr lang="en-US" sz="2200" dirty="0" err="1" smtClean="0"/>
              <a:t>AreaToPoint</a:t>
            </a:r>
            <a:r>
              <a:rPr lang="en-US" sz="2200" dirty="0" smtClean="0"/>
              <a:t> in SMOKE].</a:t>
            </a:r>
          </a:p>
          <a:p>
            <a:pPr lvl="1">
              <a:spcBef>
                <a:spcPts val="600"/>
              </a:spcBef>
              <a:spcAft>
                <a:spcPts val="600"/>
              </a:spcAft>
            </a:pPr>
            <a:r>
              <a:rPr lang="en-US" sz="2200" dirty="0" smtClean="0"/>
              <a:t>Improved spatial representation up to LTO altitude</a:t>
            </a:r>
          </a:p>
          <a:p>
            <a:pPr marL="457200" lvl="1" indent="0">
              <a:spcBef>
                <a:spcPts val="600"/>
              </a:spcBef>
              <a:spcAft>
                <a:spcPts val="600"/>
              </a:spcAft>
              <a:buNone/>
            </a:pPr>
            <a:r>
              <a:rPr lang="en-US" sz="2200" dirty="0"/>
              <a:t> </a:t>
            </a:r>
            <a:r>
              <a:rPr lang="en-US" sz="2200" dirty="0" smtClean="0"/>
              <a:t>  [EDMS2Inv Interface Modeling] (Baek et al., 2010)</a:t>
            </a:r>
            <a:endParaRPr lang="en-US" sz="2200" dirty="0"/>
          </a:p>
        </p:txBody>
      </p:sp>
      <p:sp>
        <p:nvSpPr>
          <p:cNvPr id="5" name="TextBox 4"/>
          <p:cNvSpPr txBox="1"/>
          <p:nvPr/>
        </p:nvSpPr>
        <p:spPr>
          <a:xfrm>
            <a:off x="8436690" y="6543309"/>
            <a:ext cx="184666" cy="369332"/>
          </a:xfrm>
          <a:prstGeom prst="rect">
            <a:avLst/>
          </a:prstGeom>
          <a:noFill/>
        </p:spPr>
        <p:txBody>
          <a:bodyPr wrap="none" rtlCol="0">
            <a:spAutoFit/>
          </a:bodyPr>
          <a:lstStyle/>
          <a:p>
            <a:endParaRPr lang="en-US" dirty="0"/>
          </a:p>
        </p:txBody>
      </p:sp>
      <p:sp>
        <p:nvSpPr>
          <p:cNvPr id="4" name="Date Placeholder 3"/>
          <p:cNvSpPr>
            <a:spLocks noGrp="1"/>
          </p:cNvSpPr>
          <p:nvPr>
            <p:ph type="dt" sz="half" idx="10"/>
          </p:nvPr>
        </p:nvSpPr>
        <p:spPr/>
        <p:txBody>
          <a:bodyPr/>
          <a:lstStyle/>
          <a:p>
            <a:r>
              <a:rPr lang="en-US" smtClean="0"/>
              <a:t>October 16, 2012</a:t>
            </a:r>
            <a:endParaRPr lang="en-US"/>
          </a:p>
        </p:txBody>
      </p:sp>
      <p:sp>
        <p:nvSpPr>
          <p:cNvPr id="6" name="Footer Placeholder 5"/>
          <p:cNvSpPr>
            <a:spLocks noGrp="1"/>
          </p:cNvSpPr>
          <p:nvPr>
            <p:ph type="ftr" sz="quarter" idx="11"/>
          </p:nvPr>
        </p:nvSpPr>
        <p:spPr/>
        <p:txBody>
          <a:bodyPr/>
          <a:lstStyle/>
          <a:p>
            <a:r>
              <a:rPr lang="en-US" dirty="0" smtClean="0"/>
              <a:t>The 11th Annual CMAS Conference</a:t>
            </a:r>
            <a:endParaRPr lang="en-US" dirty="0"/>
          </a:p>
        </p:txBody>
      </p:sp>
      <p:sp>
        <p:nvSpPr>
          <p:cNvPr id="7" name="Slide Number Placeholder 6"/>
          <p:cNvSpPr>
            <a:spLocks noGrp="1"/>
          </p:cNvSpPr>
          <p:nvPr>
            <p:ph type="sldNum" sz="quarter" idx="12"/>
          </p:nvPr>
        </p:nvSpPr>
        <p:spPr/>
        <p:txBody>
          <a:bodyPr/>
          <a:lstStyle/>
          <a:p>
            <a:fld id="{9E947861-20FD-BD4B-A90B-9FE82F442DEB}" type="slidenum">
              <a:rPr lang="en-US" smtClean="0"/>
              <a:t>3</a:t>
            </a:fld>
            <a:endParaRPr lang="en-US"/>
          </a:p>
        </p:txBody>
      </p:sp>
    </p:spTree>
    <p:extLst>
      <p:ext uri="{BB962C8B-B14F-4D97-AF65-F5344CB8AC3E}">
        <p14:creationId xmlns:p14="http://schemas.microsoft.com/office/powerpoint/2010/main" val="17955975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38747" y="1375103"/>
            <a:ext cx="9105253" cy="5068742"/>
          </a:xfrm>
        </p:spPr>
        <p:txBody>
          <a:bodyPr>
            <a:noAutofit/>
          </a:bodyPr>
          <a:lstStyle/>
          <a:p>
            <a:pPr marL="342900" lvl="1" indent="-342900">
              <a:spcBef>
                <a:spcPts val="600"/>
              </a:spcBef>
              <a:spcAft>
                <a:spcPts val="600"/>
              </a:spcAft>
              <a:buFont typeface="Arial" pitchFamily="34" charset="0"/>
              <a:buChar char="•"/>
            </a:pPr>
            <a:r>
              <a:rPr lang="en-US" sz="2100" dirty="0"/>
              <a:t>Commercial aircrafts are the major emitters in aviation emissions.</a:t>
            </a:r>
          </a:p>
          <a:p>
            <a:pPr>
              <a:spcBef>
                <a:spcPts val="600"/>
              </a:spcBef>
              <a:spcAft>
                <a:spcPts val="600"/>
              </a:spcAft>
            </a:pPr>
            <a:r>
              <a:rPr lang="en-US" sz="2100" dirty="0"/>
              <a:t>Critical to accurately evaluate and quantify the relative impacts of full-trajectory commercial aircrafts emissions that ranges from landing-and-takeoff (LTO) at airports to cruising in upper elevations of the atmosphere into grid-based air quality models.</a:t>
            </a:r>
          </a:p>
          <a:p>
            <a:pPr>
              <a:spcBef>
                <a:spcPts val="600"/>
              </a:spcBef>
              <a:spcAft>
                <a:spcPts val="600"/>
              </a:spcAft>
            </a:pPr>
            <a:r>
              <a:rPr lang="en-US" sz="2100" dirty="0"/>
              <a:t>Not uniformly emitted over the Earth and substantial temporal variability.</a:t>
            </a:r>
          </a:p>
          <a:p>
            <a:pPr>
              <a:spcBef>
                <a:spcPts val="600"/>
              </a:spcBef>
              <a:spcAft>
                <a:spcPts val="600"/>
              </a:spcAft>
            </a:pPr>
            <a:r>
              <a:rPr lang="en-US" altLang="ko-KR" sz="2100" dirty="0" smtClean="0">
                <a:ea typeface="굴림" charset="0"/>
                <a:cs typeface="굴림" charset="0"/>
              </a:rPr>
              <a:t>Develop a new </a:t>
            </a:r>
            <a:r>
              <a:rPr lang="en-US" altLang="ko-KR" sz="2100" dirty="0">
                <a:ea typeface="굴림" charset="0"/>
                <a:cs typeface="굴림" charset="0"/>
              </a:rPr>
              <a:t>interface </a:t>
            </a:r>
            <a:r>
              <a:rPr lang="en-US" altLang="ko-KR" sz="2100" dirty="0" err="1" smtClean="0">
                <a:ea typeface="굴림" charset="0"/>
                <a:cs typeface="굴림" charset="0"/>
              </a:rPr>
              <a:t>AEDTproc</a:t>
            </a:r>
            <a:r>
              <a:rPr lang="en-US" altLang="ko-KR" sz="2100" dirty="0" smtClean="0">
                <a:ea typeface="굴림" charset="0"/>
                <a:cs typeface="굴림" charset="0"/>
              </a:rPr>
              <a:t> to process link-based commercial aircraft emissions from Aviation Environmental Design Tool (AEDT) model that dynamically models aircraft performance in space and time to calculate fuel burn and emissions from gate-to-gate for all commercial aviation activity from all airports to create air quality model ready data</a:t>
            </a:r>
            <a:endParaRPr lang="en-US" altLang="ko-KR" sz="2100" dirty="0">
              <a:ea typeface="굴림" charset="0"/>
              <a:cs typeface="굴림" charset="0"/>
            </a:endParaRPr>
          </a:p>
        </p:txBody>
      </p:sp>
      <p:sp>
        <p:nvSpPr>
          <p:cNvPr id="4" name="Date Placeholder 3"/>
          <p:cNvSpPr>
            <a:spLocks noGrp="1"/>
          </p:cNvSpPr>
          <p:nvPr>
            <p:ph type="dt" sz="half" idx="10"/>
          </p:nvPr>
        </p:nvSpPr>
        <p:spPr/>
        <p:txBody>
          <a:bodyPr/>
          <a:lstStyle/>
          <a:p>
            <a:r>
              <a:rPr lang="en-US" smtClean="0"/>
              <a:t>October 16, 2012</a:t>
            </a:r>
            <a:endParaRPr lang="en-US"/>
          </a:p>
        </p:txBody>
      </p:sp>
      <p:sp>
        <p:nvSpPr>
          <p:cNvPr id="5" name="Footer Placeholder 4"/>
          <p:cNvSpPr>
            <a:spLocks noGrp="1"/>
          </p:cNvSpPr>
          <p:nvPr>
            <p:ph type="ftr" sz="quarter" idx="11"/>
          </p:nvPr>
        </p:nvSpPr>
        <p:spPr/>
        <p:txBody>
          <a:bodyPr/>
          <a:lstStyle/>
          <a:p>
            <a:r>
              <a:rPr lang="en-US" smtClean="0"/>
              <a:t>The 11th Annual CMAS Conference</a:t>
            </a:r>
            <a:endParaRPr lang="en-US"/>
          </a:p>
        </p:txBody>
      </p:sp>
      <p:sp>
        <p:nvSpPr>
          <p:cNvPr id="6" name="Slide Number Placeholder 5"/>
          <p:cNvSpPr>
            <a:spLocks noGrp="1"/>
          </p:cNvSpPr>
          <p:nvPr>
            <p:ph type="sldNum" sz="quarter" idx="12"/>
          </p:nvPr>
        </p:nvSpPr>
        <p:spPr/>
        <p:txBody>
          <a:bodyPr/>
          <a:lstStyle/>
          <a:p>
            <a:fld id="{9E947861-20FD-BD4B-A90B-9FE82F442DEB}" type="slidenum">
              <a:rPr lang="en-US" smtClean="0"/>
              <a:t>4</a:t>
            </a:fld>
            <a:endParaRPr lang="en-US"/>
          </a:p>
        </p:txBody>
      </p:sp>
    </p:spTree>
    <p:extLst>
      <p:ext uri="{BB962C8B-B14F-4D97-AF65-F5344CB8AC3E}">
        <p14:creationId xmlns:p14="http://schemas.microsoft.com/office/powerpoint/2010/main" val="3008576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900"/>
            <a:ext cx="8229600" cy="829455"/>
          </a:xfrm>
        </p:spPr>
        <p:txBody>
          <a:bodyPr/>
          <a:lstStyle/>
          <a:p>
            <a:r>
              <a:rPr lang="en-US" sz="4400" dirty="0" smtClean="0"/>
              <a:t>Full Flight Aircraft Trajectory</a:t>
            </a:r>
            <a:endParaRPr lang="en-US" sz="4400" dirty="0"/>
          </a:p>
        </p:txBody>
      </p:sp>
      <p:pic>
        <p:nvPicPr>
          <p:cNvPr id="6" name="US Air Traffic on a Typical Day Shows Need for NextGen Air Traffic Control 2012 NASA 6min-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2035" y="1063465"/>
            <a:ext cx="8677729" cy="5658010"/>
          </a:xfrm>
        </p:spPr>
      </p:pic>
      <p:sp>
        <p:nvSpPr>
          <p:cNvPr id="7" name="Date Placeholder 6"/>
          <p:cNvSpPr>
            <a:spLocks noGrp="1"/>
          </p:cNvSpPr>
          <p:nvPr>
            <p:ph type="dt" sz="half" idx="10"/>
          </p:nvPr>
        </p:nvSpPr>
        <p:spPr/>
        <p:txBody>
          <a:bodyPr/>
          <a:lstStyle/>
          <a:p>
            <a:r>
              <a:rPr lang="en-US" smtClean="0"/>
              <a:t>October 16, 2012</a:t>
            </a:r>
            <a:endParaRPr lang="en-US"/>
          </a:p>
        </p:txBody>
      </p:sp>
      <p:sp>
        <p:nvSpPr>
          <p:cNvPr id="8" name="Footer Placeholder 7"/>
          <p:cNvSpPr>
            <a:spLocks noGrp="1"/>
          </p:cNvSpPr>
          <p:nvPr>
            <p:ph type="ftr" sz="quarter" idx="11"/>
          </p:nvPr>
        </p:nvSpPr>
        <p:spPr/>
        <p:txBody>
          <a:bodyPr/>
          <a:lstStyle/>
          <a:p>
            <a:r>
              <a:rPr lang="en-US" dirty="0" smtClean="0"/>
              <a:t>The 11th Annual CMAS Conference</a:t>
            </a:r>
            <a:endParaRPr lang="en-US" dirty="0"/>
          </a:p>
        </p:txBody>
      </p:sp>
      <p:sp>
        <p:nvSpPr>
          <p:cNvPr id="9" name="Slide Number Placeholder 8"/>
          <p:cNvSpPr>
            <a:spLocks noGrp="1"/>
          </p:cNvSpPr>
          <p:nvPr>
            <p:ph type="sldNum" sz="quarter" idx="12"/>
          </p:nvPr>
        </p:nvSpPr>
        <p:spPr/>
        <p:txBody>
          <a:bodyPr/>
          <a:lstStyle/>
          <a:p>
            <a:fld id="{9E947861-20FD-BD4B-A90B-9FE82F442DEB}" type="slidenum">
              <a:rPr lang="en-US" smtClean="0"/>
              <a:t>5</a:t>
            </a:fld>
            <a:endParaRPr lang="en-US"/>
          </a:p>
        </p:txBody>
      </p:sp>
    </p:spTree>
    <p:extLst>
      <p:ext uri="{BB962C8B-B14F-4D97-AF65-F5344CB8AC3E}">
        <p14:creationId xmlns:p14="http://schemas.microsoft.com/office/powerpoint/2010/main" val="426397920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AEDT</a:t>
            </a:r>
            <a:endParaRPr lang="en-US" dirty="0"/>
          </a:p>
        </p:txBody>
      </p:sp>
      <p:sp>
        <p:nvSpPr>
          <p:cNvPr id="3" name="Content Placeholder 2"/>
          <p:cNvSpPr>
            <a:spLocks noGrp="1"/>
          </p:cNvSpPr>
          <p:nvPr>
            <p:ph idx="1"/>
          </p:nvPr>
        </p:nvSpPr>
        <p:spPr/>
        <p:txBody>
          <a:bodyPr>
            <a:normAutofit lnSpcReduction="10000"/>
          </a:bodyPr>
          <a:lstStyle/>
          <a:p>
            <a:r>
              <a:rPr lang="en-US" dirty="0" smtClean="0"/>
              <a:t>Dynamically </a:t>
            </a:r>
            <a:r>
              <a:rPr lang="en-US" dirty="0"/>
              <a:t>models aircraft performance in space and time to calculate fuel burn and emissions from gate-to-gate for all commercial aviation activity from all airports</a:t>
            </a:r>
            <a:r>
              <a:rPr lang="en-US" dirty="0" smtClean="0"/>
              <a:t>.</a:t>
            </a:r>
          </a:p>
          <a:p>
            <a:r>
              <a:rPr lang="en-US" dirty="0"/>
              <a:t>Each aircraft’s departure and arrival airport names, Engine types, and no of Engines.</a:t>
            </a:r>
          </a:p>
          <a:p>
            <a:r>
              <a:rPr lang="en-US" dirty="0"/>
              <a:t>Each aircraft </a:t>
            </a:r>
            <a:r>
              <a:rPr lang="en-US" dirty="0" smtClean="0"/>
              <a:t>link </a:t>
            </a:r>
            <a:r>
              <a:rPr lang="en-US" dirty="0"/>
              <a:t>contains Information on date and hour, starting point of  segment such as latitude/longitude coordinates, altitude, pressure, fuel burn in unit of kg, and inventory </a:t>
            </a:r>
            <a:r>
              <a:rPr lang="en-US" dirty="0" smtClean="0"/>
              <a:t>pollutants.</a:t>
            </a:r>
          </a:p>
          <a:p>
            <a:r>
              <a:rPr lang="en-US" dirty="0" smtClean="0"/>
              <a:t>Inventory Pollutants: CO</a:t>
            </a:r>
            <a:r>
              <a:rPr lang="en-US" dirty="0"/>
              <a:t>, HC, </a:t>
            </a:r>
            <a:r>
              <a:rPr lang="en-US" dirty="0" err="1" smtClean="0"/>
              <a:t>NO</a:t>
            </a:r>
            <a:r>
              <a:rPr lang="en-US" baseline="-25000" dirty="0" err="1" smtClean="0"/>
              <a:t>x</a:t>
            </a:r>
            <a:r>
              <a:rPr lang="en-US" dirty="0" smtClean="0"/>
              <a:t>, POC, </a:t>
            </a:r>
            <a:r>
              <a:rPr lang="en-US" dirty="0"/>
              <a:t>and </a:t>
            </a:r>
            <a:r>
              <a:rPr lang="en-US" dirty="0" smtClean="0"/>
              <a:t>PEC.</a:t>
            </a:r>
          </a:p>
          <a:p>
            <a:r>
              <a:rPr lang="en-US" dirty="0" smtClean="0"/>
              <a:t>Fuel burn </a:t>
            </a:r>
            <a:r>
              <a:rPr lang="en-US" dirty="0"/>
              <a:t>is subsequently used to compute </a:t>
            </a:r>
            <a:r>
              <a:rPr lang="en-US" dirty="0" smtClean="0"/>
              <a:t>SO</a:t>
            </a:r>
            <a:r>
              <a:rPr lang="en-US" baseline="-25000" dirty="0" smtClean="0"/>
              <a:t>2</a:t>
            </a:r>
            <a:r>
              <a:rPr lang="en-US" dirty="0" smtClean="0"/>
              <a:t> and PSO</a:t>
            </a:r>
            <a:r>
              <a:rPr lang="en-US" baseline="-25000" dirty="0" smtClean="0"/>
              <a:t>4</a:t>
            </a:r>
            <a:r>
              <a:rPr lang="en-US" dirty="0" smtClean="0"/>
              <a:t>.</a:t>
            </a:r>
            <a:endParaRPr lang="en-US" dirty="0"/>
          </a:p>
        </p:txBody>
      </p:sp>
      <p:sp>
        <p:nvSpPr>
          <p:cNvPr id="4" name="Date Placeholder 3"/>
          <p:cNvSpPr>
            <a:spLocks noGrp="1"/>
          </p:cNvSpPr>
          <p:nvPr>
            <p:ph type="dt" sz="half" idx="10"/>
          </p:nvPr>
        </p:nvSpPr>
        <p:spPr/>
        <p:txBody>
          <a:bodyPr/>
          <a:lstStyle/>
          <a:p>
            <a:r>
              <a:rPr lang="en-US" smtClean="0"/>
              <a:t>October 16, 2012</a:t>
            </a:r>
            <a:endParaRPr lang="en-US"/>
          </a:p>
        </p:txBody>
      </p:sp>
      <p:sp>
        <p:nvSpPr>
          <p:cNvPr id="5" name="Footer Placeholder 4"/>
          <p:cNvSpPr>
            <a:spLocks noGrp="1"/>
          </p:cNvSpPr>
          <p:nvPr>
            <p:ph type="ftr" sz="quarter" idx="11"/>
          </p:nvPr>
        </p:nvSpPr>
        <p:spPr/>
        <p:txBody>
          <a:bodyPr/>
          <a:lstStyle/>
          <a:p>
            <a:r>
              <a:rPr lang="en-US" smtClean="0"/>
              <a:t>The 11th Annual CMAS Conference</a:t>
            </a:r>
            <a:endParaRPr lang="en-US"/>
          </a:p>
        </p:txBody>
      </p:sp>
      <p:sp>
        <p:nvSpPr>
          <p:cNvPr id="6" name="Slide Number Placeholder 5"/>
          <p:cNvSpPr>
            <a:spLocks noGrp="1"/>
          </p:cNvSpPr>
          <p:nvPr>
            <p:ph type="sldNum" sz="quarter" idx="12"/>
          </p:nvPr>
        </p:nvSpPr>
        <p:spPr/>
        <p:txBody>
          <a:bodyPr/>
          <a:lstStyle/>
          <a:p>
            <a:fld id="{9E947861-20FD-BD4B-A90B-9FE82F442DEB}" type="slidenum">
              <a:rPr lang="en-US" smtClean="0"/>
              <a:t>6</a:t>
            </a:fld>
            <a:endParaRPr lang="en-US"/>
          </a:p>
        </p:txBody>
      </p:sp>
    </p:spTree>
    <p:extLst>
      <p:ext uri="{BB962C8B-B14F-4D97-AF65-F5344CB8AC3E}">
        <p14:creationId xmlns:p14="http://schemas.microsoft.com/office/powerpoint/2010/main" val="12372461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2-10-15 at 9.46.52 AM.pn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1614243"/>
            <a:ext cx="9144000" cy="3832715"/>
          </a:xfrm>
          <a:prstGeom prst="rect">
            <a:avLst/>
          </a:prstGeom>
        </p:spPr>
      </p:pic>
      <p:sp>
        <p:nvSpPr>
          <p:cNvPr id="2" name="Title 1"/>
          <p:cNvSpPr>
            <a:spLocks noGrp="1"/>
          </p:cNvSpPr>
          <p:nvPr>
            <p:ph type="title"/>
          </p:nvPr>
        </p:nvSpPr>
        <p:spPr/>
        <p:txBody>
          <a:bodyPr/>
          <a:lstStyle/>
          <a:p>
            <a:r>
              <a:rPr lang="en-US" dirty="0" smtClean="0"/>
              <a:t>AEDT</a:t>
            </a:r>
            <a:endParaRPr lang="en-US" dirty="0"/>
          </a:p>
        </p:txBody>
      </p:sp>
      <p:sp>
        <p:nvSpPr>
          <p:cNvPr id="4" name="Date Placeholder 3"/>
          <p:cNvSpPr>
            <a:spLocks noGrp="1"/>
          </p:cNvSpPr>
          <p:nvPr>
            <p:ph type="dt" sz="half" idx="10"/>
          </p:nvPr>
        </p:nvSpPr>
        <p:spPr/>
        <p:txBody>
          <a:bodyPr/>
          <a:lstStyle/>
          <a:p>
            <a:r>
              <a:rPr lang="en-US" smtClean="0"/>
              <a:t>October 16, 2012</a:t>
            </a:r>
            <a:endParaRPr lang="en-US"/>
          </a:p>
        </p:txBody>
      </p:sp>
      <p:sp>
        <p:nvSpPr>
          <p:cNvPr id="5" name="Footer Placeholder 4"/>
          <p:cNvSpPr>
            <a:spLocks noGrp="1"/>
          </p:cNvSpPr>
          <p:nvPr>
            <p:ph type="ftr" sz="quarter" idx="11"/>
          </p:nvPr>
        </p:nvSpPr>
        <p:spPr/>
        <p:txBody>
          <a:bodyPr/>
          <a:lstStyle/>
          <a:p>
            <a:r>
              <a:rPr lang="en-US" dirty="0" smtClean="0"/>
              <a:t>The 11th Annual CMAS Conference</a:t>
            </a:r>
            <a:endParaRPr lang="en-US" dirty="0"/>
          </a:p>
        </p:txBody>
      </p:sp>
      <p:sp>
        <p:nvSpPr>
          <p:cNvPr id="6" name="Slide Number Placeholder 5"/>
          <p:cNvSpPr>
            <a:spLocks noGrp="1"/>
          </p:cNvSpPr>
          <p:nvPr>
            <p:ph type="sldNum" sz="quarter" idx="12"/>
          </p:nvPr>
        </p:nvSpPr>
        <p:spPr/>
        <p:txBody>
          <a:bodyPr/>
          <a:lstStyle/>
          <a:p>
            <a:fld id="{9E947861-20FD-BD4B-A90B-9FE82F442DEB}" type="slidenum">
              <a:rPr lang="en-US" smtClean="0"/>
              <a:t>7</a:t>
            </a:fld>
            <a:endParaRPr lang="en-US"/>
          </a:p>
        </p:txBody>
      </p:sp>
    </p:spTree>
    <p:extLst>
      <p:ext uri="{BB962C8B-B14F-4D97-AF65-F5344CB8AC3E}">
        <p14:creationId xmlns:p14="http://schemas.microsoft.com/office/powerpoint/2010/main" val="7351229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October 16, 2012</a:t>
            </a:r>
            <a:endParaRPr lang="en-US"/>
          </a:p>
        </p:txBody>
      </p:sp>
      <p:sp>
        <p:nvSpPr>
          <p:cNvPr id="5" name="Footer Placeholder 4"/>
          <p:cNvSpPr>
            <a:spLocks noGrp="1"/>
          </p:cNvSpPr>
          <p:nvPr>
            <p:ph type="ftr" sz="quarter" idx="11"/>
          </p:nvPr>
        </p:nvSpPr>
        <p:spPr/>
        <p:txBody>
          <a:bodyPr/>
          <a:lstStyle/>
          <a:p>
            <a:r>
              <a:rPr lang="en-US" smtClean="0"/>
              <a:t>The 11th Annual CMAS Conference</a:t>
            </a:r>
            <a:endParaRPr lang="en-US"/>
          </a:p>
        </p:txBody>
      </p:sp>
      <p:sp>
        <p:nvSpPr>
          <p:cNvPr id="6" name="Slide Number Placeholder 5"/>
          <p:cNvSpPr>
            <a:spLocks noGrp="1"/>
          </p:cNvSpPr>
          <p:nvPr>
            <p:ph type="sldNum" sz="quarter" idx="12"/>
          </p:nvPr>
        </p:nvSpPr>
        <p:spPr/>
        <p:txBody>
          <a:bodyPr/>
          <a:lstStyle/>
          <a:p>
            <a:fld id="{9E947861-20FD-BD4B-A90B-9FE82F442DEB}" type="slidenum">
              <a:rPr lang="en-US" smtClean="0"/>
              <a:t>8</a:t>
            </a:fld>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782555015"/>
              </p:ext>
            </p:extLst>
          </p:nvPr>
        </p:nvGraphicFramePr>
        <p:xfrm>
          <a:off x="951602" y="2035242"/>
          <a:ext cx="7356278" cy="3442431"/>
        </p:xfrm>
        <a:graphic>
          <a:graphicData uri="http://schemas.openxmlformats.org/drawingml/2006/table">
            <a:tbl>
              <a:tblPr firstRow="1" bandRow="1">
                <a:tableStyleId>{5C22544A-7EE6-4342-B048-85BDC9FD1C3A}</a:tableStyleId>
              </a:tblPr>
              <a:tblGrid>
                <a:gridCol w="1840769"/>
                <a:gridCol w="5515509"/>
              </a:tblGrid>
              <a:tr h="424926">
                <a:tc>
                  <a:txBody>
                    <a:bodyPr/>
                    <a:lstStyle/>
                    <a:p>
                      <a:pPr algn="l"/>
                      <a:r>
                        <a:rPr lang="en-US" sz="1400" dirty="0" smtClean="0">
                          <a:latin typeface="+mj-lt"/>
                        </a:rPr>
                        <a:t>Field</a:t>
                      </a:r>
                      <a:endParaRPr lang="en-US" sz="1400" dirty="0">
                        <a:latin typeface="+mj-lt"/>
                      </a:endParaRPr>
                    </a:p>
                  </a:txBody>
                  <a:tcPr anchor="ctr"/>
                </a:tc>
                <a:tc>
                  <a:txBody>
                    <a:bodyPr/>
                    <a:lstStyle/>
                    <a:p>
                      <a:pPr algn="l"/>
                      <a:r>
                        <a:rPr lang="en-US" sz="1400" dirty="0" smtClean="0">
                          <a:latin typeface="+mj-lt"/>
                        </a:rPr>
                        <a:t>Description</a:t>
                      </a:r>
                      <a:endParaRPr lang="en-US" sz="1400" dirty="0">
                        <a:latin typeface="+mj-lt"/>
                      </a:endParaRPr>
                    </a:p>
                  </a:txBody>
                  <a:tcPr anchor="ctr"/>
                </a:tc>
              </a:tr>
              <a:tr h="345341">
                <a:tc>
                  <a:txBody>
                    <a:bodyPr/>
                    <a:lstStyle/>
                    <a:p>
                      <a:pPr algn="l" fontAlgn="b"/>
                      <a:r>
                        <a:rPr lang="en-US" sz="1400" b="0" i="0" u="none" strike="noStrike" dirty="0">
                          <a:solidFill>
                            <a:srgbClr val="000000"/>
                          </a:solidFill>
                          <a:effectLst/>
                          <a:latin typeface="+mj-lt"/>
                        </a:rPr>
                        <a:t>FLIGHT_ID</a:t>
                      </a:r>
                    </a:p>
                  </a:txBody>
                  <a:tcPr marL="12700" marR="12700" marT="12700" marB="0" anchor="ctr"/>
                </a:tc>
                <a:tc>
                  <a:txBody>
                    <a:bodyPr/>
                    <a:lstStyle/>
                    <a:p>
                      <a:pPr algn="l" fontAlgn="b"/>
                      <a:r>
                        <a:rPr lang="en-US" sz="1400" b="0" i="0" u="none" strike="noStrike" dirty="0">
                          <a:solidFill>
                            <a:srgbClr val="000000"/>
                          </a:solidFill>
                          <a:effectLst/>
                          <a:latin typeface="+mj-lt"/>
                        </a:rPr>
                        <a:t>Unique integer key representing each flight</a:t>
                      </a:r>
                    </a:p>
                  </a:txBody>
                  <a:tcPr marL="12700" marR="12700" marT="12700" marB="0" anchor="ctr"/>
                </a:tc>
              </a:tr>
              <a:tr h="315153">
                <a:tc>
                  <a:txBody>
                    <a:bodyPr/>
                    <a:lstStyle/>
                    <a:p>
                      <a:pPr algn="l" fontAlgn="b"/>
                      <a:r>
                        <a:rPr lang="en-US" sz="1400" b="0" i="0" u="none" strike="noStrike" dirty="0">
                          <a:solidFill>
                            <a:srgbClr val="000000"/>
                          </a:solidFill>
                          <a:effectLst/>
                          <a:latin typeface="+mj-lt"/>
                        </a:rPr>
                        <a:t>DEP_AIRPORT</a:t>
                      </a:r>
                    </a:p>
                  </a:txBody>
                  <a:tcPr marL="12700" marR="12700" marT="12700" marB="0" anchor="ctr"/>
                </a:tc>
                <a:tc>
                  <a:txBody>
                    <a:bodyPr/>
                    <a:lstStyle/>
                    <a:p>
                      <a:pPr algn="l" fontAlgn="b"/>
                      <a:r>
                        <a:rPr lang="en-US" sz="1400" b="0" i="0" u="none" strike="noStrike" dirty="0">
                          <a:solidFill>
                            <a:srgbClr val="000000"/>
                          </a:solidFill>
                          <a:effectLst/>
                          <a:latin typeface="+mj-lt"/>
                        </a:rPr>
                        <a:t>Departure Airport Code (Mostly ICAO, Sometimes IATA/</a:t>
                      </a:r>
                      <a:r>
                        <a:rPr lang="en-US" sz="1400" b="0" i="0" u="none" strike="noStrike" dirty="0" smtClean="0">
                          <a:solidFill>
                            <a:srgbClr val="000000"/>
                          </a:solidFill>
                          <a:effectLst/>
                          <a:latin typeface="+mj-lt"/>
                        </a:rPr>
                        <a:t>Other)</a:t>
                      </a:r>
                      <a:endParaRPr lang="en-US" sz="1400" b="0" i="0" u="none" strike="noStrike" dirty="0">
                        <a:solidFill>
                          <a:srgbClr val="000000"/>
                        </a:solidFill>
                        <a:effectLst/>
                        <a:latin typeface="+mj-lt"/>
                      </a:endParaRPr>
                    </a:p>
                  </a:txBody>
                  <a:tcPr marL="12700" marR="12700" marT="12700" marB="0" anchor="ctr"/>
                </a:tc>
              </a:tr>
              <a:tr h="345341">
                <a:tc>
                  <a:txBody>
                    <a:bodyPr/>
                    <a:lstStyle/>
                    <a:p>
                      <a:pPr algn="l" fontAlgn="b"/>
                      <a:r>
                        <a:rPr lang="en-US" sz="1400" b="0" i="0" u="none" strike="noStrike" dirty="0">
                          <a:solidFill>
                            <a:srgbClr val="000000"/>
                          </a:solidFill>
                          <a:effectLst/>
                          <a:latin typeface="+mj-lt"/>
                        </a:rPr>
                        <a:t>DEP_COUNTRY</a:t>
                      </a:r>
                    </a:p>
                  </a:txBody>
                  <a:tcPr marL="12700" marR="12700" marT="12700" marB="0" anchor="ctr"/>
                </a:tc>
                <a:tc>
                  <a:txBody>
                    <a:bodyPr/>
                    <a:lstStyle/>
                    <a:p>
                      <a:pPr algn="l" fontAlgn="b"/>
                      <a:r>
                        <a:rPr lang="en-US" sz="1400" b="0" i="0" u="none" strike="noStrike" dirty="0">
                          <a:solidFill>
                            <a:srgbClr val="000000"/>
                          </a:solidFill>
                          <a:effectLst/>
                          <a:latin typeface="+mj-lt"/>
                        </a:rPr>
                        <a:t>ISO 2 Letter Code for the Departure </a:t>
                      </a:r>
                      <a:r>
                        <a:rPr lang="en-US" sz="1400" b="0" i="0" u="none" strike="noStrike" dirty="0" smtClean="0">
                          <a:solidFill>
                            <a:srgbClr val="000000"/>
                          </a:solidFill>
                          <a:effectLst/>
                          <a:latin typeface="+mj-lt"/>
                        </a:rPr>
                        <a:t>Country</a:t>
                      </a:r>
                      <a:endParaRPr lang="en-US" sz="1400" b="0" i="0" u="none" strike="noStrike" dirty="0">
                        <a:solidFill>
                          <a:srgbClr val="000000"/>
                        </a:solidFill>
                        <a:effectLst/>
                        <a:latin typeface="+mj-lt"/>
                      </a:endParaRPr>
                    </a:p>
                  </a:txBody>
                  <a:tcPr marL="12700" marR="12700" marT="12700" marB="0" anchor="ctr"/>
                </a:tc>
              </a:tr>
              <a:tr h="345341">
                <a:tc>
                  <a:txBody>
                    <a:bodyPr/>
                    <a:lstStyle/>
                    <a:p>
                      <a:pPr algn="l" fontAlgn="b"/>
                      <a:r>
                        <a:rPr lang="en-US" sz="1400" b="0" i="0" u="none" strike="noStrike">
                          <a:solidFill>
                            <a:srgbClr val="000000"/>
                          </a:solidFill>
                          <a:effectLst/>
                          <a:latin typeface="+mj-lt"/>
                        </a:rPr>
                        <a:t>ARR_AIRPORT</a:t>
                      </a:r>
                    </a:p>
                  </a:txBody>
                  <a:tcPr marL="12700" marR="12700" marT="12700" marB="0" anchor="ctr"/>
                </a:tc>
                <a:tc>
                  <a:txBody>
                    <a:bodyPr/>
                    <a:lstStyle/>
                    <a:p>
                      <a:pPr algn="l" fontAlgn="b"/>
                      <a:r>
                        <a:rPr lang="en-US" sz="1400" b="0" i="0" u="none" strike="noStrike" dirty="0">
                          <a:solidFill>
                            <a:srgbClr val="000000"/>
                          </a:solidFill>
                          <a:effectLst/>
                          <a:latin typeface="+mj-lt"/>
                        </a:rPr>
                        <a:t>Arrival Airport Code (Mostly ICAO, Sometimes IATA/</a:t>
                      </a:r>
                      <a:r>
                        <a:rPr lang="en-US" sz="1400" b="0" i="0" u="none" strike="noStrike" dirty="0" smtClean="0">
                          <a:solidFill>
                            <a:srgbClr val="000000"/>
                          </a:solidFill>
                          <a:effectLst/>
                          <a:latin typeface="+mj-lt"/>
                        </a:rPr>
                        <a:t>Other)</a:t>
                      </a:r>
                      <a:endParaRPr lang="en-US" sz="1400" b="0" i="0" u="none" strike="noStrike" dirty="0">
                        <a:solidFill>
                          <a:srgbClr val="000000"/>
                        </a:solidFill>
                        <a:effectLst/>
                        <a:latin typeface="+mj-lt"/>
                      </a:endParaRPr>
                    </a:p>
                  </a:txBody>
                  <a:tcPr marL="12700" marR="12700" marT="12700" marB="0" anchor="ctr"/>
                </a:tc>
              </a:tr>
              <a:tr h="345341">
                <a:tc>
                  <a:txBody>
                    <a:bodyPr/>
                    <a:lstStyle/>
                    <a:p>
                      <a:pPr algn="l" fontAlgn="b"/>
                      <a:r>
                        <a:rPr lang="en-US" sz="1400" b="0" i="0" u="none" strike="noStrike">
                          <a:solidFill>
                            <a:srgbClr val="000000"/>
                          </a:solidFill>
                          <a:effectLst/>
                          <a:latin typeface="+mj-lt"/>
                        </a:rPr>
                        <a:t>ARR_COUNTRY</a:t>
                      </a:r>
                    </a:p>
                  </a:txBody>
                  <a:tcPr marL="12700" marR="12700" marT="12700" marB="0" anchor="ctr"/>
                </a:tc>
                <a:tc>
                  <a:txBody>
                    <a:bodyPr/>
                    <a:lstStyle/>
                    <a:p>
                      <a:pPr algn="l" fontAlgn="b"/>
                      <a:r>
                        <a:rPr lang="en-US" sz="1400" b="0" i="0" u="none" strike="noStrike" dirty="0">
                          <a:solidFill>
                            <a:srgbClr val="000000"/>
                          </a:solidFill>
                          <a:effectLst/>
                          <a:latin typeface="+mj-lt"/>
                        </a:rPr>
                        <a:t>ISO 2 Letter Code for the Arrival Country</a:t>
                      </a:r>
                    </a:p>
                  </a:txBody>
                  <a:tcPr marL="12700" marR="12700" marT="12700" marB="0" anchor="ctr"/>
                </a:tc>
              </a:tr>
              <a:tr h="345341">
                <a:tc>
                  <a:txBody>
                    <a:bodyPr/>
                    <a:lstStyle/>
                    <a:p>
                      <a:pPr algn="l" fontAlgn="b"/>
                      <a:r>
                        <a:rPr lang="en-US" sz="1400" b="0" i="0" u="none" strike="noStrike">
                          <a:solidFill>
                            <a:srgbClr val="000000"/>
                          </a:solidFill>
                          <a:effectLst/>
                          <a:latin typeface="+mj-lt"/>
                        </a:rPr>
                        <a:t>ACTYPE</a:t>
                      </a:r>
                    </a:p>
                  </a:txBody>
                  <a:tcPr marL="12700" marR="12700" marT="12700" marB="0" anchor="ctr"/>
                </a:tc>
                <a:tc>
                  <a:txBody>
                    <a:bodyPr/>
                    <a:lstStyle/>
                    <a:p>
                      <a:pPr algn="l" fontAlgn="b"/>
                      <a:r>
                        <a:rPr lang="en-US" sz="1400" b="0" i="0" u="none" strike="noStrike" dirty="0">
                          <a:solidFill>
                            <a:srgbClr val="000000"/>
                          </a:solidFill>
                          <a:effectLst/>
                          <a:latin typeface="+mj-lt"/>
                        </a:rPr>
                        <a:t>Generic Aircraft Type (Mostly ICAO, Sometimes IATA/Other)</a:t>
                      </a:r>
                    </a:p>
                  </a:txBody>
                  <a:tcPr marL="12700" marR="12700" marT="12700" marB="0" anchor="ctr"/>
                </a:tc>
              </a:tr>
              <a:tr h="315153">
                <a:tc>
                  <a:txBody>
                    <a:bodyPr/>
                    <a:lstStyle/>
                    <a:p>
                      <a:pPr algn="l" fontAlgn="b"/>
                      <a:r>
                        <a:rPr lang="en-US" sz="1400" b="0" i="0" u="none" strike="noStrike">
                          <a:solidFill>
                            <a:srgbClr val="000000"/>
                          </a:solidFill>
                          <a:effectLst/>
                          <a:latin typeface="+mj-lt"/>
                        </a:rPr>
                        <a:t>ACCODE</a:t>
                      </a:r>
                    </a:p>
                  </a:txBody>
                  <a:tcPr marL="12700" marR="12700" marT="12700" marB="0" anchor="ctr"/>
                </a:tc>
                <a:tc>
                  <a:txBody>
                    <a:bodyPr/>
                    <a:lstStyle/>
                    <a:p>
                      <a:pPr algn="l" fontAlgn="b"/>
                      <a:r>
                        <a:rPr lang="en-US" sz="1400" b="0" i="0" u="none" strike="noStrike" dirty="0">
                          <a:solidFill>
                            <a:srgbClr val="000000"/>
                          </a:solidFill>
                          <a:effectLst/>
                          <a:latin typeface="+mj-lt"/>
                        </a:rPr>
                        <a:t>AEDT Specific Aircraft Type</a:t>
                      </a:r>
                    </a:p>
                  </a:txBody>
                  <a:tcPr marL="12700" marR="12700" marT="12700" marB="0" anchor="ctr"/>
                </a:tc>
              </a:tr>
              <a:tr h="315153">
                <a:tc>
                  <a:txBody>
                    <a:bodyPr/>
                    <a:lstStyle/>
                    <a:p>
                      <a:pPr algn="l" fontAlgn="b"/>
                      <a:r>
                        <a:rPr lang="en-US" sz="1400" b="0" i="0" u="none" strike="noStrike">
                          <a:solidFill>
                            <a:srgbClr val="000000"/>
                          </a:solidFill>
                          <a:effectLst/>
                          <a:latin typeface="+mj-lt"/>
                        </a:rPr>
                        <a:t>ENG_CODE</a:t>
                      </a:r>
                    </a:p>
                  </a:txBody>
                  <a:tcPr marL="12700" marR="12700" marT="12700" marB="0" anchor="ctr"/>
                </a:tc>
                <a:tc>
                  <a:txBody>
                    <a:bodyPr/>
                    <a:lstStyle/>
                    <a:p>
                      <a:pPr algn="l" fontAlgn="b"/>
                      <a:r>
                        <a:rPr lang="en-US" sz="1400" b="0" i="0" u="none" strike="noStrike" dirty="0">
                          <a:solidFill>
                            <a:srgbClr val="000000"/>
                          </a:solidFill>
                          <a:effectLst/>
                          <a:latin typeface="+mj-lt"/>
                        </a:rPr>
                        <a:t>Mostly ICAO EED UID, Sometimes AEDT Specific Engine Code</a:t>
                      </a:r>
                    </a:p>
                  </a:txBody>
                  <a:tcPr marL="12700" marR="12700" marT="12700" marB="0" anchor="ctr"/>
                </a:tc>
              </a:tr>
              <a:tr h="345341">
                <a:tc>
                  <a:txBody>
                    <a:bodyPr/>
                    <a:lstStyle/>
                    <a:p>
                      <a:pPr algn="l" fontAlgn="b"/>
                      <a:r>
                        <a:rPr lang="en-US" sz="1400" b="0" i="0" u="none" strike="noStrike" dirty="0">
                          <a:solidFill>
                            <a:srgbClr val="000000"/>
                          </a:solidFill>
                          <a:effectLst/>
                          <a:latin typeface="+mj-lt"/>
                        </a:rPr>
                        <a:t>NUM_ENGINES</a:t>
                      </a:r>
                    </a:p>
                  </a:txBody>
                  <a:tcPr marL="12700" marR="12700" marT="12700" marB="0" anchor="ctr"/>
                </a:tc>
                <a:tc>
                  <a:txBody>
                    <a:bodyPr/>
                    <a:lstStyle/>
                    <a:p>
                      <a:pPr algn="l" fontAlgn="b"/>
                      <a:r>
                        <a:rPr lang="en-US" sz="1400" b="0" i="0" u="none" strike="noStrike" dirty="0">
                          <a:solidFill>
                            <a:srgbClr val="000000"/>
                          </a:solidFill>
                          <a:effectLst/>
                          <a:latin typeface="+mj-lt"/>
                        </a:rPr>
                        <a:t>Number of Engines in the aircraft</a:t>
                      </a:r>
                    </a:p>
                  </a:txBody>
                  <a:tcPr marL="12700" marR="12700" marT="12700" marB="0" anchor="ctr"/>
                </a:tc>
              </a:tr>
            </a:tbl>
          </a:graphicData>
        </a:graphic>
      </p:graphicFrame>
      <p:sp>
        <p:nvSpPr>
          <p:cNvPr id="18" name="Title 1"/>
          <p:cNvSpPr>
            <a:spLocks noGrp="1"/>
          </p:cNvSpPr>
          <p:nvPr>
            <p:ph type="title"/>
          </p:nvPr>
        </p:nvSpPr>
        <p:spPr>
          <a:xfrm>
            <a:off x="457200" y="973462"/>
            <a:ext cx="8229600" cy="664994"/>
          </a:xfrm>
        </p:spPr>
        <p:txBody>
          <a:bodyPr/>
          <a:lstStyle/>
          <a:p>
            <a:r>
              <a:rPr lang="en-US" sz="3200" dirty="0" smtClean="0"/>
              <a:t>AEDT Flight Input Data</a:t>
            </a:r>
            <a:endParaRPr lang="en-US" sz="3200" dirty="0"/>
          </a:p>
        </p:txBody>
      </p:sp>
    </p:spTree>
    <p:extLst>
      <p:ext uri="{BB962C8B-B14F-4D97-AF65-F5344CB8AC3E}">
        <p14:creationId xmlns:p14="http://schemas.microsoft.com/office/powerpoint/2010/main" val="4559132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October 16, 2012</a:t>
            </a:r>
            <a:endParaRPr lang="en-US"/>
          </a:p>
        </p:txBody>
      </p:sp>
      <p:sp>
        <p:nvSpPr>
          <p:cNvPr id="5" name="Footer Placeholder 4"/>
          <p:cNvSpPr>
            <a:spLocks noGrp="1"/>
          </p:cNvSpPr>
          <p:nvPr>
            <p:ph type="ftr" sz="quarter" idx="11"/>
          </p:nvPr>
        </p:nvSpPr>
        <p:spPr/>
        <p:txBody>
          <a:bodyPr/>
          <a:lstStyle/>
          <a:p>
            <a:r>
              <a:rPr lang="en-US" smtClean="0"/>
              <a:t>The 11th Annual CMAS Conference</a:t>
            </a:r>
            <a:endParaRPr lang="en-US"/>
          </a:p>
        </p:txBody>
      </p:sp>
      <p:sp>
        <p:nvSpPr>
          <p:cNvPr id="6" name="Slide Number Placeholder 5"/>
          <p:cNvSpPr>
            <a:spLocks noGrp="1"/>
          </p:cNvSpPr>
          <p:nvPr>
            <p:ph type="sldNum" sz="quarter" idx="12"/>
          </p:nvPr>
        </p:nvSpPr>
        <p:spPr/>
        <p:txBody>
          <a:bodyPr/>
          <a:lstStyle/>
          <a:p>
            <a:fld id="{9E947861-20FD-BD4B-A90B-9FE82F442DEB}" type="slidenum">
              <a:rPr lang="en-US" smtClean="0"/>
              <a:t>9</a:t>
            </a:fld>
            <a:endParaRPr lang="en-US"/>
          </a:p>
        </p:txBody>
      </p:sp>
      <p:graphicFrame>
        <p:nvGraphicFramePr>
          <p:cNvPr id="13" name="Table 12"/>
          <p:cNvGraphicFramePr>
            <a:graphicFrameLocks noGrp="1"/>
          </p:cNvGraphicFramePr>
          <p:nvPr>
            <p:extLst>
              <p:ext uri="{D42A27DB-BD31-4B8C-83A1-F6EECF244321}">
                <p14:modId xmlns:p14="http://schemas.microsoft.com/office/powerpoint/2010/main" val="30008500"/>
              </p:ext>
            </p:extLst>
          </p:nvPr>
        </p:nvGraphicFramePr>
        <p:xfrm>
          <a:off x="457200" y="871842"/>
          <a:ext cx="8407394" cy="5424569"/>
        </p:xfrm>
        <a:graphic>
          <a:graphicData uri="http://schemas.openxmlformats.org/drawingml/2006/table">
            <a:tbl>
              <a:tblPr firstRow="1" bandRow="1">
                <a:tableStyleId>{5C22544A-7EE6-4342-B048-85BDC9FD1C3A}</a:tableStyleId>
              </a:tblPr>
              <a:tblGrid>
                <a:gridCol w="2558891"/>
                <a:gridCol w="1130426"/>
                <a:gridCol w="4718077"/>
              </a:tblGrid>
              <a:tr h="232536">
                <a:tc>
                  <a:txBody>
                    <a:bodyPr/>
                    <a:lstStyle/>
                    <a:p>
                      <a:pPr algn="l"/>
                      <a:r>
                        <a:rPr lang="en-US" sz="1000" dirty="0" smtClean="0">
                          <a:latin typeface="+mj-lt"/>
                        </a:rPr>
                        <a:t>Field</a:t>
                      </a:r>
                      <a:endParaRPr lang="en-US" sz="1000" dirty="0">
                        <a:latin typeface="+mj-lt"/>
                      </a:endParaRPr>
                    </a:p>
                  </a:txBody>
                  <a:tcPr anchor="ctr"/>
                </a:tc>
                <a:tc>
                  <a:txBody>
                    <a:bodyPr/>
                    <a:lstStyle/>
                    <a:p>
                      <a:pPr algn="l"/>
                      <a:r>
                        <a:rPr lang="en-US" sz="1000" dirty="0" smtClean="0">
                          <a:latin typeface="+mj-lt"/>
                        </a:rPr>
                        <a:t>Units</a:t>
                      </a:r>
                      <a:endParaRPr lang="en-US" sz="1000" dirty="0">
                        <a:latin typeface="+mj-lt"/>
                      </a:endParaRPr>
                    </a:p>
                  </a:txBody>
                  <a:tcPr anchor="ctr"/>
                </a:tc>
                <a:tc>
                  <a:txBody>
                    <a:bodyPr/>
                    <a:lstStyle/>
                    <a:p>
                      <a:pPr algn="l"/>
                      <a:r>
                        <a:rPr lang="en-US" sz="1000" dirty="0" smtClean="0">
                          <a:latin typeface="+mj-lt"/>
                        </a:rPr>
                        <a:t>Description</a:t>
                      </a:r>
                      <a:endParaRPr lang="en-US" sz="1000" dirty="0">
                        <a:latin typeface="+mj-lt"/>
                      </a:endParaRPr>
                    </a:p>
                  </a:txBody>
                  <a:tcPr anchor="ctr"/>
                </a:tc>
              </a:tr>
              <a:tr h="247714">
                <a:tc>
                  <a:txBody>
                    <a:bodyPr/>
                    <a:lstStyle/>
                    <a:p>
                      <a:pPr algn="l" fontAlgn="b"/>
                      <a:r>
                        <a:rPr lang="en-US" sz="1100" b="0" i="0" u="none" strike="noStrike" dirty="0">
                          <a:solidFill>
                            <a:srgbClr val="000000"/>
                          </a:solidFill>
                          <a:effectLst/>
                          <a:latin typeface="+mj-lt"/>
                        </a:rPr>
                        <a:t>FLIGHT_ID</a:t>
                      </a:r>
                    </a:p>
                  </a:txBody>
                  <a:tcPr marL="12700" marR="12700" marT="12700" marB="0" anchor="ctr"/>
                </a:tc>
                <a:tc>
                  <a:txBody>
                    <a:bodyPr/>
                    <a:lstStyle/>
                    <a:p>
                      <a:pPr algn="l" fontAlgn="b"/>
                      <a:r>
                        <a:rPr lang="en-US" sz="1100" b="0" i="0" u="none" strike="noStrike">
                          <a:solidFill>
                            <a:srgbClr val="000000"/>
                          </a:solidFill>
                          <a:effectLst/>
                          <a:latin typeface="+mj-lt"/>
                        </a:rPr>
                        <a:t>N/A</a:t>
                      </a:r>
                    </a:p>
                  </a:txBody>
                  <a:tcPr marL="12700" marR="12700" marT="12700" marB="0" anchor="ctr"/>
                </a:tc>
                <a:tc>
                  <a:txBody>
                    <a:bodyPr/>
                    <a:lstStyle/>
                    <a:p>
                      <a:pPr algn="l" fontAlgn="b"/>
                      <a:r>
                        <a:rPr lang="en-US" sz="1100" b="0" i="0" u="none" strike="noStrike">
                          <a:solidFill>
                            <a:srgbClr val="000000"/>
                          </a:solidFill>
                          <a:effectLst/>
                          <a:latin typeface="+mj-lt"/>
                        </a:rPr>
                        <a:t>Unique integer key representing each flight</a:t>
                      </a:r>
                    </a:p>
                  </a:txBody>
                  <a:tcPr marL="12700" marR="12700" marT="12700" marB="0" anchor="ctr"/>
                </a:tc>
              </a:tr>
              <a:tr h="171980">
                <a:tc>
                  <a:txBody>
                    <a:bodyPr/>
                    <a:lstStyle/>
                    <a:p>
                      <a:pPr algn="l" fontAlgn="b"/>
                      <a:r>
                        <a:rPr lang="en-US" sz="1100" b="0" i="0" u="none" strike="noStrike" dirty="0">
                          <a:solidFill>
                            <a:srgbClr val="000000"/>
                          </a:solidFill>
                          <a:effectLst/>
                          <a:latin typeface="+mj-lt"/>
                        </a:rPr>
                        <a:t>SEGMENT_NO</a:t>
                      </a:r>
                    </a:p>
                  </a:txBody>
                  <a:tcPr marL="12700" marR="12700" marT="12700" marB="0" anchor="ctr"/>
                </a:tc>
                <a:tc>
                  <a:txBody>
                    <a:bodyPr/>
                    <a:lstStyle/>
                    <a:p>
                      <a:pPr algn="l" fontAlgn="b"/>
                      <a:r>
                        <a:rPr lang="en-US" sz="1100" b="0" i="0" u="none" strike="noStrike">
                          <a:solidFill>
                            <a:srgbClr val="000000"/>
                          </a:solidFill>
                          <a:effectLst/>
                          <a:latin typeface="+mj-lt"/>
                        </a:rPr>
                        <a:t>N/A</a:t>
                      </a:r>
                    </a:p>
                  </a:txBody>
                  <a:tcPr marL="12700" marR="12700" marT="12700" marB="0" anchor="ctr"/>
                </a:tc>
                <a:tc>
                  <a:txBody>
                    <a:bodyPr/>
                    <a:lstStyle/>
                    <a:p>
                      <a:pPr algn="l" fontAlgn="b"/>
                      <a:r>
                        <a:rPr lang="en-US" sz="1100" b="0" i="0" u="none" strike="noStrike">
                          <a:solidFill>
                            <a:srgbClr val="000000"/>
                          </a:solidFill>
                          <a:effectLst/>
                          <a:latin typeface="+mj-lt"/>
                        </a:rPr>
                        <a:t>Sequence number for the Segment</a:t>
                      </a:r>
                    </a:p>
                  </a:txBody>
                  <a:tcPr marL="12700" marR="12700" marT="12700" marB="0" anchor="ctr"/>
                </a:tc>
              </a:tr>
              <a:tr h="247714">
                <a:tc>
                  <a:txBody>
                    <a:bodyPr/>
                    <a:lstStyle/>
                    <a:p>
                      <a:pPr algn="l" fontAlgn="b"/>
                      <a:r>
                        <a:rPr lang="en-US" sz="1100" b="0" i="0" u="none" strike="noStrike" dirty="0">
                          <a:solidFill>
                            <a:srgbClr val="000000"/>
                          </a:solidFill>
                          <a:effectLst/>
                          <a:latin typeface="+mj-lt"/>
                        </a:rPr>
                        <a:t>LATITUDE</a:t>
                      </a:r>
                    </a:p>
                  </a:txBody>
                  <a:tcPr marL="12700" marR="12700" marT="12700" marB="0" anchor="ctr"/>
                </a:tc>
                <a:tc>
                  <a:txBody>
                    <a:bodyPr/>
                    <a:lstStyle/>
                    <a:p>
                      <a:pPr algn="l" fontAlgn="b"/>
                      <a:r>
                        <a:rPr lang="en-US" sz="1100" b="0" i="0" u="none" strike="noStrike" dirty="0">
                          <a:solidFill>
                            <a:srgbClr val="000000"/>
                          </a:solidFill>
                          <a:effectLst/>
                          <a:latin typeface="+mj-lt"/>
                        </a:rPr>
                        <a:t>Degrees</a:t>
                      </a:r>
                    </a:p>
                  </a:txBody>
                  <a:tcPr marL="12700" marR="12700" marT="12700" marB="0" anchor="ctr"/>
                </a:tc>
                <a:tc>
                  <a:txBody>
                    <a:bodyPr/>
                    <a:lstStyle/>
                    <a:p>
                      <a:pPr algn="l" fontAlgn="b"/>
                      <a:r>
                        <a:rPr lang="en-US" sz="1100" b="0" i="0" u="none" strike="noStrike">
                          <a:solidFill>
                            <a:srgbClr val="000000"/>
                          </a:solidFill>
                          <a:effectLst/>
                          <a:latin typeface="+mj-lt"/>
                        </a:rPr>
                        <a:t>Latitude at the beginning of the Segment</a:t>
                      </a:r>
                    </a:p>
                  </a:txBody>
                  <a:tcPr marL="12700" marR="12700" marT="12700" marB="0" anchor="ctr"/>
                </a:tc>
              </a:tr>
              <a:tr h="247714">
                <a:tc>
                  <a:txBody>
                    <a:bodyPr/>
                    <a:lstStyle/>
                    <a:p>
                      <a:pPr algn="l" fontAlgn="b"/>
                      <a:r>
                        <a:rPr lang="en-US" sz="1100" b="0" i="0" u="none" strike="noStrike">
                          <a:solidFill>
                            <a:srgbClr val="000000"/>
                          </a:solidFill>
                          <a:effectLst/>
                          <a:latin typeface="+mj-lt"/>
                        </a:rPr>
                        <a:t>LONGITUDE</a:t>
                      </a:r>
                    </a:p>
                  </a:txBody>
                  <a:tcPr marL="12700" marR="12700" marT="12700" marB="0" anchor="ctr"/>
                </a:tc>
                <a:tc>
                  <a:txBody>
                    <a:bodyPr/>
                    <a:lstStyle/>
                    <a:p>
                      <a:pPr algn="l" fontAlgn="b"/>
                      <a:r>
                        <a:rPr lang="en-US" sz="1100" b="0" i="0" u="none" strike="noStrike">
                          <a:solidFill>
                            <a:srgbClr val="000000"/>
                          </a:solidFill>
                          <a:effectLst/>
                          <a:latin typeface="+mj-lt"/>
                        </a:rPr>
                        <a:t>Degrees</a:t>
                      </a:r>
                    </a:p>
                  </a:txBody>
                  <a:tcPr marL="12700" marR="12700" marT="12700" marB="0" anchor="ctr"/>
                </a:tc>
                <a:tc>
                  <a:txBody>
                    <a:bodyPr/>
                    <a:lstStyle/>
                    <a:p>
                      <a:pPr algn="l" fontAlgn="b"/>
                      <a:r>
                        <a:rPr lang="en-US" sz="1100" b="0" i="0" u="none" strike="noStrike">
                          <a:solidFill>
                            <a:srgbClr val="000000"/>
                          </a:solidFill>
                          <a:effectLst/>
                          <a:latin typeface="+mj-lt"/>
                        </a:rPr>
                        <a:t>Longitude at the beginning of the Segment</a:t>
                      </a:r>
                    </a:p>
                  </a:txBody>
                  <a:tcPr marL="12700" marR="12700" marT="12700" marB="0" anchor="ctr"/>
                </a:tc>
              </a:tr>
              <a:tr h="247714">
                <a:tc>
                  <a:txBody>
                    <a:bodyPr/>
                    <a:lstStyle/>
                    <a:p>
                      <a:pPr algn="l" fontAlgn="b"/>
                      <a:r>
                        <a:rPr lang="en-US" sz="1100" b="0" i="0" u="none" strike="noStrike" dirty="0">
                          <a:solidFill>
                            <a:srgbClr val="000000"/>
                          </a:solidFill>
                          <a:effectLst/>
                          <a:latin typeface="+mj-lt"/>
                        </a:rPr>
                        <a:t>ALTITUDE</a:t>
                      </a:r>
                    </a:p>
                  </a:txBody>
                  <a:tcPr marL="12700" marR="12700" marT="12700" marB="0" anchor="ctr"/>
                </a:tc>
                <a:tc>
                  <a:txBody>
                    <a:bodyPr/>
                    <a:lstStyle/>
                    <a:p>
                      <a:pPr algn="l" fontAlgn="b"/>
                      <a:r>
                        <a:rPr lang="en-US" sz="1100" b="1" i="0" u="none" strike="noStrike" dirty="0">
                          <a:solidFill>
                            <a:srgbClr val="0000FF"/>
                          </a:solidFill>
                          <a:effectLst/>
                          <a:latin typeface="+mj-lt"/>
                        </a:rPr>
                        <a:t>Feet MSL</a:t>
                      </a:r>
                    </a:p>
                  </a:txBody>
                  <a:tcPr marL="12700" marR="12700" marT="12700" marB="0" anchor="ctr"/>
                </a:tc>
                <a:tc>
                  <a:txBody>
                    <a:bodyPr/>
                    <a:lstStyle/>
                    <a:p>
                      <a:pPr algn="l" fontAlgn="b"/>
                      <a:r>
                        <a:rPr lang="en-US" sz="1100" b="0" i="0" u="none" strike="noStrike">
                          <a:solidFill>
                            <a:srgbClr val="000000"/>
                          </a:solidFill>
                          <a:effectLst/>
                          <a:latin typeface="+mj-lt"/>
                        </a:rPr>
                        <a:t>Altitude MSL at the beginning of the Segment</a:t>
                      </a:r>
                    </a:p>
                  </a:txBody>
                  <a:tcPr marL="12700" marR="12700" marT="12700" marB="0" anchor="ctr"/>
                </a:tc>
              </a:tr>
              <a:tr h="247714">
                <a:tc>
                  <a:txBody>
                    <a:bodyPr/>
                    <a:lstStyle/>
                    <a:p>
                      <a:pPr algn="l" fontAlgn="b"/>
                      <a:r>
                        <a:rPr lang="en-US" sz="1100" b="0" i="0" u="none" strike="noStrike" dirty="0">
                          <a:solidFill>
                            <a:srgbClr val="000000"/>
                          </a:solidFill>
                          <a:effectLst/>
                          <a:latin typeface="+mj-lt"/>
                        </a:rPr>
                        <a:t>SEGMENT_MONTH</a:t>
                      </a:r>
                    </a:p>
                  </a:txBody>
                  <a:tcPr marL="12700" marR="12700" marT="12700" marB="0" anchor="ctr"/>
                </a:tc>
                <a:tc>
                  <a:txBody>
                    <a:bodyPr/>
                    <a:lstStyle/>
                    <a:p>
                      <a:pPr algn="l" fontAlgn="b"/>
                      <a:r>
                        <a:rPr lang="en-US" sz="1100" b="0" i="0" u="none" strike="noStrike" dirty="0">
                          <a:solidFill>
                            <a:srgbClr val="000000"/>
                          </a:solidFill>
                          <a:effectLst/>
                          <a:latin typeface="+mj-lt"/>
                        </a:rPr>
                        <a:t>N/A</a:t>
                      </a:r>
                    </a:p>
                  </a:txBody>
                  <a:tcPr marL="12700" marR="12700" marT="12700" marB="0" anchor="ctr"/>
                </a:tc>
                <a:tc>
                  <a:txBody>
                    <a:bodyPr/>
                    <a:lstStyle/>
                    <a:p>
                      <a:pPr algn="l" fontAlgn="b"/>
                      <a:r>
                        <a:rPr lang="en-US" sz="1100" b="0" i="0" u="none" strike="noStrike">
                          <a:solidFill>
                            <a:srgbClr val="000000"/>
                          </a:solidFill>
                          <a:effectLst/>
                          <a:latin typeface="+mj-lt"/>
                        </a:rPr>
                        <a:t>Month at the beginning of the Segment</a:t>
                      </a:r>
                    </a:p>
                  </a:txBody>
                  <a:tcPr marL="12700" marR="12700" marT="12700" marB="0" anchor="ctr"/>
                </a:tc>
              </a:tr>
              <a:tr h="171980">
                <a:tc>
                  <a:txBody>
                    <a:bodyPr/>
                    <a:lstStyle/>
                    <a:p>
                      <a:pPr algn="l" fontAlgn="b"/>
                      <a:r>
                        <a:rPr lang="en-US" sz="1100" b="0" i="0" u="none" strike="noStrike">
                          <a:solidFill>
                            <a:srgbClr val="000000"/>
                          </a:solidFill>
                          <a:effectLst/>
                          <a:latin typeface="+mj-lt"/>
                        </a:rPr>
                        <a:t>SEGMENT_DAY</a:t>
                      </a:r>
                    </a:p>
                  </a:txBody>
                  <a:tcPr marL="12700" marR="12700" marT="12700" marB="0" anchor="ctr"/>
                </a:tc>
                <a:tc>
                  <a:txBody>
                    <a:bodyPr/>
                    <a:lstStyle/>
                    <a:p>
                      <a:pPr algn="l" fontAlgn="b"/>
                      <a:r>
                        <a:rPr lang="en-US" sz="1100" b="0" i="0" u="none" strike="noStrike" dirty="0">
                          <a:solidFill>
                            <a:srgbClr val="000000"/>
                          </a:solidFill>
                          <a:effectLst/>
                          <a:latin typeface="+mj-lt"/>
                        </a:rPr>
                        <a:t>N/A</a:t>
                      </a:r>
                    </a:p>
                  </a:txBody>
                  <a:tcPr marL="12700" marR="12700" marT="12700" marB="0" anchor="ctr"/>
                </a:tc>
                <a:tc>
                  <a:txBody>
                    <a:bodyPr/>
                    <a:lstStyle/>
                    <a:p>
                      <a:pPr algn="l" fontAlgn="b"/>
                      <a:r>
                        <a:rPr lang="en-US" sz="1100" b="0" i="0" u="none" strike="noStrike">
                          <a:solidFill>
                            <a:srgbClr val="000000"/>
                          </a:solidFill>
                          <a:effectLst/>
                          <a:latin typeface="+mj-lt"/>
                        </a:rPr>
                        <a:t>Day at the beginning of the Segment</a:t>
                      </a:r>
                    </a:p>
                  </a:txBody>
                  <a:tcPr marL="12700" marR="12700" marT="12700" marB="0" anchor="ctr"/>
                </a:tc>
              </a:tr>
              <a:tr h="171980">
                <a:tc>
                  <a:txBody>
                    <a:bodyPr/>
                    <a:lstStyle/>
                    <a:p>
                      <a:pPr algn="l" fontAlgn="b"/>
                      <a:r>
                        <a:rPr lang="en-US" sz="1100" b="0" i="0" u="none" strike="noStrike">
                          <a:solidFill>
                            <a:srgbClr val="000000"/>
                          </a:solidFill>
                          <a:effectLst/>
                          <a:latin typeface="+mj-lt"/>
                        </a:rPr>
                        <a:t>SEGMENT_YEAR</a:t>
                      </a:r>
                    </a:p>
                  </a:txBody>
                  <a:tcPr marL="12700" marR="12700" marT="12700" marB="0" anchor="ctr"/>
                </a:tc>
                <a:tc>
                  <a:txBody>
                    <a:bodyPr/>
                    <a:lstStyle/>
                    <a:p>
                      <a:pPr algn="l" fontAlgn="b"/>
                      <a:r>
                        <a:rPr lang="en-US" sz="1100" b="0" i="0" u="none" strike="noStrike" dirty="0">
                          <a:solidFill>
                            <a:srgbClr val="000000"/>
                          </a:solidFill>
                          <a:effectLst/>
                          <a:latin typeface="+mj-lt"/>
                        </a:rPr>
                        <a:t>N/A</a:t>
                      </a:r>
                    </a:p>
                  </a:txBody>
                  <a:tcPr marL="12700" marR="12700" marT="12700" marB="0" anchor="ctr"/>
                </a:tc>
                <a:tc>
                  <a:txBody>
                    <a:bodyPr/>
                    <a:lstStyle/>
                    <a:p>
                      <a:pPr algn="l" fontAlgn="b"/>
                      <a:r>
                        <a:rPr lang="en-US" sz="1100" b="0" i="0" u="none" strike="noStrike">
                          <a:solidFill>
                            <a:srgbClr val="000000"/>
                          </a:solidFill>
                          <a:effectLst/>
                          <a:latin typeface="+mj-lt"/>
                        </a:rPr>
                        <a:t>Year at the beginning of the Segment</a:t>
                      </a:r>
                    </a:p>
                  </a:txBody>
                  <a:tcPr marL="12700" marR="12700" marT="12700" marB="0" anchor="ctr"/>
                </a:tc>
              </a:tr>
              <a:tr h="247714">
                <a:tc>
                  <a:txBody>
                    <a:bodyPr/>
                    <a:lstStyle/>
                    <a:p>
                      <a:pPr algn="l" fontAlgn="b"/>
                      <a:r>
                        <a:rPr lang="en-US" sz="1100" b="0" i="0" u="none" strike="noStrike">
                          <a:solidFill>
                            <a:srgbClr val="000000"/>
                          </a:solidFill>
                          <a:effectLst/>
                          <a:latin typeface="+mj-lt"/>
                        </a:rPr>
                        <a:t>SEGMENT_HOUR</a:t>
                      </a:r>
                    </a:p>
                  </a:txBody>
                  <a:tcPr marL="12700" marR="12700" marT="12700" marB="0" anchor="ctr"/>
                </a:tc>
                <a:tc>
                  <a:txBody>
                    <a:bodyPr/>
                    <a:lstStyle/>
                    <a:p>
                      <a:pPr algn="l" fontAlgn="b"/>
                      <a:r>
                        <a:rPr lang="en-US" sz="1100" b="0" i="0" u="none" strike="noStrike">
                          <a:solidFill>
                            <a:srgbClr val="000000"/>
                          </a:solidFill>
                          <a:effectLst/>
                          <a:latin typeface="+mj-lt"/>
                        </a:rPr>
                        <a:t>N/A</a:t>
                      </a:r>
                    </a:p>
                  </a:txBody>
                  <a:tcPr marL="12700" marR="12700" marT="12700" marB="0" anchor="ctr"/>
                </a:tc>
                <a:tc>
                  <a:txBody>
                    <a:bodyPr/>
                    <a:lstStyle/>
                    <a:p>
                      <a:pPr algn="l" fontAlgn="b"/>
                      <a:r>
                        <a:rPr lang="en-US" sz="1100" b="0" i="0" u="none" strike="noStrike" dirty="0">
                          <a:solidFill>
                            <a:srgbClr val="000000"/>
                          </a:solidFill>
                          <a:effectLst/>
                          <a:latin typeface="+mj-lt"/>
                        </a:rPr>
                        <a:t>Hour at the beginning of the Segment (GMT)</a:t>
                      </a:r>
                    </a:p>
                  </a:txBody>
                  <a:tcPr marL="12700" marR="12700" marT="12700" marB="0" anchor="ctr"/>
                </a:tc>
              </a:tr>
              <a:tr h="247714">
                <a:tc>
                  <a:txBody>
                    <a:bodyPr/>
                    <a:lstStyle/>
                    <a:p>
                      <a:pPr algn="l" fontAlgn="b"/>
                      <a:r>
                        <a:rPr lang="en-US" sz="1100" b="0" i="0" u="none" strike="noStrike">
                          <a:solidFill>
                            <a:srgbClr val="000000"/>
                          </a:solidFill>
                          <a:effectLst/>
                          <a:latin typeface="+mj-lt"/>
                        </a:rPr>
                        <a:t>SEGMENT_MIN</a:t>
                      </a:r>
                    </a:p>
                  </a:txBody>
                  <a:tcPr marL="12700" marR="12700" marT="12700" marB="0" anchor="ctr"/>
                </a:tc>
                <a:tc>
                  <a:txBody>
                    <a:bodyPr/>
                    <a:lstStyle/>
                    <a:p>
                      <a:pPr algn="l" fontAlgn="b"/>
                      <a:r>
                        <a:rPr lang="en-US" sz="1100" b="0" i="0" u="none" strike="noStrike">
                          <a:solidFill>
                            <a:srgbClr val="000000"/>
                          </a:solidFill>
                          <a:effectLst/>
                          <a:latin typeface="+mj-lt"/>
                        </a:rPr>
                        <a:t>N/A</a:t>
                      </a:r>
                    </a:p>
                  </a:txBody>
                  <a:tcPr marL="12700" marR="12700" marT="12700" marB="0" anchor="ctr"/>
                </a:tc>
                <a:tc>
                  <a:txBody>
                    <a:bodyPr/>
                    <a:lstStyle/>
                    <a:p>
                      <a:pPr algn="l" fontAlgn="b"/>
                      <a:r>
                        <a:rPr lang="en-US" sz="1100" b="0" i="0" u="none" strike="noStrike" dirty="0">
                          <a:solidFill>
                            <a:srgbClr val="000000"/>
                          </a:solidFill>
                          <a:effectLst/>
                          <a:latin typeface="+mj-lt"/>
                        </a:rPr>
                        <a:t>Minute at the beginning of the Segment (GMT)</a:t>
                      </a:r>
                    </a:p>
                  </a:txBody>
                  <a:tcPr marL="12700" marR="12700" marT="12700" marB="0" anchor="ctr"/>
                </a:tc>
              </a:tr>
              <a:tr h="247714">
                <a:tc>
                  <a:txBody>
                    <a:bodyPr/>
                    <a:lstStyle/>
                    <a:p>
                      <a:pPr algn="l" fontAlgn="b"/>
                      <a:r>
                        <a:rPr lang="en-US" sz="1100" b="0" i="0" u="none" strike="noStrike">
                          <a:solidFill>
                            <a:srgbClr val="000000"/>
                          </a:solidFill>
                          <a:effectLst/>
                          <a:latin typeface="+mj-lt"/>
                        </a:rPr>
                        <a:t>SEGMENT_SEC</a:t>
                      </a:r>
                    </a:p>
                  </a:txBody>
                  <a:tcPr marL="12700" marR="12700" marT="12700" marB="0" anchor="ctr"/>
                </a:tc>
                <a:tc>
                  <a:txBody>
                    <a:bodyPr/>
                    <a:lstStyle/>
                    <a:p>
                      <a:pPr algn="l" fontAlgn="b"/>
                      <a:r>
                        <a:rPr lang="en-US" sz="1100" b="0" i="0" u="none" strike="noStrike">
                          <a:solidFill>
                            <a:srgbClr val="000000"/>
                          </a:solidFill>
                          <a:effectLst/>
                          <a:latin typeface="+mj-lt"/>
                        </a:rPr>
                        <a:t>N/A</a:t>
                      </a:r>
                    </a:p>
                  </a:txBody>
                  <a:tcPr marL="12700" marR="12700" marT="12700" marB="0" anchor="ctr"/>
                </a:tc>
                <a:tc>
                  <a:txBody>
                    <a:bodyPr/>
                    <a:lstStyle/>
                    <a:p>
                      <a:pPr algn="l" fontAlgn="b"/>
                      <a:r>
                        <a:rPr lang="en-US" sz="1100" b="0" i="0" u="none" strike="noStrike" dirty="0">
                          <a:solidFill>
                            <a:srgbClr val="000000"/>
                          </a:solidFill>
                          <a:effectLst/>
                          <a:latin typeface="+mj-lt"/>
                        </a:rPr>
                        <a:t>Second at the beginning of the Segment (GMT)</a:t>
                      </a:r>
                    </a:p>
                  </a:txBody>
                  <a:tcPr marL="12700" marR="12700" marT="12700" marB="0" anchor="ctr"/>
                </a:tc>
              </a:tr>
              <a:tr h="247714">
                <a:tc>
                  <a:txBody>
                    <a:bodyPr/>
                    <a:lstStyle/>
                    <a:p>
                      <a:pPr algn="l" fontAlgn="b"/>
                      <a:r>
                        <a:rPr lang="en-US" sz="1100" b="0" i="0" u="none" strike="noStrike" dirty="0">
                          <a:solidFill>
                            <a:srgbClr val="000000"/>
                          </a:solidFill>
                          <a:effectLst/>
                          <a:latin typeface="+mj-lt"/>
                        </a:rPr>
                        <a:t>EMISSIONS_MODE</a:t>
                      </a:r>
                    </a:p>
                  </a:txBody>
                  <a:tcPr marL="12700" marR="12700" marT="12700" marB="0" anchor="ctr"/>
                </a:tc>
                <a:tc>
                  <a:txBody>
                    <a:bodyPr/>
                    <a:lstStyle/>
                    <a:p>
                      <a:pPr algn="l" fontAlgn="b"/>
                      <a:r>
                        <a:rPr lang="en-US" sz="1100" b="0" i="0" u="none" strike="noStrike">
                          <a:solidFill>
                            <a:srgbClr val="000000"/>
                          </a:solidFill>
                          <a:effectLst/>
                          <a:latin typeface="+mj-lt"/>
                        </a:rPr>
                        <a:t>N/A</a:t>
                      </a:r>
                    </a:p>
                  </a:txBody>
                  <a:tcPr marL="12700" marR="12700" marT="12700" marB="0" anchor="ctr"/>
                </a:tc>
                <a:tc>
                  <a:txBody>
                    <a:bodyPr/>
                    <a:lstStyle/>
                    <a:p>
                      <a:pPr algn="l" fontAlgn="b"/>
                      <a:r>
                        <a:rPr lang="en-US" sz="1100" b="0" i="0" u="none" strike="noStrike">
                          <a:solidFill>
                            <a:srgbClr val="000000"/>
                          </a:solidFill>
                          <a:effectLst/>
                          <a:latin typeface="+mj-lt"/>
                        </a:rPr>
                        <a:t>Describes the Flight Mode for the Segment</a:t>
                      </a:r>
                    </a:p>
                  </a:txBody>
                  <a:tcPr marL="12700" marR="12700" marT="12700" marB="0" anchor="ctr"/>
                </a:tc>
              </a:tr>
              <a:tr h="247714">
                <a:tc>
                  <a:txBody>
                    <a:bodyPr/>
                    <a:lstStyle/>
                    <a:p>
                      <a:pPr algn="l" fontAlgn="b"/>
                      <a:r>
                        <a:rPr lang="en-US" sz="1100" b="0" i="0" u="none" strike="noStrike" dirty="0">
                          <a:solidFill>
                            <a:srgbClr val="000000"/>
                          </a:solidFill>
                          <a:effectLst/>
                          <a:latin typeface="+mj-lt"/>
                        </a:rPr>
                        <a:t>TEMPERATURE</a:t>
                      </a:r>
                    </a:p>
                  </a:txBody>
                  <a:tcPr marL="12700" marR="12700" marT="12700" marB="0" anchor="ctr"/>
                </a:tc>
                <a:tc>
                  <a:txBody>
                    <a:bodyPr/>
                    <a:lstStyle/>
                    <a:p>
                      <a:pPr algn="l" fontAlgn="b"/>
                      <a:r>
                        <a:rPr lang="en-US" sz="1100" b="0" i="0" u="none" strike="noStrike">
                          <a:solidFill>
                            <a:srgbClr val="000000"/>
                          </a:solidFill>
                          <a:effectLst/>
                          <a:latin typeface="+mj-lt"/>
                        </a:rPr>
                        <a:t>Kelvin</a:t>
                      </a:r>
                    </a:p>
                  </a:txBody>
                  <a:tcPr marL="12700" marR="12700" marT="12700" marB="0" anchor="ctr"/>
                </a:tc>
                <a:tc>
                  <a:txBody>
                    <a:bodyPr/>
                    <a:lstStyle/>
                    <a:p>
                      <a:pPr algn="l" fontAlgn="b"/>
                      <a:r>
                        <a:rPr lang="en-US" sz="1100" b="0" i="0" u="none" strike="noStrike">
                          <a:solidFill>
                            <a:srgbClr val="000000"/>
                          </a:solidFill>
                          <a:effectLst/>
                          <a:latin typeface="+mj-lt"/>
                        </a:rPr>
                        <a:t>Ambient Temperature for the Segment (mid point)</a:t>
                      </a:r>
                    </a:p>
                  </a:txBody>
                  <a:tcPr marL="12700" marR="12700" marT="12700" marB="0" anchor="ctr"/>
                </a:tc>
              </a:tr>
              <a:tr h="247714">
                <a:tc>
                  <a:txBody>
                    <a:bodyPr/>
                    <a:lstStyle/>
                    <a:p>
                      <a:pPr algn="l" fontAlgn="b"/>
                      <a:r>
                        <a:rPr lang="en-US" sz="1100" b="0" i="0" u="none" strike="noStrike" dirty="0">
                          <a:solidFill>
                            <a:srgbClr val="000000"/>
                          </a:solidFill>
                          <a:effectLst/>
                          <a:latin typeface="+mj-lt"/>
                        </a:rPr>
                        <a:t>PRESSURE</a:t>
                      </a:r>
                    </a:p>
                  </a:txBody>
                  <a:tcPr marL="12700" marR="12700" marT="12700" marB="0" anchor="ctr"/>
                </a:tc>
                <a:tc>
                  <a:txBody>
                    <a:bodyPr/>
                    <a:lstStyle/>
                    <a:p>
                      <a:pPr algn="l" fontAlgn="b"/>
                      <a:r>
                        <a:rPr lang="en-US" sz="1100" b="0" i="0" u="none" strike="noStrike">
                          <a:solidFill>
                            <a:srgbClr val="000000"/>
                          </a:solidFill>
                          <a:effectLst/>
                          <a:latin typeface="+mj-lt"/>
                        </a:rPr>
                        <a:t>Pascal</a:t>
                      </a:r>
                    </a:p>
                  </a:txBody>
                  <a:tcPr marL="12700" marR="12700" marT="12700" marB="0" anchor="ctr"/>
                </a:tc>
                <a:tc>
                  <a:txBody>
                    <a:bodyPr/>
                    <a:lstStyle/>
                    <a:p>
                      <a:pPr algn="l" fontAlgn="b"/>
                      <a:r>
                        <a:rPr lang="en-US" sz="1100" b="0" i="0" u="none" strike="noStrike" dirty="0">
                          <a:solidFill>
                            <a:srgbClr val="000000"/>
                          </a:solidFill>
                          <a:effectLst/>
                          <a:latin typeface="+mj-lt"/>
                        </a:rPr>
                        <a:t>Ambient Pressure for the Segment (mid point)</a:t>
                      </a:r>
                    </a:p>
                  </a:txBody>
                  <a:tcPr marL="12700" marR="12700" marT="12700" marB="0" anchor="ctr"/>
                </a:tc>
              </a:tr>
              <a:tr h="247714">
                <a:tc>
                  <a:txBody>
                    <a:bodyPr/>
                    <a:lstStyle/>
                    <a:p>
                      <a:pPr algn="l" fontAlgn="b"/>
                      <a:r>
                        <a:rPr lang="en-US" sz="1100" b="0" i="0" u="none" strike="noStrike">
                          <a:solidFill>
                            <a:srgbClr val="000000"/>
                          </a:solidFill>
                          <a:effectLst/>
                          <a:latin typeface="+mj-lt"/>
                        </a:rPr>
                        <a:t>HUMIDITY</a:t>
                      </a:r>
                    </a:p>
                  </a:txBody>
                  <a:tcPr marL="12700" marR="12700" marT="12700" marB="0" anchor="ctr"/>
                </a:tc>
                <a:tc>
                  <a:txBody>
                    <a:bodyPr/>
                    <a:lstStyle/>
                    <a:p>
                      <a:pPr algn="l" fontAlgn="b"/>
                      <a:r>
                        <a:rPr lang="en-US" sz="1100" b="0" i="0" u="none" strike="noStrike">
                          <a:solidFill>
                            <a:srgbClr val="000000"/>
                          </a:solidFill>
                          <a:effectLst/>
                          <a:latin typeface="+mj-lt"/>
                        </a:rPr>
                        <a:t>Percentage</a:t>
                      </a:r>
                    </a:p>
                  </a:txBody>
                  <a:tcPr marL="12700" marR="12700" marT="12700" marB="0" anchor="ctr"/>
                </a:tc>
                <a:tc>
                  <a:txBody>
                    <a:bodyPr/>
                    <a:lstStyle/>
                    <a:p>
                      <a:pPr algn="l" fontAlgn="b"/>
                      <a:r>
                        <a:rPr lang="en-US" sz="1100" b="0" i="0" u="none" strike="noStrike" dirty="0">
                          <a:solidFill>
                            <a:srgbClr val="000000"/>
                          </a:solidFill>
                          <a:effectLst/>
                          <a:latin typeface="+mj-lt"/>
                        </a:rPr>
                        <a:t>Relative Humidity for the Segment (mid point)</a:t>
                      </a:r>
                    </a:p>
                  </a:txBody>
                  <a:tcPr marL="12700" marR="12700" marT="12700" marB="0" anchor="ctr"/>
                </a:tc>
              </a:tr>
              <a:tr h="247714">
                <a:tc>
                  <a:txBody>
                    <a:bodyPr/>
                    <a:lstStyle/>
                    <a:p>
                      <a:pPr algn="l" fontAlgn="b"/>
                      <a:r>
                        <a:rPr lang="en-US" sz="1100" b="0" i="0" u="none" strike="noStrike">
                          <a:solidFill>
                            <a:srgbClr val="000000"/>
                          </a:solidFill>
                          <a:effectLst/>
                          <a:latin typeface="+mj-lt"/>
                        </a:rPr>
                        <a:t>SPEED</a:t>
                      </a:r>
                    </a:p>
                  </a:txBody>
                  <a:tcPr marL="12700" marR="12700" marT="12700" marB="0" anchor="ctr"/>
                </a:tc>
                <a:tc>
                  <a:txBody>
                    <a:bodyPr/>
                    <a:lstStyle/>
                    <a:p>
                      <a:pPr algn="l" fontAlgn="b"/>
                      <a:r>
                        <a:rPr lang="en-US" sz="1100" b="0" i="0" u="none" strike="noStrike">
                          <a:solidFill>
                            <a:srgbClr val="000000"/>
                          </a:solidFill>
                          <a:effectLst/>
                          <a:latin typeface="+mj-lt"/>
                        </a:rPr>
                        <a:t>Knots</a:t>
                      </a:r>
                    </a:p>
                  </a:txBody>
                  <a:tcPr marL="12700" marR="12700" marT="12700" marB="0" anchor="ctr"/>
                </a:tc>
                <a:tc>
                  <a:txBody>
                    <a:bodyPr/>
                    <a:lstStyle/>
                    <a:p>
                      <a:pPr algn="l" fontAlgn="b"/>
                      <a:r>
                        <a:rPr lang="en-US" sz="1100" b="0" i="0" u="none" strike="noStrike">
                          <a:solidFill>
                            <a:srgbClr val="000000"/>
                          </a:solidFill>
                          <a:effectLst/>
                          <a:latin typeface="+mj-lt"/>
                        </a:rPr>
                        <a:t>True airspeed at beginning of the Segment</a:t>
                      </a:r>
                    </a:p>
                  </a:txBody>
                  <a:tcPr marL="12700" marR="12700" marT="12700" marB="0" anchor="ctr"/>
                </a:tc>
              </a:tr>
              <a:tr h="171980">
                <a:tc>
                  <a:txBody>
                    <a:bodyPr/>
                    <a:lstStyle/>
                    <a:p>
                      <a:pPr algn="l" fontAlgn="b"/>
                      <a:r>
                        <a:rPr lang="en-US" sz="1100" b="0" i="0" u="none" strike="noStrike">
                          <a:solidFill>
                            <a:srgbClr val="000000"/>
                          </a:solidFill>
                          <a:effectLst/>
                          <a:latin typeface="+mj-lt"/>
                        </a:rPr>
                        <a:t>SEGMENT_TIME</a:t>
                      </a:r>
                    </a:p>
                  </a:txBody>
                  <a:tcPr marL="12700" marR="12700" marT="12700" marB="0" anchor="ctr"/>
                </a:tc>
                <a:tc>
                  <a:txBody>
                    <a:bodyPr/>
                    <a:lstStyle/>
                    <a:p>
                      <a:pPr algn="l" fontAlgn="b"/>
                      <a:r>
                        <a:rPr lang="en-US" sz="1100" b="0" i="0" u="none" strike="noStrike">
                          <a:solidFill>
                            <a:srgbClr val="000000"/>
                          </a:solidFill>
                          <a:effectLst/>
                          <a:latin typeface="+mj-lt"/>
                        </a:rPr>
                        <a:t>Seconds</a:t>
                      </a:r>
                    </a:p>
                  </a:txBody>
                  <a:tcPr marL="12700" marR="12700" marT="12700" marB="0" anchor="ctr"/>
                </a:tc>
                <a:tc>
                  <a:txBody>
                    <a:bodyPr/>
                    <a:lstStyle/>
                    <a:p>
                      <a:pPr algn="l" fontAlgn="b"/>
                      <a:r>
                        <a:rPr lang="en-US" sz="1100" b="0" i="0" u="none" strike="noStrike">
                          <a:solidFill>
                            <a:srgbClr val="000000"/>
                          </a:solidFill>
                          <a:effectLst/>
                          <a:latin typeface="+mj-lt"/>
                        </a:rPr>
                        <a:t>Time on Segment</a:t>
                      </a:r>
                    </a:p>
                  </a:txBody>
                  <a:tcPr marL="12700" marR="12700" marT="12700" marB="0" anchor="ctr"/>
                </a:tc>
              </a:tr>
              <a:tr h="247714">
                <a:tc>
                  <a:txBody>
                    <a:bodyPr/>
                    <a:lstStyle/>
                    <a:p>
                      <a:pPr algn="l" fontAlgn="b"/>
                      <a:r>
                        <a:rPr lang="en-US" sz="1100" b="0" i="0" u="none" strike="noStrike">
                          <a:solidFill>
                            <a:srgbClr val="000000"/>
                          </a:solidFill>
                          <a:effectLst/>
                          <a:latin typeface="+mj-lt"/>
                        </a:rPr>
                        <a:t>TRACK_DISTANCE</a:t>
                      </a:r>
                    </a:p>
                  </a:txBody>
                  <a:tcPr marL="12700" marR="12700" marT="12700" marB="0" anchor="ctr"/>
                </a:tc>
                <a:tc>
                  <a:txBody>
                    <a:bodyPr/>
                    <a:lstStyle/>
                    <a:p>
                      <a:pPr algn="l" fontAlgn="b"/>
                      <a:r>
                        <a:rPr lang="en-US" sz="1100" b="0" i="0" u="none" strike="noStrike">
                          <a:solidFill>
                            <a:srgbClr val="000000"/>
                          </a:solidFill>
                          <a:effectLst/>
                          <a:latin typeface="+mj-lt"/>
                        </a:rPr>
                        <a:t>Nautical Miles</a:t>
                      </a:r>
                    </a:p>
                  </a:txBody>
                  <a:tcPr marL="12700" marR="12700" marT="12700" marB="0" anchor="ctr"/>
                </a:tc>
                <a:tc>
                  <a:txBody>
                    <a:bodyPr/>
                    <a:lstStyle/>
                    <a:p>
                      <a:pPr algn="l" fontAlgn="b"/>
                      <a:r>
                        <a:rPr lang="en-US" sz="1100" b="0" i="0" u="none" strike="noStrike">
                          <a:solidFill>
                            <a:srgbClr val="000000"/>
                          </a:solidFill>
                          <a:effectLst/>
                          <a:latin typeface="+mj-lt"/>
                        </a:rPr>
                        <a:t>Total Ground Projected Track Distance</a:t>
                      </a:r>
                    </a:p>
                  </a:txBody>
                  <a:tcPr marL="12700" marR="12700" marT="12700" marB="0" anchor="ctr"/>
                </a:tc>
              </a:tr>
              <a:tr h="315605">
                <a:tc>
                  <a:txBody>
                    <a:bodyPr/>
                    <a:lstStyle/>
                    <a:p>
                      <a:pPr algn="l" fontAlgn="b"/>
                      <a:r>
                        <a:rPr lang="en-US" sz="1100" b="0" i="0" u="none" strike="noStrike">
                          <a:solidFill>
                            <a:srgbClr val="000000"/>
                          </a:solidFill>
                          <a:effectLst/>
                          <a:latin typeface="+mj-lt"/>
                        </a:rPr>
                        <a:t>THRUST</a:t>
                      </a:r>
                    </a:p>
                  </a:txBody>
                  <a:tcPr marL="12700" marR="12700" marT="12700" marB="0" anchor="ctr"/>
                </a:tc>
                <a:tc>
                  <a:txBody>
                    <a:bodyPr/>
                    <a:lstStyle/>
                    <a:p>
                      <a:pPr algn="l" fontAlgn="b"/>
                      <a:r>
                        <a:rPr lang="en-US" sz="1100" b="0" i="0" u="none" strike="noStrike">
                          <a:solidFill>
                            <a:srgbClr val="000000"/>
                          </a:solidFill>
                          <a:effectLst/>
                          <a:latin typeface="+mj-lt"/>
                        </a:rPr>
                        <a:t>Pound</a:t>
                      </a:r>
                    </a:p>
                  </a:txBody>
                  <a:tcPr marL="12700" marR="12700" marT="12700" marB="0" anchor="ctr"/>
                </a:tc>
                <a:tc>
                  <a:txBody>
                    <a:bodyPr/>
                    <a:lstStyle/>
                    <a:p>
                      <a:pPr algn="l" fontAlgn="b"/>
                      <a:r>
                        <a:rPr lang="en-US" sz="1100" b="0" i="0" u="none" strike="noStrike" dirty="0">
                          <a:solidFill>
                            <a:srgbClr val="000000"/>
                          </a:solidFill>
                          <a:effectLst/>
                          <a:latin typeface="+mj-lt"/>
                        </a:rPr>
                        <a:t>Corrected Net Thrust Per Engine at the beginning of the Segment</a:t>
                      </a:r>
                    </a:p>
                  </a:txBody>
                  <a:tcPr marL="12700" marR="12700" marT="12700" marB="0" anchor="ctr"/>
                </a:tc>
              </a:tr>
              <a:tr h="247714">
                <a:tc>
                  <a:txBody>
                    <a:bodyPr/>
                    <a:lstStyle/>
                    <a:p>
                      <a:pPr algn="l" fontAlgn="b"/>
                      <a:r>
                        <a:rPr lang="en-US" sz="1100" b="0" i="0" u="none" strike="noStrike">
                          <a:solidFill>
                            <a:srgbClr val="000000"/>
                          </a:solidFill>
                          <a:effectLst/>
                          <a:latin typeface="+mj-lt"/>
                        </a:rPr>
                        <a:t>WEIGHT</a:t>
                      </a:r>
                    </a:p>
                  </a:txBody>
                  <a:tcPr marL="12700" marR="12700" marT="12700" marB="0" anchor="ctr"/>
                </a:tc>
                <a:tc>
                  <a:txBody>
                    <a:bodyPr/>
                    <a:lstStyle/>
                    <a:p>
                      <a:pPr algn="l" fontAlgn="b"/>
                      <a:r>
                        <a:rPr lang="en-US" sz="1100" b="0" i="0" u="none" strike="noStrike">
                          <a:solidFill>
                            <a:srgbClr val="000000"/>
                          </a:solidFill>
                          <a:effectLst/>
                          <a:latin typeface="+mj-lt"/>
                        </a:rPr>
                        <a:t>Kilograms</a:t>
                      </a:r>
                    </a:p>
                  </a:txBody>
                  <a:tcPr marL="12700" marR="12700" marT="12700" marB="0" anchor="ctr"/>
                </a:tc>
                <a:tc>
                  <a:txBody>
                    <a:bodyPr/>
                    <a:lstStyle/>
                    <a:p>
                      <a:pPr algn="l" fontAlgn="b"/>
                      <a:r>
                        <a:rPr lang="en-US" sz="1100" b="0" i="0" u="none" strike="noStrike" dirty="0">
                          <a:solidFill>
                            <a:srgbClr val="000000"/>
                          </a:solidFill>
                          <a:effectLst/>
                          <a:latin typeface="+mj-lt"/>
                        </a:rPr>
                        <a:t>Aircraft Weight at beginning of the Segment</a:t>
                      </a:r>
                    </a:p>
                  </a:txBody>
                  <a:tcPr marL="12700" marR="12700" marT="12700" marB="0" anchor="ctr"/>
                </a:tc>
              </a:tr>
              <a:tr h="171980">
                <a:tc>
                  <a:txBody>
                    <a:bodyPr/>
                    <a:lstStyle/>
                    <a:p>
                      <a:pPr algn="l" fontAlgn="b"/>
                      <a:r>
                        <a:rPr lang="en-US" sz="1100" b="0" i="0" u="none" strike="noStrike">
                          <a:solidFill>
                            <a:srgbClr val="000000"/>
                          </a:solidFill>
                          <a:effectLst/>
                          <a:latin typeface="+mj-lt"/>
                        </a:rPr>
                        <a:t>FUELBURN</a:t>
                      </a:r>
                    </a:p>
                  </a:txBody>
                  <a:tcPr marL="12700" marR="12700" marT="12700" marB="0" anchor="ctr"/>
                </a:tc>
                <a:tc>
                  <a:txBody>
                    <a:bodyPr/>
                    <a:lstStyle/>
                    <a:p>
                      <a:pPr algn="l" fontAlgn="b"/>
                      <a:r>
                        <a:rPr lang="en-US" sz="1100" b="0" i="0" u="none" strike="noStrike">
                          <a:solidFill>
                            <a:srgbClr val="000000"/>
                          </a:solidFill>
                          <a:effectLst/>
                          <a:latin typeface="+mj-lt"/>
                        </a:rPr>
                        <a:t>Kilograms</a:t>
                      </a:r>
                    </a:p>
                  </a:txBody>
                  <a:tcPr marL="12700" marR="12700" marT="12700" marB="0" anchor="ctr"/>
                </a:tc>
                <a:tc>
                  <a:txBody>
                    <a:bodyPr/>
                    <a:lstStyle/>
                    <a:p>
                      <a:pPr algn="l" fontAlgn="b"/>
                      <a:r>
                        <a:rPr lang="en-US" sz="1100" b="0" i="0" u="none" strike="noStrike" dirty="0">
                          <a:solidFill>
                            <a:srgbClr val="000000"/>
                          </a:solidFill>
                          <a:effectLst/>
                          <a:latin typeface="+mj-lt"/>
                        </a:rPr>
                        <a:t>Total </a:t>
                      </a:r>
                      <a:r>
                        <a:rPr lang="en-US" sz="1100" b="0" i="0" u="none" strike="noStrike" dirty="0" err="1">
                          <a:solidFill>
                            <a:srgbClr val="000000"/>
                          </a:solidFill>
                          <a:effectLst/>
                          <a:latin typeface="+mj-lt"/>
                        </a:rPr>
                        <a:t>Fuelburn</a:t>
                      </a:r>
                      <a:r>
                        <a:rPr lang="en-US" sz="1100" b="0" i="0" u="none" strike="noStrike" dirty="0">
                          <a:solidFill>
                            <a:srgbClr val="000000"/>
                          </a:solidFill>
                          <a:effectLst/>
                          <a:latin typeface="+mj-lt"/>
                        </a:rPr>
                        <a:t> for the Segment</a:t>
                      </a:r>
                    </a:p>
                  </a:txBody>
                  <a:tcPr marL="12700" marR="12700" marT="12700" marB="0" anchor="ctr"/>
                </a:tc>
              </a:tr>
              <a:tr h="24771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100" b="0" i="0" u="none" strike="noStrike" dirty="0" smtClean="0">
                          <a:solidFill>
                            <a:srgbClr val="000000"/>
                          </a:solidFill>
                          <a:effectLst/>
                          <a:latin typeface="+mj-lt"/>
                        </a:rPr>
                        <a:t>CO, HC,</a:t>
                      </a:r>
                      <a:r>
                        <a:rPr lang="en-US" sz="1100" b="0" i="0" u="none" strike="noStrike" baseline="0" dirty="0" smtClean="0">
                          <a:solidFill>
                            <a:srgbClr val="000000"/>
                          </a:solidFill>
                          <a:effectLst/>
                          <a:latin typeface="+mj-lt"/>
                        </a:rPr>
                        <a:t> NOX,</a:t>
                      </a:r>
                      <a:r>
                        <a:rPr lang="en-US" sz="1100" b="0" i="0" u="none" strike="noStrike" dirty="0" smtClean="0">
                          <a:solidFill>
                            <a:srgbClr val="000000"/>
                          </a:solidFill>
                          <a:effectLst/>
                          <a:latin typeface="+mj-lt"/>
                        </a:rPr>
                        <a:t> POC,PEC,</a:t>
                      </a:r>
                      <a:r>
                        <a:rPr lang="en-US" sz="1100" b="0" i="0" u="none" strike="noStrike" baseline="0" dirty="0" smtClean="0">
                          <a:solidFill>
                            <a:srgbClr val="000000"/>
                          </a:solidFill>
                          <a:effectLst/>
                          <a:latin typeface="+mj-lt"/>
                        </a:rPr>
                        <a:t> CO2, </a:t>
                      </a:r>
                      <a:r>
                        <a:rPr lang="en-US" sz="1100" b="0" i="0" u="none" strike="noStrike" baseline="0" dirty="0" err="1" smtClean="0">
                          <a:solidFill>
                            <a:srgbClr val="000000"/>
                          </a:solidFill>
                          <a:effectLst/>
                          <a:latin typeface="+mj-lt"/>
                        </a:rPr>
                        <a:t>SOx</a:t>
                      </a:r>
                      <a:endParaRPr lang="en-US" sz="1100" b="0" i="0" u="none" strike="noStrike" dirty="0">
                        <a:solidFill>
                          <a:srgbClr val="000000"/>
                        </a:solidFill>
                        <a:effectLst/>
                        <a:latin typeface="+mj-lt"/>
                      </a:endParaRPr>
                    </a:p>
                  </a:txBody>
                  <a:tcPr marL="12700" marR="12700" marT="12700" marB="0" anchor="ctr"/>
                </a:tc>
                <a:tc>
                  <a:txBody>
                    <a:bodyPr/>
                    <a:lstStyle/>
                    <a:p>
                      <a:pPr algn="l" fontAlgn="b"/>
                      <a:r>
                        <a:rPr lang="en-US" sz="1100" b="0" i="0" u="none" strike="noStrike">
                          <a:solidFill>
                            <a:srgbClr val="000000"/>
                          </a:solidFill>
                          <a:effectLst/>
                          <a:latin typeface="+mj-lt"/>
                        </a:rPr>
                        <a:t>Grams</a:t>
                      </a:r>
                    </a:p>
                  </a:txBody>
                  <a:tcPr marL="12700" marR="12700" marT="12700" marB="0" anchor="ctr"/>
                </a:tc>
                <a:tc>
                  <a:txBody>
                    <a:bodyPr/>
                    <a:lstStyle/>
                    <a:p>
                      <a:pPr algn="l" fontAlgn="b"/>
                      <a:r>
                        <a:rPr lang="en-US" sz="1100" b="0" i="0" u="none" strike="noStrike" dirty="0">
                          <a:solidFill>
                            <a:srgbClr val="000000"/>
                          </a:solidFill>
                          <a:effectLst/>
                          <a:latin typeface="+mj-lt"/>
                        </a:rPr>
                        <a:t>Mass of </a:t>
                      </a:r>
                      <a:r>
                        <a:rPr lang="en-US" sz="1100" b="0" i="0" u="none" strike="noStrike" dirty="0" smtClean="0">
                          <a:solidFill>
                            <a:srgbClr val="000000"/>
                          </a:solidFill>
                          <a:effectLst/>
                          <a:latin typeface="+mj-lt"/>
                        </a:rPr>
                        <a:t>CO, HC, </a:t>
                      </a:r>
                      <a:r>
                        <a:rPr lang="en-US" sz="1100" b="0" i="0" u="none" strike="noStrike" dirty="0" err="1" smtClean="0">
                          <a:solidFill>
                            <a:srgbClr val="000000"/>
                          </a:solidFill>
                          <a:effectLst/>
                          <a:latin typeface="+mj-lt"/>
                        </a:rPr>
                        <a:t>NOx</a:t>
                      </a:r>
                      <a:r>
                        <a:rPr lang="en-US" sz="1100" b="0" i="0" u="none" strike="noStrike" dirty="0" smtClean="0">
                          <a:solidFill>
                            <a:srgbClr val="000000"/>
                          </a:solidFill>
                          <a:effectLst/>
                          <a:latin typeface="+mj-lt"/>
                        </a:rPr>
                        <a:t>,</a:t>
                      </a:r>
                      <a:r>
                        <a:rPr lang="en-US" sz="1100" b="0" i="0" u="none" strike="noStrike" baseline="0" dirty="0" smtClean="0">
                          <a:solidFill>
                            <a:srgbClr val="000000"/>
                          </a:solidFill>
                          <a:effectLst/>
                          <a:latin typeface="+mj-lt"/>
                        </a:rPr>
                        <a:t> POC, PEC, CO2, </a:t>
                      </a:r>
                      <a:r>
                        <a:rPr lang="en-US" sz="1100" b="0" i="0" u="none" strike="noStrike" baseline="0" dirty="0" err="1" smtClean="0">
                          <a:solidFill>
                            <a:srgbClr val="000000"/>
                          </a:solidFill>
                          <a:effectLst/>
                          <a:latin typeface="+mj-lt"/>
                        </a:rPr>
                        <a:t>SOx</a:t>
                      </a:r>
                      <a:r>
                        <a:rPr lang="en-US" sz="1100" b="0" i="0" u="none" strike="noStrike" dirty="0" smtClean="0">
                          <a:solidFill>
                            <a:srgbClr val="000000"/>
                          </a:solidFill>
                          <a:effectLst/>
                          <a:latin typeface="+mj-lt"/>
                        </a:rPr>
                        <a:t> </a:t>
                      </a:r>
                      <a:r>
                        <a:rPr lang="en-US" sz="1100" b="0" i="0" u="none" strike="noStrike" dirty="0">
                          <a:solidFill>
                            <a:srgbClr val="000000"/>
                          </a:solidFill>
                          <a:effectLst/>
                          <a:latin typeface="+mj-lt"/>
                        </a:rPr>
                        <a:t>emissions for the Segment</a:t>
                      </a:r>
                    </a:p>
                  </a:txBody>
                  <a:tcPr marL="12700" marR="12700" marT="12700" marB="0" anchor="ctr"/>
                </a:tc>
              </a:tr>
            </a:tbl>
          </a:graphicData>
        </a:graphic>
      </p:graphicFrame>
      <p:sp>
        <p:nvSpPr>
          <p:cNvPr id="18" name="Title 1"/>
          <p:cNvSpPr>
            <a:spLocks noGrp="1"/>
          </p:cNvSpPr>
          <p:nvPr>
            <p:ph type="title"/>
          </p:nvPr>
        </p:nvSpPr>
        <p:spPr>
          <a:xfrm>
            <a:off x="457200" y="23352"/>
            <a:ext cx="8229600" cy="664994"/>
          </a:xfrm>
        </p:spPr>
        <p:txBody>
          <a:bodyPr/>
          <a:lstStyle/>
          <a:p>
            <a:r>
              <a:rPr lang="en-US" sz="3200" dirty="0" smtClean="0"/>
              <a:t>AEDT Segment Input Data</a:t>
            </a:r>
            <a:endParaRPr lang="en-US" sz="3200" dirty="0"/>
          </a:p>
        </p:txBody>
      </p:sp>
    </p:spTree>
    <p:extLst>
      <p:ext uri="{BB962C8B-B14F-4D97-AF65-F5344CB8AC3E}">
        <p14:creationId xmlns:p14="http://schemas.microsoft.com/office/powerpoint/2010/main" val="190492619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4625</TotalTime>
  <Words>1998</Words>
  <Application>Microsoft Macintosh PowerPoint</Application>
  <PresentationFormat>On-screen Show (4:3)</PresentationFormat>
  <Paragraphs>396</Paragraphs>
  <Slides>23</Slides>
  <Notes>2</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Executive</vt:lpstr>
      <vt:lpstr>A New Interface to Model Global Commercial Aircraft Emissions from the FAA Aviation Environmental Design Tool (AEDT) in Air Quality Models</vt:lpstr>
      <vt:lpstr>Motivation</vt:lpstr>
      <vt:lpstr>Motivation</vt:lpstr>
      <vt:lpstr>Objectives</vt:lpstr>
      <vt:lpstr>Full Flight Aircraft Trajectory</vt:lpstr>
      <vt:lpstr>AEDT</vt:lpstr>
      <vt:lpstr>AEDT</vt:lpstr>
      <vt:lpstr>AEDT Flight Input Data</vt:lpstr>
      <vt:lpstr>AEDT Segment Input Data</vt:lpstr>
      <vt:lpstr>AEDT Emissions Mode</vt:lpstr>
      <vt:lpstr>AEDT Pollutants</vt:lpstr>
      <vt:lpstr>AEDTproc</vt:lpstr>
      <vt:lpstr>TOG Chemical Speciation</vt:lpstr>
      <vt:lpstr>Horizontal and Vertical Allocations</vt:lpstr>
      <vt:lpstr>PowerPoint Presentation</vt:lpstr>
      <vt:lpstr>Altitude Calculation</vt:lpstr>
      <vt:lpstr>Altitude Adjustment</vt:lpstr>
      <vt:lpstr>PowerPoint Presentation</vt:lpstr>
      <vt:lpstr>AEDTproc</vt:lpstr>
      <vt:lpstr>PowerPoint Presentation</vt:lpstr>
      <vt:lpstr>PowerPoint Presentation</vt:lpstr>
      <vt:lpstr>PowerPoint Presentation</vt:lpstr>
      <vt:lpstr>Acknowledgements</vt:lpstr>
    </vt:vector>
  </TitlesOfParts>
  <Company>UNC at Chapel Hill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Interface to Model Global Commercial Aircraft Emissions from the FAA Aviation Environmental Design Tool (AEDT) in Air Quality Models</dc:title>
  <dc:creator>BH Baek</dc:creator>
  <cp:lastModifiedBy>BH Baek</cp:lastModifiedBy>
  <cp:revision>170</cp:revision>
  <dcterms:created xsi:type="dcterms:W3CDTF">2012-10-01T12:03:49Z</dcterms:created>
  <dcterms:modified xsi:type="dcterms:W3CDTF">2012-10-16T13:06:10Z</dcterms:modified>
</cp:coreProperties>
</file>