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8"/>
  </p:notesMasterIdLst>
  <p:sldIdLst>
    <p:sldId id="256" r:id="rId2"/>
    <p:sldId id="300" r:id="rId3"/>
    <p:sldId id="278" r:id="rId4"/>
    <p:sldId id="262" r:id="rId5"/>
    <p:sldId id="266" r:id="rId6"/>
    <p:sldId id="287" r:id="rId7"/>
    <p:sldId id="290" r:id="rId8"/>
    <p:sldId id="282" r:id="rId9"/>
    <p:sldId id="281" r:id="rId10"/>
    <p:sldId id="303" r:id="rId11"/>
    <p:sldId id="258" r:id="rId12"/>
    <p:sldId id="259" r:id="rId13"/>
    <p:sldId id="274" r:id="rId14"/>
    <p:sldId id="291" r:id="rId15"/>
    <p:sldId id="298" r:id="rId16"/>
    <p:sldId id="299" r:id="rId17"/>
    <p:sldId id="297" r:id="rId18"/>
    <p:sldId id="295" r:id="rId19"/>
    <p:sldId id="296" r:id="rId20"/>
    <p:sldId id="320" r:id="rId21"/>
    <p:sldId id="322" r:id="rId22"/>
    <p:sldId id="302" r:id="rId23"/>
    <p:sldId id="280" r:id="rId24"/>
    <p:sldId id="309" r:id="rId25"/>
    <p:sldId id="286" r:id="rId26"/>
    <p:sldId id="310" r:id="rId27"/>
    <p:sldId id="318" r:id="rId28"/>
    <p:sldId id="321" r:id="rId29"/>
    <p:sldId id="311" r:id="rId30"/>
    <p:sldId id="312" r:id="rId31"/>
    <p:sldId id="319" r:id="rId32"/>
    <p:sldId id="313" r:id="rId33"/>
    <p:sldId id="314" r:id="rId34"/>
    <p:sldId id="315" r:id="rId35"/>
    <p:sldId id="316" r:id="rId36"/>
    <p:sldId id="317" r:id="rId3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  <a:srgbClr val="003399"/>
    <a:srgbClr val="000099"/>
    <a:srgbClr val="FF0000"/>
    <a:srgbClr val="66CCFF"/>
    <a:srgbClr val="99CCFF"/>
    <a:srgbClr val="0000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88967" autoAdjust="0"/>
  </p:normalViewPr>
  <p:slideViewPr>
    <p:cSldViewPr snapToGrid="0">
      <p:cViewPr varScale="1">
        <p:scale>
          <a:sx n="93" d="100"/>
          <a:sy n="93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890" y="-84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appel\Net%20MyDocuments\CMAQ_v50_Final\Two-way\Bondville_AOD_Janu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appel\Net%20MyDocuments\CMAQ_v50_Final\Two-way\Bondville_AOD_Janu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appel\Net%20MyDocuments\CMAQ_v50_Final\Two-way\Bondville_AOD_Ju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appel\Net%20MyDocuments\CMAQ_v50_Final\Two-way\Bondville_AOD_Ju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Bondville Daily Average </a:t>
            </a:r>
            <a:r>
              <a:rPr lang="en-US" sz="1400" dirty="0" smtClean="0"/>
              <a:t>AOD </a:t>
            </a:r>
            <a:r>
              <a:rPr lang="en-US" sz="1400" dirty="0"/>
              <a:t>- </a:t>
            </a:r>
            <a:r>
              <a:rPr lang="en-US" sz="1400" dirty="0" smtClean="0"/>
              <a:t>Jan/Feb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Bondville_AOD_January!$F$1</c:f>
              <c:strCache>
                <c:ptCount val="1"/>
                <c:pt idx="0">
                  <c:v>CMAQ (AOD)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Bondville_AOD_January!$E$2:$E$60</c:f>
              <c:numCache>
                <c:formatCode>m/d/yyyy</c:formatCode>
                <c:ptCount val="59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</c:numCache>
            </c:numRef>
          </c:cat>
          <c:val>
            <c:numRef>
              <c:f>Bondville_AOD_January!$F$2:$F$60</c:f>
              <c:numCache>
                <c:formatCode>General</c:formatCode>
                <c:ptCount val="59"/>
                <c:pt idx="0">
                  <c:v>0.10625777777777778</c:v>
                </c:pt>
                <c:pt idx="1">
                  <c:v>0.15020888888888906</c:v>
                </c:pt>
                <c:pt idx="2">
                  <c:v>0.11217222222222242</c:v>
                </c:pt>
                <c:pt idx="3">
                  <c:v>0.14244111111111143</c:v>
                </c:pt>
                <c:pt idx="4">
                  <c:v>0.10910777777777779</c:v>
                </c:pt>
                <c:pt idx="5">
                  <c:v>2.9383333333333362E-2</c:v>
                </c:pt>
                <c:pt idx="6">
                  <c:v>4.1315555555555557E-2</c:v>
                </c:pt>
                <c:pt idx="7">
                  <c:v>8.2332222222222223E-2</c:v>
                </c:pt>
                <c:pt idx="8">
                  <c:v>0.13389999999999999</c:v>
                </c:pt>
                <c:pt idx="9">
                  <c:v>0.15871111111111144</c:v>
                </c:pt>
                <c:pt idx="10">
                  <c:v>0.11633222222222242</c:v>
                </c:pt>
                <c:pt idx="11">
                  <c:v>7.536111111111124E-2</c:v>
                </c:pt>
                <c:pt idx="12">
                  <c:v>0.18485000000000001</c:v>
                </c:pt>
                <c:pt idx="13">
                  <c:v>4.1614444444444502E-2</c:v>
                </c:pt>
                <c:pt idx="14">
                  <c:v>4.2996666666666752E-2</c:v>
                </c:pt>
                <c:pt idx="15">
                  <c:v>6.8703333333333491E-2</c:v>
                </c:pt>
                <c:pt idx="16">
                  <c:v>0.24173333333333363</c:v>
                </c:pt>
                <c:pt idx="17">
                  <c:v>4.7223333333333416E-2</c:v>
                </c:pt>
                <c:pt idx="18">
                  <c:v>5.6144444444444462E-2</c:v>
                </c:pt>
                <c:pt idx="19">
                  <c:v>0.23957777777777778</c:v>
                </c:pt>
                <c:pt idx="20">
                  <c:v>6.7217777777777793E-2</c:v>
                </c:pt>
                <c:pt idx="21">
                  <c:v>0.13160777777777777</c:v>
                </c:pt>
                <c:pt idx="22">
                  <c:v>8.6487777777777719E-2</c:v>
                </c:pt>
                <c:pt idx="23">
                  <c:v>5.8934444444444518E-2</c:v>
                </c:pt>
                <c:pt idx="24">
                  <c:v>4.0413333333333475E-2</c:v>
                </c:pt>
                <c:pt idx="25">
                  <c:v>5.7865555555555552E-2</c:v>
                </c:pt>
                <c:pt idx="26">
                  <c:v>6.2085555555555554E-2</c:v>
                </c:pt>
                <c:pt idx="27">
                  <c:v>0.2247333333333337</c:v>
                </c:pt>
                <c:pt idx="28">
                  <c:v>0.104369</c:v>
                </c:pt>
                <c:pt idx="29">
                  <c:v>0.1138300000000001</c:v>
                </c:pt>
                <c:pt idx="30">
                  <c:v>3.9923000000000042E-2</c:v>
                </c:pt>
                <c:pt idx="31" formatCode="0.00E+00">
                  <c:v>8.3252000000000145E-2</c:v>
                </c:pt>
                <c:pt idx="32" formatCode="0.00E+00">
                  <c:v>9.9270000000000067E-2</c:v>
                </c:pt>
                <c:pt idx="33" formatCode="0.00E+00">
                  <c:v>0.12471400000000012</c:v>
                </c:pt>
                <c:pt idx="34" formatCode="0.00E+00">
                  <c:v>0.11123400000000014</c:v>
                </c:pt>
                <c:pt idx="35" formatCode="0.00E+00">
                  <c:v>5.8903000000000066E-2</c:v>
                </c:pt>
                <c:pt idx="36" formatCode="0.00E+00">
                  <c:v>3.7308000000000043E-2</c:v>
                </c:pt>
                <c:pt idx="37" formatCode="0.00E+00">
                  <c:v>7.7608000000000024E-2</c:v>
                </c:pt>
                <c:pt idx="38" formatCode="0.00E+00">
                  <c:v>0.134022</c:v>
                </c:pt>
                <c:pt idx="39" formatCode="0.00E+00">
                  <c:v>5.8355000000000032E-2</c:v>
                </c:pt>
                <c:pt idx="40" formatCode="0.00E+00">
                  <c:v>0.11420300000000017</c:v>
                </c:pt>
                <c:pt idx="41" formatCode="0.00E+00">
                  <c:v>0.17497000000000001</c:v>
                </c:pt>
                <c:pt idx="42" formatCode="0.00E+00">
                  <c:v>0.20926000000000017</c:v>
                </c:pt>
                <c:pt idx="43" formatCode="0.00E+00">
                  <c:v>7.6023000000000077E-2</c:v>
                </c:pt>
                <c:pt idx="44" formatCode="0.00E+00">
                  <c:v>9.091800000000004E-2</c:v>
                </c:pt>
                <c:pt idx="45" formatCode="0.00E+00">
                  <c:v>0.25750000000000001</c:v>
                </c:pt>
                <c:pt idx="46" formatCode="0.00E+00">
                  <c:v>0.23456000000000019</c:v>
                </c:pt>
                <c:pt idx="47" formatCode="0.00E+00">
                  <c:v>6.3265000000000002E-2</c:v>
                </c:pt>
                <c:pt idx="48" formatCode="0.00E+00">
                  <c:v>4.8390000000000086E-2</c:v>
                </c:pt>
                <c:pt idx="49" formatCode="0.00E+00">
                  <c:v>6.4628000000000033E-2</c:v>
                </c:pt>
                <c:pt idx="50" formatCode="0.00E+00">
                  <c:v>0.11219200000000017</c:v>
                </c:pt>
                <c:pt idx="51" formatCode="0.00E+00">
                  <c:v>0.13116999999999998</c:v>
                </c:pt>
                <c:pt idx="52" formatCode="0.00E+00">
                  <c:v>0.18421000000000023</c:v>
                </c:pt>
                <c:pt idx="53" formatCode="0.00E+00">
                  <c:v>7.4281000000000014E-2</c:v>
                </c:pt>
                <c:pt idx="54" formatCode="0.00E+00">
                  <c:v>0.1089160000000001</c:v>
                </c:pt>
                <c:pt idx="55" formatCode="0.00E+00">
                  <c:v>9.0349000000000027E-2</c:v>
                </c:pt>
                <c:pt idx="56" formatCode="0.00E+00">
                  <c:v>7.6370999999999994E-2</c:v>
                </c:pt>
                <c:pt idx="57" formatCode="0.00E+00">
                  <c:v>0.16866000000000017</c:v>
                </c:pt>
                <c:pt idx="58" formatCode="0.00E+00">
                  <c:v>0.18198000000000017</c:v>
                </c:pt>
              </c:numCache>
            </c:numRef>
          </c:val>
        </c:ser>
        <c:ser>
          <c:idx val="1"/>
          <c:order val="1"/>
          <c:tx>
            <c:strRef>
              <c:f>Bondville_AOD_January!$G$1</c:f>
              <c:strCache>
                <c:ptCount val="1"/>
                <c:pt idx="0">
                  <c:v>AERONET (AOD)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Bondville_AOD_January!$E$2:$E$60</c:f>
              <c:numCache>
                <c:formatCode>m/d/yyyy</c:formatCode>
                <c:ptCount val="59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</c:numCache>
            </c:numRef>
          </c:cat>
          <c:val>
            <c:numRef>
              <c:f>Bondville_AOD_January!$G$2:$G$60</c:f>
              <c:numCache>
                <c:formatCode>General</c:formatCode>
                <c:ptCount val="59"/>
                <c:pt idx="6">
                  <c:v>0.16812700000000017</c:v>
                </c:pt>
                <c:pt idx="10">
                  <c:v>0.13438800000000001</c:v>
                </c:pt>
                <c:pt idx="11">
                  <c:v>9.2661000000000063E-2</c:v>
                </c:pt>
                <c:pt idx="13">
                  <c:v>6.6336000000000117E-2</c:v>
                </c:pt>
                <c:pt idx="14">
                  <c:v>7.6437000000000102E-2</c:v>
                </c:pt>
                <c:pt idx="15">
                  <c:v>9.0428000000000064E-2</c:v>
                </c:pt>
                <c:pt idx="17">
                  <c:v>4.3580000000000021E-2</c:v>
                </c:pt>
                <c:pt idx="18">
                  <c:v>8.2288E-2</c:v>
                </c:pt>
                <c:pt idx="20">
                  <c:v>8.371500000000022E-2</c:v>
                </c:pt>
                <c:pt idx="23">
                  <c:v>9.4280000000000003E-2</c:v>
                </c:pt>
                <c:pt idx="24">
                  <c:v>7.7119000000000076E-2</c:v>
                </c:pt>
                <c:pt idx="25">
                  <c:v>4.7959000000000022E-2</c:v>
                </c:pt>
                <c:pt idx="26">
                  <c:v>8.016400000000018E-2</c:v>
                </c:pt>
                <c:pt idx="30">
                  <c:v>0.128886</c:v>
                </c:pt>
                <c:pt idx="31">
                  <c:v>7.6861000000000082E-2</c:v>
                </c:pt>
                <c:pt idx="33">
                  <c:v>8.9726000000000194E-2</c:v>
                </c:pt>
                <c:pt idx="36">
                  <c:v>3.8531000000000044E-2</c:v>
                </c:pt>
                <c:pt idx="37">
                  <c:v>3.7131000000000053E-2</c:v>
                </c:pt>
                <c:pt idx="38">
                  <c:v>8.9804000000000175E-2</c:v>
                </c:pt>
                <c:pt idx="43">
                  <c:v>0.11352500000000017</c:v>
                </c:pt>
                <c:pt idx="44">
                  <c:v>5.8158000000000022E-2</c:v>
                </c:pt>
                <c:pt idx="48">
                  <c:v>3.7360000000000011E-2</c:v>
                </c:pt>
                <c:pt idx="49">
                  <c:v>4.3831000000000023E-2</c:v>
                </c:pt>
                <c:pt idx="50">
                  <c:v>0.11329100000000017</c:v>
                </c:pt>
                <c:pt idx="51">
                  <c:v>0.10736300000000008</c:v>
                </c:pt>
                <c:pt idx="52">
                  <c:v>0.20345099999999999</c:v>
                </c:pt>
                <c:pt idx="53">
                  <c:v>5.2354000000000067E-2</c:v>
                </c:pt>
                <c:pt idx="54">
                  <c:v>0.12503300000000001</c:v>
                </c:pt>
                <c:pt idx="55">
                  <c:v>0.125023</c:v>
                </c:pt>
                <c:pt idx="56">
                  <c:v>5.210400000000006E-2</c:v>
                </c:pt>
                <c:pt idx="57">
                  <c:v>0.21746400000000027</c:v>
                </c:pt>
                <c:pt idx="58">
                  <c:v>0.19838200000000017</c:v>
                </c:pt>
              </c:numCache>
            </c:numRef>
          </c:val>
        </c:ser>
        <c:marker val="1"/>
        <c:axId val="53241728"/>
        <c:axId val="66607360"/>
      </c:lineChart>
      <c:dateAx>
        <c:axId val="53241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tickLblPos val="nextTo"/>
        <c:crossAx val="66607360"/>
        <c:crosses val="autoZero"/>
        <c:auto val="1"/>
        <c:lblOffset val="100"/>
      </c:dateAx>
      <c:valAx>
        <c:axId val="66607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AOD</a:t>
                </a:r>
              </a:p>
            </c:rich>
          </c:tx>
          <c:layout/>
        </c:title>
        <c:numFmt formatCode="General" sourceLinked="1"/>
        <c:tickLblPos val="nextTo"/>
        <c:crossAx val="53241728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GSFC Daily Average </a:t>
            </a:r>
            <a:r>
              <a:rPr lang="en-US" sz="1400" dirty="0" smtClean="0"/>
              <a:t>AOD </a:t>
            </a:r>
            <a:r>
              <a:rPr lang="en-US" sz="1400" dirty="0"/>
              <a:t>- </a:t>
            </a:r>
            <a:r>
              <a:rPr lang="en-US" sz="1400" dirty="0" smtClean="0"/>
              <a:t>Jan/Feb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GSFC_AOD_January!$C$1</c:f>
              <c:strCache>
                <c:ptCount val="1"/>
                <c:pt idx="0">
                  <c:v>CMAQ (AOD)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GSFC_AOD_January!$A$2:$A$60</c:f>
              <c:numCache>
                <c:formatCode>m/d/yyyy</c:formatCode>
                <c:ptCount val="59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</c:numCache>
            </c:numRef>
          </c:cat>
          <c:val>
            <c:numRef>
              <c:f>GSFC_AOD_January!$C$2:$C$60</c:f>
              <c:numCache>
                <c:formatCode>0.00E+00</c:formatCode>
                <c:ptCount val="59"/>
                <c:pt idx="0">
                  <c:v>6.9901111111111122E-2</c:v>
                </c:pt>
                <c:pt idx="1">
                  <c:v>0.19305555555555537</c:v>
                </c:pt>
                <c:pt idx="2">
                  <c:v>0.10837777777777778</c:v>
                </c:pt>
                <c:pt idx="3">
                  <c:v>0.15634444444444495</c:v>
                </c:pt>
                <c:pt idx="4">
                  <c:v>8.0938888888889032E-2</c:v>
                </c:pt>
                <c:pt idx="5">
                  <c:v>9.7064444444444564E-2</c:v>
                </c:pt>
                <c:pt idx="6">
                  <c:v>7.1230000000000002E-2</c:v>
                </c:pt>
                <c:pt idx="7">
                  <c:v>7.4417000000000122E-2</c:v>
                </c:pt>
                <c:pt idx="8">
                  <c:v>0.13058</c:v>
                </c:pt>
                <c:pt idx="9">
                  <c:v>0.14065999999999998</c:v>
                </c:pt>
                <c:pt idx="10">
                  <c:v>0.25851000000000002</c:v>
                </c:pt>
                <c:pt idx="11">
                  <c:v>0.10551400000000002</c:v>
                </c:pt>
                <c:pt idx="12">
                  <c:v>0.15305000000000021</c:v>
                </c:pt>
                <c:pt idx="13">
                  <c:v>8.8027000000000216E-2</c:v>
                </c:pt>
                <c:pt idx="14">
                  <c:v>2.6352999999999998E-2</c:v>
                </c:pt>
                <c:pt idx="15">
                  <c:v>6.6008999999999998E-2</c:v>
                </c:pt>
                <c:pt idx="16">
                  <c:v>0.22358000000000003</c:v>
                </c:pt>
                <c:pt idx="17">
                  <c:v>7.6559000000000002E-2</c:v>
                </c:pt>
                <c:pt idx="18">
                  <c:v>5.0648999999999986E-2</c:v>
                </c:pt>
                <c:pt idx="19">
                  <c:v>6.659000000000001E-2</c:v>
                </c:pt>
                <c:pt idx="20">
                  <c:v>9.718800000000001E-2</c:v>
                </c:pt>
                <c:pt idx="21">
                  <c:v>5.5138000000000013E-2</c:v>
                </c:pt>
                <c:pt idx="22">
                  <c:v>0.18191000000000032</c:v>
                </c:pt>
                <c:pt idx="23">
                  <c:v>0.11345899999999982</c:v>
                </c:pt>
                <c:pt idx="24">
                  <c:v>5.8515000000000011E-2</c:v>
                </c:pt>
                <c:pt idx="25">
                  <c:v>3.8082999999999999E-2</c:v>
                </c:pt>
                <c:pt idx="26">
                  <c:v>7.8115000000000018E-2</c:v>
                </c:pt>
                <c:pt idx="27">
                  <c:v>8.2756000000000066E-2</c:v>
                </c:pt>
                <c:pt idx="28">
                  <c:v>0.14343000000000025</c:v>
                </c:pt>
                <c:pt idx="29">
                  <c:v>0.15420000000000023</c:v>
                </c:pt>
                <c:pt idx="30">
                  <c:v>0.19336200000000003</c:v>
                </c:pt>
                <c:pt idx="31" formatCode="General">
                  <c:v>8.3252000000000048E-2</c:v>
                </c:pt>
                <c:pt idx="32" formatCode="General">
                  <c:v>9.9270000000000025E-2</c:v>
                </c:pt>
                <c:pt idx="33" formatCode="General">
                  <c:v>0.12471400000000014</c:v>
                </c:pt>
                <c:pt idx="34" formatCode="General">
                  <c:v>0.11123399999999999</c:v>
                </c:pt>
                <c:pt idx="35" formatCode="General">
                  <c:v>5.8903000000000004E-2</c:v>
                </c:pt>
                <c:pt idx="36" formatCode="General">
                  <c:v>3.8058181818181797E-2</c:v>
                </c:pt>
                <c:pt idx="37" formatCode="General">
                  <c:v>7.9406363636363733E-2</c:v>
                </c:pt>
                <c:pt idx="38" formatCode="General">
                  <c:v>0.12649545454545494</c:v>
                </c:pt>
                <c:pt idx="39" formatCode="General">
                  <c:v>5.8720909090909088E-2</c:v>
                </c:pt>
                <c:pt idx="40" formatCode="General">
                  <c:v>0.12672090909090911</c:v>
                </c:pt>
                <c:pt idx="41" formatCode="General">
                  <c:v>0.17084545454545494</c:v>
                </c:pt>
                <c:pt idx="42" formatCode="General">
                  <c:v>0.2052636363636364</c:v>
                </c:pt>
                <c:pt idx="43" formatCode="General">
                  <c:v>7.5420909090909094E-2</c:v>
                </c:pt>
                <c:pt idx="44" formatCode="General">
                  <c:v>8.9641818181818267E-2</c:v>
                </c:pt>
                <c:pt idx="45" formatCode="General">
                  <c:v>0.26921818181818186</c:v>
                </c:pt>
                <c:pt idx="46" formatCode="General">
                  <c:v>0.24456363636363634</c:v>
                </c:pt>
                <c:pt idx="47" formatCode="General">
                  <c:v>6.3752727272727391E-2</c:v>
                </c:pt>
                <c:pt idx="48" formatCode="General">
                  <c:v>4.835090909090909E-2</c:v>
                </c:pt>
                <c:pt idx="49" formatCode="General">
                  <c:v>6.9670909090909089E-2</c:v>
                </c:pt>
                <c:pt idx="50" formatCode="General">
                  <c:v>0.10973636363636366</c:v>
                </c:pt>
                <c:pt idx="51" formatCode="General">
                  <c:v>0.13175454545454537</c:v>
                </c:pt>
                <c:pt idx="52" formatCode="General">
                  <c:v>0.18254545454545501</c:v>
                </c:pt>
                <c:pt idx="53" formatCode="General">
                  <c:v>7.5672727272727294E-2</c:v>
                </c:pt>
                <c:pt idx="54" formatCode="General">
                  <c:v>0.11076909090909091</c:v>
                </c:pt>
                <c:pt idx="55" formatCode="General">
                  <c:v>8.8825454545454804E-2</c:v>
                </c:pt>
                <c:pt idx="56" formatCode="General">
                  <c:v>7.6718181818181935E-2</c:v>
                </c:pt>
                <c:pt idx="57" formatCode="General">
                  <c:v>0.17001818181818212</c:v>
                </c:pt>
                <c:pt idx="58" formatCode="General">
                  <c:v>0.18206363636363634</c:v>
                </c:pt>
              </c:numCache>
            </c:numRef>
          </c:val>
        </c:ser>
        <c:ser>
          <c:idx val="1"/>
          <c:order val="1"/>
          <c:tx>
            <c:strRef>
              <c:f>GSFC_AOD_January!$D$1</c:f>
              <c:strCache>
                <c:ptCount val="1"/>
                <c:pt idx="0">
                  <c:v>AERONET (AOD)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cat>
            <c:numRef>
              <c:f>GSFC_AOD_January!$A$2:$A$60</c:f>
              <c:numCache>
                <c:formatCode>m/d/yyyy</c:formatCode>
                <c:ptCount val="59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</c:numCache>
            </c:numRef>
          </c:cat>
          <c:val>
            <c:numRef>
              <c:f>GSFC_AOD_January!$D$2:$D$60</c:f>
              <c:numCache>
                <c:formatCode>General</c:formatCode>
                <c:ptCount val="59"/>
                <c:pt idx="0">
                  <c:v>0.113152</c:v>
                </c:pt>
                <c:pt idx="6">
                  <c:v>6.9557000000000022E-2</c:v>
                </c:pt>
                <c:pt idx="7">
                  <c:v>0.13646400000000025</c:v>
                </c:pt>
                <c:pt idx="9">
                  <c:v>0.29211500000000001</c:v>
                </c:pt>
                <c:pt idx="11">
                  <c:v>8.4276000000000004E-2</c:v>
                </c:pt>
                <c:pt idx="14">
                  <c:v>1.5938999999999998E-2</c:v>
                </c:pt>
                <c:pt idx="15">
                  <c:v>6.9177000000000002E-2</c:v>
                </c:pt>
                <c:pt idx="17">
                  <c:v>5.2849E-2</c:v>
                </c:pt>
                <c:pt idx="18">
                  <c:v>3.2202000000000015E-2</c:v>
                </c:pt>
                <c:pt idx="19">
                  <c:v>6.9481000000000084E-2</c:v>
                </c:pt>
                <c:pt idx="21">
                  <c:v>3.5396999999999998E-2</c:v>
                </c:pt>
                <c:pt idx="23">
                  <c:v>9.9676000000000181E-2</c:v>
                </c:pt>
                <c:pt idx="24">
                  <c:v>4.9927000000000013E-2</c:v>
                </c:pt>
                <c:pt idx="25">
                  <c:v>4.1634999999999998E-2</c:v>
                </c:pt>
                <c:pt idx="26">
                  <c:v>4.2531000000000013E-2</c:v>
                </c:pt>
                <c:pt idx="27">
                  <c:v>7.4438000000000115E-2</c:v>
                </c:pt>
                <c:pt idx="29">
                  <c:v>8.847300000000001E-2</c:v>
                </c:pt>
                <c:pt idx="30">
                  <c:v>0.12548899999999999</c:v>
                </c:pt>
                <c:pt idx="32">
                  <c:v>0.15285000000000001</c:v>
                </c:pt>
                <c:pt idx="33">
                  <c:v>0.11808</c:v>
                </c:pt>
                <c:pt idx="36">
                  <c:v>6.4710000000000129E-2</c:v>
                </c:pt>
                <c:pt idx="37">
                  <c:v>6.8831000000000003E-2</c:v>
                </c:pt>
                <c:pt idx="38">
                  <c:v>0.126304</c:v>
                </c:pt>
                <c:pt idx="39">
                  <c:v>8.0380999999999994E-2</c:v>
                </c:pt>
                <c:pt idx="43">
                  <c:v>8.6693000000000006E-2</c:v>
                </c:pt>
                <c:pt idx="44">
                  <c:v>0.14255899999999999</c:v>
                </c:pt>
                <c:pt idx="45">
                  <c:v>5.0153000000000003E-2</c:v>
                </c:pt>
                <c:pt idx="46">
                  <c:v>0.10639300000000011</c:v>
                </c:pt>
                <c:pt idx="49">
                  <c:v>3.5954E-2</c:v>
                </c:pt>
                <c:pt idx="50">
                  <c:v>8.8867000000000168E-2</c:v>
                </c:pt>
                <c:pt idx="51">
                  <c:v>0.10070400000000011</c:v>
                </c:pt>
                <c:pt idx="53">
                  <c:v>0.14436099999999999</c:v>
                </c:pt>
                <c:pt idx="54">
                  <c:v>5.3946000000000001E-2</c:v>
                </c:pt>
                <c:pt idx="56">
                  <c:v>7.8810000000000033E-2</c:v>
                </c:pt>
                <c:pt idx="58">
                  <c:v>6.9716000000000167E-2</c:v>
                </c:pt>
              </c:numCache>
            </c:numRef>
          </c:val>
        </c:ser>
        <c:marker val="1"/>
        <c:axId val="53818112"/>
        <c:axId val="53820416"/>
      </c:lineChart>
      <c:dateAx>
        <c:axId val="53818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tickLblPos val="nextTo"/>
        <c:crossAx val="53820416"/>
        <c:crosses val="autoZero"/>
        <c:auto val="1"/>
        <c:lblOffset val="100"/>
      </c:dateAx>
      <c:valAx>
        <c:axId val="53820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AOD</a:t>
                </a:r>
              </a:p>
            </c:rich>
          </c:tx>
          <c:layout/>
        </c:title>
        <c:numFmt formatCode="#,##0.00" sourceLinked="0"/>
        <c:tickLblPos val="nextTo"/>
        <c:crossAx val="53818112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rgbClr val="0000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Bondville</a:t>
            </a:r>
            <a:r>
              <a:rPr lang="en-US" sz="1400" baseline="0" dirty="0"/>
              <a:t> Daily Average </a:t>
            </a:r>
            <a:r>
              <a:rPr lang="en-US" sz="1400" baseline="0" dirty="0" smtClean="0"/>
              <a:t>AOD </a:t>
            </a:r>
            <a:r>
              <a:rPr lang="en-US" sz="1400" baseline="0" dirty="0"/>
              <a:t>- </a:t>
            </a:r>
            <a:r>
              <a:rPr lang="en-US" sz="1400" baseline="0" dirty="0" smtClean="0"/>
              <a:t>June/July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Bondville_AOD_June!$F$1</c:f>
              <c:strCache>
                <c:ptCount val="1"/>
                <c:pt idx="0">
                  <c:v>CMAQ (AOD)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Bondville_AOD_June!$E$2:$E$62</c:f>
              <c:numCache>
                <c:formatCode>m/d/yyyy</c:formatCode>
                <c:ptCount val="61"/>
                <c:pt idx="0">
                  <c:v>38869</c:v>
                </c:pt>
                <c:pt idx="1">
                  <c:v>38870</c:v>
                </c:pt>
                <c:pt idx="2">
                  <c:v>38871</c:v>
                </c:pt>
                <c:pt idx="3">
                  <c:v>38872</c:v>
                </c:pt>
                <c:pt idx="4">
                  <c:v>38873</c:v>
                </c:pt>
                <c:pt idx="5">
                  <c:v>38874</c:v>
                </c:pt>
                <c:pt idx="6">
                  <c:v>38875</c:v>
                </c:pt>
                <c:pt idx="7">
                  <c:v>38876</c:v>
                </c:pt>
                <c:pt idx="8">
                  <c:v>38877</c:v>
                </c:pt>
                <c:pt idx="9">
                  <c:v>38878</c:v>
                </c:pt>
                <c:pt idx="10">
                  <c:v>38879</c:v>
                </c:pt>
                <c:pt idx="11">
                  <c:v>38880</c:v>
                </c:pt>
                <c:pt idx="12">
                  <c:v>38881</c:v>
                </c:pt>
                <c:pt idx="13">
                  <c:v>38882</c:v>
                </c:pt>
                <c:pt idx="14">
                  <c:v>38883</c:v>
                </c:pt>
                <c:pt idx="15">
                  <c:v>38884</c:v>
                </c:pt>
                <c:pt idx="16">
                  <c:v>38885</c:v>
                </c:pt>
                <c:pt idx="17">
                  <c:v>38886</c:v>
                </c:pt>
                <c:pt idx="18">
                  <c:v>38887</c:v>
                </c:pt>
                <c:pt idx="19">
                  <c:v>38888</c:v>
                </c:pt>
                <c:pt idx="20">
                  <c:v>38889</c:v>
                </c:pt>
                <c:pt idx="21">
                  <c:v>38890</c:v>
                </c:pt>
                <c:pt idx="22">
                  <c:v>38891</c:v>
                </c:pt>
                <c:pt idx="23">
                  <c:v>38892</c:v>
                </c:pt>
                <c:pt idx="24">
                  <c:v>38893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38899</c:v>
                </c:pt>
                <c:pt idx="31">
                  <c:v>38900</c:v>
                </c:pt>
                <c:pt idx="32">
                  <c:v>38901</c:v>
                </c:pt>
                <c:pt idx="33">
                  <c:v>38902</c:v>
                </c:pt>
                <c:pt idx="34">
                  <c:v>38903</c:v>
                </c:pt>
                <c:pt idx="35">
                  <c:v>38904</c:v>
                </c:pt>
                <c:pt idx="36">
                  <c:v>38905</c:v>
                </c:pt>
                <c:pt idx="37">
                  <c:v>38906</c:v>
                </c:pt>
                <c:pt idx="38">
                  <c:v>38907</c:v>
                </c:pt>
                <c:pt idx="39">
                  <c:v>38908</c:v>
                </c:pt>
                <c:pt idx="40">
                  <c:v>38909</c:v>
                </c:pt>
                <c:pt idx="41">
                  <c:v>38910</c:v>
                </c:pt>
                <c:pt idx="42">
                  <c:v>38911</c:v>
                </c:pt>
                <c:pt idx="43">
                  <c:v>38912</c:v>
                </c:pt>
                <c:pt idx="44">
                  <c:v>38913</c:v>
                </c:pt>
                <c:pt idx="45">
                  <c:v>38914</c:v>
                </c:pt>
                <c:pt idx="46">
                  <c:v>38915</c:v>
                </c:pt>
                <c:pt idx="47">
                  <c:v>38916</c:v>
                </c:pt>
                <c:pt idx="48">
                  <c:v>38917</c:v>
                </c:pt>
                <c:pt idx="49">
                  <c:v>38918</c:v>
                </c:pt>
                <c:pt idx="50">
                  <c:v>38919</c:v>
                </c:pt>
                <c:pt idx="51">
                  <c:v>38920</c:v>
                </c:pt>
                <c:pt idx="52">
                  <c:v>38921</c:v>
                </c:pt>
                <c:pt idx="53">
                  <c:v>38922</c:v>
                </c:pt>
                <c:pt idx="54">
                  <c:v>38923</c:v>
                </c:pt>
                <c:pt idx="55">
                  <c:v>38924</c:v>
                </c:pt>
                <c:pt idx="56">
                  <c:v>38925</c:v>
                </c:pt>
                <c:pt idx="57">
                  <c:v>38926</c:v>
                </c:pt>
                <c:pt idx="58">
                  <c:v>38927</c:v>
                </c:pt>
                <c:pt idx="59">
                  <c:v>38928</c:v>
                </c:pt>
                <c:pt idx="60">
                  <c:v>38929</c:v>
                </c:pt>
              </c:numCache>
            </c:numRef>
          </c:cat>
          <c:val>
            <c:numRef>
              <c:f>Bondville_AOD_June!$F$2:$F$62</c:f>
              <c:numCache>
                <c:formatCode>General</c:formatCode>
                <c:ptCount val="61"/>
                <c:pt idx="0">
                  <c:v>0.22529333333333373</c:v>
                </c:pt>
                <c:pt idx="1">
                  <c:v>0.11960599999999999</c:v>
                </c:pt>
                <c:pt idx="2">
                  <c:v>0.16875333333333367</c:v>
                </c:pt>
                <c:pt idx="3">
                  <c:v>8.6483999999999991E-2</c:v>
                </c:pt>
                <c:pt idx="4">
                  <c:v>0.10640666666666669</c:v>
                </c:pt>
                <c:pt idx="5">
                  <c:v>0.14486000000000004</c:v>
                </c:pt>
                <c:pt idx="6">
                  <c:v>0.11202399999999998</c:v>
                </c:pt>
                <c:pt idx="7">
                  <c:v>9.9052000000000209E-2</c:v>
                </c:pt>
                <c:pt idx="8">
                  <c:v>0.15146000000000046</c:v>
                </c:pt>
                <c:pt idx="9">
                  <c:v>0.30757333333333337</c:v>
                </c:pt>
                <c:pt idx="10">
                  <c:v>0.34874666666666682</c:v>
                </c:pt>
                <c:pt idx="11">
                  <c:v>0.10634666666666667</c:v>
                </c:pt>
                <c:pt idx="12">
                  <c:v>9.0287999999999993E-2</c:v>
                </c:pt>
                <c:pt idx="13">
                  <c:v>0.17977333333333367</c:v>
                </c:pt>
                <c:pt idx="14">
                  <c:v>0.1645733333333334</c:v>
                </c:pt>
                <c:pt idx="15">
                  <c:v>0.17167333333333329</c:v>
                </c:pt>
                <c:pt idx="16">
                  <c:v>0.16152733333333341</c:v>
                </c:pt>
                <c:pt idx="17">
                  <c:v>0.15079333333333392</c:v>
                </c:pt>
                <c:pt idx="18">
                  <c:v>0.11740599999999998</c:v>
                </c:pt>
                <c:pt idx="19">
                  <c:v>0.14368133333333341</c:v>
                </c:pt>
                <c:pt idx="20">
                  <c:v>0.14086000000000001</c:v>
                </c:pt>
                <c:pt idx="21">
                  <c:v>0.15940000000000043</c:v>
                </c:pt>
                <c:pt idx="22">
                  <c:v>0.1618533333333334</c:v>
                </c:pt>
                <c:pt idx="23">
                  <c:v>0.10641733333333335</c:v>
                </c:pt>
                <c:pt idx="24">
                  <c:v>0.26635333333333333</c:v>
                </c:pt>
                <c:pt idx="25">
                  <c:v>0.18714000000000031</c:v>
                </c:pt>
                <c:pt idx="26">
                  <c:v>0.18954000000000037</c:v>
                </c:pt>
                <c:pt idx="27">
                  <c:v>0.10863933333333339</c:v>
                </c:pt>
                <c:pt idx="28">
                  <c:v>6.9270666666666689E-2</c:v>
                </c:pt>
                <c:pt idx="29">
                  <c:v>0.21172857142857138</c:v>
                </c:pt>
                <c:pt idx="30">
                  <c:v>0.15645333333333392</c:v>
                </c:pt>
                <c:pt idx="31">
                  <c:v>0.2657466666666668</c:v>
                </c:pt>
                <c:pt idx="32">
                  <c:v>0.35546666666666765</c:v>
                </c:pt>
                <c:pt idx="33">
                  <c:v>0.21900666666666671</c:v>
                </c:pt>
                <c:pt idx="34">
                  <c:v>6.9400000000000114E-2</c:v>
                </c:pt>
                <c:pt idx="35">
                  <c:v>8.1880666666666727E-2</c:v>
                </c:pt>
                <c:pt idx="36">
                  <c:v>0.13612666666666667</c:v>
                </c:pt>
                <c:pt idx="37">
                  <c:v>0.14641333333333395</c:v>
                </c:pt>
                <c:pt idx="38">
                  <c:v>0.15835333333333373</c:v>
                </c:pt>
                <c:pt idx="39">
                  <c:v>0.13084666666666669</c:v>
                </c:pt>
                <c:pt idx="40">
                  <c:v>0.2215</c:v>
                </c:pt>
                <c:pt idx="41">
                  <c:v>0.19434000000000001</c:v>
                </c:pt>
                <c:pt idx="42">
                  <c:v>0.18276666666666674</c:v>
                </c:pt>
                <c:pt idx="43">
                  <c:v>0.14795533333333383</c:v>
                </c:pt>
                <c:pt idx="44">
                  <c:v>6.9051333333333478E-2</c:v>
                </c:pt>
                <c:pt idx="45">
                  <c:v>7.9508000000000023E-2</c:v>
                </c:pt>
                <c:pt idx="46">
                  <c:v>0.15890666666666697</c:v>
                </c:pt>
                <c:pt idx="47">
                  <c:v>0.21959333333333392</c:v>
                </c:pt>
                <c:pt idx="48">
                  <c:v>0.18995333333333392</c:v>
                </c:pt>
                <c:pt idx="49">
                  <c:v>0.3637666666666674</c:v>
                </c:pt>
                <c:pt idx="50">
                  <c:v>0.29898000000000075</c:v>
                </c:pt>
                <c:pt idx="51">
                  <c:v>7.6302666666666713E-2</c:v>
                </c:pt>
                <c:pt idx="52">
                  <c:v>8.3455333333333603E-2</c:v>
                </c:pt>
                <c:pt idx="53">
                  <c:v>9.0460666666666745E-2</c:v>
                </c:pt>
                <c:pt idx="54">
                  <c:v>0.13088333333333341</c:v>
                </c:pt>
                <c:pt idx="55">
                  <c:v>0.26521333333333325</c:v>
                </c:pt>
                <c:pt idx="56">
                  <c:v>0.20545000000000024</c:v>
                </c:pt>
                <c:pt idx="57">
                  <c:v>0.11335666666666665</c:v>
                </c:pt>
                <c:pt idx="58">
                  <c:v>0.10100333333333336</c:v>
                </c:pt>
                <c:pt idx="59">
                  <c:v>7.5188666666666681E-2</c:v>
                </c:pt>
                <c:pt idx="60">
                  <c:v>8.3450769230769245E-2</c:v>
                </c:pt>
              </c:numCache>
            </c:numRef>
          </c:val>
        </c:ser>
        <c:ser>
          <c:idx val="1"/>
          <c:order val="1"/>
          <c:tx>
            <c:strRef>
              <c:f>Bondville_AOD_June!$G$1</c:f>
              <c:strCache>
                <c:ptCount val="1"/>
                <c:pt idx="0">
                  <c:v>AERONET (AOD)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cat>
            <c:numRef>
              <c:f>Bondville_AOD_June!$E$2:$E$62</c:f>
              <c:numCache>
                <c:formatCode>m/d/yyyy</c:formatCode>
                <c:ptCount val="61"/>
                <c:pt idx="0">
                  <c:v>38869</c:v>
                </c:pt>
                <c:pt idx="1">
                  <c:v>38870</c:v>
                </c:pt>
                <c:pt idx="2">
                  <c:v>38871</c:v>
                </c:pt>
                <c:pt idx="3">
                  <c:v>38872</c:v>
                </c:pt>
                <c:pt idx="4">
                  <c:v>38873</c:v>
                </c:pt>
                <c:pt idx="5">
                  <c:v>38874</c:v>
                </c:pt>
                <c:pt idx="6">
                  <c:v>38875</c:v>
                </c:pt>
                <c:pt idx="7">
                  <c:v>38876</c:v>
                </c:pt>
                <c:pt idx="8">
                  <c:v>38877</c:v>
                </c:pt>
                <c:pt idx="9">
                  <c:v>38878</c:v>
                </c:pt>
                <c:pt idx="10">
                  <c:v>38879</c:v>
                </c:pt>
                <c:pt idx="11">
                  <c:v>38880</c:v>
                </c:pt>
                <c:pt idx="12">
                  <c:v>38881</c:v>
                </c:pt>
                <c:pt idx="13">
                  <c:v>38882</c:v>
                </c:pt>
                <c:pt idx="14">
                  <c:v>38883</c:v>
                </c:pt>
                <c:pt idx="15">
                  <c:v>38884</c:v>
                </c:pt>
                <c:pt idx="16">
                  <c:v>38885</c:v>
                </c:pt>
                <c:pt idx="17">
                  <c:v>38886</c:v>
                </c:pt>
                <c:pt idx="18">
                  <c:v>38887</c:v>
                </c:pt>
                <c:pt idx="19">
                  <c:v>38888</c:v>
                </c:pt>
                <c:pt idx="20">
                  <c:v>38889</c:v>
                </c:pt>
                <c:pt idx="21">
                  <c:v>38890</c:v>
                </c:pt>
                <c:pt idx="22">
                  <c:v>38891</c:v>
                </c:pt>
                <c:pt idx="23">
                  <c:v>38892</c:v>
                </c:pt>
                <c:pt idx="24">
                  <c:v>38893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38899</c:v>
                </c:pt>
                <c:pt idx="31">
                  <c:v>38900</c:v>
                </c:pt>
                <c:pt idx="32">
                  <c:v>38901</c:v>
                </c:pt>
                <c:pt idx="33">
                  <c:v>38902</c:v>
                </c:pt>
                <c:pt idx="34">
                  <c:v>38903</c:v>
                </c:pt>
                <c:pt idx="35">
                  <c:v>38904</c:v>
                </c:pt>
                <c:pt idx="36">
                  <c:v>38905</c:v>
                </c:pt>
                <c:pt idx="37">
                  <c:v>38906</c:v>
                </c:pt>
                <c:pt idx="38">
                  <c:v>38907</c:v>
                </c:pt>
                <c:pt idx="39">
                  <c:v>38908</c:v>
                </c:pt>
                <c:pt idx="40">
                  <c:v>38909</c:v>
                </c:pt>
                <c:pt idx="41">
                  <c:v>38910</c:v>
                </c:pt>
                <c:pt idx="42">
                  <c:v>38911</c:v>
                </c:pt>
                <c:pt idx="43">
                  <c:v>38912</c:v>
                </c:pt>
                <c:pt idx="44">
                  <c:v>38913</c:v>
                </c:pt>
                <c:pt idx="45">
                  <c:v>38914</c:v>
                </c:pt>
                <c:pt idx="46">
                  <c:v>38915</c:v>
                </c:pt>
                <c:pt idx="47">
                  <c:v>38916</c:v>
                </c:pt>
                <c:pt idx="48">
                  <c:v>38917</c:v>
                </c:pt>
                <c:pt idx="49">
                  <c:v>38918</c:v>
                </c:pt>
                <c:pt idx="50">
                  <c:v>38919</c:v>
                </c:pt>
                <c:pt idx="51">
                  <c:v>38920</c:v>
                </c:pt>
                <c:pt idx="52">
                  <c:v>38921</c:v>
                </c:pt>
                <c:pt idx="53">
                  <c:v>38922</c:v>
                </c:pt>
                <c:pt idx="54">
                  <c:v>38923</c:v>
                </c:pt>
                <c:pt idx="55">
                  <c:v>38924</c:v>
                </c:pt>
                <c:pt idx="56">
                  <c:v>38925</c:v>
                </c:pt>
                <c:pt idx="57">
                  <c:v>38926</c:v>
                </c:pt>
                <c:pt idx="58">
                  <c:v>38927</c:v>
                </c:pt>
                <c:pt idx="59">
                  <c:v>38928</c:v>
                </c:pt>
                <c:pt idx="60">
                  <c:v>38929</c:v>
                </c:pt>
              </c:numCache>
            </c:numRef>
          </c:cat>
          <c:val>
            <c:numRef>
              <c:f>Bondville_AOD_June!$G$2:$G$62</c:f>
              <c:numCache>
                <c:formatCode>General</c:formatCode>
                <c:ptCount val="61"/>
                <c:pt idx="1">
                  <c:v>0.17843500000000043</c:v>
                </c:pt>
                <c:pt idx="2">
                  <c:v>0.17420800000000031</c:v>
                </c:pt>
                <c:pt idx="3">
                  <c:v>0.11322500000000019</c:v>
                </c:pt>
                <c:pt idx="4">
                  <c:v>0.134655</c:v>
                </c:pt>
                <c:pt idx="5">
                  <c:v>0.16700599999999999</c:v>
                </c:pt>
                <c:pt idx="6">
                  <c:v>0.21594400000000052</c:v>
                </c:pt>
                <c:pt idx="7">
                  <c:v>0.166878</c:v>
                </c:pt>
                <c:pt idx="8">
                  <c:v>0.21279600000000043</c:v>
                </c:pt>
                <c:pt idx="11">
                  <c:v>0.114911</c:v>
                </c:pt>
                <c:pt idx="12">
                  <c:v>8.3406000000000063E-2</c:v>
                </c:pt>
                <c:pt idx="13">
                  <c:v>0.13740200000000027</c:v>
                </c:pt>
                <c:pt idx="14">
                  <c:v>0.2777130000000001</c:v>
                </c:pt>
                <c:pt idx="15">
                  <c:v>0.30999000000000032</c:v>
                </c:pt>
                <c:pt idx="16">
                  <c:v>0.18394300000000052</c:v>
                </c:pt>
                <c:pt idx="17">
                  <c:v>0.12523599999999999</c:v>
                </c:pt>
                <c:pt idx="18">
                  <c:v>0.13139400000000001</c:v>
                </c:pt>
                <c:pt idx="19">
                  <c:v>0.17033100000000001</c:v>
                </c:pt>
                <c:pt idx="20">
                  <c:v>0.36405800000000038</c:v>
                </c:pt>
                <c:pt idx="21">
                  <c:v>0.33815600000000062</c:v>
                </c:pt>
                <c:pt idx="22">
                  <c:v>0.17599600000000043</c:v>
                </c:pt>
                <c:pt idx="23">
                  <c:v>0.254081</c:v>
                </c:pt>
                <c:pt idx="24">
                  <c:v>0.17449700000000043</c:v>
                </c:pt>
                <c:pt idx="25">
                  <c:v>0.37177300000000002</c:v>
                </c:pt>
                <c:pt idx="26">
                  <c:v>0.24005899999999999</c:v>
                </c:pt>
                <c:pt idx="27">
                  <c:v>0.39184000000000074</c:v>
                </c:pt>
                <c:pt idx="28">
                  <c:v>0.32557700000000062</c:v>
                </c:pt>
                <c:pt idx="29">
                  <c:v>0.45182000000000055</c:v>
                </c:pt>
                <c:pt idx="30">
                  <c:v>0.31430900000000062</c:v>
                </c:pt>
                <c:pt idx="31">
                  <c:v>0.57560100000000136</c:v>
                </c:pt>
                <c:pt idx="32">
                  <c:v>0.73555300000000001</c:v>
                </c:pt>
                <c:pt idx="34">
                  <c:v>0.30459400000000031</c:v>
                </c:pt>
                <c:pt idx="35">
                  <c:v>0.60088200000000003</c:v>
                </c:pt>
                <c:pt idx="36">
                  <c:v>0.459393</c:v>
                </c:pt>
                <c:pt idx="37">
                  <c:v>0.41196800000000056</c:v>
                </c:pt>
                <c:pt idx="38">
                  <c:v>0.24835800000000027</c:v>
                </c:pt>
                <c:pt idx="39">
                  <c:v>0.34959400000000002</c:v>
                </c:pt>
                <c:pt idx="42">
                  <c:v>0.37874600000000008</c:v>
                </c:pt>
                <c:pt idx="43">
                  <c:v>9.5191000000000026E-2</c:v>
                </c:pt>
                <c:pt idx="44">
                  <c:v>9.3460000000000043E-2</c:v>
                </c:pt>
                <c:pt idx="45">
                  <c:v>0.101352</c:v>
                </c:pt>
                <c:pt idx="46">
                  <c:v>0.27989700000000001</c:v>
                </c:pt>
                <c:pt idx="47">
                  <c:v>0.55557699999999877</c:v>
                </c:pt>
                <c:pt idx="48">
                  <c:v>0.46388300000000032</c:v>
                </c:pt>
                <c:pt idx="49">
                  <c:v>0.54318500000000003</c:v>
                </c:pt>
                <c:pt idx="51">
                  <c:v>0.107817</c:v>
                </c:pt>
                <c:pt idx="52">
                  <c:v>0.16995700000000027</c:v>
                </c:pt>
                <c:pt idx="53">
                  <c:v>0.19651700000000027</c:v>
                </c:pt>
                <c:pt idx="54">
                  <c:v>0.22594200000000031</c:v>
                </c:pt>
                <c:pt idx="56">
                  <c:v>0.37082700000000074</c:v>
                </c:pt>
                <c:pt idx="57">
                  <c:v>0.19426599999999999</c:v>
                </c:pt>
                <c:pt idx="58">
                  <c:v>0.32991100000000062</c:v>
                </c:pt>
                <c:pt idx="59">
                  <c:v>0.32726100000000002</c:v>
                </c:pt>
                <c:pt idx="60">
                  <c:v>0.23863500000000001</c:v>
                </c:pt>
              </c:numCache>
            </c:numRef>
          </c:val>
        </c:ser>
        <c:marker val="1"/>
        <c:axId val="53867264"/>
        <c:axId val="53869568"/>
      </c:lineChart>
      <c:dateAx>
        <c:axId val="53867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tickLblPos val="nextTo"/>
        <c:crossAx val="53869568"/>
        <c:crosses val="autoZero"/>
        <c:auto val="1"/>
        <c:lblOffset val="100"/>
        <c:majorUnit val="5"/>
        <c:majorTimeUnit val="days"/>
      </c:dateAx>
      <c:valAx>
        <c:axId val="53869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AOD</a:t>
                </a:r>
              </a:p>
            </c:rich>
          </c:tx>
          <c:layout/>
        </c:title>
        <c:numFmt formatCode="General" sourceLinked="1"/>
        <c:tickLblPos val="nextTo"/>
        <c:crossAx val="53867264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rgbClr val="00000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GSFC</a:t>
            </a:r>
            <a:r>
              <a:rPr lang="en-US" sz="1400" baseline="0" dirty="0"/>
              <a:t> Daily Average </a:t>
            </a:r>
            <a:r>
              <a:rPr lang="en-US" sz="1400" baseline="0" dirty="0" smtClean="0"/>
              <a:t>AOD </a:t>
            </a:r>
            <a:r>
              <a:rPr lang="en-US" sz="1400" baseline="0" dirty="0"/>
              <a:t>- </a:t>
            </a:r>
            <a:r>
              <a:rPr lang="en-US" sz="1400" baseline="0" dirty="0" smtClean="0"/>
              <a:t>June/July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GSFC_AOD_June!$B$1</c:f>
              <c:strCache>
                <c:ptCount val="1"/>
                <c:pt idx="0">
                  <c:v>CMAQ (AOD)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GSFC_AOD_June!$A$2:$A$62</c:f>
              <c:numCache>
                <c:formatCode>m/d/yyyy</c:formatCode>
                <c:ptCount val="61"/>
                <c:pt idx="0">
                  <c:v>38869</c:v>
                </c:pt>
                <c:pt idx="1">
                  <c:v>38870</c:v>
                </c:pt>
                <c:pt idx="2">
                  <c:v>38871</c:v>
                </c:pt>
                <c:pt idx="3">
                  <c:v>38872</c:v>
                </c:pt>
                <c:pt idx="4">
                  <c:v>38873</c:v>
                </c:pt>
                <c:pt idx="5">
                  <c:v>38874</c:v>
                </c:pt>
                <c:pt idx="6">
                  <c:v>38875</c:v>
                </c:pt>
                <c:pt idx="7">
                  <c:v>38876</c:v>
                </c:pt>
                <c:pt idx="8">
                  <c:v>38877</c:v>
                </c:pt>
                <c:pt idx="9">
                  <c:v>38878</c:v>
                </c:pt>
                <c:pt idx="10">
                  <c:v>38879</c:v>
                </c:pt>
                <c:pt idx="11">
                  <c:v>38880</c:v>
                </c:pt>
                <c:pt idx="12">
                  <c:v>38881</c:v>
                </c:pt>
                <c:pt idx="13">
                  <c:v>38882</c:v>
                </c:pt>
                <c:pt idx="14">
                  <c:v>38883</c:v>
                </c:pt>
                <c:pt idx="15">
                  <c:v>38884</c:v>
                </c:pt>
                <c:pt idx="16">
                  <c:v>38885</c:v>
                </c:pt>
                <c:pt idx="17">
                  <c:v>38886</c:v>
                </c:pt>
                <c:pt idx="18">
                  <c:v>38887</c:v>
                </c:pt>
                <c:pt idx="19">
                  <c:v>38888</c:v>
                </c:pt>
                <c:pt idx="20">
                  <c:v>38889</c:v>
                </c:pt>
                <c:pt idx="21">
                  <c:v>38890</c:v>
                </c:pt>
                <c:pt idx="22">
                  <c:v>38891</c:v>
                </c:pt>
                <c:pt idx="23">
                  <c:v>38892</c:v>
                </c:pt>
                <c:pt idx="24">
                  <c:v>38893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38899</c:v>
                </c:pt>
                <c:pt idx="31">
                  <c:v>38900</c:v>
                </c:pt>
                <c:pt idx="32">
                  <c:v>38901</c:v>
                </c:pt>
                <c:pt idx="33">
                  <c:v>38902</c:v>
                </c:pt>
                <c:pt idx="34">
                  <c:v>38903</c:v>
                </c:pt>
                <c:pt idx="35">
                  <c:v>38904</c:v>
                </c:pt>
                <c:pt idx="36">
                  <c:v>38905</c:v>
                </c:pt>
                <c:pt idx="37">
                  <c:v>38906</c:v>
                </c:pt>
                <c:pt idx="38">
                  <c:v>38907</c:v>
                </c:pt>
                <c:pt idx="39">
                  <c:v>38908</c:v>
                </c:pt>
                <c:pt idx="40">
                  <c:v>38909</c:v>
                </c:pt>
                <c:pt idx="41">
                  <c:v>38910</c:v>
                </c:pt>
                <c:pt idx="42">
                  <c:v>38911</c:v>
                </c:pt>
                <c:pt idx="43">
                  <c:v>38912</c:v>
                </c:pt>
                <c:pt idx="44">
                  <c:v>38913</c:v>
                </c:pt>
                <c:pt idx="45">
                  <c:v>38914</c:v>
                </c:pt>
                <c:pt idx="46">
                  <c:v>38915</c:v>
                </c:pt>
                <c:pt idx="47">
                  <c:v>38916</c:v>
                </c:pt>
                <c:pt idx="48">
                  <c:v>38917</c:v>
                </c:pt>
                <c:pt idx="49">
                  <c:v>38918</c:v>
                </c:pt>
                <c:pt idx="50">
                  <c:v>38919</c:v>
                </c:pt>
                <c:pt idx="51">
                  <c:v>38920</c:v>
                </c:pt>
                <c:pt idx="52">
                  <c:v>38921</c:v>
                </c:pt>
                <c:pt idx="53">
                  <c:v>38922</c:v>
                </c:pt>
                <c:pt idx="54">
                  <c:v>38923</c:v>
                </c:pt>
                <c:pt idx="55">
                  <c:v>38924</c:v>
                </c:pt>
                <c:pt idx="56">
                  <c:v>38925</c:v>
                </c:pt>
                <c:pt idx="57">
                  <c:v>38926</c:v>
                </c:pt>
                <c:pt idx="58">
                  <c:v>38927</c:v>
                </c:pt>
                <c:pt idx="59">
                  <c:v>38928</c:v>
                </c:pt>
                <c:pt idx="60">
                  <c:v>38929</c:v>
                </c:pt>
              </c:numCache>
            </c:numRef>
          </c:cat>
          <c:val>
            <c:numRef>
              <c:f>GSFC_AOD_June!$B$2:$B$62</c:f>
              <c:numCache>
                <c:formatCode>General</c:formatCode>
                <c:ptCount val="61"/>
                <c:pt idx="0">
                  <c:v>0.22529333333333362</c:v>
                </c:pt>
                <c:pt idx="1">
                  <c:v>0.11960599999999999</c:v>
                </c:pt>
                <c:pt idx="2">
                  <c:v>0.16875333333333359</c:v>
                </c:pt>
                <c:pt idx="3">
                  <c:v>8.6483999999999991E-2</c:v>
                </c:pt>
                <c:pt idx="4">
                  <c:v>0.10640666666666669</c:v>
                </c:pt>
                <c:pt idx="5">
                  <c:v>0.14486000000000004</c:v>
                </c:pt>
                <c:pt idx="6">
                  <c:v>0.11202399999999998</c:v>
                </c:pt>
                <c:pt idx="7">
                  <c:v>9.9052000000000154E-2</c:v>
                </c:pt>
                <c:pt idx="8">
                  <c:v>0.15146000000000037</c:v>
                </c:pt>
                <c:pt idx="9">
                  <c:v>0.30757333333333337</c:v>
                </c:pt>
                <c:pt idx="10">
                  <c:v>0.34874666666666682</c:v>
                </c:pt>
                <c:pt idx="11">
                  <c:v>0.10634666666666667</c:v>
                </c:pt>
                <c:pt idx="12">
                  <c:v>9.0287999999999993E-2</c:v>
                </c:pt>
                <c:pt idx="13">
                  <c:v>0.17977333333333359</c:v>
                </c:pt>
                <c:pt idx="14">
                  <c:v>0.1645733333333334</c:v>
                </c:pt>
                <c:pt idx="15">
                  <c:v>0.17167333333333329</c:v>
                </c:pt>
                <c:pt idx="16">
                  <c:v>0.16152733333333341</c:v>
                </c:pt>
                <c:pt idx="17">
                  <c:v>0.15079333333333381</c:v>
                </c:pt>
                <c:pt idx="18">
                  <c:v>0.11740599999999998</c:v>
                </c:pt>
                <c:pt idx="19">
                  <c:v>0.14368133333333341</c:v>
                </c:pt>
                <c:pt idx="20">
                  <c:v>0.14086000000000001</c:v>
                </c:pt>
                <c:pt idx="21">
                  <c:v>0.15940000000000032</c:v>
                </c:pt>
                <c:pt idx="22">
                  <c:v>0.1618533333333334</c:v>
                </c:pt>
                <c:pt idx="23">
                  <c:v>0.10641733333333335</c:v>
                </c:pt>
                <c:pt idx="24">
                  <c:v>0.26635333333333333</c:v>
                </c:pt>
                <c:pt idx="25">
                  <c:v>0.18714000000000025</c:v>
                </c:pt>
                <c:pt idx="26">
                  <c:v>0.18954000000000029</c:v>
                </c:pt>
                <c:pt idx="27">
                  <c:v>0.10863933333333339</c:v>
                </c:pt>
                <c:pt idx="28">
                  <c:v>6.9270666666666689E-2</c:v>
                </c:pt>
                <c:pt idx="29">
                  <c:v>0.21172857142857138</c:v>
                </c:pt>
                <c:pt idx="30">
                  <c:v>0.1564533333333338</c:v>
                </c:pt>
                <c:pt idx="31">
                  <c:v>0.2657466666666668</c:v>
                </c:pt>
                <c:pt idx="32">
                  <c:v>0.35546666666666743</c:v>
                </c:pt>
                <c:pt idx="33">
                  <c:v>0.21900666666666671</c:v>
                </c:pt>
                <c:pt idx="34">
                  <c:v>6.9400000000000114E-2</c:v>
                </c:pt>
                <c:pt idx="35">
                  <c:v>8.1880666666666727E-2</c:v>
                </c:pt>
                <c:pt idx="36">
                  <c:v>0.13612666666666667</c:v>
                </c:pt>
                <c:pt idx="37">
                  <c:v>0.14641333333333381</c:v>
                </c:pt>
                <c:pt idx="38">
                  <c:v>0.15835333333333362</c:v>
                </c:pt>
                <c:pt idx="39">
                  <c:v>0.13084666666666669</c:v>
                </c:pt>
                <c:pt idx="40">
                  <c:v>0.2215</c:v>
                </c:pt>
                <c:pt idx="41">
                  <c:v>0.19434000000000001</c:v>
                </c:pt>
                <c:pt idx="42">
                  <c:v>0.18276666666666674</c:v>
                </c:pt>
                <c:pt idx="43">
                  <c:v>0.14795533333333374</c:v>
                </c:pt>
                <c:pt idx="44">
                  <c:v>6.9051333333333451E-2</c:v>
                </c:pt>
                <c:pt idx="45">
                  <c:v>7.9508000000000023E-2</c:v>
                </c:pt>
                <c:pt idx="46">
                  <c:v>0.15890666666666692</c:v>
                </c:pt>
                <c:pt idx="47">
                  <c:v>0.21959333333333381</c:v>
                </c:pt>
                <c:pt idx="48">
                  <c:v>0.18995333333333381</c:v>
                </c:pt>
                <c:pt idx="49">
                  <c:v>0.36376666666666724</c:v>
                </c:pt>
                <c:pt idx="50">
                  <c:v>0.29898000000000058</c:v>
                </c:pt>
                <c:pt idx="51">
                  <c:v>7.6302666666666713E-2</c:v>
                </c:pt>
                <c:pt idx="52">
                  <c:v>8.3455333333333562E-2</c:v>
                </c:pt>
                <c:pt idx="53">
                  <c:v>9.0460666666666745E-2</c:v>
                </c:pt>
                <c:pt idx="54">
                  <c:v>0.13088333333333341</c:v>
                </c:pt>
                <c:pt idx="55">
                  <c:v>0.26521333333333325</c:v>
                </c:pt>
                <c:pt idx="56">
                  <c:v>0.20545000000000022</c:v>
                </c:pt>
                <c:pt idx="57">
                  <c:v>0.23555000000000001</c:v>
                </c:pt>
                <c:pt idx="58">
                  <c:v>0.28352142857142859</c:v>
                </c:pt>
                <c:pt idx="59">
                  <c:v>0.21462142857142896</c:v>
                </c:pt>
                <c:pt idx="60">
                  <c:v>0.1951</c:v>
                </c:pt>
              </c:numCache>
            </c:numRef>
          </c:val>
        </c:ser>
        <c:ser>
          <c:idx val="1"/>
          <c:order val="1"/>
          <c:tx>
            <c:strRef>
              <c:f>GSFC_AOD_June!$C$1</c:f>
              <c:strCache>
                <c:ptCount val="1"/>
                <c:pt idx="0">
                  <c:v>AERONET (AOD)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cat>
            <c:numRef>
              <c:f>GSFC_AOD_June!$A$2:$A$62</c:f>
              <c:numCache>
                <c:formatCode>m/d/yyyy</c:formatCode>
                <c:ptCount val="61"/>
                <c:pt idx="0">
                  <c:v>38869</c:v>
                </c:pt>
                <c:pt idx="1">
                  <c:v>38870</c:v>
                </c:pt>
                <c:pt idx="2">
                  <c:v>38871</c:v>
                </c:pt>
                <c:pt idx="3">
                  <c:v>38872</c:v>
                </c:pt>
                <c:pt idx="4">
                  <c:v>38873</c:v>
                </c:pt>
                <c:pt idx="5">
                  <c:v>38874</c:v>
                </c:pt>
                <c:pt idx="6">
                  <c:v>38875</c:v>
                </c:pt>
                <c:pt idx="7">
                  <c:v>38876</c:v>
                </c:pt>
                <c:pt idx="8">
                  <c:v>38877</c:v>
                </c:pt>
                <c:pt idx="9">
                  <c:v>38878</c:v>
                </c:pt>
                <c:pt idx="10">
                  <c:v>38879</c:v>
                </c:pt>
                <c:pt idx="11">
                  <c:v>38880</c:v>
                </c:pt>
                <c:pt idx="12">
                  <c:v>38881</c:v>
                </c:pt>
                <c:pt idx="13">
                  <c:v>38882</c:v>
                </c:pt>
                <c:pt idx="14">
                  <c:v>38883</c:v>
                </c:pt>
                <c:pt idx="15">
                  <c:v>38884</c:v>
                </c:pt>
                <c:pt idx="16">
                  <c:v>38885</c:v>
                </c:pt>
                <c:pt idx="17">
                  <c:v>38886</c:v>
                </c:pt>
                <c:pt idx="18">
                  <c:v>38887</c:v>
                </c:pt>
                <c:pt idx="19">
                  <c:v>38888</c:v>
                </c:pt>
                <c:pt idx="20">
                  <c:v>38889</c:v>
                </c:pt>
                <c:pt idx="21">
                  <c:v>38890</c:v>
                </c:pt>
                <c:pt idx="22">
                  <c:v>38891</c:v>
                </c:pt>
                <c:pt idx="23">
                  <c:v>38892</c:v>
                </c:pt>
                <c:pt idx="24">
                  <c:v>38893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38899</c:v>
                </c:pt>
                <c:pt idx="31">
                  <c:v>38900</c:v>
                </c:pt>
                <c:pt idx="32">
                  <c:v>38901</c:v>
                </c:pt>
                <c:pt idx="33">
                  <c:v>38902</c:v>
                </c:pt>
                <c:pt idx="34">
                  <c:v>38903</c:v>
                </c:pt>
                <c:pt idx="35">
                  <c:v>38904</c:v>
                </c:pt>
                <c:pt idx="36">
                  <c:v>38905</c:v>
                </c:pt>
                <c:pt idx="37">
                  <c:v>38906</c:v>
                </c:pt>
                <c:pt idx="38">
                  <c:v>38907</c:v>
                </c:pt>
                <c:pt idx="39">
                  <c:v>38908</c:v>
                </c:pt>
                <c:pt idx="40">
                  <c:v>38909</c:v>
                </c:pt>
                <c:pt idx="41">
                  <c:v>38910</c:v>
                </c:pt>
                <c:pt idx="42">
                  <c:v>38911</c:v>
                </c:pt>
                <c:pt idx="43">
                  <c:v>38912</c:v>
                </c:pt>
                <c:pt idx="44">
                  <c:v>38913</c:v>
                </c:pt>
                <c:pt idx="45">
                  <c:v>38914</c:v>
                </c:pt>
                <c:pt idx="46">
                  <c:v>38915</c:v>
                </c:pt>
                <c:pt idx="47">
                  <c:v>38916</c:v>
                </c:pt>
                <c:pt idx="48">
                  <c:v>38917</c:v>
                </c:pt>
                <c:pt idx="49">
                  <c:v>38918</c:v>
                </c:pt>
                <c:pt idx="50">
                  <c:v>38919</c:v>
                </c:pt>
                <c:pt idx="51">
                  <c:v>38920</c:v>
                </c:pt>
                <c:pt idx="52">
                  <c:v>38921</c:v>
                </c:pt>
                <c:pt idx="53">
                  <c:v>38922</c:v>
                </c:pt>
                <c:pt idx="54">
                  <c:v>38923</c:v>
                </c:pt>
                <c:pt idx="55">
                  <c:v>38924</c:v>
                </c:pt>
                <c:pt idx="56">
                  <c:v>38925</c:v>
                </c:pt>
                <c:pt idx="57">
                  <c:v>38926</c:v>
                </c:pt>
                <c:pt idx="58">
                  <c:v>38927</c:v>
                </c:pt>
                <c:pt idx="59">
                  <c:v>38928</c:v>
                </c:pt>
                <c:pt idx="60">
                  <c:v>38929</c:v>
                </c:pt>
              </c:numCache>
            </c:numRef>
          </c:cat>
          <c:val>
            <c:numRef>
              <c:f>GSFC_AOD_June!$C$2:$C$62</c:f>
              <c:numCache>
                <c:formatCode>General</c:formatCode>
                <c:ptCount val="61"/>
                <c:pt idx="0">
                  <c:v>0.77313000000000065</c:v>
                </c:pt>
                <c:pt idx="3">
                  <c:v>0.22667499999999988</c:v>
                </c:pt>
                <c:pt idx="4">
                  <c:v>0.14779900000000032</c:v>
                </c:pt>
                <c:pt idx="5">
                  <c:v>0.29122800000000032</c:v>
                </c:pt>
                <c:pt idx="6">
                  <c:v>0.26265300000000003</c:v>
                </c:pt>
                <c:pt idx="8">
                  <c:v>0.28655400000000031</c:v>
                </c:pt>
                <c:pt idx="9">
                  <c:v>0.11508</c:v>
                </c:pt>
                <c:pt idx="10">
                  <c:v>6.913900000000002E-2</c:v>
                </c:pt>
                <c:pt idx="11">
                  <c:v>0.25882100000000002</c:v>
                </c:pt>
                <c:pt idx="12">
                  <c:v>0.10214200000000002</c:v>
                </c:pt>
                <c:pt idx="14">
                  <c:v>0.132132</c:v>
                </c:pt>
                <c:pt idx="15">
                  <c:v>0.13011400000000001</c:v>
                </c:pt>
                <c:pt idx="16">
                  <c:v>0.35321800000000031</c:v>
                </c:pt>
                <c:pt idx="17">
                  <c:v>0.40950300000000001</c:v>
                </c:pt>
                <c:pt idx="18">
                  <c:v>0.55573399999999951</c:v>
                </c:pt>
                <c:pt idx="19">
                  <c:v>0.31606600000000051</c:v>
                </c:pt>
                <c:pt idx="20">
                  <c:v>0.25815500000000002</c:v>
                </c:pt>
                <c:pt idx="21">
                  <c:v>0.38929800000000031</c:v>
                </c:pt>
                <c:pt idx="22">
                  <c:v>0.53317199999999998</c:v>
                </c:pt>
                <c:pt idx="27">
                  <c:v>0.43948700000000057</c:v>
                </c:pt>
                <c:pt idx="28">
                  <c:v>0.42402600000000057</c:v>
                </c:pt>
                <c:pt idx="29">
                  <c:v>0.24311800000000025</c:v>
                </c:pt>
                <c:pt idx="30">
                  <c:v>0.5262289999999995</c:v>
                </c:pt>
                <c:pt idx="31">
                  <c:v>0.52992499999999998</c:v>
                </c:pt>
                <c:pt idx="32">
                  <c:v>0.43213800000000002</c:v>
                </c:pt>
                <c:pt idx="33">
                  <c:v>0.72292100000000115</c:v>
                </c:pt>
                <c:pt idx="36">
                  <c:v>0.31423000000000001</c:v>
                </c:pt>
                <c:pt idx="38">
                  <c:v>0.38195200000000051</c:v>
                </c:pt>
                <c:pt idx="39">
                  <c:v>0.68534499999999998</c:v>
                </c:pt>
                <c:pt idx="40">
                  <c:v>0.74731300000000001</c:v>
                </c:pt>
                <c:pt idx="43">
                  <c:v>0.751552</c:v>
                </c:pt>
                <c:pt idx="44">
                  <c:v>0.74540899999999999</c:v>
                </c:pt>
                <c:pt idx="45">
                  <c:v>0.14283499999999999</c:v>
                </c:pt>
                <c:pt idx="46">
                  <c:v>0.21715000000000001</c:v>
                </c:pt>
                <c:pt idx="47">
                  <c:v>0.45464600000000005</c:v>
                </c:pt>
                <c:pt idx="48">
                  <c:v>0.63994600000000101</c:v>
                </c:pt>
                <c:pt idx="49">
                  <c:v>0.71925300000000003</c:v>
                </c:pt>
                <c:pt idx="50">
                  <c:v>1.149945</c:v>
                </c:pt>
                <c:pt idx="52">
                  <c:v>0.112543</c:v>
                </c:pt>
                <c:pt idx="53">
                  <c:v>0.21225400000000022</c:v>
                </c:pt>
                <c:pt idx="55">
                  <c:v>0.52387099999999998</c:v>
                </c:pt>
                <c:pt idx="56">
                  <c:v>0.48007900000000031</c:v>
                </c:pt>
                <c:pt idx="57">
                  <c:v>0.33485300000000051</c:v>
                </c:pt>
                <c:pt idx="58">
                  <c:v>0.4711530000000001</c:v>
                </c:pt>
                <c:pt idx="59">
                  <c:v>0.41023700000000002</c:v>
                </c:pt>
                <c:pt idx="60">
                  <c:v>0.54874800000000101</c:v>
                </c:pt>
              </c:numCache>
            </c:numRef>
          </c:val>
        </c:ser>
        <c:marker val="1"/>
        <c:axId val="53763456"/>
        <c:axId val="53778304"/>
      </c:lineChart>
      <c:dateAx>
        <c:axId val="53763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tickLblPos val="nextTo"/>
        <c:crossAx val="53778304"/>
        <c:crosses val="autoZero"/>
        <c:auto val="1"/>
        <c:lblOffset val="100"/>
        <c:majorUnit val="5"/>
        <c:majorTimeUnit val="days"/>
      </c:dateAx>
      <c:valAx>
        <c:axId val="53778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AOD</a:t>
                </a:r>
              </a:p>
            </c:rich>
          </c:tx>
          <c:layout/>
        </c:title>
        <c:numFmt formatCode="General" sourceLinked="1"/>
        <c:tickLblPos val="nextTo"/>
        <c:crossAx val="53763456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rgbClr val="00000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9" y="4420950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/>
            </a:lvl1pPr>
          </a:lstStyle>
          <a:p>
            <a:pPr>
              <a:defRPr/>
            </a:pPr>
            <a:fld id="{A39F3A8C-A544-470F-9DF2-3F6FE95F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radiation decreases in the simulation with feedback effects as the aerosols reflect the incoming solar radiation.  The effect is larger in June than January.</a:t>
            </a:r>
          </a:p>
          <a:p>
            <a:endParaRPr lang="en-US" dirty="0" smtClean="0"/>
          </a:p>
          <a:p>
            <a:r>
              <a:rPr lang="en-US" dirty="0" smtClean="0"/>
              <a:t>On average, a 2-3</a:t>
            </a:r>
            <a:r>
              <a:rPr lang="en-US" baseline="0" dirty="0" smtClean="0"/>
              <a:t> watts/m2 decrease in January and 8 to 10 watts/m2 decrease in June.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Ozone</a:t>
            </a:r>
            <a:r>
              <a:rPr lang="en-US" baseline="0" dirty="0" smtClean="0"/>
              <a:t> largely unchanged in January.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June, small increases and decreases occur mainly in the eastern U.S.  Note that these are monthly average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PM2.5 increases in both January and June due</a:t>
            </a:r>
            <a:r>
              <a:rPr lang="en-US" baseline="0" dirty="0" smtClean="0"/>
              <a:t> to the reduced mixing heights.  The change is largest in June, with differences as high as 0.5 ug/m3 on a monthly average.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 is a slight increase in bias in January, as PM2.5 is typically overestimated in the winter, and an overall decrease in bias in the summer, as PM2.5 is underestimated in the summer.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WRF/CMAQ</a:t>
            </a:r>
            <a:r>
              <a:rPr lang="en-US" baseline="0" dirty="0" smtClean="0"/>
              <a:t> (both coupled and un-coupled) underestimates the spectral density at high frequencies (i.e. hourly).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coupled WRF/CMAQ model simulation with feedback produces slightly more spectral density (more variable) at lower frequencies than the simulation without feedback in January.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January, the spectral density</a:t>
            </a:r>
            <a:r>
              <a:rPr lang="en-US" baseline="0" dirty="0" smtClean="0"/>
              <a:t> is higher in the simulation with feedback than without in June.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Precipitation</a:t>
            </a:r>
            <a:r>
              <a:rPr lang="en-US" baseline="0" dirty="0" smtClean="0"/>
              <a:t> is generally unchanged over land.  Some differences over the Atlantic Ocean and Gulf of Mexico in January.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change in bias is mixed, with the</a:t>
            </a:r>
            <a:r>
              <a:rPr lang="en-US" baseline="0" dirty="0" smtClean="0"/>
              <a:t> bias at some sites decreasing slightly, while at other sites the bias increases slightly.  Overall, there does not appear to be one consistent pattern to the change in bias.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</a:t>
            </a:r>
            <a:r>
              <a:rPr lang="en-US" baseline="0" dirty="0" smtClean="0"/>
              <a:t> Angeles has several sites where the change in bias is relatively large (almost 1ppb on a monthly average).  The model-to-model scatter plot shows that the change in ozone in generally scattered around the 1-to-1 line.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slight overall improvement in the diurnal ozone profile for the sites in and around L.A., although the change is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Sulfate increases in June, resulting in mostly a</a:t>
            </a:r>
            <a:r>
              <a:rPr lang="en-US" baseline="0" dirty="0" smtClean="0"/>
              <a:t> small improvement in bias.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Organic carbon increases in both January and June due</a:t>
            </a:r>
            <a:r>
              <a:rPr lang="en-US" baseline="0" dirty="0" smtClean="0"/>
              <a:t> to the lower mixing heights.  This generally results in an improvement in bias in June and a small increase in bias in January.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areas represent missing satellite data due to the presence of clouds.  Primarily an issue over Canada and in the Northwest.</a:t>
            </a:r>
          </a:p>
          <a:p>
            <a:endParaRPr lang="en-US" dirty="0" smtClean="0"/>
          </a:p>
          <a:p>
            <a:r>
              <a:rPr lang="en-US" dirty="0" smtClean="0"/>
              <a:t>AOD is fairly well represented in January.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pattern of AOD in June is consistent with the observed AOD pattern, however the magnitude seems to be underestimated, particularly over the Great Lakes and along the gulf coast.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modeled AOD at Bondville tends to be overestimated in January and early February, but matches the observed AOD very well in late February.</a:t>
            </a:r>
          </a:p>
          <a:p>
            <a:endParaRPr lang="en-US" dirty="0" smtClean="0"/>
          </a:p>
          <a:p>
            <a:r>
              <a:rPr lang="en-US" dirty="0" smtClean="0"/>
              <a:t>The green trace represents the modeled PM2.5 at the surface.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June, the model tends to underestimate the observed AOD at Bondville.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F3A8C-A544-470F-9DF2-3F6FE95F6D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s_295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National Exposure Research Laboratory, Atmospheric Modeling and Analysis Division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90825" y="3581400"/>
            <a:ext cx="6353175" cy="16764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8611" name="Picture 3" descr="\\AA.AD.EPA.GOV\ORD\RTP\USERS\K-Q\kappel\Net MyDocuments\CMAQ_v50_Final\Two-way\V5g_TwoWay_GC4_35L_New_PM_TOT_June_spatialplot_Bias_Diff.png"/>
          <p:cNvPicPr>
            <a:picLocks noChangeAspect="1" noChangeArrowheads="1"/>
          </p:cNvPicPr>
          <p:nvPr userDrawn="1"/>
        </p:nvPicPr>
        <p:blipFill>
          <a:blip r:embed="rId3" cstate="print"/>
          <a:srcRect l="3693" t="18189" r="4762" b="16938"/>
          <a:stretch>
            <a:fillRect/>
          </a:stretch>
        </p:blipFill>
        <p:spPr bwMode="auto">
          <a:xfrm>
            <a:off x="2789853" y="3582955"/>
            <a:ext cx="3076303" cy="1685182"/>
          </a:xfrm>
          <a:prstGeom prst="rect">
            <a:avLst/>
          </a:prstGeom>
          <a:noFill/>
        </p:spPr>
      </p:pic>
      <p:pic>
        <p:nvPicPr>
          <p:cNvPr id="68612" name="Picture 4" descr="\\AA.AD.EPA.GOV\ORD\RTP\USERS\K-Q\kappel\Net MyDocuments\CMAQ_v50_Final\Two-way\V5g_TwoWay_GC4_35L_New_O3_All_Selected_Sites_Indiana_scatterplot_mtom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578743"/>
            <a:ext cx="1691640" cy="1691640"/>
          </a:xfrm>
          <a:prstGeom prst="rect">
            <a:avLst/>
          </a:prstGeom>
          <a:noFill/>
        </p:spPr>
      </p:pic>
      <p:pic>
        <p:nvPicPr>
          <p:cNvPr id="68613" name="Picture 5" descr="\\AA.AD.EPA.GOV\ORD\RTP\USERS\K-Q\kappel\Net MyDocuments\CMAQ_v50_Final\Two-way\V5g_TwoWay_GC4_35L_New_O3_Selected_Sites_Indiana_hourlyboxplot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0832" y="3579067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B3E1-7CB4-4D3D-B3E9-184174FE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0C5E-85C2-48C3-A86D-55474FAE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6E90-E807-4D37-A6B9-0BFE806F2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09BF-6079-44F3-BDB4-ED421A4A2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9466-0233-4EF9-8674-1D4A39ED0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1EF3-6D04-4CAE-BD5C-556D7E3B0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556-B960-4301-8094-C4CC6F56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83DB-A6EE-4310-9A9E-CED7FCED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4DB32-0187-4E79-A98D-74BE1C5B2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89EA-106D-40D2-85BA-B66E478BF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2955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>
              <a:defRPr/>
            </a:pPr>
            <a:fld id="{13464D45-7D00-4137-ACFC-28553E67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900">
                <a:solidFill>
                  <a:srgbClr val="003F69"/>
                </a:solidFill>
              </a:rPr>
              <a:t>Atmospheric Modeling Division, National Exposure Research Laboratory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eronet.gsfc.nasa.gov/new_web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92455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Examining the impact of aerosol direct effects in the coupled WRF-CMAQv5.0 modeling system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2597150"/>
            <a:ext cx="5713413" cy="338138"/>
          </a:xfrm>
        </p:spPr>
        <p:txBody>
          <a:bodyPr/>
          <a:lstStyle/>
          <a:p>
            <a:pPr eaLnBrk="1" hangingPunct="1"/>
            <a:r>
              <a:rPr lang="en-US" sz="1600" dirty="0" smtClean="0"/>
              <a:t>K. Wyat Appel</a:t>
            </a:r>
          </a:p>
          <a:p>
            <a:pPr eaLnBrk="1" hangingPunct="1"/>
            <a:r>
              <a:rPr lang="en-US" sz="1600" dirty="0" smtClean="0"/>
              <a:t>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Annual CMAS Conference</a:t>
            </a:r>
          </a:p>
          <a:p>
            <a:pPr eaLnBrk="1" hangingPunct="1"/>
            <a:r>
              <a:rPr lang="en-US" sz="1600" dirty="0" smtClean="0"/>
              <a:t>October 16,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AA.AD.EPA.GOV\ORD\RTP\USERS\K-Q\kappel\Net MyDocuments\CMAQ_v50_Final\Two-way\PBLH_Base_minus_NF_Janua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639" y="165376"/>
            <a:ext cx="4119563" cy="3343275"/>
          </a:xfrm>
          <a:prstGeom prst="rect">
            <a:avLst/>
          </a:prstGeom>
          <a:noFill/>
        </p:spPr>
      </p:pic>
      <p:pic>
        <p:nvPicPr>
          <p:cNvPr id="71683" name="Picture 3" descr="\\AA.AD.EPA.GOV\ORD\RTP\USERS\K-Q\kappel\Net MyDocuments\CMAQ_v50_Final\Two-way\SOL_RAD_Base_minus_NF_Ju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97" y="3496063"/>
            <a:ext cx="4119563" cy="3343275"/>
          </a:xfrm>
          <a:prstGeom prst="rect">
            <a:avLst/>
          </a:prstGeom>
          <a:noFill/>
        </p:spPr>
      </p:pic>
      <p:pic>
        <p:nvPicPr>
          <p:cNvPr id="71684" name="Picture 4" descr="\\AA.AD.EPA.GOV\ORD\RTP\USERS\K-Q\kappel\Net MyDocuments\CMAQ_v50_Final\Two-way\SOL_RAD_Base_minus_NF_Janua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915" y="169676"/>
            <a:ext cx="4119563" cy="33432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2890" y="45720"/>
            <a:ext cx="39084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Solar Radiation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06" y="3365235"/>
            <a:ext cx="39247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Solar Radiation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6" name="Picture 3" descr="\\AA.AD.EPA.GOV\ORD\RTP\USERS\K-Q\kappel\Net MyDocuments\CMAQ_v50_Final\Two-way\PBLH_Base_minus_NF_Ju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2437" y="3400425"/>
            <a:ext cx="4119563" cy="345757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118221" y="3284220"/>
            <a:ext cx="29946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PBL height (F-NF)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156" y="45720"/>
            <a:ext cx="31992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PBL height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32575" y="421240"/>
            <a:ext cx="150475" cy="2887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4720" y="3478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10.0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3786945" y="61138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8.0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3786944" y="89712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6.0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3786944" y="117811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4.0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3791707" y="146704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2.0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785357" y="174009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0.0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3772655" y="202108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- 2.0</a:t>
            </a:r>
            <a:endParaRPr lang="en-US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3772654" y="231000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- 4.0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2653" y="2589404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- 6.0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772653" y="287039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- 8.0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50" y="3140267"/>
            <a:ext cx="507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- 10.0</a:t>
            </a:r>
            <a:endParaRPr lang="en-US" sz="9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932575" y="3761340"/>
            <a:ext cx="150475" cy="28680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2970" y="36752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20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3729795" y="393878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16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3729794" y="422452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12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3729794" y="450551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8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3734557" y="479444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4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3730752" y="506749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3730752" y="534848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- 4</a:t>
            </a:r>
            <a:endParaRPr lang="en-US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3730752" y="563740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- 8</a:t>
            </a:r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3730752" y="59104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- 12</a:t>
            </a:r>
            <a:endParaRPr lang="en-US" sz="900" dirty="0"/>
          </a:p>
        </p:txBody>
      </p:sp>
      <p:sp>
        <p:nvSpPr>
          <p:cNvPr id="52" name="TextBox 51"/>
          <p:cNvSpPr txBox="1"/>
          <p:nvPr/>
        </p:nvSpPr>
        <p:spPr>
          <a:xfrm>
            <a:off x="3730752" y="619620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- 16</a:t>
            </a:r>
            <a:endParaRPr lang="en-US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3730752" y="64692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- 20</a:t>
            </a:r>
            <a:endParaRPr lang="en-US" sz="900" dirty="0"/>
          </a:p>
        </p:txBody>
      </p:sp>
      <p:grpSp>
        <p:nvGrpSpPr>
          <p:cNvPr id="18" name="Group 18"/>
          <p:cNvGrpSpPr/>
          <p:nvPr/>
        </p:nvGrpSpPr>
        <p:grpSpPr>
          <a:xfrm>
            <a:off x="1603810" y="217085"/>
            <a:ext cx="6506546" cy="3271153"/>
            <a:chOff x="1651519" y="223934"/>
            <a:chExt cx="6506546" cy="3271153"/>
          </a:xfrm>
        </p:grpSpPr>
        <p:sp>
          <p:nvSpPr>
            <p:cNvPr id="19" name="Oval 18"/>
            <p:cNvSpPr/>
            <p:nvPr/>
          </p:nvSpPr>
          <p:spPr bwMode="auto">
            <a:xfrm>
              <a:off x="1651519" y="223934"/>
              <a:ext cx="1912775" cy="1250302"/>
            </a:xfrm>
            <a:prstGeom prst="ellips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245290" y="255037"/>
              <a:ext cx="1912775" cy="1250302"/>
            </a:xfrm>
            <a:prstGeom prst="ellips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2761864" y="1455577"/>
              <a:ext cx="1996748" cy="16421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4749282" y="1278294"/>
              <a:ext cx="1670179" cy="18194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060441" y="3125755"/>
              <a:ext cx="3340359" cy="36933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Issue w/ water temperature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8455631" y="420526"/>
            <a:ext cx="228529" cy="28680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33332" y="34471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30</a:t>
            </a:r>
            <a:endParaRPr lang="en-US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8330157" y="60824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24</a:t>
            </a:r>
            <a:endParaRPr lang="en-US" sz="900" dirty="0"/>
          </a:p>
        </p:txBody>
      </p:sp>
      <p:sp>
        <p:nvSpPr>
          <p:cNvPr id="57" name="TextBox 56"/>
          <p:cNvSpPr txBox="1"/>
          <p:nvPr/>
        </p:nvSpPr>
        <p:spPr>
          <a:xfrm>
            <a:off x="8330156" y="89399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18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8330156" y="1174978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12</a:t>
            </a:r>
            <a:endParaRPr lang="en-US" sz="900" dirty="0"/>
          </a:p>
        </p:txBody>
      </p:sp>
      <p:sp>
        <p:nvSpPr>
          <p:cNvPr id="59" name="TextBox 58"/>
          <p:cNvSpPr txBox="1"/>
          <p:nvPr/>
        </p:nvSpPr>
        <p:spPr>
          <a:xfrm>
            <a:off x="8334919" y="1463903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6</a:t>
            </a:r>
            <a:endParaRPr lang="en-US" sz="900" dirty="0"/>
          </a:p>
        </p:txBody>
      </p:sp>
      <p:sp>
        <p:nvSpPr>
          <p:cNvPr id="60" name="TextBox 59"/>
          <p:cNvSpPr txBox="1"/>
          <p:nvPr/>
        </p:nvSpPr>
        <p:spPr>
          <a:xfrm>
            <a:off x="8331114" y="173695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8331114" y="202746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- 6</a:t>
            </a:r>
            <a:endParaRPr lang="en-US" sz="900" dirty="0"/>
          </a:p>
        </p:txBody>
      </p:sp>
      <p:sp>
        <p:nvSpPr>
          <p:cNvPr id="62" name="TextBox 61"/>
          <p:cNvSpPr txBox="1"/>
          <p:nvPr/>
        </p:nvSpPr>
        <p:spPr>
          <a:xfrm>
            <a:off x="8331114" y="230686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- 12</a:t>
            </a:r>
            <a:endParaRPr lang="en-US" sz="900" dirty="0"/>
          </a:p>
        </p:txBody>
      </p:sp>
      <p:sp>
        <p:nvSpPr>
          <p:cNvPr id="63" name="TextBox 62"/>
          <p:cNvSpPr txBox="1"/>
          <p:nvPr/>
        </p:nvSpPr>
        <p:spPr>
          <a:xfrm>
            <a:off x="8331114" y="259420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- 18</a:t>
            </a:r>
            <a:endParaRPr 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8331114" y="287519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- 24</a:t>
            </a:r>
            <a:endParaRPr lang="en-US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8331114" y="314824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- 30</a:t>
            </a:r>
            <a:endParaRPr lang="en-US" sz="9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8443645" y="3644898"/>
            <a:ext cx="238018" cy="30127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32367" y="357684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30</a:t>
            </a:r>
            <a:endParaRPr lang="en-US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8329192" y="386343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24</a:t>
            </a:r>
            <a:endParaRPr lang="en-US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8329191" y="415946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18</a:t>
            </a:r>
            <a:endParaRPr lang="en-US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8329191" y="4449974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12</a:t>
            </a:r>
            <a:endParaRPr lang="en-US" sz="900" dirty="0"/>
          </a:p>
        </p:txBody>
      </p:sp>
      <p:sp>
        <p:nvSpPr>
          <p:cNvPr id="71" name="TextBox 70"/>
          <p:cNvSpPr txBox="1"/>
          <p:nvPr/>
        </p:nvSpPr>
        <p:spPr>
          <a:xfrm>
            <a:off x="8333954" y="474366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6</a:t>
            </a:r>
            <a:endParaRPr 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8330149" y="503576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8330149" y="5335804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- 6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8330149" y="561996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- 12</a:t>
            </a:r>
            <a:endParaRPr lang="en-US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8330149" y="584538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- 18</a:t>
            </a:r>
            <a:endParaRPr lang="en-US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8330149" y="613113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- 24</a:t>
            </a:r>
            <a:endParaRPr lang="en-US" sz="900" dirty="0"/>
          </a:p>
        </p:txBody>
      </p:sp>
      <p:sp>
        <p:nvSpPr>
          <p:cNvPr id="77" name="TextBox 76"/>
          <p:cNvSpPr txBox="1"/>
          <p:nvPr/>
        </p:nvSpPr>
        <p:spPr>
          <a:xfrm>
            <a:off x="8330149" y="640418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- 30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A.AD.EPA.GOV\ORD\RTP\USERS\K-Q\kappel\Net MyDocuments\CMAQ_v50_Final\Two-way\O3_Base_minus_NF_Janua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8"/>
            <a:ext cx="4110038" cy="3267075"/>
          </a:xfrm>
          <a:prstGeom prst="rect">
            <a:avLst/>
          </a:prstGeom>
          <a:noFill/>
        </p:spPr>
      </p:pic>
      <p:pic>
        <p:nvPicPr>
          <p:cNvPr id="1027" name="Picture 3" descr="\\AA.AD.EPA.GOV\ORD\RTP\USERS\K-Q\kappel\Net MyDocuments\CMAQ_v50_Final\Two-way\O3_Base_minus_NF_Ju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4677"/>
            <a:ext cx="4110038" cy="3343275"/>
          </a:xfrm>
          <a:prstGeom prst="rect">
            <a:avLst/>
          </a:prstGeom>
          <a:noFill/>
        </p:spPr>
      </p:pic>
      <p:pic>
        <p:nvPicPr>
          <p:cNvPr id="1029" name="Picture 5" descr="\\AA.AD.EPA.GOV\ORD\RTP\USERS\K-Q\kappel\Net MyDocuments\CMAQ_v50_Final\Two-way\V5g_TwoWay_GC4_35L_New_O3_January_spatialplot_Bias_Diff.png"/>
          <p:cNvPicPr>
            <a:picLocks noChangeAspect="1" noChangeArrowheads="1"/>
          </p:cNvPicPr>
          <p:nvPr/>
        </p:nvPicPr>
        <p:blipFill>
          <a:blip r:embed="rId5" cstate="print"/>
          <a:srcRect l="3175" t="18480" r="4763" b="17516"/>
          <a:stretch>
            <a:fillRect/>
          </a:stretch>
        </p:blipFill>
        <p:spPr bwMode="auto">
          <a:xfrm>
            <a:off x="4282509" y="3887023"/>
            <a:ext cx="4861491" cy="2612671"/>
          </a:xfrm>
          <a:prstGeom prst="rect">
            <a:avLst/>
          </a:prstGeom>
          <a:noFill/>
        </p:spPr>
      </p:pic>
      <p:pic>
        <p:nvPicPr>
          <p:cNvPr id="1030" name="Picture 6" descr="\\AA.AD.EPA.GOV\ORD\RTP\USERS\K-Q\kappel\Net MyDocuments\CMAQ_v50_Final\Two-way\V5g_TwoWay_GC4_35L_New_O3_January_spatialplot_Bias_Diff.png"/>
          <p:cNvPicPr>
            <a:picLocks noChangeAspect="1" noChangeArrowheads="1"/>
          </p:cNvPicPr>
          <p:nvPr/>
        </p:nvPicPr>
        <p:blipFill>
          <a:blip r:embed="rId6" cstate="print"/>
          <a:srcRect l="-3968" t="21666" r="5145" b="19033"/>
          <a:stretch>
            <a:fillRect/>
          </a:stretch>
        </p:blipFill>
        <p:spPr bwMode="auto">
          <a:xfrm>
            <a:off x="3925482" y="884254"/>
            <a:ext cx="5218518" cy="24206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Ozone (Hourly)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406" y="57752"/>
            <a:ext cx="4069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Ozone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4" y="3377268"/>
            <a:ext cx="3943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Ozone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495" y="592860"/>
            <a:ext cx="4243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866" y="3735406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04974" y="437653"/>
            <a:ext cx="240631" cy="132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81425" y="685313"/>
            <a:ext cx="159401" cy="25531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0280" y="3732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0.5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9805" y="63043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0.4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804" y="89712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0.3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9804" y="117811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0.2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3644567" y="145434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0.1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644567" y="172104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5515" y="200203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- 0.1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3625514" y="225920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- 0.2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3625513" y="2525904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- 0.3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3625513" y="280689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- 0.4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3630276" y="308311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- 0.5</a:t>
            </a:r>
            <a:endParaRPr lang="en-US" sz="9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3771900" y="3752851"/>
            <a:ext cx="159401" cy="28717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6669" y="368292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1.0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3631431" y="395439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0.8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3631430" y="423537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0.6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3631430" y="4511604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0.4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3636193" y="47973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0.2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3636193" y="506881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3617141" y="535456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- 0.2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617140" y="564032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- 0.4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3617139" y="5926073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- 0.6</a:t>
            </a:r>
            <a:endParaRPr lang="en-US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3617139" y="6202298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- 0.8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3621902" y="6483286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- 1.0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AA.AD.EPA.GOV\ORD\RTP\USERS\K-Q\kappel\Net MyDocuments\CMAQ_v50_Final\Two-way\V5g_TwoWay_GC4_35L_New_PM_TOT_June_spatialplot_Bias_Diff.png"/>
          <p:cNvPicPr>
            <a:picLocks noChangeAspect="1" noChangeArrowheads="1"/>
          </p:cNvPicPr>
          <p:nvPr/>
        </p:nvPicPr>
        <p:blipFill>
          <a:blip r:embed="rId3" cstate="print"/>
          <a:srcRect l="4343" t="20012" r="5024" b="16897"/>
          <a:stretch>
            <a:fillRect/>
          </a:stretch>
        </p:blipFill>
        <p:spPr bwMode="auto">
          <a:xfrm>
            <a:off x="4357969" y="3918858"/>
            <a:ext cx="4786031" cy="2575401"/>
          </a:xfrm>
          <a:prstGeom prst="rect">
            <a:avLst/>
          </a:prstGeom>
          <a:noFill/>
        </p:spPr>
      </p:pic>
      <p:pic>
        <p:nvPicPr>
          <p:cNvPr id="2053" name="Picture 5" descr="\\AA.AD.EPA.GOV\ORD\RTP\USERS\K-Q\kappel\Net MyDocuments\CMAQ_v50_Final\Two-way\V5g_TwoWay_GC4_35L_New_PM_TOT_January_spatialplot_Bias_Diff.png"/>
          <p:cNvPicPr>
            <a:picLocks noChangeAspect="1" noChangeArrowheads="1"/>
          </p:cNvPicPr>
          <p:nvPr/>
        </p:nvPicPr>
        <p:blipFill>
          <a:blip r:embed="rId4" cstate="print"/>
          <a:srcRect l="4134" t="19643" r="5233" b="16454"/>
          <a:stretch>
            <a:fillRect/>
          </a:stretch>
        </p:blipFill>
        <p:spPr bwMode="auto">
          <a:xfrm>
            <a:off x="4357969" y="904348"/>
            <a:ext cx="4786031" cy="2608548"/>
          </a:xfrm>
          <a:prstGeom prst="rect">
            <a:avLst/>
          </a:prstGeom>
          <a:noFill/>
        </p:spPr>
      </p:pic>
      <p:pic>
        <p:nvPicPr>
          <p:cNvPr id="2050" name="Picture 2" descr="\\AA.AD.EPA.GOV\ORD\RTP\USERS\K-Q\kappel\Net MyDocuments\CMAQ_v50_Final\Two-way\PM25_Base_minus_NF_Janua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2" y="163752"/>
            <a:ext cx="4110038" cy="3267075"/>
          </a:xfrm>
          <a:prstGeom prst="rect">
            <a:avLst/>
          </a:prstGeom>
          <a:noFill/>
        </p:spPr>
      </p:pic>
      <p:pic>
        <p:nvPicPr>
          <p:cNvPr id="2051" name="Picture 3" descr="\\AA.AD.EPA.GOV\ORD\RTP\USERS\K-Q\kappel\Net MyDocuments\CMAQ_v50_Final\Two-way\PM25_Base_minus_NF_Ju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2" y="3469576"/>
            <a:ext cx="4110038" cy="3343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76200"/>
            <a:ext cx="4162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Monthly Average PM</a:t>
            </a:r>
            <a:r>
              <a:rPr lang="en-US" sz="2800" baseline="-25000" dirty="0" smtClean="0">
                <a:solidFill>
                  <a:srgbClr val="FF0000"/>
                </a:solidFill>
              </a:rPr>
              <a:t>2.5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9495" y="592860"/>
            <a:ext cx="4243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167" y="45720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PM</a:t>
            </a:r>
            <a:r>
              <a:rPr lang="en-US" sz="1600" baseline="-25000" dirty="0" smtClean="0">
                <a:solidFill>
                  <a:srgbClr val="0000CC"/>
                </a:solidFill>
              </a:rPr>
              <a:t>2.5</a:t>
            </a:r>
            <a:r>
              <a:rPr lang="en-US" sz="1600" dirty="0" smtClean="0">
                <a:solidFill>
                  <a:srgbClr val="0000CC"/>
                </a:solidFill>
              </a:rPr>
              <a:t>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" y="3357172"/>
            <a:ext cx="401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PM</a:t>
            </a:r>
            <a:r>
              <a:rPr lang="en-US" sz="1600" baseline="-25000" dirty="0" smtClean="0">
                <a:solidFill>
                  <a:srgbClr val="0000CC"/>
                </a:solidFill>
              </a:rPr>
              <a:t>2.5</a:t>
            </a:r>
            <a:r>
              <a:rPr lang="en-US" sz="1600" dirty="0" smtClean="0">
                <a:solidFill>
                  <a:srgbClr val="0000CC"/>
                </a:solidFill>
              </a:rPr>
              <a:t>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0888" y="3608942"/>
            <a:ext cx="4245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513" y="6491552"/>
            <a:ext cx="461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PM</a:t>
            </a:r>
            <a:r>
              <a:rPr lang="en-US" sz="1400" baseline="-25000" dirty="0" smtClean="0">
                <a:solidFill>
                  <a:srgbClr val="FF0000"/>
                </a:solidFill>
              </a:rPr>
              <a:t>2.5</a:t>
            </a:r>
            <a:r>
              <a:rPr lang="en-US" sz="1400" dirty="0" smtClean="0">
                <a:solidFill>
                  <a:srgbClr val="FF0000"/>
                </a:solidFill>
              </a:rPr>
              <a:t> bias reduced in simulation with aerosol feedback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3781425" y="421239"/>
            <a:ext cx="153577" cy="27967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800261" y="3727805"/>
            <a:ext cx="134742" cy="28682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1028" y="333655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0.5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3640553" y="60511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0.4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3640552" y="87658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0.3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3640552" y="1148043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0.2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3645315" y="142903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0.1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3678656" y="170049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3626263" y="197671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- 0.1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3626262" y="224342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- 0.2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3626261" y="252917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- 0.3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3626261" y="2800633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- 0.4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621498" y="306733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- 0.5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3631029" y="3648349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0.5</a:t>
            </a:r>
            <a:endParaRPr lang="en-US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3640554" y="3919813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0.4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3640553" y="4205564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0.3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640553" y="4486552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0.2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3645316" y="476754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0.1</a:t>
            </a:r>
            <a:endParaRPr 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3678657" y="5053290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3626264" y="532951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- 0.1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3626263" y="5610507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- 0.2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3626262" y="590102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- 0.3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3626262" y="6172483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- 0.4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3621499" y="6453471"/>
            <a:ext cx="44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- 0.5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\\AA.AD.EPA.GOV\ORD\RTP\USERS\K-Q\kappel\Net MyDocuments\CMAQ_v50_Final\Two-way\V5g_TwoWay_GC4_35L_New_PM_TOT_VISTAS_spatialplot_Bias_Diff.png"/>
          <p:cNvPicPr>
            <a:picLocks noChangeAspect="1" noChangeArrowheads="1"/>
          </p:cNvPicPr>
          <p:nvPr/>
        </p:nvPicPr>
        <p:blipFill>
          <a:blip r:embed="rId2" cstate="print"/>
          <a:srcRect l="8810" r="14762"/>
          <a:stretch>
            <a:fillRect/>
          </a:stretch>
        </p:blipFill>
        <p:spPr bwMode="auto">
          <a:xfrm>
            <a:off x="4480560" y="2141281"/>
            <a:ext cx="4663440" cy="4716719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438150" y="2581275"/>
            <a:ext cx="6225540" cy="4000500"/>
            <a:chOff x="438150" y="2581275"/>
            <a:chExt cx="6225540" cy="4000500"/>
          </a:xfrm>
        </p:grpSpPr>
        <p:pic>
          <p:nvPicPr>
            <p:cNvPr id="79875" name="Picture 3" descr="\\AA.AD.EPA.GOV\ORD\RTP\USERS\K-Q\kappel\Net MyDocuments\CMAQ_v50_Final\Two-way\V5g_TwoWay_GC4_35L_New_PM_TOT_Atlanta_hourlyboxplo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150" y="2581275"/>
              <a:ext cx="4000500" cy="4000500"/>
            </a:xfrm>
            <a:prstGeom prst="rect">
              <a:avLst/>
            </a:prstGeom>
            <a:noFill/>
          </p:spPr>
        </p:pic>
        <p:cxnSp>
          <p:nvCxnSpPr>
            <p:cNvPr id="24" name="Straight Connector 23"/>
            <p:cNvCxnSpPr>
              <a:stCxn id="23" idx="4"/>
            </p:cNvCxnSpPr>
            <p:nvPr/>
          </p:nvCxnSpPr>
          <p:spPr bwMode="auto">
            <a:xfrm flipH="1">
              <a:off x="4200526" y="4446270"/>
              <a:ext cx="2320289" cy="1630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3" idx="0"/>
            </p:cNvCxnSpPr>
            <p:nvPr/>
          </p:nvCxnSpPr>
          <p:spPr bwMode="auto">
            <a:xfrm flipH="1" flipV="1">
              <a:off x="4200525" y="2828925"/>
              <a:ext cx="2320290" cy="13315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6377940" y="4160520"/>
              <a:ext cx="285750" cy="28575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0"/>
            <a:ext cx="6663690" cy="4446270"/>
            <a:chOff x="0" y="0"/>
            <a:chExt cx="6663690" cy="4446270"/>
          </a:xfrm>
        </p:grpSpPr>
        <p:pic>
          <p:nvPicPr>
            <p:cNvPr id="3" name="Picture 2" descr="\\AA.AD.EPA.GOV\ORD\RTP\USERS\K-Q\kappel\Net MyDocuments\CMAQ_v50_Final\Two-way\V5g_TwoWay_GC4_35L_New_AQS_FRM_PM_TOT_Atlanta_timeseries.png"/>
            <p:cNvPicPr>
              <a:picLocks noChangeAspect="1" noChangeArrowheads="1"/>
            </p:cNvPicPr>
            <p:nvPr/>
          </p:nvPicPr>
          <p:blipFill>
            <a:blip r:embed="rId4" cstate="print"/>
            <a:srcRect r="7615"/>
            <a:stretch>
              <a:fillRect/>
            </a:stretch>
          </p:blipFill>
          <p:spPr bwMode="auto">
            <a:xfrm>
              <a:off x="0" y="0"/>
              <a:ext cx="5269230" cy="4407304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 bwMode="auto">
            <a:xfrm>
              <a:off x="6377940" y="4160520"/>
              <a:ext cx="285750" cy="28575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4" name="Straight Connector 13"/>
            <p:cNvCxnSpPr>
              <a:stCxn id="12" idx="2"/>
            </p:cNvCxnSpPr>
            <p:nvPr/>
          </p:nvCxnSpPr>
          <p:spPr bwMode="auto">
            <a:xfrm flipH="1">
              <a:off x="5267325" y="4303395"/>
              <a:ext cx="1110615" cy="1257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2" idx="0"/>
            </p:cNvCxnSpPr>
            <p:nvPr/>
          </p:nvCxnSpPr>
          <p:spPr bwMode="auto">
            <a:xfrm flipH="1" flipV="1">
              <a:off x="5181600" y="257175"/>
              <a:ext cx="1339215" cy="39033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40"/>
          <p:cNvSpPr txBox="1"/>
          <p:nvPr/>
        </p:nvSpPr>
        <p:spPr>
          <a:xfrm>
            <a:off x="553453" y="372979"/>
            <a:ext cx="795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PM</a:t>
            </a:r>
            <a:r>
              <a:rPr lang="en-US" baseline="-25000" dirty="0" smtClean="0"/>
              <a:t>2.5</a:t>
            </a:r>
            <a:r>
              <a:rPr lang="en-US" dirty="0" smtClean="0"/>
              <a:t> due to lower PBL heights from decreased solar </a:t>
            </a:r>
            <a:r>
              <a:rPr lang="en-US" dirty="0" err="1" smtClean="0"/>
              <a:t>insolation</a:t>
            </a:r>
            <a:r>
              <a:rPr lang="en-US" dirty="0" smtClean="0"/>
              <a:t> as a result of the direct feedback effects from particles.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33481" y="369414"/>
            <a:ext cx="321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Monthly Average PM</a:t>
            </a:r>
            <a:r>
              <a:rPr lang="en-US" sz="3600" baseline="-25000" dirty="0" smtClean="0"/>
              <a:t>2.5</a:t>
            </a:r>
            <a:endParaRPr lang="en-US" sz="3600" baseline="-25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8803" b="22078"/>
          <a:stretch>
            <a:fillRect/>
          </a:stretch>
        </p:blipFill>
        <p:spPr bwMode="auto">
          <a:xfrm>
            <a:off x="4133857" y="3185319"/>
            <a:ext cx="4569143" cy="298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9344" r="1580" b="21685"/>
          <a:stretch>
            <a:fillRect/>
          </a:stretch>
        </p:blipFill>
        <p:spPr bwMode="auto">
          <a:xfrm>
            <a:off x="4088380" y="150728"/>
            <a:ext cx="4588351" cy="29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62505" y="5200129"/>
            <a:ext cx="1179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June</a:t>
            </a:r>
            <a:endParaRPr lang="en-US" sz="2000" baseline="30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44840"/>
            <a:ext cx="3008313" cy="591108"/>
          </a:xfrm>
        </p:spPr>
        <p:txBody>
          <a:bodyPr/>
          <a:lstStyle/>
          <a:p>
            <a:pPr algn="ctr"/>
            <a:r>
              <a:rPr lang="en-US" sz="3200" dirty="0" smtClean="0"/>
              <a:t>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</a:t>
            </a:r>
            <a:r>
              <a:rPr lang="en-US" sz="3200" dirty="0" smtClean="0"/>
              <a:t>Variance (F-NF)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5098" y="1565724"/>
            <a:ext cx="3814098" cy="4302509"/>
          </a:xfrm>
        </p:spPr>
        <p:txBody>
          <a:bodyPr/>
          <a:lstStyle/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CMAQ typically underestimates the variance as compared to observations</a:t>
            </a:r>
          </a:p>
          <a:p>
            <a:pPr marL="111125" indent="-111125">
              <a:buFont typeface="Arial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Including radiative feedback effects is expected to increase the variance in the model estimates</a:t>
            </a:r>
          </a:p>
          <a:p>
            <a:pPr marL="111125" indent="-111125">
              <a:buFont typeface="Arial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Differences in variance tend to be largest in areas of largest variance, which in turn tend to be largest in areas of the highest monthly average concentrations</a:t>
            </a:r>
          </a:p>
          <a:p>
            <a:pPr marL="111125" indent="-111125">
              <a:buFont typeface="Arial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Most differences are positive indicating that the</a:t>
            </a:r>
            <a:r>
              <a:rPr lang="en-US" sz="1600" dirty="0" smtClean="0">
                <a:sym typeface="Wingdings" pitchFamily="2" charset="2"/>
              </a:rPr>
              <a:t> feedback run has more variance than no-feedback run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4DB32-0187-4E79-A98D-74BE1C5B2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t="87673" r="1580" b="39"/>
          <a:stretch>
            <a:fillRect/>
          </a:stretch>
        </p:blipFill>
        <p:spPr bwMode="auto">
          <a:xfrm>
            <a:off x="4120200" y="6154615"/>
            <a:ext cx="4588351" cy="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085499" y="6457890"/>
            <a:ext cx="117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(µg/m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74228" y="2157154"/>
            <a:ext cx="1179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January</a:t>
            </a:r>
            <a:endParaRPr 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9720"/>
            <a:ext cx="44145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9720"/>
            <a:ext cx="44218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/>
              <a:t>PM</a:t>
            </a:r>
            <a:r>
              <a:rPr lang="en-US" sz="3600" baseline="-25000" dirty="0" smtClean="0"/>
              <a:t>2.5</a:t>
            </a:r>
            <a:r>
              <a:rPr lang="en-US" sz="3600" dirty="0" smtClean="0"/>
              <a:t> Spectral Density - January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02650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Spectrum for Hourly PM</a:t>
            </a:r>
            <a:r>
              <a:rPr lang="en-US" sz="1600" baseline="-25000" dirty="0" smtClean="0"/>
              <a:t>2.5</a:t>
            </a:r>
            <a:endParaRPr lang="en-US" sz="1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02650"/>
            <a:ext cx="434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Median Spectral Density (F-NF)</a:t>
            </a:r>
            <a:endParaRPr lang="en-US" sz="1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42128" y="5911099"/>
            <a:ext cx="8565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Spectral density is higher in the simulation with feedback than </a:t>
            </a:r>
            <a:r>
              <a:rPr lang="en-US" sz="1600" dirty="0" smtClean="0">
                <a:solidFill>
                  <a:srgbClr val="FF0000"/>
                </a:solidFill>
              </a:rPr>
              <a:t>w/o </a:t>
            </a:r>
            <a:r>
              <a:rPr lang="en-US" sz="1600" dirty="0" smtClean="0">
                <a:solidFill>
                  <a:srgbClr val="FF0000"/>
                </a:solidFill>
              </a:rPr>
              <a:t>feedback, which is an improvement compared to the observed power spectrum.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3E556-B960-4301-8094-C4CC6F5643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84465" y="3145134"/>
            <a:ext cx="37379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78850"/>
            <a:ext cx="444564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02650"/>
            <a:ext cx="4343400" cy="42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 eaLnBrk="1" fontAlgn="auto" hangingPunct="1">
              <a:spcAft>
                <a:spcPts val="0"/>
              </a:spcAft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02650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Spectrum for Hourly PM</a:t>
            </a:r>
            <a:r>
              <a:rPr lang="en-US" sz="1600" baseline="-25000" dirty="0" smtClean="0"/>
              <a:t>2.5</a:t>
            </a:r>
            <a:endParaRPr lang="en-US" sz="1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402650"/>
            <a:ext cx="434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Median Spectral Density (F-NF)</a:t>
            </a:r>
            <a:endParaRPr 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3961" y="6011700"/>
            <a:ext cx="865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Again, the spectral density is higher in the simulation with feedback than </a:t>
            </a:r>
            <a:r>
              <a:rPr lang="en-US" sz="1600" dirty="0" smtClean="0">
                <a:solidFill>
                  <a:srgbClr val="FF0000"/>
                </a:solidFill>
              </a:rPr>
              <a:t>w/o </a:t>
            </a:r>
            <a:r>
              <a:rPr lang="en-US" sz="1600" dirty="0" smtClean="0">
                <a:solidFill>
                  <a:srgbClr val="FF0000"/>
                </a:solidFill>
              </a:rPr>
              <a:t>feedback.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084465" y="3677696"/>
            <a:ext cx="37379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3"/>
          <p:cNvSpPr txBox="1">
            <a:spLocks/>
          </p:cNvSpPr>
          <p:nvPr/>
        </p:nvSpPr>
        <p:spPr>
          <a:xfrm>
            <a:off x="417871" y="235974"/>
            <a:ext cx="8229600" cy="7669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PM</a:t>
            </a: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2.5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Spectral Density - June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3F6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86" y="2146565"/>
            <a:ext cx="8320035" cy="1500187"/>
          </a:xfrm>
        </p:spPr>
        <p:txBody>
          <a:bodyPr/>
          <a:lstStyle/>
          <a:p>
            <a:pPr algn="ctr"/>
            <a:r>
              <a:rPr lang="en-US" sz="3800" dirty="0" smtClean="0"/>
              <a:t>Is nudging </a:t>
            </a:r>
            <a:r>
              <a:rPr lang="en-US" sz="3800" dirty="0" smtClean="0"/>
              <a:t>of met variables reducing </a:t>
            </a:r>
            <a:r>
              <a:rPr lang="en-US" sz="3800" dirty="0" smtClean="0"/>
              <a:t>the impact of radiative feedback?</a:t>
            </a:r>
          </a:p>
          <a:p>
            <a:pPr algn="ctr"/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034" y="3894804"/>
            <a:ext cx="746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Re-ran feedback and no-feedback simulations using smaller soil and air nudging coefficients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09BF-6079-44F3-BDB4-ED421A4A28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inf1w\appel\O3_diff_Chao.png"/>
          <p:cNvPicPr>
            <a:picLocks noChangeAspect="1" noChangeArrowheads="1"/>
          </p:cNvPicPr>
          <p:nvPr/>
        </p:nvPicPr>
        <p:blipFill>
          <a:blip r:embed="rId2" cstate="print"/>
          <a:srcRect l="6318" t="5596" r="6189" b="28556"/>
          <a:stretch>
            <a:fillRect/>
          </a:stretch>
        </p:blipFill>
        <p:spPr bwMode="auto">
          <a:xfrm>
            <a:off x="4193946" y="1966452"/>
            <a:ext cx="4940222" cy="3118763"/>
          </a:xfrm>
          <a:prstGeom prst="rect">
            <a:avLst/>
          </a:prstGeom>
          <a:noFill/>
        </p:spPr>
      </p:pic>
      <p:pic>
        <p:nvPicPr>
          <p:cNvPr id="4098" name="Picture 2" descr="G:\inf1w\appel\O3_diff.png"/>
          <p:cNvPicPr>
            <a:picLocks noChangeAspect="1" noChangeArrowheads="1"/>
          </p:cNvPicPr>
          <p:nvPr/>
        </p:nvPicPr>
        <p:blipFill>
          <a:blip r:embed="rId3" cstate="print"/>
          <a:srcRect l="6388" t="4917" r="19759" b="27779"/>
          <a:stretch>
            <a:fillRect/>
          </a:stretch>
        </p:blipFill>
        <p:spPr bwMode="auto">
          <a:xfrm>
            <a:off x="19664" y="1934901"/>
            <a:ext cx="4170067" cy="31877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967" y="299936"/>
            <a:ext cx="87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Effect of Reduced </a:t>
            </a:r>
            <a:r>
              <a:rPr lang="en-US" sz="3600" dirty="0" smtClean="0"/>
              <a:t>Nudging Strength – O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77509" y="1721377"/>
            <a:ext cx="3540868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F-NF, standard nudging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80174" y="1718135"/>
            <a:ext cx="3540868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F-NF, reduced nudging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477" y="5493094"/>
            <a:ext cx="86523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Simulation with reduced nudging strength shows greater difference between Feedback and No-Feedback simulations, indicating greater impact from radiative effects.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inf1w\appel\SO4_diff.png"/>
          <p:cNvPicPr>
            <a:picLocks noChangeAspect="1" noChangeArrowheads="1"/>
          </p:cNvPicPr>
          <p:nvPr/>
        </p:nvPicPr>
        <p:blipFill>
          <a:blip r:embed="rId2" cstate="print"/>
          <a:srcRect l="6400" t="4426" r="19805" b="27559"/>
          <a:stretch>
            <a:fillRect/>
          </a:stretch>
        </p:blipFill>
        <p:spPr bwMode="auto">
          <a:xfrm>
            <a:off x="19664" y="1920887"/>
            <a:ext cx="4166776" cy="3221414"/>
          </a:xfrm>
          <a:prstGeom prst="rect">
            <a:avLst/>
          </a:prstGeom>
          <a:noFill/>
        </p:spPr>
      </p:pic>
      <p:pic>
        <p:nvPicPr>
          <p:cNvPr id="3076" name="Picture 4" descr="G:\inf1w\appel\SO4_diff_Chao.png"/>
          <p:cNvPicPr>
            <a:picLocks noChangeAspect="1" noChangeArrowheads="1"/>
          </p:cNvPicPr>
          <p:nvPr/>
        </p:nvPicPr>
        <p:blipFill>
          <a:blip r:embed="rId3" cstate="print"/>
          <a:srcRect l="6329" t="4090" r="6106" b="27854"/>
          <a:stretch>
            <a:fillRect/>
          </a:stretch>
        </p:blipFill>
        <p:spPr bwMode="auto">
          <a:xfrm>
            <a:off x="4199713" y="1909110"/>
            <a:ext cx="4944287" cy="32233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3961" y="5502926"/>
            <a:ext cx="80427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Again, simulations with reduced nudging strength shows larger differences than the simulations with the standard nudging strengths.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919" y="265471"/>
            <a:ext cx="8782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Effect of Reduced </a:t>
            </a:r>
            <a:r>
              <a:rPr lang="en-US" sz="3500" dirty="0" smtClean="0"/>
              <a:t>Nudging Strength – SO</a:t>
            </a:r>
            <a:r>
              <a:rPr lang="en-US" sz="3500" baseline="-25000" dirty="0" smtClean="0"/>
              <a:t>4</a:t>
            </a:r>
            <a:endParaRPr lang="en-US" sz="35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509" y="1731233"/>
            <a:ext cx="3540868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F-NF, standard nudging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80174" y="1727991"/>
            <a:ext cx="3540868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F-NF, reduced nudging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Wong (Two-way code)</a:t>
            </a:r>
          </a:p>
          <a:p>
            <a:r>
              <a:rPr lang="en-US" dirty="0" smtClean="0"/>
              <a:t>Shawn Roselle</a:t>
            </a:r>
          </a:p>
          <a:p>
            <a:r>
              <a:rPr lang="en-US" dirty="0" smtClean="0"/>
              <a:t>Jon </a:t>
            </a:r>
            <a:r>
              <a:rPr lang="en-US" dirty="0" err="1" smtClean="0"/>
              <a:t>Pleim</a:t>
            </a:r>
            <a:endParaRPr lang="en-US" dirty="0" smtClean="0"/>
          </a:p>
          <a:p>
            <a:r>
              <a:rPr lang="en-US" dirty="0" err="1" smtClean="0"/>
              <a:t>Rohit</a:t>
            </a:r>
            <a:r>
              <a:rPr lang="en-US" dirty="0" smtClean="0"/>
              <a:t> </a:t>
            </a:r>
            <a:r>
              <a:rPr lang="en-US" dirty="0" err="1" smtClean="0"/>
              <a:t>Mathur</a:t>
            </a:r>
            <a:endParaRPr lang="en-US" dirty="0" smtClean="0"/>
          </a:p>
          <a:p>
            <a:r>
              <a:rPr lang="en-US" dirty="0" smtClean="0"/>
              <a:t>Christian </a:t>
            </a:r>
            <a:r>
              <a:rPr lang="en-US" dirty="0" err="1" smtClean="0"/>
              <a:t>Hogrefe</a:t>
            </a:r>
            <a:r>
              <a:rPr lang="en-US" dirty="0" smtClean="0"/>
              <a:t> (spectral density)</a:t>
            </a:r>
          </a:p>
          <a:p>
            <a:r>
              <a:rPr lang="en-US" dirty="0" smtClean="0"/>
              <a:t>Chao Wei (Two-way simulations)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46E90-E807-4D37-A6B9-0BFE806F24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69" y="1118602"/>
            <a:ext cx="7772400" cy="3048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00200"/>
            <a:ext cx="7772400" cy="4150895"/>
          </a:xfrm>
        </p:spPr>
        <p:txBody>
          <a:bodyPr/>
          <a:lstStyle/>
          <a:p>
            <a:r>
              <a:rPr lang="en-US" dirty="0" smtClean="0"/>
              <a:t>Impact of aerosol direct effects apparent in the coupled WRF-CMAQ modeling system </a:t>
            </a:r>
          </a:p>
          <a:p>
            <a:endParaRPr lang="en-US" dirty="0" smtClean="0"/>
          </a:p>
          <a:p>
            <a:r>
              <a:rPr lang="en-US" dirty="0" smtClean="0"/>
              <a:t>The feedback effects appear to mostly improve the CMAQ model estimates in the summertime (June) </a:t>
            </a:r>
          </a:p>
          <a:p>
            <a:endParaRPr lang="en-US" dirty="0" smtClean="0"/>
          </a:p>
          <a:p>
            <a:r>
              <a:rPr lang="en-US" dirty="0" smtClean="0"/>
              <a:t>The feedback effect in the wintertime (January) is relatively </a:t>
            </a:r>
            <a:r>
              <a:rPr lang="en-US" dirty="0" smtClean="0"/>
              <a:t>small</a:t>
            </a:r>
          </a:p>
          <a:p>
            <a:endParaRPr lang="en-US" dirty="0" smtClean="0"/>
          </a:p>
          <a:p>
            <a:r>
              <a:rPr lang="en-US" dirty="0" smtClean="0"/>
              <a:t>Feedback effects increase the variability in the model estimates of PM</a:t>
            </a:r>
            <a:r>
              <a:rPr lang="en-US" baseline="-25000" dirty="0" smtClean="0"/>
              <a:t>2.5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Reducing the nudging strength in WRF allows for greater feedback effect from </a:t>
            </a:r>
            <a:r>
              <a:rPr lang="en-US" dirty="0" smtClean="0"/>
              <a:t>aerosols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46E90-E807-4D37-A6B9-0BFE806F24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69" y="1118602"/>
            <a:ext cx="7772400" cy="3048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00200"/>
            <a:ext cx="7772400" cy="4150895"/>
          </a:xfrm>
        </p:spPr>
        <p:txBody>
          <a:bodyPr/>
          <a:lstStyle/>
          <a:p>
            <a:r>
              <a:rPr lang="en-US" dirty="0" smtClean="0"/>
              <a:t>Complete annual coupled WRF-CMAQ simulation</a:t>
            </a:r>
          </a:p>
          <a:p>
            <a:pPr lvl="1"/>
            <a:r>
              <a:rPr lang="en-US" dirty="0" smtClean="0"/>
              <a:t>perform full annual operational evaluation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Examine differences between the </a:t>
            </a:r>
            <a:r>
              <a:rPr lang="en-US" dirty="0" smtClean="0"/>
              <a:t>coupled WRF-CMAQ w/o feedback effects and the un-coupled WRF-CMAQ system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ome difficulty </a:t>
            </a:r>
            <a:r>
              <a:rPr lang="en-US" dirty="0" smtClean="0"/>
              <a:t>setting up consistent model </a:t>
            </a:r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need to create consistent method of running WRF-CMAQ together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Continue further testing of altering nudging strengths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46E90-E807-4D37-A6B9-0BFE806F24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082" y="2071992"/>
            <a:ext cx="478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Thanks!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4579" y="2598821"/>
            <a:ext cx="584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Extra Slides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726" y="1435100"/>
            <a:ext cx="3314788" cy="4691063"/>
          </a:xfrm>
        </p:spPr>
        <p:txBody>
          <a:bodyPr/>
          <a:lstStyle/>
          <a:p>
            <a:r>
              <a:rPr lang="en-US" dirty="0" smtClean="0"/>
              <a:t>Measure of transparency</a:t>
            </a:r>
          </a:p>
          <a:p>
            <a:endParaRPr lang="en-US" dirty="0" smtClean="0"/>
          </a:p>
          <a:p>
            <a:r>
              <a:rPr lang="en-US" dirty="0" smtClean="0"/>
              <a:t>AOD is defined as the negative natural log of the fraction of radiation that is NOT scattered or absorbed along a path</a:t>
            </a:r>
          </a:p>
          <a:p>
            <a:endParaRPr lang="en-US" dirty="0" smtClean="0"/>
          </a:p>
          <a:p>
            <a:r>
              <a:rPr lang="en-US" dirty="0" smtClean="0"/>
              <a:t>Therefore, AOD is dimensionless, and not a length</a:t>
            </a:r>
          </a:p>
          <a:p>
            <a:endParaRPr lang="en-US" dirty="0" smtClean="0"/>
          </a:p>
          <a:p>
            <a:r>
              <a:rPr lang="en-US" dirty="0" smtClean="0"/>
              <a:t>Here we are using the TTAUXAR_04 from the </a:t>
            </a:r>
            <a:r>
              <a:rPr lang="en-US" dirty="0" err="1" smtClean="0"/>
              <a:t>wrfout</a:t>
            </a:r>
            <a:r>
              <a:rPr lang="en-US" dirty="0" smtClean="0"/>
              <a:t> file which represents the 533 nm wavelength</a:t>
            </a:r>
          </a:p>
          <a:p>
            <a:endParaRPr lang="en-US" dirty="0" smtClean="0"/>
          </a:p>
          <a:p>
            <a:r>
              <a:rPr lang="en-US" dirty="0" smtClean="0"/>
              <a:t>The next several slides show comparisons of modeled AOD against satellite and ground based observations of AOD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4DB32-0187-4E79-A98D-74BE1C5B2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Content Placeholder 7" descr="AOD_Ju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38572"/>
            <a:ext cx="5111750" cy="4542306"/>
          </a:xfrm>
        </p:spPr>
      </p:pic>
      <p:sp>
        <p:nvSpPr>
          <p:cNvPr id="7" name="TextBox 6"/>
          <p:cNvSpPr txBox="1"/>
          <p:nvPr/>
        </p:nvSpPr>
        <p:spPr>
          <a:xfrm>
            <a:off x="3599234" y="311285"/>
            <a:ext cx="51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Aerosol Optical Depth (AOD)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3896" y="16017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Solar Radiation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2706" name="Picture 2" descr="\\AA.AD.EPA.GOV\ORD\RTP\USERS\K-Q\kappel\Net MyDocuments\CMAQ_v50_Final\Two-way\V5g_TwoWay_GC4_35L_New_Solar_Rad_June_hourlybox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60278"/>
            <a:ext cx="4572000" cy="4572000"/>
          </a:xfrm>
          <a:prstGeom prst="rect">
            <a:avLst/>
          </a:prstGeom>
          <a:noFill/>
        </p:spPr>
      </p:pic>
      <p:pic>
        <p:nvPicPr>
          <p:cNvPr id="72707" name="Picture 3" descr="\\AA.AD.EPA.GOV\ORD\RTP\USERS\K-Q\kappel\Net MyDocuments\CMAQ_v50_Final\Two-way\V5g_TwoWay_GC4_35L_New_Solar_Rad_January_hourlybox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1207"/>
            <a:ext cx="4572000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8458" y="1343607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January (F – NF)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302897" y="1356048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June (F – NF)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AA.AD.EPA.GOV\ORD\RTP\USERS\K-Q\kappel\Net MyDocuments\CMAQ_v50_Final\Two-way\Precip_Base_minus_NF_June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22748"/>
            <a:ext cx="4114800" cy="3337560"/>
          </a:xfrm>
          <a:prstGeom prst="rect">
            <a:avLst/>
          </a:prstGeom>
          <a:noFill/>
        </p:spPr>
      </p:pic>
      <p:pic>
        <p:nvPicPr>
          <p:cNvPr id="5122" name="Picture 2" descr="\\AA.AD.EPA.GOV\ORD\RTP\USERS\K-Q\kappel\Net MyDocuments\CMAQ_v50_Final\Two-way\Precip_Base_minus_NF_January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5724"/>
            <a:ext cx="4114800" cy="3337560"/>
          </a:xfrm>
          <a:prstGeom prst="rect">
            <a:avLst/>
          </a:prstGeom>
          <a:noFill/>
        </p:spPr>
      </p:pic>
      <p:pic>
        <p:nvPicPr>
          <p:cNvPr id="5124" name="Picture 4" descr="\\AA.AD.EPA.GOV\ORD\RTP\USERS\K-Q\kappel\Net MyDocuments\CMAQ_v50_Final\Two-way\V5g_TwoWay_GC4_35L_New_precip_January_spatialplot_Bias_Di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390" y="60160"/>
            <a:ext cx="4800610" cy="3710948"/>
          </a:xfrm>
          <a:prstGeom prst="rect">
            <a:avLst/>
          </a:prstGeom>
          <a:noFill/>
        </p:spPr>
      </p:pic>
      <p:pic>
        <p:nvPicPr>
          <p:cNvPr id="5125" name="Picture 5" descr="\\AA.AD.EPA.GOV\ORD\RTP\USERS\K-Q\kappel\Net MyDocuments\CMAQ_v50_Final\Two-way\V5g_TwoWay_GC4_35L_New_precip_June_spatialplot_Bias_Diff.png"/>
          <p:cNvPicPr>
            <a:picLocks noChangeAspect="1" noChangeArrowheads="1"/>
          </p:cNvPicPr>
          <p:nvPr/>
        </p:nvPicPr>
        <p:blipFill>
          <a:blip r:embed="rId6" cstate="print"/>
          <a:srcRect b="1621"/>
          <a:stretch>
            <a:fillRect/>
          </a:stretch>
        </p:blipFill>
        <p:spPr bwMode="auto">
          <a:xfrm>
            <a:off x="4343390" y="3207212"/>
            <a:ext cx="4800610" cy="3650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Precipitation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2" y="45720"/>
            <a:ext cx="4069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Precipitation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934" y="3497588"/>
            <a:ext cx="401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Precipitation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495" y="583132"/>
            <a:ext cx="4243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866" y="3735406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\\AA.AD.EPA.GOV\ORD\RTP\USERS\K-Q\kappel\Net MyDocuments\CMAQ_v50_Final\Two-way\V5g_TwoWay_GC4_35L_New_O3_FL_spatialplot_Bias_Diff.png"/>
          <p:cNvPicPr>
            <a:picLocks noChangeAspect="1" noChangeArrowheads="1"/>
          </p:cNvPicPr>
          <p:nvPr/>
        </p:nvPicPr>
        <p:blipFill>
          <a:blip r:embed="rId3" cstate="print"/>
          <a:srcRect l="4511" t="9462" r="5013" b="11911"/>
          <a:stretch>
            <a:fillRect/>
          </a:stretch>
        </p:blipFill>
        <p:spPr bwMode="auto">
          <a:xfrm>
            <a:off x="4604515" y="3806365"/>
            <a:ext cx="4343400" cy="2917807"/>
          </a:xfrm>
          <a:prstGeom prst="rect">
            <a:avLst/>
          </a:prstGeom>
          <a:noFill/>
        </p:spPr>
      </p:pic>
      <p:pic>
        <p:nvPicPr>
          <p:cNvPr id="2" name="Picture 6" descr="\\AA.AD.EPA.GOV\ORD\RTP\USERS\K-Q\kappel\Net MyDocuments\CMAQ_v50_Final\Two-way\V5g_TwoWay_GC4_35L_New_O3_GL_spatialplot_Bias_Diff.png"/>
          <p:cNvPicPr>
            <a:picLocks noChangeAspect="1" noChangeArrowheads="1"/>
          </p:cNvPicPr>
          <p:nvPr/>
        </p:nvPicPr>
        <p:blipFill>
          <a:blip r:embed="rId4" cstate="print"/>
          <a:srcRect l="5897" t="5561" r="9642" b="8374"/>
          <a:stretch>
            <a:fillRect/>
          </a:stretch>
        </p:blipFill>
        <p:spPr bwMode="auto">
          <a:xfrm>
            <a:off x="136188" y="223736"/>
            <a:ext cx="4054643" cy="3193827"/>
          </a:xfrm>
          <a:prstGeom prst="rect">
            <a:avLst/>
          </a:prstGeom>
          <a:noFill/>
        </p:spPr>
      </p:pic>
      <p:pic>
        <p:nvPicPr>
          <p:cNvPr id="81923" name="Picture 3" descr="\\AA.AD.EPA.GOV\ORD\RTP\USERS\K-Q\kappel\Net MyDocuments\CMAQ_v50_Final\Two-way\V5g_TwoWay_GC4_35L_New_O3_MA_spatialplot_Bias_Diff.png"/>
          <p:cNvPicPr>
            <a:picLocks noChangeAspect="1" noChangeArrowheads="1"/>
          </p:cNvPicPr>
          <p:nvPr/>
        </p:nvPicPr>
        <p:blipFill>
          <a:blip r:embed="rId5" cstate="print"/>
          <a:srcRect l="6015" t="5891" r="6892" b="8187"/>
          <a:stretch>
            <a:fillRect/>
          </a:stretch>
        </p:blipFill>
        <p:spPr bwMode="auto">
          <a:xfrm>
            <a:off x="204538" y="3669479"/>
            <a:ext cx="4180996" cy="3188521"/>
          </a:xfrm>
          <a:prstGeom prst="rect">
            <a:avLst/>
          </a:prstGeom>
          <a:noFill/>
        </p:spPr>
      </p:pic>
      <p:pic>
        <p:nvPicPr>
          <p:cNvPr id="81924" name="Picture 4" descr="\\AA.AD.EPA.GOV\ORD\RTP\USERS\K-Q\kappel\Net MyDocuments\CMAQ_v50_Final\Two-way\V5g_TwoWay_GC4_35L_New_O3_NE_spatialplot_Bias_Diff.png"/>
          <p:cNvPicPr>
            <a:picLocks noChangeAspect="1" noChangeArrowheads="1"/>
          </p:cNvPicPr>
          <p:nvPr/>
        </p:nvPicPr>
        <p:blipFill>
          <a:blip r:embed="rId6" cstate="print"/>
          <a:srcRect l="5268" t="5885" r="5509" b="8518"/>
          <a:stretch>
            <a:fillRect/>
          </a:stretch>
        </p:blipFill>
        <p:spPr bwMode="auto">
          <a:xfrm>
            <a:off x="4646435" y="243193"/>
            <a:ext cx="4283249" cy="31764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5913" y="-616"/>
            <a:ext cx="3657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Great Lakes Ozone Bias Diff.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560" y="3430006"/>
            <a:ext cx="3657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Mid-Atlantic Ozone Bias Diff.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759" y="0"/>
            <a:ext cx="3657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Northeast Ozone Bias Diff.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217" y="3566193"/>
            <a:ext cx="3657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Florida Ozone Bias Diff.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\\AA.AD.EPA.GOV\ORD\RTP\USERS\K-Q\kappel\Net MyDocuments\CMAQ_v50_Final\Two-way\V5g_TwoWay_GC4_35L_New_O3_California_spatialplot_Bias_Diff.png"/>
          <p:cNvPicPr>
            <a:picLocks noChangeAspect="1" noChangeArrowheads="1"/>
          </p:cNvPicPr>
          <p:nvPr/>
        </p:nvPicPr>
        <p:blipFill>
          <a:blip r:embed="rId3" cstate="print"/>
          <a:srcRect l="5225" t="5125" r="15251" b="4937"/>
          <a:stretch>
            <a:fillRect/>
          </a:stretch>
        </p:blipFill>
        <p:spPr bwMode="auto">
          <a:xfrm>
            <a:off x="3799308" y="2185427"/>
            <a:ext cx="5344692" cy="4672573"/>
          </a:xfrm>
          <a:prstGeom prst="rect">
            <a:avLst/>
          </a:prstGeom>
          <a:noFill/>
        </p:spPr>
      </p:pic>
      <p:pic>
        <p:nvPicPr>
          <p:cNvPr id="80899" name="Picture 3" descr="\\AA.AD.EPA.GOV\ORD\RTP\USERS\K-Q\kappel\Net MyDocuments\CMAQ_v50_Final\Two-way\V5g_TwoWay_GC4_35L_New_O3_All_Selected_Sites_LA_scatterplot_mt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" y="2525395"/>
            <a:ext cx="4000500" cy="4000500"/>
          </a:xfrm>
          <a:prstGeom prst="rect">
            <a:avLst/>
          </a:prstGeom>
          <a:noFill/>
        </p:spPr>
      </p:pic>
      <p:pic>
        <p:nvPicPr>
          <p:cNvPr id="80900" name="Picture 4" descr="\\AA.AD.EPA.GOV\ORD\RTP\USERS\K-Q\kappel\Net MyDocuments\CMAQ_v50_Final\Two-way\V5g_TwoWay_GC4_35L_New_O3_Selected_Sites_LA_hourlyboxpl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907" y="2526030"/>
            <a:ext cx="4000500" cy="4000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99" y="194310"/>
            <a:ext cx="688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Los Angeles </a:t>
            </a:r>
          </a:p>
          <a:p>
            <a:pPr algn="ctr"/>
            <a:r>
              <a:rPr lang="en-US" sz="3600" dirty="0" smtClean="0"/>
              <a:t>Monthly Averaged Hourly Ozone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A.AD.EPA.GOV\ORD\RTP\USERS\K-Q\kappel\Net MyDocuments\CMAQ_v50_Final\Two-way\SO4_difference_Base_minus_NF_J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98685"/>
            <a:ext cx="4110038" cy="3343275"/>
          </a:xfrm>
          <a:prstGeom prst="rect">
            <a:avLst/>
          </a:prstGeom>
          <a:noFill/>
        </p:spPr>
      </p:pic>
      <p:pic>
        <p:nvPicPr>
          <p:cNvPr id="3075" name="Picture 3" descr="\\AA.AD.EPA.GOV\ORD\RTP\USERS\K-Q\kappel\Net MyDocuments\CMAQ_v50_Final\Two-way\SO4_difference_Base_minus_NF_January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360"/>
            <a:ext cx="4114800" cy="3346704"/>
          </a:xfrm>
          <a:prstGeom prst="rect">
            <a:avLst/>
          </a:prstGeom>
          <a:noFill/>
        </p:spPr>
      </p:pic>
      <p:pic>
        <p:nvPicPr>
          <p:cNvPr id="3076" name="Picture 4" descr="\\AA.AD.EPA.GOV\ORD\RTP\USERS\K-Q\kappel\Net MyDocuments\CMAQ_v50_Final\Two-way\V5g_TwoWay_GC4_35L_New_SO4_January_spatialplot_Bias_Di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390" y="48128"/>
            <a:ext cx="4800610" cy="3710948"/>
          </a:xfrm>
          <a:prstGeom prst="rect">
            <a:avLst/>
          </a:prstGeom>
          <a:noFill/>
        </p:spPr>
      </p:pic>
      <p:pic>
        <p:nvPicPr>
          <p:cNvPr id="3077" name="Picture 5" descr="\\AA.AD.EPA.GOV\ORD\RTP\USERS\K-Q\kappel\Net MyDocuments\CMAQ_v50_Final\Two-way\V5g_TwoWay_GC4_35L_New_SO4_June_spatialplot_Bias_Di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390" y="3147052"/>
            <a:ext cx="4800610" cy="37109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Sulfate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01" y="45720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Sulfate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02" y="3377268"/>
            <a:ext cx="401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Sulfate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1959" y="595164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9976" y="3707332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4449" y="6391072"/>
            <a:ext cx="461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Sulfate bias reduced in simulation with aerosol feedback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177224"/>
            <a:ext cx="7772400" cy="304800"/>
          </a:xfrm>
        </p:spPr>
        <p:txBody>
          <a:bodyPr/>
          <a:lstStyle/>
          <a:p>
            <a:r>
              <a:rPr lang="en-US" sz="2400" dirty="0" smtClean="0"/>
              <a:t>Motivation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42" y="1581690"/>
            <a:ext cx="7772400" cy="3778250"/>
          </a:xfrm>
        </p:spPr>
        <p:txBody>
          <a:bodyPr/>
          <a:lstStyle/>
          <a:p>
            <a:r>
              <a:rPr lang="en-US" sz="1700" dirty="0" smtClean="0"/>
              <a:t>Conventional CMAQ air quality simulations utilize meteorological inputs that are run independently of the Chemical Transport Model (CTM) </a:t>
            </a:r>
          </a:p>
          <a:p>
            <a:endParaRPr lang="en-US" sz="1700" dirty="0" smtClean="0"/>
          </a:p>
          <a:p>
            <a:r>
              <a:rPr lang="en-US" sz="1700" dirty="0" smtClean="0"/>
              <a:t>The coupled WRF-CMAQ system runs the meteorological model and CTM together, which allows for communication (feedback) between the two models</a:t>
            </a:r>
          </a:p>
          <a:p>
            <a:endParaRPr lang="en-US" sz="1700" dirty="0" smtClean="0"/>
          </a:p>
          <a:p>
            <a:r>
              <a:rPr lang="en-US" sz="1700" dirty="0" smtClean="0"/>
              <a:t>feedback is important for including the effects that aerosols have on the meteorological fields (e.g. solar radiation)</a:t>
            </a:r>
          </a:p>
          <a:p>
            <a:pPr lvl="1"/>
            <a:r>
              <a:rPr lang="en-US" sz="1700" dirty="0" smtClean="0"/>
              <a:t>more realistic representation of the atmosphere</a:t>
            </a:r>
          </a:p>
          <a:p>
            <a:endParaRPr lang="en-US" sz="1700" dirty="0" smtClean="0"/>
          </a:p>
          <a:p>
            <a:r>
              <a:rPr lang="en-US" sz="1700" dirty="0" smtClean="0"/>
              <a:t>In this work, the coupled WRF-CMAQ modeling system is used to:</a:t>
            </a:r>
          </a:p>
          <a:p>
            <a:pPr lvl="1"/>
            <a:r>
              <a:rPr lang="en-US" sz="1700" dirty="0" smtClean="0"/>
              <a:t>examine impact of aerosol direct effects on model estimates (performing simulations with and without aerosol direct effects</a:t>
            </a:r>
            <a:r>
              <a:rPr lang="en-US" sz="17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46E90-E807-4D37-A6B9-0BFE806F24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AA.AD.EPA.GOV\ORD\RTP\USERS\K-Q\kappel\Net MyDocuments\CMAQ_v50_Final\Two-way\V5g_TwoWay_GC4_35L_New_OC_January_spatialplot_Bias_Di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0" y="48128"/>
            <a:ext cx="4800610" cy="3710948"/>
          </a:xfrm>
          <a:prstGeom prst="rect">
            <a:avLst/>
          </a:prstGeom>
          <a:noFill/>
        </p:spPr>
      </p:pic>
      <p:pic>
        <p:nvPicPr>
          <p:cNvPr id="4098" name="Picture 2" descr="\\AA.AD.EPA.GOV\ORD\RTP\USERS\K-Q\kappel\Net MyDocuments\CMAQ_v50_Final\Two-way\OC_Base_minus_NF_Janua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4488"/>
            <a:ext cx="4110038" cy="3343275"/>
          </a:xfrm>
          <a:prstGeom prst="rect">
            <a:avLst/>
          </a:prstGeom>
          <a:noFill/>
        </p:spPr>
      </p:pic>
      <p:pic>
        <p:nvPicPr>
          <p:cNvPr id="4099" name="Picture 3" descr="\\AA.AD.EPA.GOV\ORD\RTP\USERS\K-Q\kappel\Net MyDocuments\CMAQ_v50_Final\Two-way\OC_Base_minus_NF_Ju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86653"/>
            <a:ext cx="4110038" cy="3343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Organic Carbon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\\AA.AD.EPA.GOV\ORD\RTP\USERS\K-Q\kappel\Net MyDocuments\CMAQ_v50_Final\Two-way\V5g_TwoWay_GC4_35L_New_OC_June_spatialplot_Bias_Diff.png"/>
          <p:cNvPicPr>
            <a:picLocks noChangeAspect="1" noChangeArrowheads="1"/>
          </p:cNvPicPr>
          <p:nvPr/>
        </p:nvPicPr>
        <p:blipFill>
          <a:blip r:embed="rId6" cstate="print"/>
          <a:srcRect b="1297"/>
          <a:stretch>
            <a:fillRect/>
          </a:stretch>
        </p:blipFill>
        <p:spPr bwMode="auto">
          <a:xfrm>
            <a:off x="4343390" y="3195180"/>
            <a:ext cx="4800610" cy="36628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79495" y="595164"/>
            <a:ext cx="4243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866" y="3735406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01" y="57752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Organic Carbon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902" y="3377268"/>
            <a:ext cx="401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Organic Carbon (F-NF)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vs. Un-coupled CMAQ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differences in a number of the meteorological fields, including temperature, PBL height and solar radiation</a:t>
            </a:r>
          </a:p>
          <a:p>
            <a:endParaRPr lang="en-US" dirty="0" smtClean="0"/>
          </a:p>
          <a:p>
            <a:r>
              <a:rPr lang="en-US" dirty="0" smtClean="0"/>
              <a:t>These differences are not solely the result of running WRF-CMAQ without restarts</a:t>
            </a:r>
          </a:p>
          <a:p>
            <a:endParaRPr lang="en-US" dirty="0" smtClean="0"/>
          </a:p>
          <a:p>
            <a:r>
              <a:rPr lang="en-US" dirty="0" smtClean="0"/>
              <a:t>It’s likely some other difference(s) exists in the WRF or CMAQ codes</a:t>
            </a:r>
          </a:p>
          <a:p>
            <a:endParaRPr lang="en-US" dirty="0" smtClean="0"/>
          </a:p>
          <a:p>
            <a:r>
              <a:rPr lang="en-US" dirty="0" smtClean="0"/>
              <a:t>However, those difference have not been identified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46E90-E807-4D37-A6B9-0BFE806F24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1992313"/>
            <a:ext cx="8343900" cy="1500187"/>
          </a:xfrm>
        </p:spPr>
        <p:txBody>
          <a:bodyPr/>
          <a:lstStyle/>
          <a:p>
            <a:pPr algn="ctr"/>
            <a:r>
              <a:rPr lang="en-US" sz="4000" dirty="0" smtClean="0"/>
              <a:t>WRF-CMAQ w/o Feedback Effects vs. Un-coupled WRF-CMAQ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09BF-6079-44F3-BDB4-ED421A4A28C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952" y="1234440"/>
            <a:ext cx="3297562" cy="5241004"/>
          </a:xfrm>
        </p:spPr>
        <p:txBody>
          <a:bodyPr/>
          <a:lstStyle/>
          <a:p>
            <a:r>
              <a:rPr lang="en-US" dirty="0" smtClean="0"/>
              <a:t>Compare simulations with the coupled WRF-CMAQ w/o feedback effects and the un-coupled WRF-CMAQ system.</a:t>
            </a:r>
          </a:p>
          <a:p>
            <a:endParaRPr lang="en-US" dirty="0" smtClean="0"/>
          </a:p>
          <a:p>
            <a:r>
              <a:rPr lang="en-US" dirty="0" smtClean="0"/>
              <a:t>Intent was to configure the coupled WRF-CMAQ simulation exactly the same as the un-coupled simulation.</a:t>
            </a:r>
          </a:p>
          <a:p>
            <a:endParaRPr lang="en-US" dirty="0" smtClean="0"/>
          </a:p>
          <a:p>
            <a:r>
              <a:rPr lang="en-US" dirty="0" smtClean="0"/>
              <a:t>This would allow for direct comparison between the two simulations, with the presumption that the results should be nearly identical.</a:t>
            </a:r>
          </a:p>
          <a:p>
            <a:endParaRPr lang="en-US" dirty="0" smtClean="0"/>
          </a:p>
          <a:p>
            <a:r>
              <a:rPr lang="en-US" dirty="0" smtClean="0"/>
              <a:t>However, although the simulations utilize the same inputs and are configured using the same WRF and CMAQ options, there are differences.</a:t>
            </a:r>
          </a:p>
          <a:p>
            <a:endParaRPr lang="en-US" dirty="0" smtClean="0"/>
          </a:p>
          <a:p>
            <a:r>
              <a:rPr lang="en-US" dirty="0" smtClean="0"/>
              <a:t>For example, the coupled WRF-CMAQ is run as one continuous simulations, while the WRF used in the un-coupled simulation is run in 5 ½ day increments.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0"/>
            <a:ext cx="8618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Coupled WRF-CMAQ w/o Feedback vs.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Un-coupled WRF-CMAQ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7827" name="Picture 3" descr="\\AA.AD.EPA.GOV\ORD\RTP\USERS\K-Q\kappel\Net MyDocuments\CMAQ_v50_Final\Two-way\O3_Ju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718" y="1572260"/>
            <a:ext cx="4943475" cy="414909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4DB32-0187-4E79-A98D-74BE1C5B2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\\AA.AD.EPA.GOV\ORD\RTP\USERS\K-Q\kappel\Net MyDocuments\CMAQ_v50_Final\Two-way\SFC_TMP_NF_minus_Offline_January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137159"/>
            <a:ext cx="4110038" cy="3456432"/>
          </a:xfrm>
          <a:prstGeom prst="rect">
            <a:avLst/>
          </a:prstGeom>
          <a:noFill/>
        </p:spPr>
      </p:pic>
      <p:pic>
        <p:nvPicPr>
          <p:cNvPr id="74755" name="Picture 3" descr="\\AA.AD.EPA.GOV\ORD\RTP\USERS\K-Q\kappel\Net MyDocuments\CMAQ_v50_Final\Two-way\SFC_TMP_NF_minus_Offline_J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" y="3514725"/>
            <a:ext cx="4110038" cy="3343275"/>
          </a:xfrm>
          <a:prstGeom prst="rect">
            <a:avLst/>
          </a:prstGeom>
          <a:noFill/>
        </p:spPr>
      </p:pic>
      <p:pic>
        <p:nvPicPr>
          <p:cNvPr id="74756" name="Picture 4" descr="\\AA.AD.EPA.GOV\ORD\RTP\USERS\K-Q\kappel\Net MyDocuments\CMAQ_v50_Final\Two-way\SOL_RAD_NF_minus_Offline_Janua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962" y="137160"/>
            <a:ext cx="4110038" cy="3457575"/>
          </a:xfrm>
          <a:prstGeom prst="rect">
            <a:avLst/>
          </a:prstGeom>
          <a:noFill/>
        </p:spPr>
      </p:pic>
      <p:pic>
        <p:nvPicPr>
          <p:cNvPr id="74757" name="Picture 5" descr="\\AA.AD.EPA.GOV\ORD\RTP\USERS\K-Q\kappel\Net MyDocuments\CMAQ_v50_Final\Two-way\SOL_RAD_NF_minus_Offline_Ju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5" y="3590925"/>
            <a:ext cx="4105275" cy="3267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890" y="22860"/>
            <a:ext cx="4069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surface temperature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" y="3394710"/>
            <a:ext cx="4091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surface temperature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4420" y="11430"/>
            <a:ext cx="42595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Solar Radiation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2050" y="3467702"/>
            <a:ext cx="41376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Solar Radiation (NF-UC)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\\AA.AD.EPA.GOV\ORD\RTP\USERS\K-Q\kappel\Net MyDocuments\CMAQ_v50_Final\Two-way\V5g_TwoWay_GC4_35L_NF_O3_January_spatialplot_Bias_Di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90" y="72192"/>
            <a:ext cx="4800610" cy="3710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Ozone (Hourly)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5778" name="Picture 2" descr="\\AA.AD.EPA.GOV\ORD\RTP\USERS\K-Q\kappel\Net MyDocuments\CMAQ_v50_Final\Two-way\O3_NF_minus_Offline_January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" y="120319"/>
            <a:ext cx="4110038" cy="3456432"/>
          </a:xfrm>
          <a:prstGeom prst="rect">
            <a:avLst/>
          </a:prstGeom>
          <a:noFill/>
        </p:spPr>
      </p:pic>
      <p:pic>
        <p:nvPicPr>
          <p:cNvPr id="75779" name="Picture 3" descr="\\AA.AD.EPA.GOV\ORD\RTP\USERS\K-Q\kappel\Net MyDocuments\CMAQ_v50_Final\Two-way\O3_NF_minus_Offline_Ju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1" y="3590925"/>
            <a:ext cx="4105275" cy="3267075"/>
          </a:xfrm>
          <a:prstGeom prst="rect">
            <a:avLst/>
          </a:prstGeom>
          <a:noFill/>
        </p:spPr>
      </p:pic>
      <p:pic>
        <p:nvPicPr>
          <p:cNvPr id="75783" name="Picture 7" descr="\\AA.AD.EPA.GOV\ORD\RTP\USERS\K-Q\kappel\Net MyDocuments\CMAQ_v50_Final\Two-way\V5g_TwoWay_GC4_35L_NF_O3_June_spatialplot_Bias_Diff.png"/>
          <p:cNvPicPr>
            <a:picLocks noChangeAspect="1" noChangeArrowheads="1"/>
          </p:cNvPicPr>
          <p:nvPr/>
        </p:nvPicPr>
        <p:blipFill>
          <a:blip r:embed="rId5" cstate="print"/>
          <a:srcRect b="1945"/>
          <a:stretch>
            <a:fillRect/>
          </a:stretch>
        </p:blipFill>
        <p:spPr bwMode="auto">
          <a:xfrm>
            <a:off x="4343390" y="3219244"/>
            <a:ext cx="4800610" cy="36387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79495" y="583132"/>
            <a:ext cx="4243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5866" y="3735406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"/>
            <a:ext cx="43319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Ozone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30" y="3466902"/>
            <a:ext cx="4091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Ozone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\\AA.AD.EPA.GOV\ORD\RTP\USERS\K-Q\kappel\Net MyDocuments\CMAQ_v50_Final\Two-way\V5g_TwoWay_GC4_35L_NF_PM_TOT_June_spatialplot_Bias_Diff.png"/>
          <p:cNvPicPr>
            <a:picLocks noChangeAspect="1" noChangeArrowheads="1"/>
          </p:cNvPicPr>
          <p:nvPr/>
        </p:nvPicPr>
        <p:blipFill>
          <a:blip r:embed="rId2" cstate="print"/>
          <a:srcRect b="4215"/>
          <a:stretch>
            <a:fillRect/>
          </a:stretch>
        </p:blipFill>
        <p:spPr bwMode="auto">
          <a:xfrm>
            <a:off x="4343390" y="3303468"/>
            <a:ext cx="4800610" cy="3554532"/>
          </a:xfrm>
          <a:prstGeom prst="rect">
            <a:avLst/>
          </a:prstGeom>
          <a:noFill/>
        </p:spPr>
      </p:pic>
      <p:pic>
        <p:nvPicPr>
          <p:cNvPr id="76804" name="Picture 4" descr="\\AA.AD.EPA.GOV\ORD\RTP\USERS\K-Q\kappel\Net MyDocuments\CMAQ_v50_Final\Two-way\V5g_TwoWay_GC4_35L_NF_PM_TOT_January_spatialplot_Bias_Di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0" y="156416"/>
            <a:ext cx="4800610" cy="3710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76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PM</a:t>
            </a:r>
            <a:r>
              <a:rPr lang="en-US" sz="2800" baseline="-25000" dirty="0" smtClean="0">
                <a:solidFill>
                  <a:srgbClr val="FF0000"/>
                </a:solidFill>
              </a:rPr>
              <a:t>2.5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pic>
        <p:nvPicPr>
          <p:cNvPr id="76802" name="Picture 2" descr="\\AA.AD.EPA.GOV\ORD\RTP\USERS\K-Q\kappel\Net MyDocuments\CMAQ_v50_Final\Two-way\PM25_NF_minus_Offline_January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" y="132351"/>
            <a:ext cx="4110038" cy="3337560"/>
          </a:xfrm>
          <a:prstGeom prst="rect">
            <a:avLst/>
          </a:prstGeom>
          <a:noFill/>
        </p:spPr>
      </p:pic>
      <p:pic>
        <p:nvPicPr>
          <p:cNvPr id="76803" name="Picture 3" descr="\\AA.AD.EPA.GOV\ORD\RTP\USERS\K-Q\kappel\Net MyDocuments\CMAQ_v50_Final\Two-way\PM25_NF_minus_Offline_June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" y="3498182"/>
            <a:ext cx="4119563" cy="3337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064" y="22860"/>
            <a:ext cx="43319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PM</a:t>
            </a:r>
            <a:r>
              <a:rPr lang="en-US" sz="1600" baseline="-25000" dirty="0" smtClean="0">
                <a:solidFill>
                  <a:srgbClr val="0000CC"/>
                </a:solidFill>
              </a:rPr>
              <a:t>2.5</a:t>
            </a:r>
            <a:r>
              <a:rPr lang="en-US" sz="1600" dirty="0" smtClean="0">
                <a:solidFill>
                  <a:srgbClr val="0000CC"/>
                </a:solidFill>
              </a:rPr>
              <a:t>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94710"/>
            <a:ext cx="43319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PM</a:t>
            </a:r>
            <a:r>
              <a:rPr lang="en-US" sz="1600" baseline="-25000" dirty="0" smtClean="0">
                <a:solidFill>
                  <a:srgbClr val="0000CC"/>
                </a:solidFill>
              </a:rPr>
              <a:t>2.5</a:t>
            </a:r>
            <a:r>
              <a:rPr lang="en-US" sz="1600" dirty="0" smtClean="0">
                <a:solidFill>
                  <a:srgbClr val="0000CC"/>
                </a:solidFill>
              </a:rPr>
              <a:t>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495" y="583132"/>
            <a:ext cx="4243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January Bias Difference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866" y="3735406"/>
            <a:ext cx="41406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June Bias Difference (NF-UC)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951" y="482321"/>
            <a:ext cx="3971970" cy="6103655"/>
          </a:xfrm>
        </p:spPr>
        <p:txBody>
          <a:bodyPr/>
          <a:lstStyle/>
          <a:p>
            <a:r>
              <a:rPr lang="en-US" sz="1600" dirty="0" smtClean="0"/>
              <a:t>CMAQv5.0 Modeling System</a:t>
            </a:r>
          </a:p>
          <a:p>
            <a:r>
              <a:rPr lang="en-US" sz="1600" dirty="0" smtClean="0"/>
              <a:t>   - 12km CONUS AQMEII domain</a:t>
            </a:r>
          </a:p>
          <a:p>
            <a:r>
              <a:rPr lang="en-US" sz="1600" dirty="0" smtClean="0"/>
              <a:t>   - </a:t>
            </a:r>
            <a:r>
              <a:rPr lang="en-US" sz="1600" dirty="0" smtClean="0"/>
              <a:t>CB05 chemistry</a:t>
            </a:r>
          </a:p>
          <a:p>
            <a:r>
              <a:rPr lang="en-US" sz="1600" dirty="0" smtClean="0"/>
              <a:t>   - GEOS-Chem </a:t>
            </a:r>
            <a:r>
              <a:rPr lang="en-US" sz="1600" dirty="0" smtClean="0"/>
              <a:t>boundary conditions</a:t>
            </a:r>
          </a:p>
          <a:p>
            <a:r>
              <a:rPr lang="en-US" sz="1600" dirty="0" smtClean="0"/>
              <a:t>   - lightning NO emissions included</a:t>
            </a:r>
          </a:p>
          <a:p>
            <a:r>
              <a:rPr lang="en-US" sz="1600" dirty="0" smtClean="0"/>
              <a:t>   - wind-blown dust</a:t>
            </a:r>
          </a:p>
          <a:p>
            <a:r>
              <a:rPr lang="en-US" sz="1600" dirty="0" smtClean="0"/>
              <a:t>   </a:t>
            </a:r>
          </a:p>
          <a:p>
            <a:r>
              <a:rPr lang="en-US" sz="1600" dirty="0" smtClean="0"/>
              <a:t>January and June 2006</a:t>
            </a:r>
          </a:p>
          <a:p>
            <a:r>
              <a:rPr lang="en-US" sz="1600" dirty="0" smtClean="0"/>
              <a:t>   - </a:t>
            </a:r>
            <a:r>
              <a:rPr lang="en-US" sz="1600" dirty="0" smtClean="0"/>
              <a:t>coupled w/ aerosol direct effects (F)</a:t>
            </a:r>
          </a:p>
          <a:p>
            <a:r>
              <a:rPr lang="en-US" sz="1600" dirty="0" smtClean="0"/>
              <a:t>   - coupled w/o aerosol direct effects (NF)</a:t>
            </a:r>
          </a:p>
          <a:p>
            <a:endParaRPr lang="en-US" sz="1600" dirty="0" smtClean="0"/>
          </a:p>
          <a:p>
            <a:r>
              <a:rPr lang="en-US" sz="1600" dirty="0" smtClean="0"/>
              <a:t>Coupled model simulations (w/ feedback) require approximately 4.5 hours/day (128 </a:t>
            </a:r>
            <a:r>
              <a:rPr lang="en-US" sz="1600" dirty="0" err="1" smtClean="0"/>
              <a:t>procs</a:t>
            </a:r>
            <a:r>
              <a:rPr lang="en-US" sz="1600" dirty="0" smtClean="0"/>
              <a:t>) or 5.5 hours/day (96 </a:t>
            </a:r>
            <a:r>
              <a:rPr lang="en-US" sz="1600" dirty="0" err="1" smtClean="0"/>
              <a:t>procs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Coupled model simulations w/o feedback require approximately 1.5 hours/day with 128 processors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66681" y="311285"/>
            <a:ext cx="540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CMAQ </a:t>
            </a:r>
            <a:r>
              <a:rPr lang="en-US" sz="2800" dirty="0" smtClean="0">
                <a:solidFill>
                  <a:srgbClr val="FF0000"/>
                </a:solidFill>
              </a:rPr>
              <a:t>Coupled Simulations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4DB32-0187-4E79-A98D-74BE1C5B2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\\AA.AD.EPA.GOV\ORD\RTP\USERS\K-Q\kappel\Net MyDocuments\CMAQ_v50_Final\Two-way\O3_J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497" y="1701083"/>
            <a:ext cx="4943475" cy="401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A.AD.EPA.GOV\ORD\RTP\USERS\K-Q\kappel\Net MyDocuments\CMAQ_v50_Final\Two-way\AOD_Janua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9449"/>
            <a:ext cx="4531519" cy="36776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727" y="140079"/>
            <a:ext cx="44212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January AOD (550 nm)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Monthly Average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42" y="1482152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Coupled WRF-CMAQ w/ FB</a:t>
            </a:r>
            <a:endParaRPr lang="en-US" sz="1800" dirty="0"/>
          </a:p>
        </p:txBody>
      </p:sp>
      <p:pic>
        <p:nvPicPr>
          <p:cNvPr id="1027" name="Picture 3" descr="\\AA.AD.EPA.GOV\ORD\RTP\USERS\K-Q\kappel\Net MyDocuments\CMAQ_v50_Final\Two-way\SeaWiFS_Dec_to_Feb_A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243282"/>
            <a:ext cx="4333875" cy="309562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2560" y="80384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SeaWiFS</a:t>
            </a:r>
            <a:endParaRPr lang="en-US" sz="1800" dirty="0"/>
          </a:p>
        </p:txBody>
      </p:sp>
      <p:pic>
        <p:nvPicPr>
          <p:cNvPr id="2" name="Picture 2" descr="G:\inf1w\appel\MODIS_AOD_January.png"/>
          <p:cNvPicPr>
            <a:picLocks noChangeAspect="1" noChangeArrowheads="1"/>
          </p:cNvPicPr>
          <p:nvPr/>
        </p:nvPicPr>
        <p:blipFill>
          <a:blip r:embed="rId5" cstate="print"/>
          <a:srcRect t="13628" r="4157"/>
          <a:stretch>
            <a:fillRect/>
          </a:stretch>
        </p:blipFill>
        <p:spPr bwMode="auto">
          <a:xfrm>
            <a:off x="4911482" y="3928908"/>
            <a:ext cx="4085248" cy="27313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04481" y="3558785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MODIS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A.AD.EPA.GOV\ORD\RTP\USERS\K-Q\kappel\Net MyDocuments\CMAQ_v50_Final\Two-way\SeaWiFS_May_to_June_A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280470"/>
            <a:ext cx="4333875" cy="3095625"/>
          </a:xfrm>
          <a:prstGeom prst="rect">
            <a:avLst/>
          </a:prstGeom>
          <a:noFill/>
        </p:spPr>
      </p:pic>
      <p:pic>
        <p:nvPicPr>
          <p:cNvPr id="2050" name="Picture 2" descr="\\AA.AD.EPA.GOV\ORD\RTP\USERS\K-Q\kappel\Net MyDocuments\CMAQ_v50_Final\Two-way\AOD_Ju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6" y="1583153"/>
            <a:ext cx="4531519" cy="38033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2560" y="80384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SeaWiFS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7042" y="1482152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Coupled WRF-CMAQ w/ FB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727" y="140079"/>
            <a:ext cx="44212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June AOD (550 nm)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Monthly Average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2" descr="G:\inf1w\appel\MODIS_AOD_June.png"/>
          <p:cNvPicPr>
            <a:picLocks noChangeAspect="1" noChangeArrowheads="1"/>
          </p:cNvPicPr>
          <p:nvPr/>
        </p:nvPicPr>
        <p:blipFill>
          <a:blip r:embed="rId5" cstate="print"/>
          <a:srcRect t="13770" r="4023"/>
          <a:stretch>
            <a:fillRect/>
          </a:stretch>
        </p:blipFill>
        <p:spPr bwMode="auto">
          <a:xfrm>
            <a:off x="4901013" y="3938954"/>
            <a:ext cx="4090960" cy="27268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04481" y="3558785"/>
            <a:ext cx="3424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MODIS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25694" cy="4691063"/>
          </a:xfrm>
        </p:spPr>
        <p:txBody>
          <a:bodyPr/>
          <a:lstStyle/>
          <a:p>
            <a:r>
              <a:rPr lang="en-US" u="sng" dirty="0" err="1" smtClean="0"/>
              <a:t>AE</a:t>
            </a:r>
            <a:r>
              <a:rPr lang="en-US" dirty="0" err="1" smtClean="0"/>
              <a:t>erosol</a:t>
            </a:r>
            <a:r>
              <a:rPr lang="en-US" dirty="0" smtClean="0"/>
              <a:t> </a:t>
            </a:r>
            <a:r>
              <a:rPr lang="en-US" u="sng" dirty="0" err="1" smtClean="0"/>
              <a:t>RO</a:t>
            </a:r>
            <a:r>
              <a:rPr lang="en-US" dirty="0" err="1" smtClean="0"/>
              <a:t>botic</a:t>
            </a:r>
            <a:r>
              <a:rPr lang="en-US" dirty="0" smtClean="0"/>
              <a:t> </a:t>
            </a:r>
            <a:r>
              <a:rPr lang="en-US" u="sng" dirty="0" err="1" smtClean="0"/>
              <a:t>NET</a:t>
            </a:r>
            <a:r>
              <a:rPr lang="en-US" dirty="0" err="1" smtClean="0"/>
              <a:t>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Provides measurements of Aerosol Optical Depth (among other measurements)</a:t>
            </a:r>
          </a:p>
          <a:p>
            <a:endParaRPr lang="en-US" dirty="0" smtClean="0"/>
          </a:p>
          <a:p>
            <a:r>
              <a:rPr lang="en-US" dirty="0" smtClean="0"/>
              <a:t>Basic AOD instrument is a sun photometer measuring direct solar radiation</a:t>
            </a:r>
          </a:p>
          <a:p>
            <a:endParaRPr lang="en-US" dirty="0" smtClean="0"/>
          </a:p>
          <a:p>
            <a:r>
              <a:rPr lang="en-US" dirty="0" smtClean="0"/>
              <a:t>Two U.S. sites used here</a:t>
            </a:r>
          </a:p>
          <a:p>
            <a:r>
              <a:rPr lang="en-US" dirty="0" smtClean="0"/>
              <a:t>   - Bondville, IL (40.05N, 88.37W)</a:t>
            </a:r>
          </a:p>
          <a:p>
            <a:r>
              <a:rPr lang="en-US" dirty="0" smtClean="0"/>
              <a:t>   - Goddard Space Flight Center, Greenbelt,  </a:t>
            </a:r>
          </a:p>
          <a:p>
            <a:r>
              <a:rPr lang="en-US" dirty="0" smtClean="0"/>
              <a:t>     MD (38.99N, 76.84W)</a:t>
            </a:r>
          </a:p>
          <a:p>
            <a:endParaRPr lang="en-US" dirty="0" smtClean="0"/>
          </a:p>
          <a:p>
            <a:r>
              <a:rPr lang="en-US" dirty="0" smtClean="0"/>
              <a:t>Level 2.0 </a:t>
            </a:r>
            <a:r>
              <a:rPr lang="en-US" dirty="0" smtClean="0"/>
              <a:t>data used </a:t>
            </a:r>
            <a:r>
              <a:rPr lang="en-US" dirty="0" smtClean="0"/>
              <a:t>with pre- and post- field calibration applied, cloud screened and quality assured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http://aeronet.gsfc.nasa.gov/new_web/index.html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A view of the AERONET calibration platform from another location on the roof of Building 33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42" y="182395"/>
            <a:ext cx="4127500" cy="3095625"/>
          </a:xfrm>
          <a:prstGeom prst="rect">
            <a:avLst/>
          </a:prstGeom>
          <a:noFill/>
        </p:spPr>
      </p:pic>
      <p:pic>
        <p:nvPicPr>
          <p:cNvPr id="1028" name="Picture 4" descr="Setting up a sunphotomete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41" y="3363337"/>
            <a:ext cx="4127500" cy="30956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4DB32-0187-4E79-A98D-74BE1C5B2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mad.rtpnc.epa.gov/wyat/AMET_AMAD/cache/V5g_TwoWay_GC4_35L_New_network_PM_TOT_All_209776_timeseries.png"/>
          <p:cNvPicPr>
            <a:picLocks noChangeArrowheads="1"/>
          </p:cNvPicPr>
          <p:nvPr/>
        </p:nvPicPr>
        <p:blipFill>
          <a:blip r:embed="rId3" cstate="print"/>
          <a:srcRect r="8312" b="51183"/>
          <a:stretch>
            <a:fillRect/>
          </a:stretch>
        </p:blipFill>
        <p:spPr bwMode="auto">
          <a:xfrm>
            <a:off x="4679016" y="914388"/>
            <a:ext cx="4434840" cy="2286000"/>
          </a:xfrm>
          <a:prstGeom prst="rect">
            <a:avLst/>
          </a:prstGeom>
          <a:noFill/>
        </p:spPr>
      </p:pic>
      <p:pic>
        <p:nvPicPr>
          <p:cNvPr id="60420" name="Picture 4" descr="http://amad.rtpnc.epa.gov/wyat/AMET_AMAD/cache/V5g_TwoWay_GC4_35L_New_network_PM_TOT_All_922288_timeseries.png"/>
          <p:cNvPicPr>
            <a:picLocks noChangeArrowheads="1"/>
          </p:cNvPicPr>
          <p:nvPr/>
        </p:nvPicPr>
        <p:blipFill>
          <a:blip r:embed="rId4" cstate="print"/>
          <a:srcRect r="8525" b="55606"/>
          <a:stretch>
            <a:fillRect/>
          </a:stretch>
        </p:blipFill>
        <p:spPr bwMode="auto">
          <a:xfrm>
            <a:off x="4668968" y="3929278"/>
            <a:ext cx="4434840" cy="2286000"/>
          </a:xfrm>
          <a:prstGeom prst="rect">
            <a:avLst/>
          </a:prstGeom>
          <a:noFill/>
        </p:spPr>
      </p:pic>
      <p:graphicFrame>
        <p:nvGraphicFramePr>
          <p:cNvPr id="3" name="Chart 2"/>
          <p:cNvGraphicFramePr/>
          <p:nvPr/>
        </p:nvGraphicFramePr>
        <p:xfrm>
          <a:off x="120581" y="157531"/>
          <a:ext cx="4561952" cy="32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20581" y="3508224"/>
          <a:ext cx="4571999" cy="321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4466" y="824190"/>
            <a:ext cx="38901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Daily Average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(near Bondville)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16285" y="3870526"/>
            <a:ext cx="38901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Daily Average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(near GSFC)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93547" y="70341"/>
            <a:ext cx="41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AOD - January/February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4031" y="6334780"/>
            <a:ext cx="394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that AOD is vertically integrated, while the PM2.5 shown here is just for the surface.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mad.rtpnc.epa.gov/wyat/AMET_AMAD/cache/V5g_TwoWay_GC4_35L_New_network_PM_TOT_All_176794_timeseries.png"/>
          <p:cNvPicPr>
            <a:picLocks noChangeAspect="1" noChangeArrowheads="1"/>
          </p:cNvPicPr>
          <p:nvPr/>
        </p:nvPicPr>
        <p:blipFill>
          <a:blip r:embed="rId3" cstate="print"/>
          <a:srcRect t="-552" r="8525" b="50060"/>
          <a:stretch>
            <a:fillRect/>
          </a:stretch>
        </p:blipFill>
        <p:spPr bwMode="auto">
          <a:xfrm>
            <a:off x="4690382" y="894291"/>
            <a:ext cx="4436694" cy="2377440"/>
          </a:xfrm>
          <a:prstGeom prst="rect">
            <a:avLst/>
          </a:prstGeom>
          <a:noFill/>
        </p:spPr>
      </p:pic>
      <p:pic>
        <p:nvPicPr>
          <p:cNvPr id="58372" name="Picture 4" descr="http://amad.rtpnc.epa.gov/wyat/AMET_AMAD/cache/V5g_TwoWay_GC4_35L_New_network_PM_TOT_All_693564_timeseries.png"/>
          <p:cNvPicPr>
            <a:picLocks noChangeArrowheads="1"/>
          </p:cNvPicPr>
          <p:nvPr/>
        </p:nvPicPr>
        <p:blipFill>
          <a:blip r:embed="rId4" cstate="print"/>
          <a:srcRect r="8461" b="50679"/>
          <a:stretch>
            <a:fillRect/>
          </a:stretch>
        </p:blipFill>
        <p:spPr bwMode="auto">
          <a:xfrm>
            <a:off x="4679016" y="3949949"/>
            <a:ext cx="4434840" cy="237744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A83DB-A6EE-4310-9A9E-CED7FCED00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20582" y="127819"/>
          <a:ext cx="4582048" cy="323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20580" y="3492558"/>
          <a:ext cx="4582049" cy="323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4466" y="824190"/>
            <a:ext cx="38901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Daily Average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(near Bondville)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16285" y="3860478"/>
            <a:ext cx="38901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Daily Average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(near GSFC)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93547" y="60293"/>
            <a:ext cx="411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AOD – June/July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57533</TotalTime>
  <Words>2055</Words>
  <Application>Microsoft Office PowerPoint</Application>
  <PresentationFormat>On-screen Show (4:3)</PresentationFormat>
  <Paragraphs>389</Paragraphs>
  <Slides>36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Examining the impact of aerosol direct effects in the coupled WRF-CMAQv5.0 modeling system  </vt:lpstr>
      <vt:lpstr>Acknowledgments</vt:lpstr>
      <vt:lpstr>Motivation</vt:lpstr>
      <vt:lpstr>Slide 4</vt:lpstr>
      <vt:lpstr>Slide 5</vt:lpstr>
      <vt:lpstr>Slide 6</vt:lpstr>
      <vt:lpstr>AERONET</vt:lpstr>
      <vt:lpstr>Slide 8</vt:lpstr>
      <vt:lpstr>Slide 9</vt:lpstr>
      <vt:lpstr>Slide 10</vt:lpstr>
      <vt:lpstr>Slide 11</vt:lpstr>
      <vt:lpstr>Slide 12</vt:lpstr>
      <vt:lpstr>Slide 13</vt:lpstr>
      <vt:lpstr>PM2.5 Variance (F-NF)</vt:lpstr>
      <vt:lpstr>PM2.5 Spectral Density - January</vt:lpstr>
      <vt:lpstr>Slide 16</vt:lpstr>
      <vt:lpstr>Slide 17</vt:lpstr>
      <vt:lpstr>Slide 18</vt:lpstr>
      <vt:lpstr>Slide 19</vt:lpstr>
      <vt:lpstr>Highlights</vt:lpstr>
      <vt:lpstr>Future Work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Coupled vs. Un-coupled CMAQ</vt:lpstr>
      <vt:lpstr>Slide 32</vt:lpstr>
      <vt:lpstr>Slide 33</vt:lpstr>
      <vt:lpstr>Slide 34</vt:lpstr>
      <vt:lpstr>Slide 35</vt:lpstr>
      <vt:lpstr>Slide 36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this AMET thing anyway?</dc:title>
  <dc:creator>EPA</dc:creator>
  <cp:lastModifiedBy>Appel, Keith Wyat</cp:lastModifiedBy>
  <cp:revision>470</cp:revision>
  <dcterms:created xsi:type="dcterms:W3CDTF">2007-09-11T11:47:11Z</dcterms:created>
  <dcterms:modified xsi:type="dcterms:W3CDTF">2012-10-12T17:07:51Z</dcterms:modified>
</cp:coreProperties>
</file>