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8" r:id="rId3"/>
    <p:sldId id="270" r:id="rId4"/>
    <p:sldId id="268" r:id="rId5"/>
    <p:sldId id="289" r:id="rId6"/>
    <p:sldId id="258" r:id="rId7"/>
    <p:sldId id="296" r:id="rId8"/>
    <p:sldId id="293" r:id="rId9"/>
    <p:sldId id="294" r:id="rId10"/>
    <p:sldId id="295" r:id="rId11"/>
    <p:sldId id="298" r:id="rId12"/>
    <p:sldId id="264" r:id="rId13"/>
    <p:sldId id="266" r:id="rId14"/>
    <p:sldId id="290" r:id="rId15"/>
    <p:sldId id="292" r:id="rId16"/>
    <p:sldId id="297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CCECFF"/>
    <a:srgbClr val="000066"/>
    <a:srgbClr val="006600"/>
    <a:srgbClr val="FF0000"/>
    <a:srgbClr val="0000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71" autoAdjust="0"/>
  </p:normalViewPr>
  <p:slideViewPr>
    <p:cSldViewPr>
      <p:cViewPr>
        <p:scale>
          <a:sx n="75" d="100"/>
          <a:sy n="75" d="100"/>
        </p:scale>
        <p:origin x="-9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56105DB-701F-400E-9A9E-8FC2418C28AB}" type="datetimeFigureOut">
              <a:rPr lang="en-GB"/>
              <a:pPr>
                <a:defRPr/>
              </a:pPr>
              <a:t>17/10/2012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5D3BB1A-F4C6-4717-B4BA-0FCEF18BD9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AF16D0-C02A-45CA-969A-A02C4E49EC92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3DA212-EC52-40B6-A51B-9F5F45BAF450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0ABC26-BAF4-4C5D-8EDD-D84C5405664A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C537E-0020-4F44-BD2F-BE1ECA3AA725}" type="datetimeFigureOut">
              <a:rPr lang="en-US"/>
              <a:pPr>
                <a:defRPr/>
              </a:pPr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E0C72-AF19-43D7-AF97-AFD733A85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945BA-4060-4670-8BEA-0AACDF6CADDC}" type="datetimeFigureOut">
              <a:rPr lang="en-US"/>
              <a:pPr>
                <a:defRPr/>
              </a:pPr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741E0-B756-48AA-B211-C4EBF1679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6BB40-4A8E-4DA3-BC55-5CC586633720}" type="datetimeFigureOut">
              <a:rPr lang="en-US"/>
              <a:pPr>
                <a:defRPr/>
              </a:pPr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8B952-85E2-4F82-9E04-D7DAAADE4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A6EC1-1603-48A2-9679-6D7E6D29DA38}" type="datetimeFigureOut">
              <a:rPr lang="en-US"/>
              <a:pPr>
                <a:defRPr/>
              </a:pPr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7C2E0-97FE-4E4D-9EAD-91B6F2257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9B360-3DC6-4502-A960-1D26DF5F05F2}" type="datetimeFigureOut">
              <a:rPr lang="en-US"/>
              <a:pPr>
                <a:defRPr/>
              </a:pPr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E7A4E-F626-489B-BBF9-215C4B31A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80BB1-A905-4EBF-B6EB-F040F80D63B1}" type="datetimeFigureOut">
              <a:rPr lang="en-US"/>
              <a:pPr>
                <a:defRPr/>
              </a:pPr>
              <a:t>10/17/2012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80F63-7C1A-4647-BFEB-9A0BBA150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5EC41-C7A2-4433-96F9-41879070BE0E}" type="datetimeFigureOut">
              <a:rPr lang="en-US"/>
              <a:pPr>
                <a:defRPr/>
              </a:pPr>
              <a:t>10/17/2012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E61A7-E796-4025-9849-468C01BF6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EFBBD-00D6-470C-A81E-A0AD57B2C044}" type="datetimeFigureOut">
              <a:rPr lang="en-US"/>
              <a:pPr>
                <a:defRPr/>
              </a:pPr>
              <a:t>10/17/2012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61CC4-CDCC-4ADB-BEDD-AFB319060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62072-0CC6-4B66-8281-FD46F9600084}" type="datetimeFigureOut">
              <a:rPr lang="en-US"/>
              <a:pPr>
                <a:defRPr/>
              </a:pPr>
              <a:t>10/17/2012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24FD5-3890-49BE-9713-7F3CF33F8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EFD92-6A9E-4B84-B377-7E8C08B6DD75}" type="datetimeFigureOut">
              <a:rPr lang="en-US"/>
              <a:pPr>
                <a:defRPr/>
              </a:pPr>
              <a:t>10/17/2012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257B4-469A-4539-A7F2-7FFBD6566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B2F97-51B3-42D9-972C-B50DD2136ABB}" type="datetimeFigureOut">
              <a:rPr lang="en-US"/>
              <a:pPr>
                <a:defRPr/>
              </a:pPr>
              <a:t>10/17/2012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4C2E3-F236-4DAE-AFEC-786F319E2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00000">
              <a:srgbClr val="CCCCFF">
                <a:gamma/>
                <a:tint val="39216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85950" y="-26988"/>
            <a:ext cx="6862763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12FD6A-7912-49CC-89FD-2A4F2DEE648D}" type="datetimeFigureOut">
              <a:rPr lang="en-US"/>
              <a:pPr>
                <a:defRPr/>
              </a:pPr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EB6561-7DD8-488D-9567-8F5F94B59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90688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395288" y="1887538"/>
            <a:ext cx="8208962" cy="1612900"/>
          </a:xfrm>
        </p:spPr>
        <p:txBody>
          <a:bodyPr/>
          <a:lstStyle/>
          <a:p>
            <a:pPr eaLnBrk="1" hangingPunct="1"/>
            <a:r>
              <a:rPr lang="en-US" b="1" smtClean="0"/>
              <a:t>Airborne measurements of AQ over London during the ClearFlo Campaign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900113" y="3933825"/>
            <a:ext cx="7416800" cy="2016125"/>
          </a:xfrm>
        </p:spPr>
        <p:txBody>
          <a:bodyPr/>
          <a:lstStyle/>
          <a:p>
            <a:pPr eaLnBrk="1" hangingPunct="1"/>
            <a:r>
              <a:rPr lang="en-GB" sz="2400" b="1" smtClean="0">
                <a:solidFill>
                  <a:srgbClr val="0000FF"/>
                </a:solidFill>
              </a:rPr>
              <a:t>Grant Allen</a:t>
            </a:r>
            <a:r>
              <a:rPr lang="en-GB" sz="2400" smtClean="0">
                <a:solidFill>
                  <a:srgbClr val="0000FF"/>
                </a:solidFill>
              </a:rPr>
              <a:t>, S. Newman, A. Vance, D. O’Sullivan, J. Lee, J. Muller, S. O’Shea, B. Jones, D. Moore</a:t>
            </a:r>
          </a:p>
          <a:p>
            <a:pPr eaLnBrk="1" hangingPunct="1"/>
            <a:r>
              <a:rPr lang="en-GB" sz="2400" smtClean="0">
                <a:solidFill>
                  <a:srgbClr val="000066"/>
                </a:solidFill>
              </a:rPr>
              <a:t>grant.allen@manchester.ac.uk</a:t>
            </a:r>
          </a:p>
          <a:p>
            <a:pPr eaLnBrk="1" hangingPunct="1"/>
            <a:endParaRPr lang="en-US" sz="2800" smtClean="0">
              <a:solidFill>
                <a:srgbClr val="898989"/>
              </a:solidFill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6688" y="5373688"/>
            <a:ext cx="16383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101600"/>
            <a:ext cx="1690687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0663" y="287338"/>
            <a:ext cx="1052512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8838" y="79375"/>
            <a:ext cx="2566987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82850" y="101600"/>
            <a:ext cx="1873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908050"/>
            <a:ext cx="1871663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84438" y="908050"/>
            <a:ext cx="165576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08175" y="5553075"/>
            <a:ext cx="19431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16463" y="882650"/>
            <a:ext cx="17272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95963" y="5578475"/>
            <a:ext cx="13684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7950" y="5516563"/>
            <a:ext cx="16795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66000" y="5467350"/>
            <a:ext cx="1527175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1885950" y="-26988"/>
            <a:ext cx="5349875" cy="1008063"/>
          </a:xfrm>
        </p:spPr>
        <p:txBody>
          <a:bodyPr/>
          <a:lstStyle/>
          <a:p>
            <a:pPr algn="l"/>
            <a:r>
              <a:rPr lang="en-GB" sz="3600" smtClean="0"/>
              <a:t>Other tracers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xfrm>
            <a:off x="179388" y="1195388"/>
            <a:ext cx="3384550" cy="53292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smtClean="0"/>
              <a:t>Formic acid – primary and secondary sources</a:t>
            </a:r>
          </a:p>
          <a:p>
            <a:pPr>
              <a:lnSpc>
                <a:spcPct val="90000"/>
              </a:lnSpc>
            </a:pPr>
            <a:endParaRPr lang="en-GB" sz="2400" smtClean="0"/>
          </a:p>
          <a:p>
            <a:pPr>
              <a:lnSpc>
                <a:spcPct val="90000"/>
              </a:lnSpc>
            </a:pPr>
            <a:r>
              <a:rPr lang="en-GB" sz="2400" smtClean="0"/>
              <a:t>Methane enhanced in London plume and depleted in the UT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GB" sz="2400" smtClean="0"/>
          </a:p>
          <a:p>
            <a:pPr>
              <a:lnSpc>
                <a:spcPct val="90000"/>
              </a:lnSpc>
            </a:pPr>
            <a:r>
              <a:rPr lang="en-GB" sz="2400" smtClean="0"/>
              <a:t>HCN shows plumes suspected to be from waste incinerators but shows no urban increment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GB" sz="2400" smtClean="0"/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981075"/>
            <a:ext cx="25923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6813" y="979488"/>
            <a:ext cx="2593975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3716338"/>
            <a:ext cx="2665413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3716338"/>
            <a:ext cx="2593975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smtClean="0"/>
              <a:t>B724 – 30 July 2012</a:t>
            </a:r>
          </a:p>
        </p:txBody>
      </p:sp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908050"/>
            <a:ext cx="30956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908050"/>
            <a:ext cx="30956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909638"/>
            <a:ext cx="28797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7"/>
          <p:cNvPicPr>
            <a:picLocks noChangeAspect="1" noChangeArrowheads="1"/>
          </p:cNvPicPr>
          <p:nvPr/>
        </p:nvPicPr>
        <p:blipFill>
          <a:blip r:embed="rId5"/>
          <a:srcRect b="9282"/>
          <a:stretch>
            <a:fillRect/>
          </a:stretch>
        </p:blipFill>
        <p:spPr bwMode="auto">
          <a:xfrm>
            <a:off x="3276600" y="3860800"/>
            <a:ext cx="30956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8"/>
          <p:cNvPicPr>
            <a:picLocks noChangeAspect="1" noChangeArrowheads="1"/>
          </p:cNvPicPr>
          <p:nvPr/>
        </p:nvPicPr>
        <p:blipFill>
          <a:blip r:embed="rId6"/>
          <a:srcRect b="9282"/>
          <a:stretch>
            <a:fillRect/>
          </a:stretch>
        </p:blipFill>
        <p:spPr bwMode="auto">
          <a:xfrm>
            <a:off x="5795963" y="3860800"/>
            <a:ext cx="30956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3716338"/>
            <a:ext cx="2881312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1835150" y="125413"/>
            <a:ext cx="4679950" cy="1143000"/>
          </a:xfrm>
        </p:spPr>
        <p:txBody>
          <a:bodyPr/>
          <a:lstStyle/>
          <a:p>
            <a:pPr eaLnBrk="1" hangingPunct="1"/>
            <a:r>
              <a:rPr lang="en-GB" sz="3600" b="1" smtClean="0"/>
              <a:t>The ARIES Instrument</a:t>
            </a:r>
            <a:br>
              <a:rPr lang="en-GB" sz="3600" b="1" smtClean="0"/>
            </a:br>
            <a:r>
              <a:rPr lang="en-GB" sz="2000" b="1" smtClean="0"/>
              <a:t>Airborne Research Interferometer Evaluation System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250825" y="5300663"/>
            <a:ext cx="8075613" cy="129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1900" smtClean="0"/>
              <a:t>Developed and operated by UK Met Office </a:t>
            </a:r>
          </a:p>
          <a:p>
            <a:pPr eaLnBrk="1" hangingPunct="1">
              <a:lnSpc>
                <a:spcPct val="90000"/>
              </a:lnSpc>
            </a:pPr>
            <a:r>
              <a:rPr lang="en-GB" sz="1900" smtClean="0"/>
              <a:t>Flown on the NERC FAAM BAe-146 research aircraft </a:t>
            </a:r>
          </a:p>
          <a:p>
            <a:pPr eaLnBrk="1" hangingPunct="1">
              <a:lnSpc>
                <a:spcPct val="90000"/>
              </a:lnSpc>
            </a:pPr>
            <a:r>
              <a:rPr lang="en-GB" sz="1900" smtClean="0"/>
              <a:t> &gt;1000 hrs of data collected globally</a:t>
            </a:r>
            <a:endParaRPr lang="en-GB" sz="200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1900" smtClean="0"/>
              <a:t>Sole global instrument for IASI CalVal </a:t>
            </a:r>
          </a:p>
        </p:txBody>
      </p:sp>
      <p:grpSp>
        <p:nvGrpSpPr>
          <p:cNvPr id="30723" name="Group 14"/>
          <p:cNvGrpSpPr>
            <a:grpSpLocks/>
          </p:cNvGrpSpPr>
          <p:nvPr/>
        </p:nvGrpSpPr>
        <p:grpSpPr bwMode="auto">
          <a:xfrm>
            <a:off x="5219700" y="1268413"/>
            <a:ext cx="3744913" cy="4033837"/>
            <a:chOff x="5004048" y="2564904"/>
            <a:chExt cx="3744416" cy="4032448"/>
          </a:xfrm>
        </p:grpSpPr>
        <p:pic>
          <p:nvPicPr>
            <p:cNvPr id="30732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64889" y="2564904"/>
              <a:ext cx="2883575" cy="403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5004048" y="4364509"/>
              <a:ext cx="1152372" cy="1586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0724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1363" y="115888"/>
            <a:ext cx="1944687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25" name="Group 12"/>
          <p:cNvGrpSpPr>
            <a:grpSpLocks/>
          </p:cNvGrpSpPr>
          <p:nvPr/>
        </p:nvGrpSpPr>
        <p:grpSpPr bwMode="auto">
          <a:xfrm>
            <a:off x="250825" y="1624013"/>
            <a:ext cx="2449513" cy="3605212"/>
            <a:chOff x="251520" y="2780928"/>
            <a:chExt cx="2448272" cy="3606516"/>
          </a:xfrm>
        </p:grpSpPr>
        <p:pic>
          <p:nvPicPr>
            <p:cNvPr id="30730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1520" y="2780928"/>
              <a:ext cx="2376264" cy="3271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1" name="TextBox 10"/>
            <p:cNvSpPr txBox="1">
              <a:spLocks noChangeArrowheads="1"/>
            </p:cNvSpPr>
            <p:nvPr/>
          </p:nvSpPr>
          <p:spPr bwMode="auto">
            <a:xfrm>
              <a:off x="540299" y="6020599"/>
              <a:ext cx="2159493" cy="366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i="1">
                  <a:latin typeface="Calibri" pitchFamily="34" charset="0"/>
                </a:rPr>
                <a:t>ARIES Schematic</a:t>
              </a:r>
              <a:endParaRPr lang="en-US" i="1">
                <a:latin typeface="Calibri" pitchFamily="34" charset="0"/>
              </a:endParaRPr>
            </a:p>
          </p:txBody>
        </p:sp>
      </p:grpSp>
      <p:grpSp>
        <p:nvGrpSpPr>
          <p:cNvPr id="30726" name="Group 13"/>
          <p:cNvGrpSpPr>
            <a:grpSpLocks/>
          </p:cNvGrpSpPr>
          <p:nvPr/>
        </p:nvGrpSpPr>
        <p:grpSpPr bwMode="auto">
          <a:xfrm>
            <a:off x="1979613" y="1982788"/>
            <a:ext cx="4105275" cy="2598737"/>
            <a:chOff x="1907704" y="3284984"/>
            <a:chExt cx="4104456" cy="2598405"/>
          </a:xfrm>
        </p:grpSpPr>
        <p:pic>
          <p:nvPicPr>
            <p:cNvPr id="30727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60899" y="3284984"/>
              <a:ext cx="2819213" cy="2232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1907704" y="4362758"/>
              <a:ext cx="1152295" cy="1588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729" name="TextBox 11"/>
            <p:cNvSpPr txBox="1">
              <a:spLocks noChangeArrowheads="1"/>
            </p:cNvSpPr>
            <p:nvPr/>
          </p:nvSpPr>
          <p:spPr bwMode="auto">
            <a:xfrm>
              <a:off x="2699708" y="5516724"/>
              <a:ext cx="3312452" cy="366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i="1">
                  <a:latin typeface="Calibri" pitchFamily="34" charset="0"/>
                </a:rPr>
                <a:t>ARIES spectrum + fitted residual</a:t>
              </a:r>
              <a:endParaRPr lang="en-US" i="1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1743075" y="-171450"/>
            <a:ext cx="5276850" cy="1143000"/>
          </a:xfrm>
        </p:spPr>
        <p:txBody>
          <a:bodyPr/>
          <a:lstStyle/>
          <a:p>
            <a:pPr algn="l" eaLnBrk="1" hangingPunct="1"/>
            <a:r>
              <a:rPr lang="en-GB" sz="3600" b="1" smtClean="0"/>
              <a:t>ARIES: Target trace gases</a:t>
            </a:r>
            <a:endParaRPr lang="en-US" sz="3600" b="1" smtClean="0"/>
          </a:p>
        </p:txBody>
      </p:sp>
      <p:graphicFrame>
        <p:nvGraphicFramePr>
          <p:cNvPr id="28725" name="Group 53"/>
          <p:cNvGraphicFramePr>
            <a:graphicFrameLocks noGrp="1"/>
          </p:cNvGraphicFramePr>
          <p:nvPr>
            <p:ph idx="1"/>
          </p:nvPr>
        </p:nvGraphicFramePr>
        <p:xfrm>
          <a:off x="179388" y="1027113"/>
          <a:ext cx="5976937" cy="3622675"/>
        </p:xfrm>
        <a:graphic>
          <a:graphicData uri="http://schemas.openxmlformats.org/drawingml/2006/table">
            <a:tbl>
              <a:tblPr/>
              <a:tblGrid>
                <a:gridCol w="1179512"/>
                <a:gridCol w="1657350"/>
                <a:gridCol w="1073150"/>
                <a:gridCol w="2066925"/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Candidate Gas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Spectral Signature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LOD</a:t>
                      </a:r>
                      <a:r>
                        <a:rPr kumimoji="0" lang="en-GB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Accuracy</a:t>
                      </a:r>
                      <a:r>
                        <a:rPr kumimoji="0" lang="en-GB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*(at EU Policy limit)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†(at typical urban median conc.)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kumimoji="0" lang="en-GB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760-840 cm</a:t>
                      </a:r>
                      <a:r>
                        <a:rPr kumimoji="0" lang="en-GB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&gt;10 ppbv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5% (106 ppb) *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Ozone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 – 1800 cm</a:t>
                      </a:r>
                      <a:r>
                        <a:rPr kumimoji="0" lang="en-GB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&gt;4 ppbv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0.5% (60 ppb) *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kumimoji="0" lang="en-GB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1250-1350 cm</a:t>
                      </a:r>
                      <a:r>
                        <a:rPr kumimoji="0" lang="en-GB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&gt;10 ppbv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0.5% (2 ppm) †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GB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GB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800-850 cm</a:t>
                      </a:r>
                      <a:r>
                        <a:rPr kumimoji="0" lang="en-GB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&gt;1 ppbv / 50%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2% (30 ppb) †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750-850- cm</a:t>
                      </a:r>
                      <a:r>
                        <a:rPr kumimoji="0" lang="en-GB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&gt;50 pptv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5% (1 ppb) †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GB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850 – 920 cm</a:t>
                      </a:r>
                      <a:r>
                        <a:rPr kumimoji="0" lang="en-GB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100 pptv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 (350 ppt) †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1788" name="TextBox 9"/>
          <p:cNvSpPr txBox="1">
            <a:spLocks noChangeArrowheads="1"/>
          </p:cNvSpPr>
          <p:nvPr/>
        </p:nvSpPr>
        <p:spPr bwMode="auto">
          <a:xfrm>
            <a:off x="323850" y="5397500"/>
            <a:ext cx="7416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GB" sz="2400">
                <a:latin typeface="Calibri" pitchFamily="34" charset="0"/>
              </a:rPr>
              <a:t>Simultaneous retrieval</a:t>
            </a:r>
          </a:p>
          <a:p>
            <a:pPr>
              <a:buFont typeface="Arial" charset="0"/>
              <a:buChar char="•"/>
            </a:pPr>
            <a:r>
              <a:rPr lang="en-GB" sz="2400">
                <a:latin typeface="Calibri" pitchFamily="34" charset="0"/>
              </a:rPr>
              <a:t>Retrievable at typical PBL concentrations</a:t>
            </a:r>
          </a:p>
          <a:p>
            <a:pPr>
              <a:buFont typeface="Arial" charset="0"/>
              <a:buChar char="•"/>
            </a:pPr>
            <a:r>
              <a:rPr lang="en-GB" sz="2400">
                <a:latin typeface="Calibri" pitchFamily="34" charset="0"/>
              </a:rPr>
              <a:t>Accuracy exceeds current NAEI uncertainty for all gases</a:t>
            </a:r>
          </a:p>
          <a:p>
            <a:endParaRPr lang="en-US" sz="2400">
              <a:latin typeface="Calibri" pitchFamily="34" charset="0"/>
            </a:endParaRPr>
          </a:p>
        </p:txBody>
      </p:sp>
      <p:sp>
        <p:nvSpPr>
          <p:cNvPr id="31789" name="Rectangle 8"/>
          <p:cNvSpPr>
            <a:spLocks noChangeArrowheads="1"/>
          </p:cNvSpPr>
          <p:nvPr/>
        </p:nvSpPr>
        <p:spPr bwMode="auto">
          <a:xfrm>
            <a:off x="179388" y="4657725"/>
            <a:ext cx="6048375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da-DK" sz="1200" i="1" baseline="30000">
                <a:latin typeface="Calibri" pitchFamily="34" charset="0"/>
              </a:rPr>
              <a:t>1</a:t>
            </a:r>
            <a:r>
              <a:rPr lang="da-DK" sz="1200" i="1">
                <a:latin typeface="Calibri" pitchFamily="34" charset="0"/>
              </a:rPr>
              <a:t>LOD calculated as fitted conc. at spectral peak &gt; 2×NESR at 1 cm</a:t>
            </a:r>
            <a:r>
              <a:rPr lang="da-DK" sz="1200" i="1" baseline="30000">
                <a:latin typeface="Calibri" pitchFamily="34" charset="0"/>
              </a:rPr>
              <a:t>-1 </a:t>
            </a:r>
            <a:r>
              <a:rPr lang="da-DK" sz="1200" i="1">
                <a:latin typeface="Calibri" pitchFamily="34" charset="0"/>
              </a:rPr>
              <a:t>for 4 co-added scans</a:t>
            </a:r>
            <a:endParaRPr lang="da-DK" sz="1200" i="1" baseline="30000">
              <a:latin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da-DK" sz="1200" i="1" baseline="30000">
                <a:latin typeface="Calibri" pitchFamily="34" charset="0"/>
              </a:rPr>
              <a:t>2</a:t>
            </a:r>
            <a:r>
              <a:rPr lang="da-DK" sz="1200" i="1">
                <a:latin typeface="Calibri" pitchFamily="34" charset="0"/>
              </a:rPr>
              <a:t>Sources: Huang et al., 2002; Shorter et al.; 1996, DEFRA. Accuracy calculated as 1 standard deviation idealised retrieval uncertainty due to random (noise) error at stated concentration.</a:t>
            </a:r>
            <a:endParaRPr lang="da-DK" sz="1400" i="1" baseline="30000">
              <a:latin typeface="Calibri" pitchFamily="34" charset="0"/>
            </a:endParaRPr>
          </a:p>
        </p:txBody>
      </p:sp>
      <p:pic>
        <p:nvPicPr>
          <p:cNvPr id="31790" name="Picture 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1052513"/>
            <a:ext cx="2771775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91" name="Picture 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4275" y="3284538"/>
            <a:ext cx="2771775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mtClean="0"/>
              <a:t>Methane</a:t>
            </a:r>
          </a:p>
        </p:txBody>
      </p:sp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52513"/>
            <a:ext cx="23780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1052513"/>
            <a:ext cx="19018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3429000"/>
            <a:ext cx="194468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59313" y="3429000"/>
            <a:ext cx="243363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4787900" y="1125538"/>
            <a:ext cx="4105275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Left: Spectral fits, residuals and retrieved vertical profiles of </a:t>
            </a:r>
            <a:r>
              <a:rPr lang="en-GB">
                <a:solidFill>
                  <a:srgbClr val="FF0000"/>
                </a:solidFill>
              </a:rPr>
              <a:t>Methane </a:t>
            </a:r>
          </a:p>
          <a:p>
            <a:pPr>
              <a:spcBef>
                <a:spcPct val="50000"/>
              </a:spcBef>
            </a:pPr>
            <a:endParaRPr lang="en-GB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GB"/>
              <a:t>Below: Spectral fits, residuals and retrieved vertical profiles of </a:t>
            </a:r>
            <a:r>
              <a:rPr lang="en-GB">
                <a:solidFill>
                  <a:srgbClr val="FF0000"/>
                </a:solidFill>
              </a:rPr>
              <a:t>Ozone</a:t>
            </a:r>
          </a:p>
        </p:txBody>
      </p:sp>
      <p:sp>
        <p:nvSpPr>
          <p:cNvPr id="32775" name="Text Box 8"/>
          <p:cNvSpPr txBox="1">
            <a:spLocks noChangeArrowheads="1"/>
          </p:cNvSpPr>
          <p:nvPr/>
        </p:nvSpPr>
        <p:spPr bwMode="auto">
          <a:xfrm>
            <a:off x="250825" y="4759325"/>
            <a:ext cx="42497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The quality of the retrieval is indicated by residuals that are less than the NESR (~30 nW/cm</a:t>
            </a:r>
            <a:r>
              <a:rPr lang="en-GB" baseline="30000"/>
              <a:t>2</a:t>
            </a:r>
            <a:r>
              <a:rPr lang="en-GB"/>
              <a:t>/Sr) and validated against in situ profiles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>
          <a:xfrm>
            <a:off x="1835150" y="0"/>
            <a:ext cx="6553200" cy="1143000"/>
          </a:xfrm>
        </p:spPr>
        <p:txBody>
          <a:bodyPr/>
          <a:lstStyle/>
          <a:p>
            <a:pPr algn="l"/>
            <a:r>
              <a:rPr lang="en-GB" sz="3600" b="1" smtClean="0"/>
              <a:t>Carbon Monoxide Validation</a:t>
            </a:r>
          </a:p>
        </p:txBody>
      </p:sp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1063" y="1125538"/>
            <a:ext cx="26098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25538"/>
            <a:ext cx="3135313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4"/>
          <a:srcRect t="4996" b="6686"/>
          <a:stretch>
            <a:fillRect/>
          </a:stretch>
        </p:blipFill>
        <p:spPr bwMode="auto">
          <a:xfrm>
            <a:off x="6200775" y="1125538"/>
            <a:ext cx="28384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250825" y="5445125"/>
            <a:ext cx="84248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sz="2000"/>
              <a:t>Residuals well within the measurement noise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/>
              <a:t>Good vertical sensitivity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/>
              <a:t>Excellently validated profiles against in situ data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 and future work</a:t>
            </a:r>
          </a:p>
        </p:txBody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>
          <a:xfrm>
            <a:off x="457200" y="1268413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 smtClean="0"/>
              <a:t>25 Hours of 3D mapping of trace gases over London during ClearFlo, plus 4 years of detailed surface data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400" smtClean="0"/>
          </a:p>
          <a:p>
            <a:pPr>
              <a:lnSpc>
                <a:spcPct val="80000"/>
              </a:lnSpc>
            </a:pPr>
            <a:r>
              <a:rPr lang="en-GB" sz="2400" smtClean="0"/>
              <a:t>60 more hours to come…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400" smtClean="0"/>
          </a:p>
          <a:p>
            <a:pPr>
              <a:lnSpc>
                <a:spcPct val="80000"/>
              </a:lnSpc>
            </a:pPr>
            <a:r>
              <a:rPr lang="en-GB" sz="2400" smtClean="0"/>
              <a:t>Novel vertical profiles of many more gases from FTIR at unprecedented accuracy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400" smtClean="0"/>
          </a:p>
          <a:p>
            <a:pPr>
              <a:lnSpc>
                <a:spcPct val="80000"/>
              </a:lnSpc>
            </a:pPr>
            <a:r>
              <a:rPr lang="en-GB" sz="2400" smtClean="0"/>
              <a:t>How can this be used to full potential?</a:t>
            </a:r>
          </a:p>
          <a:p>
            <a:pPr lvl="1">
              <a:lnSpc>
                <a:spcPct val="80000"/>
              </a:lnSpc>
            </a:pPr>
            <a:r>
              <a:rPr lang="en-GB" sz="2000" smtClean="0"/>
              <a:t>Inverse modelling?</a:t>
            </a:r>
          </a:p>
          <a:p>
            <a:pPr lvl="1">
              <a:lnSpc>
                <a:spcPct val="80000"/>
              </a:lnSpc>
            </a:pPr>
            <a:r>
              <a:rPr lang="en-GB" sz="2000" smtClean="0"/>
              <a:t>Bulk Lagrangian analysis (flux closure)?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endParaRPr lang="en-GB" sz="2000" smtClean="0"/>
          </a:p>
          <a:p>
            <a:pPr lvl="1" algn="ctr">
              <a:lnSpc>
                <a:spcPct val="80000"/>
              </a:lnSpc>
              <a:buFont typeface="Arial" charset="0"/>
              <a:buNone/>
            </a:pPr>
            <a:r>
              <a:rPr lang="en-GB" smtClean="0"/>
              <a:t>Thank you</a:t>
            </a:r>
          </a:p>
          <a:p>
            <a:pPr>
              <a:lnSpc>
                <a:spcPct val="80000"/>
              </a:lnSpc>
            </a:pPr>
            <a:endParaRPr lang="en-GB" smtClean="0"/>
          </a:p>
          <a:p>
            <a:pPr>
              <a:lnSpc>
                <a:spcPct val="80000"/>
              </a:lnSpc>
            </a:pPr>
            <a:endParaRPr lang="en-GB" sz="2400" smtClean="0"/>
          </a:p>
          <a:p>
            <a:pPr>
              <a:lnSpc>
                <a:spcPct val="80000"/>
              </a:lnSpc>
            </a:pPr>
            <a:endParaRPr lang="en-GB" sz="24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b="1" smtClean="0"/>
              <a:t>Scope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3313112"/>
          </a:xfrm>
        </p:spPr>
        <p:txBody>
          <a:bodyPr/>
          <a:lstStyle/>
          <a:p>
            <a:pPr eaLnBrk="1" hangingPunct="1"/>
            <a:r>
              <a:rPr lang="en-GB" smtClean="0"/>
              <a:t>The ClearFLo project</a:t>
            </a:r>
          </a:p>
          <a:p>
            <a:pPr eaLnBrk="1" hangingPunct="1"/>
            <a:r>
              <a:rPr lang="en-GB" smtClean="0"/>
              <a:t>Measurements and early analysis from the airborne campaign</a:t>
            </a:r>
          </a:p>
          <a:p>
            <a:pPr eaLnBrk="1" hangingPunct="1"/>
            <a:r>
              <a:rPr lang="en-GB" smtClean="0"/>
              <a:t>FTIR Remote sensing retrieval validation</a:t>
            </a:r>
          </a:p>
          <a:p>
            <a:pPr eaLnBrk="1" hangingPunct="1"/>
            <a:r>
              <a:rPr lang="en-GB" smtClean="0"/>
              <a:t>Future top-down emission inventories aided by CMAQ…?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/>
          <a:srcRect l="6956" r="12100"/>
          <a:stretch>
            <a:fillRect/>
          </a:stretch>
        </p:blipFill>
        <p:spPr bwMode="auto">
          <a:xfrm>
            <a:off x="0" y="4371975"/>
            <a:ext cx="9144000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80963"/>
            <a:ext cx="2232025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9913" y="44450"/>
            <a:ext cx="5972175" cy="1143000"/>
          </a:xfrm>
          <a:effectLst>
            <a:outerShdw dist="35921" dir="2700000" algn="ctr" rotWithShape="0">
              <a:srgbClr val="808080"/>
            </a:outerShdw>
          </a:effectLst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3600" b="1" smtClean="0"/>
              <a:t>Clean Air For London: ClearfLo</a:t>
            </a:r>
            <a:endParaRPr lang="en-US" b="1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196975"/>
            <a:ext cx="6400800" cy="1066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A consortium of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295400" y="1773238"/>
            <a:ext cx="3276600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>
                <a:ea typeface="ＭＳ Ｐゴシック"/>
                <a:cs typeface="ＭＳ Ｐゴシック"/>
              </a:rPr>
              <a:t>University of Reading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>
                <a:ea typeface="ＭＳ Ｐゴシック"/>
                <a:cs typeface="ＭＳ Ｐゴシック"/>
              </a:rPr>
              <a:t>University of York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>
                <a:ea typeface="ＭＳ Ｐゴシック"/>
                <a:cs typeface="ＭＳ Ｐゴシック"/>
              </a:rPr>
              <a:t>University of Leeds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>
                <a:ea typeface="ＭＳ Ｐゴシック"/>
                <a:cs typeface="ＭＳ Ｐゴシック"/>
              </a:rPr>
              <a:t>University of Salford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>
                <a:ea typeface="ＭＳ Ｐゴシック"/>
                <a:cs typeface="ＭＳ Ｐゴシック"/>
              </a:rPr>
              <a:t>CEH Edinburgh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>
                <a:ea typeface="ＭＳ Ｐゴシック"/>
                <a:cs typeface="ＭＳ Ｐゴシック"/>
              </a:rPr>
              <a:t>UEA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4495800" y="1773238"/>
            <a:ext cx="3810000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>
                <a:ea typeface="ＭＳ Ｐゴシック"/>
                <a:cs typeface="ＭＳ Ｐゴシック"/>
              </a:rPr>
              <a:t>University of Leicester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>
                <a:ea typeface="ＭＳ Ｐゴシック"/>
                <a:cs typeface="ＭＳ Ｐゴシック"/>
              </a:rPr>
              <a:t>University of Manchester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>
                <a:ea typeface="ＭＳ Ｐゴシック"/>
                <a:cs typeface="ＭＳ Ｐゴシック"/>
              </a:rPr>
              <a:t>Kings College London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>
                <a:ea typeface="ＭＳ Ｐゴシック"/>
                <a:cs typeface="ＭＳ Ｐゴシック"/>
              </a:rPr>
              <a:t>University of Birmingham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>
                <a:ea typeface="ＭＳ Ｐゴシック"/>
                <a:cs typeface="ＭＳ Ｐゴシック"/>
              </a:rPr>
              <a:t>University of Hertfordshire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>
                <a:ea typeface="ＭＳ Ｐゴシック"/>
                <a:cs typeface="ＭＳ Ｐゴシック"/>
              </a:rPr>
              <a:t>UK Met Office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1143000" y="4652963"/>
            <a:ext cx="68580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2400">
                <a:ea typeface="ＭＳ Ｐゴシック"/>
                <a:cs typeface="ＭＳ Ｐゴシック"/>
              </a:rPr>
              <a:t>Coordinated by 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2400">
                <a:ea typeface="ＭＳ Ｐゴシック"/>
                <a:cs typeface="ＭＳ Ｐゴシック"/>
              </a:rPr>
              <a:t>National Centre for Atmospheric Science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2400">
                <a:solidFill>
                  <a:srgbClr val="000066"/>
                </a:solidFill>
                <a:ea typeface="ＭＳ Ｐゴシック"/>
                <a:cs typeface="ＭＳ Ｐゴシック"/>
              </a:rPr>
              <a:t>Special acknowledgements to NERC for funding and the UK Met Office for flight hours</a:t>
            </a:r>
            <a:r>
              <a:rPr lang="en-US" sz="2400">
                <a:ea typeface="ＭＳ Ｐゴシック"/>
                <a:cs typeface="ＭＳ Ｐゴシック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6" name="Oval 14"/>
          <p:cNvSpPr>
            <a:spLocks noChangeArrowheads="1"/>
          </p:cNvSpPr>
          <p:nvPr/>
        </p:nvSpPr>
        <p:spPr bwMode="auto">
          <a:xfrm>
            <a:off x="323850" y="3557588"/>
            <a:ext cx="26670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0507" name="AutoShape 7"/>
          <p:cNvSpPr>
            <a:spLocks noChangeArrowheads="1"/>
          </p:cNvSpPr>
          <p:nvPr/>
        </p:nvSpPr>
        <p:spPr bwMode="auto">
          <a:xfrm>
            <a:off x="3422650" y="3541713"/>
            <a:ext cx="1905000" cy="1828800"/>
          </a:xfrm>
          <a:prstGeom prst="flowChartConnector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3498850" y="4151313"/>
            <a:ext cx="17526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1"/>
                </a:solidFill>
              </a:rPr>
              <a:t>ClearfLo</a:t>
            </a:r>
          </a:p>
        </p:txBody>
      </p:sp>
      <p:sp>
        <p:nvSpPr>
          <p:cNvPr id="20509" name="Oval 9"/>
          <p:cNvSpPr>
            <a:spLocks noChangeArrowheads="1"/>
          </p:cNvSpPr>
          <p:nvPr/>
        </p:nvSpPr>
        <p:spPr bwMode="auto">
          <a:xfrm>
            <a:off x="3633788" y="1844675"/>
            <a:ext cx="2593975" cy="1152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0510" name="Oval 12"/>
          <p:cNvSpPr>
            <a:spLocks noChangeArrowheads="1"/>
          </p:cNvSpPr>
          <p:nvPr/>
        </p:nvSpPr>
        <p:spPr bwMode="auto">
          <a:xfrm>
            <a:off x="755650" y="1712913"/>
            <a:ext cx="26670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0511" name="Text Box 13"/>
          <p:cNvSpPr txBox="1">
            <a:spLocks noChangeArrowheads="1"/>
          </p:cNvSpPr>
          <p:nvPr/>
        </p:nvSpPr>
        <p:spPr bwMode="auto">
          <a:xfrm>
            <a:off x="971550" y="1876425"/>
            <a:ext cx="2209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ea typeface="ＭＳ Ｐゴシック"/>
                <a:cs typeface="ＭＳ Ｐゴシック"/>
              </a:rPr>
              <a:t>Remote sensing and tomographics</a:t>
            </a:r>
          </a:p>
        </p:txBody>
      </p:sp>
      <p:sp>
        <p:nvSpPr>
          <p:cNvPr id="20512" name="Text Box 15"/>
          <p:cNvSpPr txBox="1">
            <a:spLocks noChangeArrowheads="1"/>
          </p:cNvSpPr>
          <p:nvPr/>
        </p:nvSpPr>
        <p:spPr bwMode="auto">
          <a:xfrm>
            <a:off x="603250" y="3770313"/>
            <a:ext cx="2133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ea typeface="ＭＳ Ｐゴシック"/>
                <a:cs typeface="ＭＳ Ｐゴシック"/>
              </a:rPr>
              <a:t>CMAQ, WRF-CHEM, MACC etc</a:t>
            </a:r>
          </a:p>
        </p:txBody>
      </p:sp>
      <p:sp>
        <p:nvSpPr>
          <p:cNvPr id="20513" name="Oval 16"/>
          <p:cNvSpPr>
            <a:spLocks noChangeArrowheads="1"/>
          </p:cNvSpPr>
          <p:nvPr/>
        </p:nvSpPr>
        <p:spPr bwMode="auto">
          <a:xfrm>
            <a:off x="5724525" y="3008313"/>
            <a:ext cx="3168650" cy="17160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cxnSp>
        <p:nvCxnSpPr>
          <p:cNvPr id="20514" name="AutoShape 19"/>
          <p:cNvCxnSpPr>
            <a:cxnSpLocks noChangeShapeType="1"/>
          </p:cNvCxnSpPr>
          <p:nvPr/>
        </p:nvCxnSpPr>
        <p:spPr bwMode="auto">
          <a:xfrm flipV="1">
            <a:off x="4489450" y="2884488"/>
            <a:ext cx="85725" cy="622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515" name="AutoShape 20"/>
          <p:cNvCxnSpPr>
            <a:cxnSpLocks noChangeShapeType="1"/>
            <a:stCxn id="20507" idx="7"/>
            <a:endCxn id="20513" idx="2"/>
          </p:cNvCxnSpPr>
          <p:nvPr/>
        </p:nvCxnSpPr>
        <p:spPr bwMode="auto">
          <a:xfrm>
            <a:off x="5048250" y="3810000"/>
            <a:ext cx="676275" cy="57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516" name="AutoShape 22"/>
          <p:cNvCxnSpPr>
            <a:cxnSpLocks noChangeShapeType="1"/>
            <a:stCxn id="20507" idx="2"/>
            <a:endCxn id="20506" idx="6"/>
          </p:cNvCxnSpPr>
          <p:nvPr/>
        </p:nvCxnSpPr>
        <p:spPr bwMode="auto">
          <a:xfrm flipH="1" flipV="1">
            <a:off x="2990850" y="4357688"/>
            <a:ext cx="431800" cy="98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517" name="AutoShape 23"/>
          <p:cNvCxnSpPr>
            <a:cxnSpLocks noChangeShapeType="1"/>
            <a:stCxn id="20507" idx="1"/>
            <a:endCxn id="20510" idx="5"/>
          </p:cNvCxnSpPr>
          <p:nvPr/>
        </p:nvCxnSpPr>
        <p:spPr bwMode="auto">
          <a:xfrm flipH="1" flipV="1">
            <a:off x="3032125" y="3078163"/>
            <a:ext cx="669925" cy="7318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0518" name="Oval 24"/>
          <p:cNvSpPr>
            <a:spLocks noChangeArrowheads="1"/>
          </p:cNvSpPr>
          <p:nvPr/>
        </p:nvSpPr>
        <p:spPr bwMode="auto">
          <a:xfrm>
            <a:off x="5708650" y="5141913"/>
            <a:ext cx="26670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0519" name="Text Box 25"/>
          <p:cNvSpPr txBox="1">
            <a:spLocks noChangeArrowheads="1"/>
          </p:cNvSpPr>
          <p:nvPr/>
        </p:nvSpPr>
        <p:spPr bwMode="auto">
          <a:xfrm>
            <a:off x="6013450" y="5334000"/>
            <a:ext cx="21336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ea typeface="ＭＳ Ｐゴシック"/>
                <a:cs typeface="ＭＳ Ｐゴシック"/>
              </a:rPr>
              <a:t>Satellite Obs</a:t>
            </a:r>
          </a:p>
          <a:p>
            <a:pPr algn="ctr">
              <a:spcBef>
                <a:spcPct val="50000"/>
              </a:spcBef>
            </a:pPr>
            <a:r>
              <a:rPr lang="en-US" sz="2400">
                <a:ea typeface="ＭＳ Ｐゴシック"/>
                <a:cs typeface="ＭＳ Ｐゴシック"/>
              </a:rPr>
              <a:t>GOSAT, IASI etc</a:t>
            </a:r>
          </a:p>
        </p:txBody>
      </p:sp>
      <p:cxnSp>
        <p:nvCxnSpPr>
          <p:cNvPr id="20520" name="AutoShape 26"/>
          <p:cNvCxnSpPr>
            <a:cxnSpLocks noChangeShapeType="1"/>
            <a:stCxn id="20507" idx="5"/>
            <a:endCxn id="20518" idx="1"/>
          </p:cNvCxnSpPr>
          <p:nvPr/>
        </p:nvCxnSpPr>
        <p:spPr bwMode="auto">
          <a:xfrm>
            <a:off x="5048250" y="5102225"/>
            <a:ext cx="1050925" cy="274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0521" name="Oval 27"/>
          <p:cNvSpPr>
            <a:spLocks noChangeArrowheads="1"/>
          </p:cNvSpPr>
          <p:nvPr/>
        </p:nvSpPr>
        <p:spPr bwMode="auto">
          <a:xfrm>
            <a:off x="1289050" y="5141913"/>
            <a:ext cx="26670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0522" name="Text Box 28"/>
          <p:cNvSpPr txBox="1">
            <a:spLocks noChangeArrowheads="1"/>
          </p:cNvSpPr>
          <p:nvPr/>
        </p:nvSpPr>
        <p:spPr bwMode="auto">
          <a:xfrm>
            <a:off x="1373188" y="5441950"/>
            <a:ext cx="2540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ea typeface="ＭＳ Ｐゴシック"/>
                <a:cs typeface="ＭＳ Ｐゴシック"/>
              </a:rPr>
              <a:t>Thermodynamics sondes, sodar, lidar</a:t>
            </a:r>
          </a:p>
        </p:txBody>
      </p:sp>
      <p:cxnSp>
        <p:nvCxnSpPr>
          <p:cNvPr id="20523" name="AutoShape 29"/>
          <p:cNvCxnSpPr>
            <a:cxnSpLocks noChangeShapeType="1"/>
            <a:stCxn id="20507" idx="3"/>
            <a:endCxn id="20521" idx="7"/>
          </p:cNvCxnSpPr>
          <p:nvPr/>
        </p:nvCxnSpPr>
        <p:spPr bwMode="auto">
          <a:xfrm flipH="1">
            <a:off x="3565525" y="5102225"/>
            <a:ext cx="136525" cy="274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20524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68263"/>
            <a:ext cx="212407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5" name="Object 25"/>
          <p:cNvGraphicFramePr>
            <a:graphicFrameLocks noChangeAspect="1"/>
          </p:cNvGraphicFramePr>
          <p:nvPr/>
        </p:nvGraphicFramePr>
        <p:xfrm>
          <a:off x="5435600" y="44450"/>
          <a:ext cx="3673475" cy="1747838"/>
        </p:xfrm>
        <a:graphic>
          <a:graphicData uri="http://schemas.openxmlformats.org/presentationml/2006/ole">
            <p:oleObj spid="_x0000_s20505" name="Document" r:id="rId5" imgW="5477256" imgH="2606040" progId="Word.Document.8">
              <p:embed/>
            </p:oleObj>
          </a:graphicData>
        </a:graphic>
      </p:graphicFrame>
      <p:sp>
        <p:nvSpPr>
          <p:cNvPr id="20525" name="Text Box 10"/>
          <p:cNvSpPr txBox="1">
            <a:spLocks noChangeArrowheads="1"/>
          </p:cNvSpPr>
          <p:nvPr/>
        </p:nvSpPr>
        <p:spPr bwMode="auto">
          <a:xfrm>
            <a:off x="5724525" y="3068638"/>
            <a:ext cx="316865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ea typeface="ＭＳ Ｐゴシック"/>
                <a:cs typeface="ＭＳ Ｐゴシック"/>
              </a:rPr>
              <a:t>Surface measurements</a:t>
            </a:r>
          </a:p>
          <a:p>
            <a:pPr algn="ctr">
              <a:spcBef>
                <a:spcPct val="50000"/>
              </a:spcBef>
            </a:pPr>
            <a:r>
              <a:rPr lang="en-US" sz="2400">
                <a:ea typeface="ＭＳ Ｐゴシック"/>
                <a:cs typeface="ＭＳ Ｐゴシック"/>
              </a:rPr>
              <a:t>Insitu gas + aerosol</a:t>
            </a:r>
          </a:p>
        </p:txBody>
      </p:sp>
      <p:sp>
        <p:nvSpPr>
          <p:cNvPr id="20526" name="Text Box 27"/>
          <p:cNvSpPr txBox="1">
            <a:spLocks noChangeArrowheads="1"/>
          </p:cNvSpPr>
          <p:nvPr/>
        </p:nvSpPr>
        <p:spPr bwMode="auto">
          <a:xfrm>
            <a:off x="3995738" y="2179638"/>
            <a:ext cx="208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FAAM Flights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/>
          <p:cNvPicPr>
            <a:picLocks noChangeAspect="1" noChangeArrowheads="1"/>
          </p:cNvPicPr>
          <p:nvPr/>
        </p:nvPicPr>
        <p:blipFill>
          <a:blip r:embed="rId3"/>
          <a:srcRect l="6956" r="12100"/>
          <a:stretch>
            <a:fillRect/>
          </a:stretch>
        </p:blipFill>
        <p:spPr bwMode="auto">
          <a:xfrm>
            <a:off x="0" y="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effectLst>
            <a:outerShdw dist="35921" dir="2700000" algn="ctr" rotWithShape="0">
              <a:srgbClr val="808080"/>
            </a:outerShdw>
          </a:effectLst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mtClean="0">
                <a:solidFill>
                  <a:schemeClr val="bg1"/>
                </a:solidFill>
              </a:rPr>
              <a:t>Ambition of ClearfLo</a:t>
            </a:r>
            <a:endParaRPr 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698750"/>
            <a:ext cx="8642350" cy="3754438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Integrated measurements</a:t>
            </a:r>
          </a:p>
          <a:p>
            <a:pPr lvl="1" eaLnBrk="1" hangingPunct="1"/>
            <a:r>
              <a:rPr lang="en-US" sz="2400" smtClean="0"/>
              <a:t>Measure time evolving 3D meteorology and detailed composition for London over a seasonal cycle</a:t>
            </a:r>
          </a:p>
          <a:p>
            <a:pPr lvl="1" eaLnBrk="1" hangingPunct="1"/>
            <a:r>
              <a:rPr lang="en-US" sz="2400" smtClean="0"/>
              <a:t>Long term continuous measurements, plus intensives in Winter and </a:t>
            </a:r>
            <a:r>
              <a:rPr lang="en-US" sz="2400" u="sng" smtClean="0"/>
              <a:t>Summer 2012</a:t>
            </a:r>
            <a:r>
              <a:rPr lang="en-US" sz="2400" smtClean="0"/>
              <a:t> (Olympics), 2 weeks each</a:t>
            </a:r>
          </a:p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Integrated modelling + data analysis</a:t>
            </a:r>
          </a:p>
          <a:p>
            <a:pPr lvl="1" eaLnBrk="1" hangingPunct="1"/>
            <a:r>
              <a:rPr lang="en-US" sz="2400" smtClean="0"/>
              <a:t>Bridge gap between synoptic &amp; street scales</a:t>
            </a:r>
          </a:p>
          <a:p>
            <a:pPr lvl="1" eaLnBrk="1" hangingPunct="1"/>
            <a:r>
              <a:rPr lang="en-US" sz="2400" smtClean="0"/>
              <a:t>Tools to tackle 21st century AQ 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885950" y="-90488"/>
            <a:ext cx="5781675" cy="1143001"/>
          </a:xfrm>
        </p:spPr>
        <p:txBody>
          <a:bodyPr/>
          <a:lstStyle/>
          <a:p>
            <a:pPr algn="l" eaLnBrk="1" hangingPunct="1"/>
            <a:r>
              <a:rPr lang="en-GB" sz="3600" b="1" smtClean="0"/>
              <a:t>Air quality: The missing link</a:t>
            </a:r>
            <a:endParaRPr lang="en-US" sz="3600" b="1" smtClean="0"/>
          </a:p>
        </p:txBody>
      </p:sp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213100"/>
            <a:ext cx="17129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3213100"/>
            <a:ext cx="2160587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0" name="Group 115"/>
          <p:cNvGrpSpPr>
            <a:grpSpLocks/>
          </p:cNvGrpSpPr>
          <p:nvPr/>
        </p:nvGrpSpPr>
        <p:grpSpPr bwMode="auto">
          <a:xfrm>
            <a:off x="250825" y="904875"/>
            <a:ext cx="8858250" cy="2233613"/>
            <a:chOff x="611560" y="1043444"/>
            <a:chExt cx="8208912" cy="2494554"/>
          </a:xfrm>
        </p:grpSpPr>
        <p:cxnSp>
          <p:nvCxnSpPr>
            <p:cNvPr id="117" name="Straight Connector 116"/>
            <p:cNvCxnSpPr/>
            <p:nvPr/>
          </p:nvCxnSpPr>
          <p:spPr>
            <a:xfrm rot="5400000" flipH="1" flipV="1">
              <a:off x="3312315" y="2889095"/>
              <a:ext cx="936122" cy="0"/>
            </a:xfrm>
            <a:prstGeom prst="line">
              <a:avLst/>
            </a:prstGeom>
            <a:ln w="317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tangle 117"/>
            <p:cNvSpPr/>
            <p:nvPr/>
          </p:nvSpPr>
          <p:spPr>
            <a:xfrm>
              <a:off x="5939997" y="1772131"/>
              <a:ext cx="2161092" cy="576211"/>
            </a:xfrm>
            <a:prstGeom prst="rect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1116158" y="1772131"/>
              <a:ext cx="2664218" cy="576211"/>
            </a:xfrm>
            <a:prstGeom prst="rect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3780377" y="1772131"/>
              <a:ext cx="2159621" cy="57621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21" name="Straight Arrow Connector 120"/>
            <p:cNvCxnSpPr/>
            <p:nvPr/>
          </p:nvCxnSpPr>
          <p:spPr>
            <a:xfrm>
              <a:off x="1116158" y="2348342"/>
              <a:ext cx="7127630" cy="1774"/>
            </a:xfrm>
            <a:prstGeom prst="straightConnector1">
              <a:avLst/>
            </a:prstGeom>
            <a:ln w="889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5400000" flipH="1" flipV="1">
              <a:off x="828052" y="2060237"/>
              <a:ext cx="576211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 flipH="1" flipV="1">
              <a:off x="2196204" y="2060237"/>
              <a:ext cx="576211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5400000" flipH="1" flipV="1">
              <a:off x="7380471" y="2060237"/>
              <a:ext cx="576211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3492271" y="2060237"/>
              <a:ext cx="576211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 flipH="1" flipV="1">
              <a:off x="4788338" y="2060237"/>
              <a:ext cx="576211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6084404" y="2060237"/>
              <a:ext cx="576211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606" name="TextBox 127"/>
            <p:cNvSpPr txBox="1">
              <a:spLocks noChangeArrowheads="1"/>
            </p:cNvSpPr>
            <p:nvPr/>
          </p:nvSpPr>
          <p:spPr bwMode="auto">
            <a:xfrm>
              <a:off x="827584" y="1412776"/>
              <a:ext cx="8640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>
                  <a:latin typeface="Calibri" pitchFamily="34" charset="0"/>
                </a:rPr>
                <a:t>1 m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24607" name="TextBox 128"/>
            <p:cNvSpPr txBox="1">
              <a:spLocks noChangeArrowheads="1"/>
            </p:cNvSpPr>
            <p:nvPr/>
          </p:nvSpPr>
          <p:spPr bwMode="auto">
            <a:xfrm>
              <a:off x="2123728" y="1412776"/>
              <a:ext cx="8640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>
                  <a:latin typeface="Calibri" pitchFamily="34" charset="0"/>
                </a:rPr>
                <a:t>10 m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24608" name="TextBox 129"/>
            <p:cNvSpPr txBox="1">
              <a:spLocks noChangeArrowheads="1"/>
            </p:cNvSpPr>
            <p:nvPr/>
          </p:nvSpPr>
          <p:spPr bwMode="auto">
            <a:xfrm>
              <a:off x="3419872" y="1412776"/>
              <a:ext cx="8640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>
                  <a:latin typeface="Calibri" pitchFamily="34" charset="0"/>
                </a:rPr>
                <a:t>100 m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24609" name="TextBox 130"/>
            <p:cNvSpPr txBox="1">
              <a:spLocks noChangeArrowheads="1"/>
            </p:cNvSpPr>
            <p:nvPr/>
          </p:nvSpPr>
          <p:spPr bwMode="auto">
            <a:xfrm>
              <a:off x="4716016" y="1412776"/>
              <a:ext cx="8640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>
                  <a:latin typeface="Calibri" pitchFamily="34" charset="0"/>
                </a:rPr>
                <a:t>1 km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24610" name="TextBox 131"/>
            <p:cNvSpPr txBox="1">
              <a:spLocks noChangeArrowheads="1"/>
            </p:cNvSpPr>
            <p:nvPr/>
          </p:nvSpPr>
          <p:spPr bwMode="auto">
            <a:xfrm>
              <a:off x="6012160" y="1412776"/>
              <a:ext cx="8640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>
                  <a:latin typeface="Calibri" pitchFamily="34" charset="0"/>
                </a:rPr>
                <a:t>10 km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24611" name="TextBox 132"/>
            <p:cNvSpPr txBox="1">
              <a:spLocks noChangeArrowheads="1"/>
            </p:cNvSpPr>
            <p:nvPr/>
          </p:nvSpPr>
          <p:spPr bwMode="auto">
            <a:xfrm>
              <a:off x="7236296" y="1412776"/>
              <a:ext cx="9361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>
                  <a:latin typeface="Calibri" pitchFamily="34" charset="0"/>
                </a:rPr>
                <a:t>100 km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24612" name="TextBox 133"/>
            <p:cNvSpPr txBox="1">
              <a:spLocks noChangeArrowheads="1"/>
            </p:cNvSpPr>
            <p:nvPr/>
          </p:nvSpPr>
          <p:spPr bwMode="auto">
            <a:xfrm>
              <a:off x="2771800" y="1043444"/>
              <a:ext cx="20882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>
                  <a:latin typeface="Calibri" pitchFamily="34" charset="0"/>
                </a:rPr>
                <a:t>Urban modelling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24613" name="TextBox 134"/>
            <p:cNvSpPr txBox="1">
              <a:spLocks noChangeArrowheads="1"/>
            </p:cNvSpPr>
            <p:nvPr/>
          </p:nvSpPr>
          <p:spPr bwMode="auto">
            <a:xfrm>
              <a:off x="3948516" y="2816618"/>
              <a:ext cx="2088232" cy="721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b="1">
                  <a:latin typeface="Calibri" pitchFamily="34" charset="0"/>
                </a:rPr>
                <a:t>Intermediate scale</a:t>
              </a:r>
            </a:p>
            <a:p>
              <a:r>
                <a:rPr lang="en-GB" b="1" u="sng">
                  <a:latin typeface="Calibri" pitchFamily="34" charset="0"/>
                </a:rPr>
                <a:t>THE MISSING LINK</a:t>
              </a:r>
              <a:endParaRPr lang="en-US" b="1" u="sng">
                <a:latin typeface="Calibri" pitchFamily="34" charset="0"/>
              </a:endParaRPr>
            </a:p>
          </p:txBody>
        </p:sp>
        <p:sp>
          <p:nvSpPr>
            <p:cNvPr id="24614" name="TextBox 135"/>
            <p:cNvSpPr txBox="1">
              <a:spLocks noChangeArrowheads="1"/>
            </p:cNvSpPr>
            <p:nvPr/>
          </p:nvSpPr>
          <p:spPr bwMode="auto">
            <a:xfrm>
              <a:off x="6012160" y="2849132"/>
              <a:ext cx="2088232" cy="369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>
                  <a:latin typeface="Calibri" pitchFamily="34" charset="0"/>
                </a:rPr>
                <a:t>Satellites</a:t>
              </a:r>
              <a:endParaRPr lang="en-US">
                <a:latin typeface="Calibri" pitchFamily="34" charset="0"/>
              </a:endParaRPr>
            </a:p>
          </p:txBody>
        </p:sp>
        <p:cxnSp>
          <p:nvCxnSpPr>
            <p:cNvPr id="137" name="Straight Connector 136"/>
            <p:cNvCxnSpPr/>
            <p:nvPr/>
          </p:nvCxnSpPr>
          <p:spPr>
            <a:xfrm rot="5400000">
              <a:off x="1655305" y="2240192"/>
              <a:ext cx="216301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1908188" y="2204733"/>
              <a:ext cx="287219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>
              <a:off x="2088099" y="2168387"/>
              <a:ext cx="35991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5400000">
              <a:off x="2196810" y="2132928"/>
              <a:ext cx="430829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619" name="TextBox 140"/>
            <p:cNvSpPr txBox="1">
              <a:spLocks noChangeArrowheads="1"/>
            </p:cNvSpPr>
            <p:nvPr/>
          </p:nvSpPr>
          <p:spPr bwMode="auto">
            <a:xfrm>
              <a:off x="1783007" y="2849132"/>
              <a:ext cx="2232248" cy="369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>
                  <a:latin typeface="Calibri" pitchFamily="34" charset="0"/>
                </a:rPr>
                <a:t>Fixed remote sensing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24620" name="TextBox 141"/>
            <p:cNvSpPr txBox="1">
              <a:spLocks noChangeArrowheads="1"/>
            </p:cNvSpPr>
            <p:nvPr/>
          </p:nvSpPr>
          <p:spPr bwMode="auto">
            <a:xfrm>
              <a:off x="611560" y="1052736"/>
              <a:ext cx="20882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>
                  <a:latin typeface="Calibri" pitchFamily="34" charset="0"/>
                </a:rPr>
                <a:t>Emission sources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24621" name="TextBox 142"/>
            <p:cNvSpPr txBox="1">
              <a:spLocks noChangeArrowheads="1"/>
            </p:cNvSpPr>
            <p:nvPr/>
          </p:nvSpPr>
          <p:spPr bwMode="auto">
            <a:xfrm>
              <a:off x="4716016" y="1043444"/>
              <a:ext cx="2088232" cy="412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>
                  <a:latin typeface="Calibri" pitchFamily="34" charset="0"/>
                </a:rPr>
                <a:t>Regional models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24622" name="TextBox 143"/>
            <p:cNvSpPr txBox="1">
              <a:spLocks noChangeArrowheads="1"/>
            </p:cNvSpPr>
            <p:nvPr/>
          </p:nvSpPr>
          <p:spPr bwMode="auto">
            <a:xfrm>
              <a:off x="6732240" y="1052736"/>
              <a:ext cx="2088232" cy="412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>
                  <a:latin typeface="Calibri" pitchFamily="34" charset="0"/>
                </a:rPr>
                <a:t>Global models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24623" name="TextBox 144"/>
            <p:cNvSpPr txBox="1">
              <a:spLocks noChangeArrowheads="1"/>
            </p:cNvSpPr>
            <p:nvPr/>
          </p:nvSpPr>
          <p:spPr bwMode="auto">
            <a:xfrm>
              <a:off x="611560" y="2483604"/>
              <a:ext cx="20882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>
                  <a:latin typeface="Calibri" pitchFamily="34" charset="0"/>
                </a:rPr>
                <a:t>In situ sampling</a:t>
              </a:r>
              <a:endParaRPr lang="en-US">
                <a:latin typeface="Calibri" pitchFamily="34" charset="0"/>
              </a:endParaRPr>
            </a:p>
          </p:txBody>
        </p:sp>
        <p:cxnSp>
          <p:nvCxnSpPr>
            <p:cNvPr id="146" name="Straight Connector 145"/>
            <p:cNvCxnSpPr/>
            <p:nvPr/>
          </p:nvCxnSpPr>
          <p:spPr>
            <a:xfrm rot="5400000" flipH="1" flipV="1">
              <a:off x="5147484" y="2564644"/>
              <a:ext cx="1585025" cy="0"/>
            </a:xfrm>
            <a:prstGeom prst="line">
              <a:avLst/>
            </a:prstGeom>
            <a:ln w="317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5400000">
              <a:off x="2339184" y="1412221"/>
              <a:ext cx="719821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>
              <a:off x="6373026" y="1412221"/>
              <a:ext cx="719821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4284020" y="1412221"/>
              <a:ext cx="719821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168"/>
          <p:cNvGrpSpPr>
            <a:grpSpLocks/>
          </p:cNvGrpSpPr>
          <p:nvPr/>
        </p:nvGrpSpPr>
        <p:grpSpPr bwMode="auto">
          <a:xfrm>
            <a:off x="1835150" y="3860800"/>
            <a:ext cx="1512888" cy="1109663"/>
            <a:chOff x="1835696" y="3861048"/>
            <a:chExt cx="1512168" cy="1109737"/>
          </a:xfrm>
        </p:grpSpPr>
        <p:cxnSp>
          <p:nvCxnSpPr>
            <p:cNvPr id="152" name="Straight Arrow Connector 151"/>
            <p:cNvCxnSpPr/>
            <p:nvPr/>
          </p:nvCxnSpPr>
          <p:spPr>
            <a:xfrm>
              <a:off x="1907100" y="3861048"/>
              <a:ext cx="1224967" cy="1588"/>
            </a:xfrm>
            <a:prstGeom prst="straightConnector1">
              <a:avLst/>
            </a:prstGeom>
            <a:ln w="50800">
              <a:solidFill>
                <a:srgbClr val="00FF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593" name="TextBox 152"/>
            <p:cNvSpPr txBox="1">
              <a:spLocks noChangeArrowheads="1"/>
            </p:cNvSpPr>
            <p:nvPr/>
          </p:nvSpPr>
          <p:spPr bwMode="auto">
            <a:xfrm>
              <a:off x="1835696" y="4509120"/>
              <a:ext cx="151216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400" b="1">
                  <a:solidFill>
                    <a:srgbClr val="0000FF"/>
                  </a:solidFill>
                  <a:latin typeface="Calibri" pitchFamily="34" charset="0"/>
                </a:rPr>
                <a:t>ClearFLo</a:t>
              </a:r>
              <a:endParaRPr lang="en-US" sz="2400" b="1">
                <a:solidFill>
                  <a:srgbClr val="0000FF"/>
                </a:solidFill>
                <a:latin typeface="Calibri" pitchFamily="34" charset="0"/>
              </a:endParaRPr>
            </a:p>
          </p:txBody>
        </p:sp>
        <p:pic>
          <p:nvPicPr>
            <p:cNvPr id="24594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95736" y="3933056"/>
              <a:ext cx="504056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4582" name="Straight Arrow Connector 10"/>
          <p:cNvCxnSpPr>
            <a:cxnSpLocks noChangeShapeType="1"/>
          </p:cNvCxnSpPr>
          <p:nvPr/>
        </p:nvCxnSpPr>
        <p:spPr bwMode="auto">
          <a:xfrm>
            <a:off x="5219700" y="3860800"/>
            <a:ext cx="1152525" cy="1588"/>
          </a:xfrm>
          <a:prstGeom prst="straightConnector1">
            <a:avLst/>
          </a:prstGeom>
          <a:noFill/>
          <a:ln w="50800" algn="ctr">
            <a:solidFill>
              <a:srgbClr val="FFFF00"/>
            </a:solidFill>
            <a:round/>
            <a:headEnd/>
            <a:tailEnd type="arrow" w="med" len="med"/>
          </a:ln>
        </p:spPr>
      </p:cxnSp>
      <p:pic>
        <p:nvPicPr>
          <p:cNvPr id="2458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3933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Box 164"/>
          <p:cNvSpPr txBox="1">
            <a:spLocks noChangeArrowheads="1"/>
          </p:cNvSpPr>
          <p:nvPr/>
        </p:nvSpPr>
        <p:spPr bwMode="auto">
          <a:xfrm>
            <a:off x="4572000" y="4556125"/>
            <a:ext cx="259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Airborne/satellite</a:t>
            </a:r>
          </a:p>
        </p:txBody>
      </p:sp>
      <p:sp>
        <p:nvSpPr>
          <p:cNvPr id="166" name="Rectangle 165"/>
          <p:cNvSpPr>
            <a:spLocks noChangeArrowheads="1"/>
          </p:cNvSpPr>
          <p:nvPr/>
        </p:nvSpPr>
        <p:spPr bwMode="auto">
          <a:xfrm>
            <a:off x="-36513" y="4941888"/>
            <a:ext cx="9180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Aft>
                <a:spcPts val="600"/>
              </a:spcAft>
              <a:buFont typeface="Arial" charset="0"/>
              <a:buChar char="•"/>
            </a:pPr>
            <a:r>
              <a:rPr lang="en-GB">
                <a:latin typeface="Calibri" pitchFamily="34" charset="0"/>
              </a:rPr>
              <a:t> </a:t>
            </a:r>
            <a:r>
              <a:rPr lang="en-GB" u="sng">
                <a:latin typeface="Calibri" pitchFamily="34" charset="0"/>
              </a:rPr>
              <a:t>Model limits:</a:t>
            </a:r>
            <a:r>
              <a:rPr lang="en-GB">
                <a:latin typeface="Calibri" pitchFamily="34" charset="0"/>
              </a:rPr>
              <a:t> Processes/modelling at small scales not easily extrapolated to large scales</a:t>
            </a:r>
          </a:p>
        </p:txBody>
      </p:sp>
      <p:pic>
        <p:nvPicPr>
          <p:cNvPr id="2458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8125" y="3213100"/>
            <a:ext cx="22288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" name="Rectangle 170"/>
          <p:cNvSpPr>
            <a:spLocks noChangeArrowheads="1"/>
          </p:cNvSpPr>
          <p:nvPr/>
        </p:nvSpPr>
        <p:spPr bwMode="auto">
          <a:xfrm>
            <a:off x="-36513" y="5229225"/>
            <a:ext cx="9145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Aft>
                <a:spcPts val="600"/>
              </a:spcAft>
              <a:buFont typeface="Arial" charset="0"/>
              <a:buChar char="•"/>
            </a:pPr>
            <a:r>
              <a:rPr lang="en-GB">
                <a:latin typeface="Calibri" pitchFamily="34" charset="0"/>
              </a:rPr>
              <a:t> </a:t>
            </a:r>
            <a:r>
              <a:rPr lang="en-GB" u="sng">
                <a:latin typeface="Calibri" pitchFamily="34" charset="0"/>
              </a:rPr>
              <a:t>Model physics</a:t>
            </a:r>
            <a:r>
              <a:rPr lang="en-GB">
                <a:latin typeface="Calibri" pitchFamily="34" charset="0"/>
              </a:rPr>
              <a:t>: Modulation by chemical background and meteorology</a:t>
            </a:r>
          </a:p>
        </p:txBody>
      </p:sp>
      <p:sp>
        <p:nvSpPr>
          <p:cNvPr id="172" name="Rectangle 171"/>
          <p:cNvSpPr>
            <a:spLocks noChangeArrowheads="1"/>
          </p:cNvSpPr>
          <p:nvPr/>
        </p:nvSpPr>
        <p:spPr bwMode="auto">
          <a:xfrm>
            <a:off x="-36513" y="5949950"/>
            <a:ext cx="8712201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Aft>
                <a:spcPts val="600"/>
              </a:spcAft>
              <a:buFont typeface="Arial" charset="0"/>
              <a:buChar char="•"/>
            </a:pPr>
            <a:r>
              <a:rPr lang="en-GB" b="1">
                <a:latin typeface="Calibri" pitchFamily="34" charset="0"/>
              </a:rPr>
              <a:t>A solution</a:t>
            </a:r>
            <a:r>
              <a:rPr lang="en-GB">
                <a:latin typeface="Calibri" pitchFamily="34" charset="0"/>
              </a:rPr>
              <a:t>: </a:t>
            </a:r>
            <a:r>
              <a:rPr lang="en-GB" u="sng">
                <a:latin typeface="Calibri" pitchFamily="34" charset="0"/>
              </a:rPr>
              <a:t>Airborne remote sensing </a:t>
            </a:r>
            <a:r>
              <a:rPr lang="en-GB">
                <a:latin typeface="Calibri" pitchFamily="34" charset="0"/>
              </a:rPr>
              <a:t>measurements at the </a:t>
            </a:r>
            <a:r>
              <a:rPr lang="en-GB" u="sng">
                <a:latin typeface="Calibri" pitchFamily="34" charset="0"/>
              </a:rPr>
              <a:t>intermediate</a:t>
            </a:r>
            <a:r>
              <a:rPr lang="en-GB">
                <a:latin typeface="Calibri" pitchFamily="34" charset="0"/>
              </a:rPr>
              <a:t> </a:t>
            </a:r>
            <a:r>
              <a:rPr lang="en-GB" u="sng">
                <a:latin typeface="Calibri" pitchFamily="34" charset="0"/>
              </a:rPr>
              <a:t>scale </a:t>
            </a:r>
            <a:r>
              <a:rPr lang="en-GB">
                <a:latin typeface="Calibri" pitchFamily="34" charset="0"/>
              </a:rPr>
              <a:t>from which to test models which link the urban and regional length scales; and from which to validate larger-scale satellite retrievals. </a:t>
            </a:r>
          </a:p>
        </p:txBody>
      </p:sp>
      <p:sp>
        <p:nvSpPr>
          <p:cNvPr id="173" name="Rectangle 172"/>
          <p:cNvSpPr>
            <a:spLocks noChangeArrowheads="1"/>
          </p:cNvSpPr>
          <p:nvPr/>
        </p:nvSpPr>
        <p:spPr bwMode="auto">
          <a:xfrm>
            <a:off x="-36513" y="5516563"/>
            <a:ext cx="91455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Aft>
                <a:spcPts val="600"/>
              </a:spcAft>
              <a:buFont typeface="Arial" charset="0"/>
              <a:buChar char="•"/>
            </a:pPr>
            <a:r>
              <a:rPr lang="en-GB">
                <a:latin typeface="Calibri" pitchFamily="34" charset="0"/>
              </a:rPr>
              <a:t> </a:t>
            </a:r>
            <a:r>
              <a:rPr lang="en-GB" u="sng">
                <a:latin typeface="Calibri" pitchFamily="34" charset="0"/>
              </a:rPr>
              <a:t>Measurement:</a:t>
            </a:r>
            <a:r>
              <a:rPr lang="en-GB">
                <a:latin typeface="Calibri" pitchFamily="34" charset="0"/>
              </a:rPr>
              <a:t> Poor coverage in situ versus poor spatio-temporal resolution of satellites </a:t>
            </a:r>
          </a:p>
        </p:txBody>
      </p:sp>
      <p:cxnSp>
        <p:nvCxnSpPr>
          <p:cNvPr id="24590" name="Straight Arrow Connector 10"/>
          <p:cNvCxnSpPr>
            <a:cxnSpLocks noChangeShapeType="1"/>
          </p:cNvCxnSpPr>
          <p:nvPr/>
        </p:nvCxnSpPr>
        <p:spPr bwMode="auto">
          <a:xfrm flipH="1">
            <a:off x="5148263" y="3357563"/>
            <a:ext cx="1081087" cy="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4591" name="Straight Arrow Connector 10"/>
          <p:cNvCxnSpPr>
            <a:cxnSpLocks noChangeShapeType="1"/>
          </p:cNvCxnSpPr>
          <p:nvPr/>
        </p:nvCxnSpPr>
        <p:spPr bwMode="auto">
          <a:xfrm flipH="1">
            <a:off x="1835150" y="3429000"/>
            <a:ext cx="1081088" cy="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  <p:bldP spid="171" grpId="0"/>
      <p:bldP spid="172" grpId="0"/>
      <p:bldP spid="1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1619250" y="-171450"/>
            <a:ext cx="6862763" cy="1143000"/>
          </a:xfrm>
        </p:spPr>
        <p:txBody>
          <a:bodyPr/>
          <a:lstStyle/>
          <a:p>
            <a:r>
              <a:rPr lang="en-GB" sz="4000" smtClean="0"/>
              <a:t>FAAM Aircraft measurements</a:t>
            </a:r>
          </a:p>
        </p:txBody>
      </p:sp>
      <p:pic>
        <p:nvPicPr>
          <p:cNvPr id="25602" name="Picture 5" descr="120312_faam-flight_fu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4186238"/>
            <a:ext cx="3960813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13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5" y="795338"/>
            <a:ext cx="3960813" cy="1985962"/>
          </a:xfrm>
        </p:spPr>
      </p:pic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179388" y="981075"/>
            <a:ext cx="4392612" cy="673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  <a:buFontTx/>
              <a:buChar char="•"/>
            </a:pPr>
            <a:r>
              <a:rPr lang="en-GB"/>
              <a:t>Converted BAe-146 passenger jet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GB"/>
              <a:t>Operated by NERC / UKMO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GB"/>
              <a:t>20 scientists and crew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GB"/>
              <a:t>Up to 25 instruments: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GB"/>
              <a:t>Thermodynamics and turbulence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GB"/>
              <a:t>NOx, </a:t>
            </a:r>
            <a:r>
              <a:rPr lang="en-GB">
                <a:solidFill>
                  <a:srgbClr val="006600"/>
                </a:solidFill>
              </a:rPr>
              <a:t>O</a:t>
            </a:r>
            <a:r>
              <a:rPr lang="en-GB" baseline="-25000">
                <a:solidFill>
                  <a:srgbClr val="006600"/>
                </a:solidFill>
              </a:rPr>
              <a:t>3</a:t>
            </a:r>
            <a:r>
              <a:rPr lang="en-GB">
                <a:solidFill>
                  <a:srgbClr val="006600"/>
                </a:solidFill>
              </a:rPr>
              <a:t>, CO,</a:t>
            </a:r>
            <a:r>
              <a:rPr lang="en-GB"/>
              <a:t> PAN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GB"/>
              <a:t>QCL: </a:t>
            </a:r>
            <a:r>
              <a:rPr lang="en-GB">
                <a:solidFill>
                  <a:srgbClr val="006600"/>
                </a:solidFill>
              </a:rPr>
              <a:t>N</a:t>
            </a:r>
            <a:r>
              <a:rPr lang="en-GB" baseline="-25000">
                <a:solidFill>
                  <a:srgbClr val="006600"/>
                </a:solidFill>
              </a:rPr>
              <a:t>2</a:t>
            </a:r>
            <a:r>
              <a:rPr lang="en-GB">
                <a:solidFill>
                  <a:srgbClr val="006600"/>
                </a:solidFill>
              </a:rPr>
              <a:t>O, CH</a:t>
            </a:r>
            <a:r>
              <a:rPr lang="en-GB" baseline="-25000">
                <a:solidFill>
                  <a:srgbClr val="006600"/>
                </a:solidFill>
              </a:rPr>
              <a:t>4</a:t>
            </a:r>
            <a:endParaRPr lang="en-GB">
              <a:solidFill>
                <a:srgbClr val="006600"/>
              </a:solidFill>
            </a:endParaRP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GB"/>
              <a:t>TDL: CH</a:t>
            </a:r>
            <a:r>
              <a:rPr lang="en-GB" baseline="-25000"/>
              <a:t>4</a:t>
            </a:r>
            <a:r>
              <a:rPr lang="en-GB"/>
              <a:t>, H</a:t>
            </a:r>
            <a:r>
              <a:rPr lang="en-GB" baseline="-25000"/>
              <a:t>2</a:t>
            </a:r>
            <a:r>
              <a:rPr lang="en-GB"/>
              <a:t>O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GB"/>
              <a:t>CIMS: </a:t>
            </a:r>
            <a:r>
              <a:rPr lang="en-GB">
                <a:solidFill>
                  <a:srgbClr val="FF0000"/>
                </a:solidFill>
              </a:rPr>
              <a:t>HNO</a:t>
            </a:r>
            <a:r>
              <a:rPr lang="en-GB" baseline="-25000">
                <a:solidFill>
                  <a:srgbClr val="FF0000"/>
                </a:solidFill>
              </a:rPr>
              <a:t>3</a:t>
            </a:r>
            <a:r>
              <a:rPr lang="en-GB">
                <a:solidFill>
                  <a:srgbClr val="FF0000"/>
                </a:solidFill>
              </a:rPr>
              <a:t>, HCOOH, HCN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GB">
                <a:solidFill>
                  <a:srgbClr val="FF0000"/>
                </a:solidFill>
              </a:rPr>
              <a:t>FTIR </a:t>
            </a:r>
            <a:r>
              <a:rPr lang="en-GB"/>
              <a:t>– see later…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GB"/>
              <a:t>AMS: Speciated aerosol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GB"/>
              <a:t>CPC: PM10, PM2.5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GB"/>
              <a:t>PCASP: Aerosol size spectra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GB"/>
              <a:t>Cloud microphysics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GB"/>
              <a:t>Radiation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GB"/>
              <a:t>Dropsondes</a:t>
            </a:r>
          </a:p>
          <a:p>
            <a:pPr lvl="1">
              <a:buFontTx/>
              <a:buChar char="•"/>
            </a:pPr>
            <a:endParaRPr lang="en-GB"/>
          </a:p>
          <a:p>
            <a:pPr lvl="1">
              <a:buFontTx/>
              <a:buChar char="•"/>
            </a:pPr>
            <a:endParaRPr lang="en-GB" baseline="-25000"/>
          </a:p>
          <a:p>
            <a:pPr lvl="1">
              <a:buFontTx/>
              <a:buChar char="•"/>
            </a:pPr>
            <a:endParaRPr lang="en-GB"/>
          </a:p>
          <a:p>
            <a:pPr>
              <a:buFontTx/>
              <a:buChar char="•"/>
            </a:pPr>
            <a:endParaRPr lang="en-GB"/>
          </a:p>
        </p:txBody>
      </p:sp>
      <p:pic>
        <p:nvPicPr>
          <p:cNvPr id="25605" name="Picture 9" descr="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2684463"/>
            <a:ext cx="396081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1476375" y="-100013"/>
            <a:ext cx="7272338" cy="1143001"/>
          </a:xfrm>
        </p:spPr>
        <p:txBody>
          <a:bodyPr/>
          <a:lstStyle/>
          <a:p>
            <a:r>
              <a:rPr lang="en-GB" sz="3200" b="1" smtClean="0"/>
              <a:t>ClearFlo sampling and airmass history</a:t>
            </a:r>
          </a:p>
        </p:txBody>
      </p:sp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/>
          <a:srcRect b="7497"/>
          <a:stretch>
            <a:fillRect/>
          </a:stretch>
        </p:blipFill>
        <p:spPr bwMode="auto">
          <a:xfrm>
            <a:off x="34925" y="908050"/>
            <a:ext cx="2952750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/>
          <a:srcRect b="9978"/>
          <a:stretch>
            <a:fillRect/>
          </a:stretch>
        </p:blipFill>
        <p:spPr bwMode="auto">
          <a:xfrm>
            <a:off x="34925" y="3789363"/>
            <a:ext cx="29527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3789363"/>
            <a:ext cx="27368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909638"/>
            <a:ext cx="2735262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5867400" y="981075"/>
            <a:ext cx="3203575" cy="586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/>
              <a:t>2 case studies are presented here:</a:t>
            </a:r>
          </a:p>
          <a:p>
            <a:pPr>
              <a:spcBef>
                <a:spcPct val="50000"/>
              </a:spcBef>
            </a:pPr>
            <a:r>
              <a:rPr lang="en-GB" b="1">
                <a:solidFill>
                  <a:srgbClr val="0000FF"/>
                </a:solidFill>
              </a:rPr>
              <a:t>B724  - 30 Jul 2012</a:t>
            </a:r>
          </a:p>
          <a:p>
            <a:pPr>
              <a:spcBef>
                <a:spcPct val="50000"/>
              </a:spcBef>
            </a:pPr>
            <a:r>
              <a:rPr lang="en-GB"/>
              <a:t>Westerly, clean N. Atlantic/Arctic recent airmass history</a:t>
            </a:r>
          </a:p>
          <a:p>
            <a:pPr>
              <a:spcBef>
                <a:spcPct val="50000"/>
              </a:spcBef>
            </a:pPr>
            <a:r>
              <a:rPr lang="en-GB"/>
              <a:t>Well-mixed PBL (~1500 m) with deep convection later on</a:t>
            </a:r>
          </a:p>
          <a:p>
            <a:pPr>
              <a:spcBef>
                <a:spcPct val="50000"/>
              </a:spcBef>
            </a:pPr>
            <a:r>
              <a:rPr lang="en-GB" b="1">
                <a:solidFill>
                  <a:srgbClr val="006600"/>
                </a:solidFill>
              </a:rPr>
              <a:t>B725 – 9 August 2012</a:t>
            </a:r>
          </a:p>
          <a:p>
            <a:pPr>
              <a:spcBef>
                <a:spcPct val="50000"/>
              </a:spcBef>
            </a:pPr>
            <a:r>
              <a:rPr lang="en-GB"/>
              <a:t>Mix of westerly maritime air at low levels and long-range UT transported air from the Eastern USA. </a:t>
            </a:r>
          </a:p>
          <a:p>
            <a:pPr>
              <a:spcBef>
                <a:spcPct val="50000"/>
              </a:spcBef>
            </a:pPr>
            <a:r>
              <a:rPr lang="en-GB"/>
              <a:t>High pressure, capped PBL (~1000 m), cloud-free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GB"/>
          </a:p>
          <a:p>
            <a:pPr>
              <a:spcBef>
                <a:spcPct val="50000"/>
              </a:spcBef>
              <a:buFontTx/>
              <a:buChar char="•"/>
            </a:pPr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395288" y="-171450"/>
            <a:ext cx="6862762" cy="1143000"/>
          </a:xfrm>
        </p:spPr>
        <p:txBody>
          <a:bodyPr/>
          <a:lstStyle/>
          <a:p>
            <a:r>
              <a:rPr lang="en-GB" sz="3600" smtClean="0"/>
              <a:t>B725 – 9 August 2012</a:t>
            </a:r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3716338"/>
            <a:ext cx="2665413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981075"/>
            <a:ext cx="2665413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12"/>
          <p:cNvSpPr txBox="1">
            <a:spLocks noChangeArrowheads="1"/>
          </p:cNvSpPr>
          <p:nvPr/>
        </p:nvSpPr>
        <p:spPr bwMode="auto">
          <a:xfrm>
            <a:off x="5580063" y="1412875"/>
            <a:ext cx="3313112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/>
              <a:t>Ozone depleted after passing over London (NOx measurements not available) </a:t>
            </a:r>
          </a:p>
          <a:p>
            <a:pPr>
              <a:spcBef>
                <a:spcPct val="55000"/>
              </a:spcBef>
              <a:buFontTx/>
              <a:buChar char="•"/>
            </a:pPr>
            <a:r>
              <a:rPr lang="en-GB"/>
              <a:t>Ozone enhanced over the English Channel at high altitude – US transported air</a:t>
            </a:r>
          </a:p>
          <a:p>
            <a:pPr>
              <a:spcBef>
                <a:spcPct val="55000"/>
              </a:spcBef>
              <a:spcAft>
                <a:spcPct val="55000"/>
              </a:spcAft>
              <a:buFontTx/>
              <a:buChar char="•"/>
            </a:pPr>
            <a:r>
              <a:rPr lang="en-GB"/>
              <a:t>CO enhanced in London plume and in the UT where coincident with ozone enhancement (aged air)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spcAft>
                <a:spcPct val="55000"/>
              </a:spcAft>
              <a:buFont typeface="Arial" charset="0"/>
              <a:buChar char="•"/>
            </a:pPr>
            <a:r>
              <a:rPr lang="en-GB"/>
              <a:t>N2O enhanced over intense agricultural zones at low alt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spcAft>
                <a:spcPct val="55000"/>
              </a:spcAft>
              <a:buFont typeface="Arial" charset="0"/>
              <a:buChar char="•"/>
            </a:pPr>
            <a:r>
              <a:rPr lang="en-GB"/>
              <a:t>Nitric acid enhanced in the London plume but some washout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GB"/>
          </a:p>
        </p:txBody>
      </p:sp>
      <p:pic>
        <p:nvPicPr>
          <p:cNvPr id="27654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115888"/>
            <a:ext cx="2232025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213" y="3716338"/>
            <a:ext cx="2663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3213" y="981075"/>
            <a:ext cx="2663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793</Words>
  <Application>Microsoft Office PowerPoint</Application>
  <PresentationFormat>On-screen Show (4:3)</PresentationFormat>
  <Paragraphs>171</Paragraphs>
  <Slides>16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ＭＳ Ｐゴシック</vt:lpstr>
      <vt:lpstr>Times New Roman</vt:lpstr>
      <vt:lpstr>Office Theme</vt:lpstr>
      <vt:lpstr>Document</vt:lpstr>
      <vt:lpstr>Airborne measurements of AQ over London during the ClearFlo Campaign</vt:lpstr>
      <vt:lpstr>Scope</vt:lpstr>
      <vt:lpstr>Clean Air For London: ClearfLo</vt:lpstr>
      <vt:lpstr>Slide 4</vt:lpstr>
      <vt:lpstr>Ambition of ClearfLo</vt:lpstr>
      <vt:lpstr>Air quality: The missing link</vt:lpstr>
      <vt:lpstr>FAAM Aircraft measurements</vt:lpstr>
      <vt:lpstr>ClearFlo sampling and airmass history</vt:lpstr>
      <vt:lpstr>B725 – 9 August 2012</vt:lpstr>
      <vt:lpstr>Other tracers</vt:lpstr>
      <vt:lpstr>B724 – 30 July 2012</vt:lpstr>
      <vt:lpstr>The ARIES Instrument Airborne Research Interferometer Evaluation System</vt:lpstr>
      <vt:lpstr>ARIES: Target trace gases</vt:lpstr>
      <vt:lpstr>Methane</vt:lpstr>
      <vt:lpstr>Carbon Monoxide Validation</vt:lpstr>
      <vt:lpstr>Summary and future 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 High-resolution Trace Gas Retrievals from Aircraft in Support of Regional Air Quality Modeling</dc:title>
  <dc:creator>Grant</dc:creator>
  <cp:lastModifiedBy>Grant Allen</cp:lastModifiedBy>
  <cp:revision>151</cp:revision>
  <dcterms:created xsi:type="dcterms:W3CDTF">2011-03-14T16:45:30Z</dcterms:created>
  <dcterms:modified xsi:type="dcterms:W3CDTF">2012-10-17T11:10:21Z</dcterms:modified>
</cp:coreProperties>
</file>