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57" r:id="rId4"/>
    <p:sldId id="264" r:id="rId5"/>
    <p:sldId id="279" r:id="rId6"/>
    <p:sldId id="280" r:id="rId7"/>
    <p:sldId id="281" r:id="rId8"/>
    <p:sldId id="282" r:id="rId9"/>
    <p:sldId id="286" r:id="rId10"/>
    <p:sldId id="285" r:id="rId11"/>
    <p:sldId id="284" r:id="rId12"/>
    <p:sldId id="288" r:id="rId13"/>
    <p:sldId id="283" r:id="rId14"/>
    <p:sldId id="289" r:id="rId15"/>
    <p:sldId id="290" r:id="rId16"/>
    <p:sldId id="277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okyoung HEO" initials="G 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380" autoAdjust="0"/>
  </p:normalViewPr>
  <p:slideViewPr>
    <p:cSldViewPr>
      <p:cViewPr>
        <p:scale>
          <a:sx n="66" d="100"/>
          <a:sy n="66" d="100"/>
        </p:scale>
        <p:origin x="-12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yarwood\AppData\Local\Temp\wzb88c\OEH_O3_screen_v1.1_locked%2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200" b="1" i="0">
                <a:latin typeface="Calibri"/>
                <a:ea typeface="Calibri"/>
                <a:cs typeface="Calibri"/>
              </a:defRPr>
            </a:pPr>
            <a:r>
              <a:rPr lang="en-US"/>
              <a:t>1-hr ozone increase for</a:t>
            </a:r>
          </a:p>
          <a:p>
            <a:pPr>
              <a:defRPr sz="1200" b="1" i="0">
                <a:latin typeface="Calibri"/>
                <a:ea typeface="Calibri"/>
                <a:cs typeface="Calibri"/>
              </a:defRPr>
            </a:pPr>
            <a:r>
              <a:rPr lang="en-US"/>
              <a:t>300 screened grid cells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series1</c:v>
          </c:tx>
          <c:spPr>
            <a:ln w="28575">
              <a:noFill/>
            </a:ln>
          </c:spPr>
          <c:marker>
            <c:symbol val="diamond"/>
            <c:size val="6"/>
            <c:spPr>
              <a:noFill/>
            </c:spPr>
          </c:marker>
          <c:xVal>
            <c:numRef>
              <c:f>'Output Data - All'!$A$3:$A$214</c:f>
              <c:numCache>
                <c:formatCode>General</c:formatCode>
                <c:ptCount val="2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</c:numCache>
            </c:numRef>
          </c:xVal>
          <c:yVal>
            <c:numRef>
              <c:f>'Output Data - All'!$F$3:$F$214</c:f>
              <c:numCache>
                <c:formatCode>General</c:formatCode>
                <c:ptCount val="212"/>
                <c:pt idx="0">
                  <c:v>0.31520911163992132</c:v>
                </c:pt>
                <c:pt idx="1">
                  <c:v>0.33070221382069337</c:v>
                </c:pt>
                <c:pt idx="2">
                  <c:v>0.33153967737876633</c:v>
                </c:pt>
                <c:pt idx="3">
                  <c:v>0.33173400251211577</c:v>
                </c:pt>
                <c:pt idx="4">
                  <c:v>0.33414415889830595</c:v>
                </c:pt>
                <c:pt idx="5">
                  <c:v>0.33418514599592736</c:v>
                </c:pt>
                <c:pt idx="6">
                  <c:v>0.33491210661689652</c:v>
                </c:pt>
                <c:pt idx="7">
                  <c:v>0.33707045992047541</c:v>
                </c:pt>
                <c:pt idx="8">
                  <c:v>0.33829650043151416</c:v>
                </c:pt>
                <c:pt idx="9">
                  <c:v>0.34090575420053398</c:v>
                </c:pt>
                <c:pt idx="10">
                  <c:v>0.34364739625038121</c:v>
                </c:pt>
                <c:pt idx="11">
                  <c:v>0.3443050818290902</c:v>
                </c:pt>
                <c:pt idx="12">
                  <c:v>0.34508604817148592</c:v>
                </c:pt>
                <c:pt idx="13">
                  <c:v>0.34721905297526151</c:v>
                </c:pt>
                <c:pt idx="14">
                  <c:v>0.34733699872535789</c:v>
                </c:pt>
                <c:pt idx="15">
                  <c:v>0.34884105545902266</c:v>
                </c:pt>
                <c:pt idx="16">
                  <c:v>0.35060665085769288</c:v>
                </c:pt>
                <c:pt idx="17">
                  <c:v>0.35111451936718752</c:v>
                </c:pt>
                <c:pt idx="18">
                  <c:v>0.3526434721390771</c:v>
                </c:pt>
                <c:pt idx="19">
                  <c:v>0.35264485422388042</c:v>
                </c:pt>
                <c:pt idx="20">
                  <c:v>0.35327088608003976</c:v>
                </c:pt>
                <c:pt idx="21">
                  <c:v>0.35346794020381733</c:v>
                </c:pt>
                <c:pt idx="22">
                  <c:v>0.35438841581048691</c:v>
                </c:pt>
                <c:pt idx="23">
                  <c:v>0.35455514880503403</c:v>
                </c:pt>
                <c:pt idx="24">
                  <c:v>0.35459249666133685</c:v>
                </c:pt>
                <c:pt idx="25">
                  <c:v>0.35486679324222425</c:v>
                </c:pt>
                <c:pt idx="26">
                  <c:v>0.35595959225458468</c:v>
                </c:pt>
                <c:pt idx="27">
                  <c:v>0.35763342107022217</c:v>
                </c:pt>
                <c:pt idx="28">
                  <c:v>0.35778728101576862</c:v>
                </c:pt>
                <c:pt idx="29">
                  <c:v>0.35871159479289488</c:v>
                </c:pt>
                <c:pt idx="30">
                  <c:v>0.35963935066006253</c:v>
                </c:pt>
                <c:pt idx="31">
                  <c:v>0.35973550358219075</c:v>
                </c:pt>
                <c:pt idx="32">
                  <c:v>0.35981471842793744</c:v>
                </c:pt>
                <c:pt idx="33">
                  <c:v>0.35996417456549207</c:v>
                </c:pt>
                <c:pt idx="34">
                  <c:v>0.36031206230340329</c:v>
                </c:pt>
                <c:pt idx="35">
                  <c:v>0.36065121269218103</c:v>
                </c:pt>
                <c:pt idx="36">
                  <c:v>0.36082774416171121</c:v>
                </c:pt>
                <c:pt idx="37">
                  <c:v>0.3625617149964801</c:v>
                </c:pt>
                <c:pt idx="38">
                  <c:v>0.36321467805710145</c:v>
                </c:pt>
                <c:pt idx="39">
                  <c:v>0.36436470134089333</c:v>
                </c:pt>
                <c:pt idx="40">
                  <c:v>0.36512883299972143</c:v>
                </c:pt>
                <c:pt idx="41">
                  <c:v>0.36554049314452591</c:v>
                </c:pt>
                <c:pt idx="42">
                  <c:v>0.36624557546946857</c:v>
                </c:pt>
                <c:pt idx="43">
                  <c:v>0.36692990459784913</c:v>
                </c:pt>
                <c:pt idx="44">
                  <c:v>0.36719250187539298</c:v>
                </c:pt>
                <c:pt idx="45">
                  <c:v>0.36727810584050036</c:v>
                </c:pt>
                <c:pt idx="46">
                  <c:v>0.36798888155586618</c:v>
                </c:pt>
                <c:pt idx="47">
                  <c:v>0.36871256608377745</c:v>
                </c:pt>
                <c:pt idx="48">
                  <c:v>0.36972787331869661</c:v>
                </c:pt>
                <c:pt idx="49">
                  <c:v>0.36974924063851361</c:v>
                </c:pt>
                <c:pt idx="50">
                  <c:v>0.3698956174655566</c:v>
                </c:pt>
                <c:pt idx="51">
                  <c:v>0.37077304380931175</c:v>
                </c:pt>
                <c:pt idx="52">
                  <c:v>0.37156964362588685</c:v>
                </c:pt>
                <c:pt idx="53">
                  <c:v>0.37217105551127549</c:v>
                </c:pt>
                <c:pt idx="54">
                  <c:v>0.37238919742722143</c:v>
                </c:pt>
                <c:pt idx="55">
                  <c:v>0.3724748523698998</c:v>
                </c:pt>
                <c:pt idx="56">
                  <c:v>0.37360590331510102</c:v>
                </c:pt>
                <c:pt idx="57">
                  <c:v>0.37364935372830893</c:v>
                </c:pt>
                <c:pt idx="58">
                  <c:v>0.3737340666884732</c:v>
                </c:pt>
                <c:pt idx="59">
                  <c:v>0.37409248833998054</c:v>
                </c:pt>
                <c:pt idx="60">
                  <c:v>0.37415719605587022</c:v>
                </c:pt>
                <c:pt idx="61">
                  <c:v>0.37514216453139526</c:v>
                </c:pt>
                <c:pt idx="62">
                  <c:v>0.37531005407983647</c:v>
                </c:pt>
                <c:pt idx="63">
                  <c:v>0.37535267523443994</c:v>
                </c:pt>
                <c:pt idx="64">
                  <c:v>0.37817052375152727</c:v>
                </c:pt>
                <c:pt idx="65">
                  <c:v>0.37981058742242707</c:v>
                </c:pt>
                <c:pt idx="66">
                  <c:v>0.38076403863882807</c:v>
                </c:pt>
                <c:pt idx="67">
                  <c:v>0.38313044821051462</c:v>
                </c:pt>
                <c:pt idx="68">
                  <c:v>0.38339776810118592</c:v>
                </c:pt>
                <c:pt idx="69">
                  <c:v>0.38342651143399886</c:v>
                </c:pt>
                <c:pt idx="70">
                  <c:v>0.38405472754817976</c:v>
                </c:pt>
                <c:pt idx="71">
                  <c:v>0.3844551159181846</c:v>
                </c:pt>
                <c:pt idx="72">
                  <c:v>0.3846702252999315</c:v>
                </c:pt>
                <c:pt idx="73">
                  <c:v>0.38480765007229356</c:v>
                </c:pt>
                <c:pt idx="74">
                  <c:v>0.38486962223672982</c:v>
                </c:pt>
                <c:pt idx="75">
                  <c:v>0.38493830584607125</c:v>
                </c:pt>
                <c:pt idx="76">
                  <c:v>0.38563226447366278</c:v>
                </c:pt>
                <c:pt idx="77">
                  <c:v>0.38683542264976067</c:v>
                </c:pt>
                <c:pt idx="78">
                  <c:v>0.38848423566990548</c:v>
                </c:pt>
                <c:pt idx="79">
                  <c:v>0.38999336738032003</c:v>
                </c:pt>
                <c:pt idx="80">
                  <c:v>0.39062341564117958</c:v>
                </c:pt>
                <c:pt idx="81">
                  <c:v>0.39124075375445905</c:v>
                </c:pt>
                <c:pt idx="82">
                  <c:v>0.39146127469217007</c:v>
                </c:pt>
                <c:pt idx="83">
                  <c:v>0.39184697229714943</c:v>
                </c:pt>
                <c:pt idx="84">
                  <c:v>0.39196164983050874</c:v>
                </c:pt>
                <c:pt idx="85">
                  <c:v>0.39200006613735011</c:v>
                </c:pt>
                <c:pt idx="86">
                  <c:v>0.39290827257260152</c:v>
                </c:pt>
                <c:pt idx="87">
                  <c:v>0.3929093722429563</c:v>
                </c:pt>
                <c:pt idx="88">
                  <c:v>0.39291202340135895</c:v>
                </c:pt>
                <c:pt idx="89">
                  <c:v>0.39465502080823128</c:v>
                </c:pt>
                <c:pt idx="90">
                  <c:v>0.39497221124868026</c:v>
                </c:pt>
                <c:pt idx="91">
                  <c:v>0.39549411130668077</c:v>
                </c:pt>
                <c:pt idx="92">
                  <c:v>0.39587315572045118</c:v>
                </c:pt>
                <c:pt idx="93">
                  <c:v>0.39603452506957104</c:v>
                </c:pt>
                <c:pt idx="94">
                  <c:v>0.39605497176940596</c:v>
                </c:pt>
                <c:pt idx="95">
                  <c:v>0.39767854616835652</c:v>
                </c:pt>
                <c:pt idx="96">
                  <c:v>0.39802987752154317</c:v>
                </c:pt>
                <c:pt idx="97">
                  <c:v>0.39833155467543752</c:v>
                </c:pt>
                <c:pt idx="98">
                  <c:v>0.39937852201120733</c:v>
                </c:pt>
                <c:pt idx="99">
                  <c:v>0.39969897890999639</c:v>
                </c:pt>
                <c:pt idx="100">
                  <c:v>0.39975822340276396</c:v>
                </c:pt>
                <c:pt idx="101">
                  <c:v>0.4036462568620291</c:v>
                </c:pt>
                <c:pt idx="102">
                  <c:v>0.40440796932102197</c:v>
                </c:pt>
                <c:pt idx="103">
                  <c:v>0.40587382336563838</c:v>
                </c:pt>
                <c:pt idx="104">
                  <c:v>0.4068120174964831</c:v>
                </c:pt>
                <c:pt idx="105">
                  <c:v>0.40684778256770682</c:v>
                </c:pt>
                <c:pt idx="106">
                  <c:v>0.40771445586425192</c:v>
                </c:pt>
                <c:pt idx="107">
                  <c:v>0.40846846046718038</c:v>
                </c:pt>
                <c:pt idx="108">
                  <c:v>0.41049988020974854</c:v>
                </c:pt>
                <c:pt idx="109">
                  <c:v>0.41072973232624732</c:v>
                </c:pt>
                <c:pt idx="110">
                  <c:v>0.41074428017676384</c:v>
                </c:pt>
                <c:pt idx="111">
                  <c:v>0.41099409813366833</c:v>
                </c:pt>
                <c:pt idx="112">
                  <c:v>0.4110022377330903</c:v>
                </c:pt>
                <c:pt idx="113">
                  <c:v>0.41105784683724661</c:v>
                </c:pt>
                <c:pt idx="114">
                  <c:v>0.41178125219544132</c:v>
                </c:pt>
                <c:pt idx="115">
                  <c:v>0.41210375601345267</c:v>
                </c:pt>
                <c:pt idx="116">
                  <c:v>0.41226081075265847</c:v>
                </c:pt>
                <c:pt idx="117">
                  <c:v>0.41401265195331582</c:v>
                </c:pt>
                <c:pt idx="118">
                  <c:v>0.41517314199376731</c:v>
                </c:pt>
                <c:pt idx="119">
                  <c:v>0.41553700627079559</c:v>
                </c:pt>
                <c:pt idx="120">
                  <c:v>0.41628227069040591</c:v>
                </c:pt>
                <c:pt idx="121">
                  <c:v>0.41725563477268646</c:v>
                </c:pt>
                <c:pt idx="122">
                  <c:v>0.41860493948322358</c:v>
                </c:pt>
                <c:pt idx="123">
                  <c:v>0.41878678870759434</c:v>
                </c:pt>
                <c:pt idx="124">
                  <c:v>0.41907058587556956</c:v>
                </c:pt>
                <c:pt idx="125">
                  <c:v>0.41925616378056524</c:v>
                </c:pt>
                <c:pt idx="126">
                  <c:v>0.41932971128870838</c:v>
                </c:pt>
                <c:pt idx="127">
                  <c:v>0.42073637731566843</c:v>
                </c:pt>
                <c:pt idx="128">
                  <c:v>0.42151736472769447</c:v>
                </c:pt>
                <c:pt idx="129">
                  <c:v>0.42230551026881752</c:v>
                </c:pt>
                <c:pt idx="130">
                  <c:v>0.42373445455367925</c:v>
                </c:pt>
                <c:pt idx="131">
                  <c:v>0.42403295514497974</c:v>
                </c:pt>
                <c:pt idx="132">
                  <c:v>0.4245051041119875</c:v>
                </c:pt>
                <c:pt idx="133">
                  <c:v>0.42474725409941583</c:v>
                </c:pt>
                <c:pt idx="134">
                  <c:v>0.42580466254142124</c:v>
                </c:pt>
                <c:pt idx="135">
                  <c:v>0.42610945736472622</c:v>
                </c:pt>
                <c:pt idx="136">
                  <c:v>0.42634675656402388</c:v>
                </c:pt>
                <c:pt idx="137">
                  <c:v>0.42714503225823525</c:v>
                </c:pt>
                <c:pt idx="138">
                  <c:v>0.42882126835414897</c:v>
                </c:pt>
                <c:pt idx="139">
                  <c:v>0.42986671401446341</c:v>
                </c:pt>
                <c:pt idx="140">
                  <c:v>0.43198098389971751</c:v>
                </c:pt>
                <c:pt idx="141">
                  <c:v>0.43205111982162331</c:v>
                </c:pt>
                <c:pt idx="142">
                  <c:v>0.43267047011877191</c:v>
                </c:pt>
                <c:pt idx="143">
                  <c:v>0.43344095357248907</c:v>
                </c:pt>
                <c:pt idx="144">
                  <c:v>0.43389160980277897</c:v>
                </c:pt>
                <c:pt idx="145">
                  <c:v>0.43428181943160576</c:v>
                </c:pt>
                <c:pt idx="146">
                  <c:v>0.4355137853652627</c:v>
                </c:pt>
                <c:pt idx="147">
                  <c:v>0.43750158246826881</c:v>
                </c:pt>
                <c:pt idx="148">
                  <c:v>0.44056727442891258</c:v>
                </c:pt>
                <c:pt idx="149">
                  <c:v>0.44160977712739924</c:v>
                </c:pt>
                <c:pt idx="150">
                  <c:v>0.4437572228031717</c:v>
                </c:pt>
                <c:pt idx="151">
                  <c:v>0.44520644961543682</c:v>
                </c:pt>
                <c:pt idx="152">
                  <c:v>0.44542925954642276</c:v>
                </c:pt>
                <c:pt idx="153">
                  <c:v>0.44551626237468001</c:v>
                </c:pt>
                <c:pt idx="154">
                  <c:v>0.44558672498753887</c:v>
                </c:pt>
                <c:pt idx="155">
                  <c:v>0.44568430585985275</c:v>
                </c:pt>
                <c:pt idx="156">
                  <c:v>0.44878431218299514</c:v>
                </c:pt>
                <c:pt idx="157">
                  <c:v>0.44909664181089615</c:v>
                </c:pt>
                <c:pt idx="158">
                  <c:v>0.44949175813944442</c:v>
                </c:pt>
                <c:pt idx="159">
                  <c:v>0.4497301806168375</c:v>
                </c:pt>
                <c:pt idx="160">
                  <c:v>0.44975034452848733</c:v>
                </c:pt>
                <c:pt idx="161">
                  <c:v>0.4505519042394559</c:v>
                </c:pt>
                <c:pt idx="162">
                  <c:v>0.45110481757047327</c:v>
                </c:pt>
                <c:pt idx="163">
                  <c:v>0.45270563511623463</c:v>
                </c:pt>
                <c:pt idx="164">
                  <c:v>0.45407005154424973</c:v>
                </c:pt>
                <c:pt idx="165">
                  <c:v>0.45420710885686161</c:v>
                </c:pt>
                <c:pt idx="166">
                  <c:v>0.45487210396063926</c:v>
                </c:pt>
                <c:pt idx="167">
                  <c:v>0.45610391619521307</c:v>
                </c:pt>
                <c:pt idx="168">
                  <c:v>0.45631736328242967</c:v>
                </c:pt>
                <c:pt idx="169">
                  <c:v>0.45681444994487919</c:v>
                </c:pt>
                <c:pt idx="170">
                  <c:v>0.45755035087776597</c:v>
                </c:pt>
                <c:pt idx="171">
                  <c:v>0.4576361667849112</c:v>
                </c:pt>
                <c:pt idx="172">
                  <c:v>0.45843246251071246</c:v>
                </c:pt>
                <c:pt idx="173">
                  <c:v>0.45897772815792487</c:v>
                </c:pt>
                <c:pt idx="174">
                  <c:v>0.4590483135287558</c:v>
                </c:pt>
                <c:pt idx="175">
                  <c:v>0.45913237052918954</c:v>
                </c:pt>
                <c:pt idx="176">
                  <c:v>0.45935824843835671</c:v>
                </c:pt>
                <c:pt idx="177">
                  <c:v>0.46150806129386007</c:v>
                </c:pt>
                <c:pt idx="178">
                  <c:v>0.46200902139160926</c:v>
                </c:pt>
                <c:pt idx="179">
                  <c:v>0.46420716135681828</c:v>
                </c:pt>
                <c:pt idx="180">
                  <c:v>0.46443519243922221</c:v>
                </c:pt>
                <c:pt idx="181">
                  <c:v>0.4651514589180733</c:v>
                </c:pt>
                <c:pt idx="182">
                  <c:v>0.46689383680206537</c:v>
                </c:pt>
                <c:pt idx="183">
                  <c:v>0.46882253929058892</c:v>
                </c:pt>
                <c:pt idx="184">
                  <c:v>0.46893442524897738</c:v>
                </c:pt>
                <c:pt idx="185">
                  <c:v>0.469374217536496</c:v>
                </c:pt>
                <c:pt idx="186">
                  <c:v>0.47015130718825882</c:v>
                </c:pt>
                <c:pt idx="187">
                  <c:v>0.47026747380144984</c:v>
                </c:pt>
                <c:pt idx="188">
                  <c:v>0.47050723605355116</c:v>
                </c:pt>
                <c:pt idx="189">
                  <c:v>0.47228149140929288</c:v>
                </c:pt>
                <c:pt idx="190">
                  <c:v>0.47243125340890324</c:v>
                </c:pt>
                <c:pt idx="191">
                  <c:v>0.47243860764806833</c:v>
                </c:pt>
                <c:pt idx="192">
                  <c:v>0.47501887794751163</c:v>
                </c:pt>
                <c:pt idx="193">
                  <c:v>0.47582320827682395</c:v>
                </c:pt>
                <c:pt idx="194">
                  <c:v>0.47700339473036818</c:v>
                </c:pt>
                <c:pt idx="195">
                  <c:v>0.47841682352035636</c:v>
                </c:pt>
                <c:pt idx="196">
                  <c:v>0.47846935373916238</c:v>
                </c:pt>
                <c:pt idx="197">
                  <c:v>0.47877412804458636</c:v>
                </c:pt>
                <c:pt idx="198">
                  <c:v>0.47968655626427442</c:v>
                </c:pt>
                <c:pt idx="199">
                  <c:v>0.47972426658944728</c:v>
                </c:pt>
                <c:pt idx="200">
                  <c:v>0.48282866817720066</c:v>
                </c:pt>
                <c:pt idx="201">
                  <c:v>0.48446231220816782</c:v>
                </c:pt>
                <c:pt idx="202">
                  <c:v>0.4860366679094415</c:v>
                </c:pt>
                <c:pt idx="203">
                  <c:v>0.4860861467915788</c:v>
                </c:pt>
                <c:pt idx="204">
                  <c:v>0.48834331727765767</c:v>
                </c:pt>
                <c:pt idx="205">
                  <c:v>0.48988036773385735</c:v>
                </c:pt>
                <c:pt idx="206">
                  <c:v>0.49175264914176126</c:v>
                </c:pt>
                <c:pt idx="207">
                  <c:v>0.49232808796763272</c:v>
                </c:pt>
                <c:pt idx="208">
                  <c:v>0.4929174531612589</c:v>
                </c:pt>
                <c:pt idx="209">
                  <c:v>0.49345128635841184</c:v>
                </c:pt>
                <c:pt idx="210">
                  <c:v>0.49505914640098125</c:v>
                </c:pt>
                <c:pt idx="211">
                  <c:v>0.49641964324452592</c:v>
                </c:pt>
              </c:numCache>
            </c:numRef>
          </c:yVal>
        </c:ser>
        <c:ser>
          <c:idx val="1"/>
          <c:order val="1"/>
          <c:tx>
            <c:v>series2</c:v>
          </c:tx>
          <c:spPr>
            <a:ln w="28575">
              <a:noFill/>
            </a:ln>
          </c:spPr>
          <c:marker>
            <c:symbol val="diamond"/>
            <c:size val="6"/>
            <c:spPr>
              <a:noFill/>
            </c:spPr>
          </c:marker>
          <c:xVal>
            <c:numRef>
              <c:f>'Output Data - All'!$A$215:$A$302</c:f>
              <c:numCache>
                <c:formatCode>General</c:formatCode>
                <c:ptCount val="88"/>
                <c:pt idx="0">
                  <c:v>213</c:v>
                </c:pt>
                <c:pt idx="1">
                  <c:v>214</c:v>
                </c:pt>
                <c:pt idx="2">
                  <c:v>215</c:v>
                </c:pt>
                <c:pt idx="3">
                  <c:v>216</c:v>
                </c:pt>
                <c:pt idx="4">
                  <c:v>217</c:v>
                </c:pt>
                <c:pt idx="5">
                  <c:v>218</c:v>
                </c:pt>
                <c:pt idx="6">
                  <c:v>219</c:v>
                </c:pt>
                <c:pt idx="7">
                  <c:v>220</c:v>
                </c:pt>
                <c:pt idx="8">
                  <c:v>221</c:v>
                </c:pt>
                <c:pt idx="9">
                  <c:v>222</c:v>
                </c:pt>
                <c:pt idx="10">
                  <c:v>223</c:v>
                </c:pt>
                <c:pt idx="11">
                  <c:v>224</c:v>
                </c:pt>
                <c:pt idx="12">
                  <c:v>225</c:v>
                </c:pt>
                <c:pt idx="13">
                  <c:v>226</c:v>
                </c:pt>
                <c:pt idx="14">
                  <c:v>227</c:v>
                </c:pt>
                <c:pt idx="15">
                  <c:v>228</c:v>
                </c:pt>
                <c:pt idx="16">
                  <c:v>229</c:v>
                </c:pt>
                <c:pt idx="17">
                  <c:v>230</c:v>
                </c:pt>
                <c:pt idx="18">
                  <c:v>231</c:v>
                </c:pt>
                <c:pt idx="19">
                  <c:v>232</c:v>
                </c:pt>
                <c:pt idx="20">
                  <c:v>233</c:v>
                </c:pt>
                <c:pt idx="21">
                  <c:v>234</c:v>
                </c:pt>
                <c:pt idx="22">
                  <c:v>235</c:v>
                </c:pt>
                <c:pt idx="23">
                  <c:v>236</c:v>
                </c:pt>
                <c:pt idx="24">
                  <c:v>237</c:v>
                </c:pt>
                <c:pt idx="25">
                  <c:v>238</c:v>
                </c:pt>
                <c:pt idx="26">
                  <c:v>239</c:v>
                </c:pt>
                <c:pt idx="27">
                  <c:v>240</c:v>
                </c:pt>
                <c:pt idx="28">
                  <c:v>241</c:v>
                </c:pt>
                <c:pt idx="29">
                  <c:v>242</c:v>
                </c:pt>
                <c:pt idx="30">
                  <c:v>243</c:v>
                </c:pt>
                <c:pt idx="31">
                  <c:v>244</c:v>
                </c:pt>
                <c:pt idx="32">
                  <c:v>245</c:v>
                </c:pt>
                <c:pt idx="33">
                  <c:v>246</c:v>
                </c:pt>
                <c:pt idx="34">
                  <c:v>247</c:v>
                </c:pt>
                <c:pt idx="35">
                  <c:v>248</c:v>
                </c:pt>
                <c:pt idx="36">
                  <c:v>249</c:v>
                </c:pt>
                <c:pt idx="37">
                  <c:v>250</c:v>
                </c:pt>
                <c:pt idx="38">
                  <c:v>251</c:v>
                </c:pt>
                <c:pt idx="39">
                  <c:v>252</c:v>
                </c:pt>
                <c:pt idx="40">
                  <c:v>253</c:v>
                </c:pt>
                <c:pt idx="41">
                  <c:v>254</c:v>
                </c:pt>
                <c:pt idx="42">
                  <c:v>255</c:v>
                </c:pt>
                <c:pt idx="43">
                  <c:v>256</c:v>
                </c:pt>
                <c:pt idx="44">
                  <c:v>257</c:v>
                </c:pt>
                <c:pt idx="45">
                  <c:v>258</c:v>
                </c:pt>
                <c:pt idx="46">
                  <c:v>259</c:v>
                </c:pt>
                <c:pt idx="47">
                  <c:v>260</c:v>
                </c:pt>
                <c:pt idx="48">
                  <c:v>261</c:v>
                </c:pt>
                <c:pt idx="49">
                  <c:v>262</c:v>
                </c:pt>
                <c:pt idx="50">
                  <c:v>263</c:v>
                </c:pt>
                <c:pt idx="51">
                  <c:v>264</c:v>
                </c:pt>
                <c:pt idx="52">
                  <c:v>265</c:v>
                </c:pt>
                <c:pt idx="53">
                  <c:v>266</c:v>
                </c:pt>
                <c:pt idx="54">
                  <c:v>267</c:v>
                </c:pt>
                <c:pt idx="55">
                  <c:v>268</c:v>
                </c:pt>
                <c:pt idx="56">
                  <c:v>269</c:v>
                </c:pt>
                <c:pt idx="57">
                  <c:v>270</c:v>
                </c:pt>
                <c:pt idx="58">
                  <c:v>271</c:v>
                </c:pt>
                <c:pt idx="59">
                  <c:v>272</c:v>
                </c:pt>
                <c:pt idx="60">
                  <c:v>273</c:v>
                </c:pt>
                <c:pt idx="61">
                  <c:v>274</c:v>
                </c:pt>
                <c:pt idx="62">
                  <c:v>275</c:v>
                </c:pt>
                <c:pt idx="63">
                  <c:v>276</c:v>
                </c:pt>
                <c:pt idx="64">
                  <c:v>277</c:v>
                </c:pt>
                <c:pt idx="65">
                  <c:v>278</c:v>
                </c:pt>
                <c:pt idx="66">
                  <c:v>279</c:v>
                </c:pt>
                <c:pt idx="67">
                  <c:v>280</c:v>
                </c:pt>
                <c:pt idx="68">
                  <c:v>281</c:v>
                </c:pt>
                <c:pt idx="69">
                  <c:v>282</c:v>
                </c:pt>
                <c:pt idx="70">
                  <c:v>283</c:v>
                </c:pt>
                <c:pt idx="71">
                  <c:v>284</c:v>
                </c:pt>
                <c:pt idx="72">
                  <c:v>285</c:v>
                </c:pt>
                <c:pt idx="73">
                  <c:v>286</c:v>
                </c:pt>
                <c:pt idx="74">
                  <c:v>287</c:v>
                </c:pt>
                <c:pt idx="75">
                  <c:v>288</c:v>
                </c:pt>
                <c:pt idx="76">
                  <c:v>289</c:v>
                </c:pt>
                <c:pt idx="77">
                  <c:v>290</c:v>
                </c:pt>
                <c:pt idx="78">
                  <c:v>291</c:v>
                </c:pt>
                <c:pt idx="79">
                  <c:v>292</c:v>
                </c:pt>
                <c:pt idx="80">
                  <c:v>293</c:v>
                </c:pt>
                <c:pt idx="81">
                  <c:v>294</c:v>
                </c:pt>
                <c:pt idx="82">
                  <c:v>295</c:v>
                </c:pt>
                <c:pt idx="83">
                  <c:v>296</c:v>
                </c:pt>
                <c:pt idx="84">
                  <c:v>297</c:v>
                </c:pt>
                <c:pt idx="85">
                  <c:v>298</c:v>
                </c:pt>
                <c:pt idx="86">
                  <c:v>299</c:v>
                </c:pt>
                <c:pt idx="87">
                  <c:v>300</c:v>
                </c:pt>
              </c:numCache>
            </c:numRef>
          </c:xVal>
          <c:yVal>
            <c:numRef>
              <c:f>'Output Data - All'!$F$215:$F$302</c:f>
              <c:numCache>
                <c:formatCode>General</c:formatCode>
                <c:ptCount val="88"/>
                <c:pt idx="0">
                  <c:v>0.50063332599668198</c:v>
                </c:pt>
                <c:pt idx="1">
                  <c:v>0.50472354254414264</c:v>
                </c:pt>
                <c:pt idx="2">
                  <c:v>0.50481957955283951</c:v>
                </c:pt>
                <c:pt idx="3">
                  <c:v>0.50505720624446815</c:v>
                </c:pt>
                <c:pt idx="4">
                  <c:v>0.50533194683392857</c:v>
                </c:pt>
                <c:pt idx="5">
                  <c:v>0.50602522347084655</c:v>
                </c:pt>
                <c:pt idx="6">
                  <c:v>0.50611397651176948</c:v>
                </c:pt>
                <c:pt idx="7">
                  <c:v>0.50763758560726258</c:v>
                </c:pt>
                <c:pt idx="8">
                  <c:v>0.50901886430627952</c:v>
                </c:pt>
                <c:pt idx="9">
                  <c:v>0.51334808852267932</c:v>
                </c:pt>
                <c:pt idx="10">
                  <c:v>0.51395450365247364</c:v>
                </c:pt>
                <c:pt idx="11">
                  <c:v>0.51799363068975268</c:v>
                </c:pt>
                <c:pt idx="12">
                  <c:v>0.52656673306266399</c:v>
                </c:pt>
                <c:pt idx="13">
                  <c:v>0.52758862866052192</c:v>
                </c:pt>
                <c:pt idx="14">
                  <c:v>0.52854109660877491</c:v>
                </c:pt>
                <c:pt idx="15">
                  <c:v>0.53062862774044239</c:v>
                </c:pt>
                <c:pt idx="16">
                  <c:v>0.53529648754500669</c:v>
                </c:pt>
                <c:pt idx="17">
                  <c:v>0.53695573714003564</c:v>
                </c:pt>
                <c:pt idx="18">
                  <c:v>0.54266554522990551</c:v>
                </c:pt>
                <c:pt idx="19">
                  <c:v>0.54347757038563549</c:v>
                </c:pt>
                <c:pt idx="20">
                  <c:v>0.5454102165875474</c:v>
                </c:pt>
                <c:pt idx="21">
                  <c:v>0.54578457879005549</c:v>
                </c:pt>
                <c:pt idx="22">
                  <c:v>0.54619722332829979</c:v>
                </c:pt>
                <c:pt idx="23">
                  <c:v>0.54792774862347671</c:v>
                </c:pt>
                <c:pt idx="24">
                  <c:v>0.54976661995188669</c:v>
                </c:pt>
                <c:pt idx="25">
                  <c:v>0.55058987460703168</c:v>
                </c:pt>
                <c:pt idx="26">
                  <c:v>0.5513330320844696</c:v>
                </c:pt>
                <c:pt idx="27">
                  <c:v>0.55204386405615091</c:v>
                </c:pt>
                <c:pt idx="28">
                  <c:v>0.55349236263591006</c:v>
                </c:pt>
                <c:pt idx="29">
                  <c:v>0.55503062080364907</c:v>
                </c:pt>
                <c:pt idx="30">
                  <c:v>0.5559682796197537</c:v>
                </c:pt>
                <c:pt idx="31">
                  <c:v>0.56116536848719367</c:v>
                </c:pt>
                <c:pt idx="32">
                  <c:v>0.56116879322547264</c:v>
                </c:pt>
                <c:pt idx="33">
                  <c:v>0.56241878054632921</c:v>
                </c:pt>
                <c:pt idx="34">
                  <c:v>0.56325079325403982</c:v>
                </c:pt>
                <c:pt idx="35">
                  <c:v>0.56576295889643857</c:v>
                </c:pt>
                <c:pt idx="36">
                  <c:v>0.56751082613417791</c:v>
                </c:pt>
                <c:pt idx="37">
                  <c:v>0.56791704342389915</c:v>
                </c:pt>
                <c:pt idx="38">
                  <c:v>0.56849072838097303</c:v>
                </c:pt>
                <c:pt idx="39">
                  <c:v>0.56922218215398124</c:v>
                </c:pt>
                <c:pt idx="40">
                  <c:v>0.57026043468977616</c:v>
                </c:pt>
                <c:pt idx="41">
                  <c:v>0.57047677073813652</c:v>
                </c:pt>
                <c:pt idx="42">
                  <c:v>0.57317866617071833</c:v>
                </c:pt>
                <c:pt idx="43">
                  <c:v>0.57610960443405235</c:v>
                </c:pt>
                <c:pt idx="44">
                  <c:v>0.57697022693546363</c:v>
                </c:pt>
                <c:pt idx="45">
                  <c:v>0.58020665113230752</c:v>
                </c:pt>
                <c:pt idx="46">
                  <c:v>0.5806908402420129</c:v>
                </c:pt>
                <c:pt idx="47">
                  <c:v>0.5825791346916076</c:v>
                </c:pt>
                <c:pt idx="48">
                  <c:v>0.5854337950245827</c:v>
                </c:pt>
                <c:pt idx="49">
                  <c:v>0.58623555111329273</c:v>
                </c:pt>
                <c:pt idx="50">
                  <c:v>0.5903351584567561</c:v>
                </c:pt>
                <c:pt idx="51">
                  <c:v>0.59073599933082921</c:v>
                </c:pt>
                <c:pt idx="52">
                  <c:v>0.59265601132159296</c:v>
                </c:pt>
                <c:pt idx="53">
                  <c:v>0.59508059602836583</c:v>
                </c:pt>
                <c:pt idx="54">
                  <c:v>0.60170659778675251</c:v>
                </c:pt>
                <c:pt idx="55">
                  <c:v>0.60181052368836641</c:v>
                </c:pt>
                <c:pt idx="56">
                  <c:v>0.60283211032420303</c:v>
                </c:pt>
                <c:pt idx="57">
                  <c:v>0.60355530224363763</c:v>
                </c:pt>
                <c:pt idx="58">
                  <c:v>0.60886274333170409</c:v>
                </c:pt>
                <c:pt idx="59">
                  <c:v>0.60900897107770924</c:v>
                </c:pt>
                <c:pt idx="60">
                  <c:v>0.60940008290592751</c:v>
                </c:pt>
                <c:pt idx="61">
                  <c:v>0.60996378645512861</c:v>
                </c:pt>
                <c:pt idx="62">
                  <c:v>0.61626549237726269</c:v>
                </c:pt>
                <c:pt idx="63">
                  <c:v>0.61929116193925648</c:v>
                </c:pt>
                <c:pt idx="64">
                  <c:v>0.6236916057485864</c:v>
                </c:pt>
                <c:pt idx="65">
                  <c:v>0.62810034549987526</c:v>
                </c:pt>
                <c:pt idx="66">
                  <c:v>0.62855789306510201</c:v>
                </c:pt>
                <c:pt idx="67">
                  <c:v>0.62969415064255296</c:v>
                </c:pt>
                <c:pt idx="68">
                  <c:v>0.63012222438795629</c:v>
                </c:pt>
                <c:pt idx="69">
                  <c:v>0.63776210939175249</c:v>
                </c:pt>
                <c:pt idx="70">
                  <c:v>0.63890962797863204</c:v>
                </c:pt>
                <c:pt idx="71">
                  <c:v>0.64057364875367562</c:v>
                </c:pt>
                <c:pt idx="72">
                  <c:v>0.64071106584535853</c:v>
                </c:pt>
                <c:pt idx="73">
                  <c:v>0.6411977515337256</c:v>
                </c:pt>
                <c:pt idx="74">
                  <c:v>0.6443455640832696</c:v>
                </c:pt>
                <c:pt idx="75">
                  <c:v>0.65042240787712202</c:v>
                </c:pt>
                <c:pt idx="76">
                  <c:v>0.65201518200184305</c:v>
                </c:pt>
                <c:pt idx="77">
                  <c:v>0.6575868402092967</c:v>
                </c:pt>
                <c:pt idx="78">
                  <c:v>0.6599086716491398</c:v>
                </c:pt>
                <c:pt idx="79">
                  <c:v>0.66426340275204576</c:v>
                </c:pt>
                <c:pt idx="80">
                  <c:v>0.66704778451863767</c:v>
                </c:pt>
                <c:pt idx="81">
                  <c:v>0.6738239815858813</c:v>
                </c:pt>
                <c:pt idx="82">
                  <c:v>0.67813117137330914</c:v>
                </c:pt>
                <c:pt idx="83">
                  <c:v>0.68525638511439169</c:v>
                </c:pt>
                <c:pt idx="84">
                  <c:v>0.6853434891123954</c:v>
                </c:pt>
                <c:pt idx="85">
                  <c:v>0.70819008028704167</c:v>
                </c:pt>
                <c:pt idx="86">
                  <c:v>0.74030669507258162</c:v>
                </c:pt>
                <c:pt idx="87">
                  <c:v>0.74735363137486033</c:v>
                </c:pt>
              </c:numCache>
            </c:numRef>
          </c:yVal>
        </c:ser>
        <c:axId val="107878656"/>
        <c:axId val="28100096"/>
      </c:scatterChart>
      <c:valAx>
        <c:axId val="107878656"/>
        <c:scaling>
          <c:orientation val="minMax"/>
          <c:max val="300"/>
          <c:min val="0"/>
        </c:scaling>
        <c:axPos val="b"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/>
                  <a:t>Grid cell</a:t>
                </a:r>
                <a:endParaRPr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8100096"/>
        <c:crosses val="autoZero"/>
        <c:crossBetween val="midCat"/>
        <c:majorUnit val="50"/>
      </c:valAx>
      <c:valAx>
        <c:axId val="28100096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100" b="1"/>
                </a:pPr>
                <a:r>
                  <a:rPr lang="en-US"/>
                  <a:t>Increase (ppb)</a:t>
                </a:r>
                <a:endParaRPr/>
              </a:p>
            </c:rich>
          </c:tx>
          <c:layout/>
        </c:title>
        <c:numFmt formatCode="General" sourceLinked="1"/>
        <c:tickLblPos val="nextTo"/>
        <c:crossAx val="107878656"/>
        <c:crosses val="autoZero"/>
        <c:crossBetween val="midCat"/>
      </c:valAx>
      <c:spPr>
        <a:ln w="12700">
          <a:solidFill>
            <a:srgbClr val="000000"/>
          </a:solidFill>
          <a:prstDash val="solid"/>
        </a:ln>
      </c:spPr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AE785CE3-82DA-4BFD-A106-2EB84CE9A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054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2FEA8670-32AC-4E6F-BDF0-B236AC856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886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A8670-32AC-4E6F-BDF0-B236AC8561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73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 tIns="45720" bIns="45720" anchor="ctr" anchorCtr="0"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76200" y="6643688"/>
            <a:ext cx="3048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="0">
                <a:solidFill>
                  <a:schemeClr val="bg1"/>
                </a:solidFill>
                <a:latin typeface="Tw Cen MT" pitchFamily="34" charset="0"/>
              </a:rPr>
              <a:t>Template</a:t>
            </a:r>
          </a:p>
        </p:txBody>
      </p:sp>
      <p:pic>
        <p:nvPicPr>
          <p:cNvPr id="164870" name="Picture 6" descr="Environlogo_PMS_548 no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1263" y="6553200"/>
            <a:ext cx="1419225" cy="163513"/>
          </a:xfrm>
          <a:prstGeom prst="rect">
            <a:avLst/>
          </a:prstGeom>
          <a:noFill/>
        </p:spPr>
      </p:pic>
      <p:grpSp>
        <p:nvGrpSpPr>
          <p:cNvPr id="164871" name="Group 7"/>
          <p:cNvGrpSpPr>
            <a:grpSpLocks/>
          </p:cNvGrpSpPr>
          <p:nvPr/>
        </p:nvGrpSpPr>
        <p:grpSpPr bwMode="auto">
          <a:xfrm>
            <a:off x="511175" y="2182813"/>
            <a:ext cx="8072438" cy="1398587"/>
            <a:chOff x="811" y="1702"/>
            <a:chExt cx="3775" cy="654"/>
          </a:xfrm>
        </p:grpSpPr>
        <p:pic>
          <p:nvPicPr>
            <p:cNvPr id="164872" name="Picture 8" descr="balloonP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32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3" name="Picture 9" descr="GoldHandsP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4" name="Picture 10" descr="GreenJarPR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7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5" name="Picture 11" descr="helixPR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91" y="1702"/>
              <a:ext cx="654" cy="654"/>
            </a:xfrm>
            <a:prstGeom prst="rect">
              <a:avLst/>
            </a:prstGeom>
            <a:noFill/>
          </p:spPr>
        </p:pic>
        <p:pic>
          <p:nvPicPr>
            <p:cNvPr id="164876" name="Picture 12" descr="PurpleRainPR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51" y="1702"/>
              <a:ext cx="654" cy="654"/>
            </a:xfrm>
            <a:prstGeom prst="rect">
              <a:avLst/>
            </a:prstGeom>
            <a:noFill/>
          </p:spPr>
        </p:pic>
      </p:grp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773 San Marin Drive, Suite 2115, Novato, CA 94998 P: 415-899-0700 F: 415-899-0707 </a:t>
            </a:r>
          </a:p>
          <a:p>
            <a:r>
              <a:rPr lang="en-US" dirty="0" smtClean="0"/>
              <a:t>www.environcorp.com</a:t>
            </a:r>
          </a:p>
          <a:p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56B4D-1A9B-485F-897F-3AFD79379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52425"/>
            <a:ext cx="2209800" cy="6124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52425"/>
            <a:ext cx="6477000" cy="6124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D41A-3715-42F1-A723-98D6790E6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BB0A0-5410-4A50-B179-15B166CC9A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2667000" y="6541008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773 San Marin Drive, Suite 2115, Novato, CA 94998 P: 415-899-0700 F: 415-899-0707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www.environcorp.com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0636B-A82C-42C2-B34E-DA7DB76B96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A2B7A-DBC6-4DA4-A750-7846D7864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CF92E-BC76-44AA-A5DA-771A8CB7CF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AB98-9311-4091-AE47-31627F998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D9A21-8BF5-450F-A89A-3C26815F1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31D09-EC9A-46F6-87A6-B916D888B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D227-5B1B-4F0B-B631-F7928D4442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52425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602413"/>
            <a:ext cx="5334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 smtClean="0"/>
              <a:t>773 San Marin Drive, Suite 2115, Novato, CA 94998 P: 415-899-0700 F: 415-899-0707 </a:t>
            </a:r>
          </a:p>
          <a:p>
            <a:r>
              <a:rPr lang="en-US" dirty="0" smtClean="0"/>
              <a:t>www.environcorp.com</a:t>
            </a:r>
          </a:p>
          <a:p>
            <a:endParaRPr lang="en-US" dirty="0"/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605588"/>
            <a:ext cx="101282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2"/>
                </a:solidFill>
                <a:latin typeface="+mn-lt"/>
              </a:defRPr>
            </a:lvl1pPr>
          </a:lstStyle>
          <a:p>
            <a:fld id="{B588CDAA-3741-4945-B5F2-FC9B7F66BBE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63854" name="Picture 14" descr="Environlogo_PMS_548 nobar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4275" y="85725"/>
            <a:ext cx="1466850" cy="16827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cut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Char char="•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4D4D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5000"/>
        <a:buFont typeface="Wingdings" pitchFamily="2" charset="2"/>
        <a:buChar char="§"/>
        <a:defRPr sz="2400">
          <a:solidFill>
            <a:srgbClr val="4D4D4D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A screening method for ozone impacts of new sources based on high-order sensitivity analysis of </a:t>
            </a:r>
            <a:r>
              <a:rPr lang="en-US" sz="2800" dirty="0" err="1" smtClean="0"/>
              <a:t>CAMx</a:t>
            </a:r>
            <a:r>
              <a:rPr lang="en-US" sz="2800" dirty="0" smtClean="0"/>
              <a:t> simulations for Sydney</a:t>
            </a:r>
            <a:endParaRPr lang="en-US" sz="2800" dirty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962400"/>
            <a:ext cx="7315200" cy="2286000"/>
          </a:xfrm>
        </p:spPr>
        <p:txBody>
          <a:bodyPr/>
          <a:lstStyle/>
          <a:p>
            <a:pPr lvl="0"/>
            <a:r>
              <a:rPr lang="en-GB" sz="2000" dirty="0" smtClean="0">
                <a:solidFill>
                  <a:srgbClr val="4D4D4D"/>
                </a:solidFill>
              </a:rPr>
              <a:t>Greg </a:t>
            </a:r>
            <a:r>
              <a:rPr lang="en-GB" sz="2000" dirty="0" err="1" smtClean="0">
                <a:solidFill>
                  <a:srgbClr val="4D4D4D"/>
                </a:solidFill>
              </a:rPr>
              <a:t>Yarwood</a:t>
            </a:r>
            <a:endParaRPr lang="en-GB" sz="2000" dirty="0" smtClean="0">
              <a:solidFill>
                <a:srgbClr val="4D4D4D"/>
              </a:solidFill>
            </a:endParaRPr>
          </a:p>
          <a:p>
            <a:pPr lvl="0"/>
            <a:r>
              <a:rPr lang="en-GB" sz="2000" dirty="0" smtClean="0">
                <a:solidFill>
                  <a:srgbClr val="4D4D4D"/>
                </a:solidFill>
              </a:rPr>
              <a:t>(gyarwood@environcorp.com)</a:t>
            </a:r>
            <a:endParaRPr lang="en-GB" sz="2000" dirty="0" smtClean="0">
              <a:solidFill>
                <a:srgbClr val="4D4D4D"/>
              </a:solidFill>
            </a:endParaRPr>
          </a:p>
          <a:p>
            <a:pPr marL="3175" lvl="2" indent="0" algn="ctr">
              <a:lnSpc>
                <a:spcPct val="90000"/>
              </a:lnSpc>
              <a:spcBef>
                <a:spcPts val="1800"/>
              </a:spcBef>
              <a:buNone/>
            </a:pPr>
            <a:endParaRPr lang="en-US" sz="2000" dirty="0" smtClean="0"/>
          </a:p>
          <a:p>
            <a:pPr marL="3175" lvl="2" indent="0" algn="ctr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/>
              <a:t>Annual CMAS Conference, </a:t>
            </a:r>
            <a:r>
              <a:rPr lang="en-US" sz="2000" dirty="0" smtClean="0">
                <a:solidFill>
                  <a:srgbClr val="404040"/>
                </a:solidFill>
              </a:rPr>
              <a:t>October 24-26, 2011</a:t>
            </a:r>
            <a:endParaRPr lang="en-US" sz="2000" dirty="0" smtClean="0"/>
          </a:p>
          <a:p>
            <a:pPr marL="3175" lvl="2" indent="0" algn="ctr">
              <a:buNone/>
            </a:pPr>
            <a:r>
              <a:rPr lang="en-US" sz="2000" dirty="0" smtClean="0">
                <a:solidFill>
                  <a:srgbClr val="404040"/>
                </a:solidFill>
              </a:rPr>
              <a:t>Chapel Hill, North Carolina</a:t>
            </a:r>
            <a:endParaRPr lang="en-US" sz="2000" dirty="0" smtClean="0"/>
          </a:p>
          <a:p>
            <a:pPr lvl="0"/>
            <a:r>
              <a:rPr lang="en-US" sz="2400" dirty="0" smtClean="0"/>
              <a:t> 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pPr marL="914400" lvl="2" indent="0" algn="ctr">
              <a:lnSpc>
                <a:spcPct val="90000"/>
              </a:lnSpc>
              <a:buFont typeface="Wingdings" pitchFamily="2" charset="2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457200" lvl="1" indent="0" algn="ctr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Location of source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676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500 </a:t>
            </a: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Tonnes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/yr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4495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12,500 </a:t>
            </a: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Tonnes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/yr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2514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Source used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to develop method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3340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25 x larger source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828800" y="1066800"/>
            <a:ext cx="7010400" cy="5638800"/>
            <a:chOff x="1828800" y="1066800"/>
            <a:chExt cx="7010400" cy="5638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3951228"/>
              <a:ext cx="7010400" cy="2754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1219200"/>
              <a:ext cx="7010400" cy="2771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943600" y="1066800"/>
              <a:ext cx="1752600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Brute Force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38400" y="1066800"/>
              <a:ext cx="1752600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  <a:cs typeface="Calibri" pitchFamily="34" charset="0"/>
                </a:rPr>
                <a:t>HDDM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2600" y="21336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 smtClean="0">
                  <a:latin typeface="Calibri" pitchFamily="34" charset="0"/>
                  <a:cs typeface="Calibri" pitchFamily="34" charset="0"/>
                </a:rPr>
                <a:t>Central Sydney source</a:t>
              </a:r>
              <a:endParaRPr lang="en-US" sz="1800" b="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10" idx="2"/>
            </p:cNvCxnSpPr>
            <p:nvPr/>
          </p:nvCxnSpPr>
          <p:spPr bwMode="auto">
            <a:xfrm rot="16200000" flipH="1">
              <a:off x="6566416" y="2680216"/>
              <a:ext cx="392668" cy="381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3352800" y="32766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0.23 ppb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52800" y="58674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5.42 ppb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81800" y="32766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0.25 ppb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1800" y="586740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5.56 ppb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2" name="Straight Arrow Connector 21"/>
            <p:cNvCxnSpPr>
              <a:stCxn id="19" idx="1"/>
            </p:cNvCxnSpPr>
            <p:nvPr/>
          </p:nvCxnSpPr>
          <p:spPr bwMode="auto">
            <a:xfrm rot="10800000" flipV="1">
              <a:off x="6172200" y="3476654"/>
              <a:ext cx="609600" cy="1809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>
              <a:stCxn id="17" idx="1"/>
            </p:cNvCxnSpPr>
            <p:nvPr/>
          </p:nvCxnSpPr>
          <p:spPr bwMode="auto">
            <a:xfrm rot="10800000" flipV="1">
              <a:off x="2667000" y="3476654"/>
              <a:ext cx="685800" cy="1809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20" idx="1"/>
            </p:cNvCxnSpPr>
            <p:nvPr/>
          </p:nvCxnSpPr>
          <p:spPr bwMode="auto">
            <a:xfrm rot="10800000" flipV="1">
              <a:off x="6172200" y="6067454"/>
              <a:ext cx="609600" cy="3333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8" idx="1"/>
            </p:cNvCxnSpPr>
            <p:nvPr/>
          </p:nvCxnSpPr>
          <p:spPr bwMode="auto">
            <a:xfrm rot="10800000" flipV="1">
              <a:off x="2743200" y="6067454"/>
              <a:ext cx="609600" cy="33334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Rectangle 33"/>
            <p:cNvSpPr/>
            <p:nvPr/>
          </p:nvSpPr>
          <p:spPr bwMode="auto">
            <a:xfrm>
              <a:off x="5181600" y="1219200"/>
              <a:ext cx="152400" cy="28194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Different source VOC/</a:t>
            </a:r>
            <a:r>
              <a:rPr lang="en-US" dirty="0" err="1" smtClean="0"/>
              <a:t>NOx</a:t>
            </a:r>
            <a:r>
              <a:rPr lang="en-US" dirty="0" smtClean="0"/>
              <a:t>  ratios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2209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Scatter plot the brute force vs. HDDM result for 300 grid cells with the greatest O</a:t>
            </a:r>
            <a:r>
              <a:rPr lang="en-US" baseline="-25000" dirty="0" smtClean="0"/>
              <a:t>3</a:t>
            </a:r>
            <a:r>
              <a:rPr lang="en-US" dirty="0" smtClean="0"/>
              <a:t> impact</a:t>
            </a:r>
          </a:p>
          <a:p>
            <a:pPr lvl="1"/>
            <a:r>
              <a:rPr lang="en-US" dirty="0" smtClean="0"/>
              <a:t>5000 </a:t>
            </a:r>
            <a:r>
              <a:rPr lang="en-US" dirty="0" err="1" smtClean="0"/>
              <a:t>tonne</a:t>
            </a:r>
            <a:r>
              <a:rPr lang="en-US" dirty="0" smtClean="0"/>
              <a:t>/yr source in Central Sydney emitting VOC + </a:t>
            </a:r>
            <a:r>
              <a:rPr lang="en-US" dirty="0" err="1" smtClean="0"/>
              <a:t>NOx</a:t>
            </a:r>
            <a:r>
              <a:rPr lang="en-US" dirty="0" smtClean="0"/>
              <a:t>, VOC only and </a:t>
            </a:r>
            <a:r>
              <a:rPr lang="en-US" dirty="0" err="1" smtClean="0"/>
              <a:t>NOx</a:t>
            </a:r>
            <a:r>
              <a:rPr lang="en-US" dirty="0" smtClean="0"/>
              <a:t> only</a:t>
            </a:r>
          </a:p>
          <a:p>
            <a:r>
              <a:rPr lang="en-US" dirty="0" smtClean="0"/>
              <a:t>Very good agreement even when VOC/</a:t>
            </a:r>
            <a:r>
              <a:rPr lang="en-US" dirty="0" err="1" smtClean="0"/>
              <a:t>NOx</a:t>
            </a:r>
            <a:r>
              <a:rPr lang="en-US" dirty="0" smtClean="0"/>
              <a:t> ratio is changed</a:t>
            </a:r>
          </a:p>
          <a:p>
            <a:pPr lvl="1"/>
            <a:r>
              <a:rPr lang="en-US" dirty="0" smtClean="0"/>
              <a:t>Screening tool accurately describes non-linearity in O</a:t>
            </a:r>
            <a:r>
              <a:rPr lang="en-US" baseline="-25000" dirty="0" smtClean="0"/>
              <a:t>3</a:t>
            </a:r>
            <a:r>
              <a:rPr lang="en-US" dirty="0" smtClean="0"/>
              <a:t> formation</a:t>
            </a:r>
          </a:p>
          <a:p>
            <a:pPr lvl="1"/>
            <a:r>
              <a:rPr lang="en-US" dirty="0" smtClean="0"/>
              <a:t>Good accuracy for sources 25 x larger used to develop the method</a:t>
            </a:r>
          </a:p>
          <a:p>
            <a:pPr lvl="1"/>
            <a:r>
              <a:rPr lang="en-US" dirty="0" smtClean="0"/>
              <a:t>Used to set upper bound on range of applicability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8458200" cy="312420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5421868"/>
            <a:ext cx="20574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VOC + </a:t>
            </a:r>
            <a:r>
              <a:rPr lang="en-US" sz="1800" b="0" dirty="0" err="1" smtClean="0">
                <a:latin typeface="Calibri" pitchFamily="34" charset="0"/>
                <a:cs typeface="Calibri" pitchFamily="34" charset="0"/>
              </a:rPr>
              <a:t>NOx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 emitted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5144869"/>
            <a:ext cx="1066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Only </a:t>
            </a:r>
            <a:r>
              <a:rPr lang="en-US" sz="1800" b="0" dirty="0" err="1" smtClean="0">
                <a:latin typeface="Calibri" pitchFamily="34" charset="0"/>
                <a:cs typeface="Calibri" pitchFamily="34" charset="0"/>
              </a:rPr>
              <a:t>NOx</a:t>
            </a:r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 emitted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5181600"/>
            <a:ext cx="1143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latin typeface="Calibri" pitchFamily="34" charset="0"/>
                <a:cs typeface="Calibri" pitchFamily="34" charset="0"/>
              </a:rPr>
              <a:t>Only VOC emitted</a:t>
            </a:r>
            <a:endParaRPr lang="en-US" sz="18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 for Evaluating Ozone Impacts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Factors to consider</a:t>
            </a:r>
          </a:p>
          <a:p>
            <a:pPr lvl="1"/>
            <a:r>
              <a:rPr lang="en-US" dirty="0" smtClean="0"/>
              <a:t>Magnitude of source impact</a:t>
            </a:r>
          </a:p>
          <a:p>
            <a:pPr lvl="1"/>
            <a:r>
              <a:rPr lang="en-US" dirty="0" smtClean="0"/>
              <a:t>Source located in O</a:t>
            </a:r>
            <a:r>
              <a:rPr lang="en-US" baseline="-25000" dirty="0" smtClean="0"/>
              <a:t>3</a:t>
            </a:r>
            <a:r>
              <a:rPr lang="en-US" dirty="0" smtClean="0"/>
              <a:t> attainment or nonattainment area</a:t>
            </a:r>
          </a:p>
          <a:p>
            <a:pPr lvl="1"/>
            <a:r>
              <a:rPr lang="en-US" dirty="0" smtClean="0"/>
              <a:t>In all cases, sources must satisfy other regulator requirements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Criteria established </a:t>
            </a:r>
            <a:r>
              <a:rPr lang="en-US" sz="1800" dirty="0" smtClean="0"/>
              <a:t>(not </a:t>
            </a:r>
            <a:r>
              <a:rPr lang="en-US" sz="1800" dirty="0" smtClean="0"/>
              <a:t>yet final</a:t>
            </a:r>
            <a:r>
              <a:rPr lang="en-US" sz="1800" dirty="0" smtClean="0"/>
              <a:t>)</a:t>
            </a:r>
          </a:p>
          <a:p>
            <a:pPr marL="914400" lvl="1" indent="-514350"/>
            <a:r>
              <a:rPr lang="en-US" dirty="0" smtClean="0"/>
              <a:t>Significant Impact Level (</a:t>
            </a:r>
            <a:r>
              <a:rPr lang="en-US" b="1" dirty="0" smtClean="0"/>
              <a:t>SIL</a:t>
            </a:r>
            <a:r>
              <a:rPr lang="en-US" dirty="0" smtClean="0"/>
              <a:t>)</a:t>
            </a:r>
          </a:p>
          <a:p>
            <a:pPr marL="914400" lvl="1" indent="-514350">
              <a:buNone/>
            </a:pPr>
            <a:r>
              <a:rPr lang="en-US" dirty="0" smtClean="0"/>
              <a:t>	Source impact below 0.5 ppb not measureable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level 1 analysis is </a:t>
            </a:r>
            <a:r>
              <a:rPr lang="en-US" dirty="0" smtClean="0"/>
              <a:t>sufficient</a:t>
            </a:r>
          </a:p>
          <a:p>
            <a:pPr marL="914400" lvl="1" indent="-514350">
              <a:buNone/>
            </a:pPr>
            <a:endParaRPr lang="en-US" sz="2400" dirty="0" smtClean="0"/>
          </a:p>
          <a:p>
            <a:pPr marL="914400" lvl="1" indent="-514350"/>
            <a:r>
              <a:rPr lang="en-US" dirty="0" smtClean="0"/>
              <a:t>Maximum Allowable Impact (</a:t>
            </a:r>
            <a:r>
              <a:rPr lang="en-US" b="1" dirty="0" smtClean="0"/>
              <a:t>MAI</a:t>
            </a:r>
            <a:r>
              <a:rPr lang="en-US" dirty="0" smtClean="0"/>
              <a:t>)</a:t>
            </a:r>
          </a:p>
          <a:p>
            <a:pPr marL="914400" lvl="1" indent="-514350">
              <a:buNone/>
            </a:pPr>
            <a:r>
              <a:rPr lang="en-US" dirty="0" smtClean="0"/>
              <a:t>	MAI </a:t>
            </a:r>
            <a:r>
              <a:rPr lang="en-US" dirty="0" smtClean="0"/>
              <a:t>=  1 ppb for nonattainment areas</a:t>
            </a:r>
          </a:p>
          <a:p>
            <a:pPr marL="914400" lvl="1" indent="-514350">
              <a:buNone/>
            </a:pPr>
            <a:r>
              <a:rPr lang="en-US" dirty="0" smtClean="0"/>
              <a:t>	For </a:t>
            </a:r>
            <a:r>
              <a:rPr lang="en-US" dirty="0" smtClean="0"/>
              <a:t>attainment areas, MAI = 25% of the difference between measured maximum O</a:t>
            </a:r>
            <a:r>
              <a:rPr lang="en-US" baseline="-25000" dirty="0" smtClean="0"/>
              <a:t>3</a:t>
            </a:r>
            <a:r>
              <a:rPr lang="en-US" dirty="0" smtClean="0"/>
              <a:t> and the level of the standard</a:t>
            </a:r>
          </a:p>
          <a:p>
            <a:pPr marL="1771650" lvl="3" indent="-514350">
              <a:buNone/>
            </a:pPr>
            <a:r>
              <a:rPr lang="en-US" dirty="0" smtClean="0"/>
              <a:t> e.g. standard = 80 ppb; measured max O</a:t>
            </a:r>
            <a:r>
              <a:rPr lang="en-US" baseline="-25000" dirty="0" smtClean="0"/>
              <a:t>3</a:t>
            </a:r>
            <a:r>
              <a:rPr lang="en-US" dirty="0" smtClean="0"/>
              <a:t> = 60 ppb;  MAI = 5 </a:t>
            </a:r>
            <a:r>
              <a:rPr lang="en-US" dirty="0" smtClean="0"/>
              <a:t>ppb</a:t>
            </a:r>
          </a:p>
          <a:p>
            <a:pPr marL="914400" lvl="1" indent="-514350">
              <a:buNone/>
            </a:pPr>
            <a:r>
              <a:rPr lang="en-US" sz="3700" dirty="0" smtClean="0"/>
              <a:t>	</a:t>
            </a:r>
            <a:r>
              <a:rPr lang="en-US" sz="2900" dirty="0" smtClean="0"/>
              <a:t>Source impact below MAI </a:t>
            </a:r>
            <a:r>
              <a:rPr lang="en-US" sz="2900" dirty="0" smtClean="0">
                <a:sym typeface="Wingdings" pitchFamily="2" charset="2"/>
              </a:rPr>
              <a:t></a:t>
            </a:r>
            <a:r>
              <a:rPr lang="en-US" sz="2900" dirty="0" smtClean="0"/>
              <a:t> level 1 analysis is sufficient</a:t>
            </a:r>
          </a:p>
          <a:p>
            <a:pPr marL="1771650" lvl="3" indent="-51435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 for Evaluating Ozone 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35110"/>
            <a:ext cx="5333999" cy="592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1261408"/>
            <a:ext cx="20574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  <a:cs typeface="Calibri" pitchFamily="34" charset="0"/>
              </a:rPr>
              <a:t>Flow chart to guide source proponents through the evaluation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2794337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Level 1: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Screening Tool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1400" y="5232737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Level 2: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Use a model like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CAMx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Tool: Spreadsheet Macro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AB98-9311-4091-AE47-31627F9989C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Plot1hravg"/>
          <p:cNvGraphicFramePr>
            <a:graphicFrameLocks/>
          </p:cNvGraphicFramePr>
          <p:nvPr/>
        </p:nvGraphicFramePr>
        <p:xfrm>
          <a:off x="5029200" y="2238375"/>
          <a:ext cx="3162860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1219200"/>
            <a:ext cx="27432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Source data input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371600"/>
            <a:ext cx="3276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  <a:cs typeface="Calibri" pitchFamily="34" charset="0"/>
              </a:rPr>
              <a:t>Ozone impacts compared to SIL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24375"/>
            <a:ext cx="40481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62000" y="3787914"/>
            <a:ext cx="31908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Maximum Allowable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Impact (MAI) for 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source location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791200"/>
            <a:ext cx="3429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  <a:cs typeface="Calibri" pitchFamily="34" charset="0"/>
              </a:rPr>
              <a:t>Compare maximum impact to the MAI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52600"/>
            <a:ext cx="33718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rot="5400000" flipH="1" flipV="1">
            <a:off x="6877050" y="5124450"/>
            <a:ext cx="304800" cy="1028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12" idx="0"/>
          </p:cNvCxnSpPr>
          <p:nvPr/>
        </p:nvCxnSpPr>
        <p:spPr bwMode="auto">
          <a:xfrm rot="16200000" flipV="1">
            <a:off x="5238751" y="4514851"/>
            <a:ext cx="228599" cy="2324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257800"/>
            <a:ext cx="4048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Oval 19"/>
          <p:cNvSpPr/>
          <p:nvPr/>
        </p:nvSpPr>
        <p:spPr bwMode="auto">
          <a:xfrm>
            <a:off x="5257800" y="3352800"/>
            <a:ext cx="4572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620000" y="5181600"/>
            <a:ext cx="9906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276600" y="5410200"/>
            <a:ext cx="9906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905000" y="3048000"/>
            <a:ext cx="2209800" cy="4572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Tool: VOC Speciation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AB98-9311-4091-AE47-31627F9989C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1143000"/>
            <a:ext cx="52578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Calibri" pitchFamily="34" charset="0"/>
                <a:cs typeface="Calibri" pitchFamily="34" charset="0"/>
              </a:rPr>
              <a:t>Option to input source-specific VOC </a:t>
            </a:r>
            <a:endParaRPr lang="en-US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1709738"/>
            <a:ext cx="87439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3657600"/>
            <a:ext cx="492777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181600" y="5334000"/>
            <a:ext cx="3429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Reactivity adjustment applied using VOC reactivity factors calculated for each source location using HDDM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efficient screening method developed</a:t>
            </a:r>
          </a:p>
          <a:p>
            <a:pPr lvl="1"/>
            <a:r>
              <a:rPr lang="en-US" dirty="0" smtClean="0"/>
              <a:t>Scientifically defensible and robust</a:t>
            </a:r>
          </a:p>
          <a:p>
            <a:pPr lvl="1"/>
            <a:r>
              <a:rPr lang="en-US" dirty="0" smtClean="0"/>
              <a:t>Defined range of applicability</a:t>
            </a:r>
          </a:p>
          <a:p>
            <a:pPr lvl="1"/>
            <a:r>
              <a:rPr lang="en-US" dirty="0" smtClean="0"/>
              <a:t>Suitable for “smaller” sources</a:t>
            </a:r>
          </a:p>
          <a:p>
            <a:pPr lvl="1"/>
            <a:r>
              <a:rPr lang="en-US" dirty="0" smtClean="0"/>
              <a:t>Use to focus resources on sources that require more detailed evaluation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method could be applied in other regions</a:t>
            </a:r>
          </a:p>
          <a:p>
            <a:pPr lvl="1"/>
            <a:r>
              <a:rPr lang="en-US" dirty="0" smtClean="0"/>
              <a:t>Parameters in the screening tool are location </a:t>
            </a:r>
            <a:r>
              <a:rPr lang="en-US" dirty="0" smtClean="0"/>
              <a:t>specific and would need to be re-derived</a:t>
            </a:r>
            <a:endParaRPr lang="en-US" dirty="0" smtClean="0"/>
          </a:p>
          <a:p>
            <a:pPr lvl="1"/>
            <a:r>
              <a:rPr lang="en-US" dirty="0" smtClean="0"/>
              <a:t>Develop parameters for new </a:t>
            </a:r>
            <a:r>
              <a:rPr lang="en-US" dirty="0" smtClean="0"/>
              <a:t>location </a:t>
            </a:r>
            <a:r>
              <a:rPr lang="en-US" dirty="0" smtClean="0"/>
              <a:t>using a photochemical grid model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 framework developed</a:t>
            </a:r>
          </a:p>
          <a:p>
            <a:pPr lvl="1"/>
            <a:r>
              <a:rPr lang="en-US" dirty="0" smtClean="0"/>
              <a:t>In tune with local ozone standards and regulatory practices</a:t>
            </a:r>
          </a:p>
          <a:p>
            <a:pPr lvl="2"/>
            <a:r>
              <a:rPr lang="en-US" dirty="0" smtClean="0"/>
              <a:t>Not yet finalized</a:t>
            </a:r>
          </a:p>
          <a:p>
            <a:pPr lvl="1"/>
            <a:r>
              <a:rPr lang="en-US" dirty="0" smtClean="0"/>
              <a:t>Concepts could be adapted for new locations and jurisdictions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3AB98-9311-4091-AE47-31627F9989C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Sponsored by the New </a:t>
            </a:r>
            <a:r>
              <a:rPr lang="en-GB" dirty="0" smtClean="0"/>
              <a:t>South Wales Office of Environment &amp; Heritage (OEH)</a:t>
            </a:r>
          </a:p>
          <a:p>
            <a:pPr lvl="1"/>
            <a:r>
              <a:rPr lang="en-GB" dirty="0" smtClean="0"/>
              <a:t>59-69 </a:t>
            </a:r>
            <a:r>
              <a:rPr lang="en-GB" dirty="0" err="1" smtClean="0"/>
              <a:t>Goulburn</a:t>
            </a:r>
            <a:r>
              <a:rPr lang="en-GB" dirty="0" smtClean="0"/>
              <a:t> St, Sydney NSW 2000, Australia</a:t>
            </a:r>
          </a:p>
          <a:p>
            <a:pPr lvl="1"/>
            <a:r>
              <a:rPr lang="en-GB" dirty="0" smtClean="0"/>
              <a:t>http://www.environment.nsw.gov.au/</a:t>
            </a:r>
          </a:p>
          <a:p>
            <a:pPr lvl="1">
              <a:buNone/>
            </a:pPr>
            <a:endParaRPr lang="en-GB" dirty="0" smtClean="0"/>
          </a:p>
          <a:p>
            <a:r>
              <a:rPr lang="en-GB" dirty="0" smtClean="0"/>
              <a:t>Contributors</a:t>
            </a:r>
          </a:p>
          <a:p>
            <a:pPr lvl="1"/>
            <a:r>
              <a:rPr lang="en-GB" dirty="0" smtClean="0"/>
              <a:t>ENVIRON US: Greg </a:t>
            </a:r>
            <a:r>
              <a:rPr lang="en-GB" dirty="0" err="1" smtClean="0"/>
              <a:t>Yarwood</a:t>
            </a:r>
            <a:r>
              <a:rPr lang="en-GB" dirty="0" smtClean="0"/>
              <a:t>, Edward Tai, </a:t>
            </a:r>
            <a:r>
              <a:rPr lang="en-GB" dirty="0" err="1" smtClean="0"/>
              <a:t>Prakash</a:t>
            </a:r>
            <a:r>
              <a:rPr lang="en-GB" dirty="0" smtClean="0"/>
              <a:t> </a:t>
            </a:r>
            <a:r>
              <a:rPr lang="en-GB" dirty="0" err="1" smtClean="0"/>
              <a:t>Karamchandani</a:t>
            </a:r>
            <a:endParaRPr lang="en-GB" dirty="0" smtClean="0"/>
          </a:p>
          <a:p>
            <a:pPr lvl="1"/>
            <a:r>
              <a:rPr lang="en-GB" dirty="0" smtClean="0"/>
              <a:t>ENVIRON Australia: Yvonne </a:t>
            </a:r>
            <a:r>
              <a:rPr lang="en-GB" dirty="0" err="1" smtClean="0"/>
              <a:t>Scorgie</a:t>
            </a:r>
            <a:endParaRPr lang="en-GB" dirty="0" smtClean="0"/>
          </a:p>
          <a:p>
            <a:pPr lvl="1"/>
            <a:r>
              <a:rPr lang="en-GB" dirty="0" smtClean="0"/>
              <a:t>OEH: Nick </a:t>
            </a:r>
            <a:r>
              <a:rPr lang="en-GB" dirty="0" err="1" smtClean="0"/>
              <a:t>Agapides</a:t>
            </a:r>
            <a:r>
              <a:rPr lang="en-GB" dirty="0" smtClean="0"/>
              <a:t>, Kelsey </a:t>
            </a:r>
            <a:r>
              <a:rPr lang="en-GB" dirty="0" err="1" smtClean="0"/>
              <a:t>Bawden</a:t>
            </a:r>
            <a:r>
              <a:rPr lang="en-GB" dirty="0" smtClean="0"/>
              <a:t>, Jason Spencer,</a:t>
            </a:r>
            <a:r>
              <a:rPr lang="en-GB" baseline="30000" dirty="0" smtClean="0"/>
              <a:t> </a:t>
            </a:r>
            <a:r>
              <a:rPr lang="en-GB" dirty="0" err="1" smtClean="0"/>
              <a:t>Toan</a:t>
            </a:r>
            <a:r>
              <a:rPr lang="en-GB" dirty="0" smtClean="0"/>
              <a:t> </a:t>
            </a:r>
            <a:r>
              <a:rPr lang="en-GB" dirty="0" err="1" smtClean="0"/>
              <a:t>Trieu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B4ACA-E159-4A51-A9C8-AB0489ED84CC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3-D Modeling of new source ozone impacts</a:t>
            </a:r>
          </a:p>
          <a:p>
            <a:r>
              <a:rPr lang="en-US" dirty="0" smtClean="0"/>
              <a:t>Screening Tool</a:t>
            </a:r>
            <a:endParaRPr lang="en-US" sz="2800" dirty="0" smtClean="0"/>
          </a:p>
          <a:p>
            <a:r>
              <a:rPr lang="en-US" dirty="0" smtClean="0"/>
              <a:t>Framework for evaluating ozone impacts</a:t>
            </a:r>
          </a:p>
          <a:p>
            <a:r>
              <a:rPr lang="en-US" dirty="0" smtClean="0"/>
              <a:t>Summary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800" dirty="0" smtClean="0"/>
          </a:p>
        </p:txBody>
      </p:sp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Sydney Greater Metropolitan Region exceeds applicable ozone standards</a:t>
            </a:r>
          </a:p>
          <a:p>
            <a:pPr lvl="1"/>
            <a:r>
              <a:rPr lang="en-US" dirty="0" smtClean="0"/>
              <a:t>1-hr average of 100 ppb</a:t>
            </a:r>
          </a:p>
          <a:p>
            <a:pPr lvl="1"/>
            <a:r>
              <a:rPr lang="en-US" dirty="0" smtClean="0"/>
              <a:t>4-hr average of 80 ppb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methods to quantify ozone impacts of proposed new sources</a:t>
            </a:r>
          </a:p>
          <a:p>
            <a:pPr lvl="1"/>
            <a:r>
              <a:rPr lang="en-US" dirty="0" smtClean="0"/>
              <a:t>Photochemical grid modeling is scientifically rigorous but resource intensive</a:t>
            </a:r>
          </a:p>
          <a:p>
            <a:pPr lvl="1"/>
            <a:r>
              <a:rPr lang="en-US" dirty="0" smtClean="0"/>
              <a:t>Need a technically sound </a:t>
            </a:r>
            <a:r>
              <a:rPr lang="en-US" u="sng" dirty="0" smtClean="0"/>
              <a:t>screening tool</a:t>
            </a:r>
            <a:r>
              <a:rPr lang="en-US" dirty="0" smtClean="0"/>
              <a:t> to efficiently evaluate which new sources require photochemical grid modeling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a framework to evaluate when ozone impacts are significant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Reviewed literature to identify defensible methods</a:t>
            </a:r>
          </a:p>
          <a:p>
            <a:pPr lvl="1">
              <a:buNone/>
            </a:pPr>
            <a:r>
              <a:rPr lang="en-US" dirty="0" smtClean="0"/>
              <a:t>Photochemical grid modeling</a:t>
            </a:r>
          </a:p>
          <a:p>
            <a:endParaRPr lang="en-US" dirty="0" smtClean="0"/>
          </a:p>
          <a:p>
            <a:r>
              <a:rPr lang="en-US" dirty="0" smtClean="0"/>
              <a:t>Model several prototypical new sources using a photochemical grid model (</a:t>
            </a:r>
            <a:r>
              <a:rPr lang="en-US" dirty="0" err="1" smtClean="0"/>
              <a:t>CAMx</a:t>
            </a:r>
            <a:r>
              <a:rPr lang="en-US" dirty="0" smtClean="0"/>
              <a:t>) for Sydney</a:t>
            </a:r>
          </a:p>
          <a:p>
            <a:endParaRPr lang="en-US" dirty="0" smtClean="0"/>
          </a:p>
          <a:p>
            <a:r>
              <a:rPr lang="en-US" dirty="0" smtClean="0"/>
              <a:t>Use a sensitivity method (HDDM) in </a:t>
            </a:r>
            <a:r>
              <a:rPr lang="en-US" dirty="0" err="1" smtClean="0"/>
              <a:t>CAMx</a:t>
            </a:r>
            <a:r>
              <a:rPr lang="en-US" dirty="0" smtClean="0"/>
              <a:t> to develop a parametric model of the prototypical source impacts</a:t>
            </a:r>
          </a:p>
          <a:p>
            <a:pPr lvl="1">
              <a:buNone/>
            </a:pP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impact = f(NO</a:t>
            </a:r>
            <a:r>
              <a:rPr lang="en-US" baseline="-25000" dirty="0" smtClean="0"/>
              <a:t>X</a:t>
            </a:r>
            <a:r>
              <a:rPr lang="en-US" dirty="0" smtClean="0"/>
              <a:t> emissions, VOC emissions, source location)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Implement the parametric model in a screening tool (spreadsheet) that can extend results for prototypical sources to any new source</a:t>
            </a:r>
          </a:p>
          <a:p>
            <a:pPr lvl="1">
              <a:buNone/>
            </a:pPr>
            <a:r>
              <a:rPr lang="en-US" dirty="0" smtClean="0"/>
              <a:t>Screening Tool</a:t>
            </a:r>
          </a:p>
          <a:p>
            <a:endParaRPr lang="en-US" dirty="0" smtClean="0"/>
          </a:p>
          <a:p>
            <a:r>
              <a:rPr lang="en-US" dirty="0" smtClean="0"/>
              <a:t>Develop criteria to evaluate impacts using a tiered approach</a:t>
            </a:r>
          </a:p>
          <a:p>
            <a:pPr lvl="1">
              <a:buNone/>
            </a:pPr>
            <a:r>
              <a:rPr lang="en-US" dirty="0" smtClean="0"/>
              <a:t>Level 1 – screening tool sufficient for sources with “small” impact</a:t>
            </a:r>
          </a:p>
          <a:p>
            <a:pPr lvl="1">
              <a:buNone/>
            </a:pPr>
            <a:r>
              <a:rPr lang="en-US" dirty="0" smtClean="0"/>
              <a:t>Level 2 – photochemical modeling required  for sources with “large”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CAMx</a:t>
            </a:r>
            <a:r>
              <a:rPr lang="en-US" dirty="0" smtClean="0"/>
              <a:t> Model Application for Sydney GMR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Domain</a:t>
            </a:r>
          </a:p>
          <a:p>
            <a:pPr lvl="1"/>
            <a:r>
              <a:rPr lang="en-US" dirty="0" smtClean="0"/>
              <a:t>3 km grid (70 by 90)</a:t>
            </a:r>
          </a:p>
          <a:p>
            <a:pPr lvl="1"/>
            <a:r>
              <a:rPr lang="en-US" dirty="0" smtClean="0"/>
              <a:t>25 levels to 8,000m</a:t>
            </a:r>
          </a:p>
          <a:p>
            <a:r>
              <a:rPr lang="en-US" dirty="0" smtClean="0"/>
              <a:t>Episodes</a:t>
            </a:r>
          </a:p>
          <a:p>
            <a:pPr lvl="1"/>
            <a:r>
              <a:rPr lang="en-US" dirty="0" smtClean="0"/>
              <a:t>Two summer periods</a:t>
            </a:r>
          </a:p>
          <a:p>
            <a:pPr lvl="2"/>
            <a:r>
              <a:rPr lang="en-US" dirty="0" smtClean="0"/>
              <a:t>Dec 2003 / Jan 2004</a:t>
            </a:r>
          </a:p>
          <a:p>
            <a:pPr lvl="2"/>
            <a:r>
              <a:rPr lang="en-US" dirty="0" smtClean="0"/>
              <a:t>Dec 2003 / Jan 2004</a:t>
            </a:r>
          </a:p>
          <a:p>
            <a:r>
              <a:rPr lang="en-US" dirty="0" err="1" smtClean="0"/>
              <a:t>CAMx</a:t>
            </a:r>
            <a:r>
              <a:rPr lang="en-US" dirty="0" smtClean="0"/>
              <a:t> version 5.3</a:t>
            </a:r>
          </a:p>
          <a:p>
            <a:pPr lvl="1"/>
            <a:r>
              <a:rPr lang="en-US" dirty="0" smtClean="0"/>
              <a:t>CB05 chemistry</a:t>
            </a:r>
          </a:p>
          <a:p>
            <a:r>
              <a:rPr lang="en-US" dirty="0" err="1" smtClean="0"/>
              <a:t>Meterorology</a:t>
            </a:r>
            <a:endParaRPr lang="en-US" dirty="0" smtClean="0"/>
          </a:p>
          <a:p>
            <a:pPr lvl="1"/>
            <a:r>
              <a:rPr lang="en-US" dirty="0" smtClean="0"/>
              <a:t>TAPM prognostic model</a:t>
            </a:r>
          </a:p>
          <a:p>
            <a:r>
              <a:rPr lang="en-US" dirty="0" smtClean="0"/>
              <a:t>Emissions</a:t>
            </a:r>
          </a:p>
          <a:p>
            <a:pPr lvl="1"/>
            <a:r>
              <a:rPr lang="en-US" dirty="0" smtClean="0"/>
              <a:t>OEH anthropogenic</a:t>
            </a:r>
          </a:p>
          <a:p>
            <a:pPr lvl="1"/>
            <a:r>
              <a:rPr lang="en-US" dirty="0" smtClean="0"/>
              <a:t>MEGAN biogenic</a:t>
            </a:r>
          </a:p>
          <a:p>
            <a:r>
              <a:rPr lang="en-US" dirty="0" smtClean="0"/>
              <a:t>Boundary conditions</a:t>
            </a:r>
          </a:p>
          <a:p>
            <a:pPr lvl="1"/>
            <a:r>
              <a:rPr lang="en-US" dirty="0" smtClean="0"/>
              <a:t>MOZART4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447" y="1295400"/>
            <a:ext cx="398690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0" y="4343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Sydney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438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Newcastle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571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Wollongong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Prototypical</a:t>
            </a:r>
            <a:r>
              <a:rPr lang="en-US" baseline="0" dirty="0" smtClean="0"/>
              <a:t> “new sources”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Locations and magnitude based on analysis of existing sources</a:t>
            </a:r>
          </a:p>
          <a:p>
            <a:r>
              <a:rPr lang="en-US" dirty="0" smtClean="0"/>
              <a:t>5 locations selected</a:t>
            </a:r>
          </a:p>
          <a:p>
            <a:pPr lvl="1"/>
            <a:r>
              <a:rPr lang="en-US" dirty="0" smtClean="0"/>
              <a:t>Newcastle</a:t>
            </a:r>
          </a:p>
          <a:p>
            <a:pPr lvl="1"/>
            <a:r>
              <a:rPr lang="en-US" dirty="0" smtClean="0"/>
              <a:t>Sydney East, Central, West</a:t>
            </a:r>
          </a:p>
          <a:p>
            <a:pPr lvl="1"/>
            <a:r>
              <a:rPr lang="en-US" dirty="0" smtClean="0"/>
              <a:t>Wollongong</a:t>
            </a:r>
          </a:p>
          <a:p>
            <a:r>
              <a:rPr lang="en-US" dirty="0" smtClean="0"/>
              <a:t>Each 500 </a:t>
            </a:r>
            <a:r>
              <a:rPr lang="en-US" dirty="0" err="1" smtClean="0"/>
              <a:t>tonnes</a:t>
            </a:r>
            <a:r>
              <a:rPr lang="en-US" dirty="0" smtClean="0"/>
              <a:t>/annum </a:t>
            </a:r>
          </a:p>
          <a:p>
            <a:pPr lvl="1"/>
            <a:r>
              <a:rPr lang="en-US" dirty="0" smtClean="0"/>
              <a:t>VOC + </a:t>
            </a:r>
            <a:r>
              <a:rPr lang="en-US" dirty="0" err="1" smtClean="0"/>
              <a:t>NOx</a:t>
            </a:r>
            <a:r>
              <a:rPr lang="en-US" dirty="0" smtClean="0"/>
              <a:t> combined</a:t>
            </a:r>
          </a:p>
          <a:p>
            <a:pPr lvl="1"/>
            <a:r>
              <a:rPr lang="en-US" dirty="0" smtClean="0"/>
              <a:t>VOC/</a:t>
            </a:r>
            <a:r>
              <a:rPr lang="en-US" dirty="0" err="1" smtClean="0"/>
              <a:t>NOx</a:t>
            </a:r>
            <a:r>
              <a:rPr lang="en-US" dirty="0" smtClean="0"/>
              <a:t> ratio of 1.24</a:t>
            </a:r>
          </a:p>
          <a:p>
            <a:r>
              <a:rPr lang="en-US" dirty="0" smtClean="0"/>
              <a:t>Stack parameters that produce minimal plume rise for maximum impact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327" y="1295400"/>
            <a:ext cx="410954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Parametric model using HDDM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high-order</a:t>
            </a:r>
            <a:r>
              <a:rPr lang="en-US" baseline="0" dirty="0" smtClean="0"/>
              <a:t> </a:t>
            </a:r>
            <a:r>
              <a:rPr lang="en-US" dirty="0" smtClean="0"/>
              <a:t>decoupled direct method (HDDM) computes O</a:t>
            </a:r>
            <a:r>
              <a:rPr lang="en-US" baseline="-25000" dirty="0" smtClean="0"/>
              <a:t>3</a:t>
            </a:r>
            <a:r>
              <a:rPr lang="en-US" dirty="0" smtClean="0"/>
              <a:t> sensitivity to selected emissions within </a:t>
            </a:r>
            <a:r>
              <a:rPr lang="en-US" dirty="0" err="1" smtClean="0"/>
              <a:t>CAMx</a:t>
            </a:r>
            <a:endParaRPr lang="en-US" dirty="0" smtClean="0"/>
          </a:p>
          <a:p>
            <a:pPr lvl="1"/>
            <a:r>
              <a:rPr lang="en-US" dirty="0" smtClean="0"/>
              <a:t>Computes first and second order </a:t>
            </a:r>
            <a:r>
              <a:rPr lang="en-US" dirty="0" smtClean="0"/>
              <a:t>derivatives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Taylor series describes source impact (</a:t>
            </a:r>
            <a:r>
              <a:rPr lang="el-GR" dirty="0" smtClean="0"/>
              <a:t>Δ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Second order accuracy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972905"/>
            <a:ext cx="3124200" cy="135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830189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HDDM parametric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source impacts by the DDM parametric model to brute force differences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DDM parametric model impact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Brute force impact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O</a:t>
            </a:r>
            <a:r>
              <a:rPr lang="en-US" sz="2800" baseline="-25000" dirty="0" smtClean="0">
                <a:solidFill>
                  <a:srgbClr val="4D4D4D"/>
                </a:solidFill>
                <a:latin typeface="Calibri" pitchFamily="34" charset="0"/>
              </a:rPr>
              <a:t>3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dirty="0" smtClean="0"/>
              <a:t>with new source – base case 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O</a:t>
            </a:r>
            <a:r>
              <a:rPr lang="en-US" sz="2800" baseline="-25000" dirty="0" smtClean="0">
                <a:solidFill>
                  <a:srgbClr val="4D4D4D"/>
                </a:solidFill>
                <a:latin typeface="Calibri" pitchFamily="34" charset="0"/>
              </a:rPr>
              <a:t>3</a:t>
            </a:r>
            <a:r>
              <a:rPr lang="en-US" sz="28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r>
              <a:rPr lang="en-US" dirty="0" smtClean="0"/>
              <a:t>without source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B0A0-5410-4A50-B179-15B166CC9A5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830189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Novato_twncenttemplate">
  <a:themeElements>
    <a:clrScheme name="2008 environtemplate_twncent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008 environtemplate_twncent (2)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008 environtemplate_twncent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8 environtemplate_twncent (2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8 environtemplate_twncent (2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Novato_twncenttemplate</Template>
  <TotalTime>6695</TotalTime>
  <Words>820</Words>
  <Application>Microsoft Office PowerPoint</Application>
  <PresentationFormat>On-screen Show (4:3)</PresentationFormat>
  <Paragraphs>184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Novato_twncenttemplate</vt:lpstr>
      <vt:lpstr>A screening method for ozone impacts of new sources based on high-order sensitivity analysis of CAMx simulations for Sydney</vt:lpstr>
      <vt:lpstr>Acknowledgements</vt:lpstr>
      <vt:lpstr>Outline</vt:lpstr>
      <vt:lpstr>Motivation</vt:lpstr>
      <vt:lpstr>Overview of Methodology</vt:lpstr>
      <vt:lpstr>CAMx Model Application for Sydney GMR</vt:lpstr>
      <vt:lpstr>Prototypical “new sources”</vt:lpstr>
      <vt:lpstr>Parametric model using HDDM sensitivity</vt:lpstr>
      <vt:lpstr>Evaluating the HDDM parametric model</vt:lpstr>
      <vt:lpstr>Evaluation: Location of source impacts</vt:lpstr>
      <vt:lpstr>Evaluation: Different source VOC/NOx  ratios</vt:lpstr>
      <vt:lpstr>Criteria  for Evaluating Ozone Impacts</vt:lpstr>
      <vt:lpstr>Criteria  for Evaluating Ozone Impacts</vt:lpstr>
      <vt:lpstr>Screening Tool: Spreadsheet Macro</vt:lpstr>
      <vt:lpstr>Screening Tool: VOC Speciation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Smith - Novato</dc:creator>
  <cp:lastModifiedBy>Greg Yarwood</cp:lastModifiedBy>
  <cp:revision>282</cp:revision>
  <dcterms:created xsi:type="dcterms:W3CDTF">2010-07-21T23:36:13Z</dcterms:created>
  <dcterms:modified xsi:type="dcterms:W3CDTF">2011-10-25T01:22:05Z</dcterms:modified>
</cp:coreProperties>
</file>