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7" r:id="rId3"/>
    <p:sldId id="257" r:id="rId4"/>
    <p:sldId id="285" r:id="rId5"/>
    <p:sldId id="258" r:id="rId6"/>
    <p:sldId id="289" r:id="rId7"/>
    <p:sldId id="287" r:id="rId8"/>
    <p:sldId id="288" r:id="rId9"/>
    <p:sldId id="290" r:id="rId10"/>
    <p:sldId id="291" r:id="rId11"/>
    <p:sldId id="292" r:id="rId12"/>
    <p:sldId id="260" r:id="rId13"/>
    <p:sldId id="284" r:id="rId14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99" autoAdjust="0"/>
    <p:restoredTop sz="86377" autoAdjust="0"/>
  </p:normalViewPr>
  <p:slideViewPr>
    <p:cSldViewPr>
      <p:cViewPr>
        <p:scale>
          <a:sx n="66" d="100"/>
          <a:sy n="66" d="100"/>
        </p:scale>
        <p:origin x="-1464" y="-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12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2" tIns="48326" rIns="96652" bIns="48326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2" tIns="48326" rIns="96652" bIns="48326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endParaRPr lang="en-US"/>
          </a:p>
        </p:txBody>
      </p:sp>
      <p:sp>
        <p:nvSpPr>
          <p:cNvPr id="1239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2" tIns="48326" rIns="96652" bIns="48326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1239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2" tIns="48326" rIns="96652" bIns="48326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AE785CE3-82DA-4BFD-A106-2EB84CE9AED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2" tIns="48326" rIns="96652" bIns="48326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2" tIns="48326" rIns="96652" bIns="48326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2" tIns="48326" rIns="96652" bIns="483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2" tIns="48326" rIns="96652" bIns="48326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2" tIns="48326" rIns="96652" bIns="48326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2FEA8670-32AC-4E6F-BDF0-B236AC85611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Text Box 2"/>
          <p:cNvSpPr txBox="1">
            <a:spLocks noChangeArrowheads="1"/>
          </p:cNvSpPr>
          <p:nvPr/>
        </p:nvSpPr>
        <p:spPr bwMode="auto">
          <a:xfrm>
            <a:off x="76200" y="6643688"/>
            <a:ext cx="3048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b="0">
                <a:solidFill>
                  <a:schemeClr val="bg1"/>
                </a:solidFill>
                <a:latin typeface="Tw Cen MT" pitchFamily="34" charset="0"/>
              </a:rPr>
              <a:t>Template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 tIns="45720" bIns="45720" anchor="ctr" anchorCtr="0"/>
          <a:lstStyle>
            <a:lvl1pPr>
              <a:defRPr sz="3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6486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64869" name="Text Box 5"/>
          <p:cNvSpPr txBox="1">
            <a:spLocks noChangeArrowheads="1"/>
          </p:cNvSpPr>
          <p:nvPr/>
        </p:nvSpPr>
        <p:spPr bwMode="auto">
          <a:xfrm>
            <a:off x="76200" y="6643688"/>
            <a:ext cx="3048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b="0">
                <a:solidFill>
                  <a:schemeClr val="bg1"/>
                </a:solidFill>
                <a:latin typeface="Tw Cen MT" pitchFamily="34" charset="0"/>
              </a:rPr>
              <a:t>Template</a:t>
            </a:r>
          </a:p>
        </p:txBody>
      </p:sp>
      <p:pic>
        <p:nvPicPr>
          <p:cNvPr id="164870" name="Picture 6" descr="Environlogo_PMS_548 noba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61263" y="6553200"/>
            <a:ext cx="1419225" cy="163513"/>
          </a:xfrm>
          <a:prstGeom prst="rect">
            <a:avLst/>
          </a:prstGeom>
          <a:noFill/>
        </p:spPr>
      </p:pic>
      <p:grpSp>
        <p:nvGrpSpPr>
          <p:cNvPr id="164871" name="Group 7"/>
          <p:cNvGrpSpPr>
            <a:grpSpLocks/>
          </p:cNvGrpSpPr>
          <p:nvPr/>
        </p:nvGrpSpPr>
        <p:grpSpPr bwMode="auto">
          <a:xfrm>
            <a:off x="511175" y="2182813"/>
            <a:ext cx="8072438" cy="1398587"/>
            <a:chOff x="811" y="1702"/>
            <a:chExt cx="3775" cy="654"/>
          </a:xfrm>
        </p:grpSpPr>
        <p:pic>
          <p:nvPicPr>
            <p:cNvPr id="164872" name="Picture 8" descr="balloonPR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932" y="1702"/>
              <a:ext cx="654" cy="654"/>
            </a:xfrm>
            <a:prstGeom prst="rect">
              <a:avLst/>
            </a:prstGeom>
            <a:noFill/>
          </p:spPr>
        </p:pic>
        <p:pic>
          <p:nvPicPr>
            <p:cNvPr id="164873" name="Picture 9" descr="GoldHandsPR"/>
            <p:cNvPicPr>
              <a:picLocks noChangeAspect="1" noChangeArrowheads="1"/>
            </p:cNvPicPr>
            <p:nvPr userDrawn="1"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11" y="1702"/>
              <a:ext cx="654" cy="654"/>
            </a:xfrm>
            <a:prstGeom prst="rect">
              <a:avLst/>
            </a:prstGeom>
            <a:noFill/>
          </p:spPr>
        </p:pic>
        <p:pic>
          <p:nvPicPr>
            <p:cNvPr id="164874" name="Picture 10" descr="GreenJarPR"/>
            <p:cNvPicPr>
              <a:picLocks noChangeAspect="1" noChangeArrowheads="1"/>
            </p:cNvPicPr>
            <p:nvPr userDrawn="1"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371" y="1702"/>
              <a:ext cx="654" cy="654"/>
            </a:xfrm>
            <a:prstGeom prst="rect">
              <a:avLst/>
            </a:prstGeom>
            <a:noFill/>
          </p:spPr>
        </p:pic>
        <p:pic>
          <p:nvPicPr>
            <p:cNvPr id="164875" name="Picture 11" descr="helixPR"/>
            <p:cNvPicPr>
              <a:picLocks noChangeAspect="1" noChangeArrowheads="1"/>
            </p:cNvPicPr>
            <p:nvPr userDrawn="1"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591" y="1702"/>
              <a:ext cx="654" cy="654"/>
            </a:xfrm>
            <a:prstGeom prst="rect">
              <a:avLst/>
            </a:prstGeom>
            <a:noFill/>
          </p:spPr>
        </p:pic>
        <p:pic>
          <p:nvPicPr>
            <p:cNvPr id="164876" name="Picture 12" descr="PurpleRainPR"/>
            <p:cNvPicPr>
              <a:picLocks noChangeAspect="1" noChangeArrowheads="1"/>
            </p:cNvPicPr>
            <p:nvPr userDrawn="1"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151" y="1702"/>
              <a:ext cx="654" cy="654"/>
            </a:xfrm>
            <a:prstGeom prst="rect">
              <a:avLst/>
            </a:prstGeom>
            <a:noFill/>
          </p:spPr>
        </p:pic>
      </p:grpSp>
      <p:sp>
        <p:nvSpPr>
          <p:cNvPr id="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4600" y="6553200"/>
            <a:ext cx="419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 dirty="0" smtClean="0"/>
              <a:t>773 San Marin Drive, Suite 2115, Novato, CA 94998 P: 415-899-0700 F: 415-899-0707 </a:t>
            </a:r>
          </a:p>
          <a:p>
            <a:r>
              <a:rPr lang="en-US" dirty="0" smtClean="0"/>
              <a:t>www.environcorp.com</a:t>
            </a:r>
          </a:p>
          <a:p>
            <a:endParaRPr lang="en-US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456B4D-1A9B-485F-897F-3AFD793797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52425"/>
            <a:ext cx="2209800" cy="6124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352425"/>
            <a:ext cx="6477000" cy="6124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E9D41A-3715-42F1-A723-98D6790E63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8BB0A0-5410-4A50-B179-15B166CC9A5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5"/>
          <p:cNvSpPr txBox="1">
            <a:spLocks noChangeArrowheads="1"/>
          </p:cNvSpPr>
          <p:nvPr userDrawn="1"/>
        </p:nvSpPr>
        <p:spPr bwMode="auto">
          <a:xfrm>
            <a:off x="2667000" y="6541008"/>
            <a:ext cx="419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773 San Marin Drive, Suite 2115, Novato, CA 94998 P: 415-899-0700 F: 415-899-0707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www.environcorp.com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cut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F0636B-A82C-42C2-B34E-DA7DB76B96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295400"/>
            <a:ext cx="43434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3434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6A2B7A-DBC6-4DA4-A750-7846D78640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2CF92E-BC76-44AA-A5DA-771A8CB7CF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C3AB98-9311-4091-AE47-31627F9989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CD9A21-8BF5-450F-A89A-3C26815F14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B31D09-EC9A-46F6-87A6-B916D888B7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AAD227-5B1B-4F0B-B631-F7928D4442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352425"/>
            <a:ext cx="8839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0" rIns="91440" bIns="0" numCol="1" anchor="t" anchorCtr="1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295400"/>
            <a:ext cx="8839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638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67600" y="6602413"/>
            <a:ext cx="533400" cy="24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638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4600" y="6553200"/>
            <a:ext cx="419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 dirty="0" smtClean="0"/>
              <a:t>773 San Marin Drive, Suite 2115, Novato, CA 94998 P: 415-899-0700 F: 415-899-0707 </a:t>
            </a:r>
          </a:p>
          <a:p>
            <a:r>
              <a:rPr lang="en-US" dirty="0" smtClean="0"/>
              <a:t>www.environcorp.com</a:t>
            </a:r>
          </a:p>
          <a:p>
            <a:endParaRPr lang="en-US" dirty="0"/>
          </a:p>
        </p:txBody>
      </p:sp>
      <p:sp>
        <p:nvSpPr>
          <p:cNvPr id="1638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77200" y="6605588"/>
            <a:ext cx="1012825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>
                <a:solidFill>
                  <a:schemeClr val="tx2"/>
                </a:solidFill>
                <a:latin typeface="+mn-lt"/>
              </a:defRPr>
            </a:lvl1pPr>
          </a:lstStyle>
          <a:p>
            <a:fld id="{B588CDAA-3741-4945-B5F2-FC9B7F66BBE0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63848" name="Group 8"/>
          <p:cNvGrpSpPr>
            <a:grpSpLocks/>
          </p:cNvGrpSpPr>
          <p:nvPr/>
        </p:nvGrpSpPr>
        <p:grpSpPr bwMode="auto">
          <a:xfrm>
            <a:off x="152400" y="69850"/>
            <a:ext cx="1524000" cy="273050"/>
            <a:chOff x="120" y="337"/>
            <a:chExt cx="982" cy="170"/>
          </a:xfrm>
        </p:grpSpPr>
        <p:pic>
          <p:nvPicPr>
            <p:cNvPr id="163849" name="Picture 9" descr="balloonPR"/>
            <p:cNvPicPr>
              <a:picLocks noChangeAspect="1" noChangeArrowheads="1"/>
            </p:cNvPicPr>
            <p:nvPr userDrawn="1"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932" y="337"/>
              <a:ext cx="170" cy="170"/>
            </a:xfrm>
            <a:prstGeom prst="rect">
              <a:avLst/>
            </a:prstGeom>
            <a:noFill/>
          </p:spPr>
        </p:pic>
        <p:pic>
          <p:nvPicPr>
            <p:cNvPr id="163850" name="Picture 10" descr="GoldHandsPR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120" y="337"/>
              <a:ext cx="170" cy="170"/>
            </a:xfrm>
            <a:prstGeom prst="rect">
              <a:avLst/>
            </a:prstGeom>
            <a:noFill/>
          </p:spPr>
        </p:pic>
        <p:pic>
          <p:nvPicPr>
            <p:cNvPr id="163851" name="Picture 11" descr="GreenJarPR"/>
            <p:cNvPicPr>
              <a:picLocks noChangeAspect="1" noChangeArrowheads="1"/>
            </p:cNvPicPr>
            <p:nvPr userDrawn="1"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525" y="337"/>
              <a:ext cx="170" cy="170"/>
            </a:xfrm>
            <a:prstGeom prst="rect">
              <a:avLst/>
            </a:prstGeom>
            <a:noFill/>
          </p:spPr>
        </p:pic>
        <p:pic>
          <p:nvPicPr>
            <p:cNvPr id="163852" name="Picture 12" descr="helixPR"/>
            <p:cNvPicPr>
              <a:picLocks noChangeAspect="1" noChangeArrowheads="1"/>
            </p:cNvPicPr>
            <p:nvPr userDrawn="1"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322" y="337"/>
              <a:ext cx="170" cy="170"/>
            </a:xfrm>
            <a:prstGeom prst="rect">
              <a:avLst/>
            </a:prstGeom>
            <a:noFill/>
          </p:spPr>
        </p:pic>
        <p:pic>
          <p:nvPicPr>
            <p:cNvPr id="163853" name="Picture 13" descr="PurpleRainPR"/>
            <p:cNvPicPr>
              <a:picLocks noChangeAspect="1" noChangeArrowheads="1"/>
            </p:cNvPicPr>
            <p:nvPr userDrawn="1"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728" y="337"/>
              <a:ext cx="171" cy="170"/>
            </a:xfrm>
            <a:prstGeom prst="rect">
              <a:avLst/>
            </a:prstGeom>
            <a:noFill/>
          </p:spPr>
        </p:pic>
      </p:grpSp>
      <p:pic>
        <p:nvPicPr>
          <p:cNvPr id="163854" name="Picture 14" descr="Environlogo_PMS_548 nobar"/>
          <p:cNvPicPr>
            <a:picLocks noChangeAspect="1" noChangeArrowheads="1"/>
          </p:cNvPicPr>
          <p:nvPr/>
        </p:nvPicPr>
        <p:blipFill>
          <a:blip r:embed="rId1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34275" y="85725"/>
            <a:ext cx="1466850" cy="16827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ransition>
    <p:cut thruBlk="1"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Tw Cen MT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Tw Cen MT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Tw Cen MT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Tw Cen MT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Tw Cen MT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Tw Cen MT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Tw Cen MT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Tw Cen MT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120000"/>
        <a:buChar char="•"/>
        <a:defRPr sz="3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4D4D4D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105000"/>
        <a:buFont typeface="Wingdings" pitchFamily="2" charset="2"/>
        <a:buChar char="§"/>
        <a:defRPr sz="2400">
          <a:solidFill>
            <a:srgbClr val="4D4D4D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4D4D4D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defRPr sz="2000">
          <a:solidFill>
            <a:srgbClr val="4D4D4D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defRPr sz="2000">
          <a:solidFill>
            <a:srgbClr val="4D4D4D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defRPr sz="2000">
          <a:solidFill>
            <a:srgbClr val="4D4D4D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defRPr sz="2000">
          <a:solidFill>
            <a:srgbClr val="4D4D4D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defRPr sz="2000">
          <a:solidFill>
            <a:srgbClr val="4D4D4D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 smtClean="0"/>
              <a:t>Implementing APT Plume-in-Grid and Volatility Basis Set (VBS) Algorithms in CMAQ 5.0</a:t>
            </a:r>
            <a:endParaRPr lang="en-US" sz="3200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810000"/>
            <a:ext cx="8763000" cy="2784475"/>
          </a:xfrm>
        </p:spPr>
        <p:txBody>
          <a:bodyPr/>
          <a:lstStyle/>
          <a:p>
            <a:pPr marL="3175" lvl="2" indent="0" algn="ctr">
              <a:buFont typeface="Wingdings" pitchFamily="2" charset="2"/>
              <a:buNone/>
            </a:pPr>
            <a:r>
              <a:rPr lang="en-US" sz="2000" dirty="0" smtClean="0"/>
              <a:t>Bonyoung Koo, Prakash Karamchandani, Greg Yarwood and Jeremiah Johnson</a:t>
            </a:r>
          </a:p>
          <a:p>
            <a:pPr marL="3175" lvl="2" indent="0" algn="ctr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 smtClean="0"/>
              <a:t>ENVIRON International Corporation, Novato, CA</a:t>
            </a:r>
          </a:p>
          <a:p>
            <a:pPr marL="3175" lvl="2" indent="0" algn="ctr">
              <a:spcBef>
                <a:spcPts val="1200"/>
              </a:spcBef>
              <a:buNone/>
            </a:pPr>
            <a:r>
              <a:rPr lang="en-US" sz="2000" dirty="0" smtClean="0"/>
              <a:t>Eladio Knipping and Naresh Kumar</a:t>
            </a:r>
          </a:p>
          <a:p>
            <a:pPr marL="3175" lvl="2" indent="0" algn="ctr">
              <a:spcBef>
                <a:spcPts val="600"/>
              </a:spcBef>
              <a:buNone/>
            </a:pPr>
            <a:r>
              <a:rPr lang="en-US" sz="2000" dirty="0" smtClean="0"/>
              <a:t>EPRI, Washington, D.C. and Palo Alto, CA</a:t>
            </a:r>
          </a:p>
          <a:p>
            <a:pPr marL="3175" lvl="2" indent="0" algn="ctr">
              <a:lnSpc>
                <a:spcPct val="90000"/>
              </a:lnSpc>
              <a:spcBef>
                <a:spcPts val="1800"/>
              </a:spcBef>
              <a:buFont typeface="Wingdings" pitchFamily="2" charset="2"/>
              <a:buNone/>
            </a:pPr>
            <a:r>
              <a:rPr lang="en-US" sz="2000" dirty="0" smtClean="0"/>
              <a:t>10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Annual CMAS Conference, </a:t>
            </a:r>
            <a:r>
              <a:rPr lang="en-US" sz="2000" dirty="0" smtClean="0">
                <a:solidFill>
                  <a:srgbClr val="404040"/>
                </a:solidFill>
              </a:rPr>
              <a:t>October 24-26, 2011</a:t>
            </a:r>
            <a:endParaRPr lang="en-US" sz="2000" dirty="0" smtClean="0"/>
          </a:p>
          <a:p>
            <a:pPr marL="3175" lvl="2" indent="0" algn="ctr">
              <a:buFont typeface="Wingdings" pitchFamily="2" charset="2"/>
              <a:buNone/>
            </a:pPr>
            <a:r>
              <a:rPr lang="en-US" sz="2000" dirty="0" smtClean="0">
                <a:solidFill>
                  <a:srgbClr val="404040"/>
                </a:solidFill>
              </a:rPr>
              <a:t>Chapel Hill, North Carolina</a:t>
            </a:r>
            <a:endParaRPr lang="en-US" sz="2000" dirty="0" smtClean="0"/>
          </a:p>
        </p:txBody>
      </p:sp>
    </p:spTree>
  </p:cSld>
  <p:clrMapOvr>
    <a:masterClrMapping/>
  </p:clrMapOvr>
  <p:transition>
    <p:cut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POA Emission Factors by Source Category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BB0A0-5410-4A50-B179-15B166CC9A52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6172200" y="1307068"/>
            <a:ext cx="1066800" cy="369332"/>
          </a:xfrm>
          <a:prstGeom prst="rect">
            <a:avLst/>
          </a:prstGeom>
          <a:solidFill>
            <a:srgbClr val="4BACC6">
              <a:lumMod val="20000"/>
              <a:lumOff val="80000"/>
            </a:srgbClr>
          </a:solidFill>
          <a:ln w="19050"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A_AVB1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172200" y="1688068"/>
            <a:ext cx="1066800" cy="369332"/>
          </a:xfrm>
          <a:prstGeom prst="rect">
            <a:avLst/>
          </a:prstGeom>
          <a:solidFill>
            <a:srgbClr val="4BACC6">
              <a:lumMod val="40000"/>
              <a:lumOff val="60000"/>
            </a:srgbClr>
          </a:solidFill>
          <a:ln w="19050"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A_AVB2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172200" y="2069068"/>
            <a:ext cx="1066800" cy="369332"/>
          </a:xfrm>
          <a:prstGeom prst="rect">
            <a:avLst/>
          </a:prstGeom>
          <a:solidFill>
            <a:srgbClr val="4BACC6">
              <a:lumMod val="60000"/>
              <a:lumOff val="40000"/>
            </a:srgbClr>
          </a:solidFill>
          <a:ln w="19050"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A_AVB3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172200" y="2450068"/>
            <a:ext cx="1066800" cy="369332"/>
          </a:xfrm>
          <a:prstGeom prst="rect">
            <a:avLst/>
          </a:prstGeom>
          <a:solidFill>
            <a:srgbClr val="4BACC6">
              <a:lumMod val="75000"/>
            </a:srgbClr>
          </a:solidFill>
          <a:ln w="19050"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A_AVB4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172200" y="3364468"/>
            <a:ext cx="1066800" cy="369332"/>
          </a:xfrm>
          <a:prstGeom prst="rect">
            <a:avLst/>
          </a:prstGeom>
          <a:solidFill>
            <a:srgbClr val="F79646">
              <a:lumMod val="20000"/>
              <a:lumOff val="80000"/>
            </a:srgbClr>
          </a:solidFill>
          <a:ln w="19050"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A_FVB1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172200" y="3745468"/>
            <a:ext cx="1066800" cy="369332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 w="19050"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A_FVB2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172200" y="4126468"/>
            <a:ext cx="1066800" cy="369332"/>
          </a:xfrm>
          <a:prstGeom prst="rect">
            <a:avLst/>
          </a:prstGeom>
          <a:solidFill>
            <a:srgbClr val="F79646">
              <a:lumMod val="60000"/>
              <a:lumOff val="40000"/>
            </a:srgbClr>
          </a:solidFill>
          <a:ln w="19050"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A_FVB3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172200" y="4507468"/>
            <a:ext cx="1066800" cy="369332"/>
          </a:xfrm>
          <a:prstGeom prst="rect">
            <a:avLst/>
          </a:prstGeom>
          <a:solidFill>
            <a:srgbClr val="F79646">
              <a:lumMod val="75000"/>
            </a:srgbClr>
          </a:solidFill>
          <a:ln w="19050"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A_FVB4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024610" y="1457980"/>
            <a:ext cx="25567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sng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Source Category</a:t>
            </a:r>
            <a:endParaRPr kumimoji="0" lang="en-US" sz="2800" b="0" i="0" u="sng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48" name="Straight Arrow Connector 47"/>
          <p:cNvCxnSpPr>
            <a:stCxn id="49" idx="3"/>
            <a:endCxn id="39" idx="1"/>
          </p:cNvCxnSpPr>
          <p:nvPr/>
        </p:nvCxnSpPr>
        <p:spPr>
          <a:xfrm flipV="1">
            <a:off x="3886200" y="1491734"/>
            <a:ext cx="2286000" cy="1055132"/>
          </a:xfrm>
          <a:prstGeom prst="straightConnector1">
            <a:avLst/>
          </a:prstGeom>
          <a:noFill/>
          <a:ln w="19050" cap="flat" cmpd="sng" algn="ctr">
            <a:solidFill>
              <a:srgbClr val="1F497D"/>
            </a:solidFill>
            <a:prstDash val="solid"/>
            <a:headEnd type="none" w="med" len="med"/>
            <a:tailEnd type="triangle" w="med" len="med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2819400" y="2362200"/>
            <a:ext cx="1066800" cy="369332"/>
          </a:xfrm>
          <a:prstGeom prst="rect">
            <a:avLst/>
          </a:prstGeom>
          <a:solidFill>
            <a:srgbClr val="1F497D">
              <a:lumMod val="20000"/>
              <a:lumOff val="80000"/>
            </a:srgbClr>
          </a:solidFill>
          <a:ln w="19050"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POA_GV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819400" y="2743200"/>
            <a:ext cx="1066800" cy="369332"/>
          </a:xfrm>
          <a:prstGeom prst="rect">
            <a:avLst/>
          </a:prstGeom>
          <a:solidFill>
            <a:srgbClr val="C0504D">
              <a:lumMod val="20000"/>
              <a:lumOff val="80000"/>
            </a:srgbClr>
          </a:solidFill>
          <a:ln w="19050"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POA_DV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819400" y="3124200"/>
            <a:ext cx="1066800" cy="369332"/>
          </a:xfrm>
          <a:prstGeom prst="rect">
            <a:avLst/>
          </a:prstGeom>
          <a:solidFill>
            <a:srgbClr val="8064A2">
              <a:lumMod val="20000"/>
              <a:lumOff val="80000"/>
            </a:srgbClr>
          </a:solidFill>
          <a:ln w="19050"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POA_OP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819400" y="3505200"/>
            <a:ext cx="1066800" cy="369332"/>
          </a:xfrm>
          <a:prstGeom prst="rect">
            <a:avLst/>
          </a:prstGeom>
          <a:solidFill>
            <a:srgbClr val="F79646">
              <a:lumMod val="20000"/>
              <a:lumOff val="80000"/>
            </a:srgbClr>
          </a:solidFill>
          <a:ln w="19050"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POA_BB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990600" y="2362200"/>
            <a:ext cx="17517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Gasoline Vehicle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237463" y="2743200"/>
            <a:ext cx="1504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Diesel Vehicle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534151" y="3124200"/>
            <a:ext cx="1209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Other POA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965149" y="3505200"/>
            <a:ext cx="1778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Biomass Burning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57" name="Straight Arrow Connector 56"/>
          <p:cNvCxnSpPr>
            <a:stCxn id="49" idx="3"/>
            <a:endCxn id="40" idx="1"/>
          </p:cNvCxnSpPr>
          <p:nvPr/>
        </p:nvCxnSpPr>
        <p:spPr>
          <a:xfrm flipV="1">
            <a:off x="3886200" y="1872734"/>
            <a:ext cx="2286000" cy="674132"/>
          </a:xfrm>
          <a:prstGeom prst="straightConnector1">
            <a:avLst/>
          </a:prstGeom>
          <a:noFill/>
          <a:ln w="19050" cap="flat" cmpd="sng" algn="ctr">
            <a:solidFill>
              <a:srgbClr val="1F497D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58" name="Straight Arrow Connector 57"/>
          <p:cNvCxnSpPr>
            <a:stCxn id="49" idx="3"/>
            <a:endCxn id="41" idx="1"/>
          </p:cNvCxnSpPr>
          <p:nvPr/>
        </p:nvCxnSpPr>
        <p:spPr>
          <a:xfrm flipV="1">
            <a:off x="3886200" y="2253734"/>
            <a:ext cx="2286000" cy="293132"/>
          </a:xfrm>
          <a:prstGeom prst="straightConnector1">
            <a:avLst/>
          </a:prstGeom>
          <a:noFill/>
          <a:ln w="19050" cap="flat" cmpd="sng" algn="ctr">
            <a:solidFill>
              <a:srgbClr val="1F497D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59" name="Straight Arrow Connector 58"/>
          <p:cNvCxnSpPr>
            <a:stCxn id="49" idx="3"/>
            <a:endCxn id="42" idx="1"/>
          </p:cNvCxnSpPr>
          <p:nvPr/>
        </p:nvCxnSpPr>
        <p:spPr>
          <a:xfrm>
            <a:off x="3886200" y="2546866"/>
            <a:ext cx="2286000" cy="87868"/>
          </a:xfrm>
          <a:prstGeom prst="straightConnector1">
            <a:avLst/>
          </a:prstGeom>
          <a:noFill/>
          <a:ln w="19050" cap="flat" cmpd="sng" algn="ctr">
            <a:solidFill>
              <a:srgbClr val="1F497D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60" name="Straight Arrow Connector 59"/>
          <p:cNvCxnSpPr>
            <a:stCxn id="50" idx="3"/>
            <a:endCxn id="39" idx="1"/>
          </p:cNvCxnSpPr>
          <p:nvPr/>
        </p:nvCxnSpPr>
        <p:spPr>
          <a:xfrm flipV="1">
            <a:off x="3886200" y="1491734"/>
            <a:ext cx="2286000" cy="1436132"/>
          </a:xfrm>
          <a:prstGeom prst="straightConnector1">
            <a:avLst/>
          </a:prstGeom>
          <a:noFill/>
          <a:ln w="19050" cap="flat" cmpd="sng" algn="ctr">
            <a:solidFill>
              <a:srgbClr val="C0504D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61" name="Straight Arrow Connector 60"/>
          <p:cNvCxnSpPr>
            <a:stCxn id="50" idx="3"/>
            <a:endCxn id="40" idx="1"/>
          </p:cNvCxnSpPr>
          <p:nvPr/>
        </p:nvCxnSpPr>
        <p:spPr>
          <a:xfrm flipV="1">
            <a:off x="3886200" y="1872734"/>
            <a:ext cx="2286000" cy="1055132"/>
          </a:xfrm>
          <a:prstGeom prst="straightConnector1">
            <a:avLst/>
          </a:prstGeom>
          <a:noFill/>
          <a:ln w="19050" cap="flat" cmpd="sng" algn="ctr">
            <a:solidFill>
              <a:srgbClr val="C0504D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62" name="Straight Arrow Connector 61"/>
          <p:cNvCxnSpPr>
            <a:stCxn id="50" idx="3"/>
            <a:endCxn id="41" idx="1"/>
          </p:cNvCxnSpPr>
          <p:nvPr/>
        </p:nvCxnSpPr>
        <p:spPr>
          <a:xfrm flipV="1">
            <a:off x="3886200" y="2253734"/>
            <a:ext cx="2286000" cy="674132"/>
          </a:xfrm>
          <a:prstGeom prst="straightConnector1">
            <a:avLst/>
          </a:prstGeom>
          <a:noFill/>
          <a:ln w="19050" cap="flat" cmpd="sng" algn="ctr">
            <a:solidFill>
              <a:srgbClr val="C0504D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63" name="Straight Arrow Connector 62"/>
          <p:cNvCxnSpPr>
            <a:stCxn id="51" idx="3"/>
            <a:endCxn id="39" idx="1"/>
          </p:cNvCxnSpPr>
          <p:nvPr/>
        </p:nvCxnSpPr>
        <p:spPr>
          <a:xfrm flipV="1">
            <a:off x="3886200" y="1491734"/>
            <a:ext cx="2286000" cy="1817132"/>
          </a:xfrm>
          <a:prstGeom prst="straightConnector1">
            <a:avLst/>
          </a:prstGeom>
          <a:noFill/>
          <a:ln w="19050" cap="flat" cmpd="sng" algn="ctr">
            <a:solidFill>
              <a:srgbClr val="8064A2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64" name="Straight Arrow Connector 63"/>
          <p:cNvCxnSpPr>
            <a:stCxn id="51" idx="3"/>
            <a:endCxn id="40" idx="1"/>
          </p:cNvCxnSpPr>
          <p:nvPr/>
        </p:nvCxnSpPr>
        <p:spPr>
          <a:xfrm flipV="1">
            <a:off x="3886200" y="1872734"/>
            <a:ext cx="2286000" cy="1436132"/>
          </a:xfrm>
          <a:prstGeom prst="straightConnector1">
            <a:avLst/>
          </a:prstGeom>
          <a:noFill/>
          <a:ln w="19050" cap="flat" cmpd="sng" algn="ctr">
            <a:solidFill>
              <a:srgbClr val="8064A2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65" name="Straight Arrow Connector 64"/>
          <p:cNvCxnSpPr>
            <a:stCxn id="51" idx="3"/>
            <a:endCxn id="41" idx="1"/>
          </p:cNvCxnSpPr>
          <p:nvPr/>
        </p:nvCxnSpPr>
        <p:spPr>
          <a:xfrm flipV="1">
            <a:off x="3886200" y="2253734"/>
            <a:ext cx="2286000" cy="1055132"/>
          </a:xfrm>
          <a:prstGeom prst="straightConnector1">
            <a:avLst/>
          </a:prstGeom>
          <a:noFill/>
          <a:ln w="19050" cap="flat" cmpd="sng" algn="ctr">
            <a:solidFill>
              <a:srgbClr val="8064A2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66" name="Straight Arrow Connector 65"/>
          <p:cNvCxnSpPr>
            <a:stCxn id="50" idx="3"/>
            <a:endCxn id="42" idx="1"/>
          </p:cNvCxnSpPr>
          <p:nvPr/>
        </p:nvCxnSpPr>
        <p:spPr>
          <a:xfrm flipV="1">
            <a:off x="3886200" y="2634734"/>
            <a:ext cx="2286000" cy="293132"/>
          </a:xfrm>
          <a:prstGeom prst="straightConnector1">
            <a:avLst/>
          </a:prstGeom>
          <a:noFill/>
          <a:ln w="19050" cap="flat" cmpd="sng" algn="ctr">
            <a:solidFill>
              <a:srgbClr val="C0504D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67" name="Straight Arrow Connector 66"/>
          <p:cNvCxnSpPr>
            <a:stCxn id="51" idx="3"/>
            <a:endCxn id="42" idx="1"/>
          </p:cNvCxnSpPr>
          <p:nvPr/>
        </p:nvCxnSpPr>
        <p:spPr>
          <a:xfrm flipV="1">
            <a:off x="3886200" y="2634734"/>
            <a:ext cx="2286000" cy="674132"/>
          </a:xfrm>
          <a:prstGeom prst="straightConnector1">
            <a:avLst/>
          </a:prstGeom>
          <a:noFill/>
          <a:ln w="19050" cap="flat" cmpd="sng" algn="ctr">
            <a:solidFill>
              <a:srgbClr val="8064A2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68" name="Straight Arrow Connector 67"/>
          <p:cNvCxnSpPr>
            <a:stCxn id="52" idx="3"/>
            <a:endCxn id="43" idx="1"/>
          </p:cNvCxnSpPr>
          <p:nvPr/>
        </p:nvCxnSpPr>
        <p:spPr>
          <a:xfrm flipV="1">
            <a:off x="3886200" y="3549134"/>
            <a:ext cx="2286000" cy="140732"/>
          </a:xfrm>
          <a:prstGeom prst="straightConnector1">
            <a:avLst/>
          </a:prstGeom>
          <a:noFill/>
          <a:ln w="19050" cap="flat" cmpd="sng" algn="ctr">
            <a:solidFill>
              <a:srgbClr val="F79646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69" name="Straight Arrow Connector 68"/>
          <p:cNvCxnSpPr>
            <a:stCxn id="52" idx="3"/>
            <a:endCxn id="44" idx="1"/>
          </p:cNvCxnSpPr>
          <p:nvPr/>
        </p:nvCxnSpPr>
        <p:spPr>
          <a:xfrm>
            <a:off x="3886200" y="3689866"/>
            <a:ext cx="2286000" cy="240268"/>
          </a:xfrm>
          <a:prstGeom prst="straightConnector1">
            <a:avLst/>
          </a:prstGeom>
          <a:noFill/>
          <a:ln w="19050" cap="flat" cmpd="sng" algn="ctr">
            <a:solidFill>
              <a:srgbClr val="F79646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70" name="Straight Arrow Connector 69"/>
          <p:cNvCxnSpPr>
            <a:stCxn id="52" idx="3"/>
            <a:endCxn id="45" idx="1"/>
          </p:cNvCxnSpPr>
          <p:nvPr/>
        </p:nvCxnSpPr>
        <p:spPr>
          <a:xfrm>
            <a:off x="3886200" y="3689866"/>
            <a:ext cx="2286000" cy="621268"/>
          </a:xfrm>
          <a:prstGeom prst="straightConnector1">
            <a:avLst/>
          </a:prstGeom>
          <a:noFill/>
          <a:ln w="19050" cap="flat" cmpd="sng" algn="ctr">
            <a:solidFill>
              <a:srgbClr val="F79646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71" name="Straight Arrow Connector 70"/>
          <p:cNvCxnSpPr>
            <a:stCxn id="52" idx="3"/>
            <a:endCxn id="46" idx="1"/>
          </p:cNvCxnSpPr>
          <p:nvPr/>
        </p:nvCxnSpPr>
        <p:spPr>
          <a:xfrm>
            <a:off x="3886200" y="3689866"/>
            <a:ext cx="2286000" cy="1002268"/>
          </a:xfrm>
          <a:prstGeom prst="straightConnector1">
            <a:avLst/>
          </a:prstGeom>
          <a:noFill/>
          <a:ln w="19050" cap="flat" cmpd="sng" algn="ctr">
            <a:solidFill>
              <a:srgbClr val="F79646"/>
            </a:solidFill>
            <a:prstDash val="solid"/>
            <a:headEnd type="none" w="med" len="med"/>
            <a:tailEnd type="triangle" w="med" len="med"/>
          </a:ln>
          <a:effectLst/>
        </p:spPr>
      </p:cxnSp>
      <p:sp>
        <p:nvSpPr>
          <p:cNvPr id="72" name="TextBox 71"/>
          <p:cNvSpPr txBox="1"/>
          <p:nvPr/>
        </p:nvSpPr>
        <p:spPr>
          <a:xfrm>
            <a:off x="381000" y="4999672"/>
            <a:ext cx="8534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POA emissions (AERO5) from each source category are allocated to volatility bins based on emission factors determined from laboratory experiments for the source</a:t>
            </a:r>
            <a:endParaRPr kumimoji="0" lang="en-US" sz="1800" b="0" i="0" u="none" strike="noStrike" kern="0" cap="none" spc="0" normalizeH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800" b="0" kern="0" dirty="0" smtClean="0">
                <a:solidFill>
                  <a:sysClr val="windowText" lastClr="000000"/>
                </a:solidFill>
                <a:latin typeface="Calibri" pitchFamily="34" charset="0"/>
                <a:cs typeface="Calibri" pitchFamily="34" charset="0"/>
              </a:rPr>
              <a:t>Users need to provide pre-merged POA emissions (POA_??) for each source category</a:t>
            </a:r>
            <a:endParaRPr kumimoji="0" lang="en-US" sz="1800" b="0" i="0" u="none" strike="noStrike" kern="0" cap="none" spc="0" normalizeH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en-US" sz="1800" b="0" kern="0" dirty="0" smtClean="0">
                <a:solidFill>
                  <a:sysClr val="windowText" lastClr="000000"/>
                </a:solidFill>
                <a:latin typeface="Calibri" pitchFamily="34" charset="0"/>
                <a:cs typeface="Calibri" pitchFamily="34" charset="0"/>
              </a:rPr>
              <a:t>If only merged POA emissions are provided, i.e., emissions inputs include only POA instead of separate POA_??, default emission factors (those of POA_OP) are applied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cut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Alternate POA Allocation for AERO6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BB0A0-5410-4A50-B179-15B166CC9A52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62000" y="914400"/>
            <a:ext cx="777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With AERO6, POA emissions are separated into POC (carbon mass of POA) and PNCOM (primary non-carbon mass)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POA emissions (=POC+PNCOM) are allocated to volatility bins based on their POA/POC ratios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2362200" y="2946400"/>
          <a:ext cx="4419600" cy="1854200"/>
        </p:xfrm>
        <a:graphic>
          <a:graphicData uri="http://schemas.openxmlformats.org/drawingml/2006/table">
            <a:tbl>
              <a:tblPr firstRow="1" bandRow="1"/>
              <a:tblGrid>
                <a:gridCol w="1683657"/>
                <a:gridCol w="2735943"/>
              </a:tblGrid>
              <a:tr h="37084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dirty="0" smtClean="0"/>
                        <a:t>Volatility Bin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dirty="0" smtClean="0"/>
                        <a:t>Assumed OM/OC ratio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dirty="0" smtClean="0"/>
                        <a:t>2.0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dirty="0" smtClean="0"/>
                        <a:t>1.7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dirty="0" smtClean="0"/>
                        <a:t>1.4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dirty="0" smtClean="0"/>
                        <a:t>1.1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066800" y="4876800"/>
            <a:ext cx="7239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E.g.,	If 1.4 ≤ POA/POC &lt; 1.7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  <a:sym typeface="Wingdings" pitchFamily="2" charset="2"/>
              </a:rPr>
              <a:t>	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  <a:sym typeface="Wingdings" pitchFamily="2" charset="2"/>
              </a:rPr>
              <a:t>      x POA	 Bin 3		x = ( 2.38 POC / POA – 1.4 ) / 0.3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  <a:sym typeface="Wingdings" pitchFamily="2" charset="2"/>
              </a:rPr>
              <a:t>	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  <a:sym typeface="Wingdings" pitchFamily="2" charset="2"/>
              </a:rPr>
              <a:t>(1-x) POA	 Bin 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62000" y="5939135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Chemical aging will increase OM/OC ratio</a:t>
            </a:r>
          </a:p>
        </p:txBody>
      </p:sp>
    </p:spTree>
  </p:cSld>
  <p:clrMapOvr>
    <a:masterClrMapping/>
  </p:clrMapOvr>
  <p:transition>
    <p:cut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Challenges/Issues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41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CMAQ 5.0 alpha received in January 2011</a:t>
            </a: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CMAQ 5.0 beta received in May 2011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Significant differences between alpha and beta versions, resulting in some additional code revisions for APT and VBS</a:t>
            </a: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Final version of CMAQ 5.0 not yet released; extent of additional code changes, if any, is TBD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The EPA test case, received in August 2011, is very large (CONUS with 12 km resolution: 299 rows, 459 columns, 34 layers)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Initial efforts to run the Base CMAQ 5.0 beta (w/o APT or VBS) for this domain on two </a:t>
            </a:r>
            <a:r>
              <a:rPr lang="en-US" sz="2000" dirty="0" smtClean="0"/>
              <a:t>12-core </a:t>
            </a:r>
            <a:r>
              <a:rPr lang="en-US" sz="2000" dirty="0" smtClean="0"/>
              <a:t>machines with hyper-threading (48 virtual cores) and 48GB RAM on each machine have been unsuccessful-model crashes in first hour of simulation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Slower simulation for large domain expected, but crashing is not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More success in running a windowed domain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Currently working with EPA to resolve these issues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BB0A0-5410-4A50-B179-15B166CC9A5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ransition>
    <p:cut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5877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Updates for official CMAQ 5.0 release</a:t>
            </a:r>
          </a:p>
          <a:p>
            <a:r>
              <a:rPr lang="en-US" dirty="0" smtClean="0"/>
              <a:t>Resolve issues with base CMAQ CONUS 12-km grid application (if still an issue with official CMAQ 5.0)</a:t>
            </a:r>
          </a:p>
          <a:p>
            <a:r>
              <a:rPr lang="en-US" dirty="0" smtClean="0"/>
              <a:t>Complete testing, debugging and evaluation of APT and VBS modules</a:t>
            </a:r>
          </a:p>
          <a:p>
            <a:r>
              <a:rPr lang="en-US" dirty="0" smtClean="0"/>
              <a:t>Submit to EPA for approval and inclusion in next interim release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BB0A0-5410-4A50-B179-15B166CC9A5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ransition>
    <p:cut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This work was supported by the Electric Power Research Institute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U.S. EPA Atmospheric Modeling Development Branch provided access to early alpha and beta versions of CMAQ 5.0 to facilitate community contributions to this new release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BB0A0-5410-4A50-B179-15B166CC9A5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>
    <p:cut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B4ACA-E159-4A51-A9C8-AB0489ED84CC}" type="slidenum">
              <a:rPr lang="en-US"/>
              <a:pPr/>
              <a:t>3</a:t>
            </a:fld>
            <a:endParaRPr lang="en-US"/>
          </a:p>
        </p:txBody>
      </p:sp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839200" cy="5410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External (community) alternative science contributions to CMAQ usually lag behind official CMAQ release by one or two versions</a:t>
            </a:r>
          </a:p>
          <a:p>
            <a:r>
              <a:rPr lang="en-US" dirty="0" smtClean="0"/>
              <a:t>Example: APT Plume-in-Grid and MADRID aerosol treatments were released in CMAQ 4.6 in August 2009, while CMAQ 4.7 became available in September 2008</a:t>
            </a:r>
          </a:p>
          <a:p>
            <a:r>
              <a:rPr lang="en-US" dirty="0" smtClean="0"/>
              <a:t>With CMAQ 5.0, EPA intends to allow more timely contributions by providing access to early versions of the code to interested model developers</a:t>
            </a:r>
          </a:p>
          <a:p>
            <a:r>
              <a:rPr lang="en-US" dirty="0" smtClean="0"/>
              <a:t>Community contributions can now be part of the initial official release or interim releases</a:t>
            </a:r>
            <a:endParaRPr lang="en-US" sz="2000" dirty="0" smtClean="0"/>
          </a:p>
          <a:p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  <p:transition>
    <p:cut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B4ACA-E159-4A51-A9C8-AB0489ED84CC}" type="slidenum">
              <a:rPr lang="en-US"/>
              <a:pPr/>
              <a:t>4</a:t>
            </a:fld>
            <a:endParaRPr lang="en-US"/>
          </a:p>
        </p:txBody>
      </p:sp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52425"/>
            <a:ext cx="8839200" cy="714375"/>
          </a:xfrm>
        </p:spPr>
        <p:txBody>
          <a:bodyPr/>
          <a:lstStyle/>
          <a:p>
            <a:r>
              <a:rPr lang="en-US" dirty="0" smtClean="0"/>
              <a:t>Scope of Study</a:t>
            </a:r>
            <a:endParaRPr lang="en-US" dirty="0"/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839200" cy="54102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Implement Advanced Plume Treatment (APT) for sub-grid scale treatment of point source plumes in CMAQ 5.0</a:t>
            </a:r>
          </a:p>
          <a:p>
            <a:pPr lvl="1"/>
            <a:r>
              <a:rPr lang="en-US" dirty="0" smtClean="0"/>
              <a:t>Available as a community-contributed option in CMAQ up to Version 4.6</a:t>
            </a:r>
          </a:p>
          <a:p>
            <a:pPr lvl="1"/>
            <a:r>
              <a:rPr lang="en-US" dirty="0" smtClean="0"/>
              <a:t>Existing version incompatible with CMAQ re-design for 5.0  </a:t>
            </a:r>
          </a:p>
          <a:p>
            <a:r>
              <a:rPr lang="en-US" dirty="0" smtClean="0"/>
              <a:t>Implement Volatility Basis Set (VBS) approach as an alternative option for organic PM</a:t>
            </a:r>
          </a:p>
          <a:p>
            <a:r>
              <a:rPr lang="en-US" dirty="0" smtClean="0"/>
              <a:t>Testing and evaluation of new modules using EPA-provided modeling datasets (ongoing)</a:t>
            </a:r>
          </a:p>
          <a:p>
            <a:r>
              <a:rPr lang="en-US" dirty="0" smtClean="0"/>
              <a:t>Submission of new code and evaluation results to EPA/CMAS for review (pending)</a:t>
            </a:r>
            <a:endParaRPr lang="en-US" sz="2400" dirty="0" smtClean="0"/>
          </a:p>
          <a:p>
            <a:r>
              <a:rPr lang="en-US" dirty="0" smtClean="0"/>
              <a:t>Include as new options in next interim release after submission is approved</a:t>
            </a:r>
            <a:endParaRPr lang="en-US" sz="2000" dirty="0" smtClean="0"/>
          </a:p>
          <a:p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  <p:transition>
    <p:cut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APT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7630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Update embedded plume model to the most recent version of SCICHEM (v2100, Karamchandani et al.-CMAS, 2010)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Update plume model gas-phase chemistry, aerosol, and aqueous modules for consistency with CMAQ 5.0 beta default options (CB05TUCL, AE6)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Rewrite model interfaces to deal with structural changes to CMAQ (new modules for specification of model species, code re-engineering to increase modularity)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SCICHEM now uses CMAQ modules and derived data types to build species lists and species properties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Much tighter integration between CMAQ and SCICHEM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Updates for future CMAQ versions likely to require less coding effort as long as CMAQ is not re-engineered again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Update host and plume models for point source treatment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SCICHEM now reads CMAQ in-line point source files directly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CMAQ does not treat point sources that are simulated with SCICHEM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600" dirty="0" smtClean="0"/>
          </a:p>
          <a:p>
            <a:pPr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BB0A0-5410-4A50-B179-15B166CC9A5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>
    <p:cut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VBS Implementation for CMAQ 5.0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Volatility Basis Set Approach</a:t>
            </a:r>
          </a:p>
          <a:p>
            <a:pPr lvl="1"/>
            <a:r>
              <a:rPr lang="en-US" sz="2000" dirty="0" smtClean="0"/>
              <a:t>New approach to modeling organic aerosol formation which uses consistent set of semi-volatile organic aerosol species (the basis set) to represent organic aerosols formed from different precursors</a:t>
            </a:r>
          </a:p>
          <a:p>
            <a:r>
              <a:rPr lang="en-US" sz="2800" dirty="0" smtClean="0"/>
              <a:t>Implementation Issues</a:t>
            </a:r>
          </a:p>
          <a:p>
            <a:pPr lvl="1"/>
            <a:r>
              <a:rPr lang="en-US" sz="2000" dirty="0" smtClean="0"/>
              <a:t>Initial implementation in AERO5 that tracks primary organic mass (POA)</a:t>
            </a:r>
          </a:p>
          <a:p>
            <a:pPr lvl="1"/>
            <a:r>
              <a:rPr lang="en-US" sz="2000" dirty="0" smtClean="0"/>
              <a:t>New AERO6 module tracks POC (carbon mass of POA) and PNCOM (primary non-carbon mass) separately</a:t>
            </a:r>
          </a:p>
          <a:p>
            <a:pPr lvl="1"/>
            <a:r>
              <a:rPr lang="en-US" sz="2000" dirty="0" smtClean="0"/>
              <a:t>Implementation in AERO6 using presumed OM/OC ratios for volatility bins </a:t>
            </a:r>
            <a:r>
              <a:rPr lang="en-US" sz="2000" dirty="0" smtClean="0">
                <a:sym typeface="Wingdings" pitchFamily="2" charset="2"/>
              </a:rPr>
              <a:t> allocation of POA onto volatility bins not based on emission factors from laboratory data</a:t>
            </a:r>
            <a:endParaRPr lang="en-US" sz="2000" dirty="0" smtClean="0"/>
          </a:p>
          <a:p>
            <a:r>
              <a:rPr lang="en-US" sz="2800" dirty="0" smtClean="0"/>
              <a:t>Emission Input Preparation</a:t>
            </a:r>
          </a:p>
          <a:p>
            <a:pPr lvl="1"/>
            <a:r>
              <a:rPr lang="en-US" sz="2000" dirty="0" smtClean="0"/>
              <a:t>Users need to prepare separate POA emissions for </a:t>
            </a:r>
            <a:r>
              <a:rPr lang="en-US" sz="2000" dirty="0" smtClean="0"/>
              <a:t>resolved source </a:t>
            </a:r>
            <a:r>
              <a:rPr lang="en-US" sz="2000" dirty="0" smtClean="0"/>
              <a:t>categories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BB0A0-5410-4A50-B179-15B166CC9A5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>
    <p:cut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VBS Implementation for CMAQ 5.0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BB0A0-5410-4A50-B179-15B166CC9A52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00" name="TextBox 99"/>
          <p:cNvSpPr txBox="1"/>
          <p:nvPr/>
        </p:nvSpPr>
        <p:spPr>
          <a:xfrm>
            <a:off x="2590800" y="1066800"/>
            <a:ext cx="38785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sng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Three Volatility Basis Sets</a:t>
            </a:r>
            <a:endParaRPr kumimoji="0" lang="en-US" sz="2800" b="0" i="0" u="sng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1066800" y="2362200"/>
            <a:ext cx="1066800" cy="369332"/>
          </a:xfrm>
          <a:prstGeom prst="rect">
            <a:avLst/>
          </a:prstGeom>
          <a:solidFill>
            <a:srgbClr val="4BACC6">
              <a:lumMod val="75000"/>
            </a:srgbClr>
          </a:solidFill>
          <a:ln w="19050"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SV_AVB1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1066800" y="2743200"/>
            <a:ext cx="1066800" cy="369332"/>
          </a:xfrm>
          <a:prstGeom prst="rect">
            <a:avLst/>
          </a:prstGeom>
          <a:solidFill>
            <a:srgbClr val="4BACC6">
              <a:lumMod val="60000"/>
              <a:lumOff val="40000"/>
            </a:srgbClr>
          </a:solidFill>
          <a:ln w="19050"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SV_AVB2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1066800" y="3124200"/>
            <a:ext cx="1066800" cy="369332"/>
          </a:xfrm>
          <a:prstGeom prst="rect">
            <a:avLst/>
          </a:prstGeom>
          <a:solidFill>
            <a:srgbClr val="4BACC6">
              <a:lumMod val="40000"/>
              <a:lumOff val="60000"/>
            </a:srgbClr>
          </a:solidFill>
          <a:ln w="19050"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SV_AVB3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1066800" y="3505200"/>
            <a:ext cx="1066800" cy="369332"/>
          </a:xfrm>
          <a:prstGeom prst="rect">
            <a:avLst/>
          </a:prstGeom>
          <a:solidFill>
            <a:srgbClr val="4BACC6">
              <a:lumMod val="20000"/>
              <a:lumOff val="80000"/>
            </a:srgbClr>
          </a:solidFill>
          <a:ln w="19050"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SV_AVB4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410200" y="2362200"/>
            <a:ext cx="1066800" cy="369332"/>
          </a:xfrm>
          <a:prstGeom prst="rect">
            <a:avLst/>
          </a:prstGeom>
          <a:solidFill>
            <a:srgbClr val="9BBB59">
              <a:lumMod val="75000"/>
            </a:srgbClr>
          </a:solidFill>
          <a:ln w="19050"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SV_BVB1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410200" y="2743200"/>
            <a:ext cx="1066800" cy="369332"/>
          </a:xfrm>
          <a:prstGeom prst="rect">
            <a:avLst/>
          </a:prstGeom>
          <a:solidFill>
            <a:srgbClr val="9BBB59">
              <a:lumMod val="60000"/>
              <a:lumOff val="40000"/>
            </a:srgbClr>
          </a:solidFill>
          <a:ln w="19050"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SV_BVB2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410200" y="3124200"/>
            <a:ext cx="1066800" cy="369332"/>
          </a:xfrm>
          <a:prstGeom prst="rect">
            <a:avLst/>
          </a:prstGeom>
          <a:solidFill>
            <a:srgbClr val="9BBB59">
              <a:lumMod val="40000"/>
              <a:lumOff val="60000"/>
            </a:srgbClr>
          </a:solidFill>
          <a:ln w="19050"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SV_BVB3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410200" y="3505200"/>
            <a:ext cx="1066800" cy="369332"/>
          </a:xfrm>
          <a:prstGeom prst="rect">
            <a:avLst/>
          </a:prstGeom>
          <a:solidFill>
            <a:srgbClr val="9BBB59">
              <a:lumMod val="20000"/>
              <a:lumOff val="80000"/>
            </a:srgbClr>
          </a:solidFill>
          <a:ln w="19050"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SV_BVB4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3276600" y="4964668"/>
            <a:ext cx="1066800" cy="369332"/>
          </a:xfrm>
          <a:prstGeom prst="rect">
            <a:avLst/>
          </a:prstGeom>
          <a:solidFill>
            <a:srgbClr val="F79646">
              <a:lumMod val="75000"/>
            </a:srgbClr>
          </a:solidFill>
          <a:ln w="19050"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SV_FVB1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3276600" y="5345668"/>
            <a:ext cx="1066800" cy="369332"/>
          </a:xfrm>
          <a:prstGeom prst="rect">
            <a:avLst/>
          </a:prstGeom>
          <a:solidFill>
            <a:srgbClr val="F79646">
              <a:lumMod val="60000"/>
              <a:lumOff val="40000"/>
            </a:srgbClr>
          </a:solidFill>
          <a:ln w="19050"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SV_FVB2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3276600" y="5726668"/>
            <a:ext cx="1066800" cy="369332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 w="19050"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SV_FVB3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3276600" y="6107668"/>
            <a:ext cx="1066800" cy="369332"/>
          </a:xfrm>
          <a:prstGeom prst="rect">
            <a:avLst/>
          </a:prstGeom>
          <a:solidFill>
            <a:srgbClr val="F79646">
              <a:lumMod val="20000"/>
              <a:lumOff val="80000"/>
            </a:srgbClr>
          </a:solidFill>
          <a:ln w="19050"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SV_FVB4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2590800" y="2362200"/>
            <a:ext cx="1066800" cy="369332"/>
          </a:xfrm>
          <a:prstGeom prst="rect">
            <a:avLst/>
          </a:prstGeom>
          <a:solidFill>
            <a:srgbClr val="4BACC6">
              <a:lumMod val="20000"/>
              <a:lumOff val="80000"/>
            </a:srgbClr>
          </a:solidFill>
          <a:ln w="19050"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A_AVB1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2590800" y="2743200"/>
            <a:ext cx="1066800" cy="369332"/>
          </a:xfrm>
          <a:prstGeom prst="rect">
            <a:avLst/>
          </a:prstGeom>
          <a:solidFill>
            <a:srgbClr val="4BACC6">
              <a:lumMod val="40000"/>
              <a:lumOff val="60000"/>
            </a:srgbClr>
          </a:solidFill>
          <a:ln w="19050"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A_AVB2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2590800" y="3124200"/>
            <a:ext cx="1066800" cy="369332"/>
          </a:xfrm>
          <a:prstGeom prst="rect">
            <a:avLst/>
          </a:prstGeom>
          <a:solidFill>
            <a:srgbClr val="4BACC6">
              <a:lumMod val="60000"/>
              <a:lumOff val="40000"/>
            </a:srgbClr>
          </a:solidFill>
          <a:ln w="19050"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A_AVB3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2590800" y="3505200"/>
            <a:ext cx="1066800" cy="369332"/>
          </a:xfrm>
          <a:prstGeom prst="rect">
            <a:avLst/>
          </a:prstGeom>
          <a:solidFill>
            <a:srgbClr val="4BACC6">
              <a:lumMod val="75000"/>
            </a:srgbClr>
          </a:solidFill>
          <a:ln w="19050"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A_AVB4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6934200" y="2362200"/>
            <a:ext cx="1066800" cy="369332"/>
          </a:xfrm>
          <a:prstGeom prst="rect">
            <a:avLst/>
          </a:prstGeom>
          <a:solidFill>
            <a:srgbClr val="9BBB59">
              <a:lumMod val="20000"/>
              <a:lumOff val="80000"/>
            </a:srgbClr>
          </a:solidFill>
          <a:ln w="19050"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A_BVB1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6934200" y="2743200"/>
            <a:ext cx="1066800" cy="369332"/>
          </a:xfrm>
          <a:prstGeom prst="rect">
            <a:avLst/>
          </a:prstGeom>
          <a:solidFill>
            <a:srgbClr val="9BBB59">
              <a:lumMod val="40000"/>
              <a:lumOff val="60000"/>
            </a:srgbClr>
          </a:solidFill>
          <a:ln w="19050"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A_BVB2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6934200" y="3124200"/>
            <a:ext cx="1066800" cy="369332"/>
          </a:xfrm>
          <a:prstGeom prst="rect">
            <a:avLst/>
          </a:prstGeom>
          <a:solidFill>
            <a:srgbClr val="9BBB59">
              <a:lumMod val="60000"/>
              <a:lumOff val="40000"/>
            </a:srgbClr>
          </a:solidFill>
          <a:ln w="19050"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A_BVB3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6934200" y="3505200"/>
            <a:ext cx="1066800" cy="369332"/>
          </a:xfrm>
          <a:prstGeom prst="rect">
            <a:avLst/>
          </a:prstGeom>
          <a:solidFill>
            <a:srgbClr val="9BBB59">
              <a:lumMod val="75000"/>
            </a:srgbClr>
          </a:solidFill>
          <a:ln w="19050"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A_BVB4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4800600" y="4964668"/>
            <a:ext cx="1066800" cy="369332"/>
          </a:xfrm>
          <a:prstGeom prst="rect">
            <a:avLst/>
          </a:prstGeom>
          <a:solidFill>
            <a:srgbClr val="F79646">
              <a:lumMod val="20000"/>
              <a:lumOff val="80000"/>
            </a:srgbClr>
          </a:solidFill>
          <a:ln w="19050"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A_FVB1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4800600" y="5345668"/>
            <a:ext cx="1066800" cy="369332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 w="19050"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A_FVB2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4800600" y="5726668"/>
            <a:ext cx="1066800" cy="369332"/>
          </a:xfrm>
          <a:prstGeom prst="rect">
            <a:avLst/>
          </a:prstGeom>
          <a:solidFill>
            <a:srgbClr val="F79646">
              <a:lumMod val="60000"/>
              <a:lumOff val="40000"/>
            </a:srgbClr>
          </a:solidFill>
          <a:ln w="19050"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A_FVB3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4800600" y="6107668"/>
            <a:ext cx="1066800" cy="369332"/>
          </a:xfrm>
          <a:prstGeom prst="rect">
            <a:avLst/>
          </a:prstGeom>
          <a:solidFill>
            <a:srgbClr val="F79646">
              <a:lumMod val="75000"/>
            </a:srgbClr>
          </a:solidFill>
          <a:ln w="19050"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A_FVB4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25" name="Straight Arrow Connector 124"/>
          <p:cNvCxnSpPr/>
          <p:nvPr/>
        </p:nvCxnSpPr>
        <p:spPr>
          <a:xfrm>
            <a:off x="2209800" y="2552700"/>
            <a:ext cx="304800" cy="1588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headEnd type="triangle" w="med" len="med"/>
            <a:tailEnd type="triangle" w="med" len="med"/>
          </a:ln>
          <a:effectLst/>
        </p:spPr>
      </p:cxnSp>
      <p:cxnSp>
        <p:nvCxnSpPr>
          <p:cNvPr id="126" name="Straight Arrow Connector 125"/>
          <p:cNvCxnSpPr/>
          <p:nvPr/>
        </p:nvCxnSpPr>
        <p:spPr>
          <a:xfrm>
            <a:off x="2209800" y="2922587"/>
            <a:ext cx="304800" cy="1588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headEnd type="triangle" w="med" len="med"/>
            <a:tailEnd type="triangle" w="med" len="med"/>
          </a:ln>
          <a:effectLst/>
        </p:spPr>
      </p:cxnSp>
      <p:cxnSp>
        <p:nvCxnSpPr>
          <p:cNvPr id="127" name="Straight Arrow Connector 126"/>
          <p:cNvCxnSpPr/>
          <p:nvPr/>
        </p:nvCxnSpPr>
        <p:spPr>
          <a:xfrm>
            <a:off x="2209800" y="3314700"/>
            <a:ext cx="304800" cy="1588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headEnd type="triangle" w="med" len="med"/>
            <a:tailEnd type="triangle" w="med" len="med"/>
          </a:ln>
          <a:effectLst/>
        </p:spPr>
      </p:cxnSp>
      <p:cxnSp>
        <p:nvCxnSpPr>
          <p:cNvPr id="128" name="Straight Arrow Connector 127"/>
          <p:cNvCxnSpPr/>
          <p:nvPr/>
        </p:nvCxnSpPr>
        <p:spPr>
          <a:xfrm>
            <a:off x="2209800" y="3686175"/>
            <a:ext cx="304800" cy="1588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headEnd type="triangle" w="med" len="med"/>
            <a:tailEnd type="triangle" w="med" len="med"/>
          </a:ln>
          <a:effectLst/>
        </p:spPr>
      </p:cxnSp>
      <p:cxnSp>
        <p:nvCxnSpPr>
          <p:cNvPr id="129" name="Straight Arrow Connector 128"/>
          <p:cNvCxnSpPr/>
          <p:nvPr/>
        </p:nvCxnSpPr>
        <p:spPr>
          <a:xfrm>
            <a:off x="6553200" y="2551112"/>
            <a:ext cx="304800" cy="1588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headEnd type="triangle" w="med" len="med"/>
            <a:tailEnd type="triangle" w="med" len="med"/>
          </a:ln>
          <a:effectLst/>
        </p:spPr>
      </p:cxnSp>
      <p:cxnSp>
        <p:nvCxnSpPr>
          <p:cNvPr id="130" name="Straight Arrow Connector 129"/>
          <p:cNvCxnSpPr/>
          <p:nvPr/>
        </p:nvCxnSpPr>
        <p:spPr>
          <a:xfrm>
            <a:off x="6553200" y="2920999"/>
            <a:ext cx="304800" cy="1588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headEnd type="triangle" w="med" len="med"/>
            <a:tailEnd type="triangle" w="med" len="med"/>
          </a:ln>
          <a:effectLst/>
        </p:spPr>
      </p:cxnSp>
      <p:cxnSp>
        <p:nvCxnSpPr>
          <p:cNvPr id="131" name="Straight Arrow Connector 130"/>
          <p:cNvCxnSpPr/>
          <p:nvPr/>
        </p:nvCxnSpPr>
        <p:spPr>
          <a:xfrm>
            <a:off x="6553200" y="3313112"/>
            <a:ext cx="304800" cy="1588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headEnd type="triangle" w="med" len="med"/>
            <a:tailEnd type="triangle" w="med" len="med"/>
          </a:ln>
          <a:effectLst/>
        </p:spPr>
      </p:cxnSp>
      <p:cxnSp>
        <p:nvCxnSpPr>
          <p:cNvPr id="132" name="Straight Arrow Connector 131"/>
          <p:cNvCxnSpPr/>
          <p:nvPr/>
        </p:nvCxnSpPr>
        <p:spPr>
          <a:xfrm>
            <a:off x="6553200" y="3684587"/>
            <a:ext cx="304800" cy="1588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headEnd type="triangle" w="med" len="med"/>
            <a:tailEnd type="triangle" w="med" len="med"/>
          </a:ln>
          <a:effectLst/>
        </p:spPr>
      </p:cxnSp>
      <p:cxnSp>
        <p:nvCxnSpPr>
          <p:cNvPr id="133" name="Straight Arrow Connector 132"/>
          <p:cNvCxnSpPr/>
          <p:nvPr/>
        </p:nvCxnSpPr>
        <p:spPr>
          <a:xfrm>
            <a:off x="4419600" y="5153025"/>
            <a:ext cx="304800" cy="1588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headEnd type="triangle" w="med" len="med"/>
            <a:tailEnd type="triangle" w="med" len="med"/>
          </a:ln>
          <a:effectLst/>
        </p:spPr>
      </p:cxnSp>
      <p:cxnSp>
        <p:nvCxnSpPr>
          <p:cNvPr id="134" name="Straight Arrow Connector 133"/>
          <p:cNvCxnSpPr/>
          <p:nvPr/>
        </p:nvCxnSpPr>
        <p:spPr>
          <a:xfrm>
            <a:off x="4419600" y="5522912"/>
            <a:ext cx="304800" cy="1588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headEnd type="triangle" w="med" len="med"/>
            <a:tailEnd type="triangle" w="med" len="med"/>
          </a:ln>
          <a:effectLst/>
        </p:spPr>
      </p:cxnSp>
      <p:cxnSp>
        <p:nvCxnSpPr>
          <p:cNvPr id="135" name="Straight Arrow Connector 134"/>
          <p:cNvCxnSpPr/>
          <p:nvPr/>
        </p:nvCxnSpPr>
        <p:spPr>
          <a:xfrm>
            <a:off x="4419600" y="5915025"/>
            <a:ext cx="304800" cy="1588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headEnd type="triangle" w="med" len="med"/>
            <a:tailEnd type="triangle" w="med" len="med"/>
          </a:ln>
          <a:effectLst/>
        </p:spPr>
      </p:cxnSp>
      <p:cxnSp>
        <p:nvCxnSpPr>
          <p:cNvPr id="136" name="Straight Arrow Connector 135"/>
          <p:cNvCxnSpPr/>
          <p:nvPr/>
        </p:nvCxnSpPr>
        <p:spPr>
          <a:xfrm>
            <a:off x="4419600" y="6286500"/>
            <a:ext cx="304800" cy="1588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headEnd type="triangle" w="med" len="med"/>
            <a:tailEnd type="triangle" w="med" len="med"/>
          </a:ln>
          <a:effectLst/>
        </p:spPr>
      </p:cxnSp>
      <p:cxnSp>
        <p:nvCxnSpPr>
          <p:cNvPr id="137" name="Straight Arrow Connector 136"/>
          <p:cNvCxnSpPr/>
          <p:nvPr/>
        </p:nvCxnSpPr>
        <p:spPr>
          <a:xfrm rot="5400000" flipH="1" flipV="1">
            <a:off x="190500" y="3085306"/>
            <a:ext cx="1295400" cy="1588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headEnd type="triangle" w="med" len="med"/>
            <a:tailEnd type="none" w="med" len="med"/>
          </a:ln>
          <a:effectLst/>
        </p:spPr>
      </p:cxnSp>
      <p:sp>
        <p:nvSpPr>
          <p:cNvPr id="138" name="TextBox 137"/>
          <p:cNvSpPr txBox="1"/>
          <p:nvPr/>
        </p:nvSpPr>
        <p:spPr>
          <a:xfrm>
            <a:off x="452735" y="2621842"/>
            <a:ext cx="461665" cy="959558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Volatility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1034478" y="3897868"/>
            <a:ext cx="1175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Gas-phase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2362200" y="3897868"/>
            <a:ext cx="1550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Aerosol-phase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1295400" y="1600200"/>
            <a:ext cx="2072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Anthropogenic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6050238" y="1600200"/>
            <a:ext cx="12649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Biogenic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4167464" y="4191000"/>
            <a:ext cx="7855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Fires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1461975" y="1981200"/>
            <a:ext cx="17384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(Aromatics &amp; POA)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4800600" y="1981200"/>
            <a:ext cx="38661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(Isoprene,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monoterpenes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 &amp;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sesquiterpenes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)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3276600" y="4572000"/>
            <a:ext cx="25402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(POA from biomass burning)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cut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VBS Partitioning Properties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BB0A0-5410-4A50-B179-15B166CC9A52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295400" y="1793240"/>
          <a:ext cx="6629400" cy="2397760"/>
        </p:xfrm>
        <a:graphic>
          <a:graphicData uri="http://schemas.openxmlformats.org/drawingml/2006/table">
            <a:tbl>
              <a:tblPr firstRow="1" bandRow="1"/>
              <a:tblGrid>
                <a:gridCol w="1657350"/>
                <a:gridCol w="1657350"/>
                <a:gridCol w="1657350"/>
                <a:gridCol w="1657350"/>
              </a:tblGrid>
              <a:tr h="37084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dirty="0" smtClean="0"/>
                        <a:t>Volatility Bin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dirty="0" smtClean="0"/>
                        <a:t>Molecular</a:t>
                      </a:r>
                      <a:r>
                        <a:rPr lang="en-US" baseline="0" dirty="0" smtClean="0"/>
                        <a:t> Weight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dirty="0" smtClean="0"/>
                        <a:t>Saturation Concentration (µg/m</a:t>
                      </a:r>
                      <a:r>
                        <a:rPr lang="en-US" baseline="30000" dirty="0" smtClean="0"/>
                        <a:t>3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dirty="0" smtClean="0"/>
                        <a:t>Enthalpy</a:t>
                      </a:r>
                      <a:r>
                        <a:rPr lang="en-US" baseline="0" dirty="0" smtClean="0"/>
                        <a:t> of Vaporization (kJ/mol)</a:t>
                      </a:r>
                      <a:r>
                        <a:rPr lang="en-US" baseline="30000" dirty="0" smtClean="0"/>
                        <a:t>1</a:t>
                      </a:r>
                      <a:endParaRPr lang="en-US" baseline="300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dirty="0" smtClean="0"/>
                        <a:t>220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dirty="0" smtClean="0"/>
                        <a:t>205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dirty="0" smtClean="0"/>
                        <a:t>190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dirty="0" smtClean="0"/>
                        <a:t>175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111111" y="4419600"/>
            <a:ext cx="7499489" cy="11430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marR="0" lvl="0" indent="-34290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4 volatility bins ranging from 1 µg/m</a:t>
            </a:r>
            <a:r>
              <a:rPr kumimoji="0" lang="en-US" sz="2400" b="0" i="0" u="none" strike="noStrike" kern="0" cap="none" spc="0" normalizeH="0" baseline="30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3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 to 10</a:t>
            </a:r>
            <a:r>
              <a:rPr kumimoji="0" lang="en-US" sz="2400" b="0" i="0" u="none" strike="noStrike" kern="0" cap="none" spc="0" normalizeH="0" baseline="30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3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 µg/m</a:t>
            </a:r>
            <a:r>
              <a:rPr kumimoji="0" lang="en-US" sz="2400" b="0" i="0" u="none" strike="noStrike" kern="0" cap="none" spc="0" normalizeH="0" baseline="30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3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 in c*</a:t>
            </a:r>
            <a:endParaRPr kumimoji="0" lang="en-US" sz="2400" b="0" i="0" u="none" strike="noStrike" kern="0" cap="none" spc="0" normalizeH="0" baseline="3000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  <a:p>
            <a:pPr marL="342900" marR="0" lvl="0" indent="-34290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Increasing MW to account for mass gains from aging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43000" y="5943600"/>
            <a:ext cx="42457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30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1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Phthak et al. (2007) Atmos. Chem. Phys., 7, 3811-3821.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cut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Precursor Oxidation &amp; Chemical Aging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BB0A0-5410-4A50-B179-15B166CC9A52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3400" y="1066800"/>
            <a:ext cx="46426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sng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NOx-dependent Aerosol Yields</a:t>
            </a:r>
            <a:endParaRPr kumimoji="0" lang="en-US" sz="2800" b="0" i="0" u="sng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2000" y="1524000"/>
            <a:ext cx="7848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For aromatics, isoprene &amp;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monoterpenes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0" kern="0" noProof="0" dirty="0" smtClean="0">
                <a:solidFill>
                  <a:sysClr val="windowText" lastClr="000000"/>
                </a:solidFill>
                <a:latin typeface="Calibri" pitchFamily="34" charset="0"/>
                <a:cs typeface="Calibri" pitchFamily="34" charset="0"/>
              </a:rPr>
              <a:t>E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.g.,	XYLRO2 + NO	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  <a:sym typeface="Wingdings" pitchFamily="2" charset="2"/>
              </a:rPr>
              <a:t> NO 	+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  <a:sym typeface="Wingdings" pitchFamily="2" charset="2"/>
              </a:rPr>
              <a:t>0.001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  <a:sym typeface="Wingdings" pitchFamily="2" charset="2"/>
              </a:rPr>
              <a:t> SV_AVB1 +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  <a:sym typeface="Wingdings" pitchFamily="2" charset="2"/>
              </a:rPr>
              <a:t>0.084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  <a:sym typeface="Wingdings" pitchFamily="2" charset="2"/>
              </a:rPr>
              <a:t> SV_AVB2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  <a:sym typeface="Wingdings" pitchFamily="2" charset="2"/>
              </a:rPr>
              <a:t>				+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  <a:sym typeface="Wingdings" pitchFamily="2" charset="2"/>
              </a:rPr>
              <a:t>0.139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  <a:sym typeface="Wingdings" pitchFamily="2" charset="2"/>
              </a:rPr>
              <a:t> SV_AVB3 +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  <a:sym typeface="Wingdings" pitchFamily="2" charset="2"/>
              </a:rPr>
              <a:t>0.218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  <a:sym typeface="Wingdings" pitchFamily="2" charset="2"/>
              </a:rPr>
              <a:t> SV_AVB4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  <a:sym typeface="Wingdings" pitchFamily="2" charset="2"/>
              </a:rPr>
              <a:t>	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  <a:sym typeface="Wingdings" pitchFamily="2" charset="2"/>
              </a:rPr>
              <a:t>XYLRO2 + HO2	 HO2	+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  <a:sym typeface="Wingdings" pitchFamily="2" charset="2"/>
              </a:rPr>
              <a:t>0.030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  <a:sym typeface="Wingdings" pitchFamily="2" charset="2"/>
              </a:rPr>
              <a:t> SV_AVB1 +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  <a:sym typeface="Wingdings" pitchFamily="2" charset="2"/>
              </a:rPr>
              <a:t>0.129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  <a:sym typeface="Wingdings" pitchFamily="2" charset="2"/>
              </a:rPr>
              <a:t> SV_AVB2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  <a:sym typeface="Wingdings" pitchFamily="2" charset="2"/>
              </a:rPr>
              <a:t>				+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  <a:sym typeface="Wingdings" pitchFamily="2" charset="2"/>
              </a:rPr>
              <a:t>0.173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  <a:sym typeface="Wingdings" pitchFamily="2" charset="2"/>
              </a:rPr>
              <a:t> SV_AVB3 +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  <a:sym typeface="Wingdings" pitchFamily="2" charset="2"/>
              </a:rPr>
              <a:t>0.264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  <a:sym typeface="Wingdings" pitchFamily="2" charset="2"/>
              </a:rPr>
              <a:t> SV_AVB4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3400" y="3515380"/>
            <a:ext cx="24932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sng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Chemical Aging</a:t>
            </a:r>
            <a:endParaRPr kumimoji="0" lang="en-US" sz="2800" b="0" i="0" u="sng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00200" y="4085272"/>
            <a:ext cx="699582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SV_AVB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n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 + OH	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  <a:sym typeface="Wingdings" pitchFamily="2" charset="2"/>
              </a:rPr>
              <a:t> OH	+ SV_AVB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  <a:sym typeface="Wingdings" pitchFamily="2" charset="2"/>
              </a:rPr>
              <a:t>n-1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  <a:sym typeface="Wingdings" pitchFamily="2" charset="2"/>
              </a:rPr>
              <a:t>	k = 10</a:t>
            </a:r>
            <a:r>
              <a:rPr kumimoji="0" lang="en-US" sz="1800" b="0" i="0" u="none" strike="noStrike" kern="0" cap="none" spc="0" normalizeH="0" baseline="30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  <a:sym typeface="Wingdings" pitchFamily="2" charset="2"/>
              </a:rPr>
              <a:t>-11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  <a:sym typeface="Wingdings" pitchFamily="2" charset="2"/>
              </a:rPr>
              <a:t> cm</a:t>
            </a:r>
            <a:r>
              <a:rPr kumimoji="0" lang="en-US" sz="1800" b="0" i="0" u="none" strike="noStrike" kern="0" cap="none" spc="0" normalizeH="0" baseline="30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  <a:sym typeface="Wingdings" pitchFamily="2" charset="2"/>
              </a:rPr>
              <a:t>3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  <a:sym typeface="Wingdings" pitchFamily="2" charset="2"/>
              </a:rPr>
              <a:t> molec</a:t>
            </a:r>
            <a:r>
              <a:rPr kumimoji="0" lang="en-US" sz="1800" b="0" i="0" u="none" strike="noStrike" kern="0" cap="none" spc="0" normalizeH="0" baseline="30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  <a:sym typeface="Wingdings" pitchFamily="2" charset="2"/>
              </a:rPr>
              <a:t>-1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  <a:sym typeface="Wingdings" pitchFamily="2" charset="2"/>
              </a:rPr>
              <a:t> s</a:t>
            </a:r>
            <a:r>
              <a:rPr kumimoji="0" lang="en-US" sz="1800" b="0" i="0" u="none" strike="noStrike" kern="0" cap="none" spc="0" normalizeH="0" baseline="30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  <a:sym typeface="Wingdings" pitchFamily="2" charset="2"/>
              </a:rPr>
              <a:t>-1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SV_FVB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n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 + OH	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  <a:sym typeface="Wingdings" pitchFamily="2" charset="2"/>
              </a:rPr>
              <a:t> OH	+ SV_FVB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  <a:sym typeface="Wingdings" pitchFamily="2" charset="2"/>
              </a:rPr>
              <a:t>n-1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  <a:sym typeface="Wingdings" pitchFamily="2" charset="2"/>
              </a:rPr>
              <a:t>	k = 10</a:t>
            </a:r>
            <a:r>
              <a:rPr kumimoji="0" lang="en-US" sz="1800" b="0" i="0" u="none" strike="noStrike" kern="0" cap="none" spc="0" normalizeH="0" baseline="30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  <a:sym typeface="Wingdings" pitchFamily="2" charset="2"/>
              </a:rPr>
              <a:t>-11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  <a:sym typeface="Wingdings" pitchFamily="2" charset="2"/>
              </a:rPr>
              <a:t> cm</a:t>
            </a:r>
            <a:r>
              <a:rPr kumimoji="0" lang="en-US" sz="1800" b="0" i="0" u="none" strike="noStrike" kern="0" cap="none" spc="0" normalizeH="0" baseline="30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  <a:sym typeface="Wingdings" pitchFamily="2" charset="2"/>
              </a:rPr>
              <a:t>3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  <a:sym typeface="Wingdings" pitchFamily="2" charset="2"/>
              </a:rPr>
              <a:t> molec</a:t>
            </a:r>
            <a:r>
              <a:rPr kumimoji="0" lang="en-US" sz="1800" b="0" i="0" u="none" strike="noStrike" kern="0" cap="none" spc="0" normalizeH="0" baseline="30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  <a:sym typeface="Wingdings" pitchFamily="2" charset="2"/>
              </a:rPr>
              <a:t>-1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  <a:sym typeface="Wingdings" pitchFamily="2" charset="2"/>
              </a:rPr>
              <a:t> s</a:t>
            </a:r>
            <a:r>
              <a:rPr kumimoji="0" lang="en-US" sz="1800" b="0" i="0" u="none" strike="noStrike" kern="0" cap="none" spc="0" normalizeH="0" baseline="30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  <a:sym typeface="Wingdings" pitchFamily="2" charset="2"/>
              </a:rPr>
              <a:t>-1</a:t>
            </a:r>
            <a:endParaRPr kumimoji="0" lang="en-US" sz="1800" b="0" i="0" u="none" strike="noStrike" kern="0" cap="none" spc="0" normalizeH="0" baseline="-2500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  <a:sym typeface="Wingdings" pitchFamily="2" charset="2"/>
              </a:rPr>
              <a:t>No aging for biogenic SOA</a:t>
            </a:r>
            <a:r>
              <a:rPr kumimoji="0" lang="en-US" sz="1800" b="0" i="0" u="none" strike="noStrike" kern="0" cap="none" spc="0" normalizeH="0" baseline="30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  <a:sym typeface="Wingdings" pitchFamily="2" charset="2"/>
              </a:rPr>
              <a:t>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37728" y="5867400"/>
            <a:ext cx="49534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30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  <a:sym typeface="Wingdings" pitchFamily="2" charset="2"/>
              </a:rPr>
              <a:t>1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  <a:sym typeface="Wingdings" pitchFamily="2" charset="2"/>
              </a:rPr>
              <a:t>Murphy and Pandis (2009) Environ. Sci. Technol., 43, 4722-4728.</a:t>
            </a:r>
          </a:p>
        </p:txBody>
      </p:sp>
    </p:spTree>
  </p:cSld>
  <p:clrMapOvr>
    <a:masterClrMapping/>
  </p:clrMapOvr>
  <p:transition>
    <p:cut thruBlk="1"/>
  </p:transition>
</p:sld>
</file>

<file path=ppt/theme/theme1.xml><?xml version="1.0" encoding="utf-8"?>
<a:theme xmlns:a="http://schemas.openxmlformats.org/drawingml/2006/main" name="Novato_twncenttemplate">
  <a:themeElements>
    <a:clrScheme name="2008 environtemplate_twncent (2)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2008 environtemplate_twncent (2)">
      <a:majorFont>
        <a:latin typeface="Tw Cen MT"/>
        <a:ea typeface=""/>
        <a:cs typeface=""/>
      </a:majorFont>
      <a:minorFont>
        <a:latin typeface="Tw Cen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2008 environtemplate_twncent (2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8 environtemplate_twncent (2)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8 environtemplate_twncent (2)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8 environtemplate_twncent (2)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8 environtemplate_twncent (2)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8 environtemplate_twncent (2)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8 environtemplate_twncent (2)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Novato_twncenttemplate</Template>
  <TotalTime>550</TotalTime>
  <Words>1072</Words>
  <Application>Microsoft Office PowerPoint</Application>
  <PresentationFormat>On-screen Show (4:3)</PresentationFormat>
  <Paragraphs>184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Novato_twncenttemplate</vt:lpstr>
      <vt:lpstr>Implementing APT Plume-in-Grid and Volatility Basis Set (VBS) Algorithms in CMAQ 5.0</vt:lpstr>
      <vt:lpstr>Acknowledgements</vt:lpstr>
      <vt:lpstr>Background</vt:lpstr>
      <vt:lpstr>Scope of Study</vt:lpstr>
      <vt:lpstr>APT Implementation</vt:lpstr>
      <vt:lpstr>VBS Implementation for CMAQ 5.0</vt:lpstr>
      <vt:lpstr>VBS Implementation for CMAQ 5.0</vt:lpstr>
      <vt:lpstr>VBS Partitioning Properties</vt:lpstr>
      <vt:lpstr>Precursor Oxidation &amp; Chemical Aging</vt:lpstr>
      <vt:lpstr>POA Emission Factors by Source Category</vt:lpstr>
      <vt:lpstr>Alternate POA Allocation for AERO6</vt:lpstr>
      <vt:lpstr>Challenges/Issues </vt:lpstr>
      <vt:lpstr>Future Steps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Cindy Smith - Novato</dc:creator>
  <cp:lastModifiedBy>Greg Yarwood</cp:lastModifiedBy>
  <cp:revision>68</cp:revision>
  <dcterms:created xsi:type="dcterms:W3CDTF">2010-07-21T23:36:13Z</dcterms:created>
  <dcterms:modified xsi:type="dcterms:W3CDTF">2011-10-25T12:03:57Z</dcterms:modified>
</cp:coreProperties>
</file>