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drawings/drawing1.xml" ContentType="application/vnd.openxmlformats-officedocument.drawingml.chartshapes+xml"/>
  <Override PartName="/ppt/charts/chart3.xml" ContentType="application/vnd.openxmlformats-officedocument.drawingml.chart+xml"/>
  <Override PartName="/ppt/theme/themeOverride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1"/>
  </p:notesMasterIdLst>
  <p:handoutMasterIdLst>
    <p:handoutMasterId r:id="rId22"/>
  </p:handoutMasterIdLst>
  <p:sldIdLst>
    <p:sldId id="260" r:id="rId2"/>
    <p:sldId id="261" r:id="rId3"/>
    <p:sldId id="270" r:id="rId4"/>
    <p:sldId id="262" r:id="rId5"/>
    <p:sldId id="274" r:id="rId6"/>
    <p:sldId id="293" r:id="rId7"/>
    <p:sldId id="263" r:id="rId8"/>
    <p:sldId id="278" r:id="rId9"/>
    <p:sldId id="257" r:id="rId10"/>
    <p:sldId id="259" r:id="rId11"/>
    <p:sldId id="279" r:id="rId12"/>
    <p:sldId id="282" r:id="rId13"/>
    <p:sldId id="291" r:id="rId14"/>
    <p:sldId id="280" r:id="rId15"/>
    <p:sldId id="258" r:id="rId16"/>
    <p:sldId id="268" r:id="rId17"/>
    <p:sldId id="281" r:id="rId18"/>
    <p:sldId id="292" r:id="rId19"/>
    <p:sldId id="288"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F061"/>
    <a:srgbClr val="204512"/>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81" d="100"/>
          <a:sy n="81" d="100"/>
        </p:scale>
        <p:origin x="-1336" y="3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handoutMaster" Target="handoutMasters/handout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package" Target="../embeddings/Microsoft_Excel_Sheet2.xlsx"/><Relationship Id="rId3"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package" Target="../embeddings/Microsoft_Excel_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900"/>
            </a:pPr>
            <a:r>
              <a:rPr lang="en-US" sz="900"/>
              <a:t>FORM</a:t>
            </a:r>
          </a:p>
        </c:rich>
      </c:tx>
      <c:layout/>
      <c:overlay val="1"/>
    </c:title>
    <c:autoTitleDeleted val="0"/>
    <c:plotArea>
      <c:layout>
        <c:manualLayout>
          <c:layoutTarget val="inner"/>
          <c:xMode val="edge"/>
          <c:yMode val="edge"/>
          <c:x val="0.108003679975083"/>
          <c:y val="0.116495090664719"/>
          <c:w val="0.861413228283174"/>
          <c:h val="0.745570649339229"/>
        </c:manualLayout>
      </c:layout>
      <c:barChart>
        <c:barDir val="col"/>
        <c:grouping val="clustered"/>
        <c:varyColors val="0"/>
        <c:ser>
          <c:idx val="0"/>
          <c:order val="0"/>
          <c:tx>
            <c:v>CMAQ</c:v>
          </c:tx>
          <c:invertIfNegative val="0"/>
          <c:cat>
            <c:strRef>
              <c:f>statsTable.cmaq_4k.ridem_carbon!$D$9:$D$15</c:f>
              <c:strCache>
                <c:ptCount val="7"/>
                <c:pt idx="0">
                  <c:v>Provi(prairie)</c:v>
                </c:pt>
                <c:pt idx="1">
                  <c:v>E.Provid</c:v>
                </c:pt>
                <c:pt idx="2">
                  <c:v>Draper</c:v>
                </c:pt>
                <c:pt idx="3">
                  <c:v>Fieldview</c:v>
                </c:pt>
                <c:pt idx="4">
                  <c:v>Firestat</c:v>
                </c:pt>
                <c:pt idx="5">
                  <c:v>Lydick</c:v>
                </c:pt>
                <c:pt idx="6">
                  <c:v>Smith</c:v>
                </c:pt>
              </c:strCache>
            </c:strRef>
          </c:cat>
          <c:val>
            <c:numRef>
              <c:f>statsTable.cmaq_4k.ridem_carbon!$G$9:$G$15</c:f>
              <c:numCache>
                <c:formatCode>General</c:formatCode>
                <c:ptCount val="7"/>
                <c:pt idx="0">
                  <c:v>1.45582</c:v>
                </c:pt>
                <c:pt idx="1">
                  <c:v>1.27312</c:v>
                </c:pt>
                <c:pt idx="2">
                  <c:v>1.03173</c:v>
                </c:pt>
                <c:pt idx="3">
                  <c:v>1.28299</c:v>
                </c:pt>
                <c:pt idx="4">
                  <c:v>1.25564</c:v>
                </c:pt>
                <c:pt idx="5">
                  <c:v>1.26423</c:v>
                </c:pt>
                <c:pt idx="6">
                  <c:v>1.10928</c:v>
                </c:pt>
              </c:numCache>
            </c:numRef>
          </c:val>
        </c:ser>
        <c:ser>
          <c:idx val="1"/>
          <c:order val="1"/>
          <c:tx>
            <c:v>RIDEM</c:v>
          </c:tx>
          <c:invertIfNegative val="0"/>
          <c:cat>
            <c:strRef>
              <c:f>statsTable.cmaq_4k.ridem_carbon!$D$9:$D$15</c:f>
              <c:strCache>
                <c:ptCount val="7"/>
                <c:pt idx="0">
                  <c:v>Provi(prairie)</c:v>
                </c:pt>
                <c:pt idx="1">
                  <c:v>E.Provid</c:v>
                </c:pt>
                <c:pt idx="2">
                  <c:v>Draper</c:v>
                </c:pt>
                <c:pt idx="3">
                  <c:v>Fieldview</c:v>
                </c:pt>
                <c:pt idx="4">
                  <c:v>Firestat</c:v>
                </c:pt>
                <c:pt idx="5">
                  <c:v>Lydick</c:v>
                </c:pt>
                <c:pt idx="6">
                  <c:v>Smith</c:v>
                </c:pt>
              </c:strCache>
            </c:strRef>
          </c:cat>
          <c:val>
            <c:numRef>
              <c:f>statsTable.cmaq_4k.ridem_carbon!$H$9:$H$15</c:f>
              <c:numCache>
                <c:formatCode>General</c:formatCode>
                <c:ptCount val="7"/>
                <c:pt idx="0">
                  <c:v>2.34647</c:v>
                </c:pt>
                <c:pt idx="1">
                  <c:v>2.12528</c:v>
                </c:pt>
                <c:pt idx="2">
                  <c:v>2.305099999999999</c:v>
                </c:pt>
                <c:pt idx="3">
                  <c:v>3.88554</c:v>
                </c:pt>
                <c:pt idx="4">
                  <c:v>2.60706</c:v>
                </c:pt>
                <c:pt idx="5">
                  <c:v>2.375929999999998</c:v>
                </c:pt>
                <c:pt idx="6">
                  <c:v>2.7075</c:v>
                </c:pt>
              </c:numCache>
            </c:numRef>
          </c:val>
        </c:ser>
        <c:dLbls>
          <c:showLegendKey val="0"/>
          <c:showVal val="0"/>
          <c:showCatName val="0"/>
          <c:showSerName val="0"/>
          <c:showPercent val="0"/>
          <c:showBubbleSize val="0"/>
        </c:dLbls>
        <c:gapWidth val="150"/>
        <c:axId val="203786440"/>
        <c:axId val="203791944"/>
      </c:barChart>
      <c:catAx>
        <c:axId val="203786440"/>
        <c:scaling>
          <c:orientation val="minMax"/>
        </c:scaling>
        <c:delete val="0"/>
        <c:axPos val="b"/>
        <c:title>
          <c:tx>
            <c:rich>
              <a:bodyPr/>
              <a:lstStyle/>
              <a:p>
                <a:pPr>
                  <a:defRPr sz="900"/>
                </a:pPr>
                <a:r>
                  <a:rPr lang="en-US" sz="900"/>
                  <a:t>Sites</a:t>
                </a:r>
              </a:p>
            </c:rich>
          </c:tx>
          <c:layout/>
          <c:overlay val="0"/>
        </c:title>
        <c:majorTickMark val="out"/>
        <c:minorTickMark val="none"/>
        <c:tickLblPos val="nextTo"/>
        <c:txPr>
          <a:bodyPr/>
          <a:lstStyle/>
          <a:p>
            <a:pPr>
              <a:defRPr sz="700" b="1"/>
            </a:pPr>
            <a:endParaRPr lang="en-US"/>
          </a:p>
        </c:txPr>
        <c:crossAx val="203791944"/>
        <c:crosses val="autoZero"/>
        <c:auto val="1"/>
        <c:lblAlgn val="ctr"/>
        <c:lblOffset val="100"/>
        <c:noMultiLvlLbl val="0"/>
      </c:catAx>
      <c:valAx>
        <c:axId val="203791944"/>
        <c:scaling>
          <c:orientation val="minMax"/>
        </c:scaling>
        <c:delete val="0"/>
        <c:axPos val="l"/>
        <c:majorGridlines/>
        <c:title>
          <c:tx>
            <c:rich>
              <a:bodyPr rot="-5400000" vert="horz"/>
              <a:lstStyle/>
              <a:p>
                <a:pPr>
                  <a:defRPr sz="900"/>
                </a:pPr>
                <a:r>
                  <a:rPr lang="en-US" sz="900"/>
                  <a:t>Mean Conc(ug/m3)</a:t>
                </a:r>
              </a:p>
            </c:rich>
          </c:tx>
          <c:layout/>
          <c:overlay val="0"/>
        </c:title>
        <c:numFmt formatCode="General" sourceLinked="1"/>
        <c:majorTickMark val="out"/>
        <c:minorTickMark val="none"/>
        <c:tickLblPos val="nextTo"/>
        <c:txPr>
          <a:bodyPr/>
          <a:lstStyle/>
          <a:p>
            <a:pPr>
              <a:defRPr sz="900"/>
            </a:pPr>
            <a:endParaRPr lang="en-US"/>
          </a:p>
        </c:txPr>
        <c:crossAx val="203786440"/>
        <c:crosses val="autoZero"/>
        <c:crossBetween val="between"/>
      </c:valAx>
    </c:plotArea>
    <c:legend>
      <c:legendPos val="r"/>
      <c:layout>
        <c:manualLayout>
          <c:xMode val="edge"/>
          <c:yMode val="edge"/>
          <c:x val="0.839527625159656"/>
          <c:y val="0.0704945889116009"/>
          <c:w val="0.123665354330709"/>
          <c:h val="0.1674343832021"/>
        </c:manualLayout>
      </c:layout>
      <c:overlay val="0"/>
      <c:txPr>
        <a:bodyPr/>
        <a:lstStyle/>
        <a:p>
          <a:pPr>
            <a:defRPr sz="700" b="1"/>
          </a:pPr>
          <a:endParaRPr lang="en-US"/>
        </a:p>
      </c:txPr>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900"/>
            </a:pPr>
            <a:r>
              <a:rPr lang="en-US" sz="900"/>
              <a:t>BENZENE</a:t>
            </a:r>
          </a:p>
        </c:rich>
      </c:tx>
      <c:layout/>
      <c:overlay val="1"/>
    </c:title>
    <c:autoTitleDeleted val="0"/>
    <c:plotArea>
      <c:layout>
        <c:manualLayout>
          <c:layoutTarget val="inner"/>
          <c:xMode val="edge"/>
          <c:yMode val="edge"/>
          <c:x val="0.104021526610569"/>
          <c:y val="0.0466121212305736"/>
          <c:w val="0.894337402791322"/>
          <c:h val="0.757372488993071"/>
        </c:manualLayout>
      </c:layout>
      <c:barChart>
        <c:barDir val="col"/>
        <c:grouping val="clustered"/>
        <c:varyColors val="0"/>
        <c:ser>
          <c:idx val="0"/>
          <c:order val="0"/>
          <c:tx>
            <c:v>CMAQ</c:v>
          </c:tx>
          <c:invertIfNegative val="0"/>
          <c:cat>
            <c:strRef>
              <c:f>statsTable.cmaq_4k.ridem_voc_va!$D$2:$D$10</c:f>
              <c:strCache>
                <c:ptCount val="9"/>
                <c:pt idx="0">
                  <c:v>W.greenwich</c:v>
                </c:pt>
                <c:pt idx="1">
                  <c:v>Providence</c:v>
                </c:pt>
                <c:pt idx="2">
                  <c:v>Pawtucket</c:v>
                </c:pt>
                <c:pt idx="3">
                  <c:v>E.Providence</c:v>
                </c:pt>
                <c:pt idx="4">
                  <c:v>Draper</c:v>
                </c:pt>
                <c:pt idx="5">
                  <c:v>Fieldview</c:v>
                </c:pt>
                <c:pt idx="6">
                  <c:v>Firestat</c:v>
                </c:pt>
                <c:pt idx="7">
                  <c:v>Lydick</c:v>
                </c:pt>
                <c:pt idx="8">
                  <c:v>Smith</c:v>
                </c:pt>
              </c:strCache>
            </c:strRef>
          </c:cat>
          <c:val>
            <c:numRef>
              <c:f>statsTable.cmaq_4k.ridem_voc_va!$G$2:$G$10</c:f>
              <c:numCache>
                <c:formatCode>General</c:formatCode>
                <c:ptCount val="9"/>
                <c:pt idx="0">
                  <c:v>0.37592</c:v>
                </c:pt>
                <c:pt idx="1">
                  <c:v>0.8883</c:v>
                </c:pt>
                <c:pt idx="2">
                  <c:v>0.83656</c:v>
                </c:pt>
                <c:pt idx="3">
                  <c:v>0.81991</c:v>
                </c:pt>
                <c:pt idx="4">
                  <c:v>0.60168</c:v>
                </c:pt>
                <c:pt idx="5">
                  <c:v>0.75225</c:v>
                </c:pt>
                <c:pt idx="6">
                  <c:v>0.75347</c:v>
                </c:pt>
                <c:pt idx="7">
                  <c:v>0.75663</c:v>
                </c:pt>
                <c:pt idx="8">
                  <c:v>0.63654</c:v>
                </c:pt>
              </c:numCache>
            </c:numRef>
          </c:val>
        </c:ser>
        <c:ser>
          <c:idx val="1"/>
          <c:order val="1"/>
          <c:tx>
            <c:v>RIDEM</c:v>
          </c:tx>
          <c:invertIfNegative val="0"/>
          <c:cat>
            <c:strRef>
              <c:f>statsTable.cmaq_4k.ridem_voc_va!$D$2:$D$10</c:f>
              <c:strCache>
                <c:ptCount val="9"/>
                <c:pt idx="0">
                  <c:v>W.greenwich</c:v>
                </c:pt>
                <c:pt idx="1">
                  <c:v>Providence</c:v>
                </c:pt>
                <c:pt idx="2">
                  <c:v>Pawtucket</c:v>
                </c:pt>
                <c:pt idx="3">
                  <c:v>E.Providence</c:v>
                </c:pt>
                <c:pt idx="4">
                  <c:v>Draper</c:v>
                </c:pt>
                <c:pt idx="5">
                  <c:v>Fieldview</c:v>
                </c:pt>
                <c:pt idx="6">
                  <c:v>Firestat</c:v>
                </c:pt>
                <c:pt idx="7">
                  <c:v>Lydick</c:v>
                </c:pt>
                <c:pt idx="8">
                  <c:v>Smith</c:v>
                </c:pt>
              </c:strCache>
            </c:strRef>
          </c:cat>
          <c:val>
            <c:numRef>
              <c:f>statsTable.cmaq_4k.ridem_voc_va!$H$2:$H$10</c:f>
              <c:numCache>
                <c:formatCode>General</c:formatCode>
                <c:ptCount val="9"/>
                <c:pt idx="0">
                  <c:v>0.29635</c:v>
                </c:pt>
                <c:pt idx="1">
                  <c:v>0.89239</c:v>
                </c:pt>
                <c:pt idx="2">
                  <c:v>1.24731</c:v>
                </c:pt>
                <c:pt idx="3">
                  <c:v>0.60662</c:v>
                </c:pt>
                <c:pt idx="4">
                  <c:v>0.55217</c:v>
                </c:pt>
                <c:pt idx="5">
                  <c:v>0.67994</c:v>
                </c:pt>
                <c:pt idx="6">
                  <c:v>0.59543</c:v>
                </c:pt>
                <c:pt idx="7">
                  <c:v>0.64852</c:v>
                </c:pt>
                <c:pt idx="8">
                  <c:v>0.69268</c:v>
                </c:pt>
              </c:numCache>
            </c:numRef>
          </c:val>
        </c:ser>
        <c:dLbls>
          <c:showLegendKey val="0"/>
          <c:showVal val="0"/>
          <c:showCatName val="0"/>
          <c:showSerName val="0"/>
          <c:showPercent val="0"/>
          <c:showBubbleSize val="0"/>
        </c:dLbls>
        <c:gapWidth val="150"/>
        <c:axId val="203865336"/>
        <c:axId val="203870840"/>
      </c:barChart>
      <c:catAx>
        <c:axId val="203865336"/>
        <c:scaling>
          <c:orientation val="minMax"/>
        </c:scaling>
        <c:delete val="0"/>
        <c:axPos val="b"/>
        <c:title>
          <c:tx>
            <c:rich>
              <a:bodyPr/>
              <a:lstStyle/>
              <a:p>
                <a:pPr>
                  <a:defRPr sz="800"/>
                </a:pPr>
                <a:r>
                  <a:rPr lang="en-US" sz="800"/>
                  <a:t>Sites</a:t>
                </a:r>
              </a:p>
            </c:rich>
          </c:tx>
          <c:layout/>
          <c:overlay val="0"/>
        </c:title>
        <c:majorTickMark val="out"/>
        <c:minorTickMark val="none"/>
        <c:tickLblPos val="nextTo"/>
        <c:txPr>
          <a:bodyPr/>
          <a:lstStyle/>
          <a:p>
            <a:pPr>
              <a:defRPr sz="600" b="1"/>
            </a:pPr>
            <a:endParaRPr lang="en-US"/>
          </a:p>
        </c:txPr>
        <c:crossAx val="203870840"/>
        <c:crosses val="autoZero"/>
        <c:auto val="1"/>
        <c:lblAlgn val="ctr"/>
        <c:lblOffset val="100"/>
        <c:noMultiLvlLbl val="0"/>
      </c:catAx>
      <c:valAx>
        <c:axId val="203870840"/>
        <c:scaling>
          <c:orientation val="minMax"/>
        </c:scaling>
        <c:delete val="0"/>
        <c:axPos val="l"/>
        <c:majorGridlines/>
        <c:title>
          <c:tx>
            <c:rich>
              <a:bodyPr rot="-5400000" vert="horz"/>
              <a:lstStyle/>
              <a:p>
                <a:pPr>
                  <a:defRPr sz="900"/>
                </a:pPr>
                <a:r>
                  <a:rPr lang="en-US" sz="900"/>
                  <a:t>Mean Conc (ug/m3)</a:t>
                </a:r>
              </a:p>
            </c:rich>
          </c:tx>
          <c:layout/>
          <c:overlay val="0"/>
        </c:title>
        <c:numFmt formatCode="General" sourceLinked="1"/>
        <c:majorTickMark val="out"/>
        <c:minorTickMark val="none"/>
        <c:tickLblPos val="nextTo"/>
        <c:txPr>
          <a:bodyPr/>
          <a:lstStyle/>
          <a:p>
            <a:pPr>
              <a:defRPr sz="900"/>
            </a:pPr>
            <a:endParaRPr lang="en-US"/>
          </a:p>
        </c:txPr>
        <c:crossAx val="203865336"/>
        <c:crosses val="autoZero"/>
        <c:crossBetween val="between"/>
      </c:valAx>
    </c:plotArea>
    <c:legend>
      <c:legendPos val="r"/>
      <c:layout>
        <c:manualLayout>
          <c:xMode val="edge"/>
          <c:yMode val="edge"/>
          <c:x val="0.853189008488843"/>
          <c:y val="0.0247348450457922"/>
          <c:w val="0.128067666356047"/>
          <c:h val="0.175668894658175"/>
        </c:manualLayout>
      </c:layout>
      <c:overlay val="0"/>
      <c:txPr>
        <a:bodyPr/>
        <a:lstStyle/>
        <a:p>
          <a:pPr>
            <a:defRPr sz="800"/>
          </a:pPr>
          <a:endParaRPr lang="en-US"/>
        </a:p>
      </c:txPr>
    </c:legend>
    <c:plotVisOnly val="1"/>
    <c:dispBlanksAs val="gap"/>
    <c:showDLblsOverMax val="0"/>
  </c:chart>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900"/>
            </a:pPr>
            <a:r>
              <a:rPr lang="en-US" sz="900" dirty="0"/>
              <a:t>ACROLEIN</a:t>
            </a:r>
          </a:p>
        </c:rich>
      </c:tx>
      <c:layout>
        <c:manualLayout>
          <c:xMode val="edge"/>
          <c:yMode val="edge"/>
          <c:x val="0.409219969033666"/>
          <c:y val="0.0286615981526584"/>
        </c:manualLayout>
      </c:layout>
      <c:overlay val="1"/>
    </c:title>
    <c:autoTitleDeleted val="0"/>
    <c:plotArea>
      <c:layout>
        <c:manualLayout>
          <c:layoutTarget val="inner"/>
          <c:xMode val="edge"/>
          <c:yMode val="edge"/>
          <c:x val="0.0826927250505443"/>
          <c:y val="0.0624971557785948"/>
          <c:w val="0.916957621493471"/>
          <c:h val="0.713418212746192"/>
        </c:manualLayout>
      </c:layout>
      <c:barChart>
        <c:barDir val="col"/>
        <c:grouping val="clustered"/>
        <c:varyColors val="0"/>
        <c:ser>
          <c:idx val="0"/>
          <c:order val="0"/>
          <c:tx>
            <c:v>CMAQ</c:v>
          </c:tx>
          <c:invertIfNegative val="0"/>
          <c:cat>
            <c:strRef>
              <c:f>statsTable.cmaq_4k.aqs_varName!$D$2:$D$11</c:f>
              <c:strCache>
                <c:ptCount val="10"/>
                <c:pt idx="0">
                  <c:v>W.Greenwich</c:v>
                </c:pt>
                <c:pt idx="1">
                  <c:v>Firestat</c:v>
                </c:pt>
                <c:pt idx="2">
                  <c:v>Draper</c:v>
                </c:pt>
                <c:pt idx="3">
                  <c:v>Lydick</c:v>
                </c:pt>
                <c:pt idx="4">
                  <c:v>Smith</c:v>
                </c:pt>
                <c:pt idx="5">
                  <c:v>Fieldview</c:v>
                </c:pt>
                <c:pt idx="6">
                  <c:v>Provid.(prairie)</c:v>
                </c:pt>
                <c:pt idx="7">
                  <c:v>Pawtucket</c:v>
                </c:pt>
                <c:pt idx="8">
                  <c:v>Provid(w.minis)</c:v>
                </c:pt>
                <c:pt idx="9">
                  <c:v>E.Provid</c:v>
                </c:pt>
              </c:strCache>
            </c:strRef>
          </c:cat>
          <c:val>
            <c:numRef>
              <c:f>statsTable.cmaq_4k.aqs_varName!$G$2:$G$11</c:f>
              <c:numCache>
                <c:formatCode>General</c:formatCode>
                <c:ptCount val="10"/>
                <c:pt idx="0">
                  <c:v>0.01431</c:v>
                </c:pt>
                <c:pt idx="1">
                  <c:v>0.03777</c:v>
                </c:pt>
                <c:pt idx="2">
                  <c:v>0.03802</c:v>
                </c:pt>
                <c:pt idx="3">
                  <c:v>0.02455</c:v>
                </c:pt>
                <c:pt idx="4">
                  <c:v>0.02306</c:v>
                </c:pt>
                <c:pt idx="5">
                  <c:v>0.03803</c:v>
                </c:pt>
                <c:pt idx="6">
                  <c:v>0.03469</c:v>
                </c:pt>
                <c:pt idx="7">
                  <c:v>0.03429</c:v>
                </c:pt>
                <c:pt idx="8">
                  <c:v>0.04046</c:v>
                </c:pt>
                <c:pt idx="9">
                  <c:v>0.03161</c:v>
                </c:pt>
              </c:numCache>
            </c:numRef>
          </c:val>
        </c:ser>
        <c:ser>
          <c:idx val="1"/>
          <c:order val="1"/>
          <c:tx>
            <c:v>AQS</c:v>
          </c:tx>
          <c:invertIfNegative val="0"/>
          <c:cat>
            <c:strRef>
              <c:f>statsTable.cmaq_4k.aqs_varName!$D$2:$D$11</c:f>
              <c:strCache>
                <c:ptCount val="10"/>
                <c:pt idx="0">
                  <c:v>W.Greenwich</c:v>
                </c:pt>
                <c:pt idx="1">
                  <c:v>Firestat</c:v>
                </c:pt>
                <c:pt idx="2">
                  <c:v>Draper</c:v>
                </c:pt>
                <c:pt idx="3">
                  <c:v>Lydick</c:v>
                </c:pt>
                <c:pt idx="4">
                  <c:v>Smith</c:v>
                </c:pt>
                <c:pt idx="5">
                  <c:v>Fieldview</c:v>
                </c:pt>
                <c:pt idx="6">
                  <c:v>Provid.(prairie)</c:v>
                </c:pt>
                <c:pt idx="7">
                  <c:v>Pawtucket</c:v>
                </c:pt>
                <c:pt idx="8">
                  <c:v>Provid(w.minis)</c:v>
                </c:pt>
                <c:pt idx="9">
                  <c:v>E.Provid</c:v>
                </c:pt>
              </c:strCache>
            </c:strRef>
          </c:cat>
          <c:val>
            <c:numRef>
              <c:f>statsTable.cmaq_4k.aqs_varName!$H$2:$H$11</c:f>
              <c:numCache>
                <c:formatCode>General</c:formatCode>
                <c:ptCount val="10"/>
                <c:pt idx="0">
                  <c:v>0.34829</c:v>
                </c:pt>
                <c:pt idx="1">
                  <c:v>0.34844</c:v>
                </c:pt>
                <c:pt idx="2">
                  <c:v>0.44882</c:v>
                </c:pt>
                <c:pt idx="3">
                  <c:v>0.45609</c:v>
                </c:pt>
                <c:pt idx="4">
                  <c:v>0.46385</c:v>
                </c:pt>
                <c:pt idx="5">
                  <c:v>0.45642</c:v>
                </c:pt>
                <c:pt idx="6">
                  <c:v>0.40456</c:v>
                </c:pt>
                <c:pt idx="7">
                  <c:v>0.45361</c:v>
                </c:pt>
                <c:pt idx="8">
                  <c:v>0.68799</c:v>
                </c:pt>
                <c:pt idx="9">
                  <c:v>0.28586</c:v>
                </c:pt>
              </c:numCache>
            </c:numRef>
          </c:val>
        </c:ser>
        <c:dLbls>
          <c:showLegendKey val="0"/>
          <c:showVal val="0"/>
          <c:showCatName val="0"/>
          <c:showSerName val="0"/>
          <c:showPercent val="0"/>
          <c:showBubbleSize val="0"/>
        </c:dLbls>
        <c:gapWidth val="150"/>
        <c:axId val="201081208"/>
        <c:axId val="201086600"/>
      </c:barChart>
      <c:catAx>
        <c:axId val="201081208"/>
        <c:scaling>
          <c:orientation val="minMax"/>
        </c:scaling>
        <c:delete val="0"/>
        <c:axPos val="b"/>
        <c:title>
          <c:tx>
            <c:rich>
              <a:bodyPr/>
              <a:lstStyle/>
              <a:p>
                <a:pPr>
                  <a:defRPr/>
                </a:pPr>
                <a:r>
                  <a:rPr lang="en-US"/>
                  <a:t>Sites</a:t>
                </a:r>
              </a:p>
            </c:rich>
          </c:tx>
          <c:layout>
            <c:manualLayout>
              <c:xMode val="edge"/>
              <c:yMode val="edge"/>
              <c:x val="0.401742160665435"/>
              <c:y val="0.915174117879617"/>
            </c:manualLayout>
          </c:layout>
          <c:overlay val="0"/>
        </c:title>
        <c:majorTickMark val="out"/>
        <c:minorTickMark val="none"/>
        <c:tickLblPos val="nextTo"/>
        <c:txPr>
          <a:bodyPr/>
          <a:lstStyle/>
          <a:p>
            <a:pPr>
              <a:defRPr sz="600" b="1"/>
            </a:pPr>
            <a:endParaRPr lang="en-US"/>
          </a:p>
        </c:txPr>
        <c:crossAx val="201086600"/>
        <c:crosses val="autoZero"/>
        <c:auto val="1"/>
        <c:lblAlgn val="ctr"/>
        <c:lblOffset val="100"/>
        <c:noMultiLvlLbl val="0"/>
      </c:catAx>
      <c:valAx>
        <c:axId val="201086600"/>
        <c:scaling>
          <c:orientation val="minMax"/>
        </c:scaling>
        <c:delete val="0"/>
        <c:axPos val="l"/>
        <c:majorGridlines/>
        <c:title>
          <c:tx>
            <c:rich>
              <a:bodyPr rot="-5400000" vert="horz"/>
              <a:lstStyle/>
              <a:p>
                <a:pPr>
                  <a:defRPr sz="900"/>
                </a:pPr>
                <a:r>
                  <a:rPr lang="en-US" sz="900"/>
                  <a:t>Mean Conc (ug/m3)</a:t>
                </a:r>
              </a:p>
            </c:rich>
          </c:tx>
          <c:layout/>
          <c:overlay val="0"/>
        </c:title>
        <c:numFmt formatCode="General" sourceLinked="1"/>
        <c:majorTickMark val="out"/>
        <c:minorTickMark val="none"/>
        <c:tickLblPos val="nextTo"/>
        <c:txPr>
          <a:bodyPr/>
          <a:lstStyle/>
          <a:p>
            <a:pPr>
              <a:defRPr sz="800"/>
            </a:pPr>
            <a:endParaRPr lang="en-US"/>
          </a:p>
        </c:txPr>
        <c:crossAx val="201081208"/>
        <c:crosses val="autoZero"/>
        <c:crossBetween val="between"/>
      </c:valAx>
    </c:plotArea>
    <c:legend>
      <c:legendPos val="r"/>
      <c:layout>
        <c:manualLayout>
          <c:xMode val="edge"/>
          <c:yMode val="edge"/>
          <c:x val="0.786898804409399"/>
          <c:y val="0.037819875026082"/>
          <c:w val="0.165264245364077"/>
          <c:h val="0.201761934569894"/>
        </c:manualLayout>
      </c:layout>
      <c:overlay val="0"/>
      <c:txPr>
        <a:bodyPr/>
        <a:lstStyle/>
        <a:p>
          <a:pPr>
            <a:defRPr sz="700"/>
          </a:pPr>
          <a:endParaRPr lang="en-US"/>
        </a:p>
      </c:txPr>
    </c:legend>
    <c:plotVisOnly val="1"/>
    <c:dispBlanksAs val="gap"/>
    <c:showDLblsOverMax val="0"/>
  </c:chart>
  <c:externalData r:id="rId2">
    <c:autoUpdate val="0"/>
  </c:externalData>
</c:chartSpace>
</file>

<file path=ppt/drawings/drawing1.xml><?xml version="1.0" encoding="utf-8"?>
<c:userShapes xmlns:c="http://schemas.openxmlformats.org/drawingml/2006/chart">
  <cdr:relSizeAnchor xmlns:cdr="http://schemas.openxmlformats.org/drawingml/2006/chartDrawing">
    <cdr:from>
      <cdr:x>0.15185</cdr:x>
      <cdr:y>0.50451</cdr:y>
    </cdr:from>
    <cdr:to>
      <cdr:x>0.15556</cdr:x>
      <cdr:y>0.63911</cdr:y>
    </cdr:to>
    <cdr:cxnSp macro="">
      <cdr:nvCxnSpPr>
        <cdr:cNvPr id="3" name="Straight Arrow Connector 2"/>
        <cdr:cNvCxnSpPr/>
      </cdr:nvCxnSpPr>
      <cdr:spPr>
        <a:xfrm xmlns:a="http://schemas.openxmlformats.org/drawingml/2006/main" flipH="1" flipV="1">
          <a:off x="694267" y="1159929"/>
          <a:ext cx="16934" cy="309463"/>
        </a:xfrm>
        <a:prstGeom xmlns:a="http://schemas.openxmlformats.org/drawingml/2006/main" prst="straightConnector1">
          <a:avLst/>
        </a:prstGeom>
        <a:ln xmlns:a="http://schemas.openxmlformats.org/drawingml/2006/main">
          <a:solidFill>
            <a:srgbClr val="800000"/>
          </a:solidFill>
          <a:tailEnd type="arrow"/>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9B3D6D8-F0B2-0F46-BC53-D34FCB9192F7}" type="datetimeFigureOut">
              <a:rPr lang="en-US" smtClean="0"/>
              <a:t>10/26/11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0B80E70-745E-FB4B-9E7D-7741E2218EB8}" type="slidenum">
              <a:rPr lang="en-US" smtClean="0"/>
              <a:t>‹#›</a:t>
            </a:fld>
            <a:endParaRPr lang="en-US"/>
          </a:p>
        </p:txBody>
      </p:sp>
    </p:spTree>
    <p:extLst>
      <p:ext uri="{BB962C8B-B14F-4D97-AF65-F5344CB8AC3E}">
        <p14:creationId xmlns:p14="http://schemas.microsoft.com/office/powerpoint/2010/main" val="398400281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0F5512-14A2-D849-86FB-06FE6A3FD916}" type="datetimeFigureOut">
              <a:rPr lang="en-US" smtClean="0"/>
              <a:t>10/26/11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1957C2-BAF6-7A44-AD77-A822EE03E576}" type="slidenum">
              <a:rPr lang="en-US" smtClean="0"/>
              <a:t>‹#›</a:t>
            </a:fld>
            <a:endParaRPr lang="en-US"/>
          </a:p>
        </p:txBody>
      </p:sp>
    </p:spTree>
    <p:extLst>
      <p:ext uri="{BB962C8B-B14F-4D97-AF65-F5344CB8AC3E}">
        <p14:creationId xmlns:p14="http://schemas.microsoft.com/office/powerpoint/2010/main" val="272134978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Last 35 years – 6 fold increase</a:t>
            </a:r>
          </a:p>
          <a:p>
            <a:r>
              <a:rPr lang="en-US" dirty="0" smtClean="0"/>
              <a:t>Local air quality is the major</a:t>
            </a:r>
            <a:r>
              <a:rPr lang="en-US" baseline="0" dirty="0" smtClean="0"/>
              <a:t> constraint</a:t>
            </a:r>
            <a:endParaRPr lang="en-US" dirty="0" smtClean="0"/>
          </a:p>
          <a:p>
            <a:r>
              <a:rPr lang="en-US" dirty="0" smtClean="0"/>
              <a:t>Emerging air quality concern is</a:t>
            </a:r>
            <a:r>
              <a:rPr lang="en-US" baseline="0" dirty="0" smtClean="0"/>
              <a:t> the potential for aviation to contribute HAPs to the local environment.</a:t>
            </a:r>
          </a:p>
          <a:p>
            <a:r>
              <a:rPr lang="en-US" baseline="0" dirty="0" smtClean="0"/>
              <a:t>Limited attention is given to the HAPs due to lower contribution, sparse monitoring data, complexity in speciation of HAPs from VOC and hydrocarbons.</a:t>
            </a:r>
            <a:endParaRPr lang="en-US" dirty="0"/>
          </a:p>
        </p:txBody>
      </p:sp>
      <p:sp>
        <p:nvSpPr>
          <p:cNvPr id="4" name="Slide Number Placeholder 3"/>
          <p:cNvSpPr>
            <a:spLocks noGrp="1"/>
          </p:cNvSpPr>
          <p:nvPr>
            <p:ph type="sldNum" sz="quarter" idx="10"/>
          </p:nvPr>
        </p:nvSpPr>
        <p:spPr/>
        <p:txBody>
          <a:bodyPr/>
          <a:lstStyle/>
          <a:p>
            <a:fld id="{561957C2-BAF6-7A44-AD77-A822EE03E576}" type="slidenum">
              <a:rPr lang="en-US" smtClean="0"/>
              <a:t>3</a:t>
            </a:fld>
            <a:endParaRPr lang="en-US"/>
          </a:p>
        </p:txBody>
      </p:sp>
    </p:spTree>
    <p:extLst>
      <p:ext uri="{BB962C8B-B14F-4D97-AF65-F5344CB8AC3E}">
        <p14:creationId xmlns:p14="http://schemas.microsoft.com/office/powerpoint/2010/main" val="29644018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of PARTNER</a:t>
            </a:r>
            <a:r>
              <a:rPr lang="en-US" baseline="0" dirty="0" smtClean="0"/>
              <a:t> studies determined certain key HAPs from the aviation risk prioritization</a:t>
            </a:r>
          </a:p>
          <a:p>
            <a:r>
              <a:rPr lang="en-US" baseline="0" dirty="0" smtClean="0"/>
              <a:t>Studies emphasized that Formaldehyde appears to be the most prevalent HAP in the aircraft exhaust followed by the acetaldehyde, benzene and toluene.</a:t>
            </a:r>
            <a:endParaRPr lang="en-US" dirty="0"/>
          </a:p>
        </p:txBody>
      </p:sp>
      <p:sp>
        <p:nvSpPr>
          <p:cNvPr id="4" name="Slide Number Placeholder 3"/>
          <p:cNvSpPr>
            <a:spLocks noGrp="1"/>
          </p:cNvSpPr>
          <p:nvPr>
            <p:ph type="sldNum" sz="quarter" idx="10"/>
          </p:nvPr>
        </p:nvSpPr>
        <p:spPr/>
        <p:txBody>
          <a:bodyPr/>
          <a:lstStyle/>
          <a:p>
            <a:fld id="{561957C2-BAF6-7A44-AD77-A822EE03E576}" type="slidenum">
              <a:rPr lang="en-US" smtClean="0"/>
              <a:t>4</a:t>
            </a:fld>
            <a:endParaRPr lang="en-US"/>
          </a:p>
        </p:txBody>
      </p:sp>
    </p:spTree>
    <p:extLst>
      <p:ext uri="{BB962C8B-B14F-4D97-AF65-F5344CB8AC3E}">
        <p14:creationId xmlns:p14="http://schemas.microsoft.com/office/powerpoint/2010/main" val="10374128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Airport</a:t>
            </a:r>
            <a:r>
              <a:rPr lang="en-US" baseline="0" dirty="0" smtClean="0"/>
              <a:t>- HAPs – 1-1.5 times increase, i.e., around 30% increase. Benzene is most predominantly emitted pollutant among the aromatics from the aircraft.</a:t>
            </a:r>
            <a:endParaRPr lang="en-US" dirty="0"/>
          </a:p>
        </p:txBody>
      </p:sp>
      <p:sp>
        <p:nvSpPr>
          <p:cNvPr id="4" name="Slide Number Placeholder 3"/>
          <p:cNvSpPr>
            <a:spLocks noGrp="1"/>
          </p:cNvSpPr>
          <p:nvPr>
            <p:ph type="sldNum" sz="quarter" idx="10"/>
          </p:nvPr>
        </p:nvSpPr>
        <p:spPr/>
        <p:txBody>
          <a:bodyPr/>
          <a:lstStyle/>
          <a:p>
            <a:fld id="{561957C2-BAF6-7A44-AD77-A822EE03E576}" type="slidenum">
              <a:rPr lang="en-US" smtClean="0"/>
              <a:t>8</a:t>
            </a:fld>
            <a:endParaRPr lang="en-US"/>
          </a:p>
        </p:txBody>
      </p:sp>
    </p:spTree>
    <p:extLst>
      <p:ext uri="{BB962C8B-B14F-4D97-AF65-F5344CB8AC3E}">
        <p14:creationId xmlns:p14="http://schemas.microsoft.com/office/powerpoint/2010/main" val="6402830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Therefore all the aviation</a:t>
            </a:r>
            <a:r>
              <a:rPr lang="en-US" baseline="0" dirty="0" smtClean="0"/>
              <a:t> related HAPs show high concentrations in winter than in summer. And as the primary emissions are more, if we think in Policy perspective it is easy to regulate with some modifications in aircraft engines and the composition of the fuel.</a:t>
            </a:r>
            <a:endParaRPr lang="en-US" dirty="0"/>
          </a:p>
        </p:txBody>
      </p:sp>
      <p:sp>
        <p:nvSpPr>
          <p:cNvPr id="4" name="Slide Number Placeholder 3"/>
          <p:cNvSpPr>
            <a:spLocks noGrp="1"/>
          </p:cNvSpPr>
          <p:nvPr>
            <p:ph type="sldNum" sz="quarter" idx="10"/>
          </p:nvPr>
        </p:nvSpPr>
        <p:spPr/>
        <p:txBody>
          <a:bodyPr/>
          <a:lstStyle/>
          <a:p>
            <a:fld id="{561957C2-BAF6-7A44-AD77-A822EE03E576}" type="slidenum">
              <a:rPr lang="en-US" smtClean="0"/>
              <a:t>9</a:t>
            </a:fld>
            <a:endParaRPr lang="en-US"/>
          </a:p>
        </p:txBody>
      </p:sp>
    </p:spTree>
    <p:extLst>
      <p:ext uri="{BB962C8B-B14F-4D97-AF65-F5344CB8AC3E}">
        <p14:creationId xmlns:p14="http://schemas.microsoft.com/office/powerpoint/2010/main" val="39038259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a:t>
            </a:r>
            <a:r>
              <a:rPr lang="en-US" baseline="0" dirty="0" smtClean="0"/>
              <a:t> mentioned before the 4 AQS sites are mainly considered to make a comparison with </a:t>
            </a:r>
            <a:r>
              <a:rPr lang="en-US" baseline="0" smtClean="0"/>
              <a:t>the airport </a:t>
            </a:r>
            <a:r>
              <a:rPr lang="en-US" baseline="0" dirty="0" smtClean="0"/>
              <a:t>sites. </a:t>
            </a:r>
            <a:endParaRPr lang="en-US" dirty="0"/>
          </a:p>
        </p:txBody>
      </p:sp>
      <p:sp>
        <p:nvSpPr>
          <p:cNvPr id="4" name="Slide Number Placeholder 3"/>
          <p:cNvSpPr>
            <a:spLocks noGrp="1"/>
          </p:cNvSpPr>
          <p:nvPr>
            <p:ph type="sldNum" sz="quarter" idx="10"/>
          </p:nvPr>
        </p:nvSpPr>
        <p:spPr/>
        <p:txBody>
          <a:bodyPr/>
          <a:lstStyle/>
          <a:p>
            <a:fld id="{561957C2-BAF6-7A44-AD77-A822EE03E576}" type="slidenum">
              <a:rPr lang="en-US" smtClean="0"/>
              <a:t>10</a:t>
            </a:fld>
            <a:endParaRPr lang="en-US"/>
          </a:p>
        </p:txBody>
      </p:sp>
    </p:spTree>
    <p:extLst>
      <p:ext uri="{BB962C8B-B14F-4D97-AF65-F5344CB8AC3E}">
        <p14:creationId xmlns:p14="http://schemas.microsoft.com/office/powerpoint/2010/main" val="13326022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8197850" y="6510338"/>
            <a:ext cx="709613" cy="214312"/>
          </a:xfrm>
          <a:prstGeom prst="rect">
            <a:avLst/>
          </a:prstGeom>
          <a:noFill/>
          <a:ln w="12700">
            <a:noFill/>
            <a:miter lim="800000"/>
            <a:headEnd/>
            <a:tailEnd/>
          </a:ln>
          <a:effectLst/>
        </p:spPr>
        <p:txBody>
          <a:bodyPr wrap="none" anchor="ctr"/>
          <a:lstStyle/>
          <a:p>
            <a:pPr>
              <a:defRPr/>
            </a:pPr>
            <a:endParaRPr lang="en-US"/>
          </a:p>
        </p:txBody>
      </p:sp>
      <p:sp>
        <p:nvSpPr>
          <p:cNvPr id="5" name="Rectangle 6"/>
          <p:cNvSpPr>
            <a:spLocks noChangeArrowheads="1"/>
          </p:cNvSpPr>
          <p:nvPr/>
        </p:nvSpPr>
        <p:spPr bwMode="auto">
          <a:xfrm>
            <a:off x="463550" y="1231900"/>
            <a:ext cx="8215313" cy="393700"/>
          </a:xfrm>
          <a:prstGeom prst="rect">
            <a:avLst/>
          </a:prstGeom>
          <a:noFill/>
          <a:ln w="12700">
            <a:noFill/>
            <a:miter lim="800000"/>
            <a:headEnd/>
            <a:tailEnd/>
          </a:ln>
          <a:effectLst>
            <a:outerShdw dist="17961" dir="2700000" algn="ctr" rotWithShape="0">
              <a:schemeClr val="hlink"/>
            </a:outerShdw>
          </a:effectLst>
        </p:spPr>
        <p:txBody>
          <a:bodyPr wrap="none" lIns="90487" tIns="44450" rIns="90487" bIns="44450">
            <a:spAutoFit/>
          </a:bodyPr>
          <a:lstStyle/>
          <a:p>
            <a:pPr eaLnBrk="0" hangingPunct="0">
              <a:defRPr/>
            </a:pPr>
            <a:r>
              <a:rPr lang="en-US" sz="2000" b="1"/>
              <a:t>Partnership for AiR Transportation Noise and Emission Reduction</a:t>
            </a:r>
            <a:r>
              <a:rPr lang="en-US" sz="1400" b="1" i="1">
                <a:solidFill>
                  <a:srgbClr val="0000CC"/>
                </a:solidFill>
              </a:rPr>
              <a:t> </a:t>
            </a:r>
          </a:p>
        </p:txBody>
      </p:sp>
      <p:pic>
        <p:nvPicPr>
          <p:cNvPr id="6" name="Picture 358"/>
          <p:cNvPicPr>
            <a:picLocks noChangeAspect="1" noChangeArrowheads="1"/>
          </p:cNvPicPr>
          <p:nvPr/>
        </p:nvPicPr>
        <p:blipFill>
          <a:blip r:embed="rId2" cstate="print"/>
          <a:srcRect/>
          <a:stretch>
            <a:fillRect/>
          </a:stretch>
        </p:blipFill>
        <p:spPr bwMode="auto">
          <a:xfrm>
            <a:off x="2752725" y="0"/>
            <a:ext cx="3657600" cy="1325563"/>
          </a:xfrm>
          <a:prstGeom prst="rect">
            <a:avLst/>
          </a:prstGeom>
          <a:noFill/>
          <a:ln w="9525">
            <a:noFill/>
            <a:miter lim="800000"/>
            <a:headEnd/>
            <a:tailEnd/>
          </a:ln>
        </p:spPr>
      </p:pic>
      <p:sp>
        <p:nvSpPr>
          <p:cNvPr id="7" name="Line 359"/>
          <p:cNvSpPr>
            <a:spLocks noChangeShapeType="1"/>
          </p:cNvSpPr>
          <p:nvPr/>
        </p:nvSpPr>
        <p:spPr bwMode="auto">
          <a:xfrm>
            <a:off x="160338" y="1838325"/>
            <a:ext cx="8763000" cy="0"/>
          </a:xfrm>
          <a:prstGeom prst="line">
            <a:avLst/>
          </a:prstGeom>
          <a:noFill/>
          <a:ln w="38100">
            <a:solidFill>
              <a:srgbClr val="006633"/>
            </a:solidFill>
            <a:round/>
            <a:headEnd/>
            <a:tailEnd/>
          </a:ln>
          <a:effectLst/>
        </p:spPr>
        <p:txBody>
          <a:bodyPr wrap="none" anchor="ctr"/>
          <a:lstStyle/>
          <a:p>
            <a:pPr>
              <a:defRPr/>
            </a:pPr>
            <a:endParaRPr lang="en-US">
              <a:latin typeface="Helvetica" pitchFamily="80" charset="0"/>
              <a:ea typeface="+mn-ea"/>
            </a:endParaRPr>
          </a:p>
        </p:txBody>
      </p:sp>
      <p:sp>
        <p:nvSpPr>
          <p:cNvPr id="8" name="Text Box 360"/>
          <p:cNvSpPr txBox="1">
            <a:spLocks noChangeArrowheads="1"/>
          </p:cNvSpPr>
          <p:nvPr/>
        </p:nvSpPr>
        <p:spPr bwMode="auto">
          <a:xfrm>
            <a:off x="2352675" y="1562100"/>
            <a:ext cx="4430713" cy="304800"/>
          </a:xfrm>
          <a:prstGeom prst="rect">
            <a:avLst/>
          </a:prstGeom>
          <a:noFill/>
          <a:ln w="12700">
            <a:noFill/>
            <a:miter lim="800000"/>
            <a:headEnd type="none" w="sm" len="sm"/>
            <a:tailEnd type="none" w="med" len="sm"/>
          </a:ln>
          <a:effectLst/>
        </p:spPr>
        <p:txBody>
          <a:bodyPr wrap="none">
            <a:spAutoFit/>
          </a:bodyPr>
          <a:lstStyle/>
          <a:p>
            <a:pPr>
              <a:defRPr/>
            </a:pPr>
            <a:r>
              <a:rPr lang="en-US" sz="1400" b="1" i="1"/>
              <a:t>An FAA/NASA/TC-sponsored Center of Excellence</a:t>
            </a:r>
          </a:p>
        </p:txBody>
      </p:sp>
      <p:sp>
        <p:nvSpPr>
          <p:cNvPr id="428034" name="Rectangle 2"/>
          <p:cNvSpPr>
            <a:spLocks noGrp="1" noChangeArrowheads="1"/>
          </p:cNvSpPr>
          <p:nvPr>
            <p:ph type="subTitle" idx="1"/>
          </p:nvPr>
        </p:nvSpPr>
        <p:spPr>
          <a:xfrm>
            <a:off x="1239838" y="4219575"/>
            <a:ext cx="6664325" cy="2039938"/>
          </a:xfrm>
        </p:spPr>
        <p:txBody>
          <a:bodyPr/>
          <a:lstStyle>
            <a:lvl1pPr marL="0" indent="0" algn="ctr">
              <a:spcBef>
                <a:spcPct val="0"/>
              </a:spcBef>
              <a:buFont typeface="Helvetica CY" charset="-52"/>
              <a:buNone/>
              <a:defRPr b="1"/>
            </a:lvl1pPr>
          </a:lstStyle>
          <a:p>
            <a:r>
              <a:rPr lang="en-US" smtClean="0"/>
              <a:t>Click to edit Master subtitle style</a:t>
            </a:r>
            <a:endParaRPr lang="en-US"/>
          </a:p>
        </p:txBody>
      </p:sp>
      <p:sp>
        <p:nvSpPr>
          <p:cNvPr id="428036" name="Rectangle 4"/>
          <p:cNvSpPr>
            <a:spLocks noGrp="1" noChangeArrowheads="1"/>
          </p:cNvSpPr>
          <p:nvPr>
            <p:ph type="ctrTitle"/>
          </p:nvPr>
        </p:nvSpPr>
        <p:spPr>
          <a:xfrm>
            <a:off x="685800" y="2530475"/>
            <a:ext cx="7772400" cy="1143000"/>
          </a:xfrm>
        </p:spPr>
        <p:txBody>
          <a:bodyPr anchorCtr="1"/>
          <a:lstStyle>
            <a:lvl1pPr algn="ctr">
              <a:lnSpc>
                <a:spcPct val="95000"/>
              </a:lnSpc>
              <a:defRPr sz="3600">
                <a:solidFill>
                  <a:srgbClr val="993300"/>
                </a:solidFill>
                <a:effectLst>
                  <a:outerShdw blurRad="38100" dist="38100" dir="2700000" algn="tl">
                    <a:srgbClr val="C0C0C0"/>
                  </a:outerShdw>
                </a:effectLst>
              </a:defRPr>
            </a:lvl1pPr>
          </a:lstStyle>
          <a:p>
            <a:r>
              <a:rPr lang="en-US" smtClean="0"/>
              <a:t>Click to edit Master 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4000" y="73025"/>
            <a:ext cx="2124075" cy="63150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7013" y="73025"/>
            <a:ext cx="6224587" cy="6315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7013" y="73025"/>
            <a:ext cx="6240462" cy="70485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14338" y="1358900"/>
            <a:ext cx="8313737" cy="5029200"/>
          </a:xfrm>
        </p:spPr>
        <p:txBody>
          <a:bodyPr/>
          <a:lstStyle/>
          <a:p>
            <a:pPr lvl="0"/>
            <a:r>
              <a:rPr lang="en-US" noProof="0" smtClean="0"/>
              <a:t>Click icon to add table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7013" y="73025"/>
            <a:ext cx="6240462" cy="7048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14338" y="1358900"/>
            <a:ext cx="4079875"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358900"/>
            <a:ext cx="4081462"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14338" y="1358900"/>
            <a:ext cx="4079875"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358900"/>
            <a:ext cx="4081462"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idx="1"/>
          </p:nvPr>
        </p:nvSpPr>
        <p:spPr bwMode="auto">
          <a:xfrm>
            <a:off x="414338" y="1358900"/>
            <a:ext cx="8313737" cy="5029200"/>
          </a:xfrm>
          <a:prstGeom prst="rect">
            <a:avLst/>
          </a:prstGeom>
          <a:noFill/>
          <a:ln w="12700">
            <a:noFill/>
            <a:miter lim="800000"/>
            <a:headEnd/>
            <a:tailEnd/>
          </a:ln>
        </p:spPr>
        <p:txBody>
          <a:bodyPr vert="horz" wrap="square" lIns="90487" tIns="44450" rIns="90487"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27011" name="Rectangle 3"/>
          <p:cNvSpPr>
            <a:spLocks noChangeArrowheads="1"/>
          </p:cNvSpPr>
          <p:nvPr/>
        </p:nvSpPr>
        <p:spPr bwMode="auto">
          <a:xfrm>
            <a:off x="8197850" y="6510338"/>
            <a:ext cx="709613" cy="214312"/>
          </a:xfrm>
          <a:prstGeom prst="rect">
            <a:avLst/>
          </a:prstGeom>
          <a:noFill/>
          <a:ln w="12700">
            <a:noFill/>
            <a:miter lim="800000"/>
            <a:headEnd/>
            <a:tailEnd/>
          </a:ln>
          <a:effectLst/>
        </p:spPr>
        <p:txBody>
          <a:bodyPr wrap="none" anchor="ctr"/>
          <a:lstStyle/>
          <a:p>
            <a:pPr>
              <a:defRPr/>
            </a:pPr>
            <a:endParaRPr lang="en-US"/>
          </a:p>
        </p:txBody>
      </p:sp>
      <p:sp>
        <p:nvSpPr>
          <p:cNvPr id="2052" name="Rectangle 4"/>
          <p:cNvSpPr>
            <a:spLocks noGrp="1" noChangeArrowheads="1"/>
          </p:cNvSpPr>
          <p:nvPr>
            <p:ph type="title"/>
          </p:nvPr>
        </p:nvSpPr>
        <p:spPr bwMode="auto">
          <a:xfrm>
            <a:off x="227013" y="73025"/>
            <a:ext cx="6240462" cy="704850"/>
          </a:xfrm>
          <a:prstGeom prst="rect">
            <a:avLst/>
          </a:prstGeom>
          <a:noFill/>
          <a:ln w="12700">
            <a:noFill/>
            <a:miter lim="800000"/>
            <a:headEnd/>
            <a:tailEnd/>
          </a:ln>
        </p:spPr>
        <p:txBody>
          <a:bodyPr vert="horz" wrap="square" lIns="90487" tIns="44450" rIns="90487" bIns="44450" numCol="1" anchor="ctr" anchorCtr="0" compatLnSpc="1">
            <a:prstTxWarp prst="textNoShape">
              <a:avLst/>
            </a:prstTxWarp>
          </a:bodyPr>
          <a:lstStyle/>
          <a:p>
            <a:pPr lvl="0"/>
            <a:r>
              <a:rPr lang="en-US" smtClean="0"/>
              <a:t>Click to edit Master title style</a:t>
            </a:r>
          </a:p>
        </p:txBody>
      </p:sp>
      <p:sp>
        <p:nvSpPr>
          <p:cNvPr id="427191" name="Text Box 183"/>
          <p:cNvSpPr txBox="1">
            <a:spLocks noChangeArrowheads="1"/>
          </p:cNvSpPr>
          <p:nvPr/>
        </p:nvSpPr>
        <p:spPr bwMode="auto">
          <a:xfrm>
            <a:off x="8577263" y="6569075"/>
            <a:ext cx="400050" cy="304800"/>
          </a:xfrm>
          <a:prstGeom prst="rect">
            <a:avLst/>
          </a:prstGeom>
          <a:noFill/>
          <a:ln w="12700">
            <a:noFill/>
            <a:miter lim="800000"/>
            <a:headEnd/>
            <a:tailEnd/>
          </a:ln>
          <a:effectLst/>
        </p:spPr>
        <p:txBody>
          <a:bodyPr wrap="none">
            <a:spAutoFit/>
          </a:bodyPr>
          <a:lstStyle/>
          <a:p>
            <a:pPr algn="l" eaLnBrk="0" hangingPunct="0">
              <a:defRPr/>
            </a:pPr>
            <a:fld id="{D11F604D-7975-4779-8D64-008F7BB472DF}" type="slidenum">
              <a:rPr lang="en-US" sz="1400"/>
              <a:pPr algn="l" eaLnBrk="0" hangingPunct="0">
                <a:defRPr/>
              </a:pPr>
              <a:t>‹#›</a:t>
            </a:fld>
            <a:endParaRPr lang="en-US" sz="1400"/>
          </a:p>
        </p:txBody>
      </p:sp>
      <p:pic>
        <p:nvPicPr>
          <p:cNvPr id="2054" name="Picture 361"/>
          <p:cNvPicPr>
            <a:picLocks noChangeAspect="1" noChangeArrowheads="1"/>
          </p:cNvPicPr>
          <p:nvPr/>
        </p:nvPicPr>
        <p:blipFill>
          <a:blip r:embed="rId15" cstate="print"/>
          <a:srcRect/>
          <a:stretch>
            <a:fillRect/>
          </a:stretch>
        </p:blipFill>
        <p:spPr bwMode="auto">
          <a:xfrm>
            <a:off x="7027863" y="19050"/>
            <a:ext cx="2097087" cy="762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sldNum="0" hdr="0" ftr="0" dt="0"/>
  <p:txStyles>
    <p:titleStyle>
      <a:lvl1pPr algn="l" rtl="0" eaLnBrk="1" fontAlgn="base" hangingPunct="1">
        <a:lnSpc>
          <a:spcPct val="80000"/>
        </a:lnSpc>
        <a:spcBef>
          <a:spcPct val="0"/>
        </a:spcBef>
        <a:spcAft>
          <a:spcPct val="0"/>
        </a:spcAft>
        <a:defRPr sz="2800" b="1">
          <a:solidFill>
            <a:srgbClr val="006023"/>
          </a:solidFill>
          <a:latin typeface="+mj-lt"/>
          <a:ea typeface="ＭＳ Ｐゴシック" charset="-128"/>
          <a:cs typeface="ＭＳ Ｐゴシック" charset="-128"/>
        </a:defRPr>
      </a:lvl1pPr>
      <a:lvl2pPr algn="l" rtl="0" eaLnBrk="1" fontAlgn="base" hangingPunct="1">
        <a:lnSpc>
          <a:spcPct val="80000"/>
        </a:lnSpc>
        <a:spcBef>
          <a:spcPct val="0"/>
        </a:spcBef>
        <a:spcAft>
          <a:spcPct val="0"/>
        </a:spcAft>
        <a:defRPr sz="2800" b="1">
          <a:solidFill>
            <a:srgbClr val="006023"/>
          </a:solidFill>
          <a:latin typeface="Helvetica" pitchFamily="80" charset="0"/>
          <a:ea typeface="ＭＳ Ｐゴシック" charset="-128"/>
          <a:cs typeface="ＭＳ Ｐゴシック" charset="-128"/>
        </a:defRPr>
      </a:lvl2pPr>
      <a:lvl3pPr algn="l" rtl="0" eaLnBrk="1" fontAlgn="base" hangingPunct="1">
        <a:lnSpc>
          <a:spcPct val="80000"/>
        </a:lnSpc>
        <a:spcBef>
          <a:spcPct val="0"/>
        </a:spcBef>
        <a:spcAft>
          <a:spcPct val="0"/>
        </a:spcAft>
        <a:defRPr sz="2800" b="1">
          <a:solidFill>
            <a:srgbClr val="006023"/>
          </a:solidFill>
          <a:latin typeface="Helvetica" pitchFamily="80" charset="0"/>
          <a:ea typeface="ＭＳ Ｐゴシック" charset="-128"/>
          <a:cs typeface="ＭＳ Ｐゴシック" charset="-128"/>
        </a:defRPr>
      </a:lvl3pPr>
      <a:lvl4pPr algn="l" rtl="0" eaLnBrk="1" fontAlgn="base" hangingPunct="1">
        <a:lnSpc>
          <a:spcPct val="80000"/>
        </a:lnSpc>
        <a:spcBef>
          <a:spcPct val="0"/>
        </a:spcBef>
        <a:spcAft>
          <a:spcPct val="0"/>
        </a:spcAft>
        <a:defRPr sz="2800" b="1">
          <a:solidFill>
            <a:srgbClr val="006023"/>
          </a:solidFill>
          <a:latin typeface="Helvetica" pitchFamily="80" charset="0"/>
          <a:ea typeface="ＭＳ Ｐゴシック" charset="-128"/>
          <a:cs typeface="ＭＳ Ｐゴシック" charset="-128"/>
        </a:defRPr>
      </a:lvl4pPr>
      <a:lvl5pPr algn="l" rtl="0" eaLnBrk="1" fontAlgn="base" hangingPunct="1">
        <a:lnSpc>
          <a:spcPct val="80000"/>
        </a:lnSpc>
        <a:spcBef>
          <a:spcPct val="0"/>
        </a:spcBef>
        <a:spcAft>
          <a:spcPct val="0"/>
        </a:spcAft>
        <a:defRPr sz="2800" b="1">
          <a:solidFill>
            <a:srgbClr val="006023"/>
          </a:solidFill>
          <a:latin typeface="Helvetica" pitchFamily="80" charset="0"/>
          <a:ea typeface="ＭＳ Ｐゴシック" charset="-128"/>
          <a:cs typeface="ＭＳ Ｐゴシック" charset="-128"/>
        </a:defRPr>
      </a:lvl5pPr>
      <a:lvl6pPr marL="457200" algn="l" rtl="0" eaLnBrk="1" fontAlgn="base" hangingPunct="1">
        <a:lnSpc>
          <a:spcPct val="80000"/>
        </a:lnSpc>
        <a:spcBef>
          <a:spcPct val="0"/>
        </a:spcBef>
        <a:spcAft>
          <a:spcPct val="0"/>
        </a:spcAft>
        <a:defRPr sz="2800" b="1">
          <a:solidFill>
            <a:srgbClr val="006023"/>
          </a:solidFill>
          <a:latin typeface="Helvetica" pitchFamily="80" charset="0"/>
        </a:defRPr>
      </a:lvl6pPr>
      <a:lvl7pPr marL="914400" algn="l" rtl="0" eaLnBrk="1" fontAlgn="base" hangingPunct="1">
        <a:lnSpc>
          <a:spcPct val="80000"/>
        </a:lnSpc>
        <a:spcBef>
          <a:spcPct val="0"/>
        </a:spcBef>
        <a:spcAft>
          <a:spcPct val="0"/>
        </a:spcAft>
        <a:defRPr sz="2800" b="1">
          <a:solidFill>
            <a:srgbClr val="006023"/>
          </a:solidFill>
          <a:latin typeface="Helvetica" pitchFamily="80" charset="0"/>
        </a:defRPr>
      </a:lvl7pPr>
      <a:lvl8pPr marL="1371600" algn="l" rtl="0" eaLnBrk="1" fontAlgn="base" hangingPunct="1">
        <a:lnSpc>
          <a:spcPct val="80000"/>
        </a:lnSpc>
        <a:spcBef>
          <a:spcPct val="0"/>
        </a:spcBef>
        <a:spcAft>
          <a:spcPct val="0"/>
        </a:spcAft>
        <a:defRPr sz="2800" b="1">
          <a:solidFill>
            <a:srgbClr val="006023"/>
          </a:solidFill>
          <a:latin typeface="Helvetica" pitchFamily="80" charset="0"/>
        </a:defRPr>
      </a:lvl8pPr>
      <a:lvl9pPr marL="1828800" algn="l" rtl="0" eaLnBrk="1" fontAlgn="base" hangingPunct="1">
        <a:lnSpc>
          <a:spcPct val="80000"/>
        </a:lnSpc>
        <a:spcBef>
          <a:spcPct val="0"/>
        </a:spcBef>
        <a:spcAft>
          <a:spcPct val="0"/>
        </a:spcAft>
        <a:defRPr sz="2800" b="1">
          <a:solidFill>
            <a:srgbClr val="006023"/>
          </a:solidFill>
          <a:latin typeface="Helvetica" pitchFamily="80" charset="0"/>
        </a:defRPr>
      </a:lvl9pPr>
    </p:titleStyle>
    <p:bodyStyle>
      <a:lvl1pPr marL="342900" indent="-342900" algn="l" rtl="0" eaLnBrk="1" fontAlgn="base" hangingPunct="1">
        <a:spcBef>
          <a:spcPct val="50000"/>
        </a:spcBef>
        <a:spcAft>
          <a:spcPct val="0"/>
        </a:spcAft>
        <a:buClr>
          <a:schemeClr val="tx1"/>
        </a:buClr>
        <a:buFont typeface="Helvetica CY" charset="-52"/>
        <a:buChar char="•"/>
        <a:defRPr sz="2400">
          <a:solidFill>
            <a:schemeClr val="tx1"/>
          </a:solidFill>
          <a:latin typeface="+mn-lt"/>
          <a:ea typeface="ＭＳ Ｐゴシック" charset="-128"/>
          <a:cs typeface="ＭＳ Ｐゴシック" charset="-128"/>
        </a:defRPr>
      </a:lvl1pPr>
      <a:lvl2pPr marL="742950" indent="-285750" algn="l" rtl="0" eaLnBrk="1" fontAlgn="base" hangingPunct="1">
        <a:spcBef>
          <a:spcPct val="0"/>
        </a:spcBef>
        <a:spcAft>
          <a:spcPct val="0"/>
        </a:spcAft>
        <a:buClr>
          <a:schemeClr val="tx1"/>
        </a:buClr>
        <a:buFont typeface="Helvetica CY" charset="-52"/>
        <a:buChar char="–"/>
        <a:defRPr sz="2000">
          <a:solidFill>
            <a:schemeClr val="tx1"/>
          </a:solidFill>
          <a:latin typeface="+mn-lt"/>
          <a:ea typeface="ＭＳ Ｐゴシック" charset="-128"/>
        </a:defRPr>
      </a:lvl2pPr>
      <a:lvl3pPr marL="1143000" indent="-228600" algn="l" rtl="0" eaLnBrk="1" fontAlgn="base" hangingPunct="1">
        <a:spcBef>
          <a:spcPct val="0"/>
        </a:spcBef>
        <a:spcAft>
          <a:spcPct val="0"/>
        </a:spcAft>
        <a:buClr>
          <a:schemeClr val="tx1"/>
        </a:buClr>
        <a:buFont typeface="Helvetica CY" charset="-52"/>
        <a:buChar char="•"/>
        <a:defRPr>
          <a:solidFill>
            <a:schemeClr val="tx1"/>
          </a:solidFill>
          <a:latin typeface="+mn-lt"/>
          <a:ea typeface="ＭＳ Ｐゴシック" charset="-128"/>
        </a:defRPr>
      </a:lvl3pPr>
      <a:lvl4pPr marL="1600200" indent="-228600" algn="l" rtl="0" eaLnBrk="1" fontAlgn="base" hangingPunct="1">
        <a:spcBef>
          <a:spcPct val="0"/>
        </a:spcBef>
        <a:spcAft>
          <a:spcPct val="0"/>
        </a:spcAft>
        <a:buClr>
          <a:schemeClr val="tx1"/>
        </a:buClr>
        <a:buFont typeface="Helvetica CY" charset="-52"/>
        <a:buChar char="–"/>
        <a:defRPr sz="1600">
          <a:solidFill>
            <a:schemeClr val="tx1"/>
          </a:solidFill>
          <a:latin typeface="+mn-lt"/>
          <a:ea typeface="ＭＳ Ｐゴシック" charset="-128"/>
        </a:defRPr>
      </a:lvl4pPr>
      <a:lvl5pPr marL="2057400" indent="-228600" algn="l" rtl="0" eaLnBrk="1" fontAlgn="base" hangingPunct="1">
        <a:spcBef>
          <a:spcPct val="0"/>
        </a:spcBef>
        <a:spcAft>
          <a:spcPct val="0"/>
        </a:spcAft>
        <a:buClr>
          <a:schemeClr val="tx1"/>
        </a:buClr>
        <a:buFont typeface="Helvetica CY" charset="-52"/>
        <a:buChar char="»"/>
        <a:defRPr sz="1600">
          <a:solidFill>
            <a:schemeClr val="tx1"/>
          </a:solidFill>
          <a:latin typeface="+mn-lt"/>
          <a:ea typeface="ＭＳ Ｐゴシック" charset="-128"/>
        </a:defRPr>
      </a:lvl5pPr>
      <a:lvl6pPr marL="2514600" indent="-228600" algn="l" rtl="0" eaLnBrk="1" fontAlgn="base" hangingPunct="1">
        <a:spcBef>
          <a:spcPct val="0"/>
        </a:spcBef>
        <a:spcAft>
          <a:spcPct val="0"/>
        </a:spcAft>
        <a:buClr>
          <a:schemeClr val="tx1"/>
        </a:buClr>
        <a:buFont typeface="Helvetica CY" charset="-52"/>
        <a:buChar char="»"/>
        <a:defRPr sz="1600">
          <a:solidFill>
            <a:schemeClr val="tx1"/>
          </a:solidFill>
          <a:latin typeface="+mn-lt"/>
        </a:defRPr>
      </a:lvl6pPr>
      <a:lvl7pPr marL="2971800" indent="-228600" algn="l" rtl="0" eaLnBrk="1" fontAlgn="base" hangingPunct="1">
        <a:spcBef>
          <a:spcPct val="0"/>
        </a:spcBef>
        <a:spcAft>
          <a:spcPct val="0"/>
        </a:spcAft>
        <a:buClr>
          <a:schemeClr val="tx1"/>
        </a:buClr>
        <a:buFont typeface="Helvetica CY" charset="-52"/>
        <a:buChar char="»"/>
        <a:defRPr sz="1600">
          <a:solidFill>
            <a:schemeClr val="tx1"/>
          </a:solidFill>
          <a:latin typeface="+mn-lt"/>
        </a:defRPr>
      </a:lvl7pPr>
      <a:lvl8pPr marL="3429000" indent="-228600" algn="l" rtl="0" eaLnBrk="1" fontAlgn="base" hangingPunct="1">
        <a:spcBef>
          <a:spcPct val="0"/>
        </a:spcBef>
        <a:spcAft>
          <a:spcPct val="0"/>
        </a:spcAft>
        <a:buClr>
          <a:schemeClr val="tx1"/>
        </a:buClr>
        <a:buFont typeface="Helvetica CY" charset="-52"/>
        <a:buChar char="»"/>
        <a:defRPr sz="1600">
          <a:solidFill>
            <a:schemeClr val="tx1"/>
          </a:solidFill>
          <a:latin typeface="+mn-lt"/>
        </a:defRPr>
      </a:lvl8pPr>
      <a:lvl9pPr marL="3886200" indent="-228600" algn="l" rtl="0" eaLnBrk="1" fontAlgn="base" hangingPunct="1">
        <a:spcBef>
          <a:spcPct val="0"/>
        </a:spcBef>
        <a:spcAft>
          <a:spcPct val="0"/>
        </a:spcAft>
        <a:buClr>
          <a:schemeClr val="tx1"/>
        </a:buClr>
        <a:buFont typeface="Helvetica CY" charset="-5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chart" Target="../charts/chart2.xml"/><Relationship Id="rId5" Type="http://schemas.openxmlformats.org/officeDocument/2006/relationships/chart" Target="../charts/chart3.xml"/><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6" Type="http://schemas.openxmlformats.org/officeDocument/2006/relationships/image" Target="../media/image20.png"/><Relationship Id="rId1" Type="http://schemas.openxmlformats.org/officeDocument/2006/relationships/slideLayout" Target="../slideLayouts/slideLayout7.xml"/><Relationship Id="rId2"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4.png"/><Relationship Id="rId6" Type="http://schemas.openxmlformats.org/officeDocument/2006/relationships/image" Target="../media/image25.png"/><Relationship Id="rId1" Type="http://schemas.openxmlformats.org/officeDocument/2006/relationships/slideLayout" Target="../slideLayouts/slideLayout7.xml"/><Relationship Id="rId2" Type="http://schemas.openxmlformats.org/officeDocument/2006/relationships/image" Target="../media/image2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7.png"/><Relationship Id="rId3" Type="http://schemas.openxmlformats.org/officeDocument/2006/relationships/image" Target="../media/image2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3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faa.gov/news/conferences_events/aviation_forecast_2011/agenda/media/shellabarger.pdf"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emf"/><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emf"/><Relationship Id="rId4" Type="http://schemas.openxmlformats.org/officeDocument/2006/relationships/image" Target="../media/image11.emf"/><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3" Type="http://schemas.openxmlformats.org/officeDocument/2006/relationships/image" Target="../media/image12.emf"/><Relationship Id="rId4" Type="http://schemas.openxmlformats.org/officeDocument/2006/relationships/image" Target="../media/image13.emf"/><Relationship Id="rId5" Type="http://schemas.openxmlformats.org/officeDocument/2006/relationships/image" Target="../media/image14.emf"/><Relationship Id="rId6" Type="http://schemas.openxmlformats.org/officeDocument/2006/relationships/image" Target="../media/image15.emf"/><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1371600" y="4040720"/>
            <a:ext cx="6400800" cy="1500839"/>
          </a:xfrm>
        </p:spPr>
        <p:txBody>
          <a:bodyPr>
            <a:noAutofit/>
          </a:bodyPr>
          <a:lstStyle/>
          <a:p>
            <a:r>
              <a:rPr lang="en-US" sz="2000" b="1" dirty="0" smtClean="0">
                <a:solidFill>
                  <a:schemeClr val="tx1"/>
                </a:solidFill>
              </a:rPr>
              <a:t>Lakshmi </a:t>
            </a:r>
            <a:r>
              <a:rPr lang="en-US" sz="2000" b="1" dirty="0" err="1" smtClean="0">
                <a:solidFill>
                  <a:schemeClr val="tx1"/>
                </a:solidFill>
              </a:rPr>
              <a:t>Pradeepa</a:t>
            </a:r>
            <a:r>
              <a:rPr lang="en-US" sz="2000" b="1" dirty="0" smtClean="0">
                <a:solidFill>
                  <a:schemeClr val="tx1"/>
                </a:solidFill>
              </a:rPr>
              <a:t> Vennam, </a:t>
            </a:r>
          </a:p>
          <a:p>
            <a:r>
              <a:rPr lang="en-US" sz="2000" b="1" dirty="0" err="1" smtClean="0">
                <a:solidFill>
                  <a:schemeClr val="tx1"/>
                </a:solidFill>
              </a:rPr>
              <a:t>Saravanan</a:t>
            </a:r>
            <a:r>
              <a:rPr lang="en-US" sz="2000" b="1" dirty="0" smtClean="0">
                <a:solidFill>
                  <a:schemeClr val="tx1"/>
                </a:solidFill>
              </a:rPr>
              <a:t> </a:t>
            </a:r>
            <a:r>
              <a:rPr lang="en-US" sz="2000" b="1" dirty="0" err="1" smtClean="0">
                <a:solidFill>
                  <a:schemeClr val="tx1"/>
                </a:solidFill>
              </a:rPr>
              <a:t>Arunachalam</a:t>
            </a:r>
            <a:r>
              <a:rPr lang="en-US" sz="2000" b="1" dirty="0" smtClean="0">
                <a:solidFill>
                  <a:schemeClr val="tx1"/>
                </a:solidFill>
              </a:rPr>
              <a:t> and William </a:t>
            </a:r>
            <a:r>
              <a:rPr lang="en-US" sz="2000" b="1" dirty="0" err="1" smtClean="0">
                <a:solidFill>
                  <a:schemeClr val="tx1"/>
                </a:solidFill>
              </a:rPr>
              <a:t>Vizuete</a:t>
            </a:r>
            <a:endParaRPr lang="en-US" sz="2000" b="1" dirty="0" smtClean="0">
              <a:solidFill>
                <a:schemeClr val="tx1"/>
              </a:solidFill>
            </a:endParaRPr>
          </a:p>
          <a:p>
            <a:endParaRPr lang="en-US" sz="2000" dirty="0" smtClean="0"/>
          </a:p>
          <a:p>
            <a:r>
              <a:rPr lang="en-US" sz="2000" b="0" dirty="0" smtClean="0"/>
              <a:t>University </a:t>
            </a:r>
            <a:r>
              <a:rPr lang="en-US" sz="2000" b="0" dirty="0"/>
              <a:t>of North Carolina at Chapel Hill</a:t>
            </a:r>
          </a:p>
          <a:p>
            <a:pPr eaLnBrk="0" hangingPunct="0">
              <a:lnSpc>
                <a:spcPct val="80000"/>
              </a:lnSpc>
            </a:pPr>
            <a:endParaRPr lang="en-US" sz="2000" b="0" dirty="0"/>
          </a:p>
          <a:p>
            <a:pPr eaLnBrk="0" hangingPunct="0">
              <a:lnSpc>
                <a:spcPct val="80000"/>
              </a:lnSpc>
            </a:pPr>
            <a:r>
              <a:rPr lang="en-US" sz="2000" b="0" dirty="0"/>
              <a:t>October 24-26, 2011</a:t>
            </a:r>
          </a:p>
          <a:p>
            <a:pPr eaLnBrk="0" hangingPunct="0">
              <a:lnSpc>
                <a:spcPct val="80000"/>
              </a:lnSpc>
            </a:pPr>
            <a:r>
              <a:rPr lang="en-US" sz="2000" b="0" dirty="0"/>
              <a:t>10</a:t>
            </a:r>
            <a:r>
              <a:rPr lang="en-US" sz="2000" b="0" baseline="30000" dirty="0"/>
              <a:t>th</a:t>
            </a:r>
            <a:r>
              <a:rPr lang="en-US" sz="2000" b="0" dirty="0"/>
              <a:t> Annual CMAS User’s Conference, Chapel Hill, NC</a:t>
            </a:r>
          </a:p>
          <a:p>
            <a:r>
              <a:rPr lang="en-US" sz="2000" b="1" dirty="0" smtClean="0">
                <a:solidFill>
                  <a:schemeClr val="tx1"/>
                </a:solidFill>
              </a:rPr>
              <a:t> </a:t>
            </a:r>
            <a:endParaRPr lang="en-US" sz="2000" dirty="0">
              <a:solidFill>
                <a:schemeClr val="tx1"/>
              </a:solidFill>
            </a:endParaRPr>
          </a:p>
          <a:p>
            <a:endParaRPr lang="en-US" sz="2000" dirty="0"/>
          </a:p>
        </p:txBody>
      </p:sp>
      <p:sp>
        <p:nvSpPr>
          <p:cNvPr id="4" name="Title 3"/>
          <p:cNvSpPr>
            <a:spLocks noGrp="1"/>
          </p:cNvSpPr>
          <p:nvPr>
            <p:ph type="ctrTitle"/>
          </p:nvPr>
        </p:nvSpPr>
        <p:spPr>
          <a:xfrm>
            <a:off x="685800" y="2155051"/>
            <a:ext cx="7772400" cy="1577805"/>
          </a:xfrm>
        </p:spPr>
        <p:txBody>
          <a:bodyPr>
            <a:normAutofit fontScale="90000"/>
          </a:bodyPr>
          <a:lstStyle/>
          <a:p>
            <a:r>
              <a:rPr lang="en-US" sz="3600" b="1" dirty="0"/>
              <a:t>An Assessment of Aviation-related Hazardous Air Pollutants from a U.S. </a:t>
            </a:r>
            <a:r>
              <a:rPr lang="en-US" sz="3600" b="1" dirty="0" smtClean="0"/>
              <a:t>airport using </a:t>
            </a:r>
            <a:r>
              <a:rPr lang="en-US" sz="3600" b="1" dirty="0"/>
              <a:t>CMAQ  </a:t>
            </a:r>
            <a:r>
              <a:rPr lang="en-US" dirty="0"/>
              <a:t/>
            </a:r>
            <a:br>
              <a:rPr lang="en-US" dirty="0"/>
            </a:br>
            <a:endParaRPr lang="en-US" dirty="0"/>
          </a:p>
        </p:txBody>
      </p:sp>
    </p:spTree>
    <p:extLst>
      <p:ext uri="{BB962C8B-B14F-4D97-AF65-F5344CB8AC3E}">
        <p14:creationId xmlns:p14="http://schemas.microsoft.com/office/powerpoint/2010/main" val="201809684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1666" y="448003"/>
            <a:ext cx="8832908" cy="1384995"/>
          </a:xfrm>
          <a:prstGeom prst="rect">
            <a:avLst/>
          </a:prstGeom>
        </p:spPr>
        <p:txBody>
          <a:bodyPr wrap="square">
            <a:spAutoFit/>
          </a:bodyPr>
          <a:lstStyle/>
          <a:p>
            <a:r>
              <a:rPr lang="en-US" sz="2000" b="1" u="sng" dirty="0" smtClean="0">
                <a:solidFill>
                  <a:srgbClr val="204512"/>
                </a:solidFill>
              </a:rPr>
              <a:t>Spatial variability:</a:t>
            </a:r>
            <a:endParaRPr lang="en-US" sz="2000" b="1" u="sng" dirty="0">
              <a:solidFill>
                <a:srgbClr val="204512"/>
              </a:solidFill>
            </a:endParaRPr>
          </a:p>
          <a:p>
            <a:pPr marL="285750" indent="-285750">
              <a:buFont typeface="Arial"/>
              <a:buChar char="•"/>
            </a:pPr>
            <a:r>
              <a:rPr lang="en-US" sz="2000" dirty="0" smtClean="0"/>
              <a:t>HAPs at airport site </a:t>
            </a:r>
            <a:r>
              <a:rPr lang="en-US" sz="2000" dirty="0"/>
              <a:t>less than </a:t>
            </a:r>
            <a:r>
              <a:rPr lang="en-US" sz="2000" dirty="0" smtClean="0"/>
              <a:t>Urban site </a:t>
            </a:r>
            <a:r>
              <a:rPr lang="en-US" sz="2000" dirty="0"/>
              <a:t>[ Urban &gt; Airport &gt; Rural]</a:t>
            </a:r>
          </a:p>
          <a:p>
            <a:pPr marL="285750" indent="-285750">
              <a:buFont typeface="Arial"/>
              <a:buChar char="•"/>
            </a:pPr>
            <a:r>
              <a:rPr lang="en-US" sz="2000" dirty="0"/>
              <a:t>High Formaldehyde concentrations n</a:t>
            </a:r>
            <a:r>
              <a:rPr lang="en-US" sz="2000" dirty="0" smtClean="0"/>
              <a:t>ear runaway site (</a:t>
            </a:r>
            <a:r>
              <a:rPr lang="en-US" sz="2000" dirty="0" err="1" smtClean="0"/>
              <a:t>Fieldview</a:t>
            </a:r>
            <a:r>
              <a:rPr lang="en-US" sz="2000" dirty="0" smtClean="0"/>
              <a:t>)</a:t>
            </a:r>
            <a:endParaRPr lang="en-US" sz="2000" dirty="0"/>
          </a:p>
          <a:p>
            <a:pPr marL="285750" indent="-285750">
              <a:buFont typeface="Arial"/>
              <a:buChar char="•"/>
            </a:pPr>
            <a:endParaRPr lang="en-US" sz="2400" dirty="0"/>
          </a:p>
        </p:txBody>
      </p:sp>
      <p:graphicFrame>
        <p:nvGraphicFramePr>
          <p:cNvPr id="6" name="Chart 5"/>
          <p:cNvGraphicFramePr/>
          <p:nvPr>
            <p:extLst>
              <p:ext uri="{D42A27DB-BD31-4B8C-83A1-F6EECF244321}">
                <p14:modId xmlns:p14="http://schemas.microsoft.com/office/powerpoint/2010/main" val="1556579472"/>
              </p:ext>
            </p:extLst>
          </p:nvPr>
        </p:nvGraphicFramePr>
        <p:xfrm>
          <a:off x="125571" y="1852812"/>
          <a:ext cx="4514161" cy="231986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p:nvPr>
            <p:extLst>
              <p:ext uri="{D42A27DB-BD31-4B8C-83A1-F6EECF244321}">
                <p14:modId xmlns:p14="http://schemas.microsoft.com/office/powerpoint/2010/main" val="2634438673"/>
              </p:ext>
            </p:extLst>
          </p:nvPr>
        </p:nvGraphicFramePr>
        <p:xfrm>
          <a:off x="4639732" y="1834359"/>
          <a:ext cx="4572001" cy="2589051"/>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p:cNvSpPr txBox="1"/>
          <p:nvPr/>
        </p:nvSpPr>
        <p:spPr>
          <a:xfrm>
            <a:off x="7271072" y="2257803"/>
            <a:ext cx="1117600" cy="276999"/>
          </a:xfrm>
          <a:prstGeom prst="rect">
            <a:avLst/>
          </a:prstGeom>
          <a:noFill/>
        </p:spPr>
        <p:txBody>
          <a:bodyPr wrap="square" rtlCol="0">
            <a:spAutoFit/>
          </a:bodyPr>
          <a:lstStyle/>
          <a:p>
            <a:r>
              <a:rPr lang="en-US" sz="1200" dirty="0" smtClean="0"/>
              <a:t>Airport sites</a:t>
            </a:r>
            <a:endParaRPr lang="en-US" sz="1200" dirty="0"/>
          </a:p>
        </p:txBody>
      </p:sp>
      <p:sp>
        <p:nvSpPr>
          <p:cNvPr id="17" name="TextBox 16"/>
          <p:cNvSpPr txBox="1"/>
          <p:nvPr/>
        </p:nvSpPr>
        <p:spPr>
          <a:xfrm>
            <a:off x="5081972" y="3012745"/>
            <a:ext cx="507709" cy="261610"/>
          </a:xfrm>
          <a:prstGeom prst="rect">
            <a:avLst/>
          </a:prstGeom>
          <a:noFill/>
        </p:spPr>
        <p:txBody>
          <a:bodyPr wrap="square" rtlCol="0">
            <a:spAutoFit/>
          </a:bodyPr>
          <a:lstStyle/>
          <a:p>
            <a:r>
              <a:rPr lang="en-US" sz="1000" dirty="0"/>
              <a:t>R</a:t>
            </a:r>
            <a:r>
              <a:rPr lang="en-US" sz="1000" dirty="0" smtClean="0"/>
              <a:t>ura</a:t>
            </a:r>
            <a:r>
              <a:rPr lang="en-US" sz="1050" dirty="0" smtClean="0"/>
              <a:t>l</a:t>
            </a:r>
            <a:endParaRPr lang="en-US" sz="1050" dirty="0"/>
          </a:p>
        </p:txBody>
      </p:sp>
      <p:sp>
        <p:nvSpPr>
          <p:cNvPr id="18" name="TextBox 17"/>
          <p:cNvSpPr txBox="1"/>
          <p:nvPr/>
        </p:nvSpPr>
        <p:spPr>
          <a:xfrm>
            <a:off x="5418667" y="2087783"/>
            <a:ext cx="711200" cy="276999"/>
          </a:xfrm>
          <a:prstGeom prst="rect">
            <a:avLst/>
          </a:prstGeom>
          <a:noFill/>
        </p:spPr>
        <p:txBody>
          <a:bodyPr wrap="square" rtlCol="0">
            <a:spAutoFit/>
          </a:bodyPr>
          <a:lstStyle/>
          <a:p>
            <a:r>
              <a:rPr lang="en-US" sz="1200" dirty="0" smtClean="0"/>
              <a:t>Urban</a:t>
            </a:r>
            <a:endParaRPr lang="en-US" sz="1200" dirty="0"/>
          </a:p>
        </p:txBody>
      </p:sp>
      <p:cxnSp>
        <p:nvCxnSpPr>
          <p:cNvPr id="20" name="Straight Arrow Connector 19"/>
          <p:cNvCxnSpPr>
            <a:endCxn id="18" idx="2"/>
          </p:cNvCxnSpPr>
          <p:nvPr/>
        </p:nvCxnSpPr>
        <p:spPr>
          <a:xfrm flipV="1">
            <a:off x="5729740" y="2364782"/>
            <a:ext cx="44527" cy="313722"/>
          </a:xfrm>
          <a:prstGeom prst="straightConnector1">
            <a:avLst/>
          </a:prstGeom>
          <a:ln>
            <a:solidFill>
              <a:srgbClr val="800000"/>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V="1">
            <a:off x="6640852" y="2495867"/>
            <a:ext cx="0" cy="322302"/>
          </a:xfrm>
          <a:prstGeom prst="straightConnector1">
            <a:avLst/>
          </a:prstGeom>
          <a:ln>
            <a:solidFill>
              <a:srgbClr val="800000"/>
            </a:solidFill>
            <a:tailEnd type="arrow"/>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6346211" y="2335635"/>
            <a:ext cx="924861" cy="246221"/>
          </a:xfrm>
          <a:prstGeom prst="rect">
            <a:avLst/>
          </a:prstGeom>
          <a:noFill/>
        </p:spPr>
        <p:txBody>
          <a:bodyPr wrap="square" rtlCol="0">
            <a:spAutoFit/>
          </a:bodyPr>
          <a:lstStyle/>
          <a:p>
            <a:r>
              <a:rPr lang="en-US" sz="1000" dirty="0"/>
              <a:t>S</a:t>
            </a:r>
            <a:r>
              <a:rPr lang="en-US" sz="1000" dirty="0" smtClean="0"/>
              <a:t>uburban</a:t>
            </a:r>
            <a:endParaRPr lang="en-US" sz="1000" dirty="0"/>
          </a:p>
        </p:txBody>
      </p:sp>
      <p:graphicFrame>
        <p:nvGraphicFramePr>
          <p:cNvPr id="14" name="Chart 13"/>
          <p:cNvGraphicFramePr/>
          <p:nvPr>
            <p:extLst>
              <p:ext uri="{D42A27DB-BD31-4B8C-83A1-F6EECF244321}">
                <p14:modId xmlns:p14="http://schemas.microsoft.com/office/powerpoint/2010/main" val="304848558"/>
              </p:ext>
            </p:extLst>
          </p:nvPr>
        </p:nvGraphicFramePr>
        <p:xfrm>
          <a:off x="125571" y="4172678"/>
          <a:ext cx="4727538" cy="2549028"/>
        </p:xfrm>
        <a:graphic>
          <a:graphicData uri="http://schemas.openxmlformats.org/drawingml/2006/chart">
            <c:chart xmlns:c="http://schemas.openxmlformats.org/drawingml/2006/chart" xmlns:r="http://schemas.openxmlformats.org/officeDocument/2006/relationships" r:id="rId5"/>
          </a:graphicData>
        </a:graphic>
      </p:graphicFrame>
      <p:sp>
        <p:nvSpPr>
          <p:cNvPr id="2" name="TextBox 1"/>
          <p:cNvSpPr txBox="1"/>
          <p:nvPr/>
        </p:nvSpPr>
        <p:spPr>
          <a:xfrm>
            <a:off x="5132481" y="4423410"/>
            <a:ext cx="3782919" cy="369332"/>
          </a:xfrm>
          <a:prstGeom prst="rect">
            <a:avLst/>
          </a:prstGeom>
          <a:noFill/>
        </p:spPr>
        <p:txBody>
          <a:bodyPr wrap="square" rtlCol="0">
            <a:spAutoFit/>
          </a:bodyPr>
          <a:lstStyle/>
          <a:p>
            <a:endParaRPr lang="en-US"/>
          </a:p>
        </p:txBody>
      </p:sp>
      <p:sp>
        <p:nvSpPr>
          <p:cNvPr id="3" name="TextBox 2"/>
          <p:cNvSpPr txBox="1"/>
          <p:nvPr/>
        </p:nvSpPr>
        <p:spPr>
          <a:xfrm>
            <a:off x="5081972" y="4172678"/>
            <a:ext cx="3962602" cy="2369880"/>
          </a:xfrm>
          <a:prstGeom prst="rect">
            <a:avLst/>
          </a:prstGeom>
          <a:noFill/>
        </p:spPr>
        <p:txBody>
          <a:bodyPr wrap="square" rtlCol="0">
            <a:spAutoFit/>
          </a:bodyPr>
          <a:lstStyle/>
          <a:p>
            <a:r>
              <a:rPr lang="en-US" sz="1600" dirty="0" smtClean="0"/>
              <a:t>High </a:t>
            </a:r>
            <a:r>
              <a:rPr lang="en-US" sz="1600" dirty="0" err="1" smtClean="0"/>
              <a:t>underprediction</a:t>
            </a:r>
            <a:r>
              <a:rPr lang="en-US" sz="1600" dirty="0" smtClean="0"/>
              <a:t> in case of Acrolein at all sites</a:t>
            </a:r>
          </a:p>
          <a:p>
            <a:pPr marL="285750" indent="-285750">
              <a:buFont typeface="Arial"/>
              <a:buChar char="•"/>
            </a:pPr>
            <a:r>
              <a:rPr lang="en-US" sz="1400" dirty="0" smtClean="0"/>
              <a:t>Monitoring data</a:t>
            </a:r>
            <a:r>
              <a:rPr lang="en-US" sz="1600" dirty="0" smtClean="0"/>
              <a:t> </a:t>
            </a:r>
            <a:r>
              <a:rPr lang="en-US" sz="1400" dirty="0" smtClean="0"/>
              <a:t>uncertainties (</a:t>
            </a:r>
            <a:r>
              <a:rPr lang="en-US" sz="1400" dirty="0" err="1" smtClean="0"/>
              <a:t>Leucken</a:t>
            </a:r>
            <a:r>
              <a:rPr lang="en-US" sz="1400" dirty="0" smtClean="0"/>
              <a:t> et al, 2006).</a:t>
            </a:r>
          </a:p>
          <a:p>
            <a:pPr marL="285750" indent="-285750">
              <a:buFont typeface="Arial"/>
              <a:buChar char="•"/>
            </a:pPr>
            <a:r>
              <a:rPr lang="en-US" sz="1400" dirty="0" smtClean="0"/>
              <a:t>Highly reactive – challenge for analytical methods.</a:t>
            </a:r>
          </a:p>
          <a:p>
            <a:pPr marL="285750" indent="-285750">
              <a:buFont typeface="Arial"/>
              <a:buChar char="•"/>
            </a:pPr>
            <a:r>
              <a:rPr lang="en-US" sz="1400" dirty="0" smtClean="0"/>
              <a:t>High degradation of Acrolein and its derivatives – improper handling (Seaman et al, 2006).</a:t>
            </a:r>
          </a:p>
          <a:p>
            <a:pPr marL="285750" indent="-285750">
              <a:buFont typeface="Arial"/>
              <a:buChar char="•"/>
            </a:pPr>
            <a:endParaRPr lang="en-US" sz="1600" dirty="0"/>
          </a:p>
        </p:txBody>
      </p:sp>
      <p:sp>
        <p:nvSpPr>
          <p:cNvPr id="9" name="Right Brace 8"/>
          <p:cNvSpPr/>
          <p:nvPr/>
        </p:nvSpPr>
        <p:spPr>
          <a:xfrm rot="16008956">
            <a:off x="7889655" y="1725712"/>
            <a:ext cx="296553" cy="1999899"/>
          </a:xfrm>
          <a:prstGeom prst="rightBrace">
            <a:avLst/>
          </a:prstGeom>
          <a:ln>
            <a:solidFill>
              <a:srgbClr val="8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Oval 4"/>
          <p:cNvSpPr/>
          <p:nvPr/>
        </p:nvSpPr>
        <p:spPr bwMode="auto">
          <a:xfrm>
            <a:off x="2147842" y="2087783"/>
            <a:ext cx="768206" cy="2084895"/>
          </a:xfrm>
          <a:prstGeom prst="ellipse">
            <a:avLst/>
          </a:prstGeom>
          <a:noFill/>
          <a:ln w="12700" cap="flat" cmpd="sng" algn="ctr">
            <a:solidFill>
              <a:schemeClr val="tx1"/>
            </a:solidFill>
            <a:prstDash val="solid"/>
            <a:round/>
            <a:headEnd type="none" w="sm" len="sm"/>
            <a:tailEnd type="none" w="med" len="sm"/>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Helvetica" pitchFamily="80" charset="0"/>
            </a:endParaRPr>
          </a:p>
        </p:txBody>
      </p:sp>
      <p:sp>
        <p:nvSpPr>
          <p:cNvPr id="10" name="Oval 9"/>
          <p:cNvSpPr/>
          <p:nvPr/>
        </p:nvSpPr>
        <p:spPr bwMode="auto">
          <a:xfrm>
            <a:off x="5910480" y="2134186"/>
            <a:ext cx="636205" cy="2038492"/>
          </a:xfrm>
          <a:prstGeom prst="ellipse">
            <a:avLst/>
          </a:prstGeom>
          <a:noFill/>
          <a:ln w="12700" cap="flat" cmpd="sng" algn="ctr">
            <a:solidFill>
              <a:schemeClr val="tx1"/>
            </a:solidFill>
            <a:prstDash val="solid"/>
            <a:round/>
            <a:headEnd type="none" w="sm" len="sm"/>
            <a:tailEnd type="none" w="med" len="sm"/>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Helvetica" pitchFamily="80" charset="0"/>
            </a:endParaRPr>
          </a:p>
        </p:txBody>
      </p:sp>
    </p:spTree>
    <p:extLst>
      <p:ext uri="{BB962C8B-B14F-4D97-AF65-F5344CB8AC3E}">
        <p14:creationId xmlns:p14="http://schemas.microsoft.com/office/powerpoint/2010/main" val="31427637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118518604"/>
              </p:ext>
            </p:extLst>
          </p:nvPr>
        </p:nvGraphicFramePr>
        <p:xfrm>
          <a:off x="554696" y="1137561"/>
          <a:ext cx="7456591" cy="4933682"/>
        </p:xfrm>
        <a:graphic>
          <a:graphicData uri="http://schemas.openxmlformats.org/drawingml/2006/table">
            <a:tbl>
              <a:tblPr firstRow="1" bandRow="1">
                <a:tableStyleId>{00A15C55-8517-42AA-B614-E9B94910E393}</a:tableStyleId>
              </a:tblPr>
              <a:tblGrid>
                <a:gridCol w="2552955"/>
                <a:gridCol w="2703874"/>
                <a:gridCol w="2199762"/>
              </a:tblGrid>
              <a:tr h="852923">
                <a:tc>
                  <a:txBody>
                    <a:bodyPr/>
                    <a:lstStyle/>
                    <a:p>
                      <a:pPr algn="ctr"/>
                      <a:r>
                        <a:rPr lang="en-US" dirty="0" smtClean="0"/>
                        <a:t>HAPs</a:t>
                      </a:r>
                      <a:endParaRPr lang="en-US" dirty="0"/>
                    </a:p>
                  </a:txBody>
                  <a:tcPr/>
                </a:tc>
                <a:tc>
                  <a:txBody>
                    <a:bodyPr/>
                    <a:lstStyle/>
                    <a:p>
                      <a:pPr algn="ctr"/>
                      <a:r>
                        <a:rPr lang="en-US" dirty="0" smtClean="0"/>
                        <a:t>Average</a:t>
                      </a:r>
                      <a:r>
                        <a:rPr lang="en-US" baseline="0" dirty="0" smtClean="0"/>
                        <a:t> NMB</a:t>
                      </a:r>
                      <a:r>
                        <a:rPr lang="en-US" dirty="0" smtClean="0"/>
                        <a:t> (%)</a:t>
                      </a:r>
                      <a:endParaRPr lang="en-US" dirty="0"/>
                    </a:p>
                  </a:txBody>
                  <a:tcPr/>
                </a:tc>
                <a:tc>
                  <a:txBody>
                    <a:bodyPr/>
                    <a:lstStyle/>
                    <a:p>
                      <a:pPr algn="ctr"/>
                      <a:r>
                        <a:rPr lang="en-US" dirty="0" smtClean="0"/>
                        <a:t>Average</a:t>
                      </a:r>
                      <a:r>
                        <a:rPr lang="en-US" baseline="0" dirty="0" smtClean="0"/>
                        <a:t> NME</a:t>
                      </a:r>
                      <a:r>
                        <a:rPr lang="en-US" dirty="0" smtClean="0"/>
                        <a:t> (%)</a:t>
                      </a:r>
                      <a:endParaRPr lang="en-US" dirty="0"/>
                    </a:p>
                  </a:txBody>
                  <a:tcPr/>
                </a:tc>
              </a:tr>
              <a:tr h="532147">
                <a:tc>
                  <a:txBody>
                    <a:bodyPr/>
                    <a:lstStyle/>
                    <a:p>
                      <a:pPr algn="ctr"/>
                      <a:r>
                        <a:rPr lang="en-US" sz="1600" dirty="0" smtClean="0"/>
                        <a:t>Benzene</a:t>
                      </a:r>
                      <a:endParaRPr lang="en-US" sz="1600" dirty="0"/>
                    </a:p>
                  </a:txBody>
                  <a:tcPr/>
                </a:tc>
                <a:tc>
                  <a:txBody>
                    <a:bodyPr/>
                    <a:lstStyle/>
                    <a:p>
                      <a:pPr algn="ctr"/>
                      <a:r>
                        <a:rPr lang="en-US" dirty="0" smtClean="0"/>
                        <a:t>9</a:t>
                      </a:r>
                      <a:endParaRPr lang="en-US" dirty="0"/>
                    </a:p>
                  </a:txBody>
                  <a:tcPr/>
                </a:tc>
                <a:tc>
                  <a:txBody>
                    <a:bodyPr/>
                    <a:lstStyle/>
                    <a:p>
                      <a:pPr algn="ctr"/>
                      <a:r>
                        <a:rPr lang="en-US" dirty="0" smtClean="0"/>
                        <a:t>51</a:t>
                      </a:r>
                      <a:endParaRPr lang="en-US" dirty="0"/>
                    </a:p>
                  </a:txBody>
                  <a:tcPr/>
                </a:tc>
              </a:tr>
              <a:tr h="533729">
                <a:tc>
                  <a:txBody>
                    <a:bodyPr/>
                    <a:lstStyle/>
                    <a:p>
                      <a:pPr algn="ctr"/>
                      <a:r>
                        <a:rPr lang="en-US" sz="1600" dirty="0" smtClean="0"/>
                        <a:t>Butadiene</a:t>
                      </a:r>
                      <a:endParaRPr lang="en-US" sz="1600" dirty="0"/>
                    </a:p>
                  </a:txBody>
                  <a:tcPr/>
                </a:tc>
                <a:tc>
                  <a:txBody>
                    <a:bodyPr/>
                    <a:lstStyle/>
                    <a:p>
                      <a:pPr algn="ctr"/>
                      <a:r>
                        <a:rPr lang="en-US" dirty="0" smtClean="0"/>
                        <a:t>-19</a:t>
                      </a:r>
                      <a:endParaRPr lang="en-US" dirty="0"/>
                    </a:p>
                  </a:txBody>
                  <a:tcPr/>
                </a:tc>
                <a:tc>
                  <a:txBody>
                    <a:bodyPr/>
                    <a:lstStyle/>
                    <a:p>
                      <a:pPr algn="ctr"/>
                      <a:r>
                        <a:rPr lang="en-US" dirty="0" smtClean="0"/>
                        <a:t>54</a:t>
                      </a:r>
                      <a:endParaRPr lang="en-US" dirty="0"/>
                    </a:p>
                  </a:txBody>
                  <a:tcPr/>
                </a:tc>
              </a:tr>
              <a:tr h="542000">
                <a:tc>
                  <a:txBody>
                    <a:bodyPr/>
                    <a:lstStyle/>
                    <a:p>
                      <a:pPr algn="ctr"/>
                      <a:r>
                        <a:rPr lang="en-US" sz="1600" dirty="0" smtClean="0"/>
                        <a:t>Toluene</a:t>
                      </a:r>
                      <a:endParaRPr lang="en-US" sz="1600" dirty="0"/>
                    </a:p>
                  </a:txBody>
                  <a:tcPr/>
                </a:tc>
                <a:tc>
                  <a:txBody>
                    <a:bodyPr/>
                    <a:lstStyle/>
                    <a:p>
                      <a:pPr algn="ctr"/>
                      <a:r>
                        <a:rPr lang="en-US" dirty="0" smtClean="0"/>
                        <a:t>15</a:t>
                      </a:r>
                      <a:endParaRPr lang="en-US" dirty="0"/>
                    </a:p>
                  </a:txBody>
                  <a:tcPr/>
                </a:tc>
                <a:tc>
                  <a:txBody>
                    <a:bodyPr/>
                    <a:lstStyle/>
                    <a:p>
                      <a:pPr algn="ctr"/>
                      <a:r>
                        <a:rPr lang="en-US" dirty="0" smtClean="0"/>
                        <a:t>57</a:t>
                      </a:r>
                      <a:endParaRPr lang="en-US" dirty="0"/>
                    </a:p>
                  </a:txBody>
                  <a:tcPr/>
                </a:tc>
              </a:tr>
              <a:tr h="542002">
                <a:tc>
                  <a:txBody>
                    <a:bodyPr/>
                    <a:lstStyle/>
                    <a:p>
                      <a:pPr algn="ctr"/>
                      <a:r>
                        <a:rPr lang="en-US" sz="1600" dirty="0" smtClean="0"/>
                        <a:t>Xylene</a:t>
                      </a:r>
                      <a:endParaRPr lang="en-US" sz="1600" dirty="0"/>
                    </a:p>
                  </a:txBody>
                  <a:tcPr/>
                </a:tc>
                <a:tc>
                  <a:txBody>
                    <a:bodyPr/>
                    <a:lstStyle/>
                    <a:p>
                      <a:pPr algn="ctr"/>
                      <a:r>
                        <a:rPr lang="en-US" dirty="0" smtClean="0"/>
                        <a:t>4</a:t>
                      </a:r>
                      <a:endParaRPr lang="en-US" dirty="0"/>
                    </a:p>
                  </a:txBody>
                  <a:tcPr/>
                </a:tc>
                <a:tc>
                  <a:txBody>
                    <a:bodyPr/>
                    <a:lstStyle/>
                    <a:p>
                      <a:pPr algn="ctr"/>
                      <a:r>
                        <a:rPr lang="en-US" dirty="0" smtClean="0"/>
                        <a:t>59</a:t>
                      </a:r>
                      <a:endParaRPr lang="en-US" dirty="0"/>
                    </a:p>
                  </a:txBody>
                  <a:tcPr/>
                </a:tc>
              </a:tr>
              <a:tr h="643627">
                <a:tc>
                  <a:txBody>
                    <a:bodyPr/>
                    <a:lstStyle/>
                    <a:p>
                      <a:pPr algn="ctr"/>
                      <a:r>
                        <a:rPr lang="en-US" sz="1600" dirty="0" smtClean="0"/>
                        <a:t>Acetaldehyde</a:t>
                      </a:r>
                      <a:endParaRPr lang="en-US" sz="1600" dirty="0"/>
                    </a:p>
                  </a:txBody>
                  <a:tcPr/>
                </a:tc>
                <a:tc>
                  <a:txBody>
                    <a:bodyPr/>
                    <a:lstStyle/>
                    <a:p>
                      <a:pPr algn="ctr"/>
                      <a:r>
                        <a:rPr lang="en-US" dirty="0" smtClean="0"/>
                        <a:t>-12</a:t>
                      </a:r>
                      <a:endParaRPr lang="en-US" dirty="0"/>
                    </a:p>
                  </a:txBody>
                  <a:tcPr/>
                </a:tc>
                <a:tc>
                  <a:txBody>
                    <a:bodyPr/>
                    <a:lstStyle/>
                    <a:p>
                      <a:pPr algn="ctr"/>
                      <a:r>
                        <a:rPr lang="en-US" dirty="0" smtClean="0"/>
                        <a:t>36</a:t>
                      </a:r>
                      <a:endParaRPr lang="en-US" dirty="0"/>
                    </a:p>
                  </a:txBody>
                  <a:tcPr/>
                </a:tc>
              </a:tr>
              <a:tr h="643627">
                <a:tc>
                  <a:txBody>
                    <a:bodyPr/>
                    <a:lstStyle/>
                    <a:p>
                      <a:pPr algn="ctr"/>
                      <a:r>
                        <a:rPr lang="en-US" sz="1600" dirty="0" smtClean="0"/>
                        <a:t>Acrolein</a:t>
                      </a:r>
                      <a:endParaRPr lang="en-US" sz="1600" dirty="0"/>
                    </a:p>
                  </a:txBody>
                  <a:tcPr/>
                </a:tc>
                <a:tc>
                  <a:txBody>
                    <a:bodyPr/>
                    <a:lstStyle/>
                    <a:p>
                      <a:pPr algn="ctr"/>
                      <a:r>
                        <a:rPr lang="en-US" dirty="0" smtClean="0"/>
                        <a:t>-92</a:t>
                      </a:r>
                      <a:endParaRPr lang="en-US" dirty="0"/>
                    </a:p>
                  </a:txBody>
                  <a:tcPr/>
                </a:tc>
                <a:tc>
                  <a:txBody>
                    <a:bodyPr/>
                    <a:lstStyle/>
                    <a:p>
                      <a:pPr algn="ctr"/>
                      <a:r>
                        <a:rPr lang="en-US" dirty="0" smtClean="0"/>
                        <a:t>93</a:t>
                      </a:r>
                      <a:endParaRPr lang="en-US" dirty="0"/>
                    </a:p>
                  </a:txBody>
                  <a:tcPr/>
                </a:tc>
              </a:tr>
              <a:tr h="643627">
                <a:tc>
                  <a:txBody>
                    <a:bodyPr/>
                    <a:lstStyle/>
                    <a:p>
                      <a:pPr algn="ctr"/>
                      <a:r>
                        <a:rPr lang="en-US" sz="1600" dirty="0" smtClean="0"/>
                        <a:t>Formaldehyde</a:t>
                      </a:r>
                      <a:endParaRPr lang="en-US" sz="1600" dirty="0"/>
                    </a:p>
                  </a:txBody>
                  <a:tcPr/>
                </a:tc>
                <a:tc>
                  <a:txBody>
                    <a:bodyPr/>
                    <a:lstStyle/>
                    <a:p>
                      <a:pPr algn="ctr"/>
                      <a:r>
                        <a:rPr lang="en-US" dirty="0" smtClean="0"/>
                        <a:t>-51</a:t>
                      </a:r>
                      <a:endParaRPr lang="en-US" dirty="0"/>
                    </a:p>
                  </a:txBody>
                  <a:tcPr/>
                </a:tc>
                <a:tc>
                  <a:txBody>
                    <a:bodyPr/>
                    <a:lstStyle/>
                    <a:p>
                      <a:pPr algn="ctr"/>
                      <a:r>
                        <a:rPr lang="en-US" dirty="0" smtClean="0"/>
                        <a:t>53</a:t>
                      </a:r>
                      <a:endParaRPr lang="en-US" dirty="0"/>
                    </a:p>
                  </a:txBody>
                  <a:tcPr/>
                </a:tc>
              </a:tr>
            </a:tbl>
          </a:graphicData>
        </a:graphic>
      </p:graphicFrame>
      <p:sp>
        <p:nvSpPr>
          <p:cNvPr id="6" name="Title 5"/>
          <p:cNvSpPr>
            <a:spLocks noGrp="1"/>
          </p:cNvSpPr>
          <p:nvPr>
            <p:ph type="title"/>
          </p:nvPr>
        </p:nvSpPr>
        <p:spPr>
          <a:xfrm>
            <a:off x="227013" y="73024"/>
            <a:ext cx="6240462" cy="663932"/>
          </a:xfrm>
        </p:spPr>
        <p:txBody>
          <a:bodyPr/>
          <a:lstStyle/>
          <a:p>
            <a:r>
              <a:rPr lang="en-US" dirty="0" smtClean="0"/>
              <a:t>Model Evaluation </a:t>
            </a:r>
            <a:endParaRPr lang="en-US" dirty="0"/>
          </a:p>
        </p:txBody>
      </p:sp>
    </p:spTree>
    <p:extLst>
      <p:ext uri="{BB962C8B-B14F-4D97-AF65-F5344CB8AC3E}">
        <p14:creationId xmlns:p14="http://schemas.microsoft.com/office/powerpoint/2010/main" val="305165163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1006" y="116981"/>
            <a:ext cx="4704477" cy="369332"/>
          </a:xfrm>
          <a:prstGeom prst="rect">
            <a:avLst/>
          </a:prstGeom>
          <a:noFill/>
        </p:spPr>
        <p:txBody>
          <a:bodyPr wrap="square" rtlCol="0">
            <a:spAutoFit/>
          </a:bodyPr>
          <a:lstStyle/>
          <a:p>
            <a:r>
              <a:rPr lang="en-US" b="1" dirty="0" smtClean="0">
                <a:solidFill>
                  <a:srgbClr val="204512"/>
                </a:solidFill>
              </a:rPr>
              <a:t>Model Performance based on Sites</a:t>
            </a:r>
            <a:r>
              <a:rPr lang="en-US" dirty="0" smtClean="0">
                <a:solidFill>
                  <a:srgbClr val="204512"/>
                </a:solidFill>
              </a:rPr>
              <a:t>:</a:t>
            </a:r>
            <a:endParaRPr lang="en-US" dirty="0">
              <a:solidFill>
                <a:srgbClr val="204512"/>
              </a:solidFill>
            </a:endParaRPr>
          </a:p>
        </p:txBody>
      </p:sp>
      <p:pic>
        <p:nvPicPr>
          <p:cNvPr id="6" name="Picture 5"/>
          <p:cNvPicPr>
            <a:picLocks noChangeAspect="1"/>
          </p:cNvPicPr>
          <p:nvPr/>
        </p:nvPicPr>
        <p:blipFill>
          <a:blip r:embed="rId2"/>
          <a:stretch>
            <a:fillRect/>
          </a:stretch>
        </p:blipFill>
        <p:spPr>
          <a:xfrm>
            <a:off x="7243083" y="1113273"/>
            <a:ext cx="1722676" cy="2168531"/>
          </a:xfrm>
          <a:prstGeom prst="rect">
            <a:avLst/>
          </a:prstGeom>
        </p:spPr>
      </p:pic>
      <p:sp>
        <p:nvSpPr>
          <p:cNvPr id="3" name="TextBox 2"/>
          <p:cNvSpPr txBox="1"/>
          <p:nvPr/>
        </p:nvSpPr>
        <p:spPr>
          <a:xfrm>
            <a:off x="4795483" y="486313"/>
            <a:ext cx="2104557" cy="369332"/>
          </a:xfrm>
          <a:prstGeom prst="rect">
            <a:avLst/>
          </a:prstGeom>
          <a:noFill/>
        </p:spPr>
        <p:txBody>
          <a:bodyPr wrap="square" rtlCol="0">
            <a:spAutoFit/>
          </a:bodyPr>
          <a:lstStyle/>
          <a:p>
            <a:endParaRPr lang="en-US" dirty="0"/>
          </a:p>
        </p:txBody>
      </p:sp>
      <p:pic>
        <p:nvPicPr>
          <p:cNvPr id="7" name="Picture 6"/>
          <p:cNvPicPr>
            <a:picLocks noChangeAspect="1"/>
          </p:cNvPicPr>
          <p:nvPr/>
        </p:nvPicPr>
        <p:blipFill>
          <a:blip r:embed="rId3"/>
          <a:stretch>
            <a:fillRect/>
          </a:stretch>
        </p:blipFill>
        <p:spPr>
          <a:xfrm>
            <a:off x="91006" y="663155"/>
            <a:ext cx="3561891" cy="2990264"/>
          </a:xfrm>
          <a:prstGeom prst="rect">
            <a:avLst/>
          </a:prstGeom>
        </p:spPr>
      </p:pic>
      <p:sp>
        <p:nvSpPr>
          <p:cNvPr id="8" name="TextBox 7"/>
          <p:cNvSpPr txBox="1"/>
          <p:nvPr/>
        </p:nvSpPr>
        <p:spPr>
          <a:xfrm>
            <a:off x="1379635" y="486313"/>
            <a:ext cx="1677510" cy="307777"/>
          </a:xfrm>
          <a:prstGeom prst="rect">
            <a:avLst/>
          </a:prstGeom>
          <a:noFill/>
        </p:spPr>
        <p:txBody>
          <a:bodyPr wrap="square" rtlCol="0">
            <a:spAutoFit/>
          </a:bodyPr>
          <a:lstStyle/>
          <a:p>
            <a:r>
              <a:rPr lang="en-US" sz="1400" b="1" dirty="0" smtClean="0"/>
              <a:t>BENZENE</a:t>
            </a:r>
            <a:endParaRPr lang="en-US" sz="1400" b="1" dirty="0"/>
          </a:p>
        </p:txBody>
      </p:sp>
      <p:pic>
        <p:nvPicPr>
          <p:cNvPr id="9" name="Picture 8"/>
          <p:cNvPicPr>
            <a:picLocks noChangeAspect="1"/>
          </p:cNvPicPr>
          <p:nvPr/>
        </p:nvPicPr>
        <p:blipFill>
          <a:blip r:embed="rId4"/>
          <a:stretch>
            <a:fillRect/>
          </a:stretch>
        </p:blipFill>
        <p:spPr>
          <a:xfrm>
            <a:off x="3627355" y="663155"/>
            <a:ext cx="3272685" cy="2755065"/>
          </a:xfrm>
          <a:prstGeom prst="rect">
            <a:avLst/>
          </a:prstGeom>
        </p:spPr>
      </p:pic>
      <p:sp>
        <p:nvSpPr>
          <p:cNvPr id="13" name="TextBox 12"/>
          <p:cNvSpPr txBox="1"/>
          <p:nvPr/>
        </p:nvSpPr>
        <p:spPr>
          <a:xfrm>
            <a:off x="4609234" y="408149"/>
            <a:ext cx="1802932" cy="307777"/>
          </a:xfrm>
          <a:prstGeom prst="rect">
            <a:avLst/>
          </a:prstGeom>
          <a:noFill/>
        </p:spPr>
        <p:txBody>
          <a:bodyPr wrap="square" rtlCol="0">
            <a:spAutoFit/>
          </a:bodyPr>
          <a:lstStyle/>
          <a:p>
            <a:r>
              <a:rPr lang="en-US" sz="1400" b="1" dirty="0" smtClean="0"/>
              <a:t>1,3-BUTADIENE</a:t>
            </a:r>
            <a:endParaRPr lang="en-US" sz="1400" b="1" dirty="0"/>
          </a:p>
        </p:txBody>
      </p:sp>
      <p:pic>
        <p:nvPicPr>
          <p:cNvPr id="14" name="Picture 13"/>
          <p:cNvPicPr>
            <a:picLocks noChangeAspect="1"/>
          </p:cNvPicPr>
          <p:nvPr/>
        </p:nvPicPr>
        <p:blipFill>
          <a:blip r:embed="rId5"/>
          <a:stretch>
            <a:fillRect/>
          </a:stretch>
        </p:blipFill>
        <p:spPr>
          <a:xfrm>
            <a:off x="261771" y="3935656"/>
            <a:ext cx="3365583" cy="2922344"/>
          </a:xfrm>
          <a:prstGeom prst="rect">
            <a:avLst/>
          </a:prstGeom>
        </p:spPr>
      </p:pic>
      <p:sp>
        <p:nvSpPr>
          <p:cNvPr id="15" name="TextBox 14"/>
          <p:cNvSpPr txBox="1"/>
          <p:nvPr/>
        </p:nvSpPr>
        <p:spPr>
          <a:xfrm>
            <a:off x="1379635" y="3684778"/>
            <a:ext cx="1442345" cy="307777"/>
          </a:xfrm>
          <a:prstGeom prst="rect">
            <a:avLst/>
          </a:prstGeom>
          <a:noFill/>
        </p:spPr>
        <p:txBody>
          <a:bodyPr wrap="square" rtlCol="0">
            <a:spAutoFit/>
          </a:bodyPr>
          <a:lstStyle/>
          <a:p>
            <a:r>
              <a:rPr lang="en-US" sz="1400" b="1" dirty="0" smtClean="0"/>
              <a:t>TOLUENE</a:t>
            </a:r>
            <a:endParaRPr lang="en-US" sz="1400" b="1" dirty="0"/>
          </a:p>
        </p:txBody>
      </p:sp>
      <p:pic>
        <p:nvPicPr>
          <p:cNvPr id="16" name="Picture 15"/>
          <p:cNvPicPr>
            <a:picLocks noChangeAspect="1"/>
          </p:cNvPicPr>
          <p:nvPr/>
        </p:nvPicPr>
        <p:blipFill>
          <a:blip r:embed="rId6"/>
          <a:stretch>
            <a:fillRect/>
          </a:stretch>
        </p:blipFill>
        <p:spPr>
          <a:xfrm>
            <a:off x="3778319" y="3794539"/>
            <a:ext cx="3121722" cy="3063462"/>
          </a:xfrm>
          <a:prstGeom prst="rect">
            <a:avLst/>
          </a:prstGeom>
        </p:spPr>
      </p:pic>
      <p:sp>
        <p:nvSpPr>
          <p:cNvPr id="17" name="TextBox 16"/>
          <p:cNvSpPr txBox="1"/>
          <p:nvPr/>
        </p:nvSpPr>
        <p:spPr>
          <a:xfrm>
            <a:off x="4905225" y="3653419"/>
            <a:ext cx="1505057" cy="307777"/>
          </a:xfrm>
          <a:prstGeom prst="rect">
            <a:avLst/>
          </a:prstGeom>
          <a:noFill/>
        </p:spPr>
        <p:txBody>
          <a:bodyPr wrap="square" rtlCol="0">
            <a:spAutoFit/>
          </a:bodyPr>
          <a:lstStyle/>
          <a:p>
            <a:r>
              <a:rPr lang="en-US" sz="1400" b="1" dirty="0" smtClean="0"/>
              <a:t>XYLENE</a:t>
            </a:r>
            <a:endParaRPr lang="en-US" sz="1400" b="1" dirty="0"/>
          </a:p>
        </p:txBody>
      </p:sp>
    </p:spTree>
    <p:extLst>
      <p:ext uri="{BB962C8B-B14F-4D97-AF65-F5344CB8AC3E}">
        <p14:creationId xmlns:p14="http://schemas.microsoft.com/office/powerpoint/2010/main" val="130858908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5459" y="297919"/>
            <a:ext cx="3632859" cy="3449581"/>
          </a:xfrm>
          <a:prstGeom prst="rect">
            <a:avLst/>
          </a:prstGeom>
        </p:spPr>
      </p:pic>
      <p:pic>
        <p:nvPicPr>
          <p:cNvPr id="4" name="Picture 3"/>
          <p:cNvPicPr>
            <a:picLocks noChangeAspect="1"/>
          </p:cNvPicPr>
          <p:nvPr/>
        </p:nvPicPr>
        <p:blipFill>
          <a:blip r:embed="rId3"/>
          <a:stretch>
            <a:fillRect/>
          </a:stretch>
        </p:blipFill>
        <p:spPr>
          <a:xfrm>
            <a:off x="7486087" y="1160313"/>
            <a:ext cx="1322995" cy="1536632"/>
          </a:xfrm>
          <a:prstGeom prst="rect">
            <a:avLst/>
          </a:prstGeom>
        </p:spPr>
      </p:pic>
      <p:pic>
        <p:nvPicPr>
          <p:cNvPr id="6" name="Picture 5"/>
          <p:cNvPicPr>
            <a:picLocks noChangeAspect="1"/>
          </p:cNvPicPr>
          <p:nvPr/>
        </p:nvPicPr>
        <p:blipFill>
          <a:blip r:embed="rId4"/>
          <a:stretch>
            <a:fillRect/>
          </a:stretch>
        </p:blipFill>
        <p:spPr>
          <a:xfrm>
            <a:off x="4084032" y="297918"/>
            <a:ext cx="3198246" cy="3408420"/>
          </a:xfrm>
          <a:prstGeom prst="rect">
            <a:avLst/>
          </a:prstGeom>
        </p:spPr>
      </p:pic>
      <p:pic>
        <p:nvPicPr>
          <p:cNvPr id="7" name="Picture 6"/>
          <p:cNvPicPr>
            <a:picLocks noChangeAspect="1"/>
          </p:cNvPicPr>
          <p:nvPr/>
        </p:nvPicPr>
        <p:blipFill>
          <a:blip r:embed="rId5"/>
          <a:stretch>
            <a:fillRect/>
          </a:stretch>
        </p:blipFill>
        <p:spPr>
          <a:xfrm>
            <a:off x="1867080" y="3706338"/>
            <a:ext cx="3494683" cy="3110500"/>
          </a:xfrm>
          <a:prstGeom prst="rect">
            <a:avLst/>
          </a:prstGeom>
        </p:spPr>
      </p:pic>
      <p:pic>
        <p:nvPicPr>
          <p:cNvPr id="8" name="Picture 7"/>
          <p:cNvPicPr>
            <a:picLocks noChangeAspect="1"/>
          </p:cNvPicPr>
          <p:nvPr/>
        </p:nvPicPr>
        <p:blipFill>
          <a:blip r:embed="rId6"/>
          <a:stretch>
            <a:fillRect/>
          </a:stretch>
        </p:blipFill>
        <p:spPr>
          <a:xfrm>
            <a:off x="6129969" y="4602605"/>
            <a:ext cx="1661832" cy="1700718"/>
          </a:xfrm>
          <a:prstGeom prst="rect">
            <a:avLst/>
          </a:prstGeom>
        </p:spPr>
      </p:pic>
    </p:spTree>
    <p:extLst>
      <p:ext uri="{BB962C8B-B14F-4D97-AF65-F5344CB8AC3E}">
        <p14:creationId xmlns:p14="http://schemas.microsoft.com/office/powerpoint/2010/main" val="173613938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964" y="120706"/>
            <a:ext cx="8773660" cy="564467"/>
          </a:xfrm>
        </p:spPr>
        <p:txBody>
          <a:bodyPr>
            <a:noAutofit/>
          </a:bodyPr>
          <a:lstStyle/>
          <a:p>
            <a:r>
              <a:rPr lang="en-US" sz="2400" dirty="0" smtClean="0"/>
              <a:t>Comparison of CMAQ with NATA:</a:t>
            </a:r>
            <a:endParaRPr lang="en-US" sz="2400" dirty="0"/>
          </a:p>
        </p:txBody>
      </p:sp>
      <p:sp>
        <p:nvSpPr>
          <p:cNvPr id="3" name="Content Placeholder 2"/>
          <p:cNvSpPr>
            <a:spLocks noGrp="1"/>
          </p:cNvSpPr>
          <p:nvPr>
            <p:ph idx="1"/>
          </p:nvPr>
        </p:nvSpPr>
        <p:spPr>
          <a:xfrm>
            <a:off x="457201" y="893755"/>
            <a:ext cx="3916868" cy="4955287"/>
          </a:xfrm>
        </p:spPr>
        <p:txBody>
          <a:bodyPr>
            <a:normAutofit/>
          </a:bodyPr>
          <a:lstStyle/>
          <a:p>
            <a:pPr algn="just">
              <a:lnSpc>
                <a:spcPct val="110000"/>
              </a:lnSpc>
            </a:pPr>
            <a:r>
              <a:rPr lang="en-US" sz="1600" dirty="0" smtClean="0"/>
              <a:t>NATA: National Air Toxics Assessment, comprehensive evaluation of Air toxics in U.S by EPA</a:t>
            </a:r>
          </a:p>
          <a:p>
            <a:pPr algn="just">
              <a:lnSpc>
                <a:spcPct val="110000"/>
              </a:lnSpc>
            </a:pPr>
            <a:r>
              <a:rPr lang="en-US" sz="1600" dirty="0" smtClean="0"/>
              <a:t>NATA 2005</a:t>
            </a:r>
            <a:r>
              <a:rPr lang="en-US" sz="1600" dirty="0"/>
              <a:t> </a:t>
            </a:r>
            <a:r>
              <a:rPr lang="en-US" sz="1600" dirty="0" smtClean="0"/>
              <a:t>used Gaussian Dispersion Model (AERMOD)</a:t>
            </a:r>
          </a:p>
          <a:p>
            <a:pPr algn="just">
              <a:lnSpc>
                <a:spcPct val="110000"/>
              </a:lnSpc>
            </a:pPr>
            <a:r>
              <a:rPr lang="en-US" sz="1600" dirty="0" smtClean="0"/>
              <a:t>CMAQ</a:t>
            </a:r>
            <a:r>
              <a:rPr lang="en-US" sz="1600" dirty="0" smtClean="0"/>
              <a:t>-12k is used to calculate secondary formation in </a:t>
            </a:r>
            <a:r>
              <a:rPr lang="en-US" sz="1600" dirty="0" smtClean="0"/>
              <a:t>NATA</a:t>
            </a:r>
          </a:p>
          <a:p>
            <a:pPr algn="just">
              <a:lnSpc>
                <a:spcPct val="110000"/>
              </a:lnSpc>
            </a:pPr>
            <a:r>
              <a:rPr lang="en-US" sz="1600" dirty="0" smtClean="0"/>
              <a:t>Comparison </a:t>
            </a:r>
            <a:r>
              <a:rPr lang="en-US" sz="1600" dirty="0" smtClean="0"/>
              <a:t>of CMAQ concentrations(all sources) with an overlay of NATA census tract(diamonds in figure) and RIDEM </a:t>
            </a:r>
            <a:r>
              <a:rPr lang="en-US" sz="1600" dirty="0" err="1" smtClean="0"/>
              <a:t>obs</a:t>
            </a:r>
            <a:r>
              <a:rPr lang="en-US" sz="1600" dirty="0" smtClean="0"/>
              <a:t> data (stars)</a:t>
            </a:r>
          </a:p>
          <a:p>
            <a:pPr algn="just">
              <a:lnSpc>
                <a:spcPct val="110000"/>
              </a:lnSpc>
            </a:pPr>
            <a:r>
              <a:rPr lang="en-US" sz="1600" dirty="0" smtClean="0"/>
              <a:t>For highly reactive pollutants such as  1,3-Butadiene, CMAQ shows better performance</a:t>
            </a:r>
          </a:p>
          <a:p>
            <a:pPr marL="0" indent="0">
              <a:buNone/>
            </a:pPr>
            <a:endParaRPr lang="en-US" sz="2400" dirty="0"/>
          </a:p>
        </p:txBody>
      </p:sp>
      <p:pic>
        <p:nvPicPr>
          <p:cNvPr id="4" name="Picture 3"/>
          <p:cNvPicPr>
            <a:picLocks noChangeAspect="1"/>
          </p:cNvPicPr>
          <p:nvPr/>
        </p:nvPicPr>
        <p:blipFill>
          <a:blip r:embed="rId2"/>
          <a:stretch>
            <a:fillRect/>
          </a:stretch>
        </p:blipFill>
        <p:spPr>
          <a:xfrm>
            <a:off x="4374069" y="1322892"/>
            <a:ext cx="4769931" cy="4803272"/>
          </a:xfrm>
          <a:prstGeom prst="rect">
            <a:avLst/>
          </a:prstGeom>
        </p:spPr>
      </p:pic>
      <p:sp>
        <p:nvSpPr>
          <p:cNvPr id="5" name="TextBox 4"/>
          <p:cNvSpPr txBox="1"/>
          <p:nvPr/>
        </p:nvSpPr>
        <p:spPr>
          <a:xfrm>
            <a:off x="4797366" y="685174"/>
            <a:ext cx="4346635" cy="584776"/>
          </a:xfrm>
          <a:prstGeom prst="rect">
            <a:avLst/>
          </a:prstGeom>
          <a:noFill/>
        </p:spPr>
        <p:txBody>
          <a:bodyPr wrap="square" rtlCol="0">
            <a:spAutoFit/>
          </a:bodyPr>
          <a:lstStyle/>
          <a:p>
            <a:r>
              <a:rPr lang="en-US" sz="1600" dirty="0" smtClean="0"/>
              <a:t>1-3,Butadiene CMAQ </a:t>
            </a:r>
            <a:r>
              <a:rPr lang="en-US" sz="1600" dirty="0" err="1" smtClean="0"/>
              <a:t>conc</a:t>
            </a:r>
            <a:r>
              <a:rPr lang="en-US" sz="1600" dirty="0" smtClean="0"/>
              <a:t> with NATA and RIDEM overlay</a:t>
            </a:r>
            <a:endParaRPr lang="en-US" sz="1600" dirty="0"/>
          </a:p>
        </p:txBody>
      </p:sp>
      <p:sp>
        <p:nvSpPr>
          <p:cNvPr id="6" name="TextBox 5"/>
          <p:cNvSpPr txBox="1"/>
          <p:nvPr/>
        </p:nvSpPr>
        <p:spPr>
          <a:xfrm>
            <a:off x="457200" y="6126164"/>
            <a:ext cx="7713501" cy="646331"/>
          </a:xfrm>
          <a:prstGeom prst="rect">
            <a:avLst/>
          </a:prstGeom>
          <a:solidFill>
            <a:srgbClr val="204512"/>
          </a:solidFill>
        </p:spPr>
        <p:txBody>
          <a:bodyPr wrap="square" rtlCol="0">
            <a:spAutoFit/>
          </a:bodyPr>
          <a:lstStyle/>
          <a:p>
            <a:r>
              <a:rPr lang="en-US" dirty="0" smtClean="0">
                <a:solidFill>
                  <a:schemeClr val="bg1"/>
                </a:solidFill>
              </a:rPr>
              <a:t>For highly reactive pollutants, chemistry-transport model (CMAQ) performs better than NATA.</a:t>
            </a:r>
            <a:endParaRPr lang="en-US" dirty="0">
              <a:solidFill>
                <a:schemeClr val="bg1"/>
              </a:solidFill>
            </a:endParaRPr>
          </a:p>
        </p:txBody>
      </p:sp>
    </p:spTree>
    <p:extLst>
      <p:ext uri="{BB962C8B-B14F-4D97-AF65-F5344CB8AC3E}">
        <p14:creationId xmlns:p14="http://schemas.microsoft.com/office/powerpoint/2010/main" val="363989641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4634594" y="752019"/>
            <a:ext cx="4214335" cy="4538392"/>
          </a:xfrm>
          <a:prstGeom prst="rect">
            <a:avLst/>
          </a:prstGeom>
        </p:spPr>
      </p:pic>
      <p:sp>
        <p:nvSpPr>
          <p:cNvPr id="8" name="TextBox 7"/>
          <p:cNvSpPr txBox="1"/>
          <p:nvPr/>
        </p:nvSpPr>
        <p:spPr>
          <a:xfrm>
            <a:off x="5942180" y="438442"/>
            <a:ext cx="1132027" cy="307777"/>
          </a:xfrm>
          <a:prstGeom prst="rect">
            <a:avLst/>
          </a:prstGeom>
          <a:noFill/>
        </p:spPr>
        <p:txBody>
          <a:bodyPr wrap="square" rtlCol="0">
            <a:spAutoFit/>
          </a:bodyPr>
          <a:lstStyle/>
          <a:p>
            <a:r>
              <a:rPr lang="en-US" sz="1400" dirty="0" smtClean="0"/>
              <a:t>ACROLEIN</a:t>
            </a:r>
            <a:endParaRPr lang="en-US" sz="1400" dirty="0"/>
          </a:p>
        </p:txBody>
      </p:sp>
      <p:pic>
        <p:nvPicPr>
          <p:cNvPr id="5" name="Picture 4"/>
          <p:cNvPicPr>
            <a:picLocks noChangeAspect="1"/>
          </p:cNvPicPr>
          <p:nvPr/>
        </p:nvPicPr>
        <p:blipFill>
          <a:blip r:embed="rId3"/>
          <a:stretch>
            <a:fillRect/>
          </a:stretch>
        </p:blipFill>
        <p:spPr>
          <a:xfrm>
            <a:off x="292951" y="592331"/>
            <a:ext cx="4207971" cy="4679848"/>
          </a:xfrm>
          <a:prstGeom prst="rect">
            <a:avLst/>
          </a:prstGeom>
        </p:spPr>
      </p:pic>
      <p:sp>
        <p:nvSpPr>
          <p:cNvPr id="11" name="TextBox 10"/>
          <p:cNvSpPr txBox="1"/>
          <p:nvPr/>
        </p:nvSpPr>
        <p:spPr>
          <a:xfrm>
            <a:off x="1446697" y="284554"/>
            <a:ext cx="1834573" cy="307777"/>
          </a:xfrm>
          <a:prstGeom prst="rect">
            <a:avLst/>
          </a:prstGeom>
          <a:noFill/>
        </p:spPr>
        <p:txBody>
          <a:bodyPr wrap="square" rtlCol="0">
            <a:spAutoFit/>
          </a:bodyPr>
          <a:lstStyle/>
          <a:p>
            <a:r>
              <a:rPr lang="en-US" sz="1400" dirty="0" smtClean="0"/>
              <a:t>FORMALDEHYDE</a:t>
            </a:r>
            <a:endParaRPr lang="en-US" sz="1400" dirty="0"/>
          </a:p>
        </p:txBody>
      </p:sp>
      <p:sp>
        <p:nvSpPr>
          <p:cNvPr id="2" name="TextBox 1"/>
          <p:cNvSpPr txBox="1"/>
          <p:nvPr/>
        </p:nvSpPr>
        <p:spPr>
          <a:xfrm>
            <a:off x="133672" y="5272179"/>
            <a:ext cx="9010327" cy="923330"/>
          </a:xfrm>
          <a:prstGeom prst="rect">
            <a:avLst/>
          </a:prstGeom>
          <a:noFill/>
        </p:spPr>
        <p:txBody>
          <a:bodyPr wrap="square" rtlCol="0">
            <a:spAutoFit/>
          </a:bodyPr>
          <a:lstStyle/>
          <a:p>
            <a:r>
              <a:rPr lang="en-US" dirty="0" smtClean="0"/>
              <a:t>Both NATA and CMAQ </a:t>
            </a:r>
            <a:r>
              <a:rPr lang="en-US" dirty="0" err="1" smtClean="0"/>
              <a:t>underpredict</a:t>
            </a:r>
            <a:r>
              <a:rPr lang="en-US" dirty="0" smtClean="0"/>
              <a:t> formaldehyde and </a:t>
            </a:r>
            <a:r>
              <a:rPr lang="en-US" dirty="0" err="1" smtClean="0"/>
              <a:t>acrolein</a:t>
            </a:r>
            <a:endParaRPr lang="en-US" dirty="0" smtClean="0"/>
          </a:p>
          <a:p>
            <a:pPr marL="285750" indent="-285750">
              <a:buFont typeface="Arial"/>
              <a:buChar char="•"/>
            </a:pPr>
            <a:r>
              <a:rPr lang="en-US" dirty="0" smtClean="0"/>
              <a:t>Formaldehyde:  </a:t>
            </a:r>
            <a:r>
              <a:rPr lang="en-US" dirty="0" err="1"/>
              <a:t>U</a:t>
            </a:r>
            <a:r>
              <a:rPr lang="en-US" dirty="0" err="1" smtClean="0"/>
              <a:t>nderprediction</a:t>
            </a:r>
            <a:r>
              <a:rPr lang="en-US" dirty="0" smtClean="0"/>
              <a:t> in the airport grid cell</a:t>
            </a:r>
          </a:p>
          <a:p>
            <a:pPr marL="285750" indent="-285750">
              <a:buFont typeface="Arial"/>
              <a:buChar char="•"/>
            </a:pPr>
            <a:r>
              <a:rPr lang="en-US" dirty="0" err="1" smtClean="0"/>
              <a:t>Acrolein</a:t>
            </a:r>
            <a:r>
              <a:rPr lang="en-US" dirty="0" smtClean="0"/>
              <a:t>:  </a:t>
            </a:r>
            <a:r>
              <a:rPr lang="en-US" dirty="0" err="1" smtClean="0"/>
              <a:t>Underprediction</a:t>
            </a:r>
            <a:r>
              <a:rPr lang="en-US" dirty="0" smtClean="0"/>
              <a:t> at all sites</a:t>
            </a:r>
            <a:endParaRPr lang="en-US" dirty="0"/>
          </a:p>
        </p:txBody>
      </p:sp>
    </p:spTree>
    <p:extLst>
      <p:ext uri="{BB962C8B-B14F-4D97-AF65-F5344CB8AC3E}">
        <p14:creationId xmlns:p14="http://schemas.microsoft.com/office/powerpoint/2010/main" val="334385694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879028" y="1253366"/>
            <a:ext cx="3826361" cy="3726676"/>
          </a:xfrm>
          <a:prstGeom prst="rect">
            <a:avLst/>
          </a:prstGeom>
        </p:spPr>
      </p:pic>
      <p:sp>
        <p:nvSpPr>
          <p:cNvPr id="5" name="TextBox 4"/>
          <p:cNvSpPr txBox="1"/>
          <p:nvPr/>
        </p:nvSpPr>
        <p:spPr>
          <a:xfrm>
            <a:off x="182824" y="667081"/>
            <a:ext cx="4535109" cy="307777"/>
          </a:xfrm>
          <a:prstGeom prst="rect">
            <a:avLst/>
          </a:prstGeom>
          <a:noFill/>
        </p:spPr>
        <p:txBody>
          <a:bodyPr wrap="square" rtlCol="0">
            <a:spAutoFit/>
          </a:bodyPr>
          <a:lstStyle/>
          <a:p>
            <a:r>
              <a:rPr lang="en-US" sz="1400" dirty="0" smtClean="0"/>
              <a:t>FORM (</a:t>
            </a:r>
            <a:r>
              <a:rPr lang="en-US" sz="1400" dirty="0" err="1" smtClean="0"/>
              <a:t>CMAQ_airport</a:t>
            </a:r>
            <a:r>
              <a:rPr lang="en-US" sz="1400" dirty="0" smtClean="0"/>
              <a:t> with NATA </a:t>
            </a:r>
            <a:r>
              <a:rPr lang="en-US" sz="1400" dirty="0" err="1" smtClean="0"/>
              <a:t>nonroad</a:t>
            </a:r>
            <a:r>
              <a:rPr lang="en-US" sz="1400" dirty="0" smtClean="0"/>
              <a:t> overlay)</a:t>
            </a:r>
            <a:endParaRPr lang="en-US" sz="1400" dirty="0"/>
          </a:p>
        </p:txBody>
      </p:sp>
      <p:sp>
        <p:nvSpPr>
          <p:cNvPr id="6" name="TextBox 5"/>
          <p:cNvSpPr txBox="1"/>
          <p:nvPr/>
        </p:nvSpPr>
        <p:spPr>
          <a:xfrm>
            <a:off x="4717933" y="820969"/>
            <a:ext cx="4323434" cy="307777"/>
          </a:xfrm>
          <a:prstGeom prst="rect">
            <a:avLst/>
          </a:prstGeom>
          <a:noFill/>
        </p:spPr>
        <p:txBody>
          <a:bodyPr wrap="square" rtlCol="0">
            <a:spAutoFit/>
          </a:bodyPr>
          <a:lstStyle/>
          <a:p>
            <a:r>
              <a:rPr lang="en-US" sz="1400" dirty="0" smtClean="0"/>
              <a:t>ACRO (</a:t>
            </a:r>
            <a:r>
              <a:rPr lang="en-US" sz="1400" dirty="0" err="1" smtClean="0"/>
              <a:t>CMAQ_airport</a:t>
            </a:r>
            <a:r>
              <a:rPr lang="en-US" sz="1400" dirty="0" smtClean="0"/>
              <a:t> with NATA </a:t>
            </a:r>
            <a:r>
              <a:rPr lang="en-US" sz="1400" dirty="0" err="1" smtClean="0"/>
              <a:t>nonroad</a:t>
            </a:r>
            <a:r>
              <a:rPr lang="en-US" sz="1400" dirty="0" smtClean="0"/>
              <a:t> overlay)</a:t>
            </a:r>
            <a:endParaRPr lang="en-US" sz="1400" dirty="0"/>
          </a:p>
        </p:txBody>
      </p:sp>
      <p:sp>
        <p:nvSpPr>
          <p:cNvPr id="7" name="TextBox 6"/>
          <p:cNvSpPr txBox="1"/>
          <p:nvPr/>
        </p:nvSpPr>
        <p:spPr>
          <a:xfrm>
            <a:off x="182824" y="4980042"/>
            <a:ext cx="8522565" cy="923330"/>
          </a:xfrm>
          <a:prstGeom prst="rect">
            <a:avLst/>
          </a:prstGeom>
          <a:noFill/>
        </p:spPr>
        <p:txBody>
          <a:bodyPr wrap="square" rtlCol="0">
            <a:spAutoFit/>
          </a:bodyPr>
          <a:lstStyle/>
          <a:p>
            <a:pPr marL="285750" indent="-285750">
              <a:buFont typeface="Arial"/>
              <a:buChar char="•"/>
            </a:pPr>
            <a:r>
              <a:rPr lang="en-US" dirty="0" smtClean="0"/>
              <a:t>In general, airport contributions are should be less than the non-road</a:t>
            </a:r>
          </a:p>
          <a:p>
            <a:pPr marL="285750" indent="-285750">
              <a:buFont typeface="Arial"/>
              <a:buChar char="•"/>
            </a:pPr>
            <a:r>
              <a:rPr lang="en-US" dirty="0"/>
              <a:t>In the airport grid cell, CMAQ airport concentrations are same as NATA non-road </a:t>
            </a:r>
            <a:r>
              <a:rPr lang="en-US" dirty="0" smtClean="0"/>
              <a:t>concentration.</a:t>
            </a:r>
            <a:endParaRPr lang="en-US" dirty="0"/>
          </a:p>
        </p:txBody>
      </p:sp>
      <p:pic>
        <p:nvPicPr>
          <p:cNvPr id="8" name="Picture 7"/>
          <p:cNvPicPr>
            <a:picLocks noChangeAspect="1"/>
          </p:cNvPicPr>
          <p:nvPr/>
        </p:nvPicPr>
        <p:blipFill>
          <a:blip r:embed="rId3"/>
          <a:stretch>
            <a:fillRect/>
          </a:stretch>
        </p:blipFill>
        <p:spPr>
          <a:xfrm>
            <a:off x="102536" y="1002693"/>
            <a:ext cx="4208178" cy="3977348"/>
          </a:xfrm>
          <a:prstGeom prst="rect">
            <a:avLst/>
          </a:prstGeom>
        </p:spPr>
      </p:pic>
      <p:sp>
        <p:nvSpPr>
          <p:cNvPr id="2" name="Title 1"/>
          <p:cNvSpPr>
            <a:spLocks noGrp="1"/>
          </p:cNvSpPr>
          <p:nvPr>
            <p:ph type="title" idx="4294967295"/>
          </p:nvPr>
        </p:nvSpPr>
        <p:spPr>
          <a:xfrm>
            <a:off x="0" y="73025"/>
            <a:ext cx="7131050" cy="704850"/>
          </a:xfrm>
        </p:spPr>
        <p:txBody>
          <a:bodyPr/>
          <a:lstStyle/>
          <a:p>
            <a:r>
              <a:rPr lang="en-US" sz="2000" dirty="0" smtClean="0"/>
              <a:t>Comparison of NATA(nonroad) to CMAQ airport values:</a:t>
            </a:r>
            <a:endParaRPr lang="en-US" sz="2000" dirty="0"/>
          </a:p>
        </p:txBody>
      </p:sp>
      <p:sp>
        <p:nvSpPr>
          <p:cNvPr id="4" name="Content Placeholder 3"/>
          <p:cNvSpPr>
            <a:spLocks noGrp="1"/>
          </p:cNvSpPr>
          <p:nvPr>
            <p:ph idx="4294967295"/>
          </p:nvPr>
        </p:nvSpPr>
        <p:spPr>
          <a:xfrm>
            <a:off x="0" y="666750"/>
            <a:ext cx="8313738" cy="5721350"/>
          </a:xfrm>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pPr marL="0" indent="0">
              <a:buNone/>
            </a:pPr>
            <a:endParaRPr lang="en-US" dirty="0"/>
          </a:p>
        </p:txBody>
      </p:sp>
      <p:sp>
        <p:nvSpPr>
          <p:cNvPr id="10" name="TextBox 9"/>
          <p:cNvSpPr txBox="1"/>
          <p:nvPr/>
        </p:nvSpPr>
        <p:spPr>
          <a:xfrm>
            <a:off x="350889" y="6049579"/>
            <a:ext cx="8170701" cy="369332"/>
          </a:xfrm>
          <a:prstGeom prst="rect">
            <a:avLst/>
          </a:prstGeom>
          <a:solidFill>
            <a:srgbClr val="204512"/>
          </a:solidFill>
        </p:spPr>
        <p:txBody>
          <a:bodyPr wrap="square" rtlCol="0">
            <a:spAutoFit/>
          </a:bodyPr>
          <a:lstStyle/>
          <a:p>
            <a:pPr algn="ctr"/>
            <a:r>
              <a:rPr lang="en-US" dirty="0" smtClean="0">
                <a:solidFill>
                  <a:schemeClr val="bg1"/>
                </a:solidFill>
              </a:rPr>
              <a:t>Possibility of NATA underpredicting </a:t>
            </a:r>
            <a:r>
              <a:rPr lang="en-US" dirty="0">
                <a:solidFill>
                  <a:schemeClr val="bg1"/>
                </a:solidFill>
              </a:rPr>
              <a:t> </a:t>
            </a:r>
            <a:r>
              <a:rPr lang="en-US" dirty="0" smtClean="0">
                <a:solidFill>
                  <a:schemeClr val="bg1"/>
                </a:solidFill>
              </a:rPr>
              <a:t>the nonroad concentrations</a:t>
            </a:r>
            <a:endParaRPr lang="en-US" dirty="0">
              <a:solidFill>
                <a:schemeClr val="bg1"/>
              </a:solidFill>
            </a:endParaRPr>
          </a:p>
        </p:txBody>
      </p:sp>
    </p:spTree>
    <p:extLst>
      <p:ext uri="{BB962C8B-B14F-4D97-AF65-F5344CB8AC3E}">
        <p14:creationId xmlns:p14="http://schemas.microsoft.com/office/powerpoint/2010/main" val="211935779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8071"/>
            <a:ext cx="8229600" cy="461796"/>
          </a:xfrm>
        </p:spPr>
        <p:txBody>
          <a:bodyPr>
            <a:noAutofit/>
          </a:bodyPr>
          <a:lstStyle/>
          <a:p>
            <a:r>
              <a:rPr lang="en-US" sz="2800" b="1" dirty="0" smtClean="0"/>
              <a:t>Conclusions</a:t>
            </a:r>
            <a:endParaRPr lang="en-US" sz="2800" b="1" dirty="0"/>
          </a:p>
        </p:txBody>
      </p:sp>
      <p:sp>
        <p:nvSpPr>
          <p:cNvPr id="3" name="Content Placeholder 2"/>
          <p:cNvSpPr>
            <a:spLocks noGrp="1"/>
          </p:cNvSpPr>
          <p:nvPr>
            <p:ph idx="1"/>
          </p:nvPr>
        </p:nvSpPr>
        <p:spPr>
          <a:xfrm>
            <a:off x="457200" y="972155"/>
            <a:ext cx="8686800" cy="5679040"/>
          </a:xfrm>
        </p:spPr>
        <p:txBody>
          <a:bodyPr>
            <a:normAutofit/>
          </a:bodyPr>
          <a:lstStyle/>
          <a:p>
            <a:r>
              <a:rPr lang="en-US" sz="2000" dirty="0" smtClean="0"/>
              <a:t>CMAQ able to predict trends  similar to sampling and monitoring studies (</a:t>
            </a:r>
            <a:r>
              <a:rPr lang="en-US" sz="1600" dirty="0" smtClean="0"/>
              <a:t>Herndon et al, 2006, 2009, APEX1,2,3 and EXCAVATE</a:t>
            </a:r>
            <a:r>
              <a:rPr lang="en-US" sz="2000" dirty="0" smtClean="0"/>
              <a:t>) conducted near airports</a:t>
            </a:r>
          </a:p>
          <a:p>
            <a:endParaRPr lang="en-US" sz="2000" dirty="0"/>
          </a:p>
          <a:p>
            <a:pPr lvl="1"/>
            <a:r>
              <a:rPr lang="en-US" sz="1800" dirty="0" smtClean="0"/>
              <a:t>Higher hydrocarbon ( Formaldehyde) concentrations during idling and take off seen at </a:t>
            </a:r>
            <a:r>
              <a:rPr lang="en-US" sz="1800" dirty="0" err="1" smtClean="0"/>
              <a:t>Fieldview</a:t>
            </a:r>
            <a:r>
              <a:rPr lang="en-US" sz="1800" dirty="0" smtClean="0"/>
              <a:t> (</a:t>
            </a:r>
            <a:r>
              <a:rPr lang="en-US" sz="1800" dirty="0"/>
              <a:t>r</a:t>
            </a:r>
            <a:r>
              <a:rPr lang="en-US" sz="1800" dirty="0" smtClean="0"/>
              <a:t>unway site</a:t>
            </a:r>
            <a:r>
              <a:rPr lang="en-US" sz="1600" dirty="0" smtClean="0"/>
              <a:t>)</a:t>
            </a:r>
          </a:p>
          <a:p>
            <a:pPr lvl="1"/>
            <a:r>
              <a:rPr lang="en-US" sz="1800" dirty="0"/>
              <a:t>P</a:t>
            </a:r>
            <a:r>
              <a:rPr lang="en-US" sz="1800" dirty="0" smtClean="0"/>
              <a:t>rimary </a:t>
            </a:r>
            <a:r>
              <a:rPr lang="en-US" sz="1800" dirty="0"/>
              <a:t>carbonyl concentrations </a:t>
            </a:r>
            <a:r>
              <a:rPr lang="en-US" sz="1800" dirty="0" smtClean="0"/>
              <a:t>more than </a:t>
            </a:r>
            <a:r>
              <a:rPr lang="en-US" sz="1800" dirty="0"/>
              <a:t>the </a:t>
            </a:r>
            <a:r>
              <a:rPr lang="en-US" sz="1800" dirty="0" smtClean="0"/>
              <a:t>secondary for airport sources</a:t>
            </a:r>
          </a:p>
          <a:p>
            <a:pPr lvl="1"/>
            <a:r>
              <a:rPr lang="en-US" sz="1800" dirty="0" smtClean="0"/>
              <a:t>CMAQ able to predict the dependency of aircraft concentrations on temperature</a:t>
            </a:r>
          </a:p>
          <a:p>
            <a:pPr lvl="1"/>
            <a:r>
              <a:rPr lang="en-US" sz="1800" dirty="0" smtClean="0"/>
              <a:t>HAPs at airport sites less than the urban sites except Formaldehyde</a:t>
            </a:r>
          </a:p>
          <a:p>
            <a:pPr marL="457200" lvl="1" indent="0">
              <a:buNone/>
            </a:pPr>
            <a:endParaRPr lang="en-US" sz="1800" dirty="0" smtClean="0"/>
          </a:p>
          <a:p>
            <a:pPr lvl="1"/>
            <a:endParaRPr lang="en-US" sz="2000" dirty="0" smtClean="0"/>
          </a:p>
          <a:p>
            <a:r>
              <a:rPr lang="en-US" sz="2000" dirty="0" smtClean="0"/>
              <a:t>Model is able to predict most of the HAPs with an error between 30- 60% except for Acrolein (high uncertainty)</a:t>
            </a:r>
          </a:p>
          <a:p>
            <a:endParaRPr lang="en-US" sz="2000" dirty="0" smtClean="0"/>
          </a:p>
          <a:p>
            <a:r>
              <a:rPr lang="en-US" sz="2000" dirty="0" smtClean="0"/>
              <a:t>CMAQ performing better than NATA for highly reactive HAPs</a:t>
            </a:r>
          </a:p>
        </p:txBody>
      </p:sp>
    </p:spTree>
    <p:extLst>
      <p:ext uri="{BB962C8B-B14F-4D97-AF65-F5344CB8AC3E}">
        <p14:creationId xmlns:p14="http://schemas.microsoft.com/office/powerpoint/2010/main" val="8094582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414338" y="777875"/>
            <a:ext cx="8313737" cy="5610225"/>
          </a:xfrm>
        </p:spPr>
        <p:txBody>
          <a:bodyPr/>
          <a:lstStyle/>
          <a:p>
            <a:pPr lvl="0"/>
            <a:r>
              <a:rPr lang="en-US" sz="1200" dirty="0" err="1"/>
              <a:t>Arunachalam.S</a:t>
            </a:r>
            <a:r>
              <a:rPr lang="en-US" sz="1200" dirty="0"/>
              <a:t> ., Wang, B., </a:t>
            </a:r>
            <a:r>
              <a:rPr lang="en-US" sz="1200" dirty="0" err="1"/>
              <a:t>Baek,B.H</a:t>
            </a:r>
            <a:r>
              <a:rPr lang="en-US" sz="1200" dirty="0"/>
              <a:t>., Levy, J.I. Effect of Chemistry – Transport Model Scale and Resolution on Population Exposure to PM</a:t>
            </a:r>
            <a:r>
              <a:rPr lang="en-US" sz="1200" baseline="-25000" dirty="0"/>
              <a:t>2.5</a:t>
            </a:r>
            <a:r>
              <a:rPr lang="en-US" sz="1200" dirty="0"/>
              <a:t> from Aircraft Emissions during Landing and Takeoff, Atmospheric Environment, 45 (2011) 1294 – 3300</a:t>
            </a:r>
            <a:r>
              <a:rPr lang="en-US" sz="1200" dirty="0" smtClean="0"/>
              <a:t>.</a:t>
            </a:r>
          </a:p>
          <a:p>
            <a:pPr lvl="0"/>
            <a:r>
              <a:rPr lang="en-US" sz="1200" dirty="0" err="1"/>
              <a:t>Woody.M</a:t>
            </a:r>
            <a:r>
              <a:rPr lang="en-US" sz="1200" dirty="0"/>
              <a:t> ., </a:t>
            </a:r>
            <a:r>
              <a:rPr lang="en-US" sz="1200" dirty="0" err="1"/>
              <a:t>B.H.Baek</a:t>
            </a:r>
            <a:r>
              <a:rPr lang="en-US" sz="1200" dirty="0"/>
              <a:t>., Adelman Z., </a:t>
            </a:r>
            <a:r>
              <a:rPr lang="en-US" sz="1200" dirty="0" err="1"/>
              <a:t>Omary</a:t>
            </a:r>
            <a:r>
              <a:rPr lang="en-US" sz="1200" dirty="0"/>
              <a:t> M., Lam F.Y., West J.J., </a:t>
            </a:r>
            <a:r>
              <a:rPr lang="en-US" sz="1200" dirty="0" err="1"/>
              <a:t>Arunachalam</a:t>
            </a:r>
            <a:r>
              <a:rPr lang="en-US" sz="1200" dirty="0"/>
              <a:t> S., 2011. An Assessment of Aviation’s contribution to Current and Future Fine Particulate Matter in United states, Atmospheric Environment, 45 , 3424-3433.</a:t>
            </a:r>
          </a:p>
          <a:p>
            <a:r>
              <a:rPr lang="en-US" sz="1200" dirty="0" err="1"/>
              <a:t>Unal</a:t>
            </a:r>
            <a:r>
              <a:rPr lang="en-US" sz="1200" dirty="0"/>
              <a:t> A., </a:t>
            </a:r>
            <a:r>
              <a:rPr lang="en-US" sz="1200" dirty="0" err="1"/>
              <a:t>Hu,Y</a:t>
            </a:r>
            <a:r>
              <a:rPr lang="en-US" sz="1200" dirty="0"/>
              <a:t>., Chang, M.E., </a:t>
            </a:r>
            <a:r>
              <a:rPr lang="en-US" sz="1200" dirty="0" err="1"/>
              <a:t>Odman</a:t>
            </a:r>
            <a:r>
              <a:rPr lang="en-US" sz="1200" dirty="0"/>
              <a:t>, M.T., Russell, G.A., 2005. Airport related emissions and impacts on air quality: Application to the </a:t>
            </a:r>
            <a:r>
              <a:rPr lang="en-US" sz="1200" dirty="0" err="1"/>
              <a:t>Atlants</a:t>
            </a:r>
            <a:r>
              <a:rPr lang="en-US" sz="1200" dirty="0"/>
              <a:t> International Airport, Atmospheric Environment, 39, 5787-5798. </a:t>
            </a:r>
            <a:endParaRPr lang="en-US" sz="1200" dirty="0" smtClean="0"/>
          </a:p>
          <a:p>
            <a:pPr lvl="0"/>
            <a:r>
              <a:rPr lang="en-US" sz="1200" dirty="0"/>
              <a:t>FAA 2011. FAA National forecast FY 2011-2031 by Nan </a:t>
            </a:r>
            <a:r>
              <a:rPr lang="en-US" sz="1200" dirty="0" err="1"/>
              <a:t>Shellabarger</a:t>
            </a:r>
            <a:r>
              <a:rPr lang="en-US" sz="1200" dirty="0"/>
              <a:t>. Available at: </a:t>
            </a:r>
            <a:r>
              <a:rPr lang="en-US" sz="1200" u="sng" dirty="0">
                <a:hlinkClick r:id="rId2"/>
              </a:rPr>
              <a:t>http://www.faa.gov/news/conferences_events/aviation_forecast_2011/agenda/media/shellabarger.pdf</a:t>
            </a:r>
            <a:endParaRPr lang="en-US" sz="1200" dirty="0"/>
          </a:p>
          <a:p>
            <a:r>
              <a:rPr lang="en-US" sz="1200" dirty="0"/>
              <a:t>D.J., </a:t>
            </a:r>
            <a:r>
              <a:rPr lang="en-US" sz="1200" dirty="0" err="1"/>
              <a:t>Luecken</a:t>
            </a:r>
            <a:r>
              <a:rPr lang="en-US" sz="1200" dirty="0"/>
              <a:t>, W.T., </a:t>
            </a:r>
            <a:r>
              <a:rPr lang="en-US" sz="1200" dirty="0" err="1"/>
              <a:t>Hutzell</a:t>
            </a:r>
            <a:r>
              <a:rPr lang="en-US" sz="1200" dirty="0"/>
              <a:t>, G.L., Gipson, 2006. Development and analysis of air quality modeling simulations for hazardous air pollutants. Atmospheric Environment 40, 5087- 5096 </a:t>
            </a:r>
            <a:endParaRPr lang="en-US" sz="1200" dirty="0" smtClean="0"/>
          </a:p>
          <a:p>
            <a:pPr lvl="0"/>
            <a:r>
              <a:rPr lang="en-US" sz="1200" dirty="0"/>
              <a:t>Herndon S,C., Rogers T., </a:t>
            </a:r>
            <a:r>
              <a:rPr lang="en-US" sz="1200" dirty="0" err="1"/>
              <a:t>Dunlea</a:t>
            </a:r>
            <a:r>
              <a:rPr lang="en-US" sz="1200" dirty="0"/>
              <a:t> E,J., Jayne J,T., </a:t>
            </a:r>
            <a:r>
              <a:rPr lang="en-US" sz="1200" dirty="0" err="1"/>
              <a:t>Maike</a:t>
            </a:r>
            <a:r>
              <a:rPr lang="en-US" sz="1200" dirty="0"/>
              <a:t>-Lye R., </a:t>
            </a:r>
            <a:r>
              <a:rPr lang="en-US" sz="1200" dirty="0" err="1"/>
              <a:t>Knighton</a:t>
            </a:r>
            <a:r>
              <a:rPr lang="en-US" sz="1200" dirty="0"/>
              <a:t> B., 2006. Hydrocarbon Emissions from In-Use Commercial Aircraft during Airport Operations. </a:t>
            </a:r>
            <a:r>
              <a:rPr lang="en-US" sz="1200" dirty="0" err="1"/>
              <a:t>Environ.Sci.Technol</a:t>
            </a:r>
            <a:r>
              <a:rPr lang="en-US" sz="1200" dirty="0"/>
              <a:t> 40, 4406-4413.</a:t>
            </a:r>
          </a:p>
          <a:p>
            <a:r>
              <a:rPr lang="en-US" sz="1200" dirty="0"/>
              <a:t>Seaman V,Y., </a:t>
            </a:r>
            <a:r>
              <a:rPr lang="en-US" sz="1200" dirty="0" err="1"/>
              <a:t>Bernett</a:t>
            </a:r>
            <a:r>
              <a:rPr lang="en-US" sz="1200" dirty="0"/>
              <a:t> D,H., Cahill T,M., 2007. Origin, </a:t>
            </a:r>
            <a:r>
              <a:rPr lang="en-US" sz="1200" dirty="0" err="1"/>
              <a:t>Ocurrence</a:t>
            </a:r>
            <a:r>
              <a:rPr lang="en-US" sz="1200" dirty="0"/>
              <a:t>, and Source Emission Rate of </a:t>
            </a:r>
            <a:r>
              <a:rPr lang="en-US" sz="1200" dirty="0" err="1"/>
              <a:t>Acrolein</a:t>
            </a:r>
            <a:r>
              <a:rPr lang="en-US" sz="1200" dirty="0"/>
              <a:t> in Residential Indoor Air. Environ. Sci. </a:t>
            </a:r>
            <a:r>
              <a:rPr lang="en-US" sz="1200" dirty="0" err="1"/>
              <a:t>Technol</a:t>
            </a:r>
            <a:r>
              <a:rPr lang="en-US" sz="1200" dirty="0"/>
              <a:t>, 2007, 41, 6940-6946</a:t>
            </a:r>
            <a:r>
              <a:rPr lang="en-US" sz="1200" dirty="0" smtClean="0"/>
              <a:t>.</a:t>
            </a:r>
          </a:p>
          <a:p>
            <a:r>
              <a:rPr lang="en-US" sz="1200" dirty="0"/>
              <a:t>Characterization of Emissions from Commercial Aircraft Engines during the Aircraft Particle Emissions </a:t>
            </a:r>
            <a:r>
              <a:rPr lang="en-US" sz="1200" dirty="0" err="1"/>
              <a:t>eXperiment</a:t>
            </a:r>
            <a:r>
              <a:rPr lang="en-US" sz="1200" dirty="0"/>
              <a:t> (APEX) 1 to 3, U.S EPA, October 2009 </a:t>
            </a:r>
            <a:r>
              <a:rPr lang="en-US" sz="1200" dirty="0" smtClean="0"/>
              <a:t> </a:t>
            </a:r>
          </a:p>
          <a:p>
            <a:r>
              <a:rPr lang="en-US" sz="1200" dirty="0" err="1"/>
              <a:t>Timko</a:t>
            </a:r>
            <a:r>
              <a:rPr lang="en-US" sz="1200" dirty="0"/>
              <a:t> ,M,T., </a:t>
            </a:r>
            <a:r>
              <a:rPr lang="en-US" sz="1200" dirty="0" err="1"/>
              <a:t>Herndon,S,C</a:t>
            </a:r>
            <a:r>
              <a:rPr lang="en-US" sz="1200" dirty="0"/>
              <a:t>., </a:t>
            </a:r>
            <a:r>
              <a:rPr lang="en-US" sz="1200" dirty="0" err="1"/>
              <a:t>Wood,E,C</a:t>
            </a:r>
            <a:r>
              <a:rPr lang="en-US" sz="1200" dirty="0"/>
              <a:t>., </a:t>
            </a:r>
            <a:r>
              <a:rPr lang="en-US" sz="1200" dirty="0" err="1"/>
              <a:t>Onasch,T,B</a:t>
            </a:r>
            <a:r>
              <a:rPr lang="en-US" sz="1200" dirty="0"/>
              <a:t>., </a:t>
            </a:r>
            <a:r>
              <a:rPr lang="en-US" sz="1200" dirty="0" err="1"/>
              <a:t>Northway,M,J</a:t>
            </a:r>
            <a:r>
              <a:rPr lang="en-US" sz="1200" dirty="0"/>
              <a:t>., </a:t>
            </a:r>
            <a:r>
              <a:rPr lang="en-US" sz="1200" dirty="0" err="1"/>
              <a:t>Jayne,J,T</a:t>
            </a:r>
            <a:r>
              <a:rPr lang="en-US" sz="1200" dirty="0"/>
              <a:t>., </a:t>
            </a:r>
            <a:r>
              <a:rPr lang="en-US" sz="1200" dirty="0" err="1"/>
              <a:t>Canagaratna,M,R</a:t>
            </a:r>
            <a:r>
              <a:rPr lang="en-US" sz="1200" dirty="0"/>
              <a:t>., </a:t>
            </a:r>
            <a:r>
              <a:rPr lang="en-US" sz="1200" dirty="0" err="1"/>
              <a:t>Miake-Lye,R,C</a:t>
            </a:r>
            <a:r>
              <a:rPr lang="en-US" sz="1200" dirty="0"/>
              <a:t>., 2010, Gas Turbine Engine Emissions – Part I: Volatile Organic Compounds and Nitrogen Oxides, Journal of Engineering for Gas Turbines and Power, 2010, Vol.132. </a:t>
            </a:r>
          </a:p>
        </p:txBody>
      </p:sp>
    </p:spTree>
    <p:extLst>
      <p:ext uri="{BB962C8B-B14F-4D97-AF65-F5344CB8AC3E}">
        <p14:creationId xmlns:p14="http://schemas.microsoft.com/office/powerpoint/2010/main" val="335958738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477838" y="5494338"/>
            <a:ext cx="8223250" cy="923330"/>
          </a:xfrm>
          <a:prstGeom prst="rect">
            <a:avLst/>
          </a:prstGeom>
          <a:solidFill>
            <a:srgbClr val="95D0A9"/>
          </a:solidFill>
          <a:ln w="12700">
            <a:noFill/>
            <a:miter lim="800000"/>
            <a:headEnd type="none" w="sm" len="sm"/>
            <a:tailEnd type="none" w="med" len="sm"/>
          </a:ln>
        </p:spPr>
        <p:txBody>
          <a:bodyPr>
            <a:spAutoFit/>
          </a:bodyPr>
          <a:lstStyle/>
          <a:p>
            <a:r>
              <a:rPr lang="en-US" sz="1800" dirty="0"/>
              <a:t>Any opinions, findings, and conclusions or recommendations expressed in this material are those of the author(s) and do not necessarily reflect the views of </a:t>
            </a:r>
            <a:r>
              <a:rPr lang="en-US" dirty="0" smtClean="0"/>
              <a:t>the sponsors</a:t>
            </a:r>
            <a:r>
              <a:rPr lang="en-US" sz="1800" dirty="0" smtClean="0"/>
              <a:t>.</a:t>
            </a:r>
            <a:endParaRPr lang="en-US" sz="1800" dirty="0"/>
          </a:p>
        </p:txBody>
      </p:sp>
      <p:sp>
        <p:nvSpPr>
          <p:cNvPr id="15363" name="Rectangle 3"/>
          <p:cNvSpPr>
            <a:spLocks noChangeArrowheads="1"/>
          </p:cNvSpPr>
          <p:nvPr/>
        </p:nvSpPr>
        <p:spPr bwMode="auto">
          <a:xfrm>
            <a:off x="457200" y="2819400"/>
            <a:ext cx="8197850" cy="2616101"/>
          </a:xfrm>
          <a:prstGeom prst="rect">
            <a:avLst/>
          </a:prstGeom>
          <a:solidFill>
            <a:srgbClr val="E2B7A3"/>
          </a:solidFill>
          <a:ln w="12700">
            <a:noFill/>
            <a:miter lim="800000"/>
            <a:headEnd type="none" w="sm" len="sm"/>
            <a:tailEnd type="none" w="med" len="sm"/>
          </a:ln>
        </p:spPr>
        <p:txBody>
          <a:bodyPr>
            <a:spAutoFit/>
          </a:bodyPr>
          <a:lstStyle/>
          <a:p>
            <a:pPr algn="ctr"/>
            <a:r>
              <a:rPr lang="en-US" dirty="0" smtClean="0"/>
              <a:t>The Partnership for Air Transportation Noise and Emissions Reduction is an FAA/NASA/Transport Canada/US DOD/EPA-sponsored Center of Excellence.</a:t>
            </a:r>
          </a:p>
          <a:p>
            <a:pPr algn="ctr"/>
            <a:endParaRPr lang="en-US" dirty="0" smtClean="0"/>
          </a:p>
          <a:p>
            <a:pPr algn="ctr" eaLnBrk="0" hangingPunct="0"/>
            <a:r>
              <a:rPr lang="en-US" dirty="0"/>
              <a:t>This work was funded by FAA and Transport Canada </a:t>
            </a:r>
            <a:r>
              <a:rPr lang="en-US" dirty="0" smtClean="0"/>
              <a:t>under 07</a:t>
            </a:r>
            <a:r>
              <a:rPr lang="en-US" dirty="0"/>
              <a:t>-C-NE-UNC Amendment Nos. 001 to 004, and 09-CE-NE-UNC Amendment Nos. 001-003</a:t>
            </a:r>
            <a:r>
              <a:rPr lang="en-US" dirty="0" smtClean="0"/>
              <a:t>.</a:t>
            </a:r>
            <a:endParaRPr lang="en-US" dirty="0"/>
          </a:p>
          <a:p>
            <a:pPr algn="ctr"/>
            <a:endParaRPr lang="en-US" dirty="0"/>
          </a:p>
          <a:p>
            <a:pPr algn="ctr" eaLnBrk="0" hangingPunct="0"/>
            <a:r>
              <a:rPr lang="en-US" dirty="0"/>
              <a:t>The Investigation of Aviation Emissions Air Quality Impacts project is managed by Christopher Sequeira.</a:t>
            </a:r>
          </a:p>
          <a:p>
            <a:pPr eaLnBrk="0" hangingPunct="0"/>
            <a:endParaRPr lang="en-US" sz="2000" dirty="0"/>
          </a:p>
        </p:txBody>
      </p:sp>
      <p:sp>
        <p:nvSpPr>
          <p:cNvPr id="15365" name="Title 1"/>
          <p:cNvSpPr txBox="1">
            <a:spLocks/>
          </p:cNvSpPr>
          <p:nvPr/>
        </p:nvSpPr>
        <p:spPr bwMode="auto">
          <a:xfrm>
            <a:off x="227013" y="73025"/>
            <a:ext cx="6240462" cy="704850"/>
          </a:xfrm>
          <a:prstGeom prst="rect">
            <a:avLst/>
          </a:prstGeom>
          <a:noFill/>
          <a:ln w="12700">
            <a:noFill/>
            <a:miter lim="800000"/>
            <a:headEnd/>
            <a:tailEnd/>
          </a:ln>
        </p:spPr>
        <p:txBody>
          <a:bodyPr lIns="90487" tIns="44450" rIns="90487" bIns="44450" anchor="ctr"/>
          <a:lstStyle/>
          <a:p>
            <a:pPr algn="l" eaLnBrk="0" hangingPunct="0">
              <a:lnSpc>
                <a:spcPct val="80000"/>
              </a:lnSpc>
            </a:pPr>
            <a:r>
              <a:rPr lang="en-US" sz="2800" b="1" dirty="0">
                <a:solidFill>
                  <a:srgbClr val="006023"/>
                </a:solidFill>
              </a:rPr>
              <a:t>Acknowledgements</a:t>
            </a:r>
          </a:p>
        </p:txBody>
      </p:sp>
      <p:sp>
        <p:nvSpPr>
          <p:cNvPr id="3" name="TextBox 2"/>
          <p:cNvSpPr txBox="1"/>
          <p:nvPr/>
        </p:nvSpPr>
        <p:spPr>
          <a:xfrm>
            <a:off x="477838" y="1320212"/>
            <a:ext cx="7208302" cy="646331"/>
          </a:xfrm>
          <a:prstGeom prst="rect">
            <a:avLst/>
          </a:prstGeom>
          <a:noFill/>
        </p:spPr>
        <p:txBody>
          <a:bodyPr wrap="square" rtlCol="0">
            <a:spAutoFit/>
          </a:bodyPr>
          <a:lstStyle/>
          <a:p>
            <a:pPr marL="285750" indent="-285750">
              <a:buFont typeface="Arial"/>
              <a:buChar char="•"/>
            </a:pPr>
            <a:r>
              <a:rPr lang="en-US" dirty="0" smtClean="0"/>
              <a:t>Rhode Island Department of Environmental Management (RIDEM)</a:t>
            </a:r>
          </a:p>
          <a:p>
            <a:pPr marL="285750" indent="-285750">
              <a:buFont typeface="Arial"/>
              <a:buChar char="•"/>
            </a:pPr>
            <a:r>
              <a:rPr lang="en-US" dirty="0" smtClean="0"/>
              <a:t>Deborah </a:t>
            </a:r>
            <a:r>
              <a:rPr lang="en-US" dirty="0" err="1" smtClean="0"/>
              <a:t>Luecken</a:t>
            </a:r>
            <a:r>
              <a:rPr lang="en-US" dirty="0" smtClean="0"/>
              <a:t>, USEPA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588962"/>
          </a:xfrm>
        </p:spPr>
        <p:txBody>
          <a:bodyPr>
            <a:normAutofit/>
          </a:bodyPr>
          <a:lstStyle/>
          <a:p>
            <a:r>
              <a:rPr lang="en-US" sz="3200" b="1" dirty="0" smtClean="0"/>
              <a:t>OUTLINE</a:t>
            </a:r>
            <a:endParaRPr lang="en-US" sz="3200" b="1" dirty="0"/>
          </a:p>
        </p:txBody>
      </p:sp>
      <p:sp>
        <p:nvSpPr>
          <p:cNvPr id="3" name="Content Placeholder 2"/>
          <p:cNvSpPr>
            <a:spLocks noGrp="1"/>
          </p:cNvSpPr>
          <p:nvPr>
            <p:ph idx="1"/>
          </p:nvPr>
        </p:nvSpPr>
        <p:spPr>
          <a:xfrm>
            <a:off x="457200" y="1032933"/>
            <a:ext cx="8229600" cy="5689600"/>
          </a:xfrm>
        </p:spPr>
        <p:txBody>
          <a:bodyPr>
            <a:normAutofit/>
          </a:bodyPr>
          <a:lstStyle/>
          <a:p>
            <a:pPr algn="just">
              <a:lnSpc>
                <a:spcPct val="150000"/>
              </a:lnSpc>
            </a:pPr>
            <a:r>
              <a:rPr lang="en-US" sz="2800" dirty="0" smtClean="0"/>
              <a:t>Impacts of Aviation</a:t>
            </a:r>
          </a:p>
          <a:p>
            <a:pPr algn="just">
              <a:lnSpc>
                <a:spcPct val="150000"/>
              </a:lnSpc>
            </a:pPr>
            <a:r>
              <a:rPr lang="en-US" sz="2800" dirty="0"/>
              <a:t>HAPs </a:t>
            </a:r>
            <a:r>
              <a:rPr lang="en-US" sz="2800" dirty="0" smtClean="0"/>
              <a:t>Background</a:t>
            </a:r>
          </a:p>
          <a:p>
            <a:pPr algn="just">
              <a:lnSpc>
                <a:spcPct val="150000"/>
              </a:lnSpc>
            </a:pPr>
            <a:r>
              <a:rPr lang="en-US" sz="2800" dirty="0" smtClean="0"/>
              <a:t>CMAQ Modeling</a:t>
            </a:r>
          </a:p>
          <a:p>
            <a:pPr algn="just">
              <a:lnSpc>
                <a:spcPct val="150000"/>
              </a:lnSpc>
            </a:pPr>
            <a:r>
              <a:rPr lang="en-US" sz="2800" dirty="0" smtClean="0"/>
              <a:t>Results and Discussion</a:t>
            </a:r>
          </a:p>
          <a:p>
            <a:pPr lvl="1" algn="just">
              <a:lnSpc>
                <a:spcPct val="150000"/>
              </a:lnSpc>
              <a:buFont typeface="Wingdings" charset="2"/>
              <a:buChar char="ü"/>
            </a:pPr>
            <a:r>
              <a:rPr lang="en-US" sz="1800" dirty="0" smtClean="0"/>
              <a:t>Temporal and Spatial trends</a:t>
            </a:r>
          </a:p>
          <a:p>
            <a:pPr lvl="1" algn="just">
              <a:lnSpc>
                <a:spcPct val="150000"/>
              </a:lnSpc>
              <a:buFont typeface="Wingdings" charset="2"/>
              <a:buChar char="ü"/>
            </a:pPr>
            <a:r>
              <a:rPr lang="en-US" sz="1800" dirty="0" smtClean="0"/>
              <a:t>Model Evaluation</a:t>
            </a:r>
          </a:p>
          <a:p>
            <a:pPr lvl="1" algn="just">
              <a:lnSpc>
                <a:spcPct val="150000"/>
              </a:lnSpc>
              <a:buFont typeface="Wingdings" charset="2"/>
              <a:buChar char="ü"/>
            </a:pPr>
            <a:r>
              <a:rPr lang="en-US" sz="1800" dirty="0" smtClean="0"/>
              <a:t>CMAQ comparison with NATA</a:t>
            </a:r>
          </a:p>
          <a:p>
            <a:pPr algn="just">
              <a:lnSpc>
                <a:spcPct val="150000"/>
              </a:lnSpc>
            </a:pPr>
            <a:r>
              <a:rPr lang="en-US" sz="2800" dirty="0" smtClean="0"/>
              <a:t>Conclusions</a:t>
            </a:r>
          </a:p>
          <a:p>
            <a:endParaRPr lang="en-US" dirty="0"/>
          </a:p>
        </p:txBody>
      </p:sp>
    </p:spTree>
    <p:extLst>
      <p:ext uri="{BB962C8B-B14F-4D97-AF65-F5344CB8AC3E}">
        <p14:creationId xmlns:p14="http://schemas.microsoft.com/office/powerpoint/2010/main" val="146327285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46722"/>
          </a:xfrm>
        </p:spPr>
        <p:txBody>
          <a:bodyPr>
            <a:noAutofit/>
          </a:bodyPr>
          <a:lstStyle/>
          <a:p>
            <a:r>
              <a:rPr lang="en-US" sz="2800" b="1" dirty="0" smtClean="0"/>
              <a:t>Impacts of Aviation</a:t>
            </a:r>
            <a:endParaRPr lang="en-US" sz="2800" b="1" dirty="0"/>
          </a:p>
        </p:txBody>
      </p:sp>
      <p:sp>
        <p:nvSpPr>
          <p:cNvPr id="3" name="Content Placeholder 2"/>
          <p:cNvSpPr>
            <a:spLocks noGrp="1"/>
          </p:cNvSpPr>
          <p:nvPr>
            <p:ph idx="1"/>
          </p:nvPr>
        </p:nvSpPr>
        <p:spPr>
          <a:xfrm>
            <a:off x="457200" y="822960"/>
            <a:ext cx="8229600" cy="5303203"/>
          </a:xfrm>
        </p:spPr>
        <p:txBody>
          <a:bodyPr>
            <a:normAutofit fontScale="85000" lnSpcReduction="20000"/>
          </a:bodyPr>
          <a:lstStyle/>
          <a:p>
            <a:r>
              <a:rPr lang="en-US" sz="2400" dirty="0" smtClean="0"/>
              <a:t>Aviation is one of the fastest growing sector in transportation</a:t>
            </a:r>
          </a:p>
          <a:p>
            <a:endParaRPr lang="en-US" sz="2400" dirty="0" smtClean="0"/>
          </a:p>
          <a:p>
            <a:r>
              <a:rPr lang="en-US" sz="2400" dirty="0" smtClean="0"/>
              <a:t>Various environmental impacts:</a:t>
            </a:r>
          </a:p>
          <a:p>
            <a:pPr marL="0" indent="0">
              <a:buNone/>
            </a:pPr>
            <a:r>
              <a:rPr lang="en-US" sz="2400" dirty="0" smtClean="0"/>
              <a:t>	-Noise</a:t>
            </a:r>
          </a:p>
          <a:p>
            <a:pPr marL="0" indent="0">
              <a:buNone/>
            </a:pPr>
            <a:r>
              <a:rPr lang="en-US" sz="2400" dirty="0" smtClean="0"/>
              <a:t>	-Air Quality</a:t>
            </a:r>
          </a:p>
          <a:p>
            <a:pPr marL="0" indent="0">
              <a:buNone/>
            </a:pPr>
            <a:r>
              <a:rPr lang="en-US" sz="2400" dirty="0" smtClean="0"/>
              <a:t>	-Water Quality</a:t>
            </a:r>
          </a:p>
          <a:p>
            <a:pPr marL="0" indent="0">
              <a:buNone/>
            </a:pPr>
            <a:r>
              <a:rPr lang="en-US" sz="2400" dirty="0" smtClean="0"/>
              <a:t>	-Climate change</a:t>
            </a:r>
            <a:endParaRPr lang="en-US" sz="2400" dirty="0"/>
          </a:p>
          <a:p>
            <a:pPr marL="0" indent="0">
              <a:buNone/>
            </a:pPr>
            <a:endParaRPr lang="en-US" sz="2400" dirty="0" smtClean="0"/>
          </a:p>
          <a:p>
            <a:r>
              <a:rPr lang="en-US" sz="2400" dirty="0" smtClean="0"/>
              <a:t>Peer</a:t>
            </a:r>
            <a:r>
              <a:rPr lang="en-US" sz="2400" dirty="0"/>
              <a:t>-reviewed literature to-</a:t>
            </a:r>
            <a:r>
              <a:rPr lang="en-US" sz="2400" dirty="0" smtClean="0"/>
              <a:t>date concentrated </a:t>
            </a:r>
            <a:r>
              <a:rPr lang="en-US" sz="2400" dirty="0"/>
              <a:t>on </a:t>
            </a:r>
            <a:r>
              <a:rPr lang="en-US" sz="2400" dirty="0" smtClean="0"/>
              <a:t>emissions, air quality impacts </a:t>
            </a:r>
            <a:r>
              <a:rPr lang="en-US" sz="2400" dirty="0"/>
              <a:t>and modeling of </a:t>
            </a:r>
            <a:r>
              <a:rPr lang="en-US" sz="2400" dirty="0" smtClean="0"/>
              <a:t>PM</a:t>
            </a:r>
            <a:r>
              <a:rPr lang="en-US" sz="2400" baseline="-25000" dirty="0" smtClean="0"/>
              <a:t>2.5</a:t>
            </a:r>
            <a:r>
              <a:rPr lang="en-US" sz="2400" dirty="0" smtClean="0"/>
              <a:t>(</a:t>
            </a:r>
            <a:r>
              <a:rPr lang="en-US" sz="1400" dirty="0" err="1" smtClean="0"/>
              <a:t>Arunachalam</a:t>
            </a:r>
            <a:r>
              <a:rPr lang="en-US" sz="1400" dirty="0" smtClean="0"/>
              <a:t> </a:t>
            </a:r>
            <a:r>
              <a:rPr lang="en-US" sz="1400" dirty="0" err="1" smtClean="0"/>
              <a:t>et.al</a:t>
            </a:r>
            <a:r>
              <a:rPr lang="en-US" sz="1400" dirty="0" smtClean="0"/>
              <a:t>. 2011,Woody et.al.2011, </a:t>
            </a:r>
            <a:r>
              <a:rPr lang="en-US" sz="1400" dirty="0" err="1" smtClean="0"/>
              <a:t>Unal</a:t>
            </a:r>
            <a:r>
              <a:rPr lang="en-US" sz="1400" dirty="0" smtClean="0"/>
              <a:t> et.al.2005</a:t>
            </a:r>
            <a:r>
              <a:rPr lang="en-US" sz="2400" dirty="0" smtClean="0"/>
              <a:t>),</a:t>
            </a:r>
            <a:r>
              <a:rPr lang="en-US" sz="2400" dirty="0" err="1" smtClean="0"/>
              <a:t>CO,NO</a:t>
            </a:r>
            <a:r>
              <a:rPr lang="en-US" sz="2400" baseline="-25000" dirty="0" err="1" smtClean="0"/>
              <a:t>x</a:t>
            </a:r>
            <a:r>
              <a:rPr lang="en-US" baseline="-25000" dirty="0" smtClean="0"/>
              <a:t> </a:t>
            </a:r>
            <a:r>
              <a:rPr lang="en-US" dirty="0" smtClean="0"/>
              <a:t> (</a:t>
            </a:r>
            <a:r>
              <a:rPr lang="en-US" sz="1400" dirty="0" err="1" smtClean="0"/>
              <a:t>Schurmann</a:t>
            </a:r>
            <a:r>
              <a:rPr lang="en-US" sz="1400" dirty="0" smtClean="0"/>
              <a:t> </a:t>
            </a:r>
            <a:r>
              <a:rPr lang="en-US" sz="1400" dirty="0" err="1" smtClean="0"/>
              <a:t>et.al</a:t>
            </a:r>
            <a:r>
              <a:rPr lang="en-US" sz="1400" dirty="0" smtClean="0"/>
              <a:t>. 2007</a:t>
            </a:r>
            <a:r>
              <a:rPr lang="en-US" dirty="0" smtClean="0"/>
              <a:t>)</a:t>
            </a:r>
            <a:r>
              <a:rPr lang="en-US" sz="2400" dirty="0" smtClean="0"/>
              <a:t>, O</a:t>
            </a:r>
            <a:r>
              <a:rPr lang="en-US" sz="2400" baseline="-25000" dirty="0" smtClean="0"/>
              <a:t>3</a:t>
            </a:r>
            <a:r>
              <a:rPr lang="en-US" sz="2400" dirty="0" smtClean="0"/>
              <a:t>(</a:t>
            </a:r>
            <a:r>
              <a:rPr lang="en-US" sz="1400" dirty="0" err="1" smtClean="0"/>
              <a:t>Pison</a:t>
            </a:r>
            <a:r>
              <a:rPr lang="en-US" sz="1400" dirty="0" smtClean="0"/>
              <a:t> and </a:t>
            </a:r>
            <a:r>
              <a:rPr lang="en-US" sz="1400" dirty="0" err="1" smtClean="0"/>
              <a:t>Menut</a:t>
            </a:r>
            <a:r>
              <a:rPr lang="en-US" sz="1400" dirty="0" smtClean="0"/>
              <a:t> 2004</a:t>
            </a:r>
            <a:r>
              <a:rPr lang="en-US" sz="2400" dirty="0" smtClean="0"/>
              <a:t>)</a:t>
            </a:r>
          </a:p>
          <a:p>
            <a:pPr marL="0" indent="0">
              <a:buNone/>
            </a:pPr>
            <a:endParaRPr lang="en-US" sz="2400" dirty="0" smtClean="0"/>
          </a:p>
          <a:p>
            <a:r>
              <a:rPr lang="en-US" sz="2400" dirty="0" smtClean="0"/>
              <a:t>Inadequate </a:t>
            </a:r>
            <a:r>
              <a:rPr lang="en-US" sz="2400" dirty="0"/>
              <a:t>attention </a:t>
            </a:r>
            <a:r>
              <a:rPr lang="en-US" sz="2400" dirty="0" smtClean="0"/>
              <a:t>to Aviation related </a:t>
            </a:r>
            <a:r>
              <a:rPr lang="en-US" sz="2400" dirty="0"/>
              <a:t>Hazardous Air Pollutants (HAPs</a:t>
            </a:r>
            <a:r>
              <a:rPr lang="en-US" sz="2400" dirty="0" smtClean="0"/>
              <a:t>) (</a:t>
            </a:r>
            <a:r>
              <a:rPr lang="en-US" sz="1400" dirty="0" smtClean="0"/>
              <a:t>ACRP, 2008</a:t>
            </a:r>
            <a:r>
              <a:rPr lang="en-US" sz="2400" dirty="0" smtClean="0"/>
              <a:t>)</a:t>
            </a:r>
          </a:p>
        </p:txBody>
      </p:sp>
      <p:pic>
        <p:nvPicPr>
          <p:cNvPr id="5" name="Picture 4"/>
          <p:cNvPicPr>
            <a:picLocks noChangeAspect="1"/>
          </p:cNvPicPr>
          <p:nvPr/>
        </p:nvPicPr>
        <p:blipFill>
          <a:blip r:embed="rId3"/>
          <a:stretch>
            <a:fillRect/>
          </a:stretch>
        </p:blipFill>
        <p:spPr>
          <a:xfrm>
            <a:off x="4577879" y="1402904"/>
            <a:ext cx="4566120" cy="2260415"/>
          </a:xfrm>
          <a:prstGeom prst="rect">
            <a:avLst/>
          </a:prstGeom>
          <a:ln>
            <a:solidFill>
              <a:schemeClr val="tx1"/>
            </a:solidFill>
          </a:ln>
        </p:spPr>
      </p:pic>
      <p:sp>
        <p:nvSpPr>
          <p:cNvPr id="6" name="TextBox 5"/>
          <p:cNvSpPr txBox="1"/>
          <p:nvPr/>
        </p:nvSpPr>
        <p:spPr>
          <a:xfrm>
            <a:off x="4444595" y="3663320"/>
            <a:ext cx="4107822" cy="246221"/>
          </a:xfrm>
          <a:prstGeom prst="rect">
            <a:avLst/>
          </a:prstGeom>
          <a:noFill/>
        </p:spPr>
        <p:txBody>
          <a:bodyPr wrap="square" rtlCol="0">
            <a:spAutoFit/>
          </a:bodyPr>
          <a:lstStyle/>
          <a:p>
            <a:r>
              <a:rPr lang="en-US" sz="1000" dirty="0" smtClean="0"/>
              <a:t>Source: FAA Aerospace </a:t>
            </a:r>
            <a:r>
              <a:rPr lang="en-US" sz="1000" dirty="0" err="1" smtClean="0"/>
              <a:t>Forcasts</a:t>
            </a:r>
            <a:r>
              <a:rPr lang="en-US" sz="1000" dirty="0" smtClean="0"/>
              <a:t> FY 2011-2031, http://</a:t>
            </a:r>
            <a:r>
              <a:rPr lang="en-US" sz="1000" dirty="0" err="1" smtClean="0"/>
              <a:t>www.faa.gov</a:t>
            </a:r>
            <a:endParaRPr lang="en-US" sz="1000" dirty="0"/>
          </a:p>
        </p:txBody>
      </p:sp>
      <p:sp>
        <p:nvSpPr>
          <p:cNvPr id="4" name="TextBox 3"/>
          <p:cNvSpPr txBox="1"/>
          <p:nvPr/>
        </p:nvSpPr>
        <p:spPr>
          <a:xfrm>
            <a:off x="694135" y="6126163"/>
            <a:ext cx="7769685" cy="369332"/>
          </a:xfrm>
          <a:prstGeom prst="rect">
            <a:avLst/>
          </a:prstGeom>
          <a:solidFill>
            <a:srgbClr val="204512"/>
          </a:solidFill>
        </p:spPr>
        <p:txBody>
          <a:bodyPr wrap="square" rtlCol="0">
            <a:spAutoFit/>
          </a:bodyPr>
          <a:lstStyle/>
          <a:p>
            <a:r>
              <a:rPr lang="en-US" dirty="0">
                <a:solidFill>
                  <a:schemeClr val="bg1"/>
                </a:solidFill>
              </a:rPr>
              <a:t>N</a:t>
            </a:r>
            <a:r>
              <a:rPr lang="en-US" dirty="0" smtClean="0">
                <a:solidFill>
                  <a:schemeClr val="bg1"/>
                </a:solidFill>
              </a:rPr>
              <a:t>eed to study the air quality impacts of aviation, particularly HAPs </a:t>
            </a:r>
            <a:endParaRPr lang="en-US" dirty="0">
              <a:solidFill>
                <a:schemeClr val="bg1"/>
              </a:solidFill>
            </a:endParaRPr>
          </a:p>
        </p:txBody>
      </p:sp>
    </p:spTree>
    <p:extLst>
      <p:ext uri="{BB962C8B-B14F-4D97-AF65-F5344CB8AC3E}">
        <p14:creationId xmlns:p14="http://schemas.microsoft.com/office/powerpoint/2010/main" val="16013793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7768"/>
            <a:ext cx="8229600" cy="477201"/>
          </a:xfrm>
        </p:spPr>
        <p:txBody>
          <a:bodyPr>
            <a:noAutofit/>
          </a:bodyPr>
          <a:lstStyle/>
          <a:p>
            <a:r>
              <a:rPr lang="en-US" sz="2800" b="1" dirty="0" smtClean="0"/>
              <a:t>HAPs Background</a:t>
            </a:r>
            <a:endParaRPr lang="en-US" sz="2800" b="1" dirty="0"/>
          </a:p>
        </p:txBody>
      </p:sp>
      <p:sp>
        <p:nvSpPr>
          <p:cNvPr id="3" name="Content Placeholder 2"/>
          <p:cNvSpPr>
            <a:spLocks noGrp="1"/>
          </p:cNvSpPr>
          <p:nvPr>
            <p:ph idx="1"/>
          </p:nvPr>
        </p:nvSpPr>
        <p:spPr>
          <a:xfrm>
            <a:off x="175651" y="782489"/>
            <a:ext cx="8968349" cy="6075510"/>
          </a:xfrm>
        </p:spPr>
        <p:txBody>
          <a:bodyPr>
            <a:normAutofit/>
          </a:bodyPr>
          <a:lstStyle/>
          <a:p>
            <a:r>
              <a:rPr lang="en-US" u="sng" dirty="0" smtClean="0"/>
              <a:t>Definition</a:t>
            </a:r>
            <a:r>
              <a:rPr lang="en-US" sz="2800" dirty="0" smtClean="0"/>
              <a:t>: </a:t>
            </a:r>
            <a:r>
              <a:rPr lang="en-US" sz="2000" dirty="0" smtClean="0"/>
              <a:t>The Clean Air Act defines the pollutants that are known or suspected to cause serious health effects as Hazardous Air Pollutants (HAPs) or Air Toxics</a:t>
            </a:r>
            <a:endParaRPr lang="en-US" dirty="0" smtClean="0"/>
          </a:p>
          <a:p>
            <a:r>
              <a:rPr lang="en-US" sz="2000" dirty="0" smtClean="0"/>
              <a:t>188 pollutants </a:t>
            </a:r>
          </a:p>
          <a:p>
            <a:pPr marL="0" indent="0">
              <a:buNone/>
            </a:pPr>
            <a:endParaRPr lang="en-US" sz="2000" dirty="0" smtClean="0"/>
          </a:p>
          <a:p>
            <a:r>
              <a:rPr lang="en-US" sz="2000" dirty="0"/>
              <a:t>HAPs are reactive, persistent, bio-accumulative</a:t>
            </a:r>
          </a:p>
          <a:p>
            <a:pPr marL="0" indent="0">
              <a:buNone/>
            </a:pPr>
            <a:r>
              <a:rPr lang="en-US" sz="2000" dirty="0" smtClean="0"/>
              <a:t> </a:t>
            </a:r>
          </a:p>
          <a:p>
            <a:pPr marL="342900" lvl="1" indent="-342900">
              <a:spcBef>
                <a:spcPct val="50000"/>
              </a:spcBef>
              <a:buFont typeface="Helvetica CY" charset="-52"/>
              <a:buChar char="•"/>
            </a:pPr>
            <a:r>
              <a:rPr lang="en-US" dirty="0" smtClean="0"/>
              <a:t>Key HAPs determined from aviation risk</a:t>
            </a:r>
          </a:p>
          <a:p>
            <a:pPr marL="0" lvl="1" indent="0">
              <a:spcBef>
                <a:spcPct val="50000"/>
              </a:spcBef>
              <a:buNone/>
            </a:pPr>
            <a:r>
              <a:rPr lang="en-US" dirty="0"/>
              <a:t> </a:t>
            </a:r>
            <a:r>
              <a:rPr lang="en-US" dirty="0" smtClean="0"/>
              <a:t>   prioritization(</a:t>
            </a:r>
            <a:r>
              <a:rPr lang="en-US" sz="1200" dirty="0"/>
              <a:t>Levy et al, 2008 </a:t>
            </a:r>
            <a:r>
              <a:rPr lang="en-US" sz="1200" dirty="0" smtClean="0"/>
              <a:t>,PARTNER </a:t>
            </a:r>
            <a:r>
              <a:rPr lang="en-US" sz="1200" dirty="0"/>
              <a:t>Report</a:t>
            </a:r>
            <a:r>
              <a:rPr lang="en-US" sz="1800" dirty="0" smtClean="0"/>
              <a:t>) are: </a:t>
            </a:r>
            <a:endParaRPr lang="en-US" dirty="0" smtClean="0"/>
          </a:p>
          <a:p>
            <a:pPr lvl="1"/>
            <a:r>
              <a:rPr lang="en-US" dirty="0" smtClean="0"/>
              <a:t>Formaldehyde, Acetaldehyde, </a:t>
            </a:r>
            <a:r>
              <a:rPr lang="en-US" dirty="0" err="1" smtClean="0"/>
              <a:t>Acrolein</a:t>
            </a:r>
            <a:endParaRPr lang="en-US" dirty="0"/>
          </a:p>
          <a:p>
            <a:pPr lvl="1"/>
            <a:r>
              <a:rPr lang="en-US" dirty="0" smtClean="0"/>
              <a:t>Benzene, 1,3-Butadiene, Toluene, Xylene</a:t>
            </a:r>
          </a:p>
        </p:txBody>
      </p:sp>
      <p:pic>
        <p:nvPicPr>
          <p:cNvPr id="4" name="Picture 3"/>
          <p:cNvPicPr>
            <a:picLocks noChangeAspect="1"/>
          </p:cNvPicPr>
          <p:nvPr/>
        </p:nvPicPr>
        <p:blipFill>
          <a:blip r:embed="rId3"/>
          <a:stretch>
            <a:fillRect/>
          </a:stretch>
        </p:blipFill>
        <p:spPr>
          <a:xfrm>
            <a:off x="6004548" y="2155789"/>
            <a:ext cx="3120770" cy="3242040"/>
          </a:xfrm>
          <a:prstGeom prst="rect">
            <a:avLst/>
          </a:prstGeom>
        </p:spPr>
      </p:pic>
      <p:sp>
        <p:nvSpPr>
          <p:cNvPr id="5" name="TextBox 4"/>
          <p:cNvSpPr txBox="1"/>
          <p:nvPr/>
        </p:nvSpPr>
        <p:spPr>
          <a:xfrm>
            <a:off x="6766144" y="5397829"/>
            <a:ext cx="2202397" cy="307777"/>
          </a:xfrm>
          <a:prstGeom prst="rect">
            <a:avLst/>
          </a:prstGeom>
          <a:noFill/>
        </p:spPr>
        <p:txBody>
          <a:bodyPr wrap="square" rtlCol="0">
            <a:spAutoFit/>
          </a:bodyPr>
          <a:lstStyle/>
          <a:p>
            <a:r>
              <a:rPr lang="en-US" sz="1400" dirty="0" smtClean="0"/>
              <a:t>Source: </a:t>
            </a:r>
            <a:r>
              <a:rPr lang="en-US" sz="1400" dirty="0" err="1" smtClean="0"/>
              <a:t>www.epa.gov</a:t>
            </a:r>
            <a:endParaRPr lang="en-US" sz="1400" dirty="0"/>
          </a:p>
        </p:txBody>
      </p:sp>
      <p:sp>
        <p:nvSpPr>
          <p:cNvPr id="6" name="TextBox 5"/>
          <p:cNvSpPr txBox="1"/>
          <p:nvPr/>
        </p:nvSpPr>
        <p:spPr>
          <a:xfrm>
            <a:off x="584814" y="5915887"/>
            <a:ext cx="7869939" cy="369332"/>
          </a:xfrm>
          <a:prstGeom prst="rect">
            <a:avLst/>
          </a:prstGeom>
          <a:solidFill>
            <a:srgbClr val="204512"/>
          </a:solidFill>
        </p:spPr>
        <p:txBody>
          <a:bodyPr wrap="square" rtlCol="0">
            <a:spAutoFit/>
          </a:bodyPr>
          <a:lstStyle/>
          <a:p>
            <a:r>
              <a:rPr lang="en-US" dirty="0" smtClean="0">
                <a:solidFill>
                  <a:schemeClr val="bg1"/>
                </a:solidFill>
              </a:rPr>
              <a:t>HAPs present in lower concentrations, but health risk involved is high</a:t>
            </a:r>
            <a:endParaRPr lang="en-US" dirty="0">
              <a:solidFill>
                <a:schemeClr val="bg1"/>
              </a:solidFill>
            </a:endParaRPr>
          </a:p>
        </p:txBody>
      </p:sp>
    </p:spTree>
    <p:extLst>
      <p:ext uri="{BB962C8B-B14F-4D97-AF65-F5344CB8AC3E}">
        <p14:creationId xmlns:p14="http://schemas.microsoft.com/office/powerpoint/2010/main" val="7796322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077" y="218069"/>
            <a:ext cx="8229600" cy="615729"/>
          </a:xfrm>
        </p:spPr>
        <p:txBody>
          <a:bodyPr>
            <a:normAutofit/>
          </a:bodyPr>
          <a:lstStyle/>
          <a:p>
            <a:r>
              <a:rPr lang="en-US" sz="2800" b="1" dirty="0" smtClean="0"/>
              <a:t>CMAQ </a:t>
            </a:r>
            <a:r>
              <a:rPr lang="en-US" dirty="0" smtClean="0"/>
              <a:t>Domain</a:t>
            </a:r>
            <a:endParaRPr lang="en-US" sz="2800" b="1" dirty="0"/>
          </a:p>
        </p:txBody>
      </p:sp>
      <p:sp>
        <p:nvSpPr>
          <p:cNvPr id="3" name="Content Placeholder 2"/>
          <p:cNvSpPr>
            <a:spLocks noGrp="1"/>
          </p:cNvSpPr>
          <p:nvPr>
            <p:ph idx="1"/>
          </p:nvPr>
        </p:nvSpPr>
        <p:spPr>
          <a:xfrm>
            <a:off x="200508" y="833798"/>
            <a:ext cx="8468812" cy="5292367"/>
          </a:xfrm>
        </p:spPr>
        <p:txBody>
          <a:bodyPr>
            <a:normAutofit/>
          </a:bodyPr>
          <a:lstStyle/>
          <a:p>
            <a:r>
              <a:rPr lang="en-US" sz="2000" dirty="0" err="1" smtClean="0"/>
              <a:t>T.F.Green</a:t>
            </a:r>
            <a:r>
              <a:rPr lang="en-US" sz="2000" dirty="0" smtClean="0"/>
              <a:t> airport </a:t>
            </a:r>
            <a:r>
              <a:rPr lang="en-US" sz="2000" dirty="0"/>
              <a:t>(</a:t>
            </a:r>
            <a:r>
              <a:rPr lang="en-US" sz="2000" dirty="0" smtClean="0"/>
              <a:t>PVD) </a:t>
            </a:r>
            <a:r>
              <a:rPr lang="en-US" sz="2000" dirty="0"/>
              <a:t>in Rhode </a:t>
            </a:r>
            <a:r>
              <a:rPr lang="en-US" sz="2000" dirty="0" smtClean="0"/>
              <a:t>Island, Medium sized airport </a:t>
            </a:r>
          </a:p>
          <a:p>
            <a:pPr lvl="1"/>
            <a:r>
              <a:rPr lang="en-US" sz="1800" dirty="0" smtClean="0"/>
              <a:t>47</a:t>
            </a:r>
            <a:r>
              <a:rPr lang="en-US" sz="1800" baseline="30000" dirty="0" smtClean="0"/>
              <a:t>th </a:t>
            </a:r>
            <a:r>
              <a:rPr lang="en-US" sz="1800" dirty="0" smtClean="0"/>
              <a:t> largest airport in Nation</a:t>
            </a:r>
          </a:p>
          <a:p>
            <a:pPr lvl="1"/>
            <a:r>
              <a:rPr lang="en-US" sz="1800" dirty="0" smtClean="0"/>
              <a:t>2.5 Million enplanements per year</a:t>
            </a:r>
          </a:p>
          <a:p>
            <a:r>
              <a:rPr lang="en-US" sz="2000" dirty="0" smtClean="0"/>
              <a:t>4-km CMAQ resolution with 100 x 100 grid cells</a:t>
            </a:r>
            <a:endParaRPr lang="en-US" sz="2000" dirty="0"/>
          </a:p>
          <a:p>
            <a:pPr marL="0" indent="0">
              <a:buNone/>
            </a:pPr>
            <a:endParaRPr lang="en-US" sz="2000" dirty="0" smtClean="0"/>
          </a:p>
        </p:txBody>
      </p:sp>
      <p:sp>
        <p:nvSpPr>
          <p:cNvPr id="21" name="TextBox 20"/>
          <p:cNvSpPr txBox="1"/>
          <p:nvPr/>
        </p:nvSpPr>
        <p:spPr>
          <a:xfrm>
            <a:off x="0" y="6388617"/>
            <a:ext cx="3442054" cy="276999"/>
          </a:xfrm>
          <a:prstGeom prst="rect">
            <a:avLst/>
          </a:prstGeom>
          <a:noFill/>
        </p:spPr>
        <p:txBody>
          <a:bodyPr wrap="square" rtlCol="0">
            <a:spAutoFit/>
          </a:bodyPr>
          <a:lstStyle/>
          <a:p>
            <a:r>
              <a:rPr lang="en-US" sz="1200" dirty="0" smtClean="0"/>
              <a:t>Northeast US map with CMAQ 4km grid </a:t>
            </a:r>
            <a:endParaRPr lang="en-US" sz="1200" dirty="0"/>
          </a:p>
        </p:txBody>
      </p:sp>
      <p:sp>
        <p:nvSpPr>
          <p:cNvPr id="22" name="TextBox 21"/>
          <p:cNvSpPr txBox="1"/>
          <p:nvPr/>
        </p:nvSpPr>
        <p:spPr>
          <a:xfrm>
            <a:off x="3253077" y="6250118"/>
            <a:ext cx="2723567" cy="461665"/>
          </a:xfrm>
          <a:prstGeom prst="rect">
            <a:avLst/>
          </a:prstGeom>
          <a:noFill/>
        </p:spPr>
        <p:txBody>
          <a:bodyPr wrap="square" rtlCol="0">
            <a:spAutoFit/>
          </a:bodyPr>
          <a:lstStyle/>
          <a:p>
            <a:r>
              <a:rPr lang="en-US" sz="1200" dirty="0" smtClean="0"/>
              <a:t>Enlarged view of CMAQ 4km  i.e., 100 x 100 grid cells map</a:t>
            </a:r>
            <a:endParaRPr lang="en-US" sz="1200" dirty="0"/>
          </a:p>
        </p:txBody>
      </p:sp>
      <p:sp>
        <p:nvSpPr>
          <p:cNvPr id="24" name="TextBox 23"/>
          <p:cNvSpPr txBox="1"/>
          <p:nvPr/>
        </p:nvSpPr>
        <p:spPr>
          <a:xfrm>
            <a:off x="7096178" y="6257012"/>
            <a:ext cx="2040868" cy="307777"/>
          </a:xfrm>
          <a:prstGeom prst="rect">
            <a:avLst/>
          </a:prstGeom>
          <a:noFill/>
        </p:spPr>
        <p:txBody>
          <a:bodyPr wrap="none" rtlCol="0">
            <a:spAutoFit/>
          </a:bodyPr>
          <a:lstStyle/>
          <a:p>
            <a:r>
              <a:rPr lang="en-US" sz="1400" dirty="0" smtClean="0"/>
              <a:t>Location of PVD airport </a:t>
            </a:r>
            <a:endParaRPr lang="en-US" sz="1400" dirty="0"/>
          </a:p>
        </p:txBody>
      </p:sp>
      <p:pic>
        <p:nvPicPr>
          <p:cNvPr id="10" name="Picture 9"/>
          <p:cNvPicPr>
            <a:picLocks noChangeAspect="1"/>
          </p:cNvPicPr>
          <p:nvPr/>
        </p:nvPicPr>
        <p:blipFill>
          <a:blip r:embed="rId2"/>
          <a:stretch>
            <a:fillRect/>
          </a:stretch>
        </p:blipFill>
        <p:spPr>
          <a:xfrm>
            <a:off x="2958339" y="2712624"/>
            <a:ext cx="3956324" cy="3537494"/>
          </a:xfrm>
          <a:prstGeom prst="rect">
            <a:avLst/>
          </a:prstGeom>
        </p:spPr>
      </p:pic>
      <p:cxnSp>
        <p:nvCxnSpPr>
          <p:cNvPr id="17" name="Straight Connector 16"/>
          <p:cNvCxnSpPr/>
          <p:nvPr/>
        </p:nvCxnSpPr>
        <p:spPr bwMode="auto">
          <a:xfrm flipV="1">
            <a:off x="5038624" y="2794130"/>
            <a:ext cx="1876039" cy="1524058"/>
          </a:xfrm>
          <a:prstGeom prst="line">
            <a:avLst/>
          </a:prstGeom>
          <a:solidFill>
            <a:schemeClr val="accent1"/>
          </a:solidFill>
          <a:ln w="12700" cap="flat" cmpd="sng" algn="ctr">
            <a:solidFill>
              <a:schemeClr val="tx1"/>
            </a:solidFill>
            <a:prstDash val="solid"/>
            <a:round/>
            <a:headEnd type="none" w="sm" len="sm"/>
            <a:tailEnd type="none" w="med" len="sm"/>
          </a:ln>
          <a:effectLst/>
        </p:spPr>
      </p:cxnSp>
      <p:cxnSp>
        <p:nvCxnSpPr>
          <p:cNvPr id="23" name="Straight Connector 22"/>
          <p:cNvCxnSpPr/>
          <p:nvPr/>
        </p:nvCxnSpPr>
        <p:spPr bwMode="auto">
          <a:xfrm>
            <a:off x="5325790" y="4954851"/>
            <a:ext cx="1588873" cy="1212188"/>
          </a:xfrm>
          <a:prstGeom prst="line">
            <a:avLst/>
          </a:prstGeom>
          <a:solidFill>
            <a:schemeClr val="accent1"/>
          </a:solidFill>
          <a:ln w="12700" cap="flat" cmpd="sng" algn="ctr">
            <a:solidFill>
              <a:schemeClr val="tx1"/>
            </a:solidFill>
            <a:prstDash val="solid"/>
            <a:round/>
            <a:headEnd type="none" w="sm" len="sm"/>
            <a:tailEnd type="none" w="med" len="sm"/>
          </a:ln>
          <a:effectLst/>
        </p:spPr>
      </p:cxnSp>
      <p:pic>
        <p:nvPicPr>
          <p:cNvPr id="25" name="Picture 24"/>
          <p:cNvPicPr>
            <a:picLocks noChangeAspect="1"/>
          </p:cNvPicPr>
          <p:nvPr/>
        </p:nvPicPr>
        <p:blipFill>
          <a:blip r:embed="rId3"/>
          <a:stretch>
            <a:fillRect/>
          </a:stretch>
        </p:blipFill>
        <p:spPr>
          <a:xfrm>
            <a:off x="6771080" y="2645992"/>
            <a:ext cx="2799914" cy="3541406"/>
          </a:xfrm>
          <a:prstGeom prst="rect">
            <a:avLst/>
          </a:prstGeom>
        </p:spPr>
      </p:pic>
      <p:pic>
        <p:nvPicPr>
          <p:cNvPr id="31" name="Picture 30"/>
          <p:cNvPicPr>
            <a:picLocks noChangeAspect="1"/>
          </p:cNvPicPr>
          <p:nvPr/>
        </p:nvPicPr>
        <p:blipFill>
          <a:blip r:embed="rId4"/>
          <a:stretch>
            <a:fillRect/>
          </a:stretch>
        </p:blipFill>
        <p:spPr>
          <a:xfrm>
            <a:off x="200508" y="2677352"/>
            <a:ext cx="2759270" cy="3706234"/>
          </a:xfrm>
          <a:prstGeom prst="rect">
            <a:avLst/>
          </a:prstGeom>
        </p:spPr>
      </p:pic>
      <p:sp>
        <p:nvSpPr>
          <p:cNvPr id="33" name="Rectangle 32"/>
          <p:cNvSpPr/>
          <p:nvPr/>
        </p:nvSpPr>
        <p:spPr bwMode="auto">
          <a:xfrm>
            <a:off x="1677511" y="4462487"/>
            <a:ext cx="799561" cy="984728"/>
          </a:xfrm>
          <a:prstGeom prst="rect">
            <a:avLst/>
          </a:prstGeom>
          <a:noFill/>
          <a:ln w="12700" cap="flat" cmpd="sng" algn="ctr">
            <a:solidFill>
              <a:schemeClr val="tx1"/>
            </a:solidFill>
            <a:prstDash val="solid"/>
            <a:round/>
            <a:headEnd type="none" w="sm" len="sm"/>
            <a:tailEnd type="none" w="med" len="sm"/>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Helvetica" pitchFamily="80" charset="0"/>
            </a:endParaRPr>
          </a:p>
        </p:txBody>
      </p:sp>
      <p:sp>
        <p:nvSpPr>
          <p:cNvPr id="35" name="TextBox 34"/>
          <p:cNvSpPr txBox="1"/>
          <p:nvPr/>
        </p:nvSpPr>
        <p:spPr>
          <a:xfrm>
            <a:off x="1928353" y="5447215"/>
            <a:ext cx="486008" cy="369332"/>
          </a:xfrm>
          <a:prstGeom prst="rect">
            <a:avLst/>
          </a:prstGeom>
          <a:noFill/>
        </p:spPr>
        <p:txBody>
          <a:bodyPr wrap="square" rtlCol="0">
            <a:spAutoFit/>
          </a:bodyPr>
          <a:lstStyle/>
          <a:p>
            <a:r>
              <a:rPr lang="en-US" dirty="0" smtClean="0"/>
              <a:t>4k</a:t>
            </a:r>
            <a:endParaRPr lang="en-US" dirty="0"/>
          </a:p>
        </p:txBody>
      </p:sp>
    </p:spTree>
    <p:extLst>
      <p:ext uri="{BB962C8B-B14F-4D97-AF65-F5344CB8AC3E}">
        <p14:creationId xmlns:p14="http://schemas.microsoft.com/office/powerpoint/2010/main" val="41278993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4" grpId="0"/>
      <p:bldP spid="33" grpId="0" animBg="1"/>
      <p:bldP spid="3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012" y="73025"/>
            <a:ext cx="6577095" cy="505377"/>
          </a:xfrm>
        </p:spPr>
        <p:txBody>
          <a:bodyPr/>
          <a:lstStyle/>
          <a:p>
            <a:r>
              <a:rPr lang="en-US" dirty="0" smtClean="0"/>
              <a:t>CMAQ Modeling..</a:t>
            </a:r>
            <a:endParaRPr lang="en-US" dirty="0"/>
          </a:p>
        </p:txBody>
      </p:sp>
      <p:sp>
        <p:nvSpPr>
          <p:cNvPr id="3" name="Content Placeholder 2"/>
          <p:cNvSpPr>
            <a:spLocks noGrp="1"/>
          </p:cNvSpPr>
          <p:nvPr>
            <p:ph idx="1"/>
          </p:nvPr>
        </p:nvSpPr>
        <p:spPr>
          <a:xfrm>
            <a:off x="414338" y="642877"/>
            <a:ext cx="8615999" cy="5745224"/>
          </a:xfrm>
        </p:spPr>
        <p:txBody>
          <a:bodyPr/>
          <a:lstStyle/>
          <a:p>
            <a:pPr marL="0" indent="0">
              <a:buNone/>
            </a:pPr>
            <a:endParaRPr lang="en-US" dirty="0"/>
          </a:p>
        </p:txBody>
      </p:sp>
      <p:sp>
        <p:nvSpPr>
          <p:cNvPr id="4" name="Rectangle 3"/>
          <p:cNvSpPr/>
          <p:nvPr/>
        </p:nvSpPr>
        <p:spPr bwMode="auto">
          <a:xfrm>
            <a:off x="642392" y="578402"/>
            <a:ext cx="2367513" cy="584776"/>
          </a:xfrm>
          <a:prstGeom prst="rect">
            <a:avLst/>
          </a:prstGeom>
          <a:solidFill>
            <a:schemeClr val="accent1"/>
          </a:solidFill>
          <a:ln w="12700" cap="flat" cmpd="sng" algn="ctr">
            <a:solidFill>
              <a:schemeClr val="tx1"/>
            </a:solidFill>
            <a:prstDash val="solid"/>
            <a:round/>
            <a:headEnd type="none" w="sm" len="sm"/>
            <a:tailEnd type="none" w="med" len="sm"/>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600" dirty="0" smtClean="0">
                <a:latin typeface="Helvetica" pitchFamily="80" charset="0"/>
              </a:rPr>
              <a:t>Non-aviation emissions </a:t>
            </a:r>
            <a:r>
              <a:rPr lang="en-US" sz="1600" b="1" dirty="0" smtClean="0">
                <a:latin typeface="Helvetica" pitchFamily="80" charset="0"/>
              </a:rPr>
              <a:t>(NEI)</a:t>
            </a:r>
          </a:p>
        </p:txBody>
      </p:sp>
      <p:sp>
        <p:nvSpPr>
          <p:cNvPr id="7" name="Rectangle 6"/>
          <p:cNvSpPr/>
          <p:nvPr/>
        </p:nvSpPr>
        <p:spPr bwMode="auto">
          <a:xfrm>
            <a:off x="5844763" y="993901"/>
            <a:ext cx="2237512" cy="707886"/>
          </a:xfrm>
          <a:prstGeom prst="rect">
            <a:avLst/>
          </a:prstGeom>
          <a:solidFill>
            <a:schemeClr val="accent1"/>
          </a:solidFill>
          <a:ln w="12700" cap="flat" cmpd="sng" algn="ctr">
            <a:solidFill>
              <a:schemeClr val="tx1"/>
            </a:solidFill>
            <a:prstDash val="solid"/>
            <a:round/>
            <a:headEnd type="none" w="sm" len="sm"/>
            <a:tailEnd type="none" w="med" len="sm"/>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Helvetica" pitchFamily="80" charset="0"/>
              </a:rPr>
              <a:t>SMOKE</a:t>
            </a:r>
          </a:p>
          <a:p>
            <a:pPr marL="0" marR="0" indent="0" algn="ctr" defTabSz="914400" rtl="0" eaLnBrk="1" fontAlgn="base" latinLnBrk="0" hangingPunct="1">
              <a:lnSpc>
                <a:spcPct val="100000"/>
              </a:lnSpc>
              <a:spcBef>
                <a:spcPct val="0"/>
              </a:spcBef>
              <a:spcAft>
                <a:spcPct val="0"/>
              </a:spcAft>
              <a:buClrTx/>
              <a:buSzTx/>
              <a:buFontTx/>
              <a:buNone/>
              <a:tabLst/>
            </a:pPr>
            <a:r>
              <a:rPr lang="en-US" sz="2000" dirty="0" smtClean="0">
                <a:latin typeface="Helvetica" pitchFamily="80" charset="0"/>
              </a:rPr>
              <a:t>(Grid based input)</a:t>
            </a:r>
            <a:endParaRPr kumimoji="0" lang="en-US" sz="2000" b="0" i="0" u="none" strike="noStrike" cap="none" normalizeH="0" baseline="0" dirty="0" smtClean="0">
              <a:ln>
                <a:noFill/>
              </a:ln>
              <a:solidFill>
                <a:schemeClr val="tx1"/>
              </a:solidFill>
              <a:effectLst/>
              <a:latin typeface="Helvetica" pitchFamily="80" charset="0"/>
            </a:endParaRPr>
          </a:p>
        </p:txBody>
      </p:sp>
      <p:sp>
        <p:nvSpPr>
          <p:cNvPr id="8" name="Rectangle 7"/>
          <p:cNvSpPr/>
          <p:nvPr/>
        </p:nvSpPr>
        <p:spPr bwMode="auto">
          <a:xfrm>
            <a:off x="3259322" y="2461746"/>
            <a:ext cx="5143907" cy="2031325"/>
          </a:xfrm>
          <a:prstGeom prst="rect">
            <a:avLst/>
          </a:prstGeom>
          <a:solidFill>
            <a:schemeClr val="accent1"/>
          </a:solidFill>
          <a:ln w="12700" cap="flat" cmpd="sng" algn="ctr">
            <a:solidFill>
              <a:schemeClr val="tx1"/>
            </a:solidFill>
            <a:prstDash val="solid"/>
            <a:round/>
            <a:headEnd type="none" w="sm" len="sm"/>
            <a:tailEnd type="none" w="med" len="sm"/>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Helvetica" pitchFamily="80" charset="0"/>
              </a:rPr>
              <a:t>CMAQ</a:t>
            </a:r>
          </a:p>
          <a:p>
            <a:pPr marL="0" marR="0" indent="0" algn="ctr" defTabSz="914400" rtl="0" eaLnBrk="1" fontAlgn="base" latinLnBrk="0" hangingPunct="1">
              <a:lnSpc>
                <a:spcPct val="100000"/>
              </a:lnSpc>
              <a:spcBef>
                <a:spcPct val="0"/>
              </a:spcBef>
              <a:spcAft>
                <a:spcPct val="0"/>
              </a:spcAft>
              <a:buClrTx/>
              <a:buSzTx/>
              <a:buFontTx/>
              <a:buNone/>
              <a:tabLst/>
            </a:pPr>
            <a:r>
              <a:rPr lang="en-US" sz="2400" b="1" dirty="0" smtClean="0">
                <a:latin typeface="Helvetica" pitchFamily="80" charset="0"/>
              </a:rPr>
              <a:t>(CB05 – </a:t>
            </a:r>
            <a:r>
              <a:rPr lang="en-US" sz="1600" b="1" dirty="0" smtClean="0">
                <a:latin typeface="Helvetica" pitchFamily="80" charset="0"/>
              </a:rPr>
              <a:t>extended explicit air toxics chemistry</a:t>
            </a:r>
            <a:r>
              <a:rPr lang="en-US" sz="2400" b="1" dirty="0" smtClean="0">
                <a:latin typeface="Helvetica" pitchFamily="80" charset="0"/>
              </a:rPr>
              <a:t>)</a:t>
            </a:r>
            <a:endParaRPr kumimoji="0" lang="en-US" sz="2400" b="1" i="0" u="none" strike="noStrike" cap="none" normalizeH="0" baseline="0" dirty="0" smtClean="0">
              <a:ln>
                <a:noFill/>
              </a:ln>
              <a:solidFill>
                <a:schemeClr val="tx1"/>
              </a:solidFill>
              <a:effectLst/>
              <a:latin typeface="Helvetica" pitchFamily="80" charset="0"/>
            </a:endParaRPr>
          </a:p>
          <a:p>
            <a:pPr marL="0" marR="0" indent="0" algn="ctr" defTabSz="914400" rtl="0" eaLnBrk="1" fontAlgn="base" latinLnBrk="0" hangingPunct="1">
              <a:lnSpc>
                <a:spcPct val="100000"/>
              </a:lnSpc>
              <a:spcBef>
                <a:spcPct val="0"/>
              </a:spcBef>
              <a:spcAft>
                <a:spcPct val="0"/>
              </a:spcAft>
              <a:buClrTx/>
              <a:buSzTx/>
              <a:buFontTx/>
              <a:buNone/>
              <a:tabLst/>
            </a:pPr>
            <a:r>
              <a:rPr lang="en-US" sz="2000" dirty="0" smtClean="0">
                <a:latin typeface="Helvetica" pitchFamily="80" charset="0"/>
              </a:rPr>
              <a:t>Two scenarios</a:t>
            </a:r>
          </a:p>
          <a:p>
            <a:pPr marL="285750" marR="0" indent="-285750" defTabSz="914400" rtl="0" eaLnBrk="1" fontAlgn="base" latinLnBrk="0" hangingPunct="1">
              <a:lnSpc>
                <a:spcPct val="100000"/>
              </a:lnSpc>
              <a:spcBef>
                <a:spcPct val="0"/>
              </a:spcBef>
              <a:spcAft>
                <a:spcPct val="0"/>
              </a:spcAft>
              <a:buClrTx/>
              <a:buSzTx/>
              <a:buFont typeface="Arial"/>
              <a:buChar char="•"/>
              <a:tabLst/>
            </a:pPr>
            <a:r>
              <a:rPr kumimoji="0" lang="en-US" b="0" i="0" u="none" strike="noStrike" cap="none" normalizeH="0" baseline="0" dirty="0" smtClean="0">
                <a:ln>
                  <a:noFill/>
                </a:ln>
                <a:solidFill>
                  <a:schemeClr val="tx1"/>
                </a:solidFill>
                <a:effectLst/>
                <a:latin typeface="Helvetica" pitchFamily="80" charset="0"/>
              </a:rPr>
              <a:t>Base</a:t>
            </a:r>
            <a:r>
              <a:rPr kumimoji="0" lang="en-US" b="0" i="0" u="none" strike="noStrike" cap="none" normalizeH="0" dirty="0" smtClean="0">
                <a:ln>
                  <a:noFill/>
                </a:ln>
                <a:solidFill>
                  <a:schemeClr val="tx1"/>
                </a:solidFill>
                <a:effectLst/>
                <a:latin typeface="Helvetica" pitchFamily="80" charset="0"/>
              </a:rPr>
              <a:t> case(all background sources, except aviation)</a:t>
            </a:r>
          </a:p>
          <a:p>
            <a:pPr marL="285750" marR="0" indent="-285750" defTabSz="914400" rtl="0" eaLnBrk="1" fontAlgn="base" latinLnBrk="0" hangingPunct="1">
              <a:lnSpc>
                <a:spcPct val="100000"/>
              </a:lnSpc>
              <a:spcBef>
                <a:spcPct val="0"/>
              </a:spcBef>
              <a:spcAft>
                <a:spcPct val="0"/>
              </a:spcAft>
              <a:buClrTx/>
              <a:buSzTx/>
              <a:buFont typeface="Arial"/>
              <a:buChar char="•"/>
              <a:tabLst/>
            </a:pPr>
            <a:r>
              <a:rPr lang="en-US" baseline="0" dirty="0" smtClean="0">
                <a:latin typeface="Helvetica" pitchFamily="80" charset="0"/>
              </a:rPr>
              <a:t>Sensitivity</a:t>
            </a:r>
            <a:r>
              <a:rPr lang="en-US" dirty="0" smtClean="0">
                <a:latin typeface="Helvetica" pitchFamily="80" charset="0"/>
              </a:rPr>
              <a:t> case(all sources, aviation sources)</a:t>
            </a:r>
            <a:endParaRPr kumimoji="0" lang="en-US" b="0" i="0" u="none" strike="noStrike" cap="none" normalizeH="0" baseline="0" dirty="0" smtClean="0">
              <a:ln>
                <a:noFill/>
              </a:ln>
              <a:solidFill>
                <a:schemeClr val="tx1"/>
              </a:solidFill>
              <a:effectLst/>
              <a:latin typeface="Helvetica" pitchFamily="80" charset="0"/>
            </a:endParaRPr>
          </a:p>
        </p:txBody>
      </p:sp>
      <p:cxnSp>
        <p:nvCxnSpPr>
          <p:cNvPr id="10" name="Straight Arrow Connector 9"/>
          <p:cNvCxnSpPr/>
          <p:nvPr/>
        </p:nvCxnSpPr>
        <p:spPr bwMode="auto">
          <a:xfrm flipH="1">
            <a:off x="6953484" y="1701787"/>
            <a:ext cx="1" cy="759959"/>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
        <p:nvSpPr>
          <p:cNvPr id="11" name="Rectangle 10"/>
          <p:cNvSpPr/>
          <p:nvPr/>
        </p:nvSpPr>
        <p:spPr bwMode="auto">
          <a:xfrm>
            <a:off x="227013" y="2681264"/>
            <a:ext cx="2326815" cy="769441"/>
          </a:xfrm>
          <a:prstGeom prst="rect">
            <a:avLst/>
          </a:prstGeom>
          <a:solidFill>
            <a:schemeClr val="accent1"/>
          </a:solidFill>
          <a:ln w="12700" cap="flat" cmpd="sng" algn="ctr">
            <a:solidFill>
              <a:schemeClr val="tx1"/>
            </a:solidFill>
            <a:prstDash val="solid"/>
            <a:round/>
            <a:headEnd type="none" w="sm" len="sm"/>
            <a:tailEnd type="none" w="med" len="sm"/>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dirty="0" smtClean="0">
                <a:ln>
                  <a:noFill/>
                </a:ln>
                <a:solidFill>
                  <a:schemeClr val="tx1"/>
                </a:solidFill>
                <a:effectLst/>
                <a:latin typeface="Helvetica" pitchFamily="80" charset="0"/>
              </a:rPr>
              <a:t>Meteorology</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dirty="0" smtClean="0">
                <a:ln>
                  <a:noFill/>
                </a:ln>
                <a:solidFill>
                  <a:schemeClr val="tx1"/>
                </a:solidFill>
                <a:effectLst/>
                <a:latin typeface="Helvetica" pitchFamily="80" charset="0"/>
              </a:rPr>
              <a:t>WRF</a:t>
            </a:r>
            <a:r>
              <a:rPr kumimoji="0" lang="en-US" sz="2400" b="0" i="0" u="none" strike="noStrike" cap="none" normalizeH="0" dirty="0" smtClean="0">
                <a:ln>
                  <a:noFill/>
                </a:ln>
                <a:solidFill>
                  <a:schemeClr val="tx1"/>
                </a:solidFill>
                <a:effectLst/>
                <a:latin typeface="Helvetica" pitchFamily="80" charset="0"/>
              </a:rPr>
              <a:t> (</a:t>
            </a:r>
            <a:r>
              <a:rPr kumimoji="0" lang="en-US" sz="1600" b="0" i="0" u="none" strike="noStrike" cap="none" normalizeH="0" dirty="0" smtClean="0">
                <a:ln>
                  <a:noFill/>
                </a:ln>
                <a:solidFill>
                  <a:schemeClr val="tx1"/>
                </a:solidFill>
                <a:effectLst/>
                <a:latin typeface="Helvetica" pitchFamily="80" charset="0"/>
              </a:rPr>
              <a:t>annual 2005</a:t>
            </a:r>
            <a:r>
              <a:rPr kumimoji="0" lang="en-US" sz="2400" b="0" i="0" u="none" strike="noStrike" cap="none" normalizeH="0" dirty="0" smtClean="0">
                <a:ln>
                  <a:noFill/>
                </a:ln>
                <a:solidFill>
                  <a:schemeClr val="tx1"/>
                </a:solidFill>
                <a:effectLst/>
                <a:latin typeface="Helvetica" pitchFamily="80" charset="0"/>
              </a:rPr>
              <a:t>)</a:t>
            </a:r>
          </a:p>
        </p:txBody>
      </p:sp>
      <p:cxnSp>
        <p:nvCxnSpPr>
          <p:cNvPr id="14" name="Straight Arrow Connector 13"/>
          <p:cNvCxnSpPr/>
          <p:nvPr/>
        </p:nvCxnSpPr>
        <p:spPr bwMode="auto">
          <a:xfrm flipV="1">
            <a:off x="2553828" y="3198701"/>
            <a:ext cx="705495" cy="15680"/>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
        <p:nvSpPr>
          <p:cNvPr id="18" name="Rectangle 17"/>
          <p:cNvSpPr/>
          <p:nvPr/>
        </p:nvSpPr>
        <p:spPr bwMode="auto">
          <a:xfrm>
            <a:off x="3009906" y="5299809"/>
            <a:ext cx="5393323" cy="954107"/>
          </a:xfrm>
          <a:prstGeom prst="rect">
            <a:avLst/>
          </a:prstGeom>
          <a:solidFill>
            <a:schemeClr val="accent1"/>
          </a:solidFill>
          <a:ln w="12700" cap="flat" cmpd="sng" algn="ctr">
            <a:solidFill>
              <a:schemeClr val="tx1"/>
            </a:solidFill>
            <a:prstDash val="solid"/>
            <a:round/>
            <a:headEnd type="none" w="sm" len="sm"/>
            <a:tailEnd type="none" w="med" len="sm"/>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000" b="1" dirty="0" smtClean="0">
                <a:latin typeface="Helvetica" pitchFamily="80" charset="0"/>
              </a:rPr>
              <a:t>Analysis focus on </a:t>
            </a:r>
            <a:r>
              <a:rPr kumimoji="0" lang="en-US" sz="2000" b="1" i="0" u="none" strike="noStrike" cap="none" normalizeH="0" baseline="0" dirty="0" smtClean="0">
                <a:ln>
                  <a:noFill/>
                </a:ln>
                <a:solidFill>
                  <a:schemeClr val="tx1"/>
                </a:solidFill>
                <a:effectLst/>
                <a:latin typeface="Helvetica" pitchFamily="80" charset="0"/>
              </a:rPr>
              <a:t>HAPs</a:t>
            </a:r>
            <a:r>
              <a:rPr kumimoji="0" lang="en-US" sz="2400" b="0" i="0" u="none" strike="noStrike" cap="none" normalizeH="0" baseline="0" dirty="0" smtClean="0">
                <a:ln>
                  <a:noFill/>
                </a:ln>
                <a:solidFill>
                  <a:schemeClr val="tx1"/>
                </a:solidFill>
                <a:effectLst/>
                <a:latin typeface="Helvetica" pitchFamily="80" charset="0"/>
              </a:rPr>
              <a:t>:</a:t>
            </a:r>
          </a:p>
          <a:p>
            <a:pPr marL="0" marR="0" indent="0" algn="ctr" defTabSz="914400" rtl="0" eaLnBrk="1" fontAlgn="base" latinLnBrk="0" hangingPunct="1">
              <a:lnSpc>
                <a:spcPct val="100000"/>
              </a:lnSpc>
              <a:spcBef>
                <a:spcPct val="0"/>
              </a:spcBef>
              <a:spcAft>
                <a:spcPct val="0"/>
              </a:spcAft>
              <a:buClrTx/>
              <a:buSzTx/>
              <a:buFontTx/>
              <a:buNone/>
              <a:tabLst/>
            </a:pPr>
            <a:r>
              <a:rPr lang="en-US" sz="1600" dirty="0" smtClean="0">
                <a:latin typeface="Helvetica" pitchFamily="80" charset="0"/>
              </a:rPr>
              <a:t>HAP - VOCs(Benzene, 1,3</a:t>
            </a:r>
            <a:r>
              <a:rPr lang="en-US" sz="1600" dirty="0">
                <a:latin typeface="Helvetica" pitchFamily="80" charset="0"/>
              </a:rPr>
              <a:t>-</a:t>
            </a:r>
            <a:r>
              <a:rPr lang="en-US" sz="1600" dirty="0" smtClean="0">
                <a:latin typeface="Helvetica" pitchFamily="80" charset="0"/>
              </a:rPr>
              <a:t>Butadiene,Toluene,Xylene)</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Helvetica" pitchFamily="80" charset="0"/>
              </a:rPr>
              <a:t>HAP</a:t>
            </a:r>
            <a:r>
              <a:rPr kumimoji="0" lang="en-US" sz="1600" b="0" i="0" u="none" strike="noStrike" cap="none" normalizeH="0" dirty="0" smtClean="0">
                <a:ln>
                  <a:noFill/>
                </a:ln>
                <a:solidFill>
                  <a:schemeClr val="tx1"/>
                </a:solidFill>
                <a:effectLst/>
                <a:latin typeface="Helvetica" pitchFamily="80" charset="0"/>
              </a:rPr>
              <a:t> – </a:t>
            </a:r>
            <a:r>
              <a:rPr kumimoji="0" lang="en-US" sz="1600" b="0" i="0" u="none" strike="noStrike" cap="none" normalizeH="0" baseline="0" dirty="0" smtClean="0">
                <a:ln>
                  <a:noFill/>
                </a:ln>
                <a:solidFill>
                  <a:schemeClr val="tx1"/>
                </a:solidFill>
                <a:effectLst/>
                <a:latin typeface="Helvetica" pitchFamily="80" charset="0"/>
              </a:rPr>
              <a:t>Carbonyls(Formaldehyde, Acetaldehyde,</a:t>
            </a:r>
            <a:r>
              <a:rPr kumimoji="0" lang="en-US" sz="1600" b="0" i="0" u="none" strike="noStrike" cap="none" normalizeH="0" dirty="0" smtClean="0">
                <a:ln>
                  <a:noFill/>
                </a:ln>
                <a:solidFill>
                  <a:schemeClr val="tx1"/>
                </a:solidFill>
                <a:effectLst/>
                <a:latin typeface="Helvetica" pitchFamily="80" charset="0"/>
              </a:rPr>
              <a:t> </a:t>
            </a:r>
            <a:r>
              <a:rPr kumimoji="0" lang="en-US" sz="1600" b="0" i="0" u="none" strike="noStrike" cap="none" normalizeH="0" dirty="0" err="1" smtClean="0">
                <a:ln>
                  <a:noFill/>
                </a:ln>
                <a:solidFill>
                  <a:schemeClr val="tx1"/>
                </a:solidFill>
                <a:effectLst/>
                <a:latin typeface="Helvetica" pitchFamily="80" charset="0"/>
              </a:rPr>
              <a:t>Acrolein</a:t>
            </a:r>
            <a:r>
              <a:rPr kumimoji="0" lang="en-US" sz="1600" b="0" i="0" u="none" strike="noStrike" cap="none" normalizeH="0" dirty="0" smtClean="0">
                <a:ln>
                  <a:noFill/>
                </a:ln>
                <a:solidFill>
                  <a:schemeClr val="tx1"/>
                </a:solidFill>
                <a:effectLst/>
                <a:latin typeface="Helvetica" pitchFamily="80" charset="0"/>
              </a:rPr>
              <a:t>)</a:t>
            </a:r>
            <a:endParaRPr kumimoji="0" lang="en-US" sz="1600" b="0" i="0" u="none" strike="noStrike" cap="none" normalizeH="0" baseline="0" dirty="0" smtClean="0">
              <a:ln>
                <a:noFill/>
              </a:ln>
              <a:solidFill>
                <a:schemeClr val="tx1"/>
              </a:solidFill>
              <a:effectLst/>
              <a:latin typeface="Helvetica" pitchFamily="80" charset="0"/>
            </a:endParaRPr>
          </a:p>
        </p:txBody>
      </p:sp>
      <p:sp>
        <p:nvSpPr>
          <p:cNvPr id="13" name="Rectangle 12"/>
          <p:cNvSpPr/>
          <p:nvPr/>
        </p:nvSpPr>
        <p:spPr bwMode="auto">
          <a:xfrm>
            <a:off x="642393" y="1520951"/>
            <a:ext cx="2163910" cy="584776"/>
          </a:xfrm>
          <a:prstGeom prst="rect">
            <a:avLst/>
          </a:prstGeom>
          <a:solidFill>
            <a:schemeClr val="accent1"/>
          </a:solidFill>
          <a:ln w="12700" cap="flat" cmpd="sng" algn="ctr">
            <a:solidFill>
              <a:schemeClr val="tx1"/>
            </a:solidFill>
            <a:prstDash val="solid"/>
            <a:round/>
            <a:headEnd type="none" w="sm" len="sm"/>
            <a:tailEnd type="none" w="med" len="sm"/>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Helvetica" pitchFamily="80" charset="0"/>
              </a:rPr>
              <a:t>Aviation emissions</a:t>
            </a:r>
            <a:r>
              <a:rPr kumimoji="0" lang="en-US" sz="1600" b="1" i="0" u="none" strike="noStrike" cap="none" normalizeH="0" baseline="0" dirty="0" smtClean="0">
                <a:ln>
                  <a:noFill/>
                </a:ln>
                <a:solidFill>
                  <a:schemeClr val="tx1"/>
                </a:solidFill>
                <a:effectLst/>
                <a:latin typeface="Helvetica" pitchFamily="80" charset="0"/>
              </a:rPr>
              <a:t>(EDMS)</a:t>
            </a:r>
          </a:p>
        </p:txBody>
      </p:sp>
      <p:sp>
        <p:nvSpPr>
          <p:cNvPr id="17" name="Rectangle 16"/>
          <p:cNvSpPr/>
          <p:nvPr/>
        </p:nvSpPr>
        <p:spPr bwMode="auto">
          <a:xfrm>
            <a:off x="3259322" y="1582507"/>
            <a:ext cx="1602181" cy="523220"/>
          </a:xfrm>
          <a:prstGeom prst="rect">
            <a:avLst/>
          </a:prstGeom>
          <a:solidFill>
            <a:schemeClr val="accent1"/>
          </a:solidFill>
          <a:ln w="12700" cap="flat" cmpd="sng" algn="ctr">
            <a:solidFill>
              <a:schemeClr val="tx1"/>
            </a:solidFill>
            <a:prstDash val="solid"/>
            <a:round/>
            <a:headEnd type="none" w="sm" len="sm"/>
            <a:tailEnd type="none" w="med" len="sm"/>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err="1" smtClean="0">
                <a:ln>
                  <a:noFill/>
                </a:ln>
                <a:solidFill>
                  <a:schemeClr val="tx1"/>
                </a:solidFill>
                <a:effectLst/>
                <a:latin typeface="Helvetica" pitchFamily="80" charset="0"/>
              </a:rPr>
              <a:t>EDMSInv</a:t>
            </a:r>
            <a:r>
              <a:rPr kumimoji="0" lang="en-US" sz="1400" b="0" i="0" u="none" strike="noStrike" cap="none" normalizeH="0" baseline="0" dirty="0" smtClean="0">
                <a:ln>
                  <a:noFill/>
                </a:ln>
                <a:solidFill>
                  <a:schemeClr val="tx1"/>
                </a:solidFill>
                <a:effectLst/>
                <a:latin typeface="Helvetica" pitchFamily="80" charset="0"/>
              </a:rPr>
              <a:t>(4D</a:t>
            </a:r>
            <a:r>
              <a:rPr kumimoji="0" lang="en-US" sz="1400" b="0" i="0" u="none" strike="noStrike" cap="none" normalizeH="0" dirty="0" smtClean="0">
                <a:ln>
                  <a:noFill/>
                </a:ln>
                <a:solidFill>
                  <a:schemeClr val="tx1"/>
                </a:solidFill>
                <a:effectLst/>
                <a:latin typeface="Helvetica" pitchFamily="80" charset="0"/>
              </a:rPr>
              <a:t> representation)</a:t>
            </a:r>
            <a:endParaRPr kumimoji="0" lang="en-US" sz="1400" b="0" i="0" u="none" strike="noStrike" cap="none" normalizeH="0" baseline="0" dirty="0" smtClean="0">
              <a:ln>
                <a:noFill/>
              </a:ln>
              <a:solidFill>
                <a:schemeClr val="tx1"/>
              </a:solidFill>
              <a:effectLst/>
              <a:latin typeface="Helvetica" pitchFamily="80" charset="0"/>
            </a:endParaRPr>
          </a:p>
        </p:txBody>
      </p:sp>
      <p:cxnSp>
        <p:nvCxnSpPr>
          <p:cNvPr id="24" name="Elbow Connector 23"/>
          <p:cNvCxnSpPr/>
          <p:nvPr/>
        </p:nvCxnSpPr>
        <p:spPr bwMode="auto">
          <a:xfrm>
            <a:off x="3009906" y="831035"/>
            <a:ext cx="2834857" cy="533117"/>
          </a:xfrm>
          <a:prstGeom prst="bentConnector3">
            <a:avLst>
              <a:gd name="adj1" fmla="val 82629"/>
            </a:avLst>
          </a:prstGeom>
          <a:solidFill>
            <a:schemeClr val="accent1"/>
          </a:solidFill>
          <a:ln w="12700" cap="flat" cmpd="sng" algn="ctr">
            <a:solidFill>
              <a:schemeClr val="tx1"/>
            </a:solidFill>
            <a:prstDash val="solid"/>
            <a:round/>
            <a:headEnd type="none" w="sm" len="sm"/>
            <a:tailEnd type="arrow"/>
          </a:ln>
          <a:effectLst/>
        </p:spPr>
      </p:cxnSp>
      <p:cxnSp>
        <p:nvCxnSpPr>
          <p:cNvPr id="28" name="Straight Arrow Connector 27"/>
          <p:cNvCxnSpPr/>
          <p:nvPr/>
        </p:nvCxnSpPr>
        <p:spPr bwMode="auto">
          <a:xfrm>
            <a:off x="2806303" y="1701787"/>
            <a:ext cx="453019" cy="0"/>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30" name="Elbow Connector 29"/>
          <p:cNvCxnSpPr>
            <a:stCxn id="17" idx="3"/>
          </p:cNvCxnSpPr>
          <p:nvPr/>
        </p:nvCxnSpPr>
        <p:spPr bwMode="auto">
          <a:xfrm flipV="1">
            <a:off x="4861503" y="1364152"/>
            <a:ext cx="983260" cy="479965"/>
          </a:xfrm>
          <a:prstGeom prst="bentConnector3">
            <a:avLst/>
          </a:prstGeom>
          <a:solidFill>
            <a:schemeClr val="accent1"/>
          </a:solidFill>
          <a:ln w="12700" cap="flat" cmpd="sng" algn="ctr">
            <a:solidFill>
              <a:schemeClr val="tx1"/>
            </a:solidFill>
            <a:prstDash val="solid"/>
            <a:round/>
            <a:headEnd type="none" w="sm" len="sm"/>
            <a:tailEnd type="arrow"/>
          </a:ln>
          <a:effectLst/>
        </p:spPr>
      </p:cxnSp>
      <p:cxnSp>
        <p:nvCxnSpPr>
          <p:cNvPr id="33" name="Straight Arrow Connector 32"/>
          <p:cNvCxnSpPr/>
          <p:nvPr/>
        </p:nvCxnSpPr>
        <p:spPr bwMode="auto">
          <a:xfrm>
            <a:off x="5844763" y="4493071"/>
            <a:ext cx="0" cy="806738"/>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Tree>
    <p:extLst>
      <p:ext uri="{BB962C8B-B14F-4D97-AF65-F5344CB8AC3E}">
        <p14:creationId xmlns:p14="http://schemas.microsoft.com/office/powerpoint/2010/main" val="220630993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457200" y="219075"/>
            <a:ext cx="4559300" cy="376238"/>
          </a:xfrm>
        </p:spPr>
        <p:txBody>
          <a:bodyPr>
            <a:normAutofit fontScale="90000"/>
          </a:bodyPr>
          <a:lstStyle/>
          <a:p>
            <a:r>
              <a:rPr lang="en-US" sz="3200" b="1">
                <a:latin typeface="Calibri" charset="0"/>
              </a:rPr>
              <a:t>Monitoring</a:t>
            </a:r>
            <a:r>
              <a:rPr lang="en-US" sz="4000">
                <a:latin typeface="Calibri" charset="0"/>
              </a:rPr>
              <a:t> </a:t>
            </a:r>
            <a:r>
              <a:rPr lang="en-US" sz="3200" b="1">
                <a:latin typeface="Calibri" charset="0"/>
              </a:rPr>
              <a:t>Sites</a:t>
            </a:r>
            <a:endParaRPr lang="en-US" sz="4000" b="1">
              <a:latin typeface="Calibri" charset="0"/>
            </a:endParaRPr>
          </a:p>
        </p:txBody>
      </p:sp>
      <p:sp>
        <p:nvSpPr>
          <p:cNvPr id="17410" name="Content Placeholder 2"/>
          <p:cNvSpPr>
            <a:spLocks noGrp="1"/>
          </p:cNvSpPr>
          <p:nvPr>
            <p:ph idx="1"/>
          </p:nvPr>
        </p:nvSpPr>
        <p:spPr>
          <a:xfrm>
            <a:off x="457200" y="1287463"/>
            <a:ext cx="8229600" cy="4838700"/>
          </a:xfrm>
        </p:spPr>
        <p:txBody>
          <a:bodyPr/>
          <a:lstStyle/>
          <a:p>
            <a:pPr marL="0" indent="0">
              <a:buFont typeface="Arial" charset="0"/>
              <a:buNone/>
              <a:defRPr/>
            </a:pPr>
            <a:endParaRPr lang="en-US" dirty="0" smtClean="0">
              <a:latin typeface="Calibri" charset="0"/>
            </a:endParaRPr>
          </a:p>
          <a:p>
            <a:pPr>
              <a:defRPr/>
            </a:pPr>
            <a:endParaRPr lang="en-US" dirty="0">
              <a:latin typeface="Calibri" charset="0"/>
            </a:endParaRPr>
          </a:p>
        </p:txBody>
      </p:sp>
      <p:pic>
        <p:nvPicPr>
          <p:cNvPr id="1843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367984"/>
            <a:ext cx="5267325" cy="349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16500" y="835577"/>
            <a:ext cx="4090988" cy="4002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3"/>
          <p:cNvCxnSpPr>
            <a:stCxn id="8" idx="1"/>
          </p:cNvCxnSpPr>
          <p:nvPr/>
        </p:nvCxnSpPr>
        <p:spPr>
          <a:xfrm flipH="1">
            <a:off x="4327632" y="3092915"/>
            <a:ext cx="3426125" cy="239809"/>
          </a:xfrm>
          <a:prstGeom prst="line">
            <a:avLst/>
          </a:prstGeom>
          <a:ln>
            <a:solidFill>
              <a:srgbClr val="800000"/>
            </a:solidFill>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flipH="1">
            <a:off x="5340691" y="3367984"/>
            <a:ext cx="2529248" cy="3490015"/>
          </a:xfrm>
          <a:prstGeom prst="line">
            <a:avLst/>
          </a:prstGeom>
          <a:ln>
            <a:solidFill>
              <a:srgbClr val="800000"/>
            </a:solidFill>
          </a:ln>
        </p:spPr>
        <p:style>
          <a:lnRef idx="2">
            <a:schemeClr val="accent1"/>
          </a:lnRef>
          <a:fillRef idx="0">
            <a:schemeClr val="accent1"/>
          </a:fillRef>
          <a:effectRef idx="1">
            <a:schemeClr val="accent1"/>
          </a:effectRef>
          <a:fontRef idx="minor">
            <a:schemeClr val="tx1"/>
          </a:fontRef>
        </p:style>
      </p:cxnSp>
      <p:sp>
        <p:nvSpPr>
          <p:cNvPr id="8" name="Oval 7"/>
          <p:cNvSpPr/>
          <p:nvPr/>
        </p:nvSpPr>
        <p:spPr>
          <a:xfrm>
            <a:off x="7705633" y="3045721"/>
            <a:ext cx="328612" cy="322263"/>
          </a:xfrm>
          <a:prstGeom prst="ellipse">
            <a:avLst/>
          </a:prstGeom>
          <a:solidFill>
            <a:srgbClr val="204512"/>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 name="Right Arrow 9"/>
          <p:cNvSpPr/>
          <p:nvPr/>
        </p:nvSpPr>
        <p:spPr>
          <a:xfrm>
            <a:off x="3778250" y="1287463"/>
            <a:ext cx="1081088" cy="249237"/>
          </a:xfrm>
          <a:prstGeom prst="rightArrow">
            <a:avLst/>
          </a:prstGeom>
          <a:solidFill>
            <a:schemeClr val="accent6"/>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8441" name="TextBox 10"/>
          <p:cNvSpPr txBox="1">
            <a:spLocks noChangeArrowheads="1"/>
          </p:cNvSpPr>
          <p:nvPr/>
        </p:nvSpPr>
        <p:spPr bwMode="auto">
          <a:xfrm>
            <a:off x="457200" y="1166813"/>
            <a:ext cx="33210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dirty="0"/>
              <a:t>4 </a:t>
            </a:r>
            <a:r>
              <a:rPr lang="en-US" sz="1800" dirty="0" smtClean="0"/>
              <a:t>EPA-AQS Permanent </a:t>
            </a:r>
            <a:r>
              <a:rPr lang="en-US" sz="1800" dirty="0"/>
              <a:t>sites, Far-away sites from Airport</a:t>
            </a:r>
          </a:p>
        </p:txBody>
      </p:sp>
      <p:sp>
        <p:nvSpPr>
          <p:cNvPr id="12" name="Down Arrow 11"/>
          <p:cNvSpPr/>
          <p:nvPr/>
        </p:nvSpPr>
        <p:spPr>
          <a:xfrm>
            <a:off x="2054225" y="2809546"/>
            <a:ext cx="187325" cy="566738"/>
          </a:xfrm>
          <a:prstGeom prst="downArrow">
            <a:avLst/>
          </a:prstGeom>
          <a:solidFill>
            <a:schemeClr val="accent6"/>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8443" name="TextBox 12"/>
          <p:cNvSpPr txBox="1">
            <a:spLocks noChangeArrowheads="1"/>
          </p:cNvSpPr>
          <p:nvPr/>
        </p:nvSpPr>
        <p:spPr bwMode="auto">
          <a:xfrm>
            <a:off x="313554" y="2260387"/>
            <a:ext cx="3683772"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dirty="0"/>
              <a:t>5 Airport </a:t>
            </a:r>
            <a:r>
              <a:rPr lang="en-US" sz="1800" dirty="0" smtClean="0"/>
              <a:t>Sites, </a:t>
            </a:r>
            <a:r>
              <a:rPr lang="en-US" sz="1800" dirty="0"/>
              <a:t>RI DEM(</a:t>
            </a:r>
            <a:r>
              <a:rPr lang="en-US" sz="1400" dirty="0"/>
              <a:t>Rhode Island Department of Environmental </a:t>
            </a:r>
            <a:r>
              <a:rPr lang="en-US" sz="1400" dirty="0" smtClean="0"/>
              <a:t>Management)</a:t>
            </a:r>
            <a:endParaRPr lang="en-US" sz="1800" dirty="0"/>
          </a:p>
        </p:txBody>
      </p:sp>
      <p:sp>
        <p:nvSpPr>
          <p:cNvPr id="2" name="TextBox 1"/>
          <p:cNvSpPr txBox="1"/>
          <p:nvPr/>
        </p:nvSpPr>
        <p:spPr>
          <a:xfrm>
            <a:off x="8058150" y="1166813"/>
            <a:ext cx="908072" cy="253916"/>
          </a:xfrm>
          <a:prstGeom prst="rect">
            <a:avLst/>
          </a:prstGeom>
          <a:solidFill>
            <a:schemeClr val="accent6">
              <a:lumMod val="60000"/>
              <a:lumOff val="40000"/>
            </a:schemeClr>
          </a:solidFill>
        </p:spPr>
        <p:txBody>
          <a:bodyPr wrap="square">
            <a:spAutoFit/>
          </a:bodyPr>
          <a:lstStyle/>
          <a:p>
            <a:pPr>
              <a:defRPr/>
            </a:pPr>
            <a:r>
              <a:rPr lang="en-US" sz="1050" b="1" dirty="0" smtClean="0"/>
              <a:t>Pawtucket</a:t>
            </a:r>
            <a:endParaRPr lang="en-US" sz="1200" b="1" dirty="0"/>
          </a:p>
        </p:txBody>
      </p:sp>
      <p:sp>
        <p:nvSpPr>
          <p:cNvPr id="3" name="TextBox 2"/>
          <p:cNvSpPr txBox="1"/>
          <p:nvPr/>
        </p:nvSpPr>
        <p:spPr>
          <a:xfrm>
            <a:off x="6533219" y="1812925"/>
            <a:ext cx="1196319" cy="276999"/>
          </a:xfrm>
          <a:prstGeom prst="rect">
            <a:avLst/>
          </a:prstGeom>
          <a:solidFill>
            <a:schemeClr val="accent6">
              <a:lumMod val="60000"/>
              <a:lumOff val="40000"/>
            </a:schemeClr>
          </a:solidFill>
        </p:spPr>
        <p:txBody>
          <a:bodyPr wrap="square">
            <a:spAutoFit/>
          </a:bodyPr>
          <a:lstStyle/>
          <a:p>
            <a:pPr>
              <a:defRPr/>
            </a:pPr>
            <a:r>
              <a:rPr lang="en-US" sz="1200" b="1" dirty="0" smtClean="0"/>
              <a:t>Providence</a:t>
            </a:r>
            <a:endParaRPr lang="en-US" sz="1200" b="1" dirty="0"/>
          </a:p>
        </p:txBody>
      </p:sp>
      <p:sp>
        <p:nvSpPr>
          <p:cNvPr id="5" name="TextBox 4"/>
          <p:cNvSpPr txBox="1"/>
          <p:nvPr/>
        </p:nvSpPr>
        <p:spPr>
          <a:xfrm>
            <a:off x="8100991" y="2181158"/>
            <a:ext cx="1171617" cy="261610"/>
          </a:xfrm>
          <a:prstGeom prst="rect">
            <a:avLst/>
          </a:prstGeom>
          <a:solidFill>
            <a:schemeClr val="accent6">
              <a:lumMod val="60000"/>
              <a:lumOff val="40000"/>
            </a:schemeClr>
          </a:solidFill>
        </p:spPr>
        <p:txBody>
          <a:bodyPr wrap="square">
            <a:spAutoFit/>
          </a:bodyPr>
          <a:lstStyle/>
          <a:p>
            <a:pPr>
              <a:defRPr/>
            </a:pPr>
            <a:r>
              <a:rPr lang="en-US" sz="1100" b="1" dirty="0" err="1" smtClean="0"/>
              <a:t>E.Providence</a:t>
            </a:r>
            <a:endParaRPr lang="en-US" sz="1100" b="1" dirty="0"/>
          </a:p>
        </p:txBody>
      </p:sp>
      <p:sp>
        <p:nvSpPr>
          <p:cNvPr id="7" name="TextBox 6"/>
          <p:cNvSpPr txBox="1"/>
          <p:nvPr/>
        </p:nvSpPr>
        <p:spPr>
          <a:xfrm>
            <a:off x="5351209" y="4560699"/>
            <a:ext cx="1182010" cy="276999"/>
          </a:xfrm>
          <a:prstGeom prst="rect">
            <a:avLst/>
          </a:prstGeom>
          <a:solidFill>
            <a:schemeClr val="accent6">
              <a:lumMod val="60000"/>
              <a:lumOff val="40000"/>
            </a:schemeClr>
          </a:solidFill>
        </p:spPr>
        <p:txBody>
          <a:bodyPr wrap="square">
            <a:spAutoFit/>
          </a:bodyPr>
          <a:lstStyle/>
          <a:p>
            <a:pPr>
              <a:defRPr/>
            </a:pPr>
            <a:r>
              <a:rPr lang="en-US" sz="1200" b="1" dirty="0" err="1" smtClean="0"/>
              <a:t>W.Greenwich</a:t>
            </a:r>
            <a:endParaRPr lang="en-US" sz="1200" b="1" dirty="0"/>
          </a:p>
        </p:txBody>
      </p:sp>
      <p:sp>
        <p:nvSpPr>
          <p:cNvPr id="9" name="TextBox 8"/>
          <p:cNvSpPr txBox="1"/>
          <p:nvPr/>
        </p:nvSpPr>
        <p:spPr>
          <a:xfrm>
            <a:off x="6533219" y="5472288"/>
            <a:ext cx="2574269" cy="830997"/>
          </a:xfrm>
          <a:prstGeom prst="rect">
            <a:avLst/>
          </a:prstGeom>
          <a:noFill/>
        </p:spPr>
        <p:txBody>
          <a:bodyPr wrap="square" rtlCol="0">
            <a:spAutoFit/>
          </a:bodyPr>
          <a:lstStyle/>
          <a:p>
            <a:r>
              <a:rPr lang="en-US" sz="1600" dirty="0" smtClean="0"/>
              <a:t>RIDEM study conducted for the period (April 2005- August 2006)</a:t>
            </a:r>
            <a:endParaRPr lang="en-US" sz="1600" dirty="0"/>
          </a:p>
        </p:txBody>
      </p:sp>
    </p:spTree>
    <p:extLst>
      <p:ext uri="{BB962C8B-B14F-4D97-AF65-F5344CB8AC3E}">
        <p14:creationId xmlns:p14="http://schemas.microsoft.com/office/powerpoint/2010/main" val="219273908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97705" y="5371717"/>
            <a:ext cx="7723168" cy="615553"/>
          </a:xfrm>
          <a:prstGeom prst="rect">
            <a:avLst/>
          </a:prstGeom>
          <a:noFill/>
        </p:spPr>
        <p:txBody>
          <a:bodyPr wrap="square" rtlCol="0">
            <a:spAutoFit/>
          </a:bodyPr>
          <a:lstStyle/>
          <a:p>
            <a:endParaRPr lang="en-US" sz="1600" dirty="0"/>
          </a:p>
          <a:p>
            <a:endParaRPr lang="en-US" dirty="0"/>
          </a:p>
        </p:txBody>
      </p:sp>
      <p:sp>
        <p:nvSpPr>
          <p:cNvPr id="7" name="TextBox 6"/>
          <p:cNvSpPr txBox="1"/>
          <p:nvPr/>
        </p:nvSpPr>
        <p:spPr>
          <a:xfrm>
            <a:off x="1" y="5371717"/>
            <a:ext cx="9143999" cy="1077218"/>
          </a:xfrm>
          <a:prstGeom prst="rect">
            <a:avLst/>
          </a:prstGeom>
          <a:noFill/>
        </p:spPr>
        <p:txBody>
          <a:bodyPr wrap="square" rtlCol="0">
            <a:spAutoFit/>
          </a:bodyPr>
          <a:lstStyle/>
          <a:p>
            <a:pPr marL="285750" indent="-285750">
              <a:buFont typeface="Arial"/>
              <a:buChar char="•"/>
            </a:pPr>
            <a:r>
              <a:rPr lang="en-US" sz="1600" dirty="0" smtClean="0"/>
              <a:t>All sources HAP-VOCs : summer to winter 2 – 3 times increase, Toluene is high (due to mobile sources)</a:t>
            </a:r>
          </a:p>
          <a:p>
            <a:pPr marL="285750" indent="-285750">
              <a:buFont typeface="Arial"/>
              <a:buChar char="•"/>
            </a:pPr>
            <a:r>
              <a:rPr lang="en-US" sz="1600" dirty="0" smtClean="0"/>
              <a:t>Airport HAP-VOCs: 1- 2% </a:t>
            </a:r>
            <a:r>
              <a:rPr lang="en-US" sz="1600" dirty="0"/>
              <a:t>a</a:t>
            </a:r>
            <a:r>
              <a:rPr lang="en-US" sz="1600" dirty="0" smtClean="0"/>
              <a:t>ll sources, summer to winter modest increase, benzene is high (</a:t>
            </a:r>
            <a:r>
              <a:rPr lang="en-US" sz="1200" dirty="0" smtClean="0"/>
              <a:t>Timko </a:t>
            </a:r>
            <a:r>
              <a:rPr lang="en-US" sz="1200" dirty="0" err="1" smtClean="0"/>
              <a:t>et.al</a:t>
            </a:r>
            <a:r>
              <a:rPr lang="en-US" sz="1200" dirty="0" smtClean="0"/>
              <a:t>., 2010, Herndon et.al.,2006</a:t>
            </a:r>
            <a:r>
              <a:rPr lang="en-US" sz="1600" dirty="0" smtClean="0"/>
              <a:t>)</a:t>
            </a:r>
            <a:endParaRPr lang="en-US" sz="1600" dirty="0"/>
          </a:p>
        </p:txBody>
      </p:sp>
      <p:sp>
        <p:nvSpPr>
          <p:cNvPr id="10" name="TextBox 9"/>
          <p:cNvSpPr txBox="1"/>
          <p:nvPr/>
        </p:nvSpPr>
        <p:spPr>
          <a:xfrm>
            <a:off x="375657" y="89794"/>
            <a:ext cx="6542883" cy="400110"/>
          </a:xfrm>
          <a:prstGeom prst="rect">
            <a:avLst/>
          </a:prstGeom>
          <a:noFill/>
        </p:spPr>
        <p:txBody>
          <a:bodyPr wrap="square" rtlCol="0">
            <a:spAutoFit/>
          </a:bodyPr>
          <a:lstStyle/>
          <a:p>
            <a:r>
              <a:rPr lang="en-US" sz="2000" b="1" u="sng" dirty="0" smtClean="0">
                <a:solidFill>
                  <a:srgbClr val="204512"/>
                </a:solidFill>
              </a:rPr>
              <a:t>Temporal variability:  </a:t>
            </a:r>
            <a:endParaRPr lang="en-US" sz="2000" b="1" u="sng" dirty="0">
              <a:solidFill>
                <a:srgbClr val="204512"/>
              </a:solidFill>
            </a:endParaRPr>
          </a:p>
        </p:txBody>
      </p:sp>
      <p:sp>
        <p:nvSpPr>
          <p:cNvPr id="11" name="TextBox 10"/>
          <p:cNvSpPr txBox="1"/>
          <p:nvPr/>
        </p:nvSpPr>
        <p:spPr>
          <a:xfrm>
            <a:off x="32199" y="728396"/>
            <a:ext cx="5291985" cy="646331"/>
          </a:xfrm>
          <a:prstGeom prst="rect">
            <a:avLst/>
          </a:prstGeom>
          <a:noFill/>
        </p:spPr>
        <p:txBody>
          <a:bodyPr wrap="square" rtlCol="0">
            <a:spAutoFit/>
          </a:bodyPr>
          <a:lstStyle/>
          <a:p>
            <a:r>
              <a:rPr lang="en-US" b="1" dirty="0" smtClean="0"/>
              <a:t>HAP-VOCs:     </a:t>
            </a:r>
            <a:r>
              <a:rPr lang="en-US" dirty="0" smtClean="0"/>
              <a:t>winter     summer</a:t>
            </a:r>
          </a:p>
          <a:p>
            <a:endParaRPr lang="en-US" dirty="0"/>
          </a:p>
        </p:txBody>
      </p:sp>
      <p:sp>
        <p:nvSpPr>
          <p:cNvPr id="12" name="TextBox 11"/>
          <p:cNvSpPr txBox="1"/>
          <p:nvPr/>
        </p:nvSpPr>
        <p:spPr>
          <a:xfrm>
            <a:off x="0" y="1374727"/>
            <a:ext cx="6733728" cy="677108"/>
          </a:xfrm>
          <a:prstGeom prst="rect">
            <a:avLst/>
          </a:prstGeom>
          <a:noFill/>
        </p:spPr>
        <p:txBody>
          <a:bodyPr wrap="square" rtlCol="0">
            <a:spAutoFit/>
          </a:bodyPr>
          <a:lstStyle/>
          <a:p>
            <a:r>
              <a:rPr lang="en-US" sz="2000" b="1" dirty="0" smtClean="0"/>
              <a:t> </a:t>
            </a:r>
            <a:r>
              <a:rPr lang="en-US" b="1" dirty="0" smtClean="0"/>
              <a:t>HAP- Carbonyls:         </a:t>
            </a:r>
            <a:r>
              <a:rPr lang="en-US" dirty="0" smtClean="0"/>
              <a:t>winter       summer</a:t>
            </a:r>
            <a:endParaRPr lang="en-US" sz="2000" b="1" dirty="0" smtClean="0"/>
          </a:p>
          <a:p>
            <a:endParaRPr lang="en-US" dirty="0"/>
          </a:p>
        </p:txBody>
      </p:sp>
      <p:sp>
        <p:nvSpPr>
          <p:cNvPr id="13" name="Up Arrow 12"/>
          <p:cNvSpPr/>
          <p:nvPr/>
        </p:nvSpPr>
        <p:spPr>
          <a:xfrm>
            <a:off x="1479542" y="740319"/>
            <a:ext cx="198119" cy="254000"/>
          </a:xfrm>
          <a:prstGeom prst="upArrow">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Down Arrow 13"/>
          <p:cNvSpPr/>
          <p:nvPr/>
        </p:nvSpPr>
        <p:spPr>
          <a:xfrm>
            <a:off x="2402917" y="817037"/>
            <a:ext cx="169334" cy="254000"/>
          </a:xfrm>
          <a:prstGeom prst="downArrow">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Down Arrow 14"/>
          <p:cNvSpPr/>
          <p:nvPr/>
        </p:nvSpPr>
        <p:spPr>
          <a:xfrm>
            <a:off x="2269172" y="1482917"/>
            <a:ext cx="169334" cy="254000"/>
          </a:xfrm>
          <a:prstGeom prst="downArrow">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Up Arrow 15"/>
          <p:cNvSpPr/>
          <p:nvPr/>
        </p:nvSpPr>
        <p:spPr>
          <a:xfrm>
            <a:off x="3328548" y="1482917"/>
            <a:ext cx="198119" cy="254000"/>
          </a:xfrm>
          <a:prstGeom prst="upArrow">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stretch>
            <a:fillRect/>
          </a:stretch>
        </p:blipFill>
        <p:spPr>
          <a:xfrm>
            <a:off x="0" y="2051835"/>
            <a:ext cx="4762500" cy="3073400"/>
          </a:xfrm>
          <a:prstGeom prst="rect">
            <a:avLst/>
          </a:prstGeom>
        </p:spPr>
      </p:pic>
      <p:pic>
        <p:nvPicPr>
          <p:cNvPr id="3" name="Picture 2"/>
          <p:cNvPicPr>
            <a:picLocks noChangeAspect="1"/>
          </p:cNvPicPr>
          <p:nvPr/>
        </p:nvPicPr>
        <p:blipFill>
          <a:blip r:embed="rId4"/>
          <a:stretch>
            <a:fillRect/>
          </a:stretch>
        </p:blipFill>
        <p:spPr>
          <a:xfrm>
            <a:off x="4762501" y="2051835"/>
            <a:ext cx="4381499" cy="3009900"/>
          </a:xfrm>
          <a:prstGeom prst="rect">
            <a:avLst/>
          </a:prstGeom>
        </p:spPr>
      </p:pic>
    </p:spTree>
    <p:extLst>
      <p:ext uri="{BB962C8B-B14F-4D97-AF65-F5344CB8AC3E}">
        <p14:creationId xmlns:p14="http://schemas.microsoft.com/office/powerpoint/2010/main" val="262193476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8229600" cy="525463"/>
          </a:xfrm>
        </p:spPr>
        <p:txBody>
          <a:bodyPr>
            <a:noAutofit/>
          </a:bodyPr>
          <a:lstStyle/>
          <a:p>
            <a:r>
              <a:rPr lang="en-US" sz="2800" b="1" dirty="0" smtClean="0"/>
              <a:t/>
            </a:r>
            <a:br>
              <a:rPr lang="en-US" sz="2800" b="1" dirty="0" smtClean="0"/>
            </a:br>
            <a:r>
              <a:rPr lang="en-US" sz="2000" dirty="0" smtClean="0"/>
              <a:t>Carbonyls…. </a:t>
            </a:r>
            <a:r>
              <a:rPr lang="en-US" sz="2800" b="1" dirty="0"/>
              <a:t/>
            </a:r>
            <a:br>
              <a:rPr lang="en-US" sz="2800" b="1" dirty="0"/>
            </a:br>
            <a:endParaRPr lang="en-US" sz="2800" b="1" dirty="0"/>
          </a:p>
        </p:txBody>
      </p:sp>
      <p:sp>
        <p:nvSpPr>
          <p:cNvPr id="3" name="Content Placeholder 2"/>
          <p:cNvSpPr>
            <a:spLocks noGrp="1"/>
          </p:cNvSpPr>
          <p:nvPr>
            <p:ph idx="4294967295"/>
          </p:nvPr>
        </p:nvSpPr>
        <p:spPr>
          <a:xfrm>
            <a:off x="0" y="309563"/>
            <a:ext cx="8229600" cy="6345237"/>
          </a:xfrm>
        </p:spPr>
        <p:txBody>
          <a:bodyPr>
            <a:normAutofit/>
          </a:bodyPr>
          <a:lstStyle/>
          <a:p>
            <a:pPr marL="0" indent="0">
              <a:buNone/>
            </a:pPr>
            <a:endParaRPr lang="en-US" sz="2400" dirty="0" smtClean="0"/>
          </a:p>
          <a:p>
            <a:pPr marL="0" indent="0">
              <a:buNone/>
            </a:pPr>
            <a:endParaRPr lang="en-US" sz="2400" b="1" dirty="0"/>
          </a:p>
          <a:p>
            <a:pPr marL="0" indent="0">
              <a:buNone/>
            </a:pPr>
            <a:endParaRPr lang="en-US" sz="2400" b="1" dirty="0" smtClean="0"/>
          </a:p>
          <a:p>
            <a:pPr marL="0" indent="0">
              <a:buNone/>
            </a:pPr>
            <a:endParaRPr lang="en-US" sz="2400" b="1" dirty="0"/>
          </a:p>
          <a:p>
            <a:pPr marL="0" indent="0">
              <a:buNone/>
            </a:pPr>
            <a:endParaRPr lang="en-US" sz="2400" b="1" dirty="0" smtClean="0"/>
          </a:p>
          <a:p>
            <a:pPr marL="0" indent="0">
              <a:buNone/>
            </a:pPr>
            <a:endParaRPr lang="en-US" sz="2400" b="1" dirty="0"/>
          </a:p>
          <a:p>
            <a:pPr marL="0" indent="0">
              <a:buNone/>
            </a:pPr>
            <a:endParaRPr lang="en-US" sz="2400" b="1" u="sng" dirty="0" smtClean="0"/>
          </a:p>
          <a:p>
            <a:pPr marL="0" indent="0">
              <a:buNone/>
            </a:pPr>
            <a:endParaRPr lang="en-US" sz="2000" b="1" u="sng" dirty="0" smtClean="0"/>
          </a:p>
          <a:p>
            <a:pPr marL="0" indent="0">
              <a:buNone/>
            </a:pPr>
            <a:endParaRPr lang="en-US" sz="2400" dirty="0" smtClean="0"/>
          </a:p>
          <a:p>
            <a:pPr marL="0" indent="0">
              <a:buNone/>
            </a:pPr>
            <a:endParaRPr lang="en-US" sz="2400" dirty="0" smtClean="0"/>
          </a:p>
          <a:p>
            <a:pPr marL="0" indent="0">
              <a:buNone/>
            </a:pPr>
            <a:endParaRPr lang="en-US" sz="2400" dirty="0" smtClean="0"/>
          </a:p>
          <a:p>
            <a:pPr marL="0" indent="0">
              <a:buNone/>
            </a:pPr>
            <a:endParaRPr lang="en-US" dirty="0" smtClean="0"/>
          </a:p>
        </p:txBody>
      </p:sp>
      <p:sp>
        <p:nvSpPr>
          <p:cNvPr id="4" name="TextBox 3"/>
          <p:cNvSpPr txBox="1"/>
          <p:nvPr/>
        </p:nvSpPr>
        <p:spPr>
          <a:xfrm>
            <a:off x="167089" y="5221410"/>
            <a:ext cx="8751511" cy="1508105"/>
          </a:xfrm>
          <a:prstGeom prst="rect">
            <a:avLst/>
          </a:prstGeom>
          <a:noFill/>
        </p:spPr>
        <p:txBody>
          <a:bodyPr wrap="square" rtlCol="0">
            <a:spAutoFit/>
          </a:bodyPr>
          <a:lstStyle/>
          <a:p>
            <a:pPr marL="285750" indent="-285750">
              <a:buFont typeface="Arial"/>
              <a:buChar char="•"/>
            </a:pPr>
            <a:r>
              <a:rPr lang="en-US" sz="1400" dirty="0" smtClean="0"/>
              <a:t>Acetaldehyde, Acrolein have similar trend as Formaldehyde </a:t>
            </a:r>
          </a:p>
          <a:p>
            <a:pPr marL="285750" indent="-285750">
              <a:buFont typeface="Arial"/>
              <a:buChar char="•"/>
            </a:pPr>
            <a:r>
              <a:rPr lang="en-US" sz="1400" dirty="0" smtClean="0"/>
              <a:t>Primary: Winter </a:t>
            </a:r>
            <a:r>
              <a:rPr lang="en-US" sz="1400" dirty="0"/>
              <a:t>&gt; Summer </a:t>
            </a:r>
            <a:r>
              <a:rPr lang="en-US" sz="1400" dirty="0" smtClean="0"/>
              <a:t>due to </a:t>
            </a:r>
            <a:r>
              <a:rPr lang="en-US" sz="1400" dirty="0"/>
              <a:t>dependency of temperature on the aircraft </a:t>
            </a:r>
            <a:r>
              <a:rPr lang="en-US" sz="1400" dirty="0" smtClean="0"/>
              <a:t>emissions (</a:t>
            </a:r>
            <a:r>
              <a:rPr lang="en-US" sz="1100" dirty="0" smtClean="0"/>
              <a:t>Herndon </a:t>
            </a:r>
            <a:r>
              <a:rPr lang="en-US" sz="1100" dirty="0" err="1" smtClean="0"/>
              <a:t>et.al</a:t>
            </a:r>
            <a:r>
              <a:rPr lang="en-US" sz="1100" dirty="0" smtClean="0"/>
              <a:t>., 2009, APEX 1,2,3, EXCAVATE</a:t>
            </a:r>
            <a:r>
              <a:rPr lang="en-US" sz="1400" dirty="0" smtClean="0"/>
              <a:t>)</a:t>
            </a:r>
            <a:endParaRPr lang="en-US" sz="1400" dirty="0"/>
          </a:p>
          <a:p>
            <a:pPr marL="285750" indent="-285750">
              <a:buFont typeface="Arial"/>
              <a:buChar char="•"/>
            </a:pPr>
            <a:r>
              <a:rPr lang="en-US" sz="1400" dirty="0" smtClean="0"/>
              <a:t>Primary &gt; Secondary  for all carbonyls emissions from airport sources (High Formaldehyde emissions)</a:t>
            </a:r>
          </a:p>
          <a:p>
            <a:pPr marL="285750" indent="-285750">
              <a:buFont typeface="Arial"/>
              <a:buChar char="•"/>
            </a:pPr>
            <a:endParaRPr lang="en-US" dirty="0"/>
          </a:p>
          <a:p>
            <a:r>
              <a:rPr lang="en-US" dirty="0" smtClean="0"/>
              <a:t> </a:t>
            </a:r>
            <a:endParaRPr lang="en-US" dirty="0"/>
          </a:p>
        </p:txBody>
      </p:sp>
      <p:sp>
        <p:nvSpPr>
          <p:cNvPr id="7" name="TextBox 6"/>
          <p:cNvSpPr txBox="1"/>
          <p:nvPr/>
        </p:nvSpPr>
        <p:spPr>
          <a:xfrm>
            <a:off x="167090" y="6250118"/>
            <a:ext cx="8387918" cy="400110"/>
          </a:xfrm>
          <a:prstGeom prst="rect">
            <a:avLst/>
          </a:prstGeom>
          <a:solidFill>
            <a:srgbClr val="204512"/>
          </a:solidFill>
        </p:spPr>
        <p:txBody>
          <a:bodyPr wrap="square" rtlCol="0">
            <a:spAutoFit/>
          </a:bodyPr>
          <a:lstStyle/>
          <a:p>
            <a:pPr algn="ctr"/>
            <a:r>
              <a:rPr lang="en-US" sz="2000" dirty="0" smtClean="0">
                <a:solidFill>
                  <a:schemeClr val="bg1"/>
                </a:solidFill>
              </a:rPr>
              <a:t>Primary Carbonyls &gt; Secondary Carbonyls in the case of airport sources</a:t>
            </a:r>
            <a:endParaRPr lang="en-US" sz="2000" dirty="0">
              <a:solidFill>
                <a:schemeClr val="bg1"/>
              </a:solidFill>
            </a:endParaRPr>
          </a:p>
        </p:txBody>
      </p:sp>
      <p:pic>
        <p:nvPicPr>
          <p:cNvPr id="10" name="Picture 9"/>
          <p:cNvPicPr>
            <a:picLocks noChangeAspect="1"/>
          </p:cNvPicPr>
          <p:nvPr/>
        </p:nvPicPr>
        <p:blipFill>
          <a:blip r:embed="rId3"/>
          <a:stretch>
            <a:fillRect/>
          </a:stretch>
        </p:blipFill>
        <p:spPr>
          <a:xfrm>
            <a:off x="0" y="400915"/>
            <a:ext cx="4597400" cy="2546017"/>
          </a:xfrm>
          <a:prstGeom prst="rect">
            <a:avLst/>
          </a:prstGeom>
        </p:spPr>
      </p:pic>
      <p:pic>
        <p:nvPicPr>
          <p:cNvPr id="11" name="Picture 10"/>
          <p:cNvPicPr>
            <a:picLocks noChangeAspect="1"/>
          </p:cNvPicPr>
          <p:nvPr/>
        </p:nvPicPr>
        <p:blipFill>
          <a:blip r:embed="rId4"/>
          <a:stretch>
            <a:fillRect/>
          </a:stretch>
        </p:blipFill>
        <p:spPr>
          <a:xfrm>
            <a:off x="4597400" y="400915"/>
            <a:ext cx="4597400" cy="2546017"/>
          </a:xfrm>
          <a:prstGeom prst="rect">
            <a:avLst/>
          </a:prstGeom>
        </p:spPr>
      </p:pic>
      <p:pic>
        <p:nvPicPr>
          <p:cNvPr id="12" name="Picture 11"/>
          <p:cNvPicPr>
            <a:picLocks noChangeAspect="1"/>
          </p:cNvPicPr>
          <p:nvPr/>
        </p:nvPicPr>
        <p:blipFill>
          <a:blip r:embed="rId5"/>
          <a:stretch>
            <a:fillRect/>
          </a:stretch>
        </p:blipFill>
        <p:spPr>
          <a:xfrm>
            <a:off x="4597400" y="2946932"/>
            <a:ext cx="4597400" cy="2274478"/>
          </a:xfrm>
          <a:prstGeom prst="rect">
            <a:avLst/>
          </a:prstGeom>
        </p:spPr>
      </p:pic>
      <p:pic>
        <p:nvPicPr>
          <p:cNvPr id="13" name="Picture 12"/>
          <p:cNvPicPr>
            <a:picLocks noChangeAspect="1"/>
          </p:cNvPicPr>
          <p:nvPr/>
        </p:nvPicPr>
        <p:blipFill>
          <a:blip r:embed="rId6"/>
          <a:stretch>
            <a:fillRect/>
          </a:stretch>
        </p:blipFill>
        <p:spPr>
          <a:xfrm>
            <a:off x="0" y="2946932"/>
            <a:ext cx="4597400" cy="2274478"/>
          </a:xfrm>
          <a:prstGeom prst="rect">
            <a:avLst/>
          </a:prstGeom>
        </p:spPr>
      </p:pic>
    </p:spTree>
    <p:extLst>
      <p:ext uri="{BB962C8B-B14F-4D97-AF65-F5344CB8AC3E}">
        <p14:creationId xmlns:p14="http://schemas.microsoft.com/office/powerpoint/2010/main" val="364350369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Partner template">
  <a:themeElements>
    <a:clrScheme name="">
      <a:dk1>
        <a:srgbClr val="000000"/>
      </a:dk1>
      <a:lt1>
        <a:srgbClr val="FFFFFF"/>
      </a:lt1>
      <a:dk2>
        <a:srgbClr val="000000"/>
      </a:dk2>
      <a:lt2>
        <a:srgbClr val="CECECE"/>
      </a:lt2>
      <a:accent1>
        <a:srgbClr val="EBEBEB"/>
      </a:accent1>
      <a:accent2>
        <a:srgbClr val="232323"/>
      </a:accent2>
      <a:accent3>
        <a:srgbClr val="FFFFFF"/>
      </a:accent3>
      <a:accent4>
        <a:srgbClr val="000000"/>
      </a:accent4>
      <a:accent5>
        <a:srgbClr val="F3F3F3"/>
      </a:accent5>
      <a:accent6>
        <a:srgbClr val="1F1F1F"/>
      </a:accent6>
      <a:hlink>
        <a:srgbClr val="9C9C9C"/>
      </a:hlink>
      <a:folHlink>
        <a:srgbClr val="676767"/>
      </a:folHlink>
    </a:clrScheme>
    <a:fontScheme name="PARTNER_Proj">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med" len="sm"/>
        </a:ln>
        <a:effectLst/>
      </a:spPr>
      <a:bodyPr vert="horz" wrap="non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Helvetica" pitchFamily="80"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med" len="sm"/>
        </a:ln>
        <a:effectLst/>
      </a:spPr>
      <a:bodyPr vert="horz" wrap="non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Helvetica" pitchFamily="80" charset="0"/>
          </a:defRPr>
        </a:defPPr>
      </a:lstStyle>
    </a:lnDef>
  </a:objectDefaults>
  <a:extraClrSchemeLst>
    <a:extraClrScheme>
      <a:clrScheme name="PARTNER_Proj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ARTNER_Proj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ARTNER_Proj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ARTNER_Proj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ARTNER_Proj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ARTNER_Proj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ARTNER_Proj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Partner template.thmx</Template>
  <TotalTime>8535</TotalTime>
  <Words>1777</Words>
  <Application>Microsoft Macintosh PowerPoint</Application>
  <PresentationFormat>On-screen Show (4:3)</PresentationFormat>
  <Paragraphs>219</Paragraphs>
  <Slides>19</Slides>
  <Notes>5</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Partner template</vt:lpstr>
      <vt:lpstr>An Assessment of Aviation-related Hazardous Air Pollutants from a U.S. airport using CMAQ   </vt:lpstr>
      <vt:lpstr>OUTLINE</vt:lpstr>
      <vt:lpstr>Impacts of Aviation</vt:lpstr>
      <vt:lpstr>HAPs Background</vt:lpstr>
      <vt:lpstr>CMAQ Domain</vt:lpstr>
      <vt:lpstr>CMAQ Modeling..</vt:lpstr>
      <vt:lpstr>Monitoring Sites</vt:lpstr>
      <vt:lpstr>PowerPoint Presentation</vt:lpstr>
      <vt:lpstr> Carbonyls….  </vt:lpstr>
      <vt:lpstr>PowerPoint Presentation</vt:lpstr>
      <vt:lpstr>Model Evaluation </vt:lpstr>
      <vt:lpstr>PowerPoint Presentation</vt:lpstr>
      <vt:lpstr>PowerPoint Presentation</vt:lpstr>
      <vt:lpstr>Comparison of CMAQ with NATA:</vt:lpstr>
      <vt:lpstr>PowerPoint Presentation</vt:lpstr>
      <vt:lpstr>Comparison of NATA(nonroad) to CMAQ airport values:</vt:lpstr>
      <vt:lpstr>Conclusions</vt:lpstr>
      <vt:lpstr>References</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HAPs - variability</dc:title>
  <dc:creator>Lakshmi Vennam</dc:creator>
  <cp:lastModifiedBy>Lakshmi Vennam</cp:lastModifiedBy>
  <cp:revision>429</cp:revision>
  <dcterms:created xsi:type="dcterms:W3CDTF">2011-08-27T15:46:22Z</dcterms:created>
  <dcterms:modified xsi:type="dcterms:W3CDTF">2011-10-26T10:29:33Z</dcterms:modified>
</cp:coreProperties>
</file>