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sldIdLst>
    <p:sldId id="257" r:id="rId2"/>
    <p:sldId id="311" r:id="rId3"/>
    <p:sldId id="324" r:id="rId4"/>
    <p:sldId id="327" r:id="rId5"/>
    <p:sldId id="326" r:id="rId6"/>
    <p:sldId id="325" r:id="rId7"/>
    <p:sldId id="328" r:id="rId8"/>
    <p:sldId id="329" r:id="rId9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98" autoAdjust="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defTabSz="933450"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510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21188"/>
            <a:ext cx="561340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defTabSz="933450"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 smtClean="0">
                <a:ea typeface="+mn-ea"/>
              </a:defRPr>
            </a:lvl1pPr>
          </a:lstStyle>
          <a:p>
            <a:pPr>
              <a:defRPr/>
            </a:pPr>
            <a:fld id="{C4B0F58F-D8BF-4F05-B6C2-BB8F11BEB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3404B-8A3F-4BA2-A8F7-E51F3E671125}" type="slidenum">
              <a:rPr lang="en-US">
                <a:ea typeface="ＭＳ Ｐゴシック" pitchFamily="1" charset="-128"/>
              </a:rPr>
              <a:pPr/>
              <a:t>1</a:t>
            </a:fld>
            <a:endParaRPr lang="en-US">
              <a:ea typeface="ＭＳ Ｐゴシック" pitchFamily="1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421188"/>
            <a:ext cx="5146675" cy="4187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s_349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9148763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109538" y="6224588"/>
            <a:ext cx="795338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757238" y="6224588"/>
            <a:ext cx="5643562" cy="228600"/>
          </a:xfrm>
          <a:prstGeom prst="rect">
            <a:avLst/>
          </a:prstGeom>
          <a:solidFill>
            <a:srgbClr val="00673E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900" b="1">
                <a:solidFill>
                  <a:schemeClr val="bg1"/>
                </a:solidFill>
              </a:rPr>
              <a:t>Office of Research and Development</a:t>
            </a:r>
            <a:endParaRPr lang="en-US" sz="900" b="1"/>
          </a:p>
          <a:p>
            <a:pPr eaLnBrk="0" hangingPunct="0">
              <a:lnSpc>
                <a:spcPct val="90000"/>
              </a:lnSpc>
              <a:defRPr/>
            </a:pPr>
            <a:r>
              <a:rPr lang="en-US" sz="900">
                <a:solidFill>
                  <a:schemeClr val="bg1"/>
                </a:solidFill>
              </a:rPr>
              <a:t>National Exposure Research Laboratory, Atmospheric Modeling and Analysis Division</a:t>
            </a:r>
          </a:p>
        </p:txBody>
      </p:sp>
      <p:grpSp>
        <p:nvGrpSpPr>
          <p:cNvPr id="7" name="Group 11"/>
          <p:cNvGrpSpPr>
            <a:grpSpLocks/>
          </p:cNvGrpSpPr>
          <p:nvPr userDrawn="1"/>
        </p:nvGrpSpPr>
        <p:grpSpPr bwMode="auto">
          <a:xfrm>
            <a:off x="6915150" y="4800600"/>
            <a:ext cx="1752600" cy="1752600"/>
            <a:chOff x="4356" y="3024"/>
            <a:chExt cx="1104" cy="1104"/>
          </a:xfrm>
        </p:grpSpPr>
        <p:sp>
          <p:nvSpPr>
            <p:cNvPr id="8" name="Oval 10"/>
            <p:cNvSpPr>
              <a:spLocks noChangeAspect="1" noChangeArrowheads="1"/>
            </p:cNvSpPr>
            <p:nvPr userDrawn="1"/>
          </p:nvSpPr>
          <p:spPr bwMode="auto">
            <a:xfrm>
              <a:off x="4376" y="3044"/>
              <a:ext cx="1065" cy="106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pic>
          <p:nvPicPr>
            <p:cNvPr id="9" name="Picture 9" descr="AMAD_logo_globe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56" y="3024"/>
              <a:ext cx="1104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914650" y="1498600"/>
            <a:ext cx="5713413" cy="1447800"/>
          </a:xfrm>
          <a:solidFill>
            <a:srgbClr val="00673E">
              <a:alpha val="0"/>
            </a:srgbClr>
          </a:solidFill>
        </p:spPr>
        <p:txBody>
          <a:bodyPr lIns="0" tIns="0" rIns="0" bIns="0" anchor="b"/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AMAD Plan for Model Development and Evaluation</a:t>
            </a:r>
            <a:br>
              <a:rPr lang="en-US"/>
            </a:b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048000"/>
            <a:ext cx="5713413" cy="338138"/>
          </a:xfrm>
          <a:solidFill>
            <a:srgbClr val="00673E">
              <a:alpha val="0"/>
            </a:srgbClr>
          </a:solidFill>
        </p:spPr>
        <p:txBody>
          <a:bodyPr lIns="0" tIns="0" rIns="0" bIns="0"/>
          <a:lstStyle>
            <a:lvl1pPr marL="0" indent="0">
              <a:lnSpc>
                <a:spcPct val="70000"/>
              </a:lnSpc>
              <a:buFont typeface="Times" pitchFamily="18" charset="0"/>
              <a:buNone/>
              <a:defRPr sz="1400" i="1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AMAD Strategic Planning Retreat </a:t>
            </a:r>
          </a:p>
          <a:p>
            <a:r>
              <a:rPr lang="en-US"/>
              <a:t>Research Triangle Park, NC</a:t>
            </a:r>
          </a:p>
          <a:p>
            <a:r>
              <a:rPr lang="en-US"/>
              <a:t>June 8, 2010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2E50A-93BE-4B5C-86BF-08C11DE3C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538" y="1708150"/>
            <a:ext cx="1943100" cy="423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7238" y="1708150"/>
            <a:ext cx="5676900" cy="423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31E00-48B8-4491-B245-EDC9CF77F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38" y="1708150"/>
            <a:ext cx="7772400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7238" y="2165350"/>
            <a:ext cx="3810000" cy="3778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2165350"/>
            <a:ext cx="3810000" cy="3778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19B9F-D3BA-4663-9D8A-1ACDFBBDD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48204-AB79-4815-A17A-0C61F4506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A50B2-15E2-4771-9CB3-9614C4B93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216535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216535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733CC-8035-42EF-855A-9EAF6576C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C664B-B50E-483F-A06E-5D334AF78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6CF33-17FA-4A78-B6C8-A0AD88EBF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F7137-3471-464D-B4BD-E05F350B8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DCC6F-B471-4C18-9D24-61BF61A54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1F8F0-EAE1-4C8B-BD0F-7CB01198B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_349d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588" y="-1588"/>
            <a:ext cx="7778751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170815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2165350"/>
            <a:ext cx="77724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24613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 b="1" smtClean="0">
                <a:solidFill>
                  <a:srgbClr val="00673E"/>
                </a:solidFill>
                <a:ea typeface="+mn-ea"/>
              </a:defRPr>
            </a:lvl1pPr>
          </a:lstStyle>
          <a:p>
            <a:pPr>
              <a:defRPr/>
            </a:pPr>
            <a:fld id="{3DC291B3-D795-4A80-9FE7-015C87B4E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757238" y="6357938"/>
            <a:ext cx="5643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just" eaLnBrk="0" hangingPunct="0">
              <a:lnSpc>
                <a:spcPct val="90000"/>
              </a:lnSpc>
              <a:defRPr/>
            </a:pPr>
            <a:r>
              <a:rPr lang="en-US" sz="900" b="1">
                <a:solidFill>
                  <a:srgbClr val="00673E"/>
                </a:solidFill>
              </a:rPr>
              <a:t>Office of Research and Development</a:t>
            </a:r>
          </a:p>
          <a:p>
            <a:pPr algn="just" eaLnBrk="0" hangingPunct="0">
              <a:lnSpc>
                <a:spcPct val="90000"/>
              </a:lnSpc>
              <a:defRPr/>
            </a:pPr>
            <a:r>
              <a:rPr lang="en-US" sz="900">
                <a:solidFill>
                  <a:srgbClr val="00673E"/>
                </a:solidFill>
              </a:rPr>
              <a:t>National Exposure Research Laboratory, Atmospheric Modeling and Analysis Division</a:t>
            </a:r>
          </a:p>
        </p:txBody>
      </p:sp>
      <p:sp>
        <p:nvSpPr>
          <p:cNvPr id="6151" name="Rectangle 7"/>
          <p:cNvSpPr>
            <a:spLocks noChangeArrowheads="1"/>
          </p:cNvSpPr>
          <p:nvPr userDrawn="1"/>
        </p:nvSpPr>
        <p:spPr bwMode="auto">
          <a:xfrm>
            <a:off x="-109538" y="6357938"/>
            <a:ext cx="795338" cy="228600"/>
          </a:xfrm>
          <a:prstGeom prst="rect">
            <a:avLst/>
          </a:prstGeom>
          <a:solidFill>
            <a:srgbClr val="00673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pic>
        <p:nvPicPr>
          <p:cNvPr id="1032" name="Picture 10" descr="AMAD_logo_glob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58125" y="152400"/>
            <a:ext cx="9048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73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73E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73E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73E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73E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673E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673E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673E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673E"/>
          </a:solidFill>
          <a:latin typeface="Arial" charset="0"/>
          <a:ea typeface="ＭＳ Ｐゴシック" pitchFamily="1" charset="-128"/>
        </a:defRPr>
      </a:lvl9pPr>
    </p:titleStyle>
    <p:bodyStyle>
      <a:lvl1pPr marL="168275" indent="-168275" algn="l" rtl="0" eaLnBrk="0" fontAlgn="base" hangingPunct="0">
        <a:spcBef>
          <a:spcPct val="20000"/>
        </a:spcBef>
        <a:spcAft>
          <a:spcPct val="0"/>
        </a:spcAft>
        <a:buClr>
          <a:srgbClr val="00673E"/>
        </a:buClr>
        <a:buSzPct val="90000"/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eaLnBrk="0" fontAlgn="base" hangingPunct="0">
        <a:spcBef>
          <a:spcPct val="20000"/>
        </a:spcBef>
        <a:spcAft>
          <a:spcPct val="0"/>
        </a:spcAft>
        <a:buClr>
          <a:srgbClr val="00673E"/>
        </a:buClr>
        <a:buChar char="–"/>
        <a:defRPr>
          <a:solidFill>
            <a:schemeClr val="tx1"/>
          </a:solidFill>
          <a:latin typeface="+mn-lt"/>
          <a:ea typeface="+mn-ea"/>
        </a:defRPr>
      </a:lvl2pPr>
      <a:lvl3pPr marL="742950" indent="-168275" algn="l" rtl="0" eaLnBrk="0" fontAlgn="base" hangingPunct="0">
        <a:spcBef>
          <a:spcPct val="20000"/>
        </a:spcBef>
        <a:spcAft>
          <a:spcPct val="0"/>
        </a:spcAft>
        <a:buClr>
          <a:srgbClr val="00673E"/>
        </a:buClr>
        <a:buSzPct val="90000"/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</a:defRPr>
      </a:lvl3pPr>
      <a:lvl4pPr marL="1027113" indent="-169863" algn="l" rtl="0" eaLnBrk="0" fontAlgn="base" hangingPunct="0">
        <a:spcBef>
          <a:spcPct val="20000"/>
        </a:spcBef>
        <a:spcAft>
          <a:spcPct val="0"/>
        </a:spcAft>
        <a:buClr>
          <a:srgbClr val="00673E"/>
        </a:buClr>
        <a:buChar char="–"/>
        <a:defRPr>
          <a:solidFill>
            <a:schemeClr val="tx1"/>
          </a:solidFill>
          <a:latin typeface="+mn-lt"/>
          <a:ea typeface="+mn-ea"/>
        </a:defRPr>
      </a:lvl4pPr>
      <a:lvl5pPr marL="1317625" indent="-176213" algn="l" rtl="0" eaLnBrk="0" fontAlgn="base" hangingPunct="0">
        <a:spcBef>
          <a:spcPct val="20000"/>
        </a:spcBef>
        <a:spcAft>
          <a:spcPct val="0"/>
        </a:spcAft>
        <a:buClr>
          <a:srgbClr val="00673E"/>
        </a:buClr>
        <a:buChar char="»"/>
        <a:defRPr i="1">
          <a:solidFill>
            <a:schemeClr val="tx1"/>
          </a:solidFill>
          <a:latin typeface="+mn-lt"/>
          <a:ea typeface="+mn-ea"/>
        </a:defRPr>
      </a:lvl5pPr>
      <a:lvl6pPr marL="1774825" indent="-176213" algn="l" rtl="0" fontAlgn="base">
        <a:spcBef>
          <a:spcPct val="20000"/>
        </a:spcBef>
        <a:spcAft>
          <a:spcPct val="0"/>
        </a:spcAft>
        <a:buClr>
          <a:srgbClr val="00673E"/>
        </a:buClr>
        <a:buChar char="»"/>
        <a:defRPr i="1">
          <a:solidFill>
            <a:schemeClr val="tx1"/>
          </a:solidFill>
          <a:latin typeface="+mn-lt"/>
          <a:ea typeface="+mn-ea"/>
        </a:defRPr>
      </a:lvl6pPr>
      <a:lvl7pPr marL="2232025" indent="-176213" algn="l" rtl="0" fontAlgn="base">
        <a:spcBef>
          <a:spcPct val="20000"/>
        </a:spcBef>
        <a:spcAft>
          <a:spcPct val="0"/>
        </a:spcAft>
        <a:buClr>
          <a:srgbClr val="00673E"/>
        </a:buClr>
        <a:buChar char="»"/>
        <a:defRPr i="1">
          <a:solidFill>
            <a:schemeClr val="tx1"/>
          </a:solidFill>
          <a:latin typeface="+mn-lt"/>
          <a:ea typeface="+mn-ea"/>
        </a:defRPr>
      </a:lvl7pPr>
      <a:lvl8pPr marL="2689225" indent="-176213" algn="l" rtl="0" fontAlgn="base">
        <a:spcBef>
          <a:spcPct val="20000"/>
        </a:spcBef>
        <a:spcAft>
          <a:spcPct val="0"/>
        </a:spcAft>
        <a:buClr>
          <a:srgbClr val="00673E"/>
        </a:buClr>
        <a:buChar char="»"/>
        <a:defRPr i="1">
          <a:solidFill>
            <a:schemeClr val="tx1"/>
          </a:solidFill>
          <a:latin typeface="+mn-lt"/>
          <a:ea typeface="+mn-ea"/>
        </a:defRPr>
      </a:lvl8pPr>
      <a:lvl9pPr marL="3146425" indent="-176213" algn="l" rtl="0" fontAlgn="base">
        <a:spcBef>
          <a:spcPct val="20000"/>
        </a:spcBef>
        <a:spcAft>
          <a:spcPct val="0"/>
        </a:spcAft>
        <a:buClr>
          <a:srgbClr val="00673E"/>
        </a:buClr>
        <a:buChar char="»"/>
        <a:defRPr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86200"/>
            <a:ext cx="6416675" cy="914400"/>
          </a:xfrm>
        </p:spPr>
        <p:txBody>
          <a:bodyPr/>
          <a:lstStyle/>
          <a:p>
            <a:pPr algn="ctr" eaLnBrk="1" hangingPunct="1"/>
            <a:r>
              <a:rPr lang="en-US" sz="1800" b="1" i="0" dirty="0" smtClean="0">
                <a:latin typeface="Arial" charset="0"/>
              </a:rPr>
              <a:t>S.T. </a:t>
            </a:r>
            <a:r>
              <a:rPr lang="en-US" sz="1800" b="1" i="0" dirty="0" err="1" smtClean="0">
                <a:latin typeface="Arial" charset="0"/>
              </a:rPr>
              <a:t>Rao</a:t>
            </a:r>
            <a:endParaRPr lang="en-US" sz="1800" b="1" i="0" dirty="0" smtClean="0">
              <a:latin typeface="Arial" charset="0"/>
            </a:endParaRPr>
          </a:p>
          <a:p>
            <a:pPr algn="ctr" eaLnBrk="1" hangingPunct="1"/>
            <a:r>
              <a:rPr lang="en-US" sz="1800" dirty="0" smtClean="0">
                <a:latin typeface="Arial" charset="0"/>
              </a:rPr>
              <a:t>Director,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Atmospheric Modeling and Analysis Division</a:t>
            </a:r>
          </a:p>
          <a:p>
            <a:pPr algn="ctr" eaLnBrk="1" hangingPunct="1"/>
            <a:r>
              <a:rPr lang="en-US" sz="2000" dirty="0" smtClean="0">
                <a:latin typeface="Arial" charset="0"/>
              </a:rPr>
              <a:t> NERL, EPA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43000" y="1828800"/>
            <a:ext cx="7027863" cy="1524000"/>
          </a:xfrm>
        </p:spPr>
        <p:txBody>
          <a:bodyPr/>
          <a:lstStyle/>
          <a:p>
            <a:pPr algn="ctr" eaLnBrk="1" hangingPunct="1">
              <a:spcBef>
                <a:spcPct val="200000"/>
              </a:spcBef>
            </a:pPr>
            <a:r>
              <a:rPr lang="en-US" sz="3200" dirty="0" smtClean="0"/>
              <a:t>Status of the Two Continent AQMEII Project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5"/>
          <p:cNvSpPr>
            <a:spLocks noChangeArrowheads="1"/>
          </p:cNvSpPr>
          <p:nvPr/>
        </p:nvSpPr>
        <p:spPr bwMode="auto">
          <a:xfrm>
            <a:off x="990600" y="2819400"/>
            <a:ext cx="73914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/>
              <a:t>                    Background on </a:t>
            </a:r>
            <a:r>
              <a:rPr lang="en-US" sz="2800" dirty="0" smtClean="0">
                <a:solidFill>
                  <a:srgbClr val="FF0000"/>
                </a:solidFill>
              </a:rPr>
              <a:t>AQMEII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rgbClr val="FF0000"/>
                </a:solidFill>
              </a:rPr>
              <a:t>Co-chairs: S. </a:t>
            </a:r>
            <a:r>
              <a:rPr lang="en-US" dirty="0" err="1" smtClean="0">
                <a:solidFill>
                  <a:srgbClr val="FF0000"/>
                </a:solidFill>
              </a:rPr>
              <a:t>Galmarini</a:t>
            </a:r>
            <a:r>
              <a:rPr lang="en-US" dirty="0" smtClean="0">
                <a:solidFill>
                  <a:srgbClr val="FF0000"/>
                </a:solidFill>
              </a:rPr>
              <a:t> &amp; S.T. </a:t>
            </a:r>
            <a:r>
              <a:rPr lang="en-US" dirty="0" err="1" smtClean="0">
                <a:solidFill>
                  <a:srgbClr val="FF0000"/>
                </a:solidFill>
              </a:rPr>
              <a:t>Rao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447800"/>
            <a:ext cx="8991600" cy="5410200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Model evaluation is essential for model development and model improvements</a:t>
            </a:r>
          </a:p>
          <a:p>
            <a:pPr eaLnBrk="1" hangingPunct="1">
              <a:lnSpc>
                <a:spcPct val="80000"/>
              </a:lnSpc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Air quality models are playing an important role in the decision-making process for emission controls and definition of air quality standards. Model evaluation helps identify how models need to be used in the policy context.</a:t>
            </a:r>
          </a:p>
          <a:p>
            <a:pPr eaLnBrk="1" hangingPunct="1">
              <a:lnSpc>
                <a:spcPct val="80000"/>
              </a:lnSpc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AQMEII’s focus:</a:t>
            </a:r>
          </a:p>
          <a:p>
            <a:pPr algn="ctr" eaLnBrk="1" hangingPunct="1">
              <a:lnSpc>
                <a:spcPct val="80000"/>
              </a:lnSpc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</a:rPr>
              <a:t>Developing a common model evaluation framework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Evaluating regional-scale numerical air quality models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Bridging North American &amp; European modeling communities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AQMEII is supported by JRC-IES, US-EPA, Environment Canada, EU’s DG-RTD and DG-ENV</a:t>
            </a:r>
          </a:p>
          <a:p>
            <a:pPr eaLnBrk="1" hangingPunct="1">
              <a:lnSpc>
                <a:spcPct val="80000"/>
              </a:lnSpc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For additional information, see articles below:</a:t>
            </a:r>
          </a:p>
          <a:p>
            <a:pPr eaLnBrk="1" hangingPunct="1">
              <a:lnSpc>
                <a:spcPct val="80000"/>
              </a:lnSpc>
            </a:pPr>
            <a:endParaRPr lang="en-US" sz="1600" dirty="0" smtClean="0"/>
          </a:p>
          <a:p>
            <a:pPr>
              <a:buNone/>
            </a:pPr>
            <a:r>
              <a:rPr lang="en-US" sz="1600" dirty="0" err="1" smtClean="0"/>
              <a:t>Rao</a:t>
            </a:r>
            <a:r>
              <a:rPr lang="en-US" sz="1600" dirty="0" smtClean="0"/>
              <a:t>, S.T., S. </a:t>
            </a:r>
            <a:r>
              <a:rPr lang="en-US" sz="1600" dirty="0" err="1" smtClean="0"/>
              <a:t>Galmarini</a:t>
            </a:r>
            <a:r>
              <a:rPr lang="en-US" sz="1600" dirty="0" smtClean="0"/>
              <a:t>, AND K. Puckett. Air Quality Model Evaluation International Initiative (AQMEII): Advancing State of the Science in Regional Photochemical Modeling and Its Applications. </a:t>
            </a:r>
            <a:r>
              <a:rPr lang="en-US" sz="1600" i="1" dirty="0" smtClean="0"/>
              <a:t>BULLETIN OF THE AMERICAN METEOROLOGICAL SOCIETY</a:t>
            </a:r>
            <a:r>
              <a:rPr lang="en-US" sz="1600" dirty="0" smtClean="0"/>
              <a:t>. American Meteorological Society, Boston, MA, 92(1):23-30, (2011). </a:t>
            </a:r>
          </a:p>
          <a:p>
            <a:pPr>
              <a:buNone/>
            </a:pPr>
            <a:r>
              <a:rPr lang="en-US" sz="1600" dirty="0" err="1" smtClean="0"/>
              <a:t>Galmarini</a:t>
            </a:r>
            <a:r>
              <a:rPr lang="en-US" sz="1600" dirty="0" smtClean="0"/>
              <a:t>, S. and S.T. </a:t>
            </a:r>
            <a:r>
              <a:rPr lang="en-US" sz="1600" dirty="0" err="1" smtClean="0"/>
              <a:t>Rao</a:t>
            </a:r>
            <a:r>
              <a:rPr lang="en-US" sz="1600" dirty="0" smtClean="0"/>
              <a:t>. The AQMEII Two-Continent Regional Air Quality Model Evaluation Study: Fueling Ideas with Unprecedented Data. </a:t>
            </a:r>
            <a:r>
              <a:rPr lang="en-US" sz="1600" i="1" dirty="0" smtClean="0"/>
              <a:t>ATMOSPHERIC ENVIRONMENT</a:t>
            </a:r>
            <a:r>
              <a:rPr lang="en-US" sz="1600" dirty="0" smtClean="0"/>
              <a:t>. Elsevier Science Ltd, New York, NY, 45(14):2464, (2011). 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/>
          </a:p>
        </p:txBody>
      </p:sp>
      <p:sp>
        <p:nvSpPr>
          <p:cNvPr id="4101" name="Rectangle 9"/>
          <p:cNvSpPr>
            <a:spLocks noChangeArrowheads="1"/>
          </p:cNvSpPr>
          <p:nvPr/>
        </p:nvSpPr>
        <p:spPr bwMode="auto">
          <a:xfrm>
            <a:off x="0" y="2563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743200" algn="ctr"/>
                <a:tab pos="5486400" algn="r"/>
              </a:tabLst>
            </a:pPr>
            <a:endParaRPr lang="en-GB"/>
          </a:p>
        </p:txBody>
      </p:sp>
      <p:sp>
        <p:nvSpPr>
          <p:cNvPr id="4102" name="Rectangle 11"/>
          <p:cNvSpPr>
            <a:spLocks noChangeArrowheads="1"/>
          </p:cNvSpPr>
          <p:nvPr/>
        </p:nvSpPr>
        <p:spPr bwMode="auto">
          <a:xfrm>
            <a:off x="0" y="3059113"/>
            <a:ext cx="269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 sz="1200" b="1"/>
              <a:t>  </a:t>
            </a:r>
            <a:endParaRPr lang="en-US"/>
          </a:p>
        </p:txBody>
      </p:sp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0" y="3667125"/>
            <a:ext cx="269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 sz="1200" b="1"/>
              <a:t>  </a:t>
            </a:r>
            <a:endParaRPr lang="en-US"/>
          </a:p>
        </p:txBody>
      </p:sp>
      <p:pic>
        <p:nvPicPr>
          <p:cNvPr id="410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23241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9900" y="152400"/>
            <a:ext cx="2324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dirty="0">
                <a:solidFill>
                  <a:srgbClr val="000090"/>
                </a:solidFill>
              </a:rPr>
              <a:t>Defining </a:t>
            </a:r>
            <a:r>
              <a:rPr lang="en-US" sz="2800" dirty="0" smtClean="0">
                <a:solidFill>
                  <a:srgbClr val="000090"/>
                </a:solidFill>
              </a:rPr>
              <a:t>the model evaluation framework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200400" y="2438400"/>
            <a:ext cx="2514600" cy="233731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ea typeface="ＭＳ Ｐゴシック" charset="-128"/>
              </a:rPr>
              <a:t>Model-predicted concentration and 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ea typeface="ＭＳ Ｐゴシック" charset="-128"/>
              </a:rPr>
              <a:t>deposition</a:t>
            </a:r>
          </a:p>
          <a:p>
            <a:pPr algn="ctr"/>
            <a:endParaRPr lang="en-US" sz="900" dirty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6324600" y="1447800"/>
            <a:ext cx="2438400" cy="2286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rgbClr val="FF0000"/>
                </a:solidFill>
              </a:rPr>
              <a:t>Dynamic Evaluation</a:t>
            </a: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Can the model capture </a:t>
            </a:r>
            <a:r>
              <a:rPr lang="en-US" sz="1000" dirty="0" smtClean="0">
                <a:solidFill>
                  <a:schemeClr val="tx1"/>
                </a:solidFill>
              </a:rPr>
              <a:t>the changes induced by the </a:t>
            </a:r>
            <a:r>
              <a:rPr lang="en-US" sz="1000" dirty="0">
                <a:solidFill>
                  <a:schemeClr val="tx1"/>
                </a:solidFill>
              </a:rPr>
              <a:t>meteorological </a:t>
            </a:r>
            <a:r>
              <a:rPr lang="en-US" sz="1000" dirty="0" smtClean="0">
                <a:solidFill>
                  <a:schemeClr val="tx1"/>
                </a:solidFill>
              </a:rPr>
              <a:t> conditions?</a:t>
            </a: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Can the model </a:t>
            </a:r>
            <a:r>
              <a:rPr lang="en-US" sz="1000" dirty="0" smtClean="0">
                <a:solidFill>
                  <a:schemeClr val="tx1"/>
                </a:solidFill>
              </a:rPr>
              <a:t>reproduce the changes induced by the  </a:t>
            </a:r>
            <a:r>
              <a:rPr lang="en-US" sz="1000" dirty="0">
                <a:solidFill>
                  <a:schemeClr val="tx1"/>
                </a:solidFill>
              </a:rPr>
              <a:t>emission reductions?</a:t>
            </a:r>
          </a:p>
        </p:txBody>
      </p:sp>
      <p:sp>
        <p:nvSpPr>
          <p:cNvPr id="7" name="Oval 6"/>
          <p:cNvSpPr/>
          <p:nvPr/>
        </p:nvSpPr>
        <p:spPr>
          <a:xfrm>
            <a:off x="228600" y="3962400"/>
            <a:ext cx="2438400" cy="22098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rgbClr val="FF0000"/>
                </a:solidFill>
              </a:rPr>
              <a:t>Probabilistic Evaluation</a:t>
            </a: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What is our confidence in the model-predicted values?</a:t>
            </a: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How do observed concentrations compare within an uncertainty range of model predictions?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flipH="1" flipV="1">
            <a:off x="2590800" y="2743200"/>
            <a:ext cx="685800" cy="3048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V="1">
            <a:off x="5638800" y="2743200"/>
            <a:ext cx="609600" cy="3048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flipH="1">
            <a:off x="2643188" y="4267200"/>
            <a:ext cx="709612" cy="4572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>
            <a:off x="5638800" y="4191000"/>
            <a:ext cx="609600" cy="4572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1981200" y="6248400"/>
          <a:ext cx="5486400" cy="495300"/>
        </p:xfrm>
        <a:graphic>
          <a:graphicData uri="http://schemas.openxmlformats.org/presentationml/2006/ole">
            <p:oleObj spid="_x0000_s1026" name="Document" r:id="rId3" imgW="16461498" imgH="1486107" progId="Word.Document.12">
              <p:link updateAutomatic="1"/>
            </p:oleObj>
          </a:graphicData>
        </a:graphic>
      </p:graphicFrame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76200" y="1371600"/>
            <a:ext cx="2438400" cy="2362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</a:pPr>
            <a:r>
              <a:rPr lang="en-US" sz="1100" b="1" dirty="0">
                <a:solidFill>
                  <a:srgbClr val="FF0000"/>
                </a:solidFill>
                <a:ea typeface="ＭＳ Ｐゴシック" charset="-128"/>
              </a:rPr>
              <a:t>Diagnostic Evaluation</a:t>
            </a:r>
          </a:p>
          <a:p>
            <a:pPr algn="ctr"/>
            <a:endParaRPr lang="en-US" sz="1000" dirty="0">
              <a:solidFill>
                <a:schemeClr val="tx1"/>
              </a:solidFill>
              <a:ea typeface="ＭＳ Ｐゴシック" charset="-128"/>
            </a:endParaRPr>
          </a:p>
          <a:p>
            <a:pPr algn="ctr">
              <a:buNone/>
            </a:pPr>
            <a:r>
              <a:rPr lang="en-US" sz="1000" dirty="0">
                <a:solidFill>
                  <a:schemeClr val="tx1"/>
                </a:solidFill>
                <a:ea typeface="ＭＳ Ｐゴシック" charset="-128"/>
              </a:rPr>
              <a:t>Can the model </a:t>
            </a:r>
            <a:r>
              <a:rPr lang="en-US" sz="1000" dirty="0" smtClean="0">
                <a:solidFill>
                  <a:schemeClr val="tx1"/>
                </a:solidFill>
                <a:ea typeface="ＭＳ Ｐゴシック" charset="-128"/>
              </a:rPr>
              <a:t>properly simulate the physical and chemical  processes occurring in the atmosphere?</a:t>
            </a:r>
            <a:endParaRPr lang="en-US" sz="1000" dirty="0">
              <a:solidFill>
                <a:schemeClr val="tx1"/>
              </a:solidFill>
              <a:ea typeface="ＭＳ Ｐゴシック" charset="-128"/>
            </a:endParaRPr>
          </a:p>
          <a:p>
            <a:pPr algn="ctr"/>
            <a:endParaRPr lang="en-US" sz="1000" dirty="0">
              <a:solidFill>
                <a:schemeClr val="tx1"/>
              </a:solidFill>
              <a:ea typeface="ＭＳ Ｐゴシック" charset="-128"/>
            </a:endParaRPr>
          </a:p>
          <a:p>
            <a:pPr algn="ctr">
              <a:buNone/>
            </a:pPr>
            <a:r>
              <a:rPr lang="en-US" sz="1000" dirty="0">
                <a:solidFill>
                  <a:schemeClr val="tx1"/>
                </a:solidFill>
                <a:ea typeface="ＭＳ Ｐゴシック" charset="-128"/>
              </a:rPr>
              <a:t>Can the model capture </a:t>
            </a:r>
            <a:r>
              <a:rPr lang="en-US" sz="1000" dirty="0" smtClean="0">
                <a:solidFill>
                  <a:schemeClr val="tx1"/>
                </a:solidFill>
                <a:ea typeface="ＭＳ Ｐゴシック" charset="-128"/>
              </a:rPr>
              <a:t>the interactions between meteorology and  chemistry?</a:t>
            </a: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24600" y="3886200"/>
            <a:ext cx="2438400" cy="2286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</a:rPr>
              <a:t>Operational Evaluation</a:t>
            </a: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How do the model predicted concentrations compare to observed concentration data?</a:t>
            </a: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What are the overall temporal or spatial prediction errors or biases?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38" y="1524000"/>
            <a:ext cx="7772400" cy="48895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Participants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endParaRPr lang="en-US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ph idx="1"/>
          </p:nvPr>
        </p:nvGraphicFramePr>
        <p:xfrm>
          <a:off x="2438400" y="1371600"/>
          <a:ext cx="6324600" cy="4995552"/>
        </p:xfrm>
        <a:graphic>
          <a:graphicData uri="http://schemas.openxmlformats.org/presentationml/2006/ole">
            <p:oleObj spid="_x0000_s28674" name="Document" r:id="rId3" imgW="17604657" imgH="16309076" progId="Word.Document.12">
              <p:link updateAutomatic="1"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2133600"/>
            <a:ext cx="2286000" cy="3733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dirty="0" smtClean="0"/>
              <a:t>AUSTRIA 1 </a:t>
            </a:r>
          </a:p>
          <a:p>
            <a:pPr algn="ctr">
              <a:buFontTx/>
              <a:buNone/>
            </a:pPr>
            <a:r>
              <a:rPr lang="en-US" dirty="0" smtClean="0"/>
              <a:t>CANADA 1 </a:t>
            </a:r>
          </a:p>
          <a:p>
            <a:pPr algn="ctr">
              <a:buFontTx/>
              <a:buNone/>
            </a:pPr>
            <a:r>
              <a:rPr lang="en-US" dirty="0" smtClean="0"/>
              <a:t>SWITZERLAND 1 </a:t>
            </a:r>
          </a:p>
          <a:p>
            <a:pPr algn="ctr">
              <a:buFontTx/>
              <a:buNone/>
            </a:pPr>
            <a:r>
              <a:rPr lang="en-US" dirty="0" smtClean="0"/>
              <a:t>GERMANY 3 </a:t>
            </a:r>
          </a:p>
          <a:p>
            <a:pPr algn="ctr">
              <a:buFontTx/>
              <a:buNone/>
            </a:pPr>
            <a:r>
              <a:rPr lang="en-US" dirty="0" smtClean="0"/>
              <a:t>SPAIN 1 </a:t>
            </a:r>
          </a:p>
          <a:p>
            <a:pPr algn="ctr">
              <a:buFontTx/>
              <a:buNone/>
            </a:pPr>
            <a:r>
              <a:rPr lang="en-US" dirty="0" smtClean="0"/>
              <a:t>FINLAND 1 </a:t>
            </a:r>
          </a:p>
          <a:p>
            <a:pPr algn="ctr">
              <a:buFontTx/>
              <a:buNone/>
            </a:pPr>
            <a:r>
              <a:rPr lang="en-US" dirty="0" smtClean="0"/>
              <a:t>FRANCE 3 </a:t>
            </a:r>
          </a:p>
          <a:p>
            <a:pPr algn="ctr">
              <a:buFontTx/>
              <a:buNone/>
            </a:pPr>
            <a:r>
              <a:rPr lang="en-US" dirty="0" smtClean="0"/>
              <a:t>GREECE 1 </a:t>
            </a:r>
          </a:p>
          <a:p>
            <a:pPr algn="ctr">
              <a:buFontTx/>
              <a:buNone/>
            </a:pPr>
            <a:r>
              <a:rPr lang="en-US" dirty="0" smtClean="0"/>
              <a:t>ITALY 1 </a:t>
            </a:r>
          </a:p>
          <a:p>
            <a:pPr algn="ctr">
              <a:buFontTx/>
              <a:buNone/>
            </a:pPr>
            <a:r>
              <a:rPr lang="en-US" dirty="0" smtClean="0"/>
              <a:t>NORWAY 1</a:t>
            </a:r>
          </a:p>
          <a:p>
            <a:pPr algn="ctr">
              <a:buFontTx/>
              <a:buNone/>
            </a:pPr>
            <a:r>
              <a:rPr lang="en-US" dirty="0" smtClean="0"/>
              <a:t>POLAND 2 </a:t>
            </a:r>
          </a:p>
          <a:p>
            <a:pPr algn="ctr">
              <a:buFontTx/>
              <a:buNone/>
            </a:pPr>
            <a:r>
              <a:rPr lang="en-US" dirty="0" smtClean="0"/>
              <a:t>UK 2 </a:t>
            </a:r>
          </a:p>
          <a:p>
            <a:pPr algn="ctr">
              <a:buFontTx/>
              <a:buNone/>
            </a:pPr>
            <a:r>
              <a:rPr lang="en-US" dirty="0" smtClean="0"/>
              <a:t>US 4 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38" y="990600"/>
            <a:ext cx="7772400" cy="609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AQMEII: The two continent model evaluation exercise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238" y="1676400"/>
            <a:ext cx="8005762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rgbClr val="00009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90"/>
                </a:solidFill>
              </a:rPr>
              <a:t>Collected model results for EU and North America continent for a period of 1 year (2006)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solidFill>
                <a:srgbClr val="00009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90"/>
                </a:solidFill>
              </a:rPr>
              <a:t>Assembled model outputs and monitoring data for special case studies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solidFill>
                <a:srgbClr val="00009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90"/>
                </a:solidFill>
              </a:rPr>
              <a:t>Organized the information in a central database at JRC with high-level of harmonization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2000" b="1" dirty="0" smtClean="0">
              <a:solidFill>
                <a:srgbClr val="00009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90"/>
                </a:solidFill>
              </a:rPr>
              <a:t>Exchanged experience on the use of emission inventories produced in NA and EU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solidFill>
                <a:srgbClr val="00009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90"/>
                </a:solidFill>
              </a:rPr>
              <a:t>Conducted 4-D Analysis of model behavior and compared modeled values with data from monitoring networks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38" y="1219200"/>
            <a:ext cx="7772400" cy="3048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AQMEII and MOZAIC: monitoring data from commercial flights</a:t>
            </a:r>
            <a:br>
              <a:rPr lang="en-US" dirty="0" smtClean="0">
                <a:solidFill>
                  <a:srgbClr val="000090"/>
                </a:solidFill>
              </a:rPr>
            </a:br>
            <a:endParaRPr lang="en-US" dirty="0"/>
          </a:p>
        </p:txBody>
      </p:sp>
      <p:grpSp>
        <p:nvGrpSpPr>
          <p:cNvPr id="4" name="Group 5"/>
          <p:cNvGrpSpPr>
            <a:grpSpLocks noGrp="1"/>
          </p:cNvGrpSpPr>
          <p:nvPr>
            <p:ph idx="1"/>
          </p:nvPr>
        </p:nvGrpSpPr>
        <p:grpSpPr bwMode="auto">
          <a:xfrm>
            <a:off x="1295400" y="1676400"/>
            <a:ext cx="6553200" cy="4572000"/>
            <a:chOff x="480" y="48"/>
            <a:chExt cx="4872" cy="4224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" y="48"/>
              <a:ext cx="4872" cy="4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2611" y="864"/>
              <a:ext cx="2237" cy="1920"/>
              <a:chOff x="2611" y="912"/>
              <a:chExt cx="2237" cy="1920"/>
            </a:xfrm>
          </p:grpSpPr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2660" y="2450"/>
                <a:ext cx="405" cy="271"/>
              </a:xfrm>
              <a:prstGeom prst="rect">
                <a:avLst/>
              </a:prstGeom>
              <a:solidFill>
                <a:srgbClr val="D9D9D9">
                  <a:alpha val="67058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cxnSp>
            <p:nvCxnSpPr>
              <p:cNvPr id="8" name="Straight Connector 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856" y="2222"/>
                <a:ext cx="498" cy="272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sp>
            <p:nvSpPr>
              <p:cNvPr id="9" name="Rectangle 12"/>
              <p:cNvSpPr>
                <a:spLocks noChangeArrowheads="1"/>
              </p:cNvSpPr>
              <p:nvPr/>
            </p:nvSpPr>
            <p:spPr bwMode="auto">
              <a:xfrm>
                <a:off x="2784" y="2209"/>
                <a:ext cx="404" cy="270"/>
              </a:xfrm>
              <a:prstGeom prst="rect">
                <a:avLst/>
              </a:prstGeom>
              <a:solidFill>
                <a:srgbClr val="D9D9D9">
                  <a:alpha val="67058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cxnSp>
            <p:nvCxnSpPr>
              <p:cNvPr id="10" name="Straight Connector 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650" y="1218"/>
                <a:ext cx="496" cy="2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1" name="Straight Connector 1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417" y="1776"/>
                <a:ext cx="577" cy="2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2" name="Straight Connector 1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98" y="1042"/>
                <a:ext cx="500" cy="271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 rot="-880262">
                <a:off x="3907" y="1391"/>
                <a:ext cx="663" cy="722"/>
              </a:xfrm>
              <a:prstGeom prst="rect">
                <a:avLst/>
              </a:prstGeom>
              <a:solidFill>
                <a:srgbClr val="D9D9D9">
                  <a:alpha val="70979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 rot="-880262">
                <a:off x="4003" y="1200"/>
                <a:ext cx="664" cy="719"/>
              </a:xfrm>
              <a:prstGeom prst="rect">
                <a:avLst/>
              </a:prstGeom>
              <a:solidFill>
                <a:srgbClr val="D9D9D9">
                  <a:alpha val="70979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cxnSp>
            <p:nvCxnSpPr>
              <p:cNvPr id="15" name="Straight Connector 1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767" y="1920"/>
                <a:ext cx="578" cy="2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 rot="-880262">
                <a:off x="4099" y="1008"/>
                <a:ext cx="665" cy="721"/>
              </a:xfrm>
              <a:prstGeom prst="rect">
                <a:avLst/>
              </a:prstGeom>
              <a:solidFill>
                <a:srgbClr val="D9D9D9">
                  <a:alpha val="70979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2899" y="2065"/>
                <a:ext cx="404" cy="270"/>
              </a:xfrm>
              <a:prstGeom prst="rect">
                <a:avLst/>
              </a:prstGeom>
              <a:solidFill>
                <a:srgbClr val="D9D9D9">
                  <a:alpha val="67058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cxnSp>
            <p:nvCxnSpPr>
              <p:cNvPr id="18" name="Straight Connector 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499" y="2178"/>
                <a:ext cx="500" cy="2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9" name="Straight Connector 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516" y="2450"/>
                <a:ext cx="498" cy="2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0" name="Straight Connector 1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900" y="2451"/>
                <a:ext cx="500" cy="2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38" y="1219200"/>
            <a:ext cx="7772400" cy="56515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Where we are now and where we will be by the end of 2011</a:t>
            </a:r>
            <a:r>
              <a:rPr lang="en-US" dirty="0" smtClean="0">
                <a:solidFill>
                  <a:srgbClr val="000090"/>
                </a:solidFill>
              </a:rPr>
              <a:t/>
            </a:r>
            <a:br>
              <a:rPr lang="en-US" dirty="0" smtClean="0">
                <a:solidFill>
                  <a:srgbClr val="00009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8386762" cy="4083050"/>
          </a:xfrm>
        </p:spPr>
        <p:txBody>
          <a:bodyPr/>
          <a:lstStyle/>
          <a:p>
            <a:r>
              <a:rPr lang="en-GB" sz="2000" dirty="0" smtClean="0">
                <a:solidFill>
                  <a:srgbClr val="000090"/>
                </a:solidFill>
              </a:rPr>
              <a:t>All groups working on analysing different modeling aspects using community data</a:t>
            </a:r>
          </a:p>
          <a:p>
            <a:r>
              <a:rPr lang="en-GB" sz="2000" dirty="0" smtClean="0">
                <a:solidFill>
                  <a:srgbClr val="000090"/>
                </a:solidFill>
              </a:rPr>
              <a:t>Collective analysis performed at JRC</a:t>
            </a:r>
          </a:p>
          <a:p>
            <a:r>
              <a:rPr lang="en-GB" sz="2000" i="1" dirty="0" smtClean="0">
                <a:solidFill>
                  <a:srgbClr val="000090"/>
                </a:solidFill>
              </a:rPr>
              <a:t>Atmospheric Environment </a:t>
            </a:r>
            <a:r>
              <a:rPr lang="en-GB" sz="2000" dirty="0" smtClean="0">
                <a:solidFill>
                  <a:srgbClr val="000090"/>
                </a:solidFill>
              </a:rPr>
              <a:t>(AE) special issue (SI) opened</a:t>
            </a:r>
          </a:p>
          <a:p>
            <a:r>
              <a:rPr lang="en-GB" sz="2000" dirty="0" smtClean="0">
                <a:solidFill>
                  <a:srgbClr val="000090"/>
                </a:solidFill>
              </a:rPr>
              <a:t>May 31, 2011 -  all contributions to AE SI were delivered</a:t>
            </a:r>
          </a:p>
          <a:p>
            <a:r>
              <a:rPr lang="en-GB" sz="2000" dirty="0" smtClean="0">
                <a:solidFill>
                  <a:srgbClr val="000090"/>
                </a:solidFill>
              </a:rPr>
              <a:t>Dec 1, 2011 -  AE SI closed with finally accepted paper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AE special issue on AQMEII targeted for publication in Feb 2012</a:t>
            </a:r>
          </a:p>
          <a:p>
            <a:pPr>
              <a:buNone/>
            </a:pPr>
            <a:endParaRPr lang="en-GB" sz="2000" dirty="0" smtClean="0">
              <a:solidFill>
                <a:srgbClr val="000090"/>
              </a:solidFill>
            </a:endParaRPr>
          </a:p>
          <a:p>
            <a:r>
              <a:rPr lang="en-GB" sz="2000" b="1" dirty="0" smtClean="0">
                <a:solidFill>
                  <a:srgbClr val="FF0000"/>
                </a:solidFill>
              </a:rPr>
              <a:t>October 2011 – wrap-up AQMEII Phase 1 &amp; launch AQMEII Phase 2</a:t>
            </a:r>
          </a:p>
          <a:p>
            <a:endParaRPr lang="en-GB" dirty="0" smtClean="0">
              <a:solidFill>
                <a:srgbClr val="00009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38" y="609600"/>
            <a:ext cx="7772400" cy="56515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AQMEII - Phase 2</a:t>
            </a:r>
            <a:r>
              <a:rPr lang="en-GB" dirty="0" smtClean="0">
                <a:solidFill>
                  <a:srgbClr val="000090"/>
                </a:solidFill>
              </a:rPr>
              <a:t/>
            </a:r>
            <a:br>
              <a:rPr lang="en-GB" dirty="0" smtClean="0">
                <a:solidFill>
                  <a:srgbClr val="00009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4800600"/>
          </a:xfrm>
        </p:spPr>
        <p:txBody>
          <a:bodyPr/>
          <a:lstStyle/>
          <a:p>
            <a:r>
              <a:rPr lang="en-GB" sz="2000" dirty="0" smtClean="0">
                <a:solidFill>
                  <a:srgbClr val="000090"/>
                </a:solidFill>
              </a:rPr>
              <a:t>Take advantage of the experience gained and the community identified to move on to the phase 2 of AQMEII and continue international collaboration on modeling research and its applications</a:t>
            </a:r>
          </a:p>
          <a:p>
            <a:endParaRPr lang="en-GB" sz="2000" dirty="0" smtClean="0">
              <a:solidFill>
                <a:srgbClr val="000090"/>
              </a:solidFill>
            </a:endParaRPr>
          </a:p>
          <a:p>
            <a:r>
              <a:rPr lang="en-GB" sz="2000" dirty="0" smtClean="0">
                <a:solidFill>
                  <a:srgbClr val="000090"/>
                </a:solidFill>
              </a:rPr>
              <a:t>Focus on the evaluation of regional-scale coupled models’ capability to simulate interactions of air quality (AQ) and climate change (CC)</a:t>
            </a:r>
          </a:p>
          <a:p>
            <a:pPr lvl="1">
              <a:buFont typeface="Arial" charset="0"/>
              <a:buChar char="•"/>
            </a:pPr>
            <a:r>
              <a:rPr lang="en-GB" sz="2000" dirty="0" smtClean="0">
                <a:solidFill>
                  <a:srgbClr val="000090"/>
                </a:solidFill>
              </a:rPr>
              <a:t>Can the current versions of coupled models properly simulate the aerosol-radiation feedback processes?</a:t>
            </a:r>
          </a:p>
          <a:p>
            <a:pPr lvl="1">
              <a:buFont typeface="Arial" charset="0"/>
              <a:buChar char="•"/>
            </a:pPr>
            <a:r>
              <a:rPr lang="en-GB" sz="2000" dirty="0" smtClean="0">
                <a:solidFill>
                  <a:srgbClr val="000090"/>
                </a:solidFill>
              </a:rPr>
              <a:t>How important is the scale interaction in AQ and CC studies?</a:t>
            </a:r>
          </a:p>
          <a:p>
            <a:pPr lvl="1">
              <a:buFont typeface="Arial" charset="0"/>
              <a:buChar char="•"/>
            </a:pPr>
            <a:r>
              <a:rPr lang="en-GB" sz="2000" dirty="0" smtClean="0">
                <a:solidFill>
                  <a:srgbClr val="000090"/>
                </a:solidFill>
              </a:rPr>
              <a:t>Are the AQ-CC interactions simulated by the global models comparable to the regional models?</a:t>
            </a:r>
          </a:p>
          <a:p>
            <a:pPr lvl="1">
              <a:buFont typeface="Arial" charset="0"/>
              <a:buChar char="•"/>
            </a:pPr>
            <a:r>
              <a:rPr lang="en-GB" sz="2000" dirty="0" smtClean="0">
                <a:solidFill>
                  <a:srgbClr val="000090"/>
                </a:solidFill>
              </a:rPr>
              <a:t>Can global models learn from regional-scale models and vice versa?</a:t>
            </a:r>
          </a:p>
          <a:p>
            <a:pPr lvl="1">
              <a:buNone/>
            </a:pPr>
            <a:endParaRPr lang="en-GB" dirty="0" smtClean="0">
              <a:solidFill>
                <a:srgbClr val="000090"/>
              </a:solidFill>
            </a:endParaRPr>
          </a:p>
          <a:p>
            <a:pPr lvl="1">
              <a:buFont typeface="Arial" charset="0"/>
              <a:buChar char="•"/>
            </a:pPr>
            <a:endParaRPr lang="en-GB" dirty="0" smtClean="0">
              <a:solidFill>
                <a:srgbClr val="00009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2601</TotalTime>
  <Words>645</Words>
  <Application>Microsoft Office PowerPoint</Application>
  <PresentationFormat>On-screen Show (4:3)</PresentationFormat>
  <Paragraphs>92</Paragraphs>
  <Slides>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Blank Presentation</vt:lpstr>
      <vt:lpstr>???</vt:lpstr>
      <vt:lpstr>???</vt:lpstr>
      <vt:lpstr>Status of the Two Continent AQMEII Project </vt:lpstr>
      <vt:lpstr>                    Background on AQMEII   Co-chairs: S. Galmarini &amp; S.T. Rao </vt:lpstr>
      <vt:lpstr>Defining the model evaluation framework</vt:lpstr>
      <vt:lpstr>Participants </vt:lpstr>
      <vt:lpstr>AQMEII: The two continent model evaluation exercise </vt:lpstr>
      <vt:lpstr>AQMEII and MOZAIC: monitoring data from commercial flights </vt:lpstr>
      <vt:lpstr>Where we are now and where we will be by the end of 2011 </vt:lpstr>
      <vt:lpstr>AQMEII - Phase 2 </vt:lpstr>
    </vt:vector>
  </TitlesOfParts>
  <Company>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AMAD Strategic Plan: Introduction</dc:title>
  <dc:creator>ctsuser</dc:creator>
  <cp:lastModifiedBy>S.T. Rao</cp:lastModifiedBy>
  <cp:revision>158</cp:revision>
  <dcterms:created xsi:type="dcterms:W3CDTF">2010-05-14T14:26:36Z</dcterms:created>
  <dcterms:modified xsi:type="dcterms:W3CDTF">2011-10-23T14:34:05Z</dcterms:modified>
</cp:coreProperties>
</file>