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8" r:id="rId3"/>
    <p:sldId id="302" r:id="rId4"/>
    <p:sldId id="294" r:id="rId5"/>
    <p:sldId id="303" r:id="rId6"/>
    <p:sldId id="292" r:id="rId7"/>
    <p:sldId id="291" r:id="rId8"/>
    <p:sldId id="304" r:id="rId9"/>
    <p:sldId id="297" r:id="rId10"/>
    <p:sldId id="307" r:id="rId11"/>
    <p:sldId id="323" r:id="rId12"/>
    <p:sldId id="300" r:id="rId13"/>
    <p:sldId id="324" r:id="rId14"/>
    <p:sldId id="325" r:id="rId15"/>
    <p:sldId id="350" r:id="rId16"/>
  </p:sldIdLst>
  <p:sldSz cx="9144000" cy="6858000" type="screen4x3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0000"/>
    <a:srgbClr val="F98F01"/>
    <a:srgbClr val="FEA734"/>
    <a:srgbClr val="5E3202"/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3698" autoAdjust="0"/>
  </p:normalViewPr>
  <p:slideViewPr>
    <p:cSldViewPr>
      <p:cViewPr varScale="1">
        <p:scale>
          <a:sx n="83" d="100"/>
          <a:sy n="8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674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A0B6-0890-4A86-A682-1FC3B7FE36DF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674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E5FE-FF49-41CC-98EF-8388A066E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9569" y="0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11550" cy="263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277" y="3335124"/>
            <a:ext cx="7441373" cy="315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851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9569" y="6667851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ea typeface="+mn-ea"/>
              </a:defRPr>
            </a:lvl1pPr>
          </a:lstStyle>
          <a:p>
            <a:pPr>
              <a:defRPr/>
            </a:pPr>
            <a:fld id="{C4B0F58F-D8BF-4F05-B6C2-BB8F11BE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3404B-8A3F-4BA2-A8F7-E51F3E671125}" type="slidenum">
              <a:rPr lang="en-US">
                <a:ea typeface="ＭＳ Ｐゴシック" pitchFamily="1" charset="-128"/>
              </a:rPr>
              <a:pPr/>
              <a:t>1</a:t>
            </a:fld>
            <a:endParaRPr lang="en-US">
              <a:ea typeface="ＭＳ Ｐゴシック" pitchFamily="1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633" y="3335124"/>
            <a:ext cx="6822661" cy="315908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s_349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757238" y="6224588"/>
            <a:ext cx="5643562" cy="228600"/>
          </a:xfrm>
          <a:prstGeom prst="rect">
            <a:avLst/>
          </a:prstGeom>
          <a:solidFill>
            <a:srgbClr val="00673E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</a:rPr>
              <a:t>Office of Research and Development</a:t>
            </a:r>
            <a:endParaRPr lang="en-US" sz="900" b="1"/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</a:rPr>
              <a:t>National Exposure Research Laboratory, Atmospheric Modeling and Analysis Division</a:t>
            </a:r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6915150" y="4800600"/>
            <a:ext cx="1752600" cy="1752600"/>
            <a:chOff x="4356" y="3024"/>
            <a:chExt cx="1104" cy="1104"/>
          </a:xfrm>
        </p:grpSpPr>
        <p:sp>
          <p:nvSpPr>
            <p:cNvPr id="8" name="Oval 10"/>
            <p:cNvSpPr>
              <a:spLocks noChangeAspect="1" noChangeArrowheads="1"/>
            </p:cNvSpPr>
            <p:nvPr userDrawn="1"/>
          </p:nvSpPr>
          <p:spPr bwMode="auto">
            <a:xfrm>
              <a:off x="4376" y="3044"/>
              <a:ext cx="1065" cy="106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pic>
          <p:nvPicPr>
            <p:cNvPr id="9" name="Picture 9" descr="AMAD_logo_globe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6" y="3024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673E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AMAD Plan for Model Development and Evaluation</a:t>
            </a:r>
            <a:br>
              <a:rPr lang="en-US"/>
            </a:b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048000"/>
            <a:ext cx="5713413" cy="338138"/>
          </a:xfrm>
          <a:solidFill>
            <a:srgbClr val="00673E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AMAD Strategic Planning Retreat </a:t>
            </a:r>
          </a:p>
          <a:p>
            <a:r>
              <a:rPr lang="en-US"/>
              <a:t>Research Triangle Park, NC</a:t>
            </a:r>
          </a:p>
          <a:p>
            <a:r>
              <a:rPr lang="en-US"/>
              <a:t>June 8,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E50A-93BE-4B5C-86BF-08C11DE3C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1E00-48B8-4491-B245-EDC9CF77F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9B9F-D3BA-4663-9D8A-1ACDFBBD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8204-AB79-4815-A17A-0C61F4506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50B2-15E2-4771-9CB3-9614C4B9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33CC-8035-42EF-855A-9EAF6576C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664B-B50E-483F-A06E-5D334AF78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CF33-17FA-4A78-B6C8-A0AD88EB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7137-3471-464D-B4BD-E05F350B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CC6F-B471-4C18-9D24-61BF61A5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F8F0-EAE1-4C8B-BD0F-7CB01198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_349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8" y="-1588"/>
            <a:ext cx="7778751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461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>
                <a:solidFill>
                  <a:srgbClr val="00673E"/>
                </a:solidFill>
                <a:ea typeface="+mn-ea"/>
              </a:defRPr>
            </a:lvl1pPr>
          </a:lstStyle>
          <a:p>
            <a:pPr>
              <a:defRPr/>
            </a:pPr>
            <a:fld id="{3DC291B3-D795-4A80-9FE7-015C87B4E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57238" y="635793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00673E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00673E"/>
                </a:solidFill>
              </a:rPr>
              <a:t>National Exposure Research Laboratory, Atmospheric Modeling and Analysis Division</a:t>
            </a:r>
          </a:p>
        </p:txBody>
      </p:sp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-109538" y="6357938"/>
            <a:ext cx="795338" cy="228600"/>
          </a:xfrm>
          <a:prstGeom prst="rect">
            <a:avLst/>
          </a:prstGeom>
          <a:solidFill>
            <a:srgbClr val="0067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32" name="Picture 10" descr="AMAD_logo_glob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8125" y="152400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73E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673E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57600"/>
            <a:ext cx="5654675" cy="1447800"/>
          </a:xfrm>
        </p:spPr>
        <p:txBody>
          <a:bodyPr/>
          <a:lstStyle/>
          <a:p>
            <a:pPr algn="ctr" eaLnBrk="1" hangingPunct="1"/>
            <a:r>
              <a:rPr lang="en-US" sz="2400" b="1" i="0" dirty="0" smtClean="0">
                <a:latin typeface="Arial" charset="0"/>
              </a:rPr>
              <a:t>Jonathan Pleim</a:t>
            </a:r>
          </a:p>
          <a:p>
            <a:pPr algn="ctr" eaLnBrk="1" hangingPunct="1"/>
            <a:r>
              <a:rPr lang="en-US" sz="2400" b="1" i="0" dirty="0" smtClean="0">
                <a:latin typeface="Arial" charset="0"/>
              </a:rPr>
              <a:t>and the CMAQ Development Team</a:t>
            </a:r>
          </a:p>
          <a:p>
            <a:pPr algn="ctr" eaLnBrk="1" hangingPunct="1"/>
            <a:r>
              <a:rPr lang="en-US" dirty="0" smtClean="0">
                <a:latin typeface="Arial" charset="0"/>
              </a:rPr>
              <a:t>Atmospheric Modeling and Analysis Division, NERL, EPA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828800"/>
            <a:ext cx="7027863" cy="1524000"/>
          </a:xfrm>
        </p:spPr>
        <p:txBody>
          <a:bodyPr/>
          <a:lstStyle/>
          <a:p>
            <a:pPr algn="ctr" eaLnBrk="1" hangingPunct="1">
              <a:spcBef>
                <a:spcPct val="200000"/>
              </a:spcBef>
            </a:pPr>
            <a:r>
              <a:rPr lang="en-US" sz="3200" dirty="0" smtClean="0"/>
              <a:t>Overview of New Features in CMAQv5.0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7772400" cy="30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Aqueous Chemistry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3778250"/>
          </a:xfrm>
        </p:spPr>
        <p:txBody>
          <a:bodyPr/>
          <a:lstStyle/>
          <a:p>
            <a:r>
              <a:rPr lang="en-US" dirty="0" smtClean="0"/>
              <a:t>Updated SO</a:t>
            </a:r>
            <a:r>
              <a:rPr lang="en-US" baseline="-25000" dirty="0" smtClean="0"/>
              <a:t>2</a:t>
            </a:r>
            <a:r>
              <a:rPr lang="en-US" dirty="0" smtClean="0"/>
              <a:t> oxidation rates via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, MHP, PAA based on Jacobson, AE, 1997</a:t>
            </a:r>
          </a:p>
          <a:p>
            <a:r>
              <a:rPr lang="en-US" dirty="0" smtClean="0"/>
              <a:t>Updated SO</a:t>
            </a:r>
            <a:r>
              <a:rPr lang="en-US" baseline="-25000" dirty="0" smtClean="0"/>
              <a:t>2</a:t>
            </a:r>
            <a:r>
              <a:rPr lang="en-US" dirty="0" smtClean="0"/>
              <a:t> oxidation rate via metal catalysis based on Martin and Good, AE, 1991</a:t>
            </a:r>
          </a:p>
          <a:p>
            <a:r>
              <a:rPr lang="en-US" dirty="0" smtClean="0"/>
              <a:t>Model now uses predicted Fe and Mn in catalyzed sulfur oxidation instead of prescribed background values</a:t>
            </a: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Changes increase sulfate leading to small decrease in low bias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248400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0000FF"/>
                </a:solidFill>
              </a:rPr>
              <a:t>Sarwar</a:t>
            </a:r>
            <a:r>
              <a:rPr lang="en-US" sz="1600" i="1" dirty="0" smtClean="0">
                <a:solidFill>
                  <a:srgbClr val="0000FF"/>
                </a:solidFill>
              </a:rPr>
              <a:t> et al Poster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772400" cy="304800"/>
          </a:xfrm>
        </p:spPr>
        <p:txBody>
          <a:bodyPr/>
          <a:lstStyle/>
          <a:p>
            <a:r>
              <a:rPr lang="en-US" sz="2400" dirty="0" smtClean="0"/>
              <a:t>Transport upgrades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4114800" cy="3778250"/>
          </a:xfrm>
        </p:spPr>
        <p:txBody>
          <a:bodyPr/>
          <a:lstStyle/>
          <a:p>
            <a:r>
              <a:rPr lang="en-US" dirty="0" smtClean="0"/>
              <a:t>New scheme for vertical advection </a:t>
            </a:r>
          </a:p>
          <a:p>
            <a:pPr lvl="1"/>
            <a:r>
              <a:rPr lang="en-US" dirty="0" smtClean="0"/>
              <a:t>More closely follows mass continuity calculations in WRF</a:t>
            </a:r>
          </a:p>
          <a:p>
            <a:pPr lvl="1"/>
            <a:r>
              <a:rPr lang="en-US" dirty="0" smtClean="0"/>
              <a:t>Less diffusion in upper layers</a:t>
            </a:r>
          </a:p>
          <a:p>
            <a:pPr lvl="1"/>
            <a:r>
              <a:rPr lang="en-US" dirty="0" smtClean="0"/>
              <a:t>Allows small deviations from mass conservation</a:t>
            </a:r>
          </a:p>
          <a:p>
            <a:r>
              <a:rPr lang="en-US" dirty="0" smtClean="0"/>
              <a:t>New scheme for stable boundary layer in WRF and CMAQ</a:t>
            </a:r>
          </a:p>
          <a:p>
            <a:pPr lvl="1"/>
            <a:r>
              <a:rPr lang="en-US" dirty="0" smtClean="0"/>
              <a:t>Better simulation of nocturnal low level jet</a:t>
            </a:r>
          </a:p>
          <a:p>
            <a:pPr lvl="1"/>
            <a:r>
              <a:rPr lang="en-US" dirty="0" smtClean="0"/>
              <a:t>More mixing after evening transition</a:t>
            </a:r>
          </a:p>
          <a:p>
            <a:pPr lvl="1"/>
            <a:r>
              <a:rPr lang="en-US" dirty="0" smtClean="0"/>
              <a:t>Lower minimum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z</a:t>
            </a:r>
            <a:r>
              <a:rPr lang="en-US" dirty="0" smtClean="0"/>
              <a:t> to be more consistent with WRF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009" y="1600200"/>
            <a:ext cx="4606991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457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CMAQv5.0 Updates</a:t>
            </a:r>
            <a:br>
              <a:rPr lang="en-US" dirty="0" smtClean="0"/>
            </a:br>
            <a:r>
              <a:rPr lang="en-US" dirty="0" smtClean="0"/>
              <a:t>Structural Changes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Name-list control file</a:t>
            </a:r>
          </a:p>
          <a:p>
            <a:pPr lvl="1" eaLnBrk="1" hangingPunct="1"/>
            <a:r>
              <a:rPr lang="en-US" sz="2000" dirty="0" smtClean="0"/>
              <a:t>Controls processing of each species</a:t>
            </a:r>
          </a:p>
          <a:p>
            <a:pPr lvl="1" eaLnBrk="1" hangingPunct="1"/>
            <a:r>
              <a:rPr lang="en-US" sz="2000" dirty="0" smtClean="0"/>
              <a:t>Eliminates the numerous include files</a:t>
            </a:r>
          </a:p>
          <a:p>
            <a:pPr lvl="1" eaLnBrk="1" hangingPunct="1"/>
            <a:r>
              <a:rPr lang="en-US" sz="2000" dirty="0" smtClean="0"/>
              <a:t>Enables runtime changes in chemical species operations</a:t>
            </a:r>
          </a:p>
          <a:p>
            <a:pPr lvl="1" eaLnBrk="1" hangingPunct="1"/>
            <a:r>
              <a:rPr lang="en-US" sz="2000" dirty="0" smtClean="0"/>
              <a:t>Enables runtime factors for emissions and </a:t>
            </a:r>
            <a:r>
              <a:rPr lang="en-US" sz="2000" dirty="0" err="1" smtClean="0"/>
              <a:t>depostion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Aerosol module redesign</a:t>
            </a:r>
          </a:p>
          <a:p>
            <a:pPr lvl="1" eaLnBrk="1" hangingPunct="1"/>
            <a:r>
              <a:rPr lang="en-US" sz="2000" dirty="0" smtClean="0"/>
              <a:t>Eliminating dependencies and duplication across modules</a:t>
            </a:r>
          </a:p>
          <a:p>
            <a:pPr lvl="1" eaLnBrk="1" hangingPunct="1"/>
            <a:r>
              <a:rPr lang="en-US" sz="2000" dirty="0" smtClean="0"/>
              <a:t>Easier </a:t>
            </a:r>
            <a:r>
              <a:rPr lang="en-US" sz="2000" dirty="0" err="1" smtClean="0"/>
              <a:t>maintainence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Facilitates modifications</a:t>
            </a:r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304800"/>
          </a:xfrm>
        </p:spPr>
        <p:txBody>
          <a:bodyPr/>
          <a:lstStyle/>
          <a:p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905000"/>
            <a:ext cx="7772400" cy="4038600"/>
          </a:xfrm>
        </p:spPr>
        <p:txBody>
          <a:bodyPr/>
          <a:lstStyle/>
          <a:p>
            <a:r>
              <a:rPr lang="en-US" dirty="0" smtClean="0"/>
              <a:t>Unit tests for each new feature of CMAQv5.0 have been evaluated for:</a:t>
            </a:r>
          </a:p>
          <a:p>
            <a:pPr lvl="1"/>
            <a:r>
              <a:rPr lang="en-US" dirty="0" smtClean="0"/>
              <a:t>2 weeks in November/December 2006 and July 2006 </a:t>
            </a:r>
          </a:p>
          <a:p>
            <a:pPr lvl="1"/>
            <a:r>
              <a:rPr lang="en-US" dirty="0" smtClean="0"/>
              <a:t>12 km CONUS domain</a:t>
            </a:r>
          </a:p>
          <a:p>
            <a:r>
              <a:rPr lang="en-US" dirty="0" smtClean="0"/>
              <a:t>CMAQv5.0beta was released in April to users/developers by request </a:t>
            </a:r>
          </a:p>
          <a:p>
            <a:r>
              <a:rPr lang="en-US" dirty="0" smtClean="0"/>
              <a:t>Full year (2006) operational and diagnostic evaluation is underway</a:t>
            </a:r>
          </a:p>
          <a:p>
            <a:pPr lvl="1"/>
            <a:r>
              <a:rPr lang="en-US" dirty="0" smtClean="0"/>
              <a:t>12 km CONUS domain </a:t>
            </a:r>
          </a:p>
          <a:p>
            <a:pPr lvl="1"/>
            <a:r>
              <a:rPr lang="en-US" dirty="0" smtClean="0"/>
              <a:t>Emission sensitivities</a:t>
            </a: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Appel</a:t>
            </a:r>
            <a:r>
              <a:rPr lang="en-US" i="1" dirty="0" smtClean="0">
                <a:solidFill>
                  <a:srgbClr val="0000FF"/>
                </a:solidFill>
              </a:rPr>
              <a:t> Talk Wednesday 830 AM</a:t>
            </a:r>
            <a:endParaRPr lang="en-US" dirty="0" smtClean="0"/>
          </a:p>
          <a:p>
            <a:r>
              <a:rPr lang="en-US" dirty="0" smtClean="0"/>
              <a:t>Fine scale (4 km) evaluation for </a:t>
            </a:r>
            <a:r>
              <a:rPr lang="en-US" dirty="0" err="1" smtClean="0"/>
              <a:t>TexAQS</a:t>
            </a:r>
            <a:r>
              <a:rPr lang="en-US" dirty="0" smtClean="0"/>
              <a:t> 2006 is underway</a:t>
            </a:r>
          </a:p>
          <a:p>
            <a:pPr lvl="1">
              <a:buNone/>
            </a:pPr>
            <a:r>
              <a:rPr lang="en-US" dirty="0" smtClean="0"/>
              <a:t>  </a:t>
            </a:r>
            <a:r>
              <a:rPr lang="en-US" i="1" dirty="0" err="1" smtClean="0">
                <a:solidFill>
                  <a:srgbClr val="0000FF"/>
                </a:solidFill>
              </a:rPr>
              <a:t>Sarwar</a:t>
            </a:r>
            <a:r>
              <a:rPr lang="en-US" i="1" dirty="0" smtClean="0">
                <a:solidFill>
                  <a:srgbClr val="0000FF"/>
                </a:solidFill>
              </a:rPr>
              <a:t> Poster, </a:t>
            </a:r>
            <a:r>
              <a:rPr lang="en-US" i="1" dirty="0" err="1" smtClean="0">
                <a:solidFill>
                  <a:srgbClr val="0000FF"/>
                </a:solidFill>
              </a:rPr>
              <a:t>Godowitch</a:t>
            </a:r>
            <a:r>
              <a:rPr lang="en-US" i="1" dirty="0" smtClean="0">
                <a:solidFill>
                  <a:srgbClr val="0000FF"/>
                </a:solidFill>
              </a:rPr>
              <a:t> poster, Kang Talk Wednesday 430 PM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304800"/>
          </a:xfrm>
        </p:spPr>
        <p:txBody>
          <a:bodyPr/>
          <a:lstStyle/>
          <a:p>
            <a:r>
              <a:rPr lang="en-US" sz="2400" dirty="0" smtClean="0"/>
              <a:t>New features of CMAQv5.0.1 (2012)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3778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Instrumented model capabilities – Sulfur tracking, DDM, primary carbon apportionment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Community contributions  </a:t>
            </a:r>
            <a:r>
              <a:rPr lang="en-US" i="1" dirty="0" err="1" smtClean="0">
                <a:solidFill>
                  <a:srgbClr val="0000FF"/>
                </a:solidFill>
              </a:rPr>
              <a:t>Yarwood</a:t>
            </a:r>
            <a:r>
              <a:rPr lang="en-US" i="1" dirty="0" smtClean="0">
                <a:solidFill>
                  <a:srgbClr val="0000FF"/>
                </a:solidFill>
              </a:rPr>
              <a:t> Tuesday 1020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Volatility Basis Set - CMU, EPRI, Environ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Advanced Plume Treatment – EPRI, Environ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SOA modifications  </a:t>
            </a:r>
            <a:r>
              <a:rPr lang="en-US" i="1" dirty="0" err="1" smtClean="0">
                <a:solidFill>
                  <a:srgbClr val="0000FF"/>
                </a:solidFill>
              </a:rPr>
              <a:t>Pye</a:t>
            </a:r>
            <a:r>
              <a:rPr lang="en-US" i="1" dirty="0" smtClean="0">
                <a:solidFill>
                  <a:srgbClr val="0000FF"/>
                </a:solidFill>
              </a:rPr>
              <a:t> Poster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Update/add long-chain alkane yields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Add SOA from oxidation of polycyclic aromatic hydrocarbons (PAHs) </a:t>
            </a:r>
          </a:p>
          <a:p>
            <a:r>
              <a:rPr lang="en-US" dirty="0" smtClean="0"/>
              <a:t>Isoprene chemistry update</a:t>
            </a:r>
          </a:p>
          <a:p>
            <a:r>
              <a:rPr lang="en-US" dirty="0" smtClean="0"/>
              <a:t>New more advanced photolysis model </a:t>
            </a:r>
          </a:p>
          <a:p>
            <a:r>
              <a:rPr lang="en-US" dirty="0" smtClean="0"/>
              <a:t>Coming attractions</a:t>
            </a:r>
          </a:p>
          <a:p>
            <a:pPr lvl="1"/>
            <a:r>
              <a:rPr lang="en-US" dirty="0" smtClean="0"/>
              <a:t>PM and Ozone source apportionment</a:t>
            </a:r>
          </a:p>
          <a:p>
            <a:pPr lvl="1"/>
            <a:r>
              <a:rPr lang="en-US" dirty="0" smtClean="0"/>
              <a:t>RACM2 </a:t>
            </a:r>
          </a:p>
          <a:p>
            <a:pPr lvl="1"/>
            <a:r>
              <a:rPr lang="en-US" dirty="0" smtClean="0"/>
              <a:t>Updated Carbon Bond Mechanism</a:t>
            </a:r>
          </a:p>
          <a:p>
            <a:pPr lvl="1"/>
            <a:r>
              <a:rPr lang="en-US" dirty="0" smtClean="0"/>
              <a:t>CMAQ </a:t>
            </a:r>
            <a:r>
              <a:rPr lang="en-US" dirty="0" err="1" smtClean="0"/>
              <a:t>adjoint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304800"/>
          </a:xfrm>
        </p:spPr>
        <p:txBody>
          <a:bodyPr/>
          <a:lstStyle/>
          <a:p>
            <a:pPr lvl="1"/>
            <a:r>
              <a:rPr lang="en-US" dirty="0" smtClean="0"/>
              <a:t>Global icosahedral met/chem with grid refinement</a:t>
            </a:r>
            <a:endParaRPr lang="en-US" dirty="0"/>
          </a:p>
        </p:txBody>
      </p:sp>
      <p:pic>
        <p:nvPicPr>
          <p:cNvPr id="1026" name="Picture 2" descr="mer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218435" cy="46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48400" y="59436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Courtesy of Martin </a:t>
            </a:r>
            <a:r>
              <a:rPr lang="en-US" i="1" dirty="0" err="1" smtClean="0">
                <a:solidFill>
                  <a:srgbClr val="0000FF"/>
                </a:solidFill>
              </a:rPr>
              <a:t>Otte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304800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3778250"/>
          </a:xfrm>
        </p:spPr>
        <p:txBody>
          <a:bodyPr/>
          <a:lstStyle/>
          <a:p>
            <a:r>
              <a:rPr lang="en-US" dirty="0" smtClean="0"/>
              <a:t>CMAQv5.0 </a:t>
            </a:r>
          </a:p>
          <a:p>
            <a:pPr lvl="1"/>
            <a:r>
              <a:rPr lang="en-US" dirty="0" smtClean="0"/>
              <a:t>Incorporates many scientific advances to keep abreast of the latest research in gas chemistry, aerosol chemistry and thermodynamics, aqueous chemistry, and photolysis</a:t>
            </a:r>
          </a:p>
          <a:p>
            <a:pPr lvl="1"/>
            <a:r>
              <a:rPr lang="en-US" dirty="0" smtClean="0"/>
              <a:t>Improved advective and turbulent transport</a:t>
            </a:r>
          </a:p>
          <a:p>
            <a:pPr lvl="1"/>
            <a:r>
              <a:rPr lang="en-US" dirty="0" smtClean="0"/>
              <a:t>Major structural upgrades that improve flexibility and maintainability</a:t>
            </a:r>
          </a:p>
          <a:p>
            <a:pPr lvl="1"/>
            <a:r>
              <a:rPr lang="en-US" dirty="0" smtClean="0"/>
              <a:t>Updates to WRF for CMAQ modeling </a:t>
            </a:r>
            <a:r>
              <a:rPr lang="en-US" i="1" dirty="0" smtClean="0">
                <a:solidFill>
                  <a:srgbClr val="0000FF"/>
                </a:solidFill>
              </a:rPr>
              <a:t>Gilliam Talk Tuesday 830 AM</a:t>
            </a:r>
          </a:p>
          <a:p>
            <a:pPr lvl="1"/>
            <a:r>
              <a:rPr lang="en-US" dirty="0" smtClean="0"/>
              <a:t>MCIP4.0 is also being released </a:t>
            </a:r>
          </a:p>
          <a:p>
            <a:r>
              <a:rPr lang="en-US" dirty="0" smtClean="0"/>
              <a:t>The 2-way Coupled WRF-CMAQ system </a:t>
            </a: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Rohit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Mathur</a:t>
            </a:r>
            <a:r>
              <a:rPr lang="en-US" i="1" dirty="0" smtClean="0">
                <a:solidFill>
                  <a:srgbClr val="0000FF"/>
                </a:solidFill>
              </a:rPr>
              <a:t> next talk 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Wong Talk Tuesday 850 AM, Yu Talk Tuesday 930 AM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Bi-directional surface flux for NH</a:t>
            </a:r>
            <a:r>
              <a:rPr lang="en-US" baseline="-25000" dirty="0" smtClean="0"/>
              <a:t>3</a:t>
            </a:r>
            <a:r>
              <a:rPr lang="en-US" dirty="0" smtClean="0"/>
              <a:t> and Hg </a:t>
            </a:r>
            <a:endParaRPr lang="en-US" i="1" dirty="0" smtClean="0"/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Jesse Bash next after </a:t>
            </a:r>
            <a:r>
              <a:rPr lang="en-US" i="1" dirty="0" err="1" smtClean="0">
                <a:solidFill>
                  <a:srgbClr val="0000FF"/>
                </a:solidFill>
              </a:rPr>
              <a:t>Rohit</a:t>
            </a:r>
            <a:endParaRPr lang="en-US" i="1" dirty="0" smtClean="0">
              <a:solidFill>
                <a:srgbClr val="0000FF"/>
              </a:solidFill>
            </a:endParaRP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Cooter</a:t>
            </a:r>
            <a:r>
              <a:rPr lang="en-US" i="1" dirty="0" smtClean="0">
                <a:solidFill>
                  <a:srgbClr val="0000FF"/>
                </a:solidFill>
              </a:rPr>
              <a:t> Talk Tuesday 1020 AM, </a:t>
            </a:r>
            <a:r>
              <a:rPr lang="en-US" i="1" dirty="0" err="1" smtClean="0">
                <a:solidFill>
                  <a:srgbClr val="0000FF"/>
                </a:solidFill>
              </a:rPr>
              <a:t>Jeong</a:t>
            </a:r>
            <a:r>
              <a:rPr lang="en-US" i="1" dirty="0" smtClean="0">
                <a:solidFill>
                  <a:srgbClr val="0000FF"/>
                </a:solidFill>
              </a:rPr>
              <a:t> Talk Tuesday 1040 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295400"/>
            <a:ext cx="3733800" cy="12192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CB05</a:t>
            </a:r>
          </a:p>
          <a:p>
            <a:pPr lvl="1" eaLnBrk="1" hangingPunct="1"/>
            <a:r>
              <a:rPr lang="en-US" sz="1600" dirty="0" smtClean="0"/>
              <a:t>Updated toluene mechanism by Whitten et al. (2010)</a:t>
            </a:r>
          </a:p>
          <a:p>
            <a:pPr lvl="2" eaLnBrk="1" hangingPunct="1"/>
            <a:r>
              <a:rPr lang="en-US" sz="1600" dirty="0" smtClean="0"/>
              <a:t>Impacts in urban areas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endParaRPr lang="en-US" sz="2000" b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19600" y="2971800"/>
            <a:ext cx="4419599" cy="3429000"/>
            <a:chOff x="181" y="1776"/>
            <a:chExt cx="2458" cy="182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1872"/>
              <a:ext cx="2303" cy="1727"/>
              <a:chOff x="336" y="1872"/>
              <a:chExt cx="2303" cy="1727"/>
            </a:xfrm>
          </p:grpSpPr>
          <p:pic>
            <p:nvPicPr>
              <p:cNvPr id="8203" name="Picture 10" descr="DELTA_8HR_AVG_O3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 t="5000" r="26250" b="20000"/>
              <a:stretch>
                <a:fillRect/>
              </a:stretch>
            </p:blipFill>
            <p:spPr bwMode="auto">
              <a:xfrm>
                <a:off x="336" y="1872"/>
                <a:ext cx="2303" cy="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4" name="Oval 11"/>
              <p:cNvSpPr>
                <a:spLocks noChangeArrowheads="1"/>
              </p:cNvSpPr>
              <p:nvPr/>
            </p:nvSpPr>
            <p:spPr bwMode="auto">
              <a:xfrm>
                <a:off x="2063" y="2303"/>
                <a:ext cx="240" cy="192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Oval 12"/>
              <p:cNvSpPr>
                <a:spLocks noChangeArrowheads="1"/>
              </p:cNvSpPr>
              <p:nvPr/>
            </p:nvSpPr>
            <p:spPr bwMode="auto">
              <a:xfrm>
                <a:off x="1343" y="2303"/>
                <a:ext cx="240" cy="192"/>
              </a:xfrm>
              <a:prstGeom prst="ellips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181" y="1776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 err="1">
                  <a:solidFill>
                    <a:srgbClr val="0000FF"/>
                  </a:solidFill>
                </a:rPr>
                <a:t>ppbV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5486400" y="27432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FF"/>
                </a:solidFill>
              </a:rPr>
              <a:t>Changes in mean </a:t>
            </a:r>
            <a:r>
              <a:rPr lang="en-US" sz="1600" dirty="0" smtClean="0">
                <a:solidFill>
                  <a:srgbClr val="0000FF"/>
                </a:solidFill>
              </a:rPr>
              <a:t>Max 8-hr </a:t>
            </a:r>
            <a:r>
              <a:rPr lang="en-US" sz="1600" dirty="0">
                <a:solidFill>
                  <a:srgbClr val="0000FF"/>
                </a:solidFill>
              </a:rPr>
              <a:t>O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</a:p>
          <a:p>
            <a:pPr algn="ct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FF"/>
                </a:solidFill>
              </a:rPr>
              <a:t>(CB05-TU - CB05-Base</a:t>
            </a:r>
            <a:r>
              <a:rPr lang="en-US" sz="1400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2401" y="129540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spcBef>
                <a:spcPct val="20000"/>
              </a:spcBef>
              <a:buClr>
                <a:srgbClr val="00673E"/>
              </a:buClr>
              <a:buSzPct val="90000"/>
              <a:buFont typeface="Times" charset="0"/>
              <a:buChar char="•"/>
              <a:defRPr/>
            </a:pPr>
            <a:r>
              <a:rPr lang="en-US" sz="2000" b="1" kern="0" dirty="0">
                <a:latin typeface="+mn-lt"/>
                <a:ea typeface="+mn-ea"/>
              </a:rPr>
              <a:t>SAPR07TB</a:t>
            </a:r>
          </a:p>
          <a:p>
            <a:pPr marL="458788" lvl="1" indent="-174625">
              <a:spcBef>
                <a:spcPct val="20000"/>
              </a:spcBef>
              <a:buClr>
                <a:srgbClr val="00673E"/>
              </a:buClr>
              <a:buFontTx/>
              <a:buChar char="–"/>
              <a:defRPr/>
            </a:pPr>
            <a:r>
              <a:rPr lang="en-US" sz="1600" kern="0" dirty="0">
                <a:latin typeface="+mn-lt"/>
                <a:ea typeface="+mn-ea"/>
              </a:rPr>
              <a:t>Fully updated organic and inorganic </a:t>
            </a:r>
            <a:r>
              <a:rPr lang="en-US" sz="1600" kern="0" dirty="0" smtClean="0">
                <a:latin typeface="+mn-lt"/>
                <a:ea typeface="+mn-ea"/>
              </a:rPr>
              <a:t>reactions consistent with current consensus knowledge on atmospheric kinetics</a:t>
            </a:r>
            <a:endParaRPr lang="en-US" sz="1600" kern="0" dirty="0">
              <a:latin typeface="+mn-lt"/>
              <a:ea typeface="+mn-ea"/>
            </a:endParaRPr>
          </a:p>
          <a:p>
            <a:pPr marL="458788" lvl="1" indent="-174625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defRPr/>
            </a:pPr>
            <a:endParaRPr lang="en-US" sz="1600" kern="0" dirty="0">
              <a:latin typeface="+mn-lt"/>
              <a:ea typeface="+mn-ea"/>
            </a:endParaRPr>
          </a:p>
          <a:p>
            <a:pPr marL="458788" lvl="1" indent="-174625">
              <a:spcBef>
                <a:spcPct val="20000"/>
              </a:spcBef>
              <a:buClr>
                <a:srgbClr val="00673E"/>
              </a:buClr>
              <a:buFont typeface="Arial" pitchFamily="34" charset="0"/>
              <a:buChar char="–"/>
              <a:defRPr/>
            </a:pPr>
            <a:r>
              <a:rPr lang="en-US" sz="1600" kern="0" dirty="0">
                <a:latin typeface="+mn-lt"/>
                <a:ea typeface="+mn-ea"/>
              </a:rPr>
              <a:t>Additional </a:t>
            </a:r>
            <a:r>
              <a:rPr lang="en-US" sz="1600" kern="0" dirty="0" smtClean="0">
                <a:latin typeface="+mn-lt"/>
                <a:ea typeface="+mn-ea"/>
              </a:rPr>
              <a:t>explicit species that have either high </a:t>
            </a:r>
            <a:r>
              <a:rPr lang="en-US" sz="1600" kern="0" dirty="0">
                <a:latin typeface="+mn-lt"/>
                <a:ea typeface="+mn-ea"/>
              </a:rPr>
              <a:t>emissions, high toxicity, or high SOA </a:t>
            </a:r>
            <a:r>
              <a:rPr lang="en-US" sz="1600" kern="0" dirty="0" smtClean="0">
                <a:latin typeface="+mn-lt"/>
                <a:ea typeface="+mn-ea"/>
              </a:rPr>
              <a:t>formation potential </a:t>
            </a:r>
          </a:p>
          <a:p>
            <a:pPr marL="915988" lvl="2" indent="-174625">
              <a:spcBef>
                <a:spcPct val="20000"/>
              </a:spcBef>
              <a:buClr>
                <a:srgbClr val="00673E"/>
              </a:buClr>
              <a:buFont typeface="Arial" pitchFamily="34" charset="0"/>
              <a:buChar char="•"/>
              <a:defRPr/>
            </a:pPr>
            <a:r>
              <a:rPr lang="en-US" sz="1600" kern="0" dirty="0" smtClean="0">
                <a:latin typeface="+mn-lt"/>
                <a:ea typeface="+mn-ea"/>
              </a:rPr>
              <a:t>xylene</a:t>
            </a:r>
            <a:r>
              <a:rPr lang="en-US" sz="1600" kern="0" dirty="0">
                <a:latin typeface="+mn-lt"/>
                <a:ea typeface="+mn-ea"/>
              </a:rPr>
              <a:t>, a-pinene, benzene, 1,3-butadiene, etc</a:t>
            </a:r>
            <a:r>
              <a:rPr lang="en-US" sz="1600" kern="0" dirty="0" smtClean="0">
                <a:latin typeface="+mn-lt"/>
                <a:ea typeface="+mn-ea"/>
              </a:rPr>
              <a:t>.</a:t>
            </a:r>
          </a:p>
          <a:p>
            <a:pPr marL="458788" lvl="1" indent="-174625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Tx/>
              <a:buChar char="–"/>
              <a:defRPr/>
            </a:pPr>
            <a:endParaRPr lang="en-US" sz="1600" kern="0" dirty="0" smtClean="0">
              <a:latin typeface="+mn-lt"/>
              <a:ea typeface="+mn-ea"/>
            </a:endParaRPr>
          </a:p>
          <a:p>
            <a:pPr marL="1588" indent="-174625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Arial" pitchFamily="34" charset="0"/>
              <a:buChar char="•"/>
              <a:defRPr/>
            </a:pPr>
            <a:r>
              <a:rPr lang="en-US" sz="2000" b="1" kern="0" dirty="0" smtClean="0">
                <a:latin typeface="+mn-lt"/>
                <a:ea typeface="+mn-ea"/>
              </a:rPr>
              <a:t>Updates to both Mechanisms</a:t>
            </a:r>
          </a:p>
          <a:p>
            <a:pPr marL="458788" lvl="1" indent="-174625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</a:rPr>
              <a:t>SO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+OH rate constant</a:t>
            </a:r>
          </a:p>
          <a:p>
            <a:pPr marL="458788" lvl="1" indent="-174625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</a:rPr>
              <a:t>Made N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O</a:t>
            </a:r>
            <a:r>
              <a:rPr lang="en-US" sz="1600" baseline="-25000" dirty="0" smtClean="0">
                <a:latin typeface="+mn-lt"/>
              </a:rPr>
              <a:t>5</a:t>
            </a:r>
            <a:r>
              <a:rPr lang="en-US" sz="1600" dirty="0" smtClean="0">
                <a:latin typeface="+mn-lt"/>
              </a:rPr>
              <a:t> hydrolysis consistent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458788" lvl="1" indent="-174625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Tx/>
              <a:buChar char="–"/>
              <a:defRPr/>
            </a:pPr>
            <a:endParaRPr lang="en-US" sz="2000" b="1" kern="0" dirty="0">
              <a:latin typeface="+mn-lt"/>
              <a:ea typeface="+mn-ea"/>
            </a:endParaRPr>
          </a:p>
          <a:p>
            <a:pPr marL="458788" lvl="1" indent="-174625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defRPr/>
            </a:pPr>
            <a:endParaRPr lang="en-US" sz="1600" kern="0" dirty="0">
              <a:latin typeface="+mn-lt"/>
              <a:ea typeface="+mn-ea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3048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CMAQv5.0 Updates</a:t>
            </a:r>
            <a:br>
              <a:rPr lang="en-US" sz="2400" dirty="0" smtClean="0"/>
            </a:br>
            <a:r>
              <a:rPr lang="en-US" sz="1800" dirty="0" smtClean="0"/>
              <a:t>Gas-phase mechanisms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6172200"/>
            <a:ext cx="273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sz="1600" i="1" dirty="0" err="1" smtClean="0">
                <a:solidFill>
                  <a:srgbClr val="006600"/>
                </a:solidFill>
              </a:rPr>
              <a:t>Sarwar</a:t>
            </a:r>
            <a:r>
              <a:rPr lang="en-US" sz="1600" i="1" dirty="0" smtClean="0">
                <a:solidFill>
                  <a:srgbClr val="006600"/>
                </a:solidFill>
              </a:rPr>
              <a:t> et al GMD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03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Upgrades to the In-line photolysis module: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Read input data (e.g., quantum yield, cross section) from an </a:t>
            </a:r>
            <a:r>
              <a:rPr lang="en-US" sz="1600" dirty="0" err="1" smtClean="0"/>
              <a:t>ascii</a:t>
            </a:r>
            <a:r>
              <a:rPr lang="en-US" sz="1600" dirty="0" smtClean="0"/>
              <a:t> file (created by a pre-processor)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Easier to update data or add new reactions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Surface albedo by wavelength and land-use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Temporal and spatial (fractional land-use) variations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Includes albedo for snow and </a:t>
            </a:r>
            <a:r>
              <a:rPr lang="en-US" sz="1600" dirty="0" err="1" smtClean="0"/>
              <a:t>seaice</a:t>
            </a:r>
            <a:r>
              <a:rPr lang="en-US" sz="1600" dirty="0" smtClean="0"/>
              <a:t> from WRF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Ozone column data from satellite (1978-present) for whole globe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en-US" sz="1400" dirty="0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757238" y="381000"/>
            <a:ext cx="7772400" cy="685800"/>
          </a:xfrm>
          <a:noFill/>
        </p:spPr>
        <p:txBody>
          <a:bodyPr/>
          <a:lstStyle/>
          <a:p>
            <a:pPr algn="ctr" eaLnBrk="1" hangingPunct="1"/>
            <a:r>
              <a:rPr lang="en-US" sz="2400" dirty="0" smtClean="0"/>
              <a:t>CMAQv5.0 Updates</a:t>
            </a:r>
            <a:br>
              <a:rPr lang="en-US" sz="2400" dirty="0" smtClean="0"/>
            </a:br>
            <a:r>
              <a:rPr lang="en-US" sz="1800" dirty="0" smtClean="0"/>
              <a:t>Improving Representation of Photolysis</a:t>
            </a:r>
          </a:p>
        </p:txBody>
      </p:sp>
      <p:pic>
        <p:nvPicPr>
          <p:cNvPr id="8198" name="Picture 6" descr="albedo_303nm-Dec_22_at_20GMT"/>
          <p:cNvPicPr>
            <a:picLocks noChangeAspect="1" noChangeArrowheads="1"/>
          </p:cNvPicPr>
          <p:nvPr/>
        </p:nvPicPr>
        <p:blipFill>
          <a:blip r:embed="rId2" cstate="print"/>
          <a:srcRect t="2106" r="6247"/>
          <a:stretch>
            <a:fillRect/>
          </a:stretch>
        </p:blipFill>
        <p:spPr bwMode="auto">
          <a:xfrm>
            <a:off x="4648200" y="1371600"/>
            <a:ext cx="4343400" cy="4251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5943600"/>
            <a:ext cx="4105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0000FF"/>
                </a:solidFill>
              </a:rPr>
              <a:t>Hutzell</a:t>
            </a:r>
            <a:r>
              <a:rPr lang="en-US" sz="1600" i="1" dirty="0" smtClean="0">
                <a:solidFill>
                  <a:srgbClr val="0000FF"/>
                </a:solidFill>
              </a:rPr>
              <a:t> and </a:t>
            </a:r>
            <a:r>
              <a:rPr lang="en-US" sz="1600" i="1" dirty="0" err="1" smtClean="0">
                <a:solidFill>
                  <a:srgbClr val="0000FF"/>
                </a:solidFill>
              </a:rPr>
              <a:t>Streicher</a:t>
            </a:r>
            <a:r>
              <a:rPr lang="en-US" sz="1600" i="1" dirty="0" smtClean="0">
                <a:solidFill>
                  <a:srgbClr val="0000FF"/>
                </a:solidFill>
              </a:rPr>
              <a:t> Talk Tuesday 140 PM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757238" y="381000"/>
            <a:ext cx="7772400" cy="685800"/>
          </a:xfrm>
          <a:noFill/>
        </p:spPr>
        <p:txBody>
          <a:bodyPr/>
          <a:lstStyle/>
          <a:p>
            <a:pPr algn="ctr" eaLnBrk="1" hangingPunct="1"/>
            <a:r>
              <a:rPr lang="en-US" sz="2400" dirty="0" smtClean="0"/>
              <a:t>CMAQv5.0 Updates</a:t>
            </a:r>
            <a:br>
              <a:rPr lang="en-US" sz="2400" dirty="0" smtClean="0"/>
            </a:br>
            <a:r>
              <a:rPr lang="en-US" sz="1800" dirty="0" smtClean="0"/>
              <a:t>Improving Representation of Photolysis</a:t>
            </a:r>
          </a:p>
        </p:txBody>
      </p:sp>
      <p:pic>
        <p:nvPicPr>
          <p:cNvPr id="6" name="Picture 5" descr="NO2_photoloysis_percent_change_from_constant_albedo.png"/>
          <p:cNvPicPr>
            <a:picLocks noChangeAspect="1"/>
          </p:cNvPicPr>
          <p:nvPr/>
        </p:nvPicPr>
        <p:blipFill>
          <a:blip r:embed="rId2" cstate="print"/>
          <a:srcRect l="2577"/>
          <a:stretch>
            <a:fillRect/>
          </a:stretch>
        </p:blipFill>
        <p:spPr>
          <a:xfrm>
            <a:off x="228600" y="2667000"/>
            <a:ext cx="4286231" cy="3277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72" y="1777425"/>
            <a:ext cx="336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600"/>
                </a:solidFill>
              </a:rPr>
              <a:t>Addressing winter-time O</a:t>
            </a:r>
            <a:r>
              <a:rPr lang="en-US" sz="1600" b="1" baseline="-25000" dirty="0" smtClean="0">
                <a:solidFill>
                  <a:srgbClr val="006600"/>
                </a:solidFill>
              </a:rPr>
              <a:t>3</a:t>
            </a:r>
            <a:r>
              <a:rPr lang="en-US" sz="1600" b="1" dirty="0" smtClean="0">
                <a:solidFill>
                  <a:srgbClr val="006600"/>
                </a:solidFill>
              </a:rPr>
              <a:t> in the</a:t>
            </a:r>
          </a:p>
          <a:p>
            <a:pPr algn="ctr"/>
            <a:r>
              <a:rPr lang="en-US" sz="1600" b="1" dirty="0" smtClean="0">
                <a:solidFill>
                  <a:srgbClr val="006600"/>
                </a:solidFill>
              </a:rPr>
              <a:t>Western states</a:t>
            </a:r>
            <a:endParaRPr lang="en-US" sz="1600" b="1" dirty="0">
              <a:solidFill>
                <a:srgbClr val="006600"/>
              </a:solidFill>
            </a:endParaRPr>
          </a:p>
        </p:txBody>
      </p:sp>
      <p:pic>
        <p:nvPicPr>
          <p:cNvPr id="8" name="Picture 7" descr="CMAQ_v50a_cb05cl_in_phot_Summer_O3_8hrmax_spatialplot_MtoM_Diff_Avg.png"/>
          <p:cNvPicPr>
            <a:picLocks noChangeAspect="1"/>
          </p:cNvPicPr>
          <p:nvPr/>
        </p:nvPicPr>
        <p:blipFill>
          <a:blip r:embed="rId3" cstate="print"/>
          <a:srcRect l="3810" t="22794" r="16667" b="22794"/>
          <a:stretch>
            <a:fillRect/>
          </a:stretch>
        </p:blipFill>
        <p:spPr>
          <a:xfrm>
            <a:off x="4572000" y="2971800"/>
            <a:ext cx="3970292" cy="20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5181600"/>
            <a:ext cx="3837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Reduction in bias in vicinity and downwind</a:t>
            </a:r>
          </a:p>
          <a:p>
            <a:pPr algn="ctr"/>
            <a:r>
              <a:rPr lang="en-US" sz="1400" b="1" i="1" dirty="0" smtClean="0"/>
              <a:t>of source regions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882214" y="1752600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600"/>
                </a:solidFill>
              </a:rPr>
              <a:t>Aerosol Effects on Photolysis and </a:t>
            </a:r>
          </a:p>
          <a:p>
            <a:pPr algn="ctr"/>
            <a:r>
              <a:rPr lang="en-US" sz="1600" b="1" dirty="0" smtClean="0">
                <a:solidFill>
                  <a:srgbClr val="006600"/>
                </a:solidFill>
              </a:rPr>
              <a:t>simulated photochemistry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438400"/>
            <a:ext cx="2414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Difference in max. 8-hr O</a:t>
            </a:r>
            <a:r>
              <a:rPr lang="en-US" sz="1200" b="1" baseline="-25000" dirty="0" smtClean="0"/>
              <a:t>3</a:t>
            </a:r>
            <a:r>
              <a:rPr lang="en-US" sz="1200" b="1" dirty="0" smtClean="0"/>
              <a:t> bias</a:t>
            </a:r>
            <a:endParaRPr lang="en-US" sz="1200" b="1" dirty="0"/>
          </a:p>
        </p:txBody>
      </p:sp>
      <p:pic>
        <p:nvPicPr>
          <p:cNvPr id="12" name="Picture 37" descr="photolysis_fig.tif"/>
          <p:cNvPicPr>
            <a:picLocks noChangeAspect="1"/>
          </p:cNvPicPr>
          <p:nvPr/>
        </p:nvPicPr>
        <p:blipFill>
          <a:blip r:embed="rId4" cstate="print"/>
          <a:srcRect l="83000" t="33333" r="11501" b="36000"/>
          <a:stretch>
            <a:fillRect/>
          </a:stretch>
        </p:blipFill>
        <p:spPr bwMode="auto">
          <a:xfrm>
            <a:off x="8610596" y="2743191"/>
            <a:ext cx="432433" cy="18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534400" y="45720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ppb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 txBox="1">
            <a:spLocks noGrp="1"/>
          </p:cNvSpPr>
          <p:nvPr/>
        </p:nvSpPr>
        <p:spPr bwMode="auto">
          <a:xfrm>
            <a:off x="7086600" y="646112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fld id="{B4AA25FA-549E-454D-9D30-E2E4EB962733}" type="slidenum">
              <a:rPr lang="en-US" sz="1000" b="1">
                <a:solidFill>
                  <a:srgbClr val="4B2682"/>
                </a:solidFill>
              </a:rPr>
              <a:pPr algn="r" eaLnBrk="0" hangingPunct="0"/>
              <a:t>6</a:t>
            </a:fld>
            <a:endParaRPr lang="en-US" sz="1000" b="1">
              <a:solidFill>
                <a:srgbClr val="4B2682"/>
              </a:solidFill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757238" y="152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673E"/>
                </a:solidFill>
              </a:rPr>
              <a:t>CMAQv5.0 </a:t>
            </a:r>
            <a:r>
              <a:rPr lang="en-US" sz="2000" b="1" dirty="0">
                <a:solidFill>
                  <a:srgbClr val="00673E"/>
                </a:solidFill>
              </a:rPr>
              <a:t>Updates</a:t>
            </a:r>
            <a:br>
              <a:rPr lang="en-US" sz="2000" b="1" dirty="0">
                <a:solidFill>
                  <a:srgbClr val="00673E"/>
                </a:solidFill>
              </a:rPr>
            </a:br>
            <a:r>
              <a:rPr lang="en-US" sz="2000" b="1" dirty="0">
                <a:solidFill>
                  <a:srgbClr val="00673E"/>
                </a:solidFill>
              </a:rPr>
              <a:t>PM Treatment: Non-carbon organic mass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4648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6248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2006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04800" y="1600200"/>
            <a:ext cx="2900362" cy="3048000"/>
          </a:xfrm>
        </p:spPr>
        <p:txBody>
          <a:bodyPr/>
          <a:lstStyle/>
          <a:p>
            <a:r>
              <a:rPr lang="en-US" dirty="0" smtClean="0"/>
              <a:t>Source-specific OM/OC ratios in primary emissions </a:t>
            </a:r>
          </a:p>
          <a:p>
            <a:r>
              <a:rPr lang="en-US" dirty="0" smtClean="0"/>
              <a:t> Simulate oxidation of primary OC → NCOM</a:t>
            </a:r>
          </a:p>
          <a:p>
            <a:r>
              <a:rPr lang="en-US" dirty="0" smtClean="0"/>
              <a:t>Much better agreement with measurements at IMPROVE sites, especially in summer</a:t>
            </a:r>
          </a:p>
          <a:p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8" name="Picture 2" descr="C:\Documents and Settings\hsimon02\Heather's documents\NCOM\cmaqv5.0_changes\poaaging_unittest\plots\allregions_jul_bxp_col_new_mar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48768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5029200"/>
            <a:ext cx="24529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Simon et al 2011 ACP</a:t>
            </a:r>
          </a:p>
          <a:p>
            <a:pPr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Simon and </a:t>
            </a:r>
            <a:r>
              <a:rPr lang="en-US" sz="1600" i="1" dirty="0" err="1" smtClean="0">
                <a:solidFill>
                  <a:srgbClr val="0000FF"/>
                </a:solidFill>
              </a:rPr>
              <a:t>Bhave</a:t>
            </a:r>
            <a:r>
              <a:rPr lang="en-US" sz="1600" i="1" dirty="0" smtClean="0">
                <a:solidFill>
                  <a:srgbClr val="0000FF"/>
                </a:solidFill>
              </a:rPr>
              <a:t> Poster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334000"/>
            <a:ext cx="5643563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 smtClean="0"/>
              <a:t>Linkage w/other CMAQ modules: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Mg,K,Ca</a:t>
            </a:r>
            <a:r>
              <a:rPr lang="en-US" dirty="0" smtClean="0"/>
              <a:t> (for ISORROPIA v2.0)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Fe,Mn</a:t>
            </a:r>
            <a:r>
              <a:rPr lang="en-US" dirty="0" smtClean="0"/>
              <a:t> (for AQCHEM)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78213"/>
            <a:ext cx="1344613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09600" y="3935413"/>
            <a:ext cx="1905000" cy="990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/>
              <a:t>PM</a:t>
            </a:r>
            <a:r>
              <a:rPr lang="en-US" sz="2400" b="1" baseline="-25000"/>
              <a:t>2.5</a:t>
            </a:r>
            <a:r>
              <a:rPr lang="en-US" sz="2400" b="1"/>
              <a:t> Emissions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2514600" y="3706813"/>
            <a:ext cx="1066800" cy="1371600"/>
            <a:chOff x="2112" y="1632"/>
            <a:chExt cx="672" cy="864"/>
          </a:xfrm>
        </p:grpSpPr>
        <p:sp>
          <p:nvSpPr>
            <p:cNvPr id="11303" name="Line 7"/>
            <p:cNvSpPr>
              <a:spLocks noChangeShapeType="1"/>
            </p:cNvSpPr>
            <p:nvPr/>
          </p:nvSpPr>
          <p:spPr bwMode="auto">
            <a:xfrm flipV="1">
              <a:off x="2112" y="1632"/>
              <a:ext cx="67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8"/>
            <p:cNvSpPr>
              <a:spLocks noChangeShapeType="1"/>
            </p:cNvSpPr>
            <p:nvPr/>
          </p:nvSpPr>
          <p:spPr bwMode="auto">
            <a:xfrm flipV="1">
              <a:off x="2112" y="187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9"/>
            <p:cNvSpPr>
              <a:spLocks noChangeShapeType="1"/>
            </p:cNvSpPr>
            <p:nvPr/>
          </p:nvSpPr>
          <p:spPr bwMode="auto">
            <a:xfrm>
              <a:off x="2112" y="2064"/>
              <a:ext cx="67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10"/>
            <p:cNvSpPr>
              <a:spLocks noChangeShapeType="1"/>
            </p:cNvSpPr>
            <p:nvPr/>
          </p:nvSpPr>
          <p:spPr bwMode="auto">
            <a:xfrm>
              <a:off x="2112" y="2064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11"/>
            <p:cNvSpPr>
              <a:spLocks noChangeShapeType="1"/>
            </p:cNvSpPr>
            <p:nvPr/>
          </p:nvSpPr>
          <p:spPr bwMode="auto">
            <a:xfrm>
              <a:off x="2112" y="206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Line 12"/>
          <p:cNvSpPr>
            <a:spLocks noChangeShapeType="1"/>
          </p:cNvSpPr>
          <p:nvPr/>
        </p:nvSpPr>
        <p:spPr bwMode="auto">
          <a:xfrm flipV="1">
            <a:off x="5029200" y="44196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5245" name="Group 13"/>
          <p:cNvGraphicFramePr>
            <a:graphicFrameLocks noGrp="1"/>
          </p:cNvGraphicFramePr>
          <p:nvPr>
            <p:ph sz="half" idx="2"/>
          </p:nvPr>
        </p:nvGraphicFramePr>
        <p:xfrm>
          <a:off x="6172200" y="3429000"/>
          <a:ext cx="2667000" cy="2362203"/>
        </p:xfrm>
        <a:graphic>
          <a:graphicData uri="http://schemas.openxmlformats.org/drawingml/2006/table">
            <a:tbl>
              <a:tblPr/>
              <a:tblGrid>
                <a:gridCol w="1368425"/>
                <a:gridCol w="12985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PCL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PNH4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PNCOM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PMN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3E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PMOTHR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1297" name="Rectangle 40"/>
          <p:cNvSpPr>
            <a:spLocks noChangeArrowheads="1"/>
          </p:cNvSpPr>
          <p:nvPr/>
        </p:nvSpPr>
        <p:spPr bwMode="auto">
          <a:xfrm>
            <a:off x="757238" y="314324"/>
            <a:ext cx="7772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673E"/>
                </a:solidFill>
              </a:rPr>
              <a:t>CMAQv5.0 </a:t>
            </a:r>
            <a:r>
              <a:rPr lang="en-US" sz="2400" b="1" dirty="0">
                <a:solidFill>
                  <a:srgbClr val="00673E"/>
                </a:solidFill>
              </a:rPr>
              <a:t>Updates</a:t>
            </a:r>
            <a:r>
              <a:rPr lang="en-US" sz="2000" b="1" dirty="0">
                <a:solidFill>
                  <a:srgbClr val="00673E"/>
                </a:solidFill>
              </a:rPr>
              <a:t/>
            </a:r>
            <a:br>
              <a:rPr lang="en-US" sz="2000" b="1" dirty="0">
                <a:solidFill>
                  <a:srgbClr val="00673E"/>
                </a:solidFill>
              </a:rPr>
            </a:br>
            <a:r>
              <a:rPr lang="en-US" sz="2000" b="1" dirty="0">
                <a:solidFill>
                  <a:srgbClr val="00673E"/>
                </a:solidFill>
              </a:rPr>
              <a:t>PM Treatment</a:t>
            </a:r>
          </a:p>
        </p:txBody>
      </p:sp>
      <p:sp>
        <p:nvSpPr>
          <p:cNvPr id="11298" name="Rectangle 41"/>
          <p:cNvSpPr>
            <a:spLocks noChangeArrowheads="1"/>
          </p:cNvSpPr>
          <p:nvPr/>
        </p:nvSpPr>
        <p:spPr bwMode="auto">
          <a:xfrm>
            <a:off x="533400" y="12192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</a:pPr>
            <a:r>
              <a:rPr lang="en-US" sz="2000" b="1" dirty="0"/>
              <a:t>“</a:t>
            </a:r>
            <a:r>
              <a:rPr lang="en-US" sz="2000" b="1" dirty="0" err="1"/>
              <a:t>Unspeciated</a:t>
            </a:r>
            <a:r>
              <a:rPr lang="en-US" sz="2000" b="1" dirty="0"/>
              <a:t>” PM</a:t>
            </a:r>
            <a:r>
              <a:rPr lang="en-US" sz="2000" b="1" baseline="-25000" dirty="0"/>
              <a:t>2.5</a:t>
            </a:r>
            <a:r>
              <a:rPr lang="en-US" sz="2000" b="1" dirty="0"/>
              <a:t>: </a:t>
            </a:r>
            <a:r>
              <a:rPr lang="en-US" sz="2000" b="1" dirty="0" err="1"/>
              <a:t>PM</a:t>
            </a:r>
            <a:r>
              <a:rPr lang="en-US" sz="2000" b="1" baseline="-25000" dirty="0" err="1"/>
              <a:t>other</a:t>
            </a:r>
            <a:endParaRPr lang="en-US" sz="2000" baseline="-25000" dirty="0"/>
          </a:p>
          <a:p>
            <a:pPr marL="458788" lvl="1" indent="-174625">
              <a:spcBef>
                <a:spcPct val="20000"/>
              </a:spcBef>
              <a:buClr>
                <a:srgbClr val="00673E"/>
              </a:buClr>
              <a:buFontTx/>
              <a:buChar char="–"/>
            </a:pPr>
            <a:r>
              <a:rPr lang="en-US" sz="1600" dirty="0"/>
              <a:t>Cool season: high-bias</a:t>
            </a:r>
          </a:p>
          <a:p>
            <a:pPr marL="458788" lvl="1" indent="-174625">
              <a:spcBef>
                <a:spcPct val="20000"/>
              </a:spcBef>
              <a:buClr>
                <a:srgbClr val="00673E"/>
              </a:buClr>
              <a:buFontTx/>
              <a:buChar char="–"/>
            </a:pPr>
            <a:r>
              <a:rPr lang="en-US" sz="1600" dirty="0"/>
              <a:t>Warm season: low-bias</a:t>
            </a:r>
          </a:p>
        </p:txBody>
      </p:sp>
      <p:pic>
        <p:nvPicPr>
          <p:cNvPr id="11299" name="Picture 42" descr="2007jd008580-p07_orig"/>
          <p:cNvPicPr>
            <a:picLocks noChangeAspect="1" noChangeArrowheads="1"/>
          </p:cNvPicPr>
          <p:nvPr/>
        </p:nvPicPr>
        <p:blipFill>
          <a:blip r:embed="rId3" cstate="print"/>
          <a:srcRect t="5527" b="46971"/>
          <a:stretch>
            <a:fillRect/>
          </a:stretch>
        </p:blipFill>
        <p:spPr bwMode="auto">
          <a:xfrm>
            <a:off x="4724400" y="914400"/>
            <a:ext cx="26781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0" name="Oval 43"/>
          <p:cNvSpPr>
            <a:spLocks noChangeArrowheads="1"/>
          </p:cNvSpPr>
          <p:nvPr/>
        </p:nvSpPr>
        <p:spPr bwMode="auto">
          <a:xfrm>
            <a:off x="5257800" y="1600200"/>
            <a:ext cx="6096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Rectangle 44"/>
          <p:cNvSpPr>
            <a:spLocks noChangeArrowheads="1"/>
          </p:cNvSpPr>
          <p:nvPr/>
        </p:nvSpPr>
        <p:spPr bwMode="auto">
          <a:xfrm>
            <a:off x="609600" y="2590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Speciating</a:t>
            </a:r>
            <a:r>
              <a:rPr lang="en-US" dirty="0" smtClean="0"/>
              <a:t> </a:t>
            </a:r>
            <a:r>
              <a:rPr lang="en-US" dirty="0" err="1" smtClean="0"/>
              <a:t>PM</a:t>
            </a:r>
            <a:r>
              <a:rPr lang="en-US" baseline="-25000" dirty="0" err="1" smtClean="0"/>
              <a:t>other</a:t>
            </a:r>
            <a:r>
              <a:rPr lang="en-US" dirty="0" smtClean="0"/>
              <a:t> helps Characterize </a:t>
            </a:r>
            <a:r>
              <a:rPr lang="en-US" dirty="0"/>
              <a:t>seasonal </a:t>
            </a:r>
            <a:r>
              <a:rPr lang="en-US" dirty="0" smtClean="0"/>
              <a:t>bias</a:t>
            </a:r>
            <a:endParaRPr lang="en-US" baseline="-25000" dirty="0"/>
          </a:p>
          <a:p>
            <a:pPr marL="458788" lvl="1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Tx/>
              <a:buChar char="–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6248400"/>
            <a:ext cx="240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Reff</a:t>
            </a:r>
            <a:r>
              <a:rPr lang="en-US" i="1" dirty="0" smtClean="0">
                <a:solidFill>
                  <a:srgbClr val="0000FF"/>
                </a:solidFill>
              </a:rPr>
              <a:t> et al ES&amp;T 2009 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04800" y="13716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</a:pPr>
            <a:r>
              <a:rPr lang="en-US" sz="2000" b="1" dirty="0"/>
              <a:t>Aerosol Thermodynamics</a:t>
            </a:r>
            <a:endParaRPr lang="en-US" sz="2000" baseline="-25000" dirty="0"/>
          </a:p>
          <a:p>
            <a:pPr marL="458788" lvl="1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Tx/>
              <a:buChar char="–"/>
            </a:pPr>
            <a:r>
              <a:rPr lang="en-US" sz="1600" dirty="0" smtClean="0"/>
              <a:t>ISORROPIAv2.1</a:t>
            </a:r>
            <a:endParaRPr lang="en-US" sz="1600" dirty="0"/>
          </a:p>
          <a:p>
            <a:pPr marL="915988" lvl="2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Tx/>
              <a:buChar char="–"/>
            </a:pPr>
            <a:r>
              <a:rPr lang="en-US" sz="1600" dirty="0"/>
              <a:t>Includes </a:t>
            </a:r>
            <a:r>
              <a:rPr lang="en-US" sz="1600" dirty="0" smtClean="0"/>
              <a:t>chemistry of additional </a:t>
            </a:r>
            <a:r>
              <a:rPr lang="en-US" sz="1600" dirty="0"/>
              <a:t>crustal </a:t>
            </a:r>
            <a:r>
              <a:rPr lang="en-US" sz="1600" dirty="0" smtClean="0"/>
              <a:t>species</a:t>
            </a:r>
          </a:p>
          <a:p>
            <a:pPr marL="915988" lvl="2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Tx/>
              <a:buChar char="–"/>
            </a:pPr>
            <a:r>
              <a:rPr lang="en-US" sz="1600" dirty="0" smtClean="0"/>
              <a:t>Updated sea-salt emission speciation</a:t>
            </a:r>
          </a:p>
          <a:p>
            <a:pPr marL="915988" lvl="2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Tx/>
              <a:buChar char="–"/>
            </a:pPr>
            <a:r>
              <a:rPr lang="en-US" sz="1600" dirty="0" smtClean="0"/>
              <a:t>Includes code optimization to reduce computational time</a:t>
            </a:r>
          </a:p>
          <a:p>
            <a:pPr marL="458788" lvl="1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</a:pPr>
            <a:r>
              <a:rPr lang="en-US" sz="1600" i="1" dirty="0" smtClean="0">
                <a:solidFill>
                  <a:srgbClr val="0000FF"/>
                </a:solidFill>
              </a:rPr>
              <a:t>		</a:t>
            </a:r>
            <a:r>
              <a:rPr lang="en-US" sz="1600" i="1" dirty="0" err="1" smtClean="0">
                <a:solidFill>
                  <a:srgbClr val="0000FF"/>
                </a:solidFill>
              </a:rPr>
              <a:t>Bhave</a:t>
            </a:r>
            <a:r>
              <a:rPr lang="en-US" sz="1600" i="1" dirty="0" smtClean="0">
                <a:solidFill>
                  <a:srgbClr val="0000FF"/>
                </a:solidFill>
              </a:rPr>
              <a:t> et al Talk Tuesday 12 PM	</a:t>
            </a:r>
            <a:endParaRPr lang="en-US" sz="1600" i="1" dirty="0">
              <a:solidFill>
                <a:srgbClr val="0000FF"/>
              </a:solidFill>
            </a:endParaRPr>
          </a:p>
          <a:p>
            <a:pPr marL="458788" lvl="1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</a:pPr>
            <a:endParaRPr lang="en-US" sz="1600" dirty="0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28600" y="342900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SzPct val="90000"/>
              <a:buFont typeface="Times" pitchFamily="18" charset="0"/>
              <a:buChar char="•"/>
            </a:pPr>
            <a:r>
              <a:rPr lang="en-US" sz="2000" b="1" dirty="0"/>
              <a:t>Fugitive Dust Emissions</a:t>
            </a:r>
            <a:endParaRPr lang="en-US" sz="2000" baseline="-25000" dirty="0"/>
          </a:p>
          <a:p>
            <a:pPr marL="458788" lvl="1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Tx/>
              <a:buChar char="–"/>
            </a:pPr>
            <a:r>
              <a:rPr lang="en-US" sz="1600" dirty="0"/>
              <a:t>Development and incorporation of a wind-blown dust algorithm</a:t>
            </a:r>
          </a:p>
          <a:p>
            <a:pPr marL="458788" lvl="1" indent="-1746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</a:pPr>
            <a:endParaRPr lang="en-US" sz="1600" dirty="0"/>
          </a:p>
        </p:txBody>
      </p:sp>
      <p:pic>
        <p:nvPicPr>
          <p:cNvPr id="13318" name="Picture 2" descr="Figure"/>
          <p:cNvPicPr>
            <a:picLocks noChangeAspect="1" noChangeArrowheads="1"/>
          </p:cNvPicPr>
          <p:nvPr/>
        </p:nvPicPr>
        <p:blipFill>
          <a:blip r:embed="rId2" cstate="print"/>
          <a:srcRect l="67438" t="51813" r="1321" b="26591"/>
          <a:stretch>
            <a:fillRect/>
          </a:stretch>
        </p:blipFill>
        <p:spPr bwMode="auto">
          <a:xfrm>
            <a:off x="4419600" y="4419600"/>
            <a:ext cx="341312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PM_Dust_3mon_mean_max"/>
          <p:cNvPicPr>
            <a:picLocks noChangeAspect="1" noChangeArrowheads="1"/>
          </p:cNvPicPr>
          <p:nvPr/>
        </p:nvPicPr>
        <p:blipFill>
          <a:blip r:embed="rId3" cstate="print"/>
          <a:srcRect l="47214" t="49548" r="1967" b="3716"/>
          <a:stretch>
            <a:fillRect/>
          </a:stretch>
        </p:blipFill>
        <p:spPr bwMode="auto">
          <a:xfrm>
            <a:off x="1600200" y="4191000"/>
            <a:ext cx="255111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757238" y="314324"/>
            <a:ext cx="7772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673E"/>
                </a:solidFill>
              </a:rPr>
              <a:t>CMAQv5.0 </a:t>
            </a:r>
            <a:r>
              <a:rPr lang="en-US" sz="2400" b="1" dirty="0">
                <a:solidFill>
                  <a:srgbClr val="00673E"/>
                </a:solidFill>
              </a:rPr>
              <a:t>Updates</a:t>
            </a:r>
            <a:r>
              <a:rPr lang="en-US" sz="2000" b="1" dirty="0">
                <a:solidFill>
                  <a:srgbClr val="00673E"/>
                </a:solidFill>
              </a:rPr>
              <a:t/>
            </a:r>
            <a:br>
              <a:rPr lang="en-US" sz="2000" b="1" dirty="0">
                <a:solidFill>
                  <a:srgbClr val="00673E"/>
                </a:solidFill>
              </a:rPr>
            </a:br>
            <a:r>
              <a:rPr lang="en-US" sz="2000" b="1" dirty="0">
                <a:solidFill>
                  <a:srgbClr val="00673E"/>
                </a:solidFill>
              </a:rPr>
              <a:t>PM Treatment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6172200"/>
            <a:ext cx="303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Tong et al., JGR, submitted 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Dry Deposition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Mosaic approach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Output dry deposition flux for the different land-use categories within a grid cell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i="1" dirty="0" smtClean="0"/>
              <a:t>Linkage with ecological assessment studies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sz="2400" b="1" i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757238" y="228600"/>
            <a:ext cx="7772400" cy="685800"/>
          </a:xfrm>
          <a:noFill/>
        </p:spPr>
        <p:txBody>
          <a:bodyPr/>
          <a:lstStyle/>
          <a:p>
            <a:pPr algn="ctr" eaLnBrk="1" hangingPunct="1"/>
            <a:r>
              <a:rPr lang="en-US" sz="2400" dirty="0" smtClean="0"/>
              <a:t>CMAQv5.0 Updates</a:t>
            </a:r>
            <a:endParaRPr lang="en-US" sz="1800" dirty="0" smtClean="0"/>
          </a:p>
        </p:txBody>
      </p:sp>
      <p:pic>
        <p:nvPicPr>
          <p:cNvPr id="14343" name="Picture 7" descr="summer_average_deposition_noLNOx"/>
          <p:cNvPicPr>
            <a:picLocks noChangeAspect="1" noChangeArrowheads="1"/>
          </p:cNvPicPr>
          <p:nvPr/>
        </p:nvPicPr>
        <p:blipFill>
          <a:blip r:embed="rId2" cstate="print"/>
          <a:srcRect l="9599"/>
          <a:stretch>
            <a:fillRect/>
          </a:stretch>
        </p:blipFill>
        <p:spPr bwMode="auto">
          <a:xfrm>
            <a:off x="4114800" y="3048000"/>
            <a:ext cx="2428875" cy="2687638"/>
          </a:xfrm>
          <a:prstGeom prst="rect">
            <a:avLst/>
          </a:prstGeom>
          <a:noFill/>
        </p:spPr>
      </p:pic>
      <p:pic>
        <p:nvPicPr>
          <p:cNvPr id="14344" name="Picture 8" descr="summer_average_deposition_LNOx"/>
          <p:cNvPicPr>
            <a:picLocks noChangeAspect="1" noChangeArrowheads="1"/>
          </p:cNvPicPr>
          <p:nvPr/>
        </p:nvPicPr>
        <p:blipFill>
          <a:blip r:embed="rId3" cstate="print"/>
          <a:srcRect l="9599" r="8800"/>
          <a:stretch>
            <a:fillRect/>
          </a:stretch>
        </p:blipFill>
        <p:spPr bwMode="auto">
          <a:xfrm>
            <a:off x="6561138" y="3048000"/>
            <a:ext cx="2192337" cy="2687638"/>
          </a:xfrm>
          <a:prstGeom prst="rect">
            <a:avLst/>
          </a:prstGeom>
          <a:noFill/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29987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Impact of </a:t>
            </a:r>
            <a:r>
              <a:rPr lang="en-US" sz="1200" b="1" dirty="0" err="1"/>
              <a:t>LNO</a:t>
            </a:r>
            <a:r>
              <a:rPr lang="en-US" sz="1200" b="1" baseline="-25000" dirty="0" err="1"/>
              <a:t>x</a:t>
            </a:r>
            <a:r>
              <a:rPr lang="en-US" sz="1200" b="1" dirty="0"/>
              <a:t> on NO</a:t>
            </a:r>
            <a:r>
              <a:rPr lang="en-US" sz="1200" b="1" baseline="-25000" dirty="0"/>
              <a:t>3</a:t>
            </a:r>
            <a:r>
              <a:rPr lang="en-US" sz="1200" b="1" baseline="30000" dirty="0"/>
              <a:t>-</a:t>
            </a:r>
            <a:r>
              <a:rPr lang="en-US" sz="1200" b="1" dirty="0"/>
              <a:t> wet deposition</a:t>
            </a:r>
            <a:endParaRPr lang="en-US" sz="1200" dirty="0"/>
          </a:p>
          <a:p>
            <a:pPr algn="ctr"/>
            <a:r>
              <a:rPr lang="en-US" sz="1200" dirty="0"/>
              <a:t>kg/ha; summer 2004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24200"/>
            <a:ext cx="3657600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1" indent="-168275" eaLnBrk="1" hangingPunct="1">
              <a:lnSpc>
                <a:spcPct val="90000"/>
              </a:lnSpc>
              <a:spcBef>
                <a:spcPts val="384"/>
              </a:spcBef>
              <a:buSzPct val="90000"/>
              <a:buFont typeface="Times" pitchFamily="18" charset="0"/>
              <a:buChar char="•"/>
            </a:pPr>
            <a:r>
              <a:rPr lang="en-US" sz="2000" b="1" dirty="0" smtClean="0"/>
              <a:t>Lightning </a:t>
            </a:r>
            <a:r>
              <a:rPr lang="en-US" sz="2000" b="1" dirty="0" err="1" smtClean="0"/>
              <a:t>NOx</a:t>
            </a:r>
            <a:endParaRPr lang="en-US" sz="2000" b="1" dirty="0" smtClean="0"/>
          </a:p>
          <a:p>
            <a:pPr marL="625475" lvl="2" indent="-168275">
              <a:lnSpc>
                <a:spcPct val="90000"/>
              </a:lnSpc>
              <a:spcBef>
                <a:spcPts val="384"/>
              </a:spcBef>
              <a:buSzPct val="90000"/>
            </a:pPr>
            <a:r>
              <a:rPr lang="en-US" i="1" dirty="0" smtClean="0"/>
              <a:t>Four Options for lightning </a:t>
            </a:r>
            <a:r>
              <a:rPr lang="en-US" i="1" dirty="0" err="1" smtClean="0"/>
              <a:t>NOx</a:t>
            </a:r>
            <a:r>
              <a:rPr lang="en-US" i="1" dirty="0" smtClean="0"/>
              <a:t> emissions</a:t>
            </a:r>
            <a:endParaRPr lang="en-US" dirty="0" smtClean="0"/>
          </a:p>
          <a:p>
            <a:pPr marL="800100" lvl="1" indent="-342900" eaLnBrk="1" hangingPunct="1">
              <a:spcBef>
                <a:spcPts val="384"/>
              </a:spcBef>
              <a:buFont typeface="+mj-lt"/>
              <a:buAutoNum type="arabicPeriod"/>
            </a:pPr>
            <a:r>
              <a:rPr lang="en-US" sz="1600" dirty="0" smtClean="0"/>
              <a:t>No lightning </a:t>
            </a:r>
            <a:r>
              <a:rPr lang="en-US" sz="1600" dirty="0" err="1" smtClean="0"/>
              <a:t>NOx</a:t>
            </a:r>
            <a:endParaRPr lang="en-US" sz="1600" dirty="0" smtClean="0"/>
          </a:p>
          <a:p>
            <a:pPr marL="800100" lvl="1" indent="-342900" eaLnBrk="1" hangingPunct="1">
              <a:spcBef>
                <a:spcPts val="384"/>
              </a:spcBef>
              <a:buFont typeface="+mj-lt"/>
              <a:buAutoNum type="arabicPeriod"/>
            </a:pPr>
            <a:r>
              <a:rPr lang="en-US" sz="1600" dirty="0" err="1" smtClean="0"/>
              <a:t>NOx</a:t>
            </a:r>
            <a:r>
              <a:rPr lang="en-US" sz="1600" dirty="0" smtClean="0"/>
              <a:t> read from file created from NLDN data</a:t>
            </a:r>
          </a:p>
          <a:p>
            <a:pPr marL="800100" lvl="1" indent="-342900" eaLnBrk="1" hangingPunct="1">
              <a:spcBef>
                <a:spcPts val="384"/>
              </a:spcBef>
              <a:buFont typeface="+mj-lt"/>
              <a:buAutoNum type="arabicPeriod"/>
            </a:pPr>
            <a:r>
              <a:rPr lang="en-US" sz="1600" dirty="0" err="1" smtClean="0"/>
              <a:t>NOx</a:t>
            </a:r>
            <a:r>
              <a:rPr lang="en-US" sz="1600" dirty="0" smtClean="0"/>
              <a:t> parameterized based on convective precip</a:t>
            </a:r>
          </a:p>
          <a:p>
            <a:pPr marL="800100" lvl="1" indent="-342900" eaLnBrk="1" hangingPunct="1">
              <a:spcBef>
                <a:spcPts val="384"/>
              </a:spcBef>
              <a:buFont typeface="+mj-lt"/>
              <a:buAutoNum type="arabicPeriod"/>
            </a:pPr>
            <a:r>
              <a:rPr lang="en-US" sz="1600" dirty="0" smtClean="0"/>
              <a:t>Read flash counts from user provided file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384"/>
              </a:spcBef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867400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0000FF"/>
                </a:solidFill>
              </a:rPr>
              <a:t>Pinder</a:t>
            </a:r>
            <a:r>
              <a:rPr lang="en-US" sz="1600" i="1" dirty="0" smtClean="0">
                <a:solidFill>
                  <a:srgbClr val="0000FF"/>
                </a:solidFill>
              </a:rPr>
              <a:t> et al Poster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</TotalTime>
  <Words>873</Words>
  <Application>Microsoft Office PowerPoint</Application>
  <PresentationFormat>On-screen Show (4:3)</PresentationFormat>
  <Paragraphs>168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Overview of New Features in CMAQv5.0 </vt:lpstr>
      <vt:lpstr>Highlights</vt:lpstr>
      <vt:lpstr>CMAQv5.0 Updates Gas-phase mechanisms </vt:lpstr>
      <vt:lpstr>CMAQv5.0 Updates Improving Representation of Photolysis</vt:lpstr>
      <vt:lpstr>CMAQv5.0 Updates Improving Representation of Photolysis</vt:lpstr>
      <vt:lpstr>Slide 6</vt:lpstr>
      <vt:lpstr>Slide 7</vt:lpstr>
      <vt:lpstr>Slide 8</vt:lpstr>
      <vt:lpstr>CMAQv5.0 Updates</vt:lpstr>
      <vt:lpstr>Aqueous Chemistry </vt:lpstr>
      <vt:lpstr>Transport upgrades</vt:lpstr>
      <vt:lpstr>CMAQv5.0 Updates Structural Changes</vt:lpstr>
      <vt:lpstr>Evaluation</vt:lpstr>
      <vt:lpstr>New features of CMAQv5.0.1 (2012)</vt:lpstr>
      <vt:lpstr>Global icosahedral met/chem with grid refinement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AMAD Strategic Plan: Introduction</dc:title>
  <dc:creator>ctsuser</dc:creator>
  <cp:lastModifiedBy>jon pleim</cp:lastModifiedBy>
  <cp:revision>272</cp:revision>
  <dcterms:created xsi:type="dcterms:W3CDTF">2010-05-14T14:26:36Z</dcterms:created>
  <dcterms:modified xsi:type="dcterms:W3CDTF">2011-10-21T20:56:04Z</dcterms:modified>
</cp:coreProperties>
</file>