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2" r:id="rId1"/>
  </p:sldMasterIdLst>
  <p:notesMasterIdLst>
    <p:notesMasterId r:id="rId30"/>
  </p:notesMasterIdLst>
  <p:handoutMasterIdLst>
    <p:handoutMasterId r:id="rId31"/>
  </p:handoutMasterIdLst>
  <p:sldIdLst>
    <p:sldId id="447" r:id="rId2"/>
    <p:sldId id="483" r:id="rId3"/>
    <p:sldId id="492" r:id="rId4"/>
    <p:sldId id="531" r:id="rId5"/>
    <p:sldId id="489" r:id="rId6"/>
    <p:sldId id="488" r:id="rId7"/>
    <p:sldId id="533" r:id="rId8"/>
    <p:sldId id="490" r:id="rId9"/>
    <p:sldId id="532" r:id="rId10"/>
    <p:sldId id="491" r:id="rId11"/>
    <p:sldId id="536" r:id="rId12"/>
    <p:sldId id="537" r:id="rId13"/>
    <p:sldId id="494" r:id="rId14"/>
    <p:sldId id="495" r:id="rId15"/>
    <p:sldId id="497" r:id="rId16"/>
    <p:sldId id="499" r:id="rId17"/>
    <p:sldId id="501" r:id="rId18"/>
    <p:sldId id="502" r:id="rId19"/>
    <p:sldId id="508" r:id="rId20"/>
    <p:sldId id="510" r:id="rId21"/>
    <p:sldId id="540" r:id="rId22"/>
    <p:sldId id="541" r:id="rId23"/>
    <p:sldId id="534" r:id="rId24"/>
    <p:sldId id="539" r:id="rId25"/>
    <p:sldId id="538" r:id="rId26"/>
    <p:sldId id="523" r:id="rId27"/>
    <p:sldId id="524" r:id="rId28"/>
    <p:sldId id="525" r:id="rId29"/>
  </p:sldIdLst>
  <p:sldSz cx="9144000" cy="6858000" type="letter"/>
  <p:notesSz cx="6996113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1" hangingPunct="1"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1" hangingPunct="1"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1" hangingPunct="1"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1" hangingPunct="1">
      <a:defRPr kumimoji="1" sz="23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FFFF"/>
    <a:srgbClr val="FFFFCC"/>
    <a:srgbClr val="6600FF"/>
    <a:srgbClr val="FF99FF"/>
    <a:srgbClr val="FFCCFF"/>
    <a:srgbClr val="FF0000"/>
    <a:srgbClr val="FF9900"/>
    <a:srgbClr val="FFFF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88128" autoAdjust="0"/>
  </p:normalViewPr>
  <p:slideViewPr>
    <p:cSldViewPr>
      <p:cViewPr varScale="1">
        <p:scale>
          <a:sx n="64" d="100"/>
          <a:sy n="64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5" d="100"/>
          <a:sy n="85" d="100"/>
        </p:scale>
        <p:origin x="-1896" y="-84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Mission of NOAA ARLFRD at </a:t>
            </a:r>
          </a:p>
          <a:p>
            <a:pPr>
              <a:defRPr/>
            </a:pPr>
            <a:r>
              <a:rPr lang="en-US"/>
              <a:t>DOE Idaho National Lab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2, 2005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FRD Core Competencies Review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kumimoji="0" sz="1200">
                <a:latin typeface="Times New Roman" pitchFamily="18" charset="0"/>
              </a:defRPr>
            </a:lvl1pPr>
          </a:lstStyle>
          <a:p>
            <a:fld id="{7DA74717-75A0-4AA0-AA8E-BFAEB66047C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kumimoji="0" sz="1200">
                <a:latin typeface="Times New Roman" pitchFamily="18" charset="0"/>
              </a:defRPr>
            </a:lvl1pPr>
          </a:lstStyle>
          <a:p>
            <a:endParaRPr lang="ko-KR" altLang="ko-KR"/>
          </a:p>
        </p:txBody>
      </p:sp>
      <p:sp>
        <p:nvSpPr>
          <p:cNvPr id="1433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29213" cy="417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15 July 1999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kumimoji="0" sz="1200">
                <a:latin typeface="Times New Roman" pitchFamily="18" charset="0"/>
              </a:defRPr>
            </a:lvl1pPr>
          </a:lstStyle>
          <a:p>
            <a:endParaRPr lang="ko-KR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kumimoji="0" sz="1200">
                <a:latin typeface="Times New Roman" pitchFamily="18" charset="0"/>
              </a:defRPr>
            </a:lvl1pPr>
          </a:lstStyle>
          <a:p>
            <a:fld id="{3F9BE987-F114-4E0B-8335-35C29F5763B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C0222-B83B-4D20-BE79-BC487EE886F8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ko-KR" altLang="ko-K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April-24, May-43,</a:t>
            </a:r>
            <a:r>
              <a:rPr lang="en-US" baseline="0" dirty="0" smtClean="0"/>
              <a:t> June-38, July-17, Aug-40, Sep-45</a:t>
            </a:r>
          </a:p>
          <a:p>
            <a:r>
              <a:rPr lang="en-US" altLang="ko-KR" dirty="0" smtClean="0">
                <a:ea typeface="바탕" pitchFamily="18" charset="-127"/>
                <a:cs typeface="Times New Roman" pitchFamily="18" charset="0"/>
              </a:rPr>
              <a:t>Frequent high ozone episode in HGB area may be attributed to</a:t>
            </a:r>
            <a:r>
              <a:rPr lang="en-US" altLang="ko-KR" baseline="0" dirty="0" smtClean="0">
                <a:ea typeface="바탕" pitchFamily="18" charset="-127"/>
                <a:cs typeface="Times New Roman" pitchFamily="18" charset="0"/>
              </a:rPr>
              <a:t> h</a:t>
            </a:r>
            <a:r>
              <a:rPr lang="en-US" altLang="ko-KR" dirty="0" smtClean="0">
                <a:ea typeface="바탕" pitchFamily="18" charset="-127"/>
                <a:cs typeface="Times New Roman" pitchFamily="18" charset="0"/>
              </a:rPr>
              <a:t>uge amount of VOC from petrochemical industries + </a:t>
            </a:r>
            <a:r>
              <a:rPr lang="en-US" altLang="ko-KR" dirty="0" err="1" smtClean="0">
                <a:ea typeface="바탕" pitchFamily="18" charset="-127"/>
                <a:cs typeface="Times New Roman" pitchFamily="18" charset="0"/>
              </a:rPr>
              <a:t>NOx</a:t>
            </a:r>
            <a:r>
              <a:rPr lang="en-US" altLang="ko-KR" dirty="0" smtClean="0">
                <a:ea typeface="바탕" pitchFamily="18" charset="-127"/>
                <a:cs typeface="Times New Roman" pitchFamily="18" charset="0"/>
              </a:rPr>
              <a:t> from vehicles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 smtClean="0">
                <a:ea typeface="바탕" pitchFamily="18" charset="-127"/>
                <a:cs typeface="Times New Roman" pitchFamily="18" charset="0"/>
              </a:rPr>
              <a:t>TexAQS</a:t>
            </a:r>
            <a:r>
              <a:rPr lang="en-US" altLang="ko-KR" dirty="0" smtClean="0">
                <a:ea typeface="바탕" pitchFamily="18" charset="-127"/>
                <a:cs typeface="Times New Roman" pitchFamily="18" charset="0"/>
              </a:rPr>
              <a:t> 2000: HRVOC(e.g. ETH, OLE) are responsible for THOE (Transient High Ozone Episode) in HGB area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ea typeface="바탕" pitchFamily="18" charset="-127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ea typeface="바탕" pitchFamily="18" charset="-127"/>
                <a:cs typeface="Times New Roman" pitchFamily="18" charset="0"/>
              </a:rPr>
              <a:t>Analysis</a:t>
            </a:r>
            <a:r>
              <a:rPr lang="en-US" altLang="ko-KR" baseline="0" dirty="0" smtClean="0">
                <a:ea typeface="바탕" pitchFamily="18" charset="-127"/>
                <a:cs typeface="Times New Roman" pitchFamily="18" charset="0"/>
              </a:rPr>
              <a:t> presented in here focus on the O3 season which is April – September.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>
                <a:ea typeface="바탕" pitchFamily="18" charset="-127"/>
                <a:cs typeface="Times New Roman" pitchFamily="18" charset="0"/>
              </a:rPr>
              <a:t>There are two peak: late spring time &amp; late summer period and a break of intensive O3 events either in June or July.</a:t>
            </a:r>
            <a:endParaRPr lang="en-US" altLang="ko-KR" dirty="0" smtClean="0">
              <a:ea typeface="바탕" pitchFamily="18" charset="-127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BE987-F114-4E0B-8335-35C29F5763B7}" type="slidenum">
              <a:rPr lang="en-US" altLang="ko-KR" smtClean="0"/>
              <a:pPr/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BE0B5-D043-49B7-8469-D81A416114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</a:t>
            </a:r>
            <a:r>
              <a:rPr lang="en-US" baseline="0" dirty="0" smtClean="0"/>
              <a:t> metrics of 8-hr ozone daily max for 2006-2010. We are looking at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of detection, false alarm ratio, fraction correct and critical success index. They were calculated base on 8-hr O3 standard which is 75 ppb. This is a schematics for scatter plot with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in x-axis &amp; forecast in y-axis. Low-right quarter is non-event and low-left is missed event. For upper panel, right quarter is false alarm &amp; left is hit cases.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BE987-F114-4E0B-8335-35C29F5763B7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scattered diagrams of 8-hr ozone are color-coded</a:t>
            </a:r>
            <a:r>
              <a:rPr lang="en-US" baseline="0" dirty="0" smtClean="0"/>
              <a:t> with sample population.</a:t>
            </a:r>
          </a:p>
          <a:p>
            <a:r>
              <a:rPr lang="en-US" baseline="0" dirty="0" smtClean="0"/>
              <a:t>The model over-predicted O3 level in low-middle range in general. More cases of missed events could be seen in 2006 while more false alarm were in 2008. 2010 has the best statistics score among 5 years.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BE987-F114-4E0B-8335-35C29F5763B7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x-axis</a:t>
            </a:r>
            <a:r>
              <a:rPr lang="en-US" baseline="0" dirty="0" smtClean="0"/>
              <a:t> is ozone level in ppb while y-axis is sample point count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BE987-F114-4E0B-8335-35C29F5763B7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Retrospective Simulations for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TexAQS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II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charset="0"/>
              </a:rPr>
              <a:t>Investigation of causes of bad forecasting may lead to future improvements.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BE987-F114-4E0B-8335-35C29F5763B7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a typeface="바탕" pitchFamily="18" charset="-127"/>
                <a:cs typeface="Times New Roman" pitchFamily="18" charset="0"/>
              </a:rPr>
              <a:t>BEMR from all sources in HGB area</a:t>
            </a:r>
          </a:p>
          <a:p>
            <a:r>
              <a:rPr lang="en-US" altLang="ko-KR" dirty="0" smtClean="0">
                <a:ea typeface="바탕" pitchFamily="18" charset="-127"/>
                <a:cs typeface="Times New Roman" pitchFamily="18" charset="0"/>
              </a:rPr>
              <a:t>VOC: reduced by ~200 ton/day</a:t>
            </a:r>
          </a:p>
          <a:p>
            <a:r>
              <a:rPr lang="en-US" altLang="ko-KR" dirty="0" err="1" smtClean="0">
                <a:ea typeface="바탕" pitchFamily="18" charset="-127"/>
                <a:cs typeface="Times New Roman" pitchFamily="18" charset="0"/>
              </a:rPr>
              <a:t>NOx</a:t>
            </a:r>
            <a:r>
              <a:rPr lang="en-US" altLang="ko-KR" dirty="0" smtClean="0">
                <a:ea typeface="바탕" pitchFamily="18" charset="-127"/>
                <a:cs typeface="Times New Roman" pitchFamily="18" charset="0"/>
              </a:rPr>
              <a:t>: reduced by ~350 ton/day</a:t>
            </a:r>
            <a:endParaRPr lang="en-US" altLang="ko-KR" dirty="0">
              <a:ea typeface="바탕" pitchFamily="18" charset="-127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BE987-F114-4E0B-8335-35C29F5763B7}" type="slidenum">
              <a:rPr lang="en-US" altLang="ko-KR" smtClean="0"/>
              <a:pPr/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BE987-F114-4E0B-8335-35C29F5763B7}" type="slidenum">
              <a:rPr lang="en-US" altLang="ko-KR" smtClean="0"/>
              <a:pPr/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10" name="Picture 7" descr="NOA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2743200" y="6473825"/>
            <a:ext cx="3733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11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Air Resources Laboratory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DA7B76EF-0FAD-469A-91CE-28EF0FEB7EC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233FDE0C-12BF-41E1-8D3A-F925870B1AA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CCDABC75-845C-48F5-A5B8-9F8F51BBAEC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14C0AE25-D893-464D-BEC0-7AF8149FD9F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9" name="Picture 7" descr="NOA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2743200" y="6473825"/>
            <a:ext cx="3733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11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Air Resources Laboratory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3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3A9D93B3-C2D9-49C1-9EF7-BD5D2C55F15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11B51033-0348-40E5-9866-EF073C263D8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AED25F0D-AE25-4EA1-AA67-111AD9D2EF6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A5E400D9-5F8B-4757-B680-69BED462544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99D3CB6A-0C85-43E4-B053-7DFC942F1C2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0B2E3CD2-B016-447F-9B08-DFAA2D87B80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r>
              <a:rPr lang="en-US" altLang="ko-KR"/>
              <a:t>10/12/10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0" smtClean="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defRPr>
            </a:lvl1pPr>
          </a:lstStyle>
          <a:p>
            <a:fld id="{39714565-FB48-4DCE-87A6-936F36E6FDF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40000"/>
              </a:spcBef>
              <a:buClr>
                <a:schemeClr val="tx1"/>
              </a:buClr>
              <a:buFontTx/>
              <a:buChar char="–"/>
            </a:pPr>
            <a:endParaRPr kumimoji="0" lang="ko-KR" altLang="ko-KR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447800" y="304800"/>
            <a:ext cx="6553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ko-KR" altLang="ko-K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40000"/>
                </a:spcBef>
                <a:buClr>
                  <a:schemeClr val="tx1"/>
                </a:buClr>
                <a:buFontTx/>
                <a:buChar char="–"/>
              </a:pPr>
              <a:endParaRPr kumimoji="0" lang="ko-KR" altLang="ko-KR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14" name="Picture 7" descr="NOA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40000"/>
              </a:spcBef>
              <a:buClr>
                <a:schemeClr val="tx1"/>
              </a:buClr>
              <a:buNone/>
              <a:defRPr sz="11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Page#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743200" y="6473825"/>
            <a:ext cx="3733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11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Air Resources Laboratory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tx1"/>
              </a:buClr>
              <a:defRPr sz="1000">
                <a:solidFill>
                  <a:srgbClr val="0B5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altLang="ko-KR"/>
              <a:t>10/12/10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B539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762000"/>
            <a:ext cx="7300913" cy="129540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Performance Assessment of Five-year East Texas Air Quality Forecasting System (ETAQ)</a:t>
            </a:r>
            <a:endParaRPr kumimoji="0" lang="en-US" altLang="ko-KR" sz="2500" dirty="0">
              <a:solidFill>
                <a:srgbClr val="06294A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2438400"/>
            <a:ext cx="7696200" cy="38862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Fong </a:t>
            </a:r>
            <a:r>
              <a:rPr lang="en-US" altLang="ko-KR" sz="200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Ngan</a:t>
            </a:r>
            <a:r>
              <a:rPr lang="en-US" altLang="ko-KR" sz="2000" baseline="3000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ko-KR" sz="2000" baseline="30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2,*</a:t>
            </a:r>
            <a:r>
              <a:rPr lang="en-US" altLang="ko-K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, Hyun </a:t>
            </a:r>
            <a:r>
              <a:rPr lang="en-US" altLang="ko-KR" sz="20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Cheol</a:t>
            </a:r>
            <a:r>
              <a:rPr lang="en-US" altLang="ko-K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Kim </a:t>
            </a:r>
            <a:r>
              <a:rPr lang="en-US" altLang="ko-KR" sz="2000" baseline="30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2,*</a:t>
            </a:r>
            <a:r>
              <a:rPr lang="en-US" altLang="ko-K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, Fang-Yi Cheng</a:t>
            </a:r>
            <a:r>
              <a:rPr lang="en-US" altLang="ko-KR" sz="2000" baseline="30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3</a:t>
            </a:r>
            <a:r>
              <a:rPr lang="en-US" altLang="ko-K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20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Soontae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Kim</a:t>
            </a:r>
            <a:r>
              <a:rPr lang="en-US" altLang="ko-KR" sz="2000" baseline="30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4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en-US" altLang="ko-KR" sz="20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DaeGyun</a:t>
            </a:r>
            <a:r>
              <a:rPr lang="en-US" altLang="ko-K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Lee </a:t>
            </a:r>
            <a:r>
              <a:rPr lang="en-US" altLang="ko-KR" sz="2000" baseline="30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, Bernhard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Rappenglueck</a:t>
            </a:r>
            <a:r>
              <a:rPr lang="en-US" altLang="ko-KR" sz="2000" baseline="30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1</a:t>
            </a:r>
            <a:r>
              <a:rPr lang="en-US" altLang="ko-KR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Pius Lee </a:t>
            </a:r>
            <a:r>
              <a:rPr lang="en-US" altLang="ko-KR" sz="2000" baseline="30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2 </a:t>
            </a:r>
            <a:endParaRPr lang="en-US" altLang="ko-KR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ko-KR" sz="2000" dirty="0">
                <a:solidFill>
                  <a:schemeClr val="bg1"/>
                </a:solidFill>
                <a:latin typeface="+mn-lt"/>
                <a:cs typeface="Arial" pitchFamily="34" charset="0"/>
              </a:rPr>
              <a:t>and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00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Daewon</a:t>
            </a:r>
            <a:r>
              <a:rPr lang="en-US" altLang="ko-KR" sz="2000" dirty="0">
                <a:solidFill>
                  <a:schemeClr val="bg1"/>
                </a:solidFill>
                <a:latin typeface="+mn-lt"/>
                <a:cs typeface="Arial" pitchFamily="34" charset="0"/>
              </a:rPr>
              <a:t> W. </a:t>
            </a:r>
            <a:r>
              <a:rPr lang="en-US" altLang="ko-KR" sz="20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Byun</a:t>
            </a:r>
            <a:endParaRPr lang="en-US" altLang="ko-KR" sz="2000" baseline="300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100" i="1" baseline="30000" dirty="0">
                <a:solidFill>
                  <a:schemeClr val="bg1"/>
                </a:solidFill>
                <a:latin typeface="+mn-lt"/>
                <a:cs typeface="Arial" pitchFamily="34" charset="0"/>
              </a:rPr>
              <a:t>1 </a:t>
            </a:r>
            <a:r>
              <a:rPr lang="en-US" altLang="ko-KR" sz="1100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Institute for Multi-Dimensional Air Quality Studies, University of Houston, USA</a:t>
            </a:r>
            <a:endParaRPr lang="en-US" altLang="ko-KR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100" i="1" baseline="30000" dirty="0">
                <a:solidFill>
                  <a:schemeClr val="bg1"/>
                </a:solidFill>
                <a:latin typeface="+mn-lt"/>
                <a:cs typeface="Arial" pitchFamily="34" charset="0"/>
              </a:rPr>
              <a:t>2 </a:t>
            </a:r>
            <a:r>
              <a:rPr lang="en-US" altLang="ko-KR" sz="1100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Air Resource Laboratory, NOAA, </a:t>
            </a:r>
            <a:r>
              <a:rPr lang="en-US" altLang="ko-KR" sz="11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USA</a:t>
            </a:r>
            <a:endParaRPr lang="en-US" altLang="ko-KR" sz="1100" i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100" i="1" baseline="30000" dirty="0">
                <a:solidFill>
                  <a:schemeClr val="bg1"/>
                </a:solidFill>
                <a:latin typeface="+mn-lt"/>
                <a:cs typeface="Arial" pitchFamily="34" charset="0"/>
              </a:rPr>
              <a:t>3 </a:t>
            </a:r>
            <a:r>
              <a:rPr lang="en-US" altLang="ko-KR" sz="1100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Dept. of Atmospheric Sciences, National Central University, Taiwan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100" i="1" baseline="30000" dirty="0">
                <a:solidFill>
                  <a:schemeClr val="bg1"/>
                </a:solidFill>
                <a:latin typeface="+mn-lt"/>
                <a:cs typeface="Arial" pitchFamily="34" charset="0"/>
              </a:rPr>
              <a:t>4 </a:t>
            </a:r>
            <a:r>
              <a:rPr lang="en-US" altLang="ko-KR" sz="1100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Division of Environmental Civil &amp; Transportation Engineering, </a:t>
            </a:r>
            <a:r>
              <a:rPr lang="en-US" altLang="ko-KR" sz="1100" i="1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Ajou</a:t>
            </a:r>
            <a:r>
              <a:rPr lang="en-US" altLang="ko-KR" sz="1100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 University, Korea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100" i="1" baseline="30000" dirty="0">
                <a:solidFill>
                  <a:schemeClr val="bg1"/>
                </a:solidFill>
                <a:latin typeface="+mn-lt"/>
                <a:cs typeface="Arial" pitchFamily="34" charset="0"/>
              </a:rPr>
              <a:t>5 </a:t>
            </a:r>
            <a:r>
              <a:rPr lang="en-US" altLang="ko-KR" sz="1100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National Institute of Environmental Research, </a:t>
            </a:r>
            <a:r>
              <a:rPr lang="en-US" altLang="ko-KR" sz="11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Korea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11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* Earth Resources Technology, Inc</a:t>
            </a:r>
            <a:endParaRPr lang="en-US" altLang="ko-KR" sz="1100" i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r">
              <a:buClr>
                <a:srgbClr val="0BD0D9"/>
              </a:buClr>
              <a:buSzPct val="95000"/>
            </a:pPr>
            <a:endParaRPr kumimoji="0" lang="en-US" altLang="ko-KR" sz="2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8864" y="0"/>
            <a:ext cx="2375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4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10</a:t>
            </a:r>
            <a:r>
              <a:rPr lang="en-US" altLang="ko-KR" sz="1400" i="1" baseline="30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th</a:t>
            </a:r>
            <a:r>
              <a:rPr lang="en-US" altLang="ko-KR" sz="14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Annual CMAS conference</a:t>
            </a:r>
          </a:p>
          <a:p>
            <a:pPr algn="r"/>
            <a:r>
              <a:rPr lang="en-US" altLang="ko-KR" sz="14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October 24</a:t>
            </a:r>
            <a:r>
              <a:rPr lang="en-US" altLang="ko-KR" sz="1400" i="1" baseline="30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14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– 26, 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RL-PC\Desktop\UHAQF\chem\DIS-O3-8hr-d04-2008040106-20081001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286000"/>
          </a:xfrm>
          <a:prstGeom prst="rect">
            <a:avLst/>
          </a:prstGeom>
          <a:noFill/>
        </p:spPr>
      </p:pic>
      <p:pic>
        <p:nvPicPr>
          <p:cNvPr id="2051" name="Picture 3" descr="F:\ARL-PC\Desktop\UHAQF\chem\DIS-O3-8hr-d04-2009040106-20091001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0"/>
            <a:ext cx="4572000" cy="2286000"/>
          </a:xfrm>
          <a:prstGeom prst="rect">
            <a:avLst/>
          </a:prstGeom>
          <a:noFill/>
        </p:spPr>
      </p:pic>
      <p:pic>
        <p:nvPicPr>
          <p:cNvPr id="2052" name="Picture 4" descr="F:\ARL-PC\Desktop\UHAQF\chem\DIS-O3-8hr-d04-2010040106-201010010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72000"/>
            <a:ext cx="4572000" cy="2286000"/>
          </a:xfrm>
          <a:prstGeom prst="rect">
            <a:avLst/>
          </a:prstGeom>
          <a:noFill/>
        </p:spPr>
      </p:pic>
      <p:pic>
        <p:nvPicPr>
          <p:cNvPr id="2053" name="Picture 5" descr="F:\ARL-PC\Desktop\UHAQF\chem\DIS-O3-8hr-d04-2006040106-200610010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0"/>
            <a:ext cx="4572000" cy="2286000"/>
          </a:xfrm>
          <a:prstGeom prst="rect">
            <a:avLst/>
          </a:prstGeom>
          <a:noFill/>
        </p:spPr>
      </p:pic>
      <p:pic>
        <p:nvPicPr>
          <p:cNvPr id="2054" name="Picture 6" descr="F:\ARL-PC\Desktop\UHAQF\chem\DIS-O3-8hr-d04-2007040106-200710010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0"/>
            <a:ext cx="4572000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+mn-lt"/>
                <a:cs typeface="Arial" pitchFamily="34" charset="0"/>
              </a:rPr>
              <a:t>Distribution of 8-hr O3</a:t>
            </a:r>
            <a:endParaRPr lang="en-US" sz="2800" dirty="0">
              <a:latin typeface="+mn-lt"/>
              <a:cs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4C0AE25-D893-464D-BEC0-7AF8149FD9FB}" type="slidenum">
              <a:rPr lang="en-US" altLang="ko-KR" smtClean="0"/>
              <a:pPr/>
              <a:t>10</a:t>
            </a:fld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3517533" y="2438400"/>
            <a:ext cx="825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2438400"/>
            <a:ext cx="825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3733" y="4724400"/>
            <a:ext cx="825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65733" y="4724400"/>
            <a:ext cx="825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152400"/>
            <a:ext cx="825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914400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F1/F2 forecasting show very similar distribution shape</a:t>
            </a:r>
          </a:p>
          <a:p>
            <a:r>
              <a:rPr lang="en-US" sz="1400" dirty="0" err="1" smtClean="0"/>
              <a:t>NOx</a:t>
            </a:r>
            <a:r>
              <a:rPr lang="en-US" sz="1400" dirty="0" smtClean="0"/>
              <a:t> level decrease =&gt; less near zero O3</a:t>
            </a:r>
          </a:p>
          <a:p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752600"/>
            <a:ext cx="7505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Obs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1752600"/>
            <a:ext cx="54373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1752600"/>
            <a:ext cx="54373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F2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409700" y="2171700"/>
            <a:ext cx="914400" cy="685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914400" y="2362200"/>
            <a:ext cx="838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</p:cNvCxnSpPr>
          <p:nvPr/>
        </p:nvCxnSpPr>
        <p:spPr>
          <a:xfrm rot="16200000" flipH="1">
            <a:off x="525069" y="2277670"/>
            <a:ext cx="315724" cy="158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14600" y="2971800"/>
            <a:ext cx="134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Dash 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97.5 percentile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4383"/>
            <a:ext cx="8077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charset="0"/>
                <a:cs typeface="Arial" pitchFamily="34" charset="0"/>
              </a:rPr>
              <a:t>Meteorological factors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>
                <a:latin typeface="Arial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charset="0"/>
                <a:cs typeface="Arial" pitchFamily="34" charset="0"/>
              </a:rPr>
              <a:t>Over-prediction of wind speed and inaccurate flow patterns inherited from synoptic inputs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4C0AE25-D893-464D-BEC0-7AF8149FD9FB}" type="slidenum">
              <a:rPr lang="en-US" altLang="ko-KR" smtClean="0"/>
              <a:pPr/>
              <a:t>11</a:t>
            </a:fld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atin typeface="+mn-lt"/>
                <a:cs typeface="Arial" pitchFamily="34" charset="0"/>
              </a:rPr>
              <a:t>Causes of Bad Forecasting</a:t>
            </a:r>
            <a:endParaRPr lang="en-US" sz="2800" b="1" dirty="0">
              <a:latin typeface="+mn-lt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77" y="1524000"/>
            <a:ext cx="351692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F:\ARL-PC\Desktop\TexAQSII\TexAQSII-T25-nudging\WindRose_C416_AQF2_4km_20060831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0042" y="1981200"/>
            <a:ext cx="2286000" cy="2286000"/>
          </a:xfrm>
          <a:prstGeom prst="rect">
            <a:avLst/>
          </a:prstGeom>
          <a:noFill/>
        </p:spPr>
      </p:pic>
      <p:pic>
        <p:nvPicPr>
          <p:cNvPr id="12" name="Picture 4" descr="F:\ARL-PC\Desktop\TexAQSII\TexAQSII-T25-nudging\WindRose_C416_OBS_4km_200608310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4042" y="1981200"/>
            <a:ext cx="2286000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91000" y="2346960"/>
            <a:ext cx="6880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31804" y="2373868"/>
            <a:ext cx="103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Forecast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038600" y="13716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Example: August 31, 2006</a:t>
            </a:r>
          </a:p>
          <a:p>
            <a:r>
              <a:rPr lang="en-US" sz="1200" i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Too strong northerly winds after frontal passage pushed the ozone plume to the Gulf.</a:t>
            </a:r>
            <a:endParaRPr lang="en-US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1677" y="1828800"/>
            <a:ext cx="1736181" cy="446276"/>
          </a:xfrm>
          <a:prstGeom prst="rect">
            <a:avLst/>
          </a:prstGeom>
          <a:solidFill>
            <a:srgbClr val="FFFFCC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Forecast O3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03306" y="5791200"/>
            <a:ext cx="1340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Ngan et al. 2011</a:t>
            </a:r>
          </a:p>
          <a:p>
            <a:r>
              <a:rPr lang="en-US" sz="1200" i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submitted to AE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5800" y="4340423"/>
            <a:ext cx="8121126" cy="2517577"/>
            <a:chOff x="685800" y="4340423"/>
            <a:chExt cx="8121126" cy="25175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4400" y="4648200"/>
              <a:ext cx="4884666" cy="21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685800" y="4340423"/>
              <a:ext cx="7162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charset="0"/>
                <a:buChar char="•"/>
              </a:pPr>
              <a:r>
                <a:rPr lang="en-US" sz="1400" b="1" dirty="0" smtClean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 Simulation of precipitations &amp; cloudiness at the incorrect locations &amp; times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58926" y="4648200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 dirty="0" smtClean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Example: August 23-25, 2006</a:t>
              </a:r>
            </a:p>
            <a:p>
              <a:r>
                <a:rPr lang="en-US" sz="1200" i="1" dirty="0" smtClean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Incorrect prediction of </a:t>
              </a:r>
              <a:r>
                <a:rPr lang="en-US" sz="1200" i="1" dirty="0" err="1" smtClean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precip</a:t>
              </a:r>
              <a:r>
                <a:rPr lang="en-US" sz="1200" i="1" dirty="0" smtClean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. led to over-estimation of ozone level (red line). </a:t>
              </a:r>
              <a:endParaRPr lang="en-US" sz="12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6411724"/>
              <a:ext cx="68800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Obs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09800" y="5105400"/>
              <a:ext cx="1035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Forecast</a:t>
              </a:r>
              <a:endParaRPr lang="en-US" sz="18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6200000" flipH="1">
              <a:off x="2857500" y="5493678"/>
              <a:ext cx="533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1"/>
            </p:cNvCxnSpPr>
            <p:nvPr/>
          </p:nvCxnSpPr>
          <p:spPr>
            <a:xfrm rot="10800000">
              <a:off x="4495800" y="6324600"/>
              <a:ext cx="457200" cy="3102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4C0AE25-D893-464D-BEC0-7AF8149FD9FB}" type="slidenum">
              <a:rPr lang="en-US" altLang="ko-KR" smtClean="0"/>
              <a:pPr/>
              <a:t>12</a:t>
            </a:fld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34383"/>
            <a:ext cx="8382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Arial" charset="0"/>
                <a:cs typeface="Arial" pitchFamily="34" charset="0"/>
              </a:rPr>
              <a:t>Emission uncertainties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Too high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NOx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&amp; VOC level – ETAQ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emiss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based on 2000 imputed emission (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Byun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et al. 2007) 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atin typeface="+mn-lt"/>
                <a:cs typeface="Arial" pitchFamily="34" charset="0"/>
              </a:rPr>
              <a:t>Causes of Bad Forecasting</a:t>
            </a:r>
            <a:endParaRPr lang="en-US" sz="2800" b="1" dirty="0">
              <a:latin typeface="+mn-lt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3228" y="1371600"/>
            <a:ext cx="6855372" cy="1828800"/>
            <a:chOff x="914400" y="1371600"/>
            <a:chExt cx="6855372" cy="1828800"/>
          </a:xfrm>
        </p:grpSpPr>
        <p:pic>
          <p:nvPicPr>
            <p:cNvPr id="1027" name="Picture 3" descr="zcc_32-cc_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1371600"/>
              <a:ext cx="342637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 descr="zcc_32-cc_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1371600"/>
              <a:ext cx="342637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831155" y="1524000"/>
              <a:ext cx="11192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ETAQ EI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45673" y="1676400"/>
              <a:ext cx="11063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updated</a:t>
              </a:r>
            </a:p>
            <a:p>
              <a:pPr algn="ctr"/>
              <a:r>
                <a:rPr lang="en-US" sz="2000" dirty="0" smtClean="0"/>
                <a:t>EI</a:t>
              </a:r>
              <a:endParaRPr lang="en-US" sz="20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2743200" y="2057400"/>
              <a:ext cx="685800" cy="6858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3505200" y="1828800"/>
              <a:ext cx="304800" cy="1524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76800" y="1828800"/>
              <a:ext cx="381000" cy="1524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990600" y="32004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Updated emission (using 2006 Texas point-source special inventories) sensitivity test</a:t>
            </a:r>
          </a:p>
          <a:p>
            <a:r>
              <a:rPr lang="en-US" sz="1200" i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Better simulation of O3 peak on </a:t>
            </a:r>
            <a:r>
              <a:rPr lang="en-US" sz="1200" i="1" u="sng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non-event days </a:t>
            </a:r>
            <a:r>
              <a:rPr lang="en-US" sz="1200" i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but under-prediction on </a:t>
            </a:r>
            <a:r>
              <a:rPr lang="en-US" sz="1200" i="1" u="sng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events days</a:t>
            </a:r>
            <a:r>
              <a:rPr lang="en-US" sz="1200" i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838200" y="3959423"/>
            <a:ext cx="8305800" cy="2822377"/>
            <a:chOff x="838200" y="3959423"/>
            <a:chExt cx="8305800" cy="2822377"/>
          </a:xfrm>
        </p:grpSpPr>
        <p:sp>
          <p:nvSpPr>
            <p:cNvPr id="25" name="TextBox 24"/>
            <p:cNvSpPr txBox="1"/>
            <p:nvPr/>
          </p:nvSpPr>
          <p:spPr>
            <a:xfrm>
              <a:off x="5943600" y="4267199"/>
              <a:ext cx="12192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  <a:ea typeface="+mn-ea"/>
                </a:rPr>
                <a:t>PM other</a:t>
              </a:r>
            </a:p>
            <a:p>
              <a:pPr algn="r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  <a:ea typeface="+mn-ea"/>
                </a:rPr>
                <a:t>EC</a:t>
              </a:r>
            </a:p>
            <a:p>
              <a:pPr algn="r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600" b="1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  <a:ea typeface="+mn-ea"/>
                </a:rPr>
                <a:t>OM</a:t>
              </a:r>
            </a:p>
            <a:p>
              <a:pPr algn="r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600" dirty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  <a:ea typeface="+mn-ea"/>
                </a:rPr>
                <a:t>ANH4</a:t>
              </a:r>
            </a:p>
            <a:p>
              <a:pPr algn="r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6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  <a:ea typeface="+mn-ea"/>
                </a:rPr>
                <a:t>ANO3</a:t>
              </a:r>
            </a:p>
            <a:p>
              <a:pPr algn="r" eaLnBrk="0" hangingPunct="0"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16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  <a:ea typeface="+mn-ea"/>
                </a:rPr>
                <a:t>ASO4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200" y="3959423"/>
              <a:ext cx="8305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charset="0"/>
                <a:buChar char="•"/>
              </a:pPr>
              <a:r>
                <a:rPr lang="en-US" sz="1400" b="1" dirty="0" smtClean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 Lack of intermittent emission from wildfire &amp; dust events, both </a:t>
              </a:r>
              <a:r>
                <a:rPr lang="en-US" sz="1400" b="1" u="sng" dirty="0" smtClean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domestic &amp; outside </a:t>
              </a:r>
              <a:r>
                <a:rPr lang="en-US" sz="1400" b="1" dirty="0" smtClean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domain</a:t>
              </a:r>
            </a:p>
          </p:txBody>
        </p:sp>
        <p:pic>
          <p:nvPicPr>
            <p:cNvPr id="26" name="Picture 3" descr="C:\Documents and Settings\Administrator\My Documents\work\2010-10-08\HOU-PM-sp-CCF3.png"/>
            <p:cNvPicPr>
              <a:picLocks noChangeAspect="1" noChangeArrowheads="1"/>
            </p:cNvPicPr>
            <p:nvPr/>
          </p:nvPicPr>
          <p:blipFill>
            <a:blip r:embed="rId5" cstate="print"/>
            <a:srcRect t="8333" r="2677"/>
            <a:stretch>
              <a:fillRect/>
            </a:stretch>
          </p:blipFill>
          <p:spPr bwMode="auto">
            <a:xfrm>
              <a:off x="1066800" y="4267200"/>
              <a:ext cx="51816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334000" y="5105400"/>
              <a:ext cx="68800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Obs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88516" y="4304850"/>
              <a:ext cx="685800" cy="219456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Saharan Dust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53000" y="6324600"/>
              <a:ext cx="113127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Forecast</a:t>
              </a:r>
              <a:endParaRPr lang="en-US" sz="20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10800000">
              <a:off x="4419600" y="6248400"/>
              <a:ext cx="685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800000" flipV="1">
              <a:off x="5410200" y="5486400"/>
              <a:ext cx="304800" cy="2285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733800" y="4300368"/>
              <a:ext cx="990600" cy="2194560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Haze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+ wildfire</a:t>
              </a:r>
            </a:p>
            <a:p>
              <a:pPr algn="ctr"/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62800" y="6096000"/>
              <a:ext cx="13115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Kim et al. (2010)</a:t>
              </a:r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7162800" y="3409890"/>
            <a:ext cx="1970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Plots from Lee (2009)</a:t>
            </a:r>
          </a:p>
          <a:p>
            <a:r>
              <a:rPr lang="en-US" sz="1000" i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EI provided by Dr. </a:t>
            </a:r>
            <a:r>
              <a:rPr lang="en-US" sz="1000" i="1" dirty="0" err="1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Soontae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 Kim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Correlation of ozone and temperature</a:t>
            </a:r>
            <a:r>
              <a:rPr lang="en-US" sz="32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b="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CONUS scale</a:t>
            </a:r>
            <a:endParaRPr lang="en-US" sz="3200" b="0" i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4C0AE25-D893-464D-BEC0-7AF8149FD9FB}" type="slidenum">
              <a:rPr lang="en-US" altLang="ko-KR" smtClean="0"/>
              <a:pPr/>
              <a:t>13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yunK\My Documents\temp\2011-04-14\TEMP2.Aug.2006-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3934"/>
            <a:ext cx="4572000" cy="3200400"/>
          </a:xfrm>
          <a:prstGeom prst="rect">
            <a:avLst/>
          </a:prstGeom>
          <a:noFill/>
        </p:spPr>
      </p:pic>
      <p:pic>
        <p:nvPicPr>
          <p:cNvPr id="2051" name="Picture 3" descr="C:\Documents and Settings\HyunK\My Documents\temp\2011-04-14\O3.Aug.2006-2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63934"/>
            <a:ext cx="4572000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6114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ko-KR" sz="1800" dirty="0" smtClean="0"/>
              <a:t>MOD : ETAQ </a:t>
            </a:r>
            <a:r>
              <a:rPr lang="en-US" altLang="ko-KR" sz="1800" dirty="0" err="1" smtClean="0"/>
              <a:t>forcasting</a:t>
            </a:r>
            <a:r>
              <a:rPr lang="en-US" altLang="ko-KR" sz="1800" dirty="0" smtClean="0"/>
              <a:t> 2m temperature and daytime ozone (14-17 LT)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ko-KR" sz="1800" dirty="0" smtClean="0"/>
              <a:t>OBS : AQS ozone (14-17 LT) and MADIS 2m temperature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4C0AE25-D893-464D-BEC0-7AF8149FD9FB}" type="slidenum">
              <a:rPr lang="en-US" altLang="ko-KR" smtClean="0"/>
              <a:pPr/>
              <a:t>14</a:t>
            </a:fld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030853"/>
            <a:ext cx="18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2m Temperature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567243" y="1030069"/>
            <a:ext cx="169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Daytime ozone</a:t>
            </a:r>
            <a:endParaRPr lang="en-US" sz="1800" dirty="0"/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5-year monthly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mean (August)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yunK\My Documents\temp\2011-04-14\TEMP2.d36.diff.2007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320000" cy="3024000"/>
          </a:xfrm>
          <a:prstGeom prst="rect">
            <a:avLst/>
          </a:prstGeom>
          <a:noFill/>
        </p:spPr>
      </p:pic>
      <p:pic>
        <p:nvPicPr>
          <p:cNvPr id="3075" name="Picture 3" descr="C:\Documents and Settings\HyunK\My Documents\temp\2011-04-14\O3.d36.diff.2007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4320000" cy="3024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istrator\My Documents\work\2011-04-15\UH-AQF\AQS O3 diff 200708 3923746_133x91k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34000"/>
            <a:ext cx="4320000" cy="3024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My Documents\work\2011-04-15\UH-AQF\MADIS T diff 200708 3923746_133x91k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34000"/>
            <a:ext cx="4320000" cy="3024000"/>
          </a:xfrm>
          <a:prstGeom prst="rect">
            <a:avLst/>
          </a:prstGeom>
          <a:noFill/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2007 August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352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MOD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412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OBS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85800"/>
            <a:ext cx="3962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Temperature anomaly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2519" y="685800"/>
            <a:ext cx="2743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Ozone anomaly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3657600"/>
            <a:ext cx="40386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lt"/>
              </a:rPr>
              <a:t>Very hot year. Ozone anomaly is more than 10 ppb.</a:t>
            </a:r>
            <a:endParaRPr lang="ko-KR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HyunK\My Documents\temp\2011-04-14\TEMP2.d36.diff.2009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320000" cy="3024000"/>
          </a:xfrm>
          <a:prstGeom prst="rect">
            <a:avLst/>
          </a:prstGeom>
          <a:noFill/>
        </p:spPr>
      </p:pic>
      <p:pic>
        <p:nvPicPr>
          <p:cNvPr id="5123" name="Picture 3" descr="C:\Documents and Settings\HyunK\My Documents\temp\2011-04-14\O3.d36.diff.2009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416" y="838200"/>
            <a:ext cx="4320000" cy="302400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istrator\My Documents\work\2011-04-15\UH-AQF\MADIS T diff 200908 3923746_133x91k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34001"/>
            <a:ext cx="4320000" cy="3023999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My Documents\work\2011-04-15\UH-AQF\AQS O3 diff 200908 3923746_133x91k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7416" y="3834000"/>
            <a:ext cx="4320000" cy="3024000"/>
          </a:xfrm>
          <a:prstGeom prst="rect">
            <a:avLst/>
          </a:prstGeom>
          <a:noFill/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2009 August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MOD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412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OBS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85800"/>
            <a:ext cx="3581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Temperature anomaly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2416" y="685800"/>
            <a:ext cx="251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Ozone anomaly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3657600"/>
            <a:ext cx="4038600" cy="446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cool year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My Documents\work\2011-04-15\UH-AQF\sc-ta-oa-m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00" y="1295400"/>
            <a:ext cx="4320000" cy="3828259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or\My Documents\work\2011-04-15\UH-AQF\sc-ta-oa-ob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200" y="1295400"/>
            <a:ext cx="4320000" cy="382825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704850"/>
          </a:xfrm>
        </p:spPr>
        <p:txBody>
          <a:bodyPr>
            <a:normAutofit fontScale="90000"/>
          </a:bodyPr>
          <a:lstStyle/>
          <a:p>
            <a:r>
              <a:rPr lang="en-US" altLang="ko-KR" sz="3200" dirty="0" smtClean="0"/>
              <a:t>Temperature anomaly .vs. Ozone anomaly</a:t>
            </a:r>
            <a:endParaRPr lang="ko-KR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914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MOD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914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OBS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181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ko-KR" sz="1800" dirty="0" smtClean="0"/>
              <a:t>Sampling on Eastern US (large T variation in complex terrain region)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ko-KR" sz="1800" dirty="0" smtClean="0"/>
              <a:t>Strong correlation between temperature anomaly and ozone anomaly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ko-KR" sz="1800" dirty="0" smtClean="0"/>
              <a:t>1 degree temperature change causes 1.5~2.5ppb ozone change</a:t>
            </a:r>
          </a:p>
          <a:p>
            <a:pPr>
              <a:buFont typeface="Wingdings" pitchFamily="2" charset="2"/>
              <a:buChar char="§"/>
            </a:pPr>
            <a:endParaRPr lang="ko-KR" altLang="en-US" sz="18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4C0AE25-D893-464D-BEC0-7AF8149FD9FB}" type="slidenum">
              <a:rPr lang="en-US" altLang="ko-KR" smtClean="0"/>
              <a:pPr/>
              <a:t>17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4114800" cy="70485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Ozone bias .vs. ozone level</a:t>
            </a:r>
            <a:endParaRPr lang="ko-KR" altLang="en-US" sz="2800" dirty="0"/>
          </a:p>
        </p:txBody>
      </p:sp>
      <p:pic>
        <p:nvPicPr>
          <p:cNvPr id="8194" name="Picture 2" descr="C:\Documents and Settings\Administrator\My Documents\work\2011-04-15\UH-AQF\sc-o3-o3bi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127418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124271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ko-KR" sz="1800" dirty="0" smtClean="0"/>
              <a:t>Less ozone bias in high ozone level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ko-KR" sz="1800" dirty="0" smtClean="0"/>
              <a:t>Positive correlation of ozone bias &amp; temperature in lower temperature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ko-KR" sz="1800" dirty="0" smtClean="0"/>
              <a:t>Large uncertainty of ozone bias in high temperature</a:t>
            </a:r>
            <a:endParaRPr lang="ko-KR" altLang="en-US" sz="1800" dirty="0"/>
          </a:p>
        </p:txBody>
      </p:sp>
      <p:pic>
        <p:nvPicPr>
          <p:cNvPr id="5" name="Picture 2" descr="C:\Documents and Settings\Administrator\My Documents\work\2011-04-15\UH-AQF\sc-t-o3bi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127419" cy="3657600"/>
          </a:xfrm>
          <a:prstGeom prst="rect">
            <a:avLst/>
          </a:prstGeom>
          <a:noFill/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4648200" y="609600"/>
            <a:ext cx="4267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Ozone bias .vs. temperature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4C0AE25-D893-464D-BEC0-7AF8149FD9FB}" type="slidenum">
              <a:rPr lang="en-US" altLang="ko-KR" smtClean="0"/>
              <a:pPr/>
              <a:t>18</a:t>
            </a:fld>
            <a:endParaRPr lang="en-US" altLang="ko-KR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487194" y="3048000"/>
            <a:ext cx="32004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FantineN\Desktop\O3 front 20090805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19200"/>
            <a:ext cx="595943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553200" cy="704850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 smtClean="0"/>
              <a:t>Ozone bias .vs. frontal passage</a:t>
            </a:r>
            <a:endParaRPr lang="ko-KR" altLang="en-US" sz="32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4C0AE25-D893-464D-BEC0-7AF8149FD9FB}" type="slidenum">
              <a:rPr lang="en-US" altLang="ko-KR" smtClean="0"/>
              <a:pPr/>
              <a:t>19</a:t>
            </a:fld>
            <a:endParaRPr lang="en-US" altLang="ko-KR" dirty="0"/>
          </a:p>
        </p:txBody>
      </p:sp>
      <p:sp>
        <p:nvSpPr>
          <p:cNvPr id="8" name="Rectangle 7"/>
          <p:cNvSpPr/>
          <p:nvPr/>
        </p:nvSpPr>
        <p:spPr>
          <a:xfrm>
            <a:off x="3657600" y="914400"/>
            <a:ext cx="48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Overlaid weather chart on surface O3   </a:t>
            </a:r>
            <a:endParaRPr lang="en-US" sz="1200" i="1" dirty="0"/>
          </a:p>
        </p:txBody>
      </p:sp>
      <p:pic>
        <p:nvPicPr>
          <p:cNvPr id="1026" name="Picture 2" descr="C:\Documents and Settings\FantineN\Desktop\usfntsfc20090805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3416797" cy="256032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 rot="17795734">
            <a:off x="3376394" y="2561562"/>
            <a:ext cx="457590" cy="8467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81000" y="2286000"/>
            <a:ext cx="8763000" cy="4572000"/>
            <a:chOff x="381000" y="2286000"/>
            <a:chExt cx="8763000" cy="4572000"/>
          </a:xfrm>
        </p:grpSpPr>
        <p:pic>
          <p:nvPicPr>
            <p:cNvPr id="2050" name="Picture 2" descr="C:\Documents and Settings\Administrator\My Documents\work\2011-04-15\200908\O3-b\O3.bias.d36.200908051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2286000"/>
              <a:ext cx="6531429" cy="45720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6477000" y="5105400"/>
              <a:ext cx="2667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 dirty="0" smtClean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Relate O3 bias with frontal position</a:t>
              </a:r>
              <a:endParaRPr lang="en-US" sz="1200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3200" dirty="0" smtClean="0">
                <a:cs typeface="Arial" pitchFamily="34" charset="0"/>
              </a:rPr>
              <a:t>Acknowledgement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219200"/>
            <a:ext cx="8305800" cy="4896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UH-IMAQS:</a:t>
            </a:r>
          </a:p>
          <a:p>
            <a:r>
              <a:rPr lang="en-US" altLang="ko-KR" sz="20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Xiangshang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Li, </a:t>
            </a:r>
            <a:r>
              <a:rPr lang="en-US" altLang="ko-KR" sz="20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Beata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Czader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, Peter </a:t>
            </a:r>
            <a:r>
              <a:rPr lang="en-US" altLang="ko-KR" sz="20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Percell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, Barry </a:t>
            </a:r>
            <a:r>
              <a:rPr lang="en-US" altLang="ko-KR" sz="20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Lefer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sz="2000" dirty="0" smtClean="0">
                <a:latin typeface="+mn-lt"/>
                <a:cs typeface="Arial" pitchFamily="34" charset="0"/>
              </a:rPr>
              <a:t>&amp; researchers/students</a:t>
            </a:r>
          </a:p>
          <a:p>
            <a:endParaRPr lang="en-US" sz="2400" dirty="0" smtClean="0">
              <a:latin typeface="+mn-lt"/>
              <a:cs typeface="Arial" pitchFamily="34" charset="0"/>
            </a:endParaRP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UH-IMAQS former group members:</a:t>
            </a:r>
          </a:p>
          <a:p>
            <a:r>
              <a:rPr lang="en-US" sz="2000" dirty="0" err="1" smtClean="0">
                <a:latin typeface="+mn-lt"/>
                <a:cs typeface="Arial" pitchFamily="34" charset="0"/>
              </a:rPr>
              <a:t>InBo</a:t>
            </a:r>
            <a:r>
              <a:rPr lang="en-US" sz="2000" dirty="0" smtClean="0">
                <a:latin typeface="+mn-lt"/>
                <a:cs typeface="Arial" pitchFamily="34" charset="0"/>
              </a:rPr>
              <a:t> Oh , </a:t>
            </a:r>
            <a:r>
              <a:rPr lang="en-US" sz="2000" dirty="0" err="1" smtClean="0">
                <a:latin typeface="+mn-lt"/>
                <a:cs typeface="Arial" pitchFamily="34" charset="0"/>
              </a:rPr>
              <a:t>Meongdo</a:t>
            </a:r>
            <a:r>
              <a:rPr lang="en-US" sz="2000" dirty="0" smtClean="0">
                <a:latin typeface="+mn-lt"/>
                <a:cs typeface="Arial" pitchFamily="34" charset="0"/>
              </a:rPr>
              <a:t> Jang , </a:t>
            </a:r>
            <a:r>
              <a:rPr lang="en-US" sz="2000" dirty="0" err="1" smtClean="0">
                <a:latin typeface="+mn-lt"/>
                <a:cs typeface="Arial" pitchFamily="34" charset="0"/>
              </a:rPr>
              <a:t>ChangKeun</a:t>
            </a:r>
            <a:r>
              <a:rPr lang="en-US" sz="2000" dirty="0" smtClean="0">
                <a:latin typeface="+mn-lt"/>
                <a:cs typeface="Arial" pitchFamily="34" charset="0"/>
              </a:rPr>
              <a:t> Song, </a:t>
            </a:r>
            <a:r>
              <a:rPr lang="de-DE" sz="2000" dirty="0" smtClean="0">
                <a:latin typeface="+mn-lt"/>
                <a:cs typeface="Arial" pitchFamily="34" charset="0"/>
              </a:rPr>
              <a:t>Heejin In , Seungbum Kim,</a:t>
            </a:r>
          </a:p>
          <a:p>
            <a:r>
              <a:rPr lang="en-US" altLang="ko-KR" sz="20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Nankyoung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Moon, </a:t>
            </a:r>
            <a:r>
              <a:rPr lang="en-US" altLang="ko-KR" sz="20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Eunyoung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Kim</a:t>
            </a:r>
            <a:r>
              <a:rPr lang="de-DE" sz="2000" dirty="0" smtClean="0">
                <a:latin typeface="+mn-lt"/>
                <a:cs typeface="Arial" pitchFamily="34" charset="0"/>
              </a:rPr>
              <a:t> </a:t>
            </a:r>
            <a:endParaRPr lang="en-US" sz="2000" dirty="0" smtClean="0">
              <a:latin typeface="+mn-lt"/>
              <a:cs typeface="Arial" pitchFamily="34" charset="0"/>
            </a:endParaRPr>
          </a:p>
          <a:p>
            <a:r>
              <a:rPr lang="en-US" sz="2000" dirty="0" smtClean="0">
                <a:latin typeface="+mn-lt"/>
                <a:cs typeface="Arial" pitchFamily="34" charset="0"/>
              </a:rPr>
              <a:t>Sharon </a:t>
            </a:r>
            <a:r>
              <a:rPr lang="en-US" sz="2000" dirty="0" err="1" smtClean="0">
                <a:latin typeface="+mn-lt"/>
                <a:cs typeface="Arial" pitchFamily="34" charset="0"/>
              </a:rPr>
              <a:t>Zhong</a:t>
            </a:r>
            <a:r>
              <a:rPr lang="en-US" sz="2000" dirty="0" smtClean="0">
                <a:latin typeface="+mn-lt"/>
                <a:cs typeface="Arial" pitchFamily="34" charset="0"/>
              </a:rPr>
              <a:t>, Craig B. Clements</a:t>
            </a:r>
          </a:p>
          <a:p>
            <a:r>
              <a:rPr lang="en-US" sz="2000" dirty="0" smtClean="0">
                <a:latin typeface="+mn-lt"/>
                <a:cs typeface="Arial" pitchFamily="34" charset="0"/>
              </a:rPr>
              <a:t>Graciela </a:t>
            </a:r>
            <a:r>
              <a:rPr lang="en-US" sz="2000" dirty="0" err="1" smtClean="0">
                <a:latin typeface="+mn-lt"/>
                <a:cs typeface="Arial" pitchFamily="34" charset="0"/>
              </a:rPr>
              <a:t>Lubertino</a:t>
            </a:r>
            <a:r>
              <a:rPr lang="en-US" sz="2000" dirty="0" smtClean="0">
                <a:latin typeface="+mn-lt"/>
                <a:cs typeface="Arial" pitchFamily="34" charset="0"/>
              </a:rPr>
              <a:t>, Alex </a:t>
            </a:r>
            <a:r>
              <a:rPr lang="en-US" sz="2000" dirty="0" err="1" smtClean="0">
                <a:latin typeface="+mn-lt"/>
                <a:cs typeface="Arial" pitchFamily="34" charset="0"/>
              </a:rPr>
              <a:t>Cuclis</a:t>
            </a:r>
            <a:r>
              <a:rPr lang="en-US" sz="2000" dirty="0" smtClean="0">
                <a:latin typeface="+mn-lt"/>
                <a:cs typeface="Arial" pitchFamily="34" charset="0"/>
              </a:rPr>
              <a:t>, </a:t>
            </a:r>
            <a:r>
              <a:rPr lang="en-US" sz="2000" dirty="0" err="1" smtClean="0">
                <a:latin typeface="+mn-lt"/>
                <a:cs typeface="Arial" pitchFamily="34" charset="0"/>
              </a:rPr>
              <a:t>Kee-Youn</a:t>
            </a:r>
            <a:r>
              <a:rPr lang="en-US" sz="2000" dirty="0" smtClean="0">
                <a:latin typeface="+mn-lt"/>
                <a:cs typeface="Arial" pitchFamily="34" charset="0"/>
              </a:rPr>
              <a:t> </a:t>
            </a:r>
            <a:r>
              <a:rPr lang="en-US" sz="2000" dirty="0" err="1" smtClean="0">
                <a:latin typeface="+mn-lt"/>
                <a:cs typeface="Arial" pitchFamily="34" charset="0"/>
              </a:rPr>
              <a:t>Yoo</a:t>
            </a:r>
            <a:r>
              <a:rPr lang="en-US" sz="2000" dirty="0" smtClean="0">
                <a:latin typeface="+mn-lt"/>
                <a:cs typeface="Arial" pitchFamily="34" charset="0"/>
              </a:rPr>
              <a:t>, </a:t>
            </a:r>
            <a:r>
              <a:rPr lang="en-US" sz="2000" dirty="0" err="1" smtClean="0">
                <a:latin typeface="+mn-lt"/>
                <a:cs typeface="Arial" pitchFamily="34" charset="0"/>
              </a:rPr>
              <a:t>Trung</a:t>
            </a:r>
            <a:r>
              <a:rPr lang="en-US" sz="2000" dirty="0" smtClean="0">
                <a:latin typeface="+mn-lt"/>
                <a:cs typeface="Arial" pitchFamily="34" charset="0"/>
              </a:rPr>
              <a:t> Nguyen, </a:t>
            </a:r>
            <a:r>
              <a:rPr lang="en-US" altLang="ko-KR" sz="20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Yuping</a:t>
            </a:r>
            <a:r>
              <a:rPr lang="en-US" altLang="ko-KR" sz="2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Li, </a:t>
            </a:r>
            <a:endParaRPr lang="en-US" sz="2000" dirty="0" smtClean="0">
              <a:latin typeface="+mn-lt"/>
              <a:cs typeface="Arial" pitchFamily="34" charset="0"/>
            </a:endParaRPr>
          </a:p>
          <a:p>
            <a:endParaRPr lang="en-US" sz="2400" dirty="0" smtClean="0">
              <a:latin typeface="+mn-lt"/>
              <a:cs typeface="Arial" pitchFamily="34" charset="0"/>
            </a:endParaRP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Funding supports:</a:t>
            </a:r>
          </a:p>
          <a:p>
            <a:r>
              <a:rPr lang="en-US" sz="2000" dirty="0" smtClean="0">
                <a:latin typeface="+mn-lt"/>
                <a:cs typeface="Arial" pitchFamily="34" charset="0"/>
              </a:rPr>
              <a:t>TCEQ (Texas Commission on Environmental Quality)</a:t>
            </a:r>
          </a:p>
          <a:p>
            <a:r>
              <a:rPr lang="en-US" sz="2000" dirty="0" smtClean="0">
                <a:latin typeface="+mn-lt"/>
                <a:cs typeface="Arial" pitchFamily="34" charset="0"/>
              </a:rPr>
              <a:t>HARC (Houston Advanced Research Center)</a:t>
            </a:r>
          </a:p>
          <a:p>
            <a:r>
              <a:rPr lang="en-US" sz="2000" dirty="0" smtClean="0">
                <a:latin typeface="+mn-lt"/>
                <a:cs typeface="Arial" pitchFamily="34" charset="0"/>
              </a:rPr>
              <a:t>EPA (US Environmental Protection Agency)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Courier New" pitchFamily="49" charset="0"/>
              <a:buChar char="o"/>
            </a:pPr>
            <a:endParaRPr lang="ko-KR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76200"/>
            <a:ext cx="6553200" cy="704850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 smtClean="0"/>
              <a:t>Summary</a:t>
            </a:r>
            <a:endParaRPr lang="ko-KR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305800" cy="55461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2000" dirty="0" smtClean="0"/>
              <a:t>ETAQ forecasting system has been operating for the southeastern TX with two set of emissions since June 2006.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2000" dirty="0" smtClean="0"/>
              <a:t>Year 2006 experienced more O3 events and model had more missed events than other years.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2000" dirty="0" smtClean="0"/>
              <a:t>Causes of bad forecasting were identified with efforts of retrospective simulations for </a:t>
            </a:r>
            <a:r>
              <a:rPr lang="en-US" altLang="ko-KR" sz="2000" dirty="0" err="1" smtClean="0"/>
              <a:t>TexAQS</a:t>
            </a:r>
            <a:r>
              <a:rPr lang="en-US" altLang="ko-KR" sz="2000" dirty="0" smtClean="0"/>
              <a:t> 2006.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</a:pPr>
            <a:r>
              <a:rPr lang="en-US" altLang="ko-KR" sz="2000" dirty="0" smtClean="0"/>
              <a:t>	</a:t>
            </a:r>
            <a:r>
              <a:rPr lang="en-US" altLang="ko-KR" sz="1600" i="1" dirty="0" smtClean="0"/>
              <a:t>Met. factors – inaccurate wind flows from synoptic inputs, difficulties in </a:t>
            </a:r>
            <a:r>
              <a:rPr lang="en-US" altLang="ko-KR" sz="1600" i="1" dirty="0" err="1" smtClean="0"/>
              <a:t>precip</a:t>
            </a:r>
            <a:r>
              <a:rPr lang="en-US" altLang="ko-KR" sz="1600" i="1" dirty="0" smtClean="0"/>
              <a:t>/cloud predictions. 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</a:pPr>
            <a:r>
              <a:rPr lang="en-US" altLang="ko-KR" sz="1600" i="1" dirty="0" smtClean="0"/>
              <a:t>	EI. uncertainties – Too high level of </a:t>
            </a:r>
            <a:r>
              <a:rPr lang="en-US" altLang="ko-KR" sz="1600" i="1" dirty="0" err="1" smtClean="0"/>
              <a:t>NOx</a:t>
            </a:r>
            <a:r>
              <a:rPr lang="en-US" altLang="ko-KR" sz="1600" i="1" dirty="0" smtClean="0"/>
              <a:t> &amp; </a:t>
            </a:r>
            <a:r>
              <a:rPr lang="en-US" altLang="ko-KR" sz="1600" i="1" dirty="0" err="1" smtClean="0"/>
              <a:t>VOCs</a:t>
            </a:r>
            <a:r>
              <a:rPr lang="en-US" altLang="ko-KR" sz="1600" i="1" dirty="0" smtClean="0"/>
              <a:t> emissions, lack of intermittent emissions (wildfire &amp; dust)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2000" dirty="0" smtClean="0"/>
              <a:t>CMAQ model works better at high ozone level and performs well for predicting ozone peak. Ozone biases in middle range ozone could be problematic in simulating background ozone. 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2000" dirty="0" smtClean="0"/>
              <a:t>Positive correlation of ozone bias &amp; temperature can be seen in low-middle-range temperature. The correlation shifts to negative when temperature is larger than 26C.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2.JPG"/>
          <p:cNvPicPr>
            <a:picLocks noChangeAspect="1"/>
          </p:cNvPicPr>
          <p:nvPr/>
        </p:nvPicPr>
        <p:blipFill>
          <a:blip r:embed="rId2" cstate="print"/>
          <a:srcRect t="26515"/>
          <a:stretch>
            <a:fillRect/>
          </a:stretch>
        </p:blipFill>
        <p:spPr>
          <a:xfrm>
            <a:off x="0" y="990600"/>
            <a:ext cx="9144000" cy="50395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776" y="685800"/>
            <a:ext cx="1523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4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Taken at UH,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 cstate="print"/>
          <a:srcRect t="27778"/>
          <a:stretch>
            <a:fillRect/>
          </a:stretch>
        </p:blipFill>
        <p:spPr>
          <a:xfrm>
            <a:off x="0" y="1066800"/>
            <a:ext cx="9144000" cy="495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776" y="682823"/>
            <a:ext cx="1523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400" i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Taken at UH,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667000"/>
            <a:ext cx="6553200" cy="70485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6EA3-3CD5-4E8A-A5E9-4A5AF0CA5AFA}" type="datetime1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2524760"/>
          <a:ext cx="8001000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000"/>
                <a:gridCol w="889000"/>
                <a:gridCol w="889000"/>
                <a:gridCol w="889000"/>
                <a:gridCol w="889000"/>
                <a:gridCol w="889000"/>
                <a:gridCol w="889000"/>
                <a:gridCol w="889000"/>
                <a:gridCol w="889000"/>
              </a:tblGrid>
              <a:tr h="0"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04800" y="4684931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NAM (from NCEP web site) download starts at 21 UTC (15 LST)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Results display on Web at 06 UTC (midnight, 9 hours after NAM download)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Model is initialized at 00 UTC and forecasts 54 hours (ends at 06 UTC on Day 3)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76200" y="2514600"/>
            <a:ext cx="8001001" cy="1066800"/>
            <a:chOff x="76200" y="2514600"/>
            <a:chExt cx="8001001" cy="1066800"/>
          </a:xfrm>
        </p:grpSpPr>
        <p:sp>
          <p:nvSpPr>
            <p:cNvPr id="5" name="TextBox 4"/>
            <p:cNvSpPr txBox="1"/>
            <p:nvPr/>
          </p:nvSpPr>
          <p:spPr>
            <a:xfrm>
              <a:off x="1457739" y="297180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2514600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UTC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42322" y="2971800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25430" y="2971800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0013" y="2971800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12634" y="297180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97217" y="2971800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0325" y="2971800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64908" y="2971800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25411" y="3242846"/>
              <a:ext cx="12570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Current day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45279" y="2733040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 hours</a:t>
              </a: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609600" y="1524000"/>
            <a:ext cx="8077200" cy="2917686"/>
            <a:chOff x="609600" y="1524000"/>
            <a:chExt cx="8077200" cy="2917686"/>
          </a:xfrm>
        </p:grpSpPr>
        <p:cxnSp>
          <p:nvCxnSpPr>
            <p:cNvPr id="36" name="Shape 35"/>
            <p:cNvCxnSpPr>
              <a:endCxn id="16" idx="0"/>
            </p:cNvCxnSpPr>
            <p:nvPr/>
          </p:nvCxnSpPr>
          <p:spPr>
            <a:xfrm rot="10800000" flipV="1">
              <a:off x="2079854" y="2133600"/>
              <a:ext cx="6606946" cy="59944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58617" y="3220720"/>
              <a:ext cx="72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Day 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" y="1524000"/>
              <a:ext cx="20377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NAM download</a:t>
              </a:r>
            </a:p>
            <a:p>
              <a:pPr algn="ctr"/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start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6200000" flipH="1">
              <a:off x="1473201" y="2321557"/>
              <a:ext cx="365760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2157183" y="3733800"/>
              <a:ext cx="16385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Forecasting</a:t>
              </a:r>
            </a:p>
            <a:p>
              <a:pPr algn="ctr"/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display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2491740" y="3299460"/>
              <a:ext cx="96012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354301" y="1981200"/>
              <a:ext cx="1577676" cy="3385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 days forecast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09800" y="3160931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Day1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09600" y="131802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u="sng" dirty="0" smtClean="0">
                <a:latin typeface="Arial" pitchFamily="34" charset="0"/>
                <a:cs typeface="Arial" pitchFamily="34" charset="0"/>
              </a:rPr>
              <a:t>ETAQ Operation Paradigm </a:t>
            </a:r>
            <a:endParaRPr lang="en-US" sz="30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30"/>
          <p:cNvGrpSpPr/>
          <p:nvPr/>
        </p:nvGrpSpPr>
        <p:grpSpPr>
          <a:xfrm>
            <a:off x="4164066" y="914400"/>
            <a:ext cx="4675134" cy="3527286"/>
            <a:chOff x="4164066" y="914400"/>
            <a:chExt cx="4675134" cy="3527286"/>
          </a:xfrm>
        </p:grpSpPr>
        <p:sp>
          <p:nvSpPr>
            <p:cNvPr id="18" name="Rectangle 17"/>
            <p:cNvSpPr/>
            <p:nvPr/>
          </p:nvSpPr>
          <p:spPr>
            <a:xfrm>
              <a:off x="4164066" y="914400"/>
              <a:ext cx="20377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NAM download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start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6200000" flipH="1">
              <a:off x="4732020" y="2000151"/>
              <a:ext cx="96012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5729227" y="3733800"/>
              <a:ext cx="16385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Forecasting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display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6063784" y="3299460"/>
              <a:ext cx="96012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hape 59"/>
            <p:cNvCxnSpPr/>
            <p:nvPr/>
          </p:nvCxnSpPr>
          <p:spPr>
            <a:xfrm rot="10800000" flipV="1">
              <a:off x="5638800" y="1544320"/>
              <a:ext cx="3200400" cy="1188720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019800" y="1371600"/>
              <a:ext cx="1577676" cy="338554"/>
            </a:xfrm>
            <a:prstGeom prst="rect">
              <a:avLst/>
            </a:prstGeom>
            <a:gradFill flip="none" rotWithShape="1">
              <a:gsLst>
                <a:gs pos="1000">
                  <a:srgbClr val="FFCCFF"/>
                </a:gs>
                <a:gs pos="100000">
                  <a:schemeClr val="accent6">
                    <a:tint val="5000"/>
                    <a:satMod val="25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 days forecast</a:t>
              </a:r>
            </a:p>
          </p:txBody>
        </p:sp>
      </p:grpSp>
      <p:sp>
        <p:nvSpPr>
          <p:cNvPr id="3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4C0AE25-D893-464D-BEC0-7AF8149FD9FB}" type="slidenum">
              <a:rPr lang="en-US" altLang="ko-KR" smtClean="0"/>
              <a:pPr/>
              <a:t>24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1802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u="sng" dirty="0" smtClean="0">
                <a:latin typeface="Arial" pitchFamily="34" charset="0"/>
                <a:cs typeface="Arial" pitchFamily="34" charset="0"/>
              </a:rPr>
              <a:t>ETAQ Emissions Inputs</a:t>
            </a:r>
            <a:endParaRPr lang="en-US" sz="30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914400"/>
          <a:ext cx="7620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Area/Non-road source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year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year 2007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source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MOBILE6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MOBILE 2003 (projected)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 source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year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</a:t>
                      </a:r>
                      <a:r>
                        <a:rPr lang="en-US" baseline="0" dirty="0" smtClean="0"/>
                        <a:t> to 2005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2514600"/>
            <a:ext cx="807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Mobile source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Projected 2003 level by linear interpolated MOBIBLE emissions from 2000 and 2007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Projection for 2005 presenting too low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NOx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emission from mobile source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Byun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et al. 2005; 2006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Point source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EI rates for 2007 were projected from 2000 by applying the growth &amp; control factors from by TCEQ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2005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NOx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was from 2007 EI multiplied by a factor based on 2005/2007 MECT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2006 EI was added imputed VOC after projection following SIP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Byun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 2005,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Byun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 2006; 2007)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804" r="9804"/>
          <a:stretch>
            <a:fillRect/>
          </a:stretch>
        </p:blipFill>
        <p:spPr bwMode="auto">
          <a:xfrm>
            <a:off x="-60960" y="0"/>
            <a:ext cx="3124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9804" r="9804"/>
          <a:stretch>
            <a:fillRect/>
          </a:stretch>
        </p:blipFill>
        <p:spPr bwMode="auto">
          <a:xfrm>
            <a:off x="6060440" y="0"/>
            <a:ext cx="3124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9804" r="9804"/>
          <a:stretch>
            <a:fillRect/>
          </a:stretch>
        </p:blipFill>
        <p:spPr bwMode="auto">
          <a:xfrm>
            <a:off x="3012440" y="0"/>
            <a:ext cx="3124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0"/>
              </a:spcBef>
            </a:pPr>
            <a:r>
              <a:rPr kumimoji="1" lang="en-US" altLang="ko-KR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Projected Texas EGU </a:t>
            </a:r>
            <a:r>
              <a:rPr kumimoji="1" lang="en-US" altLang="ko-KR" sz="1600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NOx</a:t>
            </a:r>
            <a:r>
              <a:rPr kumimoji="1" lang="en-US" altLang="ko-KR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emissions after State Implementation Plan (SIP)</a:t>
            </a:r>
            <a:endParaRPr kumimoji="1" lang="en-US" altLang="ko-KR" sz="1600" u="sng" dirty="0" smtClean="0">
              <a:latin typeface="Arial" pitchFamily="34" charset="0"/>
              <a:cs typeface="Arial" pitchFamily="34" charset="0"/>
            </a:endParaRPr>
          </a:p>
          <a:p>
            <a:pPr latinLnBrk="1"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600" dirty="0" smtClean="0">
                <a:latin typeface="Arial" pitchFamily="34" charset="0"/>
                <a:cs typeface="Arial" pitchFamily="34" charset="0"/>
              </a:rPr>
              <a:t> 2007 </a:t>
            </a:r>
            <a:r>
              <a:rPr kumimoji="1" lang="en-US" altLang="ko-KR" sz="1600" dirty="0">
                <a:latin typeface="Arial" pitchFamily="34" charset="0"/>
                <a:cs typeface="Arial" pitchFamily="34" charset="0"/>
              </a:rPr>
              <a:t>emissions inventory were projected from 2000 EI with growth and control factors from TCEQ</a:t>
            </a:r>
            <a:r>
              <a:rPr kumimoji="1" lang="en-US" altLang="ko-K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atinLnBrk="1"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600" dirty="0" smtClean="0">
                <a:latin typeface="Arial" pitchFamily="34" charset="0"/>
                <a:cs typeface="Arial" pitchFamily="34" charset="0"/>
              </a:rPr>
              <a:t> For HGA, </a:t>
            </a:r>
            <a:r>
              <a:rPr kumimoji="1" lang="en-US" altLang="ko-KR" sz="1600" dirty="0" err="1">
                <a:latin typeface="Arial" pitchFamily="34" charset="0"/>
                <a:cs typeface="Arial" pitchFamily="34" charset="0"/>
              </a:rPr>
              <a:t>NOx</a:t>
            </a:r>
            <a:r>
              <a:rPr kumimoji="1" lang="en-US" altLang="ko-KR" sz="1600" dirty="0">
                <a:latin typeface="Arial" pitchFamily="34" charset="0"/>
                <a:cs typeface="Arial" pitchFamily="34" charset="0"/>
              </a:rPr>
              <a:t> emissions for 2005, a factor of </a:t>
            </a:r>
            <a:r>
              <a:rPr kumimoji="1" lang="en-US" sz="1600" dirty="0">
                <a:latin typeface="Arial" pitchFamily="34" charset="0"/>
                <a:cs typeface="Arial" pitchFamily="34" charset="0"/>
              </a:rPr>
              <a:t>1.747 </a:t>
            </a:r>
            <a:r>
              <a:rPr kumimoji="1" lang="en-US" altLang="ko-KR" sz="1600" dirty="0">
                <a:latin typeface="Arial" pitchFamily="34" charset="0"/>
                <a:cs typeface="Arial" pitchFamily="34" charset="0"/>
              </a:rPr>
              <a:t>was applied on 2007 EI based on the 2005/2007 MECT (</a:t>
            </a:r>
            <a:r>
              <a:rPr kumimoji="1" lang="en-US" sz="1600" dirty="0">
                <a:latin typeface="Arial" pitchFamily="34" charset="0"/>
                <a:cs typeface="Arial" pitchFamily="34" charset="0"/>
              </a:rPr>
              <a:t>Mass Emission Cap and Trade</a:t>
            </a:r>
            <a:r>
              <a:rPr kumimoji="1" lang="en-US" sz="1600" b="1" dirty="0">
                <a:latin typeface="Arial" pitchFamily="34" charset="0"/>
                <a:cs typeface="Arial" pitchFamily="34" charset="0"/>
              </a:rPr>
              <a:t>) </a:t>
            </a:r>
            <a:r>
              <a:rPr kumimoji="1" lang="en-US" altLang="ko-KR" sz="1600" dirty="0">
                <a:latin typeface="Arial" pitchFamily="34" charset="0"/>
                <a:cs typeface="Arial" pitchFamily="34" charset="0"/>
              </a:rPr>
              <a:t>allowances.</a:t>
            </a:r>
            <a:endParaRPr kumimoji="1"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388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388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0"/>
              </a:spcBef>
            </a:pPr>
            <a:r>
              <a:rPr kumimoji="1" lang="en-US" altLang="ko-KR" sz="1600" u="sng" dirty="0" smtClean="0">
                <a:latin typeface="Arial" pitchFamily="34" charset="0"/>
                <a:cs typeface="Arial" pitchFamily="34" charset="0"/>
              </a:rPr>
              <a:t>VOC emissions for imputation after SIP</a:t>
            </a:r>
          </a:p>
          <a:p>
            <a:pPr latinLnBrk="1"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600" dirty="0" smtClean="0">
                <a:latin typeface="Arial" pitchFamily="34" charset="0"/>
                <a:cs typeface="Arial" pitchFamily="34" charset="0"/>
              </a:rPr>
              <a:t> UH AQF system uses additional VOC emissions at the 2007 level.</a:t>
            </a:r>
          </a:p>
          <a:p>
            <a:pPr latinLnBrk="1">
              <a:spcBef>
                <a:spcPct val="0"/>
              </a:spcBef>
            </a:pPr>
            <a:endParaRPr kumimoji="1"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388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388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0"/>
              </a:spcBef>
            </a:pPr>
            <a:r>
              <a:rPr kumimoji="1" lang="en-US" altLang="ko-KR" sz="1600" u="sng" dirty="0" smtClean="0">
                <a:latin typeface="Arial" pitchFamily="34" charset="0"/>
                <a:cs typeface="Arial" pitchFamily="34" charset="0"/>
              </a:rPr>
              <a:t>MOBILE6 </a:t>
            </a:r>
            <a:r>
              <a:rPr kumimoji="1" lang="en-US" altLang="ko-KR" sz="1600" u="sng" dirty="0" err="1" smtClean="0">
                <a:latin typeface="Arial" pitchFamily="34" charset="0"/>
                <a:cs typeface="Arial" pitchFamily="34" charset="0"/>
              </a:rPr>
              <a:t>NOx</a:t>
            </a:r>
            <a:r>
              <a:rPr kumimoji="1" lang="en-US" altLang="ko-KR" sz="1600" u="sng" dirty="0" smtClean="0">
                <a:latin typeface="Arial" pitchFamily="34" charset="0"/>
                <a:cs typeface="Arial" pitchFamily="34" charset="0"/>
              </a:rPr>
              <a:t> emissions for 2000 and 2007</a:t>
            </a:r>
          </a:p>
          <a:p>
            <a:pPr latinLnBrk="1"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600" dirty="0" smtClean="0">
                <a:latin typeface="Arial" pitchFamily="34" charset="0"/>
                <a:cs typeface="Arial" pitchFamily="34" charset="0"/>
              </a:rPr>
              <a:t> The emissions amounts for each county, vehicle type, hour and  species were determined for 2005 based on those for 2000 and 2007.</a:t>
            </a:r>
          </a:p>
          <a:p>
            <a:pPr latinLnBrk="1"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600" dirty="0" smtClean="0">
                <a:latin typeface="Arial" pitchFamily="34" charset="0"/>
                <a:cs typeface="Arial" pitchFamily="34" charset="0"/>
              </a:rPr>
              <a:t> A factor was applied on 2007 MOBILE6 emissions to get 2003 emissions.</a:t>
            </a:r>
            <a:endParaRPr kumimoji="1"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553200" cy="704850"/>
          </a:xfrm>
        </p:spPr>
        <p:txBody>
          <a:bodyPr/>
          <a:lstStyle/>
          <a:p>
            <a:pPr algn="ctr"/>
            <a:r>
              <a:rPr lang="en-US" altLang="ko-KR" sz="3200" b="1" u="sng" dirty="0" smtClean="0"/>
              <a:t>Outline</a:t>
            </a:r>
            <a:endParaRPr lang="ko-KR" altLang="en-US" sz="3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0AE25-D893-464D-BEC0-7AF8149FD9FB}" type="slidenum">
              <a:rPr lang="en-US" altLang="ko-KR" smtClean="0"/>
              <a:pPr/>
              <a:t>3</a:t>
            </a:fld>
            <a:endParaRPr lang="en-US" altLang="ko-KR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219200"/>
            <a:ext cx="830580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000" dirty="0" smtClean="0">
              <a:latin typeface="+mn-lt"/>
              <a:cs typeface="Arial" pitchFamily="34" charset="0"/>
            </a:endParaRP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2000" dirty="0" smtClean="0"/>
              <a:t>Review of ETAQ forecasting system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2000" dirty="0" smtClean="0"/>
              <a:t>Evaluations of ETAQ forecasting over the SE Texas region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2000" dirty="0" smtClean="0"/>
              <a:t>Correlation of ozone and temperature in CONUS scale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0"/>
            <a:ext cx="6553200" cy="704850"/>
          </a:xfrm>
        </p:spPr>
        <p:txBody>
          <a:bodyPr/>
          <a:lstStyle/>
          <a:p>
            <a:pPr algn="ctr"/>
            <a:r>
              <a:rPr lang="en-US" altLang="ko-KR" sz="3200" b="1" dirty="0" smtClean="0"/>
              <a:t>Introduction</a:t>
            </a:r>
            <a:endParaRPr lang="ko-KR" alt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0AE25-D893-464D-BEC0-7AF8149FD9FB}" type="slidenum">
              <a:rPr lang="en-US" altLang="ko-KR" smtClean="0"/>
              <a:pPr/>
              <a:t>4</a:t>
            </a:fld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838200" y="838200"/>
            <a:ext cx="7924800" cy="1778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East Texas Air Quality (ETAQ) Forecasting System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Utilizing MM5/SMOKE/CMAQ-based modeling system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Forecasting air quality over the SE Texas since June 2006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Being used for planning of various campaigns (ex.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TexAQS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-II, SHARP)</a:t>
            </a:r>
          </a:p>
          <a:p>
            <a:pPr marL="457200" indent="-457200" eaLnBrk="0" hangingPunct="0"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Providing a multi-year modeling platform to study met. &amp;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emiss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. uncertainties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3000" y="2743200"/>
            <a:ext cx="7010400" cy="3755150"/>
            <a:chOff x="1143000" y="2743200"/>
            <a:chExt cx="7010400" cy="3755150"/>
          </a:xfrm>
        </p:grpSpPr>
        <p:grpSp>
          <p:nvGrpSpPr>
            <p:cNvPr id="20" name="Group 19"/>
            <p:cNvGrpSpPr/>
            <p:nvPr/>
          </p:nvGrpSpPr>
          <p:grpSpPr>
            <a:xfrm>
              <a:off x="1143000" y="2743200"/>
              <a:ext cx="7010400" cy="3755150"/>
              <a:chOff x="1143000" y="2743200"/>
              <a:chExt cx="7010400" cy="375515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43000" y="2743200"/>
                <a:ext cx="7010400" cy="36779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8-hr O3 </a:t>
                </a:r>
                <a:r>
                  <a:rPr lang="en-US" dirty="0" err="1" smtClean="0"/>
                  <a:t>exceedence</a:t>
                </a:r>
                <a:r>
                  <a:rPr lang="en-US" dirty="0" smtClean="0"/>
                  <a:t> days in HGB</a:t>
                </a:r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endParaRPr lang="en-US" sz="1400" dirty="0" smtClean="0"/>
              </a:p>
              <a:p>
                <a:pPr algn="ctr"/>
                <a:r>
                  <a:rPr lang="en-US" sz="1400" dirty="0" smtClean="0"/>
                  <a:t>  </a:t>
                </a:r>
              </a:p>
            </p:txBody>
          </p:sp>
          <p:pic>
            <p:nvPicPr>
              <p:cNvPr id="6" name="Picture 3" descr="F:\ARL-PC\Desktop\UHAQF\chem\O3-8hr-ep-HGB-O3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579" b="5702"/>
              <a:stretch>
                <a:fillRect/>
              </a:stretch>
            </p:blipFill>
            <p:spPr bwMode="auto">
              <a:xfrm>
                <a:off x="1143000" y="3250763"/>
                <a:ext cx="6949440" cy="3048000"/>
              </a:xfrm>
              <a:prstGeom prst="rect">
                <a:avLst/>
              </a:prstGeom>
              <a:noFill/>
            </p:spPr>
          </p:pic>
          <p:sp>
            <p:nvSpPr>
              <p:cNvPr id="17" name="Rectangle 16"/>
              <p:cNvSpPr/>
              <p:nvPr/>
            </p:nvSpPr>
            <p:spPr>
              <a:xfrm rot="16200000">
                <a:off x="306345" y="4403142"/>
                <a:ext cx="2293833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Number of Days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14800" y="6052074"/>
                <a:ext cx="1002197" cy="4462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Month</a:t>
                </a:r>
                <a:endParaRPr lang="en-US" dirty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5704726" y="3363074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8200" y="3657600"/>
              <a:ext cx="3048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 dirty="0" smtClean="0">
                  <a:solidFill>
                    <a:prstClr val="black"/>
                  </a:solidFill>
                  <a:latin typeface="Arial" charset="0"/>
                  <a:cs typeface="Arial" pitchFamily="34" charset="0"/>
                </a:rPr>
                <a:t>Total O3 event days during Apr-Sep</a:t>
              </a:r>
              <a:endParaRPr lang="en-US" sz="1200" i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942726" y="3363074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191000" y="3363074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429000" y="3363074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67000" y="3373348"/>
              <a:ext cx="228600" cy="228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762000"/>
          <a:ext cx="7848599" cy="481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263"/>
                <a:gridCol w="910937"/>
                <a:gridCol w="2895599"/>
                <a:gridCol w="29718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Version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F1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system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F2 system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06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Domain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CONUS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36 km (D36)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Eastern Texas 12 km (D12)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Houston-Galveston 4km (D04)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CONUS 36km (D36)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Texas</a:t>
                      </a:r>
                      <a:r>
                        <a:rPr lang="en-US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12km (E12)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Eastern Texas 4km (E04)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Fct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. Hour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 days (49hr + 6hr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spin-up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55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MM5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3.6.1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NAM initialization</a:t>
                      </a:r>
                      <a:endParaRPr lang="en-US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USGS24 (36 &amp; 12km), TFS LULC (4km)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Grid nudging (36 &amp; 12km), no nudging (4km)</a:t>
                      </a:r>
                    </a:p>
                    <a:p>
                      <a:pPr algn="ctr"/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Grell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convection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RTTM radiation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UH-modified MRF PBL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UH-modified NOAH LSM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MCIP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2.3h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Min PBLH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– 300 m (urban) and 50 m (others)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SMOKE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2.1h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NEI 99 + </a:t>
                      </a: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TEI 2000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NEI 99 + </a:t>
                      </a: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TEI projected</a:t>
                      </a:r>
                      <a:r>
                        <a:rPr lang="en-US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to 2005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317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CMAQ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CB4 (cb4_ae3_aq)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GEOS-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Chem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BC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PPM advection</a:t>
                      </a:r>
                    </a:p>
                    <a:p>
                      <a:pPr algn="ctr"/>
                      <a:r>
                        <a:rPr lang="en-US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Multiscale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horizontal diffusion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Eddy vertical diffusion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RADM cloud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572432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NOTE: TEI – Texas Emission Inventory (HRVOC imputed for base year 2000)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          TFS – Texas Forest Service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          GOES-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BC – downscaling from GEOS-CHEM year 2002 monthly mean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       UH-modified MRF PBL reduces daytime WS bias by the enhanced friction velocity (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Cheng and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Byun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2008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        UH-modified Noah LSM reduces T bias by inserting LULC-base emissivity (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Cheng and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Byun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2008)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u="sng" dirty="0" smtClean="0">
                <a:latin typeface="+mn-lt"/>
                <a:cs typeface="Arial" pitchFamily="34" charset="0"/>
              </a:rPr>
              <a:t>ETAQ Model Configuration</a:t>
            </a:r>
            <a:endParaRPr lang="en-US" sz="3200" b="1" u="sng" dirty="0">
              <a:latin typeface="+mn-lt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4C0AE25-D893-464D-BEC0-7AF8149FD9FB}" type="slidenum">
              <a:rPr lang="en-US" altLang="ko-KR" smtClean="0"/>
              <a:pPr/>
              <a:t>5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omains"/>
          <p:cNvPicPr>
            <a:picLocks noChangeAspect="1" noChangeArrowheads="1"/>
          </p:cNvPicPr>
          <p:nvPr/>
        </p:nvPicPr>
        <p:blipFill>
          <a:blip r:embed="rId2" cstate="print"/>
          <a:srcRect t="9011" r="8727" b="2024"/>
          <a:stretch>
            <a:fillRect/>
          </a:stretch>
        </p:blipFill>
        <p:spPr bwMode="auto">
          <a:xfrm>
            <a:off x="914400" y="6096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228600"/>
            <a:ext cx="6553200" cy="704850"/>
          </a:xfrm>
        </p:spPr>
        <p:txBody>
          <a:bodyPr/>
          <a:lstStyle/>
          <a:p>
            <a:pPr algn="ctr"/>
            <a:r>
              <a:rPr lang="en-US" altLang="ko-KR" sz="3200" dirty="0" smtClean="0"/>
              <a:t>ETAQ domains</a:t>
            </a:r>
            <a:endParaRPr lang="ko-KR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0AE25-D893-464D-BEC0-7AF8149FD9FB}" type="slidenum">
              <a:rPr lang="en-US" altLang="ko-KR" smtClean="0"/>
              <a:pPr/>
              <a:t>6</a:t>
            </a:fld>
            <a:endParaRPr lang="en-US" altLang="ko-K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685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F1, F2 CONUS 36km (D36)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29000" y="3200400"/>
            <a:ext cx="3352800" cy="307777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F2 Texas 12km (E12)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16313" y="3482975"/>
            <a:ext cx="3135312" cy="266700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89025" y="666750"/>
            <a:ext cx="7635240" cy="5715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95800" y="3505200"/>
            <a:ext cx="1981200" cy="461665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F1 Eastern Texas 12 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(D12)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34949" y="3942522"/>
            <a:ext cx="1752600" cy="523220"/>
          </a:xfrm>
          <a:prstGeom prst="rect">
            <a:avLst/>
          </a:prstGeom>
          <a:solidFill>
            <a:srgbClr val="FFFFFF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F2 E-Texas 04km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(E04)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30725" y="3930650"/>
            <a:ext cx="1676400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89488" y="4419600"/>
            <a:ext cx="838200" cy="91440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05400" y="4876800"/>
            <a:ext cx="5334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029200" y="4467165"/>
            <a:ext cx="1219200" cy="400110"/>
          </a:xfrm>
          <a:prstGeom prst="rect">
            <a:avLst/>
          </a:prstGeom>
          <a:solidFill>
            <a:srgbClr val="FFFFFF">
              <a:alpha val="42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F1 HGB 04km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(D04)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838200"/>
            <a:ext cx="12426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CONUS</a:t>
            </a:r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2400" y="457200"/>
            <a:ext cx="5486400" cy="4876800"/>
            <a:chOff x="152400" y="457200"/>
            <a:chExt cx="5486400" cy="4876800"/>
          </a:xfrm>
        </p:grpSpPr>
        <p:pic>
          <p:nvPicPr>
            <p:cNvPr id="911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204" t="5626" r="6204" b="4358"/>
            <a:stretch>
              <a:fillRect/>
            </a:stretch>
          </p:blipFill>
          <p:spPr bwMode="auto">
            <a:xfrm>
              <a:off x="152400" y="523536"/>
              <a:ext cx="4636395" cy="3657600"/>
            </a:xfrm>
            <a:prstGeom prst="rect">
              <a:avLst/>
            </a:prstGeom>
            <a:noFill/>
            <a:ln w="28575">
              <a:solidFill>
                <a:srgbClr val="FF99FF"/>
              </a:solidFill>
              <a:miter lim="800000"/>
              <a:headEnd/>
              <a:tailEnd/>
            </a:ln>
          </p:spPr>
        </p:pic>
        <p:cxnSp>
          <p:nvCxnSpPr>
            <p:cNvPr id="19" name="Straight Arrow Connector 18"/>
            <p:cNvCxnSpPr>
              <a:stCxn id="14" idx="2"/>
            </p:cNvCxnSpPr>
            <p:nvPr/>
          </p:nvCxnSpPr>
          <p:spPr>
            <a:xfrm rot="5400000" flipH="1">
              <a:off x="3014662" y="2243138"/>
              <a:ext cx="4410075" cy="838200"/>
            </a:xfrm>
            <a:prstGeom prst="straightConnector1">
              <a:avLst/>
            </a:prstGeom>
            <a:ln>
              <a:solidFill>
                <a:srgbClr val="FF99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152400" y="4191000"/>
              <a:ext cx="4953000" cy="1143000"/>
            </a:xfrm>
            <a:prstGeom prst="straightConnector1">
              <a:avLst/>
            </a:prstGeom>
            <a:ln>
              <a:solidFill>
                <a:srgbClr val="FF99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14600" y="3571536"/>
              <a:ext cx="2042803" cy="4462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2060"/>
                  </a:solidFill>
                </a:rPr>
                <a:t>Gulf of Mexico</a:t>
              </a:r>
              <a:endParaRPr lang="en-US" i="1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6800" y="1133136"/>
              <a:ext cx="1455398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 smtClean="0">
                  <a:solidFill>
                    <a:srgbClr val="002060"/>
                  </a:solidFill>
                </a:rPr>
                <a:t>Houston</a:t>
              </a:r>
            </a:p>
            <a:p>
              <a:pPr algn="ctr"/>
              <a:r>
                <a:rPr lang="en-US" sz="1800" i="1" dirty="0" smtClean="0">
                  <a:solidFill>
                    <a:srgbClr val="002060"/>
                  </a:solidFill>
                </a:rPr>
                <a:t>Metropolitan</a:t>
              </a:r>
              <a:endParaRPr lang="en-US" sz="1800" i="1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00400" y="599736"/>
              <a:ext cx="1502334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 Texas</a:t>
              </a:r>
              <a:endParaRPr lang="en-US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1257300" y="1866900"/>
              <a:ext cx="457200" cy="76200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3CB6A-0C85-43E4-B053-7DFC942F1C20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13716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Evaluations of ETAQ forecasting</a:t>
            </a:r>
            <a:endParaRPr kumimoji="0" lang="en-US" sz="3200" b="1" dirty="0" smtClean="0">
              <a:solidFill>
                <a:sysClr val="windowText" lastClr="0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 Texas region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17157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dirty="0" smtClean="0">
                <a:latin typeface="+mn-lt"/>
                <a:cs typeface="Arial" pitchFamily="34" charset="0"/>
              </a:rPr>
              <a:t>Performance metrics (2006-2010, 8-hr Ozone daily max)</a:t>
            </a:r>
            <a:endParaRPr lang="en-US" sz="2600" dirty="0">
              <a:latin typeface="+mn-lt"/>
              <a:cs typeface="Arial" pitchFamily="34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14C0AE25-D893-464D-BEC0-7AF8149FD9FB}" type="slidenum">
              <a:rPr lang="en-US" altLang="ko-KR" smtClean="0"/>
              <a:pPr/>
              <a:t>8</a:t>
            </a:fld>
            <a:endParaRPr lang="en-US" altLang="ko-KR" dirty="0"/>
          </a:p>
        </p:txBody>
      </p:sp>
      <p:pic>
        <p:nvPicPr>
          <p:cNvPr id="4" name="Picture 2" descr="F:\ARL-PC\Desktop\UHAQF\chem\O3-8hr-Dmax\stats-bar-aqf-O3-8hr-daily-max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6949441" cy="34747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417874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POD (Prob. Of Detection) = b/(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b+d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FAR (False Alarm Ratio) = a/(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a+b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FC (Fraction correct) = (</a:t>
            </a:r>
            <a:r>
              <a:rPr kumimoji="0" lang="en-US" sz="1800" kern="0" dirty="0" err="1" smtClean="0">
                <a:solidFill>
                  <a:sysClr val="windowText" lastClr="000000"/>
                </a:solidFill>
              </a:rPr>
              <a:t>b+c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)/(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a+b+c+d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CSI (Critical Success Index) = b/(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a+b+c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8-hr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NAAQS for O3: 75 ppb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19800" y="4419600"/>
          <a:ext cx="23622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False Alarm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Hit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Non-event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d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Missed event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00800" y="60198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Observations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50233" y="500541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Forecast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10/12/10</a:t>
            </a:r>
            <a:endParaRPr lang="en-US" altLang="ko-K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D3CB6A-0C85-43E4-B053-7DFC942F1C20}" type="slidenum">
              <a:rPr lang="en-US" altLang="ko-KR" smtClean="0"/>
              <a:pPr/>
              <a:t>9</a:t>
            </a:fld>
            <a:endParaRPr lang="en-US" altLang="ko-KR"/>
          </a:p>
        </p:txBody>
      </p:sp>
      <p:pic>
        <p:nvPicPr>
          <p:cNvPr id="4" name="Picture 2" descr="F:\ARL-PC\Desktop\UHAQF\chem\O3-8hr\sc-8hr-O3-F1-d04-ALL-2008040106-20081001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33400"/>
            <a:ext cx="3200400" cy="3200400"/>
          </a:xfrm>
          <a:prstGeom prst="rect">
            <a:avLst/>
          </a:prstGeom>
          <a:noFill/>
        </p:spPr>
      </p:pic>
      <p:pic>
        <p:nvPicPr>
          <p:cNvPr id="6" name="Picture 4" descr="F:\ARL-PC\Desktop\UHAQF\chem\O3-8hr\sc-8hr-O3-F1-d04-ALL-2010040106-20101001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657600"/>
            <a:ext cx="3200400" cy="3200400"/>
          </a:xfrm>
          <a:prstGeom prst="rect">
            <a:avLst/>
          </a:prstGeom>
          <a:noFill/>
        </p:spPr>
      </p:pic>
      <p:pic>
        <p:nvPicPr>
          <p:cNvPr id="8" name="Picture 6" descr="F:\ARL-PC\Desktop\UHAQF\chem\O3-8hr\sc-8hr-O3-F1-d04-ALL-2007040106-200710010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6348" y="533400"/>
            <a:ext cx="3200400" cy="32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  <a:cs typeface="Arial" pitchFamily="34" charset="0"/>
              </a:rPr>
              <a:t>Scattered Plot, 8-hr Ozone</a:t>
            </a:r>
            <a:endParaRPr lang="en-US" sz="2800" dirty="0">
              <a:latin typeface="+mn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971800"/>
            <a:ext cx="825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6087260"/>
            <a:ext cx="825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93669" y="2971800"/>
            <a:ext cx="825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pic>
        <p:nvPicPr>
          <p:cNvPr id="5" name="Picture 3" descr="F:\ARL-PC\Desktop\UHAQF\chem\O3-8hr\sc-8hr-O3-F1-d04-ALL-2009040106-200910010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3200400" cy="3200400"/>
          </a:xfrm>
          <a:prstGeom prst="rect">
            <a:avLst/>
          </a:prstGeom>
          <a:noFill/>
        </p:spPr>
      </p:pic>
      <p:pic>
        <p:nvPicPr>
          <p:cNvPr id="7" name="Picture 5" descr="F:\ARL-PC\Desktop\UHAQF\chem\O3-8hr\sc-8hr-O3-F1-d04-ALL-2006040106-200610010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3400"/>
            <a:ext cx="3200400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7400" y="2971800"/>
            <a:ext cx="825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6087260"/>
            <a:ext cx="825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3808274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Color coded with sample population</a:t>
            </a:r>
          </a:p>
          <a:p>
            <a:endParaRPr lang="en-US" sz="1200" dirty="0" smtClean="0"/>
          </a:p>
          <a:p>
            <a:r>
              <a:rPr lang="en-US" sz="1200" dirty="0" smtClean="0"/>
              <a:t>Forecast over-predicted O3 level in low-middle range</a:t>
            </a:r>
          </a:p>
          <a:p>
            <a:endParaRPr lang="en-US" sz="1200" dirty="0" smtClean="0"/>
          </a:p>
          <a:p>
            <a:r>
              <a:rPr lang="en-US" sz="1200" dirty="0" smtClean="0"/>
              <a:t>Year 2006: more missed events</a:t>
            </a:r>
          </a:p>
          <a:p>
            <a:r>
              <a:rPr lang="en-US" sz="1200" dirty="0" smtClean="0"/>
              <a:t>Year 2008: more false alarm</a:t>
            </a:r>
          </a:p>
          <a:p>
            <a:r>
              <a:rPr lang="en-US" sz="1200" dirty="0" smtClean="0"/>
              <a:t>Year 2010: best statistics</a:t>
            </a:r>
          </a:p>
          <a:p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5486400"/>
            <a:ext cx="18891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09DD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B5394"/>
      </a:accent4>
      <a:accent5>
        <a:srgbClr val="59A9F2"/>
      </a:accent5>
      <a:accent6>
        <a:srgbClr val="7CCA62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9DD9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0B5394"/>
    </a:accent4>
    <a:accent5>
      <a:srgbClr val="59A9F2"/>
    </a:accent5>
    <a:accent6>
      <a:srgbClr val="7CCA62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9DD9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0B5394"/>
    </a:accent4>
    <a:accent5>
      <a:srgbClr val="59A9F2"/>
    </a:accent5>
    <a:accent6>
      <a:srgbClr val="7CCA62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6917</TotalTime>
  <Words>1802</Words>
  <Application>Microsoft Office PowerPoint</Application>
  <PresentationFormat>Letter Paper (8.5x11 in)</PresentationFormat>
  <Paragraphs>371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Slide 1</vt:lpstr>
      <vt:lpstr>Acknowledgement</vt:lpstr>
      <vt:lpstr>Outline</vt:lpstr>
      <vt:lpstr>Introduction</vt:lpstr>
      <vt:lpstr>Slide 5</vt:lpstr>
      <vt:lpstr>ETAQ domains</vt:lpstr>
      <vt:lpstr>Slide 7</vt:lpstr>
      <vt:lpstr>Slide 8</vt:lpstr>
      <vt:lpstr>Slide 9</vt:lpstr>
      <vt:lpstr>Slide 10</vt:lpstr>
      <vt:lpstr>Slide 11</vt:lpstr>
      <vt:lpstr>Slide 12</vt:lpstr>
      <vt:lpstr>Correlation of ozone and temperature CONUS scale</vt:lpstr>
      <vt:lpstr>Slide 14</vt:lpstr>
      <vt:lpstr>Slide 15</vt:lpstr>
      <vt:lpstr>Slide 16</vt:lpstr>
      <vt:lpstr>Temperature anomaly .vs. Ozone anomaly</vt:lpstr>
      <vt:lpstr>Ozone bias .vs. ozone level</vt:lpstr>
      <vt:lpstr>Ozone bias .vs. frontal passage</vt:lpstr>
      <vt:lpstr>Summary</vt:lpstr>
      <vt:lpstr>Slide 21</vt:lpstr>
      <vt:lpstr>Slide 22</vt:lpstr>
      <vt:lpstr>Backup slides</vt:lpstr>
      <vt:lpstr>Slide 24</vt:lpstr>
      <vt:lpstr>Slide 25</vt:lpstr>
      <vt:lpstr>Slide 26</vt:lpstr>
      <vt:lpstr>Slide 27</vt:lpstr>
      <vt:lpstr>Slide 28</vt:lpstr>
    </vt:vector>
  </TitlesOfParts>
  <Company>NOAA/ARLFRD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CMAQ-2011-FN-20111021</dc:title>
  <dc:subject>ETAQ evulation</dc:subject>
  <dc:creator>Fantine Ngan</dc:creator>
  <dc:description>CMAQ workshop 2011</dc:description>
  <cp:lastModifiedBy>Lenovo User</cp:lastModifiedBy>
  <cp:revision>594</cp:revision>
  <cp:lastPrinted>1999-08-25T14:15:12Z</cp:lastPrinted>
  <dcterms:created xsi:type="dcterms:W3CDTF">2011-10-24T16:13:43Z</dcterms:created>
  <dcterms:modified xsi:type="dcterms:W3CDTF">2011-10-24T19:00:02Z</dcterms:modified>
  <cp:contentStatus/>
</cp:coreProperties>
</file>