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5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9" r:id="rId4"/>
    <p:sldId id="278" r:id="rId5"/>
    <p:sldId id="270" r:id="rId6"/>
    <p:sldId id="272" r:id="rId7"/>
    <p:sldId id="271" r:id="rId8"/>
    <p:sldId id="276" r:id="rId9"/>
    <p:sldId id="275" r:id="rId10"/>
    <p:sldId id="259" r:id="rId11"/>
    <p:sldId id="283" r:id="rId12"/>
    <p:sldId id="285" r:id="rId13"/>
    <p:sldId id="262" r:id="rId14"/>
    <p:sldId id="264" r:id="rId15"/>
    <p:sldId id="288" r:id="rId16"/>
    <p:sldId id="280" r:id="rId17"/>
    <p:sldId id="289" r:id="rId18"/>
    <p:sldId id="266" r:id="rId19"/>
    <p:sldId id="267" r:id="rId20"/>
    <p:sldId id="282" r:id="rId21"/>
    <p:sldId id="284" r:id="rId22"/>
    <p:sldId id="281" r:id="rId23"/>
  </p:sldIdLst>
  <p:sldSz cx="9144000" cy="6858000" type="screen4x3"/>
  <p:notesSz cx="7099300" cy="1023461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93" autoAdjust="0"/>
    <p:restoredTop sz="94667" autoAdjust="0"/>
  </p:normalViewPr>
  <p:slideViewPr>
    <p:cSldViewPr snapToGrid="0">
      <p:cViewPr varScale="1">
        <p:scale>
          <a:sx n="70" d="100"/>
          <a:sy n="70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3224"/>
        <p:guide pos="2236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b="0" dirty="0" smtClean="0">
                <a:latin typeface="+mj-lt"/>
              </a:rPr>
              <a:t>System</a:t>
            </a:r>
            <a:r>
              <a:rPr lang="en-US" sz="2800" b="0" baseline="0" dirty="0" smtClean="0">
                <a:latin typeface="+mj-lt"/>
              </a:rPr>
              <a:t>-wide cost (million 2007 $)</a:t>
            </a:r>
            <a:endParaRPr lang="en-US" sz="2800" b="0" dirty="0">
              <a:latin typeface="+mj-lt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cat>
            <c:strRef>
              <c:f>Sheet1!$A$2:$A$5</c:f>
              <c:strCache>
                <c:ptCount val="4"/>
                <c:pt idx="0">
                  <c:v>CaC</c:v>
                </c:pt>
                <c:pt idx="1">
                  <c:v>CaT</c:v>
                </c:pt>
                <c:pt idx="2">
                  <c:v>CaT-EX</c:v>
                </c:pt>
                <c:pt idx="3">
                  <c:v>CaT-EXP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63.260000000000012</c:v>
                </c:pt>
                <c:pt idx="1">
                  <c:v>47.92</c:v>
                </c:pt>
                <c:pt idx="2">
                  <c:v>50.91</c:v>
                </c:pt>
                <c:pt idx="3">
                  <c:v>50.53</c:v>
                </c:pt>
              </c:numCache>
            </c:numRef>
          </c:val>
        </c:ser>
        <c:overlap val="100"/>
        <c:axId val="93004160"/>
        <c:axId val="93005696"/>
      </c:barChart>
      <c:catAx>
        <c:axId val="93004160"/>
        <c:scaling>
          <c:orientation val="minMax"/>
        </c:scaling>
        <c:axPos val="b"/>
        <c:tickLblPos val="nextTo"/>
        <c:spPr>
          <a:noFill/>
          <a:ln>
            <a:solidFill>
              <a:prstClr val="black"/>
            </a:solidFill>
          </a:ln>
        </c:spPr>
        <c:crossAx val="93005696"/>
        <c:crosses val="autoZero"/>
        <c:auto val="1"/>
        <c:lblAlgn val="ctr"/>
        <c:lblOffset val="100"/>
      </c:catAx>
      <c:valAx>
        <c:axId val="93005696"/>
        <c:scaling>
          <c:orientation val="minMax"/>
        </c:scaling>
        <c:axPos val="l"/>
        <c:numFmt formatCode="General" sourceLinked="0"/>
        <c:majorTickMark val="in"/>
        <c:tickLblPos val="nextTo"/>
        <c:spPr>
          <a:ln>
            <a:solidFill>
              <a:schemeClr val="tx1"/>
            </a:solidFill>
          </a:ln>
        </c:spPr>
        <c:crossAx val="93004160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/>
            </a:lvl1pPr>
          </a:lstStyle>
          <a:p>
            <a:fld id="{A6FF5535-4312-436C-8AA6-8599315048C4}" type="datetime1">
              <a:rPr lang="en-US"/>
              <a:pPr/>
              <a:t>10/25/2011</a:t>
            </a:fld>
            <a:endParaRPr lang="en-CA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715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/>
            </a:lvl1pPr>
          </a:lstStyle>
          <a:p>
            <a:fld id="{A2E16F0A-799C-442E-8DF2-A2E5768F97B5}" type="slidenum">
              <a:rPr lang="ar-S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fld id="{DFE69C38-E679-4AA1-A781-A1C5A8A22CE6}" type="datetime1">
              <a:rPr lang="en-US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fld id="{DACB92A3-9414-4976-805C-E131DAF1FFC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A6C465-14E0-4DE0-B16C-D72DC4AA22B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DB591-2A01-49B8-8ACD-A3CAE9E086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9" r:id="rId1"/>
    <p:sldLayoutId id="2147485760" r:id="rId2"/>
    <p:sldLayoutId id="2147485761" r:id="rId3"/>
    <p:sldLayoutId id="2147485762" r:id="rId4"/>
    <p:sldLayoutId id="2147485763" r:id="rId5"/>
    <p:sldLayoutId id="2147485764" r:id="rId6"/>
    <p:sldLayoutId id="2147485765" r:id="rId7"/>
    <p:sldLayoutId id="2147485766" r:id="rId8"/>
    <p:sldLayoutId id="2147485767" r:id="rId9"/>
    <p:sldLayoutId id="2147485768" r:id="rId10"/>
    <p:sldLayoutId id="214748576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946" y="1050879"/>
            <a:ext cx="6387153" cy="135112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Emission market modeling; case study of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3600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SIP call sources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968" y="5022376"/>
            <a:ext cx="7199194" cy="110546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Morteza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Mesbah,  Amir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Hakami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Department of Civil &amp; Environmental Engineering, Carleton University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Stephan Schott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Department of Public Policy &amp; Administration, Carleton University</a:t>
            </a:r>
          </a:p>
        </p:txBody>
      </p:sp>
      <p:pic>
        <p:nvPicPr>
          <p:cNvPr id="5" name="Picture 4" descr="CarletonWide_K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902" y="6255224"/>
            <a:ext cx="1597232" cy="630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070" y="13648"/>
            <a:ext cx="247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CMAS 2011</a:t>
            </a:r>
            <a:endParaRPr lang="en-US" sz="2400" i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nt"/>
          <p:cNvPicPr>
            <a:picLocks noChangeAspect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5445" t="9697" r="5373" b="4340"/>
          <a:stretch>
            <a:fillRect/>
          </a:stretch>
        </p:blipFill>
        <p:spPr>
          <a:xfrm>
            <a:off x="4585649" y="1903872"/>
            <a:ext cx="4258104" cy="319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736"/>
            <a:ext cx="82296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4346811" cy="45745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Point Sources:</a:t>
            </a:r>
          </a:p>
          <a:p>
            <a:pPr lvl="1"/>
            <a:r>
              <a:rPr lang="en-US" dirty="0" smtClean="0">
                <a:latin typeface="+mj-lt"/>
              </a:rPr>
              <a:t>218 SIP call coal fired plants with SCR/SNCR technology</a:t>
            </a:r>
          </a:p>
          <a:p>
            <a:r>
              <a:rPr lang="en-US" dirty="0" smtClean="0">
                <a:latin typeface="+mj-lt"/>
              </a:rPr>
              <a:t>Domain:</a:t>
            </a:r>
          </a:p>
          <a:p>
            <a:pPr lvl="1"/>
            <a:r>
              <a:rPr lang="en-US" dirty="0" smtClean="0">
                <a:latin typeface="+mj-lt"/>
              </a:rPr>
              <a:t>Continental United States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+mj-lt"/>
              </a:rPr>
              <a:t>Date: </a:t>
            </a:r>
          </a:p>
          <a:p>
            <a:pPr lvl="1"/>
            <a:r>
              <a:rPr lang="en-US" dirty="0" smtClean="0">
                <a:latin typeface="+mj-lt"/>
              </a:rPr>
              <a:t>16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to 31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July 2007</a:t>
            </a:r>
          </a:p>
          <a:p>
            <a:r>
              <a:rPr lang="en-US" dirty="0" err="1" smtClean="0">
                <a:latin typeface="+mj-lt"/>
              </a:rPr>
              <a:t>Adjoint</a:t>
            </a:r>
            <a:r>
              <a:rPr lang="en-US" dirty="0" smtClean="0">
                <a:latin typeface="+mj-lt"/>
              </a:rPr>
              <a:t> cost functions:</a:t>
            </a:r>
          </a:p>
          <a:p>
            <a:pPr lvl="1"/>
            <a:r>
              <a:rPr lang="en-US" dirty="0" smtClean="0">
                <a:latin typeface="+mj-lt"/>
              </a:rPr>
              <a:t>Average concentration in grids with ozone concentrations more than 60 ppb</a:t>
            </a:r>
          </a:p>
          <a:p>
            <a:pPr lvl="1"/>
            <a:r>
              <a:rPr lang="en-US" dirty="0" smtClean="0">
                <a:latin typeface="+mj-lt"/>
              </a:rPr>
              <a:t>Ozone exposure : population times ozone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+mj-lt"/>
              </a:rPr>
              <a:t>CaC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Command and Control (emissions equals to the allocated permits)</a:t>
            </a:r>
            <a:endParaRPr lang="en-US" b="1" dirty="0" smtClean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CaT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Cap and Trade with no exchange rate (one-to-one trading)</a:t>
            </a:r>
          </a:p>
          <a:p>
            <a:r>
              <a:rPr lang="en-US" b="1" dirty="0" err="1" smtClean="0">
                <a:latin typeface="+mj-lt"/>
              </a:rPr>
              <a:t>CaT</a:t>
            </a:r>
            <a:r>
              <a:rPr lang="en-US" b="1" dirty="0" smtClean="0">
                <a:latin typeface="+mj-lt"/>
              </a:rPr>
              <a:t>-EX:</a:t>
            </a:r>
            <a:r>
              <a:rPr lang="en-US" dirty="0" smtClean="0">
                <a:latin typeface="+mj-lt"/>
              </a:rPr>
              <a:t> Cap and trade with exchange rate based on average ozone in critical grids</a:t>
            </a:r>
          </a:p>
          <a:p>
            <a:r>
              <a:rPr lang="en-US" b="1" dirty="0" err="1" smtClean="0">
                <a:latin typeface="+mj-lt"/>
              </a:rPr>
              <a:t>CaT</a:t>
            </a:r>
            <a:r>
              <a:rPr lang="en-US" b="1" dirty="0" smtClean="0">
                <a:latin typeface="+mj-lt"/>
              </a:rPr>
              <a:t>-EXP:</a:t>
            </a:r>
            <a:r>
              <a:rPr lang="en-US" dirty="0" smtClean="0">
                <a:latin typeface="+mj-lt"/>
              </a:rPr>
              <a:t> Cap and Trade with exchange rate based on ozone exposure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573210" y="2183640"/>
            <a:ext cx="4640238" cy="4176218"/>
            <a:chOff x="409434" y="2088104"/>
            <a:chExt cx="4640238" cy="4176218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940331" y="2595090"/>
              <a:ext cx="318557" cy="1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2207323" y="2592818"/>
              <a:ext cx="318557" cy="1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409434" y="2088104"/>
              <a:ext cx="4640238" cy="4176218"/>
              <a:chOff x="450432" y="2294062"/>
              <a:chExt cx="3975978" cy="3578381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rot="5400000">
                <a:off x="3111651" y="5390867"/>
                <a:ext cx="272955" cy="1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2172280" y="4574287"/>
                <a:ext cx="791571" cy="1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1228296" y="3493823"/>
                <a:ext cx="791571" cy="1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450432" y="2294062"/>
                <a:ext cx="3975978" cy="4081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err="1" smtClean="0">
                    <a:latin typeface="+mj-lt"/>
                  </a:rPr>
                  <a:t>CaT</a:t>
                </a:r>
                <a:r>
                  <a:rPr lang="en-US" sz="2600" dirty="0" smtClean="0">
                    <a:latin typeface="+mj-lt"/>
                  </a:rPr>
                  <a:t>-EX     </a:t>
                </a:r>
                <a:r>
                  <a:rPr lang="en-US" sz="2600" dirty="0" err="1" smtClean="0">
                    <a:latin typeface="+mj-lt"/>
                  </a:rPr>
                  <a:t>CaT</a:t>
                </a:r>
                <a:r>
                  <a:rPr lang="en-US" sz="2600" dirty="0" smtClean="0">
                    <a:latin typeface="+mj-lt"/>
                  </a:rPr>
                  <a:t>-EXP     </a:t>
                </a:r>
                <a:r>
                  <a:rPr lang="en-US" sz="2600" dirty="0" err="1" smtClean="0">
                    <a:latin typeface="+mj-lt"/>
                  </a:rPr>
                  <a:t>CaT</a:t>
                </a:r>
                <a:r>
                  <a:rPr lang="en-US" sz="2600" dirty="0" smtClean="0">
                    <a:latin typeface="+mj-lt"/>
                  </a:rPr>
                  <a:t>       </a:t>
                </a:r>
                <a:r>
                  <a:rPr lang="en-US" sz="2600" dirty="0" err="1" smtClean="0">
                    <a:latin typeface="+mj-lt"/>
                  </a:rPr>
                  <a:t>CaC</a:t>
                </a:r>
                <a:endParaRPr lang="en-US" sz="2600" dirty="0">
                  <a:latin typeface="+mj-lt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64075" y="2850577"/>
                <a:ext cx="2161448" cy="3702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err="1" smtClean="0">
                    <a:latin typeface="+mj-lt"/>
                  </a:rPr>
                  <a:t>Adjoint</a:t>
                </a:r>
                <a:r>
                  <a:rPr lang="en-US" sz="2600" dirty="0" smtClean="0">
                    <a:latin typeface="+mj-lt"/>
                  </a:rPr>
                  <a:t> of CMAQ</a:t>
                </a:r>
                <a:endParaRPr lang="en-US" sz="2600" dirty="0">
                  <a:latin typeface="+mj-lt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2126" y="3889614"/>
                <a:ext cx="2900122" cy="3456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latin typeface="+mj-lt"/>
                  </a:rPr>
                  <a:t>Optimization Model </a:t>
                </a:r>
                <a:endParaRPr lang="en-US" sz="2600" dirty="0">
                  <a:latin typeface="+mj-lt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77723" y="3343700"/>
                <a:ext cx="2136106" cy="33026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Exchange rates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842024" y="4970094"/>
                <a:ext cx="2486610" cy="3527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latin typeface="+mj-lt"/>
                  </a:rPr>
                  <a:t>Forward CMAQ</a:t>
                </a:r>
                <a:endParaRPr lang="en-US" sz="2600" dirty="0">
                  <a:latin typeface="+mj-lt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812946" y="4410518"/>
                <a:ext cx="2526889" cy="35099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Emissions distribution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2899175" y="3807725"/>
                <a:ext cx="2292824" cy="1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ounded Rectangle 57"/>
              <p:cNvSpPr/>
              <p:nvPr/>
            </p:nvSpPr>
            <p:spPr>
              <a:xfrm>
                <a:off x="1806942" y="5518277"/>
                <a:ext cx="2531085" cy="35416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Ozone concentrations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2499736" y="3254991"/>
                <a:ext cx="1242741" cy="7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Cap-and-Trade (</a:t>
            </a:r>
            <a:r>
              <a:rPr lang="en-US" sz="5400" dirty="0" err="1" smtClean="0"/>
              <a:t>CaT</a:t>
            </a:r>
            <a:r>
              <a:rPr lang="en-US" sz="5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CaT-1t1"/>
          <p:cNvPicPr>
            <a:picLocks noGrp="1" noChangeAspect="1"/>
          </p:cNvPicPr>
          <p:nvPr>
            <p:ph idx="1"/>
          </p:nvPr>
        </p:nvPicPr>
        <p:blipFill>
          <a:blip r:embed="rId2"/>
          <a:srcRect t="13509" r="5405" b="7844"/>
          <a:stretch>
            <a:fillRect/>
          </a:stretch>
        </p:blipFill>
        <p:spPr>
          <a:xfrm>
            <a:off x="471033" y="1884984"/>
            <a:ext cx="6953348" cy="4790939"/>
          </a:xfrm>
        </p:spPr>
      </p:pic>
      <p:sp>
        <p:nvSpPr>
          <p:cNvPr id="8" name="Rectangle 7"/>
          <p:cNvSpPr/>
          <p:nvPr/>
        </p:nvSpPr>
        <p:spPr>
          <a:xfrm flipH="1">
            <a:off x="7226489" y="4536826"/>
            <a:ext cx="1644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The average of 24 hour average ozone from 16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to 31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of July 2007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CaT</a:t>
            </a:r>
            <a:r>
              <a:rPr lang="en-US" sz="5400" dirty="0" smtClean="0"/>
              <a:t> w/t Exchange Rate (</a:t>
            </a:r>
            <a:r>
              <a:rPr lang="en-US" sz="5400" dirty="0" err="1" smtClean="0"/>
              <a:t>CaT</a:t>
            </a:r>
            <a:r>
              <a:rPr lang="en-US" sz="5400" dirty="0" smtClean="0"/>
              <a:t>-EX)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Content Placeholder 10" descr="CaT-EX-CaT"/>
          <p:cNvPicPr>
            <a:picLocks noGrp="1" noChangeAspect="1"/>
          </p:cNvPicPr>
          <p:nvPr>
            <p:ph idx="1"/>
          </p:nvPr>
        </p:nvPicPr>
        <p:blipFill>
          <a:blip r:embed="rId2"/>
          <a:srcRect t="15261" r="5933" b="7526"/>
          <a:stretch>
            <a:fillRect/>
          </a:stretch>
        </p:blipFill>
        <p:spPr>
          <a:xfrm>
            <a:off x="477666" y="2007332"/>
            <a:ext cx="6905773" cy="4697582"/>
          </a:xfrm>
        </p:spPr>
      </p:pic>
      <p:sp>
        <p:nvSpPr>
          <p:cNvPr id="12" name="Rectangle 11"/>
          <p:cNvSpPr/>
          <p:nvPr/>
        </p:nvSpPr>
        <p:spPr>
          <a:xfrm flipH="1">
            <a:off x="7226488" y="4536826"/>
            <a:ext cx="1699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Change in average ozone by switching from </a:t>
            </a:r>
            <a:r>
              <a:rPr lang="en-US" dirty="0" err="1" smtClean="0">
                <a:latin typeface="+mj-lt"/>
              </a:rPr>
              <a:t>CaT</a:t>
            </a:r>
            <a:r>
              <a:rPr lang="en-US" dirty="0" smtClean="0">
                <a:latin typeface="+mj-lt"/>
              </a:rPr>
              <a:t> to </a:t>
            </a:r>
            <a:r>
              <a:rPr lang="en-US" dirty="0" err="1" smtClean="0">
                <a:latin typeface="+mj-lt"/>
              </a:rPr>
              <a:t>CaT</a:t>
            </a:r>
            <a:r>
              <a:rPr lang="en-US" dirty="0" smtClean="0">
                <a:latin typeface="+mj-lt"/>
              </a:rPr>
              <a:t>-EX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CaT</a:t>
            </a:r>
            <a:r>
              <a:rPr lang="en-US" sz="5400" dirty="0" smtClean="0"/>
              <a:t> w/t Exchange Rate (</a:t>
            </a:r>
            <a:r>
              <a:rPr lang="en-US" sz="5400" dirty="0" err="1" smtClean="0"/>
              <a:t>CaT</a:t>
            </a:r>
            <a:r>
              <a:rPr lang="en-US" sz="5400" dirty="0" smtClean="0"/>
              <a:t>-EX)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69998"/>
            <a:ext cx="762000" cy="365125"/>
          </a:xfrm>
        </p:spPr>
        <p:txBody>
          <a:bodyPr/>
          <a:lstStyle/>
          <a:p>
            <a:fld id="{21EDB591-2A01-49B8-8ACD-A3CAE9E086A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2262" y="1857832"/>
            <a:ext cx="6728347" cy="4886840"/>
            <a:chOff x="506273" y="1474198"/>
            <a:chExt cx="7133226" cy="5180909"/>
          </a:xfrm>
        </p:grpSpPr>
        <p:pic>
          <p:nvPicPr>
            <p:cNvPr id="7" name="Picture 6" descr="821ex"/>
            <p:cNvPicPr>
              <a:picLocks noChangeAspect="1"/>
            </p:cNvPicPr>
            <p:nvPr/>
          </p:nvPicPr>
          <p:blipFill>
            <a:blip r:embed="rId2"/>
            <a:srcRect l="-3159" t="20058" r="6344" b="758"/>
            <a:stretch>
              <a:fillRect/>
            </a:stretch>
          </p:blipFill>
          <p:spPr>
            <a:xfrm>
              <a:off x="506273" y="1487595"/>
              <a:ext cx="3785384" cy="2565779"/>
            </a:xfrm>
            <a:prstGeom prst="rect">
              <a:avLst/>
            </a:prstGeom>
          </p:spPr>
        </p:pic>
        <p:pic>
          <p:nvPicPr>
            <p:cNvPr id="8" name="Picture 7" descr="824ex"/>
            <p:cNvPicPr>
              <a:picLocks noChangeAspect="1"/>
            </p:cNvPicPr>
            <p:nvPr/>
          </p:nvPicPr>
          <p:blipFill>
            <a:blip r:embed="rId3"/>
            <a:srcRect l="16654" t="20010" b="-208"/>
            <a:stretch>
              <a:fillRect/>
            </a:stretch>
          </p:blipFill>
          <p:spPr>
            <a:xfrm>
              <a:off x="4353460" y="1474198"/>
              <a:ext cx="3286039" cy="2620370"/>
            </a:xfrm>
            <a:prstGeom prst="rect">
              <a:avLst/>
            </a:prstGeom>
          </p:spPr>
        </p:pic>
        <p:pic>
          <p:nvPicPr>
            <p:cNvPr id="9" name="Picture 8" descr="827ex"/>
            <p:cNvPicPr>
              <a:picLocks noChangeAspect="1"/>
            </p:cNvPicPr>
            <p:nvPr/>
          </p:nvPicPr>
          <p:blipFill>
            <a:blip r:embed="rId4"/>
            <a:srcRect l="13978" t="20770" r="5664"/>
            <a:stretch>
              <a:fillRect/>
            </a:stretch>
          </p:blipFill>
          <p:spPr>
            <a:xfrm>
              <a:off x="4244860" y="4067562"/>
              <a:ext cx="3150071" cy="2573897"/>
            </a:xfrm>
            <a:prstGeom prst="rect">
              <a:avLst/>
            </a:prstGeom>
          </p:spPr>
        </p:pic>
        <p:pic>
          <p:nvPicPr>
            <p:cNvPr id="10" name="Picture 9" descr="830ex"/>
            <p:cNvPicPr>
              <a:picLocks noChangeAspect="1"/>
            </p:cNvPicPr>
            <p:nvPr/>
          </p:nvPicPr>
          <p:blipFill>
            <a:blip r:embed="rId5"/>
            <a:srcRect t="19907" r="5836"/>
            <a:stretch>
              <a:fillRect/>
            </a:stretch>
          </p:blipFill>
          <p:spPr>
            <a:xfrm>
              <a:off x="615455" y="4055209"/>
              <a:ext cx="3688388" cy="25998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CaT</a:t>
            </a:r>
            <a:r>
              <a:rPr lang="en-US" sz="5400" dirty="0" smtClean="0"/>
              <a:t> w</a:t>
            </a:r>
            <a:r>
              <a:rPr lang="en-US" sz="5400" dirty="0" smtClean="0"/>
              <a:t>/ </a:t>
            </a:r>
            <a:r>
              <a:rPr lang="en-US" sz="5400" dirty="0" smtClean="0"/>
              <a:t>Exposure EX (</a:t>
            </a:r>
            <a:r>
              <a:rPr lang="en-US" sz="5400" dirty="0" err="1" smtClean="0"/>
              <a:t>CaT</a:t>
            </a:r>
            <a:r>
              <a:rPr lang="en-US" sz="5400" dirty="0" smtClean="0"/>
              <a:t>-EXP)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 descr="CaT-EXP-CaT"/>
          <p:cNvPicPr>
            <a:picLocks noGrp="1" noChangeAspect="1"/>
          </p:cNvPicPr>
          <p:nvPr>
            <p:ph idx="1"/>
          </p:nvPr>
        </p:nvPicPr>
        <p:blipFill>
          <a:blip r:embed="rId2"/>
          <a:srcRect t="14665" b="8504"/>
          <a:stretch>
            <a:fillRect/>
          </a:stretch>
        </p:blipFill>
        <p:spPr>
          <a:xfrm>
            <a:off x="477672" y="1968909"/>
            <a:ext cx="7346426" cy="4677552"/>
          </a:xfrm>
        </p:spPr>
      </p:pic>
      <p:sp>
        <p:nvSpPr>
          <p:cNvPr id="8" name="Rectangle 7"/>
          <p:cNvSpPr/>
          <p:nvPr/>
        </p:nvSpPr>
        <p:spPr>
          <a:xfrm flipH="1">
            <a:off x="7226488" y="4536826"/>
            <a:ext cx="1699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Change in average ozone by switching from </a:t>
            </a:r>
            <a:r>
              <a:rPr lang="en-US" dirty="0" err="1" smtClean="0">
                <a:latin typeface="+mj-lt"/>
              </a:rPr>
              <a:t>CaT</a:t>
            </a:r>
            <a:r>
              <a:rPr lang="en-US" dirty="0" smtClean="0">
                <a:latin typeface="+mj-lt"/>
              </a:rPr>
              <a:t> to </a:t>
            </a:r>
            <a:r>
              <a:rPr lang="en-US" dirty="0" err="1" smtClean="0">
                <a:latin typeface="+mj-lt"/>
              </a:rPr>
              <a:t>CaT</a:t>
            </a:r>
            <a:r>
              <a:rPr lang="en-US" dirty="0" smtClean="0">
                <a:latin typeface="+mj-lt"/>
              </a:rPr>
              <a:t>-EXP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CaT</a:t>
            </a:r>
            <a:r>
              <a:rPr lang="en-US" sz="5400" dirty="0" smtClean="0"/>
              <a:t> w</a:t>
            </a:r>
            <a:r>
              <a:rPr lang="en-US" sz="5400" dirty="0" smtClean="0"/>
              <a:t>/ </a:t>
            </a:r>
            <a:r>
              <a:rPr lang="en-US" sz="5400" dirty="0" smtClean="0"/>
              <a:t>Exchange Rate (</a:t>
            </a:r>
            <a:r>
              <a:rPr lang="en-US" sz="5400" dirty="0" err="1" smtClean="0"/>
              <a:t>CaT</a:t>
            </a:r>
            <a:r>
              <a:rPr lang="en-US" sz="5400" dirty="0" smtClean="0"/>
              <a:t>-EXP)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21060" y="1861817"/>
            <a:ext cx="6364028" cy="4931337"/>
            <a:chOff x="621059" y="791571"/>
            <a:chExt cx="7111140" cy="5510256"/>
          </a:xfrm>
        </p:grpSpPr>
        <p:pic>
          <p:nvPicPr>
            <p:cNvPr id="7" name="Picture 6" descr="830exp"/>
            <p:cNvPicPr>
              <a:picLocks noChangeAspect="1"/>
            </p:cNvPicPr>
            <p:nvPr/>
          </p:nvPicPr>
          <p:blipFill>
            <a:blip r:embed="rId2"/>
            <a:srcRect t="19394"/>
            <a:stretch>
              <a:fillRect/>
            </a:stretch>
          </p:blipFill>
          <p:spPr>
            <a:xfrm>
              <a:off x="631630" y="3534770"/>
              <a:ext cx="4142260" cy="2767057"/>
            </a:xfrm>
            <a:prstGeom prst="rect">
              <a:avLst/>
            </a:prstGeom>
          </p:spPr>
        </p:pic>
        <p:pic>
          <p:nvPicPr>
            <p:cNvPr id="8" name="Picture 7" descr="821exp"/>
            <p:cNvPicPr>
              <a:picLocks noChangeAspect="1"/>
            </p:cNvPicPr>
            <p:nvPr/>
          </p:nvPicPr>
          <p:blipFill>
            <a:blip r:embed="rId3"/>
            <a:srcRect t="20590" r="5278"/>
            <a:stretch>
              <a:fillRect/>
            </a:stretch>
          </p:blipFill>
          <p:spPr>
            <a:xfrm>
              <a:off x="621059" y="832513"/>
              <a:ext cx="3923644" cy="2725978"/>
            </a:xfrm>
            <a:prstGeom prst="rect">
              <a:avLst/>
            </a:prstGeom>
          </p:spPr>
        </p:pic>
        <p:pic>
          <p:nvPicPr>
            <p:cNvPr id="9" name="Picture 8" descr="824exp"/>
            <p:cNvPicPr>
              <a:picLocks noChangeAspect="1"/>
            </p:cNvPicPr>
            <p:nvPr/>
          </p:nvPicPr>
          <p:blipFill>
            <a:blip r:embed="rId4"/>
            <a:srcRect l="17006" t="21243" r="6263"/>
            <a:stretch>
              <a:fillRect/>
            </a:stretch>
          </p:blipFill>
          <p:spPr>
            <a:xfrm>
              <a:off x="4531056" y="791571"/>
              <a:ext cx="3201143" cy="2811439"/>
            </a:xfrm>
            <a:prstGeom prst="rect">
              <a:avLst/>
            </a:prstGeom>
          </p:spPr>
        </p:pic>
        <p:pic>
          <p:nvPicPr>
            <p:cNvPr id="10" name="Picture 9" descr="827exp"/>
            <p:cNvPicPr>
              <a:picLocks noChangeAspect="1"/>
            </p:cNvPicPr>
            <p:nvPr/>
          </p:nvPicPr>
          <p:blipFill>
            <a:blip r:embed="rId5"/>
            <a:srcRect l="16643" t="20996" r="5601"/>
            <a:stretch>
              <a:fillRect/>
            </a:stretch>
          </p:blipFill>
          <p:spPr>
            <a:xfrm>
              <a:off x="4498951" y="3589361"/>
              <a:ext cx="3220865" cy="27120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1" y="1966823"/>
          <a:ext cx="6271146" cy="435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∆M=Y</a:t>
            </a:r>
            <a:r>
              <a:rPr lang="en-US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*</a:t>
            </a:r>
            <a:r>
              <a:rPr lang="el-GR" dirty="0" smtClean="0">
                <a:latin typeface="+mj-lt"/>
              </a:rPr>
              <a:t>β</a:t>
            </a:r>
            <a:r>
              <a:rPr lang="en-US" dirty="0" smtClean="0">
                <a:latin typeface="+mj-lt"/>
              </a:rPr>
              <a:t> *∆ozone*Population</a:t>
            </a:r>
            <a:endParaRPr lang="en-US" baseline="-25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Y</a:t>
            </a:r>
            <a:r>
              <a:rPr lang="en-US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: baseline non-accidental mortality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0.007448 for 2007 (US CDC, 2010)</a:t>
            </a:r>
          </a:p>
          <a:p>
            <a:r>
              <a:rPr lang="el-GR" dirty="0" smtClean="0">
                <a:latin typeface="+mj-lt"/>
              </a:rPr>
              <a:t>β</a:t>
            </a:r>
            <a:r>
              <a:rPr lang="en-US" dirty="0" smtClean="0">
                <a:latin typeface="+mj-lt"/>
              </a:rPr>
              <a:t> : concentration response coefficient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1.04/20 ppb (Bell et. all 2004)</a:t>
            </a:r>
          </a:p>
          <a:p>
            <a:r>
              <a:rPr lang="en-US" dirty="0" smtClean="0">
                <a:latin typeface="+mj-lt"/>
              </a:rPr>
              <a:t>Statistical value of life: 6.9 million $ (US EPA)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128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NO</a:t>
            </a:r>
            <a:r>
              <a:rPr lang="en-US" baseline="-25000" dirty="0" err="1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 cap-and-trade programs in the US</a:t>
            </a:r>
          </a:p>
          <a:p>
            <a:r>
              <a:rPr lang="en-US" dirty="0" smtClean="0">
                <a:latin typeface="+mj-lt"/>
              </a:rPr>
              <a:t>Trading with exchange rate </a:t>
            </a:r>
          </a:p>
          <a:p>
            <a:r>
              <a:rPr lang="en-US" dirty="0" smtClean="0">
                <a:latin typeface="+mj-lt"/>
              </a:rPr>
              <a:t>Marginal abatement cost</a:t>
            </a:r>
          </a:p>
          <a:p>
            <a:r>
              <a:rPr lang="en-US" dirty="0" smtClean="0">
                <a:latin typeface="+mj-lt"/>
              </a:rPr>
              <a:t>Evaluation of three policies</a:t>
            </a:r>
          </a:p>
          <a:p>
            <a:pPr lvl="1"/>
            <a:r>
              <a:rPr lang="en-US" sz="2300" dirty="0" smtClean="0">
                <a:latin typeface="+mj-lt"/>
              </a:rPr>
              <a:t>Current policy (cap-and-trade)</a:t>
            </a:r>
          </a:p>
          <a:p>
            <a:pPr lvl="1"/>
            <a:r>
              <a:rPr lang="en-US" sz="2300" dirty="0" smtClean="0">
                <a:latin typeface="+mj-lt"/>
              </a:rPr>
              <a:t>Cap-and-trade with exchange rate based on:</a:t>
            </a:r>
          </a:p>
          <a:p>
            <a:pPr lvl="2"/>
            <a:r>
              <a:rPr lang="en-US" sz="2000" dirty="0" smtClean="0">
                <a:latin typeface="+mj-lt"/>
              </a:rPr>
              <a:t>24 hour average ozone</a:t>
            </a:r>
          </a:p>
          <a:p>
            <a:pPr lvl="2"/>
            <a:r>
              <a:rPr lang="en-US" sz="2000" dirty="0" smtClean="0">
                <a:latin typeface="+mj-lt"/>
              </a:rPr>
              <a:t>24 hour ozone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Switching from </a:t>
            </a:r>
            <a:r>
              <a:rPr lang="en-US" dirty="0" err="1" smtClean="0"/>
              <a:t>CaT</a:t>
            </a:r>
            <a:r>
              <a:rPr lang="en-US" dirty="0" smtClean="0"/>
              <a:t> to </a:t>
            </a:r>
            <a:r>
              <a:rPr lang="en-US" dirty="0" err="1" smtClean="0"/>
              <a:t>CaT</a:t>
            </a:r>
            <a:r>
              <a:rPr lang="en-US" dirty="0" smtClean="0"/>
              <a:t>-EX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59560" y="2371889"/>
          <a:ext cx="769733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052"/>
                <a:gridCol w="2169996"/>
                <a:gridCol w="2197290"/>
              </a:tblGrid>
              <a:tr h="38495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 </a:t>
                      </a:r>
                      <a:r>
                        <a:rPr lang="en-US" sz="2800" b="1" dirty="0" err="1" smtClean="0">
                          <a:latin typeface="+mj-lt"/>
                        </a:rPr>
                        <a:t>CaT</a:t>
                      </a:r>
                      <a:r>
                        <a:rPr lang="en-US" sz="2800" b="1" baseline="0" dirty="0" smtClean="0">
                          <a:latin typeface="+mj-lt"/>
                        </a:rPr>
                        <a:t>  to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latin typeface="+mj-lt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+mj-lt"/>
                        </a:rPr>
                        <a:t>CaT</a:t>
                      </a:r>
                      <a:r>
                        <a:rPr lang="en-US" sz="2800" b="1" baseline="0" dirty="0" smtClean="0">
                          <a:latin typeface="+mj-lt"/>
                        </a:rPr>
                        <a:t>-EX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+mj-lt"/>
                        </a:rPr>
                        <a:t>CaT</a:t>
                      </a:r>
                      <a:r>
                        <a:rPr lang="en-US" sz="2800" baseline="0" dirty="0" smtClean="0">
                          <a:latin typeface="+mj-lt"/>
                        </a:rPr>
                        <a:t>  to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+mj-lt"/>
                        </a:rPr>
                        <a:t>CaT</a:t>
                      </a:r>
                      <a:r>
                        <a:rPr lang="en-US" sz="2800" baseline="0" dirty="0" smtClean="0">
                          <a:latin typeface="+mj-lt"/>
                        </a:rPr>
                        <a:t>-EXP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</a:rPr>
                        <a:t>Extra cost (</a:t>
                      </a:r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million $</a:t>
                      </a:r>
                      <a:r>
                        <a:rPr lang="en-US" sz="2800" dirty="0" smtClean="0">
                          <a:latin typeface="+mj-lt"/>
                        </a:rPr>
                        <a:t>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2.99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2.61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</a:rPr>
                        <a:t>Mortality</a:t>
                      </a:r>
                      <a:r>
                        <a:rPr lang="en-US" sz="2800" baseline="0" dirty="0" smtClean="0">
                          <a:latin typeface="+mj-lt"/>
                        </a:rPr>
                        <a:t> decreased (death/year)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j-lt"/>
                        </a:rPr>
                        <a:t>84.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05</a:t>
                      </a:r>
                    </a:p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87.71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j-lt"/>
                        </a:rPr>
                        <a:t>Benefit (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million</a:t>
                      </a:r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$</a:t>
                      </a:r>
                      <a:r>
                        <a:rPr lang="en-US" sz="2800" dirty="0" smtClean="0">
                          <a:latin typeface="+mj-lt"/>
                        </a:rPr>
                        <a:t>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579.95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605.20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Adjoint</a:t>
            </a:r>
            <a:r>
              <a:rPr lang="en-US" dirty="0" smtClean="0">
                <a:latin typeface="+mj-lt"/>
              </a:rPr>
              <a:t> sensitivity analysis is a useful tool </a:t>
            </a:r>
            <a:r>
              <a:rPr lang="en-US" dirty="0" smtClean="0">
                <a:latin typeface="+mj-lt"/>
              </a:rPr>
              <a:t>informing the decision </a:t>
            </a:r>
            <a:r>
              <a:rPr lang="en-US" dirty="0" smtClean="0">
                <a:latin typeface="+mj-lt"/>
              </a:rPr>
              <a:t>making </a:t>
            </a:r>
            <a:r>
              <a:rPr lang="en-US" dirty="0" smtClean="0">
                <a:latin typeface="+mj-lt"/>
              </a:rPr>
              <a:t>process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exposure based trading is the most efficient policy </a:t>
            </a:r>
            <a:r>
              <a:rPr lang="en-US" dirty="0" smtClean="0">
                <a:latin typeface="+mj-lt"/>
              </a:rPr>
              <a:t>examined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additional benefit of the </a:t>
            </a:r>
            <a:r>
              <a:rPr lang="en-US" dirty="0" err="1" smtClean="0">
                <a:latin typeface="+mj-lt"/>
              </a:rPr>
              <a:t>CaT</a:t>
            </a:r>
            <a:r>
              <a:rPr lang="en-US" dirty="0" smtClean="0">
                <a:latin typeface="+mj-lt"/>
              </a:rPr>
              <a:t>-EXP policy is about 230 times more than its extra cost (excluding implementation cost)</a:t>
            </a:r>
          </a:p>
          <a:p>
            <a:r>
              <a:rPr lang="en-US" dirty="0" smtClean="0">
                <a:latin typeface="+mj-lt"/>
              </a:rPr>
              <a:t>Implementation challenges need to be investigated</a:t>
            </a:r>
          </a:p>
          <a:p>
            <a:r>
              <a:rPr lang="en-US" dirty="0" smtClean="0">
                <a:latin typeface="+mj-lt"/>
              </a:rPr>
              <a:t>Other cost functions such as maximum 8 hour ozone or maximum 1 hour ozone can be considered 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                                     Thank-you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cap-and-trade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SIP call trading program (2003-2008) </a:t>
            </a:r>
            <a:r>
              <a:rPr lang="en-US" sz="2600" dirty="0" smtClean="0">
                <a:latin typeface="+mj-lt"/>
              </a:rPr>
              <a:t>is a market-based program to control power plant </a:t>
            </a:r>
            <a:r>
              <a:rPr lang="en-US" sz="2600" dirty="0" err="1" smtClean="0">
                <a:latin typeface="+mj-lt"/>
              </a:rPr>
              <a:t>NO</a:t>
            </a:r>
            <a:r>
              <a:rPr lang="en-US" sz="2600" baseline="-25000" dirty="0" err="1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 emissions</a:t>
            </a:r>
          </a:p>
          <a:p>
            <a:r>
              <a:rPr lang="en-US" sz="2600" dirty="0" smtClean="0">
                <a:latin typeface="+mj-lt"/>
              </a:rPr>
              <a:t>It </a:t>
            </a:r>
            <a:r>
              <a:rPr lang="en-US" sz="2600" dirty="0" smtClean="0">
                <a:latin typeface="+mj-lt"/>
              </a:rPr>
              <a:t>was </a:t>
            </a:r>
            <a:r>
              <a:rPr lang="en-US" sz="2600" dirty="0" smtClean="0">
                <a:latin typeface="+mj-lt"/>
              </a:rPr>
              <a:t>replaced by Clean Air Interstate Rule (CAIR) program in 2008</a:t>
            </a:r>
          </a:p>
          <a:p>
            <a:r>
              <a:rPr lang="en-US" dirty="0" smtClean="0">
                <a:latin typeface="+mj-lt"/>
              </a:rPr>
              <a:t>The program’s components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1 permit is 1 ton of </a:t>
            </a:r>
            <a:r>
              <a:rPr lang="en-US" sz="2300" dirty="0" err="1" smtClean="0">
                <a:latin typeface="+mj-lt"/>
              </a:rPr>
              <a:t>NO</a:t>
            </a:r>
            <a:r>
              <a:rPr lang="en-US" sz="2300" baseline="-25000" dirty="0" err="1" smtClean="0">
                <a:latin typeface="+mj-lt"/>
              </a:rPr>
              <a:t>x</a:t>
            </a:r>
            <a:r>
              <a:rPr lang="en-US" sz="2300" dirty="0" smtClean="0">
                <a:latin typeface="+mj-lt"/>
              </a:rPr>
              <a:t> in the ozone season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Permits are allocated based on Plants’ electricity generation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Plants can bank or trade their permits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Plants must have enough permits to cover their emissions at trading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Can permit trading be more effective?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889230"/>
            <a:ext cx="8439150" cy="453886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Under current cap-and-trade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all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emissions are equal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(one-to-one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trading)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en-US" sz="2600" baseline="-25000" dirty="0" err="1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emissions in different locations have different effect on ozone concentrations (they are not equal)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One-to-one emission trading does not control ozone efficiently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Exchange rate =</a:t>
            </a:r>
            <a:r>
              <a:rPr lang="en-US" sz="2300" dirty="0" smtClean="0">
                <a:solidFill>
                  <a:schemeClr val="bg1"/>
                </a:solidFill>
                <a:latin typeface="+mj-lt"/>
              </a:rPr>
              <a:t>                                  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/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is the sensitivity of ozone to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from plant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 exchange rate is not new in the literature (e.g.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Montgomery 1970,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Krupnick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2001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). The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adjoint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model provides an effective approach  for calculation of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70882" y="3570130"/>
          <a:ext cx="1530350" cy="1081088"/>
        </p:xfrm>
        <a:graphic>
          <a:graphicData uri="http://schemas.openxmlformats.org/presentationml/2006/ole">
            <p:oleObj spid="_x0000_s1029" name="Equation" r:id="rId3" imgW="647640" imgH="457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960391" y="4472608"/>
          <a:ext cx="399048" cy="597293"/>
        </p:xfrm>
        <a:graphic>
          <a:graphicData uri="http://schemas.openxmlformats.org/presentationml/2006/ole">
            <p:oleObj spid="_x0000_s1030" name="Equation" r:id="rId4" imgW="152280" imgH="2286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341819" y="4590197"/>
          <a:ext cx="271083" cy="310534"/>
        </p:xfrm>
        <a:graphic>
          <a:graphicData uri="http://schemas.openxmlformats.org/presentationml/2006/ole">
            <p:oleObj spid="_x0000_s1031" name="Equation" r:id="rId5" imgW="88560" imgH="16488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 flipH="1">
          <a:off x="4067007" y="5912225"/>
          <a:ext cx="1162247" cy="306662"/>
        </p:xfrm>
        <a:graphic>
          <a:graphicData uri="http://schemas.openxmlformats.org/presentationml/2006/ole">
            <p:oleObj spid="_x0000_s1033" name="Equation" r:id="rId6" imgW="24120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abatement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Total Abatement cost (TAC) is the total cost for emission reduction</a:t>
            </a:r>
          </a:p>
          <a:p>
            <a:r>
              <a:rPr lang="en-US" dirty="0" smtClean="0">
                <a:latin typeface="+mj-lt"/>
              </a:rPr>
              <a:t>Marginal abatement cost (MAC) is the derivative of TAC</a:t>
            </a:r>
          </a:p>
          <a:p>
            <a:pPr lvl="1"/>
            <a:r>
              <a:rPr lang="en-US" dirty="0" smtClean="0">
                <a:latin typeface="+mj-lt"/>
              </a:rPr>
              <a:t>MAC curve can be used to predict plant’s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MAC.jpg"/>
          <p:cNvPicPr>
            <a:picLocks noChangeAspect="1"/>
          </p:cNvPicPr>
          <p:nvPr/>
        </p:nvPicPr>
        <p:blipFill>
          <a:blip r:embed="rId2"/>
          <a:srcRect l="1901" t="19998" r="5690" b="9766"/>
          <a:stretch>
            <a:fillRect/>
          </a:stretch>
        </p:blipFill>
        <p:spPr>
          <a:xfrm>
            <a:off x="532256" y="3957852"/>
            <a:ext cx="7362790" cy="257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reduction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Emission control technologies (long term option)</a:t>
            </a:r>
          </a:p>
          <a:p>
            <a:r>
              <a:rPr lang="en-US" dirty="0" smtClean="0">
                <a:latin typeface="+mj-lt"/>
              </a:rPr>
              <a:t>Output (electricity) reduction (short term option)</a:t>
            </a:r>
            <a:endParaRPr lang="en-US" dirty="0">
              <a:latin typeface="+mj-lt"/>
            </a:endParaRPr>
          </a:p>
        </p:txBody>
      </p:sp>
      <p:pic>
        <p:nvPicPr>
          <p:cNvPr id="9" name="Picture 8" descr="Stepfunction1.jpg"/>
          <p:cNvPicPr>
            <a:picLocks noChangeAspect="1"/>
          </p:cNvPicPr>
          <p:nvPr/>
        </p:nvPicPr>
        <p:blipFill>
          <a:blip r:embed="rId2"/>
          <a:srcRect l="11917" t="17278" b="9798"/>
          <a:stretch>
            <a:fillRect/>
          </a:stretch>
        </p:blipFill>
        <p:spPr>
          <a:xfrm>
            <a:off x="614149" y="3070749"/>
            <a:ext cx="5431809" cy="35484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2347416" y="4517410"/>
            <a:ext cx="2811439" cy="118735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2251881" y="3985145"/>
            <a:ext cx="1501254" cy="136477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term MAC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cost of output reduction (Opportunity cost is the forgone benefit of an action) is estimated using:</a:t>
            </a:r>
          </a:p>
          <a:p>
            <a:pPr lvl="1"/>
            <a:r>
              <a:rPr lang="en-US" sz="2300" dirty="0" smtClean="0"/>
              <a:t>The estimated relationship between outputs and emissions, and </a:t>
            </a:r>
          </a:p>
          <a:p>
            <a:pPr lvl="1"/>
            <a:r>
              <a:rPr lang="en-US" sz="2300" dirty="0" smtClean="0"/>
              <a:t>The electricity price from the US Energy Information Administration (EIA)</a:t>
            </a:r>
          </a:p>
          <a:p>
            <a:pPr lvl="1"/>
            <a:endParaRPr lang="en-US" sz="2300" dirty="0" smtClean="0"/>
          </a:p>
          <a:p>
            <a:r>
              <a:rPr lang="en-US" dirty="0" smtClean="0"/>
              <a:t>O&amp;M cost of the control technology is estimated using Integrated Planning Model (IPM) of the US EPA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591-2A01-49B8-8ACD-A3CAE9E086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chester.jpg"/>
          <p:cNvPicPr>
            <a:picLocks noChangeAspect="1"/>
          </p:cNvPicPr>
          <p:nvPr/>
        </p:nvPicPr>
        <p:blipFill>
          <a:blip r:embed="rId2"/>
          <a:srcRect l="1626" t="8689" r="4623" b="16141"/>
          <a:stretch>
            <a:fillRect/>
          </a:stretch>
        </p:blipFill>
        <p:spPr>
          <a:xfrm>
            <a:off x="152400" y="1992573"/>
            <a:ext cx="8786884" cy="4713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Rochester Power Plant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CF83D4E-FBC9-457B-9616-5243912A9A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057098"/>
            <a:ext cx="8153400" cy="38009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+mj-lt"/>
              </a:rPr>
              <a:t>Coal-fired</a:t>
            </a:r>
          </a:p>
          <a:p>
            <a:r>
              <a:rPr lang="en-US" sz="2400" dirty="0" smtClean="0">
                <a:latin typeface="+mj-lt"/>
              </a:rPr>
              <a:t>SNCR control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    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						Location: Rochester, NY, US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2266" y="2133600"/>
          <a:ext cx="3849806" cy="76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152"/>
                <a:gridCol w="476581"/>
                <a:gridCol w="507961"/>
                <a:gridCol w="488682"/>
                <a:gridCol w="561430"/>
              </a:tblGrid>
              <a:tr h="297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Unit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7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Capacity</a:t>
                      </a:r>
                      <a:r>
                        <a:rPr lang="en-US" sz="2000" baseline="0" dirty="0" smtClean="0">
                          <a:latin typeface="+mj-lt"/>
                        </a:rPr>
                        <a:t>(</a:t>
                      </a:r>
                      <a:r>
                        <a:rPr lang="en-US" sz="2000" dirty="0" smtClean="0">
                          <a:latin typeface="+mj-lt"/>
                        </a:rPr>
                        <a:t>MW)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46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63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63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82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75833" marR="75833" marT="37916" marB="379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6.jpg"/>
          <p:cNvPicPr>
            <a:picLocks noChangeAspect="1"/>
          </p:cNvPicPr>
          <p:nvPr/>
        </p:nvPicPr>
        <p:blipFill>
          <a:blip r:embed="rId2"/>
          <a:srcRect t="6939" r="49761" b="46474"/>
          <a:stretch>
            <a:fillRect/>
          </a:stretch>
        </p:blipFill>
        <p:spPr>
          <a:xfrm>
            <a:off x="443504" y="1965274"/>
            <a:ext cx="4851817" cy="3687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MAC of the Rochester Power Plant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CF83D4E-FBC9-457B-9616-5243912A9AE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6955" y="5468896"/>
          <a:ext cx="5267738" cy="115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312"/>
                <a:gridCol w="826924"/>
                <a:gridCol w="844167"/>
                <a:gridCol w="859800"/>
                <a:gridCol w="828535"/>
              </a:tblGrid>
              <a:tr h="3738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en-US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>
                          <a:latin typeface="+mj-lt"/>
                        </a:rPr>
                        <a:t>Unit 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Unit 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Unit 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Unit 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636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 smtClean="0">
                          <a:latin typeface="+mj-lt"/>
                        </a:rPr>
                        <a:t>Ozone season </a:t>
                      </a:r>
                      <a:r>
                        <a:rPr lang="en-US" dirty="0" err="1" smtClean="0">
                          <a:latin typeface="+mj-lt"/>
                        </a:rPr>
                        <a:t>NO</a:t>
                      </a:r>
                      <a:r>
                        <a:rPr lang="en-US" baseline="-25000" dirty="0" err="1" smtClean="0">
                          <a:latin typeface="+mj-lt"/>
                        </a:rPr>
                        <a:t>x</a:t>
                      </a:r>
                      <a:r>
                        <a:rPr lang="en-US" dirty="0" smtClean="0">
                          <a:latin typeface="+mj-lt"/>
                        </a:rPr>
                        <a:t> emissions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latin typeface="+mj-lt"/>
                        </a:rPr>
                        <a:t>(ton</a:t>
                      </a:r>
                      <a:r>
                        <a:rPr lang="en-US" dirty="0">
                          <a:latin typeface="+mj-l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264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>
                          <a:latin typeface="+mj-lt"/>
                        </a:rPr>
                        <a:t>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>
                          <a:latin typeface="+mj-lt"/>
                        </a:rPr>
                        <a:t>219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219</a:t>
                      </a:r>
                    </a:p>
                  </a:txBody>
                  <a:tcPr marL="68580" marR="68580" marT="0" marB="0" anchor="ctr"/>
                </a:tc>
              </a:tr>
              <a:tr h="32754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 smtClean="0">
                          <a:latin typeface="+mj-lt"/>
                        </a:rPr>
                        <a:t>MAC($/</a:t>
                      </a:r>
                      <a:r>
                        <a:rPr lang="en-US" dirty="0">
                          <a:latin typeface="+mj-lt"/>
                        </a:rPr>
                        <a:t>ton)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1361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1180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1970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en-US" dirty="0">
                          <a:latin typeface="+mj-lt"/>
                        </a:rPr>
                        <a:t>1163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04452" y="2442948"/>
            <a:ext cx="3121184" cy="4116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Permit buyer: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MAC &gt; permit price</a:t>
            </a:r>
          </a:p>
          <a:p>
            <a:r>
              <a:rPr lang="en-US" dirty="0" smtClean="0">
                <a:latin typeface="+mj-lt"/>
              </a:rPr>
              <a:t>Permit seller: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+mj-lt"/>
              </a:rPr>
              <a:t>MAC &lt; permit price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Permit price in the ozone season 2007: 900 $/ton</a:t>
            </a:r>
          </a:p>
          <a:p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27827</TotalTime>
  <Words>811</Words>
  <Application>Microsoft Office PowerPoint</Application>
  <PresentationFormat>On-screen Show (4:3)</PresentationFormat>
  <Paragraphs>177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Equation</vt:lpstr>
      <vt:lpstr>Emission market modeling; case study of NOx SIP call sources</vt:lpstr>
      <vt:lpstr>Outline</vt:lpstr>
      <vt:lpstr>US NOx cap-and-trade</vt:lpstr>
      <vt:lpstr>Can permit trading be more effective?</vt:lpstr>
      <vt:lpstr>Marginal abatement cost</vt:lpstr>
      <vt:lpstr>Emissions reduction options</vt:lpstr>
      <vt:lpstr>Short term MAC estimation</vt:lpstr>
      <vt:lpstr>The Rochester Power Plant </vt:lpstr>
      <vt:lpstr>MAC of the Rochester Power Plant</vt:lpstr>
      <vt:lpstr>Case study</vt:lpstr>
      <vt:lpstr>Policies</vt:lpstr>
      <vt:lpstr>Decision support system</vt:lpstr>
      <vt:lpstr>Cap-and-Trade (CaT)</vt:lpstr>
      <vt:lpstr>CaT w/t Exchange Rate (CaT-EX)</vt:lpstr>
      <vt:lpstr>CaT w/t Exchange Rate (CaT-EX)</vt:lpstr>
      <vt:lpstr>CaT w/ Exposure EX (CaT-EXP)</vt:lpstr>
      <vt:lpstr>CaT w/ Exchange Rate (CaT-EXP)</vt:lpstr>
      <vt:lpstr>Cost</vt:lpstr>
      <vt:lpstr>Mortality</vt:lpstr>
      <vt:lpstr>Switching from CaT to CaT-EX</vt:lpstr>
      <vt:lpstr>Conclusions</vt:lpstr>
      <vt:lpstr>Questions?</vt:lpstr>
    </vt:vector>
  </TitlesOfParts>
  <Company>Carleton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Progressive Collapse of RC Bridges during Earthquakes</dc:title>
  <dc:creator>Hartanto Wibowo</dc:creator>
  <cp:lastModifiedBy>morteza</cp:lastModifiedBy>
  <cp:revision>467</cp:revision>
  <dcterms:created xsi:type="dcterms:W3CDTF">2009-02-25T20:12:32Z</dcterms:created>
  <dcterms:modified xsi:type="dcterms:W3CDTF">2011-10-26T03:25:05Z</dcterms:modified>
</cp:coreProperties>
</file>